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7" r:id="rId3"/>
  </p:sldMasterIdLst>
  <p:notesMasterIdLst>
    <p:notesMasterId r:id="rId31"/>
  </p:notesMasterIdLst>
  <p:handoutMasterIdLst>
    <p:handoutMasterId r:id="rId32"/>
  </p:handoutMasterIdLst>
  <p:sldIdLst>
    <p:sldId id="256" r:id="rId4"/>
    <p:sldId id="297" r:id="rId5"/>
    <p:sldId id="262" r:id="rId6"/>
    <p:sldId id="261" r:id="rId7"/>
    <p:sldId id="326" r:id="rId8"/>
    <p:sldId id="302" r:id="rId9"/>
    <p:sldId id="299" r:id="rId10"/>
    <p:sldId id="335" r:id="rId11"/>
    <p:sldId id="303" r:id="rId12"/>
    <p:sldId id="324" r:id="rId13"/>
    <p:sldId id="301" r:id="rId14"/>
    <p:sldId id="286" r:id="rId15"/>
    <p:sldId id="327" r:id="rId16"/>
    <p:sldId id="307" r:id="rId17"/>
    <p:sldId id="304" r:id="rId18"/>
    <p:sldId id="305" r:id="rId19"/>
    <p:sldId id="306" r:id="rId20"/>
    <p:sldId id="308" r:id="rId21"/>
    <p:sldId id="309" r:id="rId22"/>
    <p:sldId id="311" r:id="rId23"/>
    <p:sldId id="310" r:id="rId24"/>
    <p:sldId id="312" r:id="rId25"/>
    <p:sldId id="318" r:id="rId26"/>
    <p:sldId id="319" r:id="rId27"/>
    <p:sldId id="320" r:id="rId28"/>
    <p:sldId id="321" r:id="rId29"/>
    <p:sldId id="323"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304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289E"/>
    <a:srgbClr val="F2F2F2"/>
    <a:srgbClr val="FC8E8E"/>
    <a:srgbClr val="FF8989"/>
    <a:srgbClr val="FFD9D9"/>
    <a:srgbClr val="FFCECD"/>
    <a:srgbClr val="FFEFEF"/>
    <a:srgbClr val="EFE1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64" autoAdjust="0"/>
    <p:restoredTop sz="94660"/>
  </p:normalViewPr>
  <p:slideViewPr>
    <p:cSldViewPr snapToGrid="0">
      <p:cViewPr varScale="1">
        <p:scale>
          <a:sx n="65" d="100"/>
          <a:sy n="65" d="100"/>
        </p:scale>
        <p:origin x="816" y="48"/>
      </p:cViewPr>
      <p:guideLst>
        <p:guide pos="3840"/>
        <p:guide orient="horz" pos="3045"/>
      </p:guideLst>
    </p:cSldViewPr>
  </p:slideViewPr>
  <p:notesTextViewPr>
    <p:cViewPr>
      <p:scale>
        <a:sx n="1" d="1"/>
        <a:sy n="1" d="1"/>
      </p:scale>
      <p:origin x="0" y="0"/>
    </p:cViewPr>
  </p:notesTextViewPr>
  <p:sorterViewPr>
    <p:cViewPr varScale="1">
      <p:scale>
        <a:sx n="100" d="100"/>
        <a:sy n="100" d="100"/>
      </p:scale>
      <p:origin x="0" y="-9564"/>
    </p:cViewPr>
  </p:sorterViewPr>
  <p:notesViewPr>
    <p:cSldViewPr snapToGrid="0">
      <p:cViewPr varScale="1">
        <p:scale>
          <a:sx n="84" d="100"/>
          <a:sy n="84" d="100"/>
        </p:scale>
        <p:origin x="391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9C89E8-21A8-4D50-9FE3-AB0C76B976C4}" type="datetimeFigureOut">
              <a:rPr lang="fr-FR" smtClean="0"/>
              <a:t>26/11/2020</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13E8BF9-59F9-49A2-B8D9-E5DA5E0AEB92}" type="slidenum">
              <a:rPr lang="fr-FR" smtClean="0"/>
              <a:t>‹N°›</a:t>
            </a:fld>
            <a:endParaRPr lang="fr-FR" dirty="0"/>
          </a:p>
        </p:txBody>
      </p:sp>
    </p:spTree>
    <p:extLst>
      <p:ext uri="{BB962C8B-B14F-4D97-AF65-F5344CB8AC3E}">
        <p14:creationId xmlns:p14="http://schemas.microsoft.com/office/powerpoint/2010/main" val="41072526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945C3F-F7F0-4BF2-81EF-45BB7F3840FF}" type="datetimeFigureOut">
              <a:rPr lang="fr-FR" smtClean="0"/>
              <a:t>26/11/2020</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601993-3380-4925-BAC7-73CFCCDE1D33}" type="slidenum">
              <a:rPr lang="fr-FR" smtClean="0"/>
              <a:t>‹N°›</a:t>
            </a:fld>
            <a:endParaRPr lang="fr-FR" dirty="0"/>
          </a:p>
        </p:txBody>
      </p:sp>
    </p:spTree>
    <p:extLst>
      <p:ext uri="{BB962C8B-B14F-4D97-AF65-F5344CB8AC3E}">
        <p14:creationId xmlns:p14="http://schemas.microsoft.com/office/powerpoint/2010/main" val="2554402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jpeg"/><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6.jpeg"/><Relationship Id="rId4" Type="http://schemas.openxmlformats.org/officeDocument/2006/relationships/image" Target="../media/image5.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0.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11.emf"/></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4E02936D-9227-4A69-BDA6-1329428F593D}" type="datetimeFigureOut">
              <a:rPr lang="fr-FR" smtClean="0"/>
              <a:t>26/11/2020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CFFA158-5FAA-41E6-BD99-01236A0FBFDD}" type="slidenum">
              <a:rPr lang="fr-FR" smtClean="0"/>
              <a:t>‹N°›</a:t>
            </a:fld>
            <a:endParaRPr lang="fr-FR" dirty="0"/>
          </a:p>
        </p:txBody>
      </p:sp>
      <p:pic>
        <p:nvPicPr>
          <p:cNvPr id="7" name="Espace réservé pour une image  8"/>
          <p:cNvPicPr>
            <a:picLocks noChangeAspect="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042012" y="6238430"/>
            <a:ext cx="1919703" cy="430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numéro de diapositive 5"/>
          <p:cNvSpPr txBox="1">
            <a:spLocks/>
          </p:cNvSpPr>
          <p:nvPr userDrawn="1"/>
        </p:nvSpPr>
        <p:spPr>
          <a:xfrm>
            <a:off x="9988858" y="3302448"/>
            <a:ext cx="2133600" cy="273844"/>
          </a:xfrm>
          <a:prstGeom prst="rect">
            <a:avLst/>
          </a:prstGeom>
        </p:spPr>
        <p:txBody>
          <a:bodyPr vert="horz" lIns="91440" tIns="45720" rIns="91440" bIns="45720" rtlCol="0" anchor="ctr"/>
          <a:lstStyle>
            <a:defPPr>
              <a:defRPr lang="fr-FR"/>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19D0A2-BBF5-4B7E-A646-CBE7ACEBDC00}" type="slidenum">
              <a:rPr lang="fr-FR" smtClean="0"/>
              <a:pPr/>
              <a:t>‹N°›</a:t>
            </a:fld>
            <a:endParaRPr lang="fr-FR" dirty="0"/>
          </a:p>
        </p:txBody>
      </p:sp>
      <p:cxnSp>
        <p:nvCxnSpPr>
          <p:cNvPr id="9" name="Connecteur droit 8"/>
          <p:cNvCxnSpPr/>
          <p:nvPr userDrawn="1"/>
        </p:nvCxnSpPr>
        <p:spPr>
          <a:xfrm>
            <a:off x="11389312" y="3439370"/>
            <a:ext cx="3647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7062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E02936D-9227-4A69-BDA6-1329428F593D}" type="datetimeFigureOut">
              <a:rPr lang="fr-FR" smtClean="0"/>
              <a:t>26/11/2020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CFFA158-5FAA-41E6-BD99-01236A0FBFDD}" type="slidenum">
              <a:rPr lang="fr-FR" smtClean="0"/>
              <a:t>‹N°›</a:t>
            </a:fld>
            <a:endParaRPr lang="fr-FR" dirty="0"/>
          </a:p>
        </p:txBody>
      </p:sp>
    </p:spTree>
    <p:extLst>
      <p:ext uri="{BB962C8B-B14F-4D97-AF65-F5344CB8AC3E}">
        <p14:creationId xmlns:p14="http://schemas.microsoft.com/office/powerpoint/2010/main" val="1333059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4E02936D-9227-4A69-BDA6-1329428F593D}" type="datetimeFigureOut">
              <a:rPr lang="fr-FR" smtClean="0"/>
              <a:t>26/11/2020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CFFA158-5FAA-41E6-BD99-01236A0FBFDD}" type="slidenum">
              <a:rPr lang="fr-FR" smtClean="0"/>
              <a:t>‹N°›</a:t>
            </a:fld>
            <a:endParaRPr lang="fr-FR" dirty="0"/>
          </a:p>
        </p:txBody>
      </p:sp>
    </p:spTree>
    <p:extLst>
      <p:ext uri="{BB962C8B-B14F-4D97-AF65-F5344CB8AC3E}">
        <p14:creationId xmlns:p14="http://schemas.microsoft.com/office/powerpoint/2010/main" val="3297117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4E02936D-9227-4A69-BDA6-1329428F593D}" type="datetimeFigureOut">
              <a:rPr lang="fr-FR" smtClean="0"/>
              <a:t>26/11/2020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5CFFA158-5FAA-41E6-BD99-01236A0FBFDD}" type="slidenum">
              <a:rPr lang="fr-FR" smtClean="0"/>
              <a:t>‹N°›</a:t>
            </a:fld>
            <a:endParaRPr lang="fr-FR" dirty="0"/>
          </a:p>
        </p:txBody>
      </p:sp>
    </p:spTree>
    <p:extLst>
      <p:ext uri="{BB962C8B-B14F-4D97-AF65-F5344CB8AC3E}">
        <p14:creationId xmlns:p14="http://schemas.microsoft.com/office/powerpoint/2010/main" val="3532701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4E02936D-9227-4A69-BDA6-1329428F593D}" type="datetimeFigureOut">
              <a:rPr lang="fr-FR" smtClean="0"/>
              <a:t>26/11/2020</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5CFFA158-5FAA-41E6-BD99-01236A0FBFDD}" type="slidenum">
              <a:rPr lang="fr-FR" smtClean="0"/>
              <a:t>‹N°›</a:t>
            </a:fld>
            <a:endParaRPr lang="fr-FR" dirty="0"/>
          </a:p>
        </p:txBody>
      </p:sp>
    </p:spTree>
    <p:extLst>
      <p:ext uri="{BB962C8B-B14F-4D97-AF65-F5344CB8AC3E}">
        <p14:creationId xmlns:p14="http://schemas.microsoft.com/office/powerpoint/2010/main" val="1089537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4E02936D-9227-4A69-BDA6-1329428F593D}" type="datetimeFigureOut">
              <a:rPr lang="fr-FR" smtClean="0"/>
              <a:t>26/11/2020</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5CFFA158-5FAA-41E6-BD99-01236A0FBFDD}" type="slidenum">
              <a:rPr lang="fr-FR" smtClean="0"/>
              <a:t>‹N°›</a:t>
            </a:fld>
            <a:endParaRPr lang="fr-FR" dirty="0"/>
          </a:p>
        </p:txBody>
      </p:sp>
    </p:spTree>
    <p:extLst>
      <p:ext uri="{BB962C8B-B14F-4D97-AF65-F5344CB8AC3E}">
        <p14:creationId xmlns:p14="http://schemas.microsoft.com/office/powerpoint/2010/main" val="705502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E02936D-9227-4A69-BDA6-1329428F593D}" type="datetimeFigureOut">
              <a:rPr lang="fr-FR" smtClean="0"/>
              <a:t>26/11/2020</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5CFFA158-5FAA-41E6-BD99-01236A0FBFDD}" type="slidenum">
              <a:rPr lang="fr-FR" smtClean="0"/>
              <a:t>‹N°›</a:t>
            </a:fld>
            <a:endParaRPr lang="fr-FR" dirty="0"/>
          </a:p>
        </p:txBody>
      </p:sp>
    </p:spTree>
    <p:extLst>
      <p:ext uri="{BB962C8B-B14F-4D97-AF65-F5344CB8AC3E}">
        <p14:creationId xmlns:p14="http://schemas.microsoft.com/office/powerpoint/2010/main" val="96491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4E02936D-9227-4A69-BDA6-1329428F593D}" type="datetimeFigureOut">
              <a:rPr lang="fr-FR" smtClean="0"/>
              <a:t>26/11/2020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5CFFA158-5FAA-41E6-BD99-01236A0FBFDD}" type="slidenum">
              <a:rPr lang="fr-FR" smtClean="0"/>
              <a:t>‹N°›</a:t>
            </a:fld>
            <a:endParaRPr lang="fr-FR" dirty="0"/>
          </a:p>
        </p:txBody>
      </p:sp>
    </p:spTree>
    <p:extLst>
      <p:ext uri="{BB962C8B-B14F-4D97-AF65-F5344CB8AC3E}">
        <p14:creationId xmlns:p14="http://schemas.microsoft.com/office/powerpoint/2010/main" val="3995233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4E02936D-9227-4A69-BDA6-1329428F593D}" type="datetimeFigureOut">
              <a:rPr lang="fr-FR" smtClean="0"/>
              <a:t>26/11/2020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5CFFA158-5FAA-41E6-BD99-01236A0FBFDD}" type="slidenum">
              <a:rPr lang="fr-FR" smtClean="0"/>
              <a:t>‹N°›</a:t>
            </a:fld>
            <a:endParaRPr lang="fr-FR" dirty="0"/>
          </a:p>
        </p:txBody>
      </p:sp>
    </p:spTree>
    <p:extLst>
      <p:ext uri="{BB962C8B-B14F-4D97-AF65-F5344CB8AC3E}">
        <p14:creationId xmlns:p14="http://schemas.microsoft.com/office/powerpoint/2010/main" val="4095040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E02936D-9227-4A69-BDA6-1329428F593D}" type="datetimeFigureOut">
              <a:rPr lang="fr-FR" smtClean="0"/>
              <a:t>26/11/2020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CFFA158-5FAA-41E6-BD99-01236A0FBFDD}" type="slidenum">
              <a:rPr lang="fr-FR" smtClean="0"/>
              <a:t>‹N°›</a:t>
            </a:fld>
            <a:endParaRPr lang="fr-FR" dirty="0"/>
          </a:p>
        </p:txBody>
      </p:sp>
    </p:spTree>
    <p:extLst>
      <p:ext uri="{BB962C8B-B14F-4D97-AF65-F5344CB8AC3E}">
        <p14:creationId xmlns:p14="http://schemas.microsoft.com/office/powerpoint/2010/main" val="311111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E02936D-9227-4A69-BDA6-1329428F593D}" type="datetimeFigureOut">
              <a:rPr lang="fr-FR" smtClean="0"/>
              <a:t>26/11/2020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CFFA158-5FAA-41E6-BD99-01236A0FBFDD}" type="slidenum">
              <a:rPr lang="fr-FR" smtClean="0"/>
              <a:t>‹N°›</a:t>
            </a:fld>
            <a:endParaRPr lang="fr-FR" dirty="0"/>
          </a:p>
        </p:txBody>
      </p:sp>
    </p:spTree>
    <p:extLst>
      <p:ext uri="{BB962C8B-B14F-4D97-AF65-F5344CB8AC3E}">
        <p14:creationId xmlns:p14="http://schemas.microsoft.com/office/powerpoint/2010/main" val="2187883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2 textes">
    <p:spTree>
      <p:nvGrpSpPr>
        <p:cNvPr id="1" name=""/>
        <p:cNvGrpSpPr/>
        <p:nvPr/>
      </p:nvGrpSpPr>
      <p:grpSpPr>
        <a:xfrm>
          <a:off x="0" y="0"/>
          <a:ext cx="0" cy="0"/>
          <a:chOff x="0" y="0"/>
          <a:chExt cx="0" cy="0"/>
        </a:xfrm>
      </p:grpSpPr>
      <p:cxnSp>
        <p:nvCxnSpPr>
          <p:cNvPr id="5" name="Connecteur droit 4"/>
          <p:cNvCxnSpPr/>
          <p:nvPr userDrawn="1"/>
        </p:nvCxnSpPr>
        <p:spPr>
          <a:xfrm>
            <a:off x="1498600" y="1116013"/>
            <a:ext cx="4751917" cy="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pic>
        <p:nvPicPr>
          <p:cNvPr id="6" name="Espace réservé pour une image  8"/>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9767843" y="6281159"/>
            <a:ext cx="1913934" cy="373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texte 3"/>
          <p:cNvSpPr>
            <a:spLocks noGrp="1"/>
          </p:cNvSpPr>
          <p:nvPr>
            <p:ph type="body" sz="quarter" idx="16"/>
          </p:nvPr>
        </p:nvSpPr>
        <p:spPr>
          <a:xfrm>
            <a:off x="1368000" y="1620000"/>
            <a:ext cx="10296617"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a:t>Modifiez les styles du texte du masque</a:t>
            </a:r>
          </a:p>
        </p:txBody>
      </p:sp>
      <p:sp>
        <p:nvSpPr>
          <p:cNvPr id="8" name="Espace réservé du texte 7"/>
          <p:cNvSpPr>
            <a:spLocks noGrp="1"/>
          </p:cNvSpPr>
          <p:nvPr>
            <p:ph type="body" sz="quarter" idx="17"/>
          </p:nvPr>
        </p:nvSpPr>
        <p:spPr>
          <a:xfrm>
            <a:off x="1368001" y="2060848"/>
            <a:ext cx="10296617" cy="4032448"/>
          </a:xfrm>
        </p:spPr>
        <p:txBody>
          <a:bodyPr/>
          <a:lstStyle>
            <a:lvl1pPr marL="144000">
              <a:lnSpc>
                <a:spcPts val="1600"/>
              </a:lnSpc>
              <a:spcAft>
                <a:spcPts val="0"/>
              </a:spcAft>
              <a:defRPr sz="1200" b="0" cap="none" baseline="0">
                <a:solidFill>
                  <a:schemeClr val="tx1"/>
                </a:solidFill>
              </a:defRPr>
            </a:lvl1pPr>
          </a:lstStyle>
          <a:p>
            <a:pPr lvl="0"/>
            <a:r>
              <a:rPr lang="fr-FR" dirty="0"/>
              <a:t>Modifiez les styles du texte du masque</a:t>
            </a:r>
          </a:p>
        </p:txBody>
      </p:sp>
      <p:sp>
        <p:nvSpPr>
          <p:cNvPr id="9" name="Titre 8"/>
          <p:cNvSpPr>
            <a:spLocks noGrp="1"/>
          </p:cNvSpPr>
          <p:nvPr>
            <p:ph type="title"/>
          </p:nvPr>
        </p:nvSpPr>
        <p:spPr>
          <a:xfrm>
            <a:off x="1368000" y="306001"/>
            <a:ext cx="10488640" cy="810012"/>
          </a:xfrm>
        </p:spPr>
        <p:txBody>
          <a:bodyPr/>
          <a:lstStyle>
            <a:lvl1pPr>
              <a:defRPr sz="2400" b="0" cap="none" baseline="0">
                <a:solidFill>
                  <a:schemeClr val="bg1">
                    <a:lumMod val="50000"/>
                  </a:schemeClr>
                </a:solidFill>
                <a:latin typeface="Calibri" panose="020F0502020204030204" pitchFamily="34" charset="0"/>
              </a:defRPr>
            </a:lvl1pPr>
          </a:lstStyle>
          <a:p>
            <a:r>
              <a:rPr lang="fr-FR" dirty="0"/>
              <a:t>Modifiez le style du titre</a:t>
            </a:r>
          </a:p>
        </p:txBody>
      </p:sp>
      <p:sp>
        <p:nvSpPr>
          <p:cNvPr id="7" name="Espace réservé du pied de page 1"/>
          <p:cNvSpPr>
            <a:spLocks noGrp="1"/>
          </p:cNvSpPr>
          <p:nvPr>
            <p:ph type="ftr" sz="quarter" idx="18"/>
          </p:nvPr>
        </p:nvSpPr>
        <p:spPr/>
        <p:txBody>
          <a:bodyPr/>
          <a:lstStyle>
            <a:lvl1pPr>
              <a:defRPr/>
            </a:lvl1pPr>
          </a:lstStyle>
          <a:p>
            <a:pPr>
              <a:defRPr/>
            </a:pPr>
            <a:endParaRPr lang="fr-FR" dirty="0"/>
          </a:p>
        </p:txBody>
      </p:sp>
      <p:sp>
        <p:nvSpPr>
          <p:cNvPr id="10" name="Espace réservé du numéro de diapositive 6"/>
          <p:cNvSpPr>
            <a:spLocks noGrp="1"/>
          </p:cNvSpPr>
          <p:nvPr>
            <p:ph type="sldNum" sz="quarter" idx="19"/>
          </p:nvPr>
        </p:nvSpPr>
        <p:spPr/>
        <p:txBody>
          <a:bodyPr/>
          <a:lstStyle>
            <a:lvl1pPr>
              <a:defRPr/>
            </a:lvl1pPr>
          </a:lstStyle>
          <a:p>
            <a:pPr>
              <a:defRPr/>
            </a:pPr>
            <a:fld id="{7F9C8723-34B9-4781-80B9-DFF9B3FB8BAF}" type="slidenum">
              <a:rPr lang="fr-FR" altLang="fr-FR"/>
              <a:pPr>
                <a:defRPr/>
              </a:pPr>
              <a:t>‹N°›</a:t>
            </a:fld>
            <a:endParaRPr lang="fr-FR" altLang="fr-FR" dirty="0"/>
          </a:p>
        </p:txBody>
      </p:sp>
    </p:spTree>
    <p:extLst>
      <p:ext uri="{BB962C8B-B14F-4D97-AF65-F5344CB8AC3E}">
        <p14:creationId xmlns:p14="http://schemas.microsoft.com/office/powerpoint/2010/main" val="2041369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17 JUILLET 2020</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36" name="Image 3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458347" y="6127450"/>
            <a:ext cx="2300308" cy="383692"/>
          </a:xfrm>
          <a:prstGeom prst="rect">
            <a:avLst/>
          </a:prstGeom>
        </p:spPr>
      </p:pic>
      <p:pic>
        <p:nvPicPr>
          <p:cNvPr id="2"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92000" y="480000"/>
            <a:ext cx="4992000" cy="1030475"/>
          </a:xfrm>
          <a:prstGeom prst="rect">
            <a:avLst/>
          </a:prstGeom>
        </p:spPr>
      </p:pic>
      <p:sp>
        <p:nvSpPr>
          <p:cNvPr id="11" name="Espace réservé du texte 52"/>
          <p:cNvSpPr>
            <a:spLocks noGrp="1"/>
          </p:cNvSpPr>
          <p:nvPr>
            <p:ph type="body" sz="quarter" idx="14" hasCustomPrompt="1"/>
          </p:nvPr>
        </p:nvSpPr>
        <p:spPr>
          <a:xfrm>
            <a:off x="8400257" y="1268760"/>
            <a:ext cx="3305007" cy="432048"/>
          </a:xfrm>
          <a:prstGeom prst="rect">
            <a:avLst/>
          </a:prstGeom>
          <a:noFill/>
        </p:spPr>
        <p:txBody>
          <a:bodyPr lIns="0" tIns="0" rIns="0" bIns="0" anchor="t" anchorCtr="0">
            <a:normAutofit/>
          </a:bodyPr>
          <a:lstStyle>
            <a:lvl1pPr marL="0" indent="0" algn="r">
              <a:buNone/>
              <a:defRPr sz="1400" b="0" baseline="0">
                <a:solidFill>
                  <a:schemeClr val="bg1">
                    <a:lumMod val="50000"/>
                  </a:schemeClr>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 et/ou du pôle</a:t>
            </a:r>
          </a:p>
        </p:txBody>
      </p:sp>
      <p:pic>
        <p:nvPicPr>
          <p:cNvPr id="13" name="Image 12"/>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9139201" y="566401"/>
            <a:ext cx="2595332" cy="652252"/>
          </a:xfrm>
          <a:prstGeom prst="rect">
            <a:avLst/>
          </a:prstGeom>
        </p:spPr>
      </p:pic>
    </p:spTree>
    <p:extLst>
      <p:ext uri="{BB962C8B-B14F-4D97-AF65-F5344CB8AC3E}">
        <p14:creationId xmlns:p14="http://schemas.microsoft.com/office/powerpoint/2010/main" val="2987753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6027123" cy="2413923"/>
          </a:xfrm>
          <a:prstGeom prst="rect">
            <a:avLst/>
          </a:prstGeom>
        </p:spPr>
      </p:pic>
      <p:pic>
        <p:nvPicPr>
          <p:cNvPr id="58" name="Image 5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pic>
        <p:nvPicPr>
          <p:cNvPr id="10" name="Image 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80000" y="5760000"/>
            <a:ext cx="4416000" cy="911573"/>
          </a:xfrm>
          <a:prstGeom prst="rect">
            <a:avLst/>
          </a:prstGeom>
        </p:spPr>
      </p:pic>
      <p:sp>
        <p:nvSpPr>
          <p:cNvPr id="11" name="Espace réservé du texte 52"/>
          <p:cNvSpPr>
            <a:spLocks noGrp="1"/>
          </p:cNvSpPr>
          <p:nvPr>
            <p:ph type="body" sz="quarter" idx="14" hasCustomPrompt="1"/>
          </p:nvPr>
        </p:nvSpPr>
        <p:spPr>
          <a:xfrm>
            <a:off x="8400257" y="1268760"/>
            <a:ext cx="3305007" cy="432048"/>
          </a:xfrm>
          <a:prstGeom prst="rect">
            <a:avLst/>
          </a:prstGeom>
          <a:noFill/>
        </p:spPr>
        <p:txBody>
          <a:bodyPr lIns="0" tIns="0" rIns="0" bIns="0" anchor="t" anchorCtr="0">
            <a:normAutofit/>
          </a:bodyPr>
          <a:lstStyle>
            <a:lvl1pPr marL="0" indent="0" algn="r">
              <a:buNone/>
              <a:defRPr sz="1400" b="0" baseline="0">
                <a:solidFill>
                  <a:schemeClr val="bg1">
                    <a:lumMod val="50000"/>
                  </a:schemeClr>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 et/ou du pôle</a:t>
            </a:r>
          </a:p>
        </p:txBody>
      </p:sp>
      <p:pic>
        <p:nvPicPr>
          <p:cNvPr id="12" name="Image 11"/>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9139201" y="566401"/>
            <a:ext cx="2595332" cy="652252"/>
          </a:xfrm>
          <a:prstGeom prst="rect">
            <a:avLst/>
          </a:prstGeom>
        </p:spPr>
      </p:pic>
    </p:spTree>
    <p:extLst>
      <p:ext uri="{BB962C8B-B14F-4D97-AF65-F5344CB8AC3E}">
        <p14:creationId xmlns:p14="http://schemas.microsoft.com/office/powerpoint/2010/main" val="25885204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dirty="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dirty="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dirty="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402108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dirty="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dirty="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dirty="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539272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re">
    <p:spTree>
      <p:nvGrpSpPr>
        <p:cNvPr id="1" name="Shape 8"/>
        <p:cNvGrpSpPr/>
        <p:nvPr/>
      </p:nvGrpSpPr>
      <p:grpSpPr>
        <a:xfrm>
          <a:off x="0" y="0"/>
          <a:ext cx="0" cy="0"/>
          <a:chOff x="0" y="0"/>
          <a:chExt cx="0" cy="0"/>
        </a:xfrm>
      </p:grpSpPr>
      <p:sp>
        <p:nvSpPr>
          <p:cNvPr id="10" name="Rectangle 9">
            <a:extLst>
              <a:ext uri="{FF2B5EF4-FFF2-40B4-BE49-F238E27FC236}">
                <a16:creationId xmlns:a16="http://schemas.microsoft.com/office/drawing/2014/main" id="{65D0F2D4-2F76-7046-8C27-1D393FC5DEA2}"/>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bg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bg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TITRE</a:t>
            </a:r>
          </a:p>
          <a:p>
            <a:pPr>
              <a:defRPr/>
            </a:pPr>
            <a:r>
              <a:rPr lang="fr-FR" dirty="0"/>
              <a:t>INTERCALAIRE</a:t>
            </a:r>
          </a:p>
        </p:txBody>
      </p:sp>
      <p:pic>
        <p:nvPicPr>
          <p:cNvPr id="11" name="Image 10">
            <a:extLst>
              <a:ext uri="{FF2B5EF4-FFF2-40B4-BE49-F238E27FC236}">
                <a16:creationId xmlns:a16="http://schemas.microsoft.com/office/drawing/2014/main" id="{0CE22D2F-C271-A348-94D7-86B62FD114CB}"/>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tretch>
            <a:fillRect/>
          </a:stretch>
        </p:blipFill>
        <p:spPr>
          <a:xfrm>
            <a:off x="1" y="-21107"/>
            <a:ext cx="6005860" cy="2435029"/>
          </a:xfrm>
          <a:prstGeom prst="rect">
            <a:avLst/>
          </a:prstGeom>
        </p:spPr>
      </p:pic>
    </p:spTree>
    <p:extLst>
      <p:ext uri="{BB962C8B-B14F-4D97-AF65-F5344CB8AC3E}">
        <p14:creationId xmlns:p14="http://schemas.microsoft.com/office/powerpoint/2010/main" val="1850323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038852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407806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02082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dirty="0"/>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572482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30537013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grpSp>
      <p:pic>
        <p:nvPicPr>
          <p:cNvPr id="21" name="Imag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40157678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44189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4_Titre">
    <p:spTree>
      <p:nvGrpSpPr>
        <p:cNvPr id="1" name="Shape 8"/>
        <p:cNvGrpSpPr/>
        <p:nvPr/>
      </p:nvGrpSpPr>
      <p:grpSpPr>
        <a:xfrm>
          <a:off x="0" y="0"/>
          <a:ext cx="0" cy="0"/>
          <a:chOff x="0" y="0"/>
          <a:chExt cx="0" cy="0"/>
        </a:xfrm>
      </p:grpSpPr>
      <p:pic>
        <p:nvPicPr>
          <p:cNvPr id="13" name="Image 12">
            <a:extLst>
              <a:ext uri="{FF2B5EF4-FFF2-40B4-BE49-F238E27FC236}">
                <a16:creationId xmlns:a16="http://schemas.microsoft.com/office/drawing/2014/main" id="{0AA8BDFC-7238-FF44-91ED-B9DA1A67E59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7382" y="6146886"/>
            <a:ext cx="2300308" cy="383692"/>
          </a:xfrm>
          <a:prstGeom prst="rect">
            <a:avLst/>
          </a:prstGeom>
        </p:spPr>
      </p:pic>
      <p:sp>
        <p:nvSpPr>
          <p:cNvPr id="14" name="Espace réservé du texte 52">
            <a:extLst>
              <a:ext uri="{FF2B5EF4-FFF2-40B4-BE49-F238E27FC236}">
                <a16:creationId xmlns:a16="http://schemas.microsoft.com/office/drawing/2014/main" id="{AC1204BE-3715-284D-B4BB-0BFEEFA0D61E}"/>
              </a:ext>
            </a:extLst>
          </p:cNvPr>
          <p:cNvSpPr>
            <a:spLocks noGrp="1"/>
          </p:cNvSpPr>
          <p:nvPr>
            <p:ph type="body" sz="quarter" idx="16" hasCustomPrompt="1"/>
          </p:nvPr>
        </p:nvSpPr>
        <p:spPr>
          <a:xfrm>
            <a:off x="1253999" y="4960256"/>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5" name="Shape 10">
            <a:extLst>
              <a:ext uri="{FF2B5EF4-FFF2-40B4-BE49-F238E27FC236}">
                <a16:creationId xmlns:a16="http://schemas.microsoft.com/office/drawing/2014/main" id="{2690A1A1-9772-9745-8630-80D7CCBB06C1}"/>
              </a:ext>
            </a:extLst>
          </p:cNvPr>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16" name="Espace réservé du texte 52">
            <a:extLst>
              <a:ext uri="{FF2B5EF4-FFF2-40B4-BE49-F238E27FC236}">
                <a16:creationId xmlns:a16="http://schemas.microsoft.com/office/drawing/2014/main" id="{C803473E-D156-824E-8C4C-498B26EA1AD4}"/>
              </a:ext>
            </a:extLst>
          </p:cNvPr>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a:extLst>
              <a:ext uri="{FF2B5EF4-FFF2-40B4-BE49-F238E27FC236}">
                <a16:creationId xmlns:a16="http://schemas.microsoft.com/office/drawing/2014/main" id="{A143E044-62CE-3244-B7E3-9544AAEEC47B}"/>
              </a:ext>
            </a:extLst>
          </p:cNvPr>
          <p:cNvSpPr>
            <a:spLocks noGrp="1"/>
          </p:cNvSpPr>
          <p:nvPr>
            <p:ph type="body" sz="quarter" idx="12" hasCustomPrompt="1"/>
          </p:nvPr>
        </p:nvSpPr>
        <p:spPr>
          <a:xfrm>
            <a:off x="9264352" y="683232"/>
            <a:ext cx="2688299" cy="432048"/>
          </a:xfrm>
          <a:prstGeom prst="roundRect">
            <a:avLst>
              <a:gd name="adj" fmla="val 50000"/>
            </a:avLst>
          </a:prstGeom>
          <a:solidFill>
            <a:srgbClr val="E50051"/>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r>
              <a:rPr lang="fr-FR"/>
              <a:t>Nom de la direction</a:t>
            </a:r>
          </a:p>
        </p:txBody>
      </p:sp>
      <p:grpSp>
        <p:nvGrpSpPr>
          <p:cNvPr id="9" name="Groupe 8">
            <a:extLst>
              <a:ext uri="{FF2B5EF4-FFF2-40B4-BE49-F238E27FC236}">
                <a16:creationId xmlns:a16="http://schemas.microsoft.com/office/drawing/2014/main" id="{AEFC3E4F-00F6-8643-9C1A-8E8352C2567D}"/>
              </a:ext>
            </a:extLst>
          </p:cNvPr>
          <p:cNvGrpSpPr/>
          <p:nvPr userDrawn="1"/>
        </p:nvGrpSpPr>
        <p:grpSpPr>
          <a:xfrm>
            <a:off x="1" y="-1"/>
            <a:ext cx="5979961" cy="2413925"/>
            <a:chOff x="0" y="-1"/>
            <a:chExt cx="4484971" cy="1810444"/>
          </a:xfrm>
        </p:grpSpPr>
        <p:sp>
          <p:nvSpPr>
            <p:cNvPr id="11" name="Rectangle 10">
              <a:extLst>
                <a:ext uri="{FF2B5EF4-FFF2-40B4-BE49-F238E27FC236}">
                  <a16:creationId xmlns:a16="http://schemas.microsoft.com/office/drawing/2014/main" id="{8B8D2499-31B8-B247-89EE-C58A174E41A1}"/>
                </a:ext>
              </a:extLst>
            </p:cNvPr>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12" name="Groupe 11">
              <a:extLst>
                <a:ext uri="{FF2B5EF4-FFF2-40B4-BE49-F238E27FC236}">
                  <a16:creationId xmlns:a16="http://schemas.microsoft.com/office/drawing/2014/main" id="{C3AE32C3-97DD-AE40-A775-E19BF6FD9E7E}"/>
                </a:ext>
              </a:extLst>
            </p:cNvPr>
            <p:cNvGrpSpPr/>
            <p:nvPr userDrawn="1"/>
          </p:nvGrpSpPr>
          <p:grpSpPr>
            <a:xfrm>
              <a:off x="0" y="0"/>
              <a:ext cx="4484971" cy="1810443"/>
              <a:chOff x="0" y="0"/>
              <a:chExt cx="4484971" cy="1810443"/>
            </a:xfrm>
          </p:grpSpPr>
          <p:sp>
            <p:nvSpPr>
              <p:cNvPr id="19" name="Freeform 19">
                <a:extLst>
                  <a:ext uri="{FF2B5EF4-FFF2-40B4-BE49-F238E27FC236}">
                    <a16:creationId xmlns:a16="http://schemas.microsoft.com/office/drawing/2014/main" id="{7A203B75-68AF-F041-9164-E459213BC8C6}"/>
                  </a:ext>
                </a:extLst>
              </p:cNvPr>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dirty="0"/>
              </a:p>
            </p:txBody>
          </p:sp>
          <p:sp>
            <p:nvSpPr>
              <p:cNvPr id="20" name="Forme libre 19">
                <a:extLst>
                  <a:ext uri="{FF2B5EF4-FFF2-40B4-BE49-F238E27FC236}">
                    <a16:creationId xmlns:a16="http://schemas.microsoft.com/office/drawing/2014/main" id="{978C8CCF-39E8-1946-B999-3B63EA71396E}"/>
                  </a:ext>
                </a:extLst>
              </p:cNvPr>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dirty="0"/>
              </a:p>
            </p:txBody>
          </p:sp>
          <p:sp>
            <p:nvSpPr>
              <p:cNvPr id="21" name="Forme libre 20">
                <a:extLst>
                  <a:ext uri="{FF2B5EF4-FFF2-40B4-BE49-F238E27FC236}">
                    <a16:creationId xmlns:a16="http://schemas.microsoft.com/office/drawing/2014/main" id="{A32F2B76-97F9-D24A-BDEB-A028944642F6}"/>
                  </a:ext>
                </a:extLst>
              </p:cNvPr>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dirty="0"/>
              </a:p>
            </p:txBody>
          </p:sp>
        </p:grpSp>
      </p:grpSp>
    </p:spTree>
    <p:extLst>
      <p:ext uri="{BB962C8B-B14F-4D97-AF65-F5344CB8AC3E}">
        <p14:creationId xmlns:p14="http://schemas.microsoft.com/office/powerpoint/2010/main" val="4652755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36" name="Image 3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458347" y="6127450"/>
            <a:ext cx="2300308" cy="383692"/>
          </a:xfrm>
          <a:prstGeom prst="rect">
            <a:avLst/>
          </a:prstGeom>
        </p:spPr>
      </p:pic>
      <p:pic>
        <p:nvPicPr>
          <p:cNvPr id="26" name="Image 2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92000" y="480000"/>
            <a:ext cx="4992000" cy="1030475"/>
          </a:xfrm>
          <a:prstGeom prst="rect">
            <a:avLst/>
          </a:prstGeom>
        </p:spPr>
      </p:pic>
      <p:sp>
        <p:nvSpPr>
          <p:cNvPr id="14" name="Espace réservé du texte 52"/>
          <p:cNvSpPr>
            <a:spLocks noGrp="1"/>
          </p:cNvSpPr>
          <p:nvPr>
            <p:ph type="body" sz="quarter" idx="14" hasCustomPrompt="1"/>
          </p:nvPr>
        </p:nvSpPr>
        <p:spPr>
          <a:xfrm>
            <a:off x="8400257" y="1124744"/>
            <a:ext cx="3305007" cy="432048"/>
          </a:xfrm>
          <a:prstGeom prst="rect">
            <a:avLst/>
          </a:prstGeom>
          <a:noFill/>
        </p:spPr>
        <p:txBody>
          <a:bodyPr lIns="0" tIns="0" rIns="0" bIns="0" anchor="ctr" anchorCtr="0">
            <a:normAutofit/>
          </a:bodyPr>
          <a:lstStyle>
            <a:lvl1pPr marL="0" indent="0" algn="r">
              <a:buNone/>
              <a:defRPr sz="1400" b="0" baseline="0">
                <a:solidFill>
                  <a:schemeClr val="bg1">
                    <a:lumMod val="50000"/>
                  </a:schemeClr>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29950317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10" name="Image 9">
            <a:extLst>
              <a:ext uri="{FF2B5EF4-FFF2-40B4-BE49-F238E27FC236}">
                <a16:creationId xmlns:a16="http://schemas.microsoft.com/office/drawing/2014/main" id="{4CC3EDE5-B91F-D043-A28B-3287A571C91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6027123" cy="2413923"/>
          </a:xfrm>
          <a:prstGeom prst="rect">
            <a:avLst/>
          </a:prstGeom>
        </p:spPr>
      </p:pic>
      <p:pic>
        <p:nvPicPr>
          <p:cNvPr id="13" name="Image 12">
            <a:extLst>
              <a:ext uri="{FF2B5EF4-FFF2-40B4-BE49-F238E27FC236}">
                <a16:creationId xmlns:a16="http://schemas.microsoft.com/office/drawing/2014/main" id="{0AA8BDFC-7238-FF44-91ED-B9DA1A67E59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7382" y="6146886"/>
            <a:ext cx="2300308" cy="383692"/>
          </a:xfrm>
          <a:prstGeom prst="rect">
            <a:avLst/>
          </a:prstGeom>
        </p:spPr>
      </p:pic>
      <p:sp>
        <p:nvSpPr>
          <p:cNvPr id="14" name="Espace réservé du texte 52">
            <a:extLst>
              <a:ext uri="{FF2B5EF4-FFF2-40B4-BE49-F238E27FC236}">
                <a16:creationId xmlns:a16="http://schemas.microsoft.com/office/drawing/2014/main" id="{AC1204BE-3715-284D-B4BB-0BFEEFA0D61E}"/>
              </a:ext>
            </a:extLst>
          </p:cNvPr>
          <p:cNvSpPr>
            <a:spLocks noGrp="1"/>
          </p:cNvSpPr>
          <p:nvPr>
            <p:ph type="body" sz="quarter" idx="16" hasCustomPrompt="1"/>
          </p:nvPr>
        </p:nvSpPr>
        <p:spPr>
          <a:xfrm>
            <a:off x="1253999" y="4960256"/>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5" name="Shape 10">
            <a:extLst>
              <a:ext uri="{FF2B5EF4-FFF2-40B4-BE49-F238E27FC236}">
                <a16:creationId xmlns:a16="http://schemas.microsoft.com/office/drawing/2014/main" id="{2690A1A1-9772-9745-8630-80D7CCBB06C1}"/>
              </a:ext>
            </a:extLst>
          </p:cNvPr>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16" name="Espace réservé du texte 52">
            <a:extLst>
              <a:ext uri="{FF2B5EF4-FFF2-40B4-BE49-F238E27FC236}">
                <a16:creationId xmlns:a16="http://schemas.microsoft.com/office/drawing/2014/main" id="{C803473E-D156-824E-8C4C-498B26EA1AD4}"/>
              </a:ext>
            </a:extLst>
          </p:cNvPr>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a:extLst>
              <a:ext uri="{FF2B5EF4-FFF2-40B4-BE49-F238E27FC236}">
                <a16:creationId xmlns:a16="http://schemas.microsoft.com/office/drawing/2014/main" id="{A143E044-62CE-3244-B7E3-9544AAEEC47B}"/>
              </a:ext>
            </a:extLst>
          </p:cNvPr>
          <p:cNvSpPr>
            <a:spLocks noGrp="1"/>
          </p:cNvSpPr>
          <p:nvPr>
            <p:ph type="body" sz="quarter" idx="12" hasCustomPrompt="1"/>
          </p:nvPr>
        </p:nvSpPr>
        <p:spPr>
          <a:xfrm>
            <a:off x="9264352" y="683232"/>
            <a:ext cx="2688299" cy="432048"/>
          </a:xfrm>
          <a:prstGeom prst="roundRect">
            <a:avLst>
              <a:gd name="adj" fmla="val 50000"/>
            </a:avLst>
          </a:prstGeom>
          <a:solidFill>
            <a:srgbClr val="E50051"/>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r>
              <a:rPr lang="fr-FR"/>
              <a:t>Nom de la direction</a:t>
            </a:r>
          </a:p>
        </p:txBody>
      </p:sp>
      <p:pic>
        <p:nvPicPr>
          <p:cNvPr id="18" name="Image 17">
            <a:extLst>
              <a:ext uri="{FF2B5EF4-FFF2-40B4-BE49-F238E27FC236}">
                <a16:creationId xmlns:a16="http://schemas.microsoft.com/office/drawing/2014/main" id="{EB0EF610-26B5-944D-A6F2-ED38F0932E8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35956368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dirty="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dirty="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dirty="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37543372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dirty="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dirty="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dirty="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904125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095891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501556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6268322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dirty="0"/>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87050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22518938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grpSp>
      <p:pic>
        <p:nvPicPr>
          <p:cNvPr id="21" name="Imag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2849434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8342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02936D-9227-4A69-BDA6-1329428F593D}" type="datetimeFigureOut">
              <a:rPr lang="fr-FR" smtClean="0"/>
              <a:t>26/11/2020</a:t>
            </a:fld>
            <a:endParaRPr lang="fr-FR" dirty="0"/>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FA158-5FAA-41E6-BD99-01236A0FBFDD}" type="slidenum">
              <a:rPr lang="fr-FR" smtClean="0"/>
              <a:t>‹N°›</a:t>
            </a:fld>
            <a:endParaRPr lang="fr-FR" dirty="0"/>
          </a:p>
        </p:txBody>
      </p:sp>
      <p:sp>
        <p:nvSpPr>
          <p:cNvPr id="7" name="Espace réservé du numéro de diapositive 5"/>
          <p:cNvSpPr txBox="1">
            <a:spLocks/>
          </p:cNvSpPr>
          <p:nvPr userDrawn="1"/>
        </p:nvSpPr>
        <p:spPr>
          <a:xfrm>
            <a:off x="9988858" y="3302448"/>
            <a:ext cx="2133600" cy="273844"/>
          </a:xfrm>
          <a:prstGeom prst="rect">
            <a:avLst/>
          </a:prstGeom>
        </p:spPr>
        <p:txBody>
          <a:bodyPr vert="horz" lIns="91440" tIns="45720" rIns="91440" bIns="45720" rtlCol="0" anchor="ctr"/>
          <a:lstStyle>
            <a:defPPr>
              <a:defRPr lang="fr-FR"/>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19D0A2-BBF5-4B7E-A646-CBE7ACEBDC00}" type="slidenum">
              <a:rPr lang="fr-FR" smtClean="0"/>
              <a:pPr/>
              <a:t>‹N°›</a:t>
            </a:fld>
            <a:endParaRPr lang="fr-FR" dirty="0"/>
          </a:p>
        </p:txBody>
      </p:sp>
      <p:cxnSp>
        <p:nvCxnSpPr>
          <p:cNvPr id="8" name="Connecteur droit 7"/>
          <p:cNvCxnSpPr/>
          <p:nvPr userDrawn="1"/>
        </p:nvCxnSpPr>
        <p:spPr>
          <a:xfrm>
            <a:off x="11389312" y="3439370"/>
            <a:ext cx="3647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209046" y="6286183"/>
            <a:ext cx="4241034" cy="461665"/>
          </a:xfrm>
          <a:prstGeom prst="rect">
            <a:avLst/>
          </a:prstGeom>
        </p:spPr>
        <p:txBody>
          <a:bodyPr wrap="square">
            <a:spAutoFit/>
          </a:bodyPr>
          <a:lstStyle/>
          <a:p>
            <a:endParaRPr lang="fr-FR" sz="1200" dirty="0" smtClean="0">
              <a:latin typeface="Segoe UI Semibold" panose="020B0702040204020203" pitchFamily="34" charset="0"/>
              <a:cs typeface="Segoe UI Semibold" panose="020B0702040204020203" pitchFamily="34" charset="0"/>
            </a:endParaRPr>
          </a:p>
          <a:p>
            <a:r>
              <a:rPr lang="fr-FR" sz="1200" dirty="0" smtClean="0">
                <a:latin typeface="Segoe UI Semibold" panose="020B0702040204020203" pitchFamily="34" charset="0"/>
                <a:cs typeface="Segoe UI Semibold" panose="020B0702040204020203" pitchFamily="34" charset="0"/>
              </a:rPr>
              <a:t>NOVEMBRE 2020</a:t>
            </a:r>
            <a:endParaRPr lang="fr-FR" sz="1200"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4272211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dirty="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6" name="Espace réservé de la date 3"/>
          <p:cNvSpPr txBox="1">
            <a:spLocks noGrp="1"/>
          </p:cNvSpPr>
          <p:nvPr userDrawn="1"/>
        </p:nvSpPr>
        <p:spPr bwMode="auto">
          <a:xfrm>
            <a:off x="911425" y="6501342"/>
            <a:ext cx="4350165"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Visio clients Partage d’ECRAN – QUELS SUPPORTS ; documents</a:t>
            </a:r>
            <a:endParaRPr lang="fr-FR" sz="12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grpSp>
    </p:spTree>
    <p:extLst>
      <p:ext uri="{BB962C8B-B14F-4D97-AF65-F5344CB8AC3E}">
        <p14:creationId xmlns:p14="http://schemas.microsoft.com/office/powerpoint/2010/main" val="372006573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dirty="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dirty="0"/>
            </a:p>
          </p:txBody>
        </p:sp>
      </p:grpSp>
      <p:sp>
        <p:nvSpPr>
          <p:cNvPr id="35" name="Espace réservé de la date 3"/>
          <p:cNvSpPr txBox="1">
            <a:spLocks noGrp="1"/>
          </p:cNvSpPr>
          <p:nvPr userDrawn="1"/>
        </p:nvSpPr>
        <p:spPr bwMode="auto">
          <a:xfrm>
            <a:off x="865627" y="6501342"/>
            <a:ext cx="627801"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none"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Visio Client</a:t>
            </a:r>
          </a:p>
        </p:txBody>
      </p:sp>
    </p:spTree>
    <p:extLst>
      <p:ext uri="{BB962C8B-B14F-4D97-AF65-F5344CB8AC3E}">
        <p14:creationId xmlns:p14="http://schemas.microsoft.com/office/powerpoint/2010/main" val="2493347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dt="0"/>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emf"/><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emf"/><Relationship Id="rId9"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6.emf"/><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30.tiff"/><Relationship Id="rId3" Type="http://schemas.openxmlformats.org/officeDocument/2006/relationships/image" Target="../media/image28.emf"/><Relationship Id="rId7" Type="http://schemas.openxmlformats.org/officeDocument/2006/relationships/image" Target="../media/image29.tiff"/><Relationship Id="rId2" Type="http://schemas.openxmlformats.org/officeDocument/2006/relationships/image" Target="../media/image27.emf"/><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32.png"/><Relationship Id="rId4" Type="http://schemas.openxmlformats.org/officeDocument/2006/relationships/image" Target="../media/image18.emf"/><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6.emf"/><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27.emf"/><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38.em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12.xml"/><Relationship Id="rId6" Type="http://schemas.openxmlformats.org/officeDocument/2006/relationships/image" Target="../media/image42.png"/><Relationship Id="rId5" Type="http://schemas.microsoft.com/office/2007/relationships/hdphoto" Target="../media/hdphoto1.wdp"/><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commerciaux.celca.caisse-epargne.fr/global-bdd/experience-client/vente-a-distance/visio-clients/" TargetMode="External"/><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8" Type="http://schemas.openxmlformats.org/officeDocument/2006/relationships/image" Target="../media/image50.emf"/><Relationship Id="rId3" Type="http://schemas.openxmlformats.org/officeDocument/2006/relationships/image" Target="../media/image16.emf"/><Relationship Id="rId7" Type="http://schemas.openxmlformats.org/officeDocument/2006/relationships/image" Target="../media/image49.emf"/><Relationship Id="rId2" Type="http://schemas.openxmlformats.org/officeDocument/2006/relationships/image" Target="../media/image18.emf"/><Relationship Id="rId1" Type="http://schemas.openxmlformats.org/officeDocument/2006/relationships/slideLayout" Target="../slideLayouts/slideLayout1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tiff"/></Relationships>
</file>

<file path=ppt/slides/_rels/slide16.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slideLayout" Target="../slideLayouts/slideLayout12.xml"/><Relationship Id="rId6" Type="http://schemas.openxmlformats.org/officeDocument/2006/relationships/hyperlink" Target="http://commerciaux.celca.caisse-epargne.fr/download/1854/visio-clients/19926/guide-visio-teams-pour-votre-client.pdf" TargetMode="External"/><Relationship Id="rId5" Type="http://schemas.openxmlformats.org/officeDocument/2006/relationships/image" Target="../media/image54.emf"/><Relationship Id="rId4" Type="http://schemas.openxmlformats.org/officeDocument/2006/relationships/image" Target="../media/image53.tiff"/></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2.xml"/><Relationship Id="rId5" Type="http://schemas.openxmlformats.org/officeDocument/2006/relationships/image" Target="../media/image37.png"/><Relationship Id="rId4" Type="http://schemas.openxmlformats.org/officeDocument/2006/relationships/image" Target="../media/image16.emf"/></Relationships>
</file>

<file path=ppt/slides/_rels/slide19.xml.rels><?xml version="1.0" encoding="UTF-8" standalone="yes"?>
<Relationships xmlns="http://schemas.openxmlformats.org/package/2006/relationships"><Relationship Id="rId3" Type="http://schemas.openxmlformats.org/officeDocument/2006/relationships/image" Target="cid:image001.jpg@01D6BDC9.E2CED410" TargetMode="External"/><Relationship Id="rId2" Type="http://schemas.openxmlformats.org/officeDocument/2006/relationships/image" Target="../media/image57.jpeg"/><Relationship Id="rId1" Type="http://schemas.openxmlformats.org/officeDocument/2006/relationships/slideLayout" Target="../slideLayouts/slideLayout12.xml"/><Relationship Id="rId6" Type="http://schemas.openxmlformats.org/officeDocument/2006/relationships/image" Target="../media/image58.png"/><Relationship Id="rId5" Type="http://schemas.openxmlformats.org/officeDocument/2006/relationships/image" Target="../media/image37.png"/><Relationship Id="rId4" Type="http://schemas.openxmlformats.org/officeDocument/2006/relationships/image" Target="../media/image16.emf"/></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2.xml"/><Relationship Id="rId4" Type="http://schemas.openxmlformats.org/officeDocument/2006/relationships/image" Target="../media/image16.emf"/></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12.xml"/><Relationship Id="rId6"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24.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38.svg"/><Relationship Id="rId7" Type="http://schemas.openxmlformats.org/officeDocument/2006/relationships/image" Target="../media/image76.png"/><Relationship Id="rId2" Type="http://schemas.openxmlformats.org/officeDocument/2006/relationships/image" Target="../media/image72.png"/><Relationship Id="rId1" Type="http://schemas.openxmlformats.org/officeDocument/2006/relationships/slideLayout" Target="../slideLayouts/slideLayout1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7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cvc-front-itce.damdy.com/gee/realiser-un-rendez-vous-conseiller-client-en-visio-video-11311.html" TargetMode="Externa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2.xml"/><Relationship Id="rId4"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numéro de diapositive 5"/>
          <p:cNvSpPr>
            <a:spLocks noGrp="1"/>
          </p:cNvSpPr>
          <p:nvPr>
            <p:ph type="sldNum" sz="quarter" idx="4294967295"/>
          </p:nvPr>
        </p:nvSpPr>
        <p:spPr>
          <a:xfrm>
            <a:off x="9988858" y="3302448"/>
            <a:ext cx="2133600" cy="273844"/>
          </a:xfrm>
          <a:prstGeom prst="rect">
            <a:avLst/>
          </a:prstGeom>
        </p:spPr>
        <p:txBody>
          <a:bodyPr/>
          <a:lstStyle>
            <a:lvl1pPr algn="r">
              <a:defRPr sz="1100"/>
            </a:lvl1pPr>
          </a:lstStyle>
          <a:p>
            <a:fld id="{1D19D0A2-BBF5-4B7E-A646-CBE7ACEBDC00}" type="slidenum">
              <a:rPr lang="fr-FR" smtClean="0"/>
              <a:pPr/>
              <a:t>1</a:t>
            </a:fld>
            <a:endParaRPr lang="fr-FR" dirty="0"/>
          </a:p>
        </p:txBody>
      </p:sp>
      <p:pic>
        <p:nvPicPr>
          <p:cNvPr id="9" name="Picture 8"/>
          <p:cNvPicPr/>
          <p:nvPr/>
        </p:nvPicPr>
        <p:blipFill>
          <a:blip r:embed="rId2"/>
          <a:stretch>
            <a:fillRect/>
          </a:stretch>
        </p:blipFill>
        <p:spPr>
          <a:xfrm>
            <a:off x="5680972" y="722372"/>
            <a:ext cx="5587573" cy="5398209"/>
          </a:xfrm>
          <a:prstGeom prst="rect">
            <a:avLst/>
          </a:prstGeom>
        </p:spPr>
      </p:pic>
      <p:pic>
        <p:nvPicPr>
          <p:cNvPr id="10" name="Picture 10"/>
          <p:cNvPicPr/>
          <p:nvPr/>
        </p:nvPicPr>
        <p:blipFill>
          <a:blip r:embed="rId3"/>
          <a:stretch>
            <a:fillRect/>
          </a:stretch>
        </p:blipFill>
        <p:spPr>
          <a:xfrm>
            <a:off x="5710405" y="11441937"/>
            <a:ext cx="1725096" cy="288032"/>
          </a:xfrm>
          <a:prstGeom prst="rect">
            <a:avLst/>
          </a:prstGeom>
        </p:spPr>
      </p:pic>
      <p:sp>
        <p:nvSpPr>
          <p:cNvPr id="14" name="Rectangle 13"/>
          <p:cNvSpPr/>
          <p:nvPr/>
        </p:nvSpPr>
        <p:spPr>
          <a:xfrm>
            <a:off x="428305" y="2418478"/>
            <a:ext cx="6222385" cy="988313"/>
          </a:xfrm>
          <a:prstGeom prst="rect">
            <a:avLst/>
          </a:prstGeom>
          <a:ln>
            <a:noFill/>
          </a:ln>
        </p:spPr>
        <p:txBody>
          <a:bodyPr vert="horz" lIns="0" tIns="0" rIns="0" bIns="0" rtlCol="0">
            <a:noAutofit/>
          </a:bodyPr>
          <a:lstStyle/>
          <a:p>
            <a:pPr>
              <a:lnSpc>
                <a:spcPct val="107000"/>
              </a:lnSpc>
              <a:spcAft>
                <a:spcPts val="800"/>
              </a:spcAft>
            </a:pPr>
            <a:r>
              <a:rPr lang="fr-FR" sz="4800" b="1" dirty="0">
                <a:solidFill>
                  <a:srgbClr val="000000"/>
                </a:solidFill>
                <a:effectLst/>
                <a:latin typeface="Montserrat" panose="00000500000000000000" pitchFamily="2" charset="0"/>
                <a:ea typeface="Montserrat" panose="00000500000000000000" pitchFamily="2" charset="0"/>
                <a:cs typeface="Montserrat" panose="00000500000000000000" pitchFamily="2" charset="0"/>
              </a:rPr>
              <a:t>VISIO CLIENTS</a:t>
            </a:r>
            <a:endParaRPr lang="fr-FR" sz="1100" dirty="0">
              <a:solidFill>
                <a:srgbClr val="000000"/>
              </a:solidFill>
              <a:effectLst/>
              <a:latin typeface="Calibri" panose="020F0502020204030204" pitchFamily="34" charset="0"/>
              <a:ea typeface="Calibri" panose="020F0502020204030204" pitchFamily="34" charset="0"/>
            </a:endParaRPr>
          </a:p>
        </p:txBody>
      </p:sp>
      <p:sp>
        <p:nvSpPr>
          <p:cNvPr id="15" name="Rectangle 14"/>
          <p:cNvSpPr/>
          <p:nvPr/>
        </p:nvSpPr>
        <p:spPr>
          <a:xfrm>
            <a:off x="800344" y="3237291"/>
            <a:ext cx="3580811" cy="1010244"/>
          </a:xfrm>
          <a:prstGeom prst="rect">
            <a:avLst/>
          </a:prstGeom>
          <a:ln>
            <a:noFill/>
          </a:ln>
        </p:spPr>
        <p:txBody>
          <a:bodyPr vert="horz" lIns="0" tIns="0" rIns="0" bIns="0" rtlCol="0">
            <a:noAutofit/>
          </a:bodyPr>
          <a:lstStyle/>
          <a:p>
            <a:pPr algn="ctr">
              <a:lnSpc>
                <a:spcPct val="107000"/>
              </a:lnSpc>
              <a:spcAft>
                <a:spcPts val="800"/>
              </a:spcAft>
            </a:pPr>
            <a:r>
              <a:rPr lang="fr-FR" sz="1800" dirty="0">
                <a:solidFill>
                  <a:srgbClr val="000000"/>
                </a:solidFill>
                <a:effectLst/>
                <a:latin typeface="Arial" panose="020B0604020202020204" pitchFamily="34" charset="0"/>
                <a:ea typeface="Arial" panose="020B0604020202020204" pitchFamily="34" charset="0"/>
              </a:rPr>
              <a:t>Découvrir et utiliser </a:t>
            </a:r>
            <a:r>
              <a:rPr lang="fr-FR" sz="1800" dirty="0" smtClean="0">
                <a:solidFill>
                  <a:srgbClr val="000000"/>
                </a:solidFill>
                <a:effectLst/>
                <a:latin typeface="Arial" panose="020B0604020202020204" pitchFamily="34" charset="0"/>
                <a:ea typeface="Arial" panose="020B0604020202020204" pitchFamily="34" charset="0"/>
              </a:rPr>
              <a:t>Teams pour vos rendez-vous Client.</a:t>
            </a:r>
            <a:endParaRPr lang="fr-FR" sz="1100" dirty="0">
              <a:solidFill>
                <a:srgbClr val="000000"/>
              </a:solidFill>
              <a:effectLst/>
              <a:latin typeface="Calibri" panose="020F0502020204030204" pitchFamily="34" charset="0"/>
              <a:ea typeface="Calibri" panose="020F0502020204030204" pitchFamily="34" charset="0"/>
            </a:endParaRPr>
          </a:p>
        </p:txBody>
      </p:sp>
      <p:pic>
        <p:nvPicPr>
          <p:cNvPr id="2055" name="Imag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57200"/>
            <a:ext cx="2776538" cy="6286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 name="Rectangle 11"/>
          <p:cNvSpPr>
            <a:spLocks noChangeArrowheads="1"/>
          </p:cNvSpPr>
          <p:nvPr/>
        </p:nvSpPr>
        <p:spPr bwMode="auto">
          <a:xfrm>
            <a:off x="-9144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100" b="0" i="0" u="none" strike="noStrike" cap="none" normalizeH="0" baseline="0" smtClean="0">
              <a:ln>
                <a:noFill/>
              </a:ln>
              <a:solidFill>
                <a:srgbClr val="000000"/>
              </a:solidFill>
              <a:effectLst/>
              <a:latin typeface="Arial" panose="020B060402020202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smtClean="0">
                <a:ln>
                  <a:noFill/>
                </a:ln>
                <a:solidFill>
                  <a:srgbClr val="000000"/>
                </a:solidFill>
                <a:effectLst/>
                <a:latin typeface="Arial" panose="020B0604020202020204" pitchFamily="34" charset="0"/>
                <a:ea typeface="Calibri" panose="020F0502020204030204" pitchFamily="34" charset="0"/>
              </a:rPr>
              <a:t/>
            </a:r>
            <a:br>
              <a:rPr kumimoji="0" lang="fr-FR" altLang="fr-FR" sz="1100" b="0" i="0" u="none" strike="noStrike" cap="none" normalizeH="0" baseline="0" smtClean="0">
                <a:ln>
                  <a:noFill/>
                </a:ln>
                <a:solidFill>
                  <a:srgbClr val="000000"/>
                </a:solidFill>
                <a:effectLst/>
                <a:latin typeface="Arial" panose="020B0604020202020204" pitchFamily="34" charset="0"/>
                <a:ea typeface="Calibri" panose="020F0502020204030204" pitchFamily="34" charset="0"/>
              </a:rPr>
            </a:br>
            <a:r>
              <a:rPr kumimoji="0" lang="fr-FR" altLang="fr-FR" sz="1100" b="0" i="0" u="none" strike="noStrike" cap="none" normalizeH="0" baseline="0" smtClean="0">
                <a:ln>
                  <a:noFill/>
                </a:ln>
                <a:solidFill>
                  <a:srgbClr val="000000"/>
                </a:solidFill>
                <a:effectLst/>
                <a:latin typeface="Arial" panose="020B0604020202020204" pitchFamily="34" charset="0"/>
                <a:ea typeface="Calibri" panose="020F0502020204030204" pitchFamily="34" charset="0"/>
              </a:rPr>
              <a:t/>
            </a:r>
            <a:br>
              <a:rPr kumimoji="0" lang="fr-FR" altLang="fr-FR" sz="1100" b="0" i="0" u="none" strike="noStrike" cap="none" normalizeH="0" baseline="0" smtClean="0">
                <a:ln>
                  <a:noFill/>
                </a:ln>
                <a:solidFill>
                  <a:srgbClr val="000000"/>
                </a:solidFill>
                <a:effectLst/>
                <a:latin typeface="Arial" panose="020B0604020202020204" pitchFamily="34" charset="0"/>
                <a:ea typeface="Calibri" panose="020F0502020204030204" pitchFamily="34" charset="0"/>
              </a:rPr>
            </a:b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50482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736081"/>
            <a:ext cx="5414963" cy="44756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solidFill>
                <a:schemeClr val="tx1"/>
              </a:solidFill>
            </a:endParaRPr>
          </a:p>
        </p:txBody>
      </p:sp>
      <p:sp>
        <p:nvSpPr>
          <p:cNvPr id="5" name="Espace réservé du texte 6"/>
          <p:cNvSpPr>
            <a:spLocks noGrp="1"/>
          </p:cNvSpPr>
          <p:nvPr/>
        </p:nvSpPr>
        <p:spPr bwMode="auto">
          <a:xfrm>
            <a:off x="676207" y="1796319"/>
            <a:ext cx="4787166" cy="394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Bef>
                <a:spcPts val="0"/>
              </a:spcBef>
              <a:spcAft>
                <a:spcPts val="1200"/>
              </a:spcAft>
              <a:defRPr/>
            </a:pPr>
            <a:r>
              <a:rPr lang="fr-FR" sz="1600" b="1" dirty="0">
                <a:solidFill>
                  <a:schemeClr val="bg1"/>
                </a:solidFill>
                <a:cs typeface="Calibri" panose="020F0502020204030204" pitchFamily="34" charset="0"/>
              </a:rPr>
              <a:t>LES PRE REQUIS</a:t>
            </a:r>
          </a:p>
          <a:p>
            <a:pPr fontAlgn="auto">
              <a:lnSpc>
                <a:spcPct val="150000"/>
              </a:lnSpc>
              <a:spcBef>
                <a:spcPts val="0"/>
              </a:spcBef>
              <a:spcAft>
                <a:spcPts val="1200"/>
              </a:spcAft>
              <a:defRPr/>
            </a:pPr>
            <a:r>
              <a:rPr lang="fr-FR" sz="1600" b="1" dirty="0" smtClean="0">
                <a:solidFill>
                  <a:schemeClr val="tx1">
                    <a:lumMod val="65000"/>
                    <a:lumOff val="35000"/>
                  </a:schemeClr>
                </a:solidFill>
                <a:cs typeface="Calibri" panose="020F0502020204030204" pitchFamily="34" charset="0"/>
              </a:rPr>
              <a:t>JE CRÉE MON RDV AVEC VISIO CLIENTS.</a:t>
            </a:r>
          </a:p>
          <a:p>
            <a:pPr fontAlgn="auto">
              <a:lnSpc>
                <a:spcPct val="100000"/>
              </a:lnSpc>
              <a:spcBef>
                <a:spcPts val="0"/>
              </a:spcBef>
              <a:spcAft>
                <a:spcPts val="1200"/>
              </a:spcAft>
              <a:defRPr/>
            </a:pPr>
            <a:r>
              <a:rPr lang="fr-FR" sz="1600" b="1" dirty="0" smtClean="0">
                <a:solidFill>
                  <a:schemeClr val="tx1">
                    <a:lumMod val="65000"/>
                    <a:lumOff val="35000"/>
                  </a:schemeClr>
                </a:solidFill>
                <a:cs typeface="Calibri" panose="020F0502020204030204" pitchFamily="34" charset="0"/>
              </a:rPr>
              <a:t>LES 3 ÉTAPES INCONTOURNABLES POUR RÉUSSIR UN </a:t>
            </a:r>
            <a:r>
              <a:rPr lang="fr-FR" sz="1600" b="1" dirty="0">
                <a:solidFill>
                  <a:schemeClr val="tx1">
                    <a:lumMod val="65000"/>
                    <a:lumOff val="35000"/>
                  </a:schemeClr>
                </a:solidFill>
                <a:cs typeface="Calibri" panose="020F0502020204030204" pitchFamily="34" charset="0"/>
              </a:rPr>
              <a:t>RDV AVEC TEAMS</a:t>
            </a:r>
          </a:p>
          <a:p>
            <a:pPr lvl="1" fontAlgn="auto">
              <a:lnSpc>
                <a:spcPct val="100000"/>
              </a:lnSpc>
              <a:spcBef>
                <a:spcPts val="0"/>
              </a:spcBef>
              <a:spcAft>
                <a:spcPts val="600"/>
              </a:spcAft>
              <a:defRPr/>
            </a:pPr>
            <a:r>
              <a:rPr lang="fr-FR" sz="1600" dirty="0" smtClean="0">
                <a:solidFill>
                  <a:schemeClr val="tx1">
                    <a:lumMod val="65000"/>
                    <a:lumOff val="35000"/>
                  </a:schemeClr>
                </a:solidFill>
                <a:cs typeface="Calibri" panose="020F0502020204030204" pitchFamily="34" charset="0"/>
              </a:rPr>
              <a:t>La préparation de mon entretien</a:t>
            </a:r>
          </a:p>
          <a:p>
            <a:pPr lvl="1" fontAlgn="auto">
              <a:lnSpc>
                <a:spcPct val="100000"/>
              </a:lnSpc>
              <a:spcBef>
                <a:spcPts val="0"/>
              </a:spcBef>
              <a:spcAft>
                <a:spcPts val="600"/>
              </a:spcAft>
              <a:defRPr/>
            </a:pPr>
            <a:r>
              <a:rPr lang="fr-FR" sz="1600" dirty="0" smtClean="0">
                <a:solidFill>
                  <a:schemeClr val="tx1">
                    <a:lumMod val="65000"/>
                    <a:lumOff val="35000"/>
                  </a:schemeClr>
                </a:solidFill>
                <a:cs typeface="Calibri" panose="020F0502020204030204" pitchFamily="34" charset="0"/>
              </a:rPr>
              <a:t>Mon entretien</a:t>
            </a:r>
          </a:p>
          <a:p>
            <a:pPr lvl="1" fontAlgn="auto">
              <a:lnSpc>
                <a:spcPct val="100000"/>
              </a:lnSpc>
              <a:spcBef>
                <a:spcPts val="0"/>
              </a:spcBef>
              <a:spcAft>
                <a:spcPts val="600"/>
              </a:spcAft>
              <a:defRPr/>
            </a:pPr>
            <a:r>
              <a:rPr lang="fr-FR" sz="1600" dirty="0" smtClean="0">
                <a:solidFill>
                  <a:schemeClr val="tx1">
                    <a:lumMod val="65000"/>
                    <a:lumOff val="35000"/>
                  </a:schemeClr>
                </a:solidFill>
                <a:cs typeface="Calibri" panose="020F0502020204030204" pitchFamily="34" charset="0"/>
              </a:rPr>
              <a:t>Le suivi de la relation</a:t>
            </a:r>
          </a:p>
          <a:p>
            <a:pPr fontAlgn="auto">
              <a:lnSpc>
                <a:spcPct val="100000"/>
              </a:lnSpc>
              <a:spcBef>
                <a:spcPts val="0"/>
              </a:spcBef>
              <a:spcAft>
                <a:spcPts val="1200"/>
              </a:spcAft>
              <a:defRPr/>
            </a:pPr>
            <a:endParaRPr lang="fr-FR" sz="1600" b="1" dirty="0" smtClean="0">
              <a:solidFill>
                <a:schemeClr val="tx1">
                  <a:lumMod val="65000"/>
                  <a:lumOff val="35000"/>
                </a:schemeClr>
              </a:solidFill>
              <a:cs typeface="Calibri" panose="020F0502020204030204" pitchFamily="34" charset="0"/>
            </a:endParaRPr>
          </a:p>
          <a:p>
            <a:pPr fontAlgn="auto">
              <a:lnSpc>
                <a:spcPct val="100000"/>
              </a:lnSpc>
              <a:spcBef>
                <a:spcPts val="0"/>
              </a:spcBef>
              <a:spcAft>
                <a:spcPts val="1200"/>
              </a:spcAft>
              <a:defRPr/>
            </a:pPr>
            <a:r>
              <a:rPr lang="fr-FR" sz="1600" b="1" dirty="0" smtClean="0">
                <a:solidFill>
                  <a:schemeClr val="tx1">
                    <a:lumMod val="65000"/>
                    <a:lumOff val="35000"/>
                  </a:schemeClr>
                </a:solidFill>
                <a:cs typeface="Calibri" panose="020F0502020204030204" pitchFamily="34" charset="0"/>
              </a:rPr>
              <a:t>CÔTÉ </a:t>
            </a:r>
            <a:r>
              <a:rPr lang="fr-FR" sz="1600" b="1" dirty="0" smtClean="0">
                <a:solidFill>
                  <a:schemeClr val="tx1">
                    <a:lumMod val="65000"/>
                    <a:lumOff val="35000"/>
                  </a:schemeClr>
                </a:solidFill>
                <a:cs typeface="Calibri" panose="020F0502020204030204" pitchFamily="34" charset="0"/>
              </a:rPr>
              <a:t>CLIENTS (AVEC SON PC, AVEC SMARTPHONE OU SA TABLETTE).</a:t>
            </a:r>
          </a:p>
          <a:p>
            <a:pPr fontAlgn="auto">
              <a:lnSpc>
                <a:spcPct val="100000"/>
              </a:lnSpc>
              <a:spcBef>
                <a:spcPts val="0"/>
              </a:spcBef>
              <a:spcAft>
                <a:spcPts val="1200"/>
              </a:spcAft>
              <a:defRPr/>
            </a:pPr>
            <a:endParaRPr lang="fr-FR" sz="1600" b="1" dirty="0" smtClean="0">
              <a:solidFill>
                <a:schemeClr val="tx1">
                  <a:lumMod val="65000"/>
                  <a:lumOff val="35000"/>
                </a:schemeClr>
              </a:solidFill>
              <a:cs typeface="Calibri" panose="020F0502020204030204" pitchFamily="34" charset="0"/>
            </a:endParaRPr>
          </a:p>
        </p:txBody>
      </p:sp>
      <p:sp>
        <p:nvSpPr>
          <p:cNvPr id="9" name="Titre 5"/>
          <p:cNvSpPr>
            <a:spLocks noGrp="1"/>
          </p:cNvSpPr>
          <p:nvPr>
            <p:ph type="title"/>
          </p:nvPr>
        </p:nvSpPr>
        <p:spPr>
          <a:xfrm>
            <a:off x="1526488" y="175399"/>
            <a:ext cx="8783637" cy="769937"/>
          </a:xfrm>
        </p:spPr>
        <p:txBody>
          <a:bodyPr rtlCol="0">
            <a:normAutofit/>
          </a:bodyPr>
          <a:lstStyle/>
          <a:p>
            <a:pPr>
              <a:defRPr/>
            </a:pPr>
            <a:r>
              <a:rPr lang="fr-FR" dirty="0" smtClean="0">
                <a:solidFill>
                  <a:srgbClr val="C00000"/>
                </a:solidFill>
                <a:cs typeface="Calibri" panose="020F0502020204030204" pitchFamily="34" charset="0"/>
              </a:rPr>
              <a:t>SOMMAIRE.</a:t>
            </a:r>
            <a:r>
              <a:rPr lang="fr-FR" i="1" dirty="0">
                <a:solidFill>
                  <a:srgbClr val="C00000"/>
                </a:solidFill>
                <a:cs typeface="Calibri" panose="020F0502020204030204" pitchFamily="34" charset="0"/>
              </a:rPr>
              <a:t/>
            </a:r>
            <a:br>
              <a:rPr lang="fr-FR" i="1" dirty="0">
                <a:solidFill>
                  <a:srgbClr val="C00000"/>
                </a:solidFill>
                <a:cs typeface="Calibri" panose="020F0502020204030204" pitchFamily="34" charset="0"/>
              </a:rPr>
            </a:br>
            <a:r>
              <a:rPr lang="fr-FR" sz="1800" dirty="0">
                <a:solidFill>
                  <a:schemeClr val="tx1">
                    <a:lumMod val="65000"/>
                    <a:lumOff val="35000"/>
                  </a:schemeClr>
                </a:solidFill>
                <a:cs typeface="Calibri" panose="020F0502020204030204" pitchFamily="34" charset="0"/>
              </a:rPr>
              <a:t>Réussir </a:t>
            </a:r>
            <a:r>
              <a:rPr lang="fr-FR" sz="1800" dirty="0" smtClean="0">
                <a:solidFill>
                  <a:schemeClr val="tx1">
                    <a:lumMod val="65000"/>
                    <a:lumOff val="35000"/>
                  </a:schemeClr>
                </a:solidFill>
                <a:cs typeface="Calibri" panose="020F0502020204030204" pitchFamily="34" charset="0"/>
              </a:rPr>
              <a:t>vos </a:t>
            </a:r>
            <a:r>
              <a:rPr lang="fr-FR" sz="1800" dirty="0">
                <a:solidFill>
                  <a:schemeClr val="tx1">
                    <a:lumMod val="65000"/>
                    <a:lumOff val="35000"/>
                  </a:schemeClr>
                </a:solidFill>
                <a:cs typeface="Calibri" panose="020F0502020204030204" pitchFamily="34" charset="0"/>
              </a:rPr>
              <a:t>rendez vous Client en visioconférence  !</a:t>
            </a:r>
          </a:p>
        </p:txBody>
      </p:sp>
      <p:sp>
        <p:nvSpPr>
          <p:cNvPr id="10" name="Espace réservé du numéro de diapositive 5"/>
          <p:cNvSpPr>
            <a:spLocks noGrp="1"/>
          </p:cNvSpPr>
          <p:nvPr>
            <p:ph type="sldNum" sz="quarter" idx="4294967295"/>
          </p:nvPr>
        </p:nvSpPr>
        <p:spPr>
          <a:xfrm>
            <a:off x="9988858" y="3302448"/>
            <a:ext cx="2133600" cy="273844"/>
          </a:xfrm>
          <a:prstGeom prst="rect">
            <a:avLst/>
          </a:prstGeom>
        </p:spPr>
        <p:txBody>
          <a:bodyPr/>
          <a:lstStyle>
            <a:lvl1pPr algn="r">
              <a:defRPr sz="1100"/>
            </a:lvl1pPr>
          </a:lstStyle>
          <a:p>
            <a:fld id="{1D19D0A2-BBF5-4B7E-A646-CBE7ACEBDC00}" type="slidenum">
              <a:rPr lang="fr-FR" smtClean="0"/>
              <a:pPr/>
              <a:t>2</a:t>
            </a:fld>
            <a:endParaRPr lang="fr-FR" dirty="0"/>
          </a:p>
        </p:txBody>
      </p:sp>
      <p:pic>
        <p:nvPicPr>
          <p:cNvPr id="7" name="Picture 8"/>
          <p:cNvPicPr/>
          <p:nvPr/>
        </p:nvPicPr>
        <p:blipFill>
          <a:blip r:embed="rId2"/>
          <a:stretch>
            <a:fillRect/>
          </a:stretch>
        </p:blipFill>
        <p:spPr>
          <a:xfrm>
            <a:off x="6327058" y="1154474"/>
            <a:ext cx="5000481" cy="4843636"/>
          </a:xfrm>
          <a:prstGeom prst="rect">
            <a:avLst/>
          </a:prstGeom>
        </p:spPr>
      </p:pic>
    </p:spTree>
    <p:extLst>
      <p:ext uri="{BB962C8B-B14F-4D97-AF65-F5344CB8AC3E}">
        <p14:creationId xmlns:p14="http://schemas.microsoft.com/office/powerpoint/2010/main" val="396802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re 3"/>
          <p:cNvSpPr>
            <a:spLocks noGrp="1"/>
          </p:cNvSpPr>
          <p:nvPr>
            <p:ph type="title"/>
          </p:nvPr>
        </p:nvSpPr>
        <p:spPr>
          <a:xfrm>
            <a:off x="1368000" y="306001"/>
            <a:ext cx="10488640" cy="810012"/>
          </a:xfrm>
        </p:spPr>
        <p:txBody>
          <a:bodyPr>
            <a:normAutofit/>
          </a:bodyPr>
          <a:lstStyle/>
          <a:p>
            <a:r>
              <a:rPr lang="fr-FR" b="1" dirty="0" smtClean="0">
                <a:solidFill>
                  <a:srgbClr val="C00000"/>
                </a:solidFill>
              </a:rPr>
              <a:t>LES PRÉ REQUIS : L’ÉQUIPEMENT REQUIS</a:t>
            </a:r>
            <a:endParaRPr lang="fr-FR" b="1" dirty="0">
              <a:solidFill>
                <a:srgbClr val="C00000"/>
              </a:solidFill>
            </a:endParaRPr>
          </a:p>
        </p:txBody>
      </p:sp>
      <p:sp>
        <p:nvSpPr>
          <p:cNvPr id="24" name="Rectangle 23">
            <a:extLst>
              <a:ext uri="{FF2B5EF4-FFF2-40B4-BE49-F238E27FC236}">
                <a16:creationId xmlns:a16="http://schemas.microsoft.com/office/drawing/2014/main" id="{25B80C08-B07C-6841-A2DA-DEE56EF8DCD2}"/>
              </a:ext>
            </a:extLst>
          </p:cNvPr>
          <p:cNvSpPr/>
          <p:nvPr/>
        </p:nvSpPr>
        <p:spPr>
          <a:xfrm>
            <a:off x="699551" y="1453424"/>
            <a:ext cx="4977917" cy="47719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5" name="Groupe 24">
            <a:extLst>
              <a:ext uri="{FF2B5EF4-FFF2-40B4-BE49-F238E27FC236}">
                <a16:creationId xmlns:a16="http://schemas.microsoft.com/office/drawing/2014/main" id="{724460FA-5893-ED49-B31D-7FC5C2D0B5DF}"/>
              </a:ext>
            </a:extLst>
          </p:cNvPr>
          <p:cNvGrpSpPr>
            <a:grpSpLocks noChangeAspect="1"/>
          </p:cNvGrpSpPr>
          <p:nvPr/>
        </p:nvGrpSpPr>
        <p:grpSpPr>
          <a:xfrm>
            <a:off x="2673321" y="2249023"/>
            <a:ext cx="783100" cy="811039"/>
            <a:chOff x="1087896" y="781367"/>
            <a:chExt cx="839036" cy="868970"/>
          </a:xfrm>
          <a:effectLst>
            <a:outerShdw blurRad="50800" dist="38100" dir="5400000" algn="t" rotWithShape="0">
              <a:prstClr val="black">
                <a:alpha val="40000"/>
              </a:prstClr>
            </a:outerShdw>
          </a:effectLst>
        </p:grpSpPr>
        <p:sp>
          <p:nvSpPr>
            <p:cNvPr id="26" name="Ellipse 25">
              <a:extLst>
                <a:ext uri="{FF2B5EF4-FFF2-40B4-BE49-F238E27FC236}">
                  <a16:creationId xmlns:a16="http://schemas.microsoft.com/office/drawing/2014/main" id="{E23FAAEA-7F43-CC4C-B5B3-BFE5C291A320}"/>
                </a:ext>
              </a:extLst>
            </p:cNvPr>
            <p:cNvSpPr/>
            <p:nvPr/>
          </p:nvSpPr>
          <p:spPr>
            <a:xfrm>
              <a:off x="1087896" y="781367"/>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27" name="Ellipse 26">
              <a:extLst>
                <a:ext uri="{FF2B5EF4-FFF2-40B4-BE49-F238E27FC236}">
                  <a16:creationId xmlns:a16="http://schemas.microsoft.com/office/drawing/2014/main" id="{0D0DBD1B-C19B-7B4D-AA46-8A18EE8C9C49}"/>
                </a:ext>
              </a:extLst>
            </p:cNvPr>
            <p:cNvSpPr/>
            <p:nvPr/>
          </p:nvSpPr>
          <p:spPr>
            <a:xfrm>
              <a:off x="1216386" y="937005"/>
              <a:ext cx="216024"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28" name="Groupe 27">
              <a:extLst>
                <a:ext uri="{FF2B5EF4-FFF2-40B4-BE49-F238E27FC236}">
                  <a16:creationId xmlns:a16="http://schemas.microsoft.com/office/drawing/2014/main" id="{AE2275BF-123C-4E44-AFC2-C89A157A9223}"/>
                </a:ext>
              </a:extLst>
            </p:cNvPr>
            <p:cNvGrpSpPr/>
            <p:nvPr/>
          </p:nvGrpSpPr>
          <p:grpSpPr>
            <a:xfrm>
              <a:off x="1219989" y="1013738"/>
              <a:ext cx="574851" cy="419927"/>
              <a:chOff x="3206750" y="1935163"/>
              <a:chExt cx="671513" cy="490537"/>
            </a:xfrm>
          </p:grpSpPr>
          <p:sp>
            <p:nvSpPr>
              <p:cNvPr id="29" name="Freeform 5">
                <a:extLst>
                  <a:ext uri="{FF2B5EF4-FFF2-40B4-BE49-F238E27FC236}">
                    <a16:creationId xmlns:a16="http://schemas.microsoft.com/office/drawing/2014/main" id="{40FEC133-08AE-214F-B28D-DDF0978F3352}"/>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30" name="Freeform 6">
                <a:extLst>
                  <a:ext uri="{FF2B5EF4-FFF2-40B4-BE49-F238E27FC236}">
                    <a16:creationId xmlns:a16="http://schemas.microsoft.com/office/drawing/2014/main" id="{3C297AF1-9195-AF41-86CD-7FAF84DD5113}"/>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31" name="Freeform 7">
                <a:extLst>
                  <a:ext uri="{FF2B5EF4-FFF2-40B4-BE49-F238E27FC236}">
                    <a16:creationId xmlns:a16="http://schemas.microsoft.com/office/drawing/2014/main" id="{9265762B-BF47-674E-9F25-0A6FC9C798AB}"/>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32" name="Line 8">
                <a:extLst>
                  <a:ext uri="{FF2B5EF4-FFF2-40B4-BE49-F238E27FC236}">
                    <a16:creationId xmlns:a16="http://schemas.microsoft.com/office/drawing/2014/main" id="{E5DB5FD6-B105-7549-A88E-87BD3749193E}"/>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33" name="Line 9">
                <a:extLst>
                  <a:ext uri="{FF2B5EF4-FFF2-40B4-BE49-F238E27FC236}">
                    <a16:creationId xmlns:a16="http://schemas.microsoft.com/office/drawing/2014/main" id="{31A772D6-348B-3240-A822-7920DD0DCD73}"/>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34" name="Line 10">
                <a:extLst>
                  <a:ext uri="{FF2B5EF4-FFF2-40B4-BE49-F238E27FC236}">
                    <a16:creationId xmlns:a16="http://schemas.microsoft.com/office/drawing/2014/main" id="{82B9E730-354A-4B4A-842B-1902AC93DD4B}"/>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35" name="Freeform 11">
                <a:extLst>
                  <a:ext uri="{FF2B5EF4-FFF2-40B4-BE49-F238E27FC236}">
                    <a16:creationId xmlns:a16="http://schemas.microsoft.com/office/drawing/2014/main" id="{0C640442-0BB9-FA4E-95CD-C3F0DD3C3CEE}"/>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36" name="Line 12">
                <a:extLst>
                  <a:ext uri="{FF2B5EF4-FFF2-40B4-BE49-F238E27FC236}">
                    <a16:creationId xmlns:a16="http://schemas.microsoft.com/office/drawing/2014/main" id="{919FFE7B-A5F1-C848-BCDC-D33FA43927D9}"/>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37" name="Line 13">
                <a:extLst>
                  <a:ext uri="{FF2B5EF4-FFF2-40B4-BE49-F238E27FC236}">
                    <a16:creationId xmlns:a16="http://schemas.microsoft.com/office/drawing/2014/main" id="{15FE36AB-4F1A-6249-BFCE-94644BDBCFEE}"/>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38" name="Line 14">
                <a:extLst>
                  <a:ext uri="{FF2B5EF4-FFF2-40B4-BE49-F238E27FC236}">
                    <a16:creationId xmlns:a16="http://schemas.microsoft.com/office/drawing/2014/main" id="{C6E7E918-7071-E247-99EE-B6C75193EFC6}"/>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39" name="Line 15">
                <a:extLst>
                  <a:ext uri="{FF2B5EF4-FFF2-40B4-BE49-F238E27FC236}">
                    <a16:creationId xmlns:a16="http://schemas.microsoft.com/office/drawing/2014/main" id="{154FF073-3809-2B46-A8C9-1DEAAD4A63CD}"/>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0" name="Line 16">
                <a:extLst>
                  <a:ext uri="{FF2B5EF4-FFF2-40B4-BE49-F238E27FC236}">
                    <a16:creationId xmlns:a16="http://schemas.microsoft.com/office/drawing/2014/main" id="{05BD0A86-F450-FB4A-8D6D-0D5D8757B97F}"/>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1" name="Line 17">
                <a:extLst>
                  <a:ext uri="{FF2B5EF4-FFF2-40B4-BE49-F238E27FC236}">
                    <a16:creationId xmlns:a16="http://schemas.microsoft.com/office/drawing/2014/main" id="{73EBC4A8-D30A-6141-AB1A-2B03B2941454}"/>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2" name="Line 18">
                <a:extLst>
                  <a:ext uri="{FF2B5EF4-FFF2-40B4-BE49-F238E27FC236}">
                    <a16:creationId xmlns:a16="http://schemas.microsoft.com/office/drawing/2014/main" id="{B79208DE-7134-DB4D-B2CF-9C73271AE97C}"/>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3" name="Line 19">
                <a:extLst>
                  <a:ext uri="{FF2B5EF4-FFF2-40B4-BE49-F238E27FC236}">
                    <a16:creationId xmlns:a16="http://schemas.microsoft.com/office/drawing/2014/main" id="{EEB98C95-C393-0E48-BCB7-C4F1E85DCDA3}"/>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4" name="Line 20">
                <a:extLst>
                  <a:ext uri="{FF2B5EF4-FFF2-40B4-BE49-F238E27FC236}">
                    <a16:creationId xmlns:a16="http://schemas.microsoft.com/office/drawing/2014/main" id="{07FF26EB-DED5-E54A-9C79-40554337FA78}"/>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sp>
        <p:nvSpPr>
          <p:cNvPr id="3" name="Rectangle 2"/>
          <p:cNvSpPr/>
          <p:nvPr/>
        </p:nvSpPr>
        <p:spPr>
          <a:xfrm>
            <a:off x="1398467" y="1566018"/>
            <a:ext cx="3481209" cy="461665"/>
          </a:xfrm>
          <a:prstGeom prst="rect">
            <a:avLst/>
          </a:prstGeom>
        </p:spPr>
        <p:txBody>
          <a:bodyPr wrap="none">
            <a:spAutoFit/>
          </a:bodyPr>
          <a:lstStyle/>
          <a:p>
            <a:r>
              <a:rPr lang="fr-FR" sz="2400" b="1" dirty="0" smtClean="0">
                <a:solidFill>
                  <a:srgbClr val="000000"/>
                </a:solidFill>
                <a:latin typeface="Corbel" panose="020B0503020204020204" pitchFamily="34" charset="0"/>
              </a:rPr>
              <a:t>CÔTÉ COLLABORATEUR</a:t>
            </a:r>
            <a:endParaRPr lang="fr-FR" sz="2400" dirty="0"/>
          </a:p>
        </p:txBody>
      </p:sp>
      <p:sp>
        <p:nvSpPr>
          <p:cNvPr id="8" name="Rectangle 7"/>
          <p:cNvSpPr/>
          <p:nvPr/>
        </p:nvSpPr>
        <p:spPr>
          <a:xfrm>
            <a:off x="1368000" y="3249174"/>
            <a:ext cx="3393743" cy="646331"/>
          </a:xfrm>
          <a:prstGeom prst="rect">
            <a:avLst/>
          </a:prstGeom>
        </p:spPr>
        <p:txBody>
          <a:bodyPr wrap="square">
            <a:spAutoFit/>
          </a:bodyPr>
          <a:lstStyle/>
          <a:p>
            <a:pPr algn="ctr"/>
            <a:r>
              <a:rPr lang="fr-FR" b="1" dirty="0">
                <a:solidFill>
                  <a:srgbClr val="000000"/>
                </a:solidFill>
                <a:latin typeface="Corbel" panose="020B0503020204020204" pitchFamily="34" charset="0"/>
              </a:rPr>
              <a:t>PC fixe ou Portable</a:t>
            </a:r>
          </a:p>
          <a:p>
            <a:pPr algn="ctr"/>
            <a:r>
              <a:rPr lang="fr-FR" b="1" dirty="0">
                <a:solidFill>
                  <a:srgbClr val="000000"/>
                </a:solidFill>
                <a:latin typeface="Corbel" panose="020B0503020204020204" pitchFamily="34" charset="0"/>
              </a:rPr>
              <a:t>Avec webcam et casque</a:t>
            </a:r>
            <a:endParaRPr lang="fr-FR" b="1" dirty="0"/>
          </a:p>
        </p:txBody>
      </p:sp>
      <p:sp>
        <p:nvSpPr>
          <p:cNvPr id="46" name="Rectangle 45"/>
          <p:cNvSpPr/>
          <p:nvPr/>
        </p:nvSpPr>
        <p:spPr>
          <a:xfrm>
            <a:off x="883795" y="4280937"/>
            <a:ext cx="4609427" cy="1015663"/>
          </a:xfrm>
          <a:prstGeom prst="rect">
            <a:avLst/>
          </a:prstGeom>
        </p:spPr>
        <p:txBody>
          <a:bodyPr wrap="square">
            <a:spAutoFit/>
          </a:bodyPr>
          <a:lstStyle/>
          <a:p>
            <a:pPr marL="285750" indent="-285750">
              <a:buFont typeface="Arial" panose="020B0604020202020204" pitchFamily="34" charset="0"/>
              <a:buChar char="•"/>
            </a:pPr>
            <a:endParaRPr lang="fr-FR" sz="1200" dirty="0" smtClean="0">
              <a:solidFill>
                <a:srgbClr val="000000"/>
              </a:solidFill>
              <a:latin typeface="Candara" panose="020E0502030303020204" pitchFamily="34" charset="0"/>
            </a:endParaRPr>
          </a:p>
          <a:p>
            <a:pPr marL="285750" indent="-285750">
              <a:buFont typeface="Arial" panose="020B0604020202020204" pitchFamily="34" charset="0"/>
              <a:buChar char="•"/>
            </a:pPr>
            <a:r>
              <a:rPr lang="fr-FR" sz="1600" i="1" dirty="0" smtClean="0">
                <a:solidFill>
                  <a:srgbClr val="000000"/>
                </a:solidFill>
                <a:latin typeface="Candara" panose="020E0502030303020204" pitchFamily="34" charset="0"/>
              </a:rPr>
              <a:t>Le casque assure une meilleure qualité Audio.</a:t>
            </a:r>
            <a:endParaRPr lang="fr-FR" sz="1600" dirty="0" smtClean="0">
              <a:solidFill>
                <a:srgbClr val="000000"/>
              </a:solidFill>
              <a:latin typeface="Candara" panose="020E0502030303020204" pitchFamily="34" charset="0"/>
            </a:endParaRPr>
          </a:p>
          <a:p>
            <a:pPr marL="285750" indent="-285750">
              <a:buFont typeface="Arial" panose="020B0604020202020204" pitchFamily="34" charset="0"/>
              <a:buChar char="•"/>
            </a:pPr>
            <a:r>
              <a:rPr lang="fr-FR" sz="1600" i="1" dirty="0" smtClean="0">
                <a:solidFill>
                  <a:srgbClr val="000000"/>
                </a:solidFill>
                <a:latin typeface="Candara" panose="020E0502030303020204" pitchFamily="34" charset="0"/>
              </a:rPr>
              <a:t>Pour vous en équiper, vous pouvez effectuer une demande via la commande de fournitures.</a:t>
            </a:r>
            <a:endParaRPr lang="fr-FR" sz="1600" dirty="0">
              <a:solidFill>
                <a:srgbClr val="000000"/>
              </a:solidFill>
              <a:latin typeface="Candara" panose="020E0502030303020204" pitchFamily="34" charset="0"/>
            </a:endParaRPr>
          </a:p>
        </p:txBody>
      </p:sp>
      <p:sp>
        <p:nvSpPr>
          <p:cNvPr id="47" name="Rectangle 46">
            <a:extLst>
              <a:ext uri="{FF2B5EF4-FFF2-40B4-BE49-F238E27FC236}">
                <a16:creationId xmlns:a16="http://schemas.microsoft.com/office/drawing/2014/main" id="{25B80C08-B07C-6841-A2DA-DEE56EF8DCD2}"/>
              </a:ext>
            </a:extLst>
          </p:cNvPr>
          <p:cNvSpPr/>
          <p:nvPr/>
        </p:nvSpPr>
        <p:spPr>
          <a:xfrm>
            <a:off x="5970590" y="1453424"/>
            <a:ext cx="4977917" cy="47719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Rectangle 47"/>
          <p:cNvSpPr/>
          <p:nvPr/>
        </p:nvSpPr>
        <p:spPr>
          <a:xfrm>
            <a:off x="7593634" y="1546540"/>
            <a:ext cx="1990930" cy="461665"/>
          </a:xfrm>
          <a:prstGeom prst="rect">
            <a:avLst/>
          </a:prstGeom>
        </p:spPr>
        <p:txBody>
          <a:bodyPr wrap="none">
            <a:spAutoFit/>
          </a:bodyPr>
          <a:lstStyle/>
          <a:p>
            <a:r>
              <a:rPr lang="fr-FR" sz="2400" b="1" dirty="0" smtClean="0">
                <a:solidFill>
                  <a:srgbClr val="000000"/>
                </a:solidFill>
                <a:latin typeface="Corbel" panose="020B0503020204020204" pitchFamily="34" charset="0"/>
              </a:rPr>
              <a:t>CÔTÉ CLIENT</a:t>
            </a:r>
            <a:endParaRPr lang="fr-FR" sz="2400" dirty="0"/>
          </a:p>
        </p:txBody>
      </p:sp>
      <p:grpSp>
        <p:nvGrpSpPr>
          <p:cNvPr id="49" name="Groupe 48">
            <a:extLst>
              <a:ext uri="{FF2B5EF4-FFF2-40B4-BE49-F238E27FC236}">
                <a16:creationId xmlns:a16="http://schemas.microsoft.com/office/drawing/2014/main" id="{724460FA-5893-ED49-B31D-7FC5C2D0B5DF}"/>
              </a:ext>
            </a:extLst>
          </p:cNvPr>
          <p:cNvGrpSpPr>
            <a:grpSpLocks noChangeAspect="1"/>
          </p:cNvGrpSpPr>
          <p:nvPr/>
        </p:nvGrpSpPr>
        <p:grpSpPr>
          <a:xfrm>
            <a:off x="8067998" y="2169465"/>
            <a:ext cx="783100" cy="811039"/>
            <a:chOff x="1087896" y="781367"/>
            <a:chExt cx="839036" cy="868970"/>
          </a:xfrm>
          <a:effectLst>
            <a:outerShdw blurRad="50800" dist="38100" dir="5400000" algn="t" rotWithShape="0">
              <a:prstClr val="black">
                <a:alpha val="40000"/>
              </a:prstClr>
            </a:outerShdw>
          </a:effectLst>
        </p:grpSpPr>
        <p:sp>
          <p:nvSpPr>
            <p:cNvPr id="50" name="Ellipse 49">
              <a:extLst>
                <a:ext uri="{FF2B5EF4-FFF2-40B4-BE49-F238E27FC236}">
                  <a16:creationId xmlns:a16="http://schemas.microsoft.com/office/drawing/2014/main" id="{E23FAAEA-7F43-CC4C-B5B3-BFE5C291A320}"/>
                </a:ext>
              </a:extLst>
            </p:cNvPr>
            <p:cNvSpPr/>
            <p:nvPr/>
          </p:nvSpPr>
          <p:spPr>
            <a:xfrm>
              <a:off x="1087896" y="781367"/>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51" name="Ellipse 50">
              <a:extLst>
                <a:ext uri="{FF2B5EF4-FFF2-40B4-BE49-F238E27FC236}">
                  <a16:creationId xmlns:a16="http://schemas.microsoft.com/office/drawing/2014/main" id="{0D0DBD1B-C19B-7B4D-AA46-8A18EE8C9C49}"/>
                </a:ext>
              </a:extLst>
            </p:cNvPr>
            <p:cNvSpPr/>
            <p:nvPr/>
          </p:nvSpPr>
          <p:spPr>
            <a:xfrm>
              <a:off x="1216386" y="937005"/>
              <a:ext cx="216024"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52" name="Groupe 51">
              <a:extLst>
                <a:ext uri="{FF2B5EF4-FFF2-40B4-BE49-F238E27FC236}">
                  <a16:creationId xmlns:a16="http://schemas.microsoft.com/office/drawing/2014/main" id="{AE2275BF-123C-4E44-AFC2-C89A157A9223}"/>
                </a:ext>
              </a:extLst>
            </p:cNvPr>
            <p:cNvGrpSpPr/>
            <p:nvPr/>
          </p:nvGrpSpPr>
          <p:grpSpPr>
            <a:xfrm>
              <a:off x="1219989" y="1013738"/>
              <a:ext cx="574851" cy="419927"/>
              <a:chOff x="3206750" y="1935163"/>
              <a:chExt cx="671513" cy="490537"/>
            </a:xfrm>
          </p:grpSpPr>
          <p:sp>
            <p:nvSpPr>
              <p:cNvPr id="53" name="Freeform 5">
                <a:extLst>
                  <a:ext uri="{FF2B5EF4-FFF2-40B4-BE49-F238E27FC236}">
                    <a16:creationId xmlns:a16="http://schemas.microsoft.com/office/drawing/2014/main" id="{40FEC133-08AE-214F-B28D-DDF0978F3352}"/>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4" name="Freeform 6">
                <a:extLst>
                  <a:ext uri="{FF2B5EF4-FFF2-40B4-BE49-F238E27FC236}">
                    <a16:creationId xmlns:a16="http://schemas.microsoft.com/office/drawing/2014/main" id="{3C297AF1-9195-AF41-86CD-7FAF84DD5113}"/>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5" name="Freeform 7">
                <a:extLst>
                  <a:ext uri="{FF2B5EF4-FFF2-40B4-BE49-F238E27FC236}">
                    <a16:creationId xmlns:a16="http://schemas.microsoft.com/office/drawing/2014/main" id="{9265762B-BF47-674E-9F25-0A6FC9C798AB}"/>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6" name="Line 8">
                <a:extLst>
                  <a:ext uri="{FF2B5EF4-FFF2-40B4-BE49-F238E27FC236}">
                    <a16:creationId xmlns:a16="http://schemas.microsoft.com/office/drawing/2014/main" id="{E5DB5FD6-B105-7549-A88E-87BD3749193E}"/>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7" name="Line 9">
                <a:extLst>
                  <a:ext uri="{FF2B5EF4-FFF2-40B4-BE49-F238E27FC236}">
                    <a16:creationId xmlns:a16="http://schemas.microsoft.com/office/drawing/2014/main" id="{31A772D6-348B-3240-A822-7920DD0DCD73}"/>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8" name="Line 10">
                <a:extLst>
                  <a:ext uri="{FF2B5EF4-FFF2-40B4-BE49-F238E27FC236}">
                    <a16:creationId xmlns:a16="http://schemas.microsoft.com/office/drawing/2014/main" id="{82B9E730-354A-4B4A-842B-1902AC93DD4B}"/>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9" name="Freeform 11">
                <a:extLst>
                  <a:ext uri="{FF2B5EF4-FFF2-40B4-BE49-F238E27FC236}">
                    <a16:creationId xmlns:a16="http://schemas.microsoft.com/office/drawing/2014/main" id="{0C640442-0BB9-FA4E-95CD-C3F0DD3C3CEE}"/>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0" name="Line 12">
                <a:extLst>
                  <a:ext uri="{FF2B5EF4-FFF2-40B4-BE49-F238E27FC236}">
                    <a16:creationId xmlns:a16="http://schemas.microsoft.com/office/drawing/2014/main" id="{919FFE7B-A5F1-C848-BCDC-D33FA43927D9}"/>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1" name="Line 13">
                <a:extLst>
                  <a:ext uri="{FF2B5EF4-FFF2-40B4-BE49-F238E27FC236}">
                    <a16:creationId xmlns:a16="http://schemas.microsoft.com/office/drawing/2014/main" id="{15FE36AB-4F1A-6249-BFCE-94644BDBCFEE}"/>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2" name="Line 14">
                <a:extLst>
                  <a:ext uri="{FF2B5EF4-FFF2-40B4-BE49-F238E27FC236}">
                    <a16:creationId xmlns:a16="http://schemas.microsoft.com/office/drawing/2014/main" id="{C6E7E918-7071-E247-99EE-B6C75193EFC6}"/>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3" name="Line 15">
                <a:extLst>
                  <a:ext uri="{FF2B5EF4-FFF2-40B4-BE49-F238E27FC236}">
                    <a16:creationId xmlns:a16="http://schemas.microsoft.com/office/drawing/2014/main" id="{154FF073-3809-2B46-A8C9-1DEAAD4A63CD}"/>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4" name="Line 16">
                <a:extLst>
                  <a:ext uri="{FF2B5EF4-FFF2-40B4-BE49-F238E27FC236}">
                    <a16:creationId xmlns:a16="http://schemas.microsoft.com/office/drawing/2014/main" id="{05BD0A86-F450-FB4A-8D6D-0D5D8757B97F}"/>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5" name="Line 17">
                <a:extLst>
                  <a:ext uri="{FF2B5EF4-FFF2-40B4-BE49-F238E27FC236}">
                    <a16:creationId xmlns:a16="http://schemas.microsoft.com/office/drawing/2014/main" id="{73EBC4A8-D30A-6141-AB1A-2B03B2941454}"/>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6" name="Line 18">
                <a:extLst>
                  <a:ext uri="{FF2B5EF4-FFF2-40B4-BE49-F238E27FC236}">
                    <a16:creationId xmlns:a16="http://schemas.microsoft.com/office/drawing/2014/main" id="{B79208DE-7134-DB4D-B2CF-9C73271AE97C}"/>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7" name="Line 19">
                <a:extLst>
                  <a:ext uri="{FF2B5EF4-FFF2-40B4-BE49-F238E27FC236}">
                    <a16:creationId xmlns:a16="http://schemas.microsoft.com/office/drawing/2014/main" id="{EEB98C95-C393-0E48-BCB7-C4F1E85DCDA3}"/>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8" name="Line 20">
                <a:extLst>
                  <a:ext uri="{FF2B5EF4-FFF2-40B4-BE49-F238E27FC236}">
                    <a16:creationId xmlns:a16="http://schemas.microsoft.com/office/drawing/2014/main" id="{07FF26EB-DED5-E54A-9C79-40554337FA78}"/>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sp>
        <p:nvSpPr>
          <p:cNvPr id="69" name="Rectangle 68"/>
          <p:cNvSpPr/>
          <p:nvPr/>
        </p:nvSpPr>
        <p:spPr>
          <a:xfrm>
            <a:off x="5920139" y="3171399"/>
            <a:ext cx="5028368" cy="1200329"/>
          </a:xfrm>
          <a:prstGeom prst="rect">
            <a:avLst/>
          </a:prstGeom>
        </p:spPr>
        <p:txBody>
          <a:bodyPr wrap="square">
            <a:spAutoFit/>
          </a:bodyPr>
          <a:lstStyle/>
          <a:p>
            <a:pPr algn="ctr"/>
            <a:r>
              <a:rPr lang="fr-FR" b="1" dirty="0">
                <a:solidFill>
                  <a:srgbClr val="000000"/>
                </a:solidFill>
                <a:latin typeface="Corbel" panose="020B0503020204020204" pitchFamily="34" charset="0"/>
              </a:rPr>
              <a:t>PC avec </a:t>
            </a:r>
            <a:r>
              <a:rPr lang="fr-FR" b="1" dirty="0" smtClean="0">
                <a:solidFill>
                  <a:srgbClr val="000000"/>
                </a:solidFill>
                <a:latin typeface="Corbel" panose="020B0503020204020204" pitchFamily="34" charset="0"/>
              </a:rPr>
              <a:t>navigateur Chrome</a:t>
            </a:r>
            <a:r>
              <a:rPr lang="fr-FR" b="1" dirty="0">
                <a:solidFill>
                  <a:srgbClr val="000000"/>
                </a:solidFill>
                <a:latin typeface="Corbel" panose="020B0503020204020204" pitchFamily="34" charset="0"/>
              </a:rPr>
              <a:t>/</a:t>
            </a:r>
          </a:p>
          <a:p>
            <a:pPr algn="ctr"/>
            <a:r>
              <a:rPr lang="fr-FR" b="1" dirty="0">
                <a:solidFill>
                  <a:srgbClr val="000000"/>
                </a:solidFill>
                <a:latin typeface="Corbel" panose="020B0503020204020204" pitchFamily="34" charset="0"/>
              </a:rPr>
              <a:t>Edge /Safari </a:t>
            </a:r>
            <a:r>
              <a:rPr lang="fr-FR" b="1" dirty="0" smtClean="0">
                <a:solidFill>
                  <a:srgbClr val="000000"/>
                </a:solidFill>
                <a:latin typeface="Corbel" panose="020B0503020204020204" pitchFamily="34" charset="0"/>
              </a:rPr>
              <a:t>(Apple) et </a:t>
            </a:r>
            <a:r>
              <a:rPr lang="fr-FR" b="1" dirty="0">
                <a:solidFill>
                  <a:srgbClr val="000000"/>
                </a:solidFill>
                <a:latin typeface="Corbel" panose="020B0503020204020204" pitchFamily="34" charset="0"/>
              </a:rPr>
              <a:t>équipement micro/audio</a:t>
            </a:r>
          </a:p>
          <a:p>
            <a:pPr algn="ctr"/>
            <a:r>
              <a:rPr lang="fr-FR" b="1" dirty="0" smtClean="0">
                <a:solidFill>
                  <a:srgbClr val="000000"/>
                </a:solidFill>
                <a:latin typeface="Corbel" panose="020B0503020204020204" pitchFamily="34" charset="0"/>
              </a:rPr>
              <a:t>Ou Smartphone </a:t>
            </a:r>
            <a:r>
              <a:rPr lang="fr-FR" b="1" dirty="0">
                <a:solidFill>
                  <a:srgbClr val="000000"/>
                </a:solidFill>
                <a:latin typeface="Corbel" panose="020B0503020204020204" pitchFamily="34" charset="0"/>
              </a:rPr>
              <a:t>avec application TEAMS</a:t>
            </a:r>
          </a:p>
          <a:p>
            <a:pPr algn="ctr"/>
            <a:r>
              <a:rPr lang="fr-FR" b="1" dirty="0">
                <a:solidFill>
                  <a:srgbClr val="000000"/>
                </a:solidFill>
                <a:latin typeface="Corbel" panose="020B0503020204020204" pitchFamily="34" charset="0"/>
              </a:rPr>
              <a:t>téléchargée</a:t>
            </a:r>
            <a:endParaRPr lang="fr-FR" b="1" dirty="0"/>
          </a:p>
        </p:txBody>
      </p:sp>
      <p:sp>
        <p:nvSpPr>
          <p:cNvPr id="70" name="Rectangle 69"/>
          <p:cNvSpPr/>
          <p:nvPr/>
        </p:nvSpPr>
        <p:spPr>
          <a:xfrm>
            <a:off x="6079365" y="4241015"/>
            <a:ext cx="4743310" cy="1508105"/>
          </a:xfrm>
          <a:prstGeom prst="rect">
            <a:avLst/>
          </a:prstGeom>
        </p:spPr>
        <p:txBody>
          <a:bodyPr wrap="square">
            <a:spAutoFit/>
          </a:bodyPr>
          <a:lstStyle/>
          <a:p>
            <a:pPr marL="285750" indent="-285750">
              <a:buFont typeface="Arial" panose="020B0604020202020204" pitchFamily="34" charset="0"/>
              <a:buChar char="•"/>
            </a:pPr>
            <a:endParaRPr lang="fr-FR" sz="1200" dirty="0" smtClean="0">
              <a:solidFill>
                <a:srgbClr val="000000"/>
              </a:solidFill>
              <a:latin typeface="Candara" panose="020E0502030303020204" pitchFamily="34" charset="0"/>
            </a:endParaRPr>
          </a:p>
          <a:p>
            <a:pPr marL="285750" indent="-285750">
              <a:buFont typeface="Arial" panose="020B0604020202020204" pitchFamily="34" charset="0"/>
              <a:buChar char="•"/>
            </a:pPr>
            <a:r>
              <a:rPr lang="fr-FR" sz="1600" i="1" dirty="0">
                <a:solidFill>
                  <a:srgbClr val="000000"/>
                </a:solidFill>
                <a:latin typeface="Candara" panose="020E0502030303020204" pitchFamily="34" charset="0"/>
              </a:rPr>
              <a:t>N’hésitez pas à informer votre client lors de la </a:t>
            </a:r>
            <a:r>
              <a:rPr lang="fr-FR" sz="1600" i="1" dirty="0" smtClean="0">
                <a:solidFill>
                  <a:srgbClr val="000000"/>
                </a:solidFill>
                <a:latin typeface="Candara" panose="020E0502030303020204" pitchFamily="34" charset="0"/>
              </a:rPr>
              <a:t>prise de </a:t>
            </a:r>
            <a:r>
              <a:rPr lang="fr-FR" sz="1600" i="1" dirty="0">
                <a:solidFill>
                  <a:srgbClr val="000000"/>
                </a:solidFill>
                <a:latin typeface="Candara" panose="020E0502030303020204" pitchFamily="34" charset="0"/>
              </a:rPr>
              <a:t>rendez vous de l’équipement nécessaire pour </a:t>
            </a:r>
            <a:r>
              <a:rPr lang="fr-FR" sz="1600" i="1" dirty="0" smtClean="0">
                <a:solidFill>
                  <a:srgbClr val="000000"/>
                </a:solidFill>
                <a:latin typeface="Candara" panose="020E0502030303020204" pitchFamily="34" charset="0"/>
              </a:rPr>
              <a:t>la réalisation </a:t>
            </a:r>
            <a:r>
              <a:rPr lang="fr-FR" sz="1600" i="1" dirty="0">
                <a:solidFill>
                  <a:srgbClr val="000000"/>
                </a:solidFill>
                <a:latin typeface="Candara" panose="020E0502030303020204" pitchFamily="34" charset="0"/>
              </a:rPr>
              <a:t>de la visioconférence .</a:t>
            </a:r>
          </a:p>
          <a:p>
            <a:pPr marL="285750" indent="-285750">
              <a:buFont typeface="Arial" panose="020B0604020202020204" pitchFamily="34" charset="0"/>
              <a:buChar char="•"/>
            </a:pPr>
            <a:r>
              <a:rPr lang="fr-FR" sz="1600" i="1" dirty="0" smtClean="0">
                <a:solidFill>
                  <a:srgbClr val="000000"/>
                </a:solidFill>
                <a:latin typeface="Candara" panose="020E0502030303020204" pitchFamily="34" charset="0"/>
              </a:rPr>
              <a:t>L’application </a:t>
            </a:r>
            <a:r>
              <a:rPr lang="fr-FR" sz="1600" i="1" dirty="0">
                <a:solidFill>
                  <a:srgbClr val="000000"/>
                </a:solidFill>
                <a:latin typeface="Candara" panose="020E0502030303020204" pitchFamily="34" charset="0"/>
              </a:rPr>
              <a:t>Teams est </a:t>
            </a:r>
            <a:r>
              <a:rPr lang="fr-FR" sz="1600" i="1" dirty="0" smtClean="0">
                <a:solidFill>
                  <a:srgbClr val="000000"/>
                </a:solidFill>
                <a:latin typeface="Candara" panose="020E0502030303020204" pitchFamily="34" charset="0"/>
              </a:rPr>
              <a:t>téléchargeable gratuitement </a:t>
            </a:r>
            <a:r>
              <a:rPr lang="fr-FR" sz="1600" i="1" dirty="0">
                <a:solidFill>
                  <a:srgbClr val="000000"/>
                </a:solidFill>
                <a:latin typeface="Candara" panose="020E0502030303020204" pitchFamily="34" charset="0"/>
              </a:rPr>
              <a:t>sur Apple Store ou Play Store.</a:t>
            </a:r>
            <a:endParaRPr lang="fr-FR" sz="1600" dirty="0">
              <a:solidFill>
                <a:srgbClr val="000000"/>
              </a:solidFill>
              <a:latin typeface="Candara" panose="020E0502030303020204" pitchFamily="34" charset="0"/>
            </a:endParaRPr>
          </a:p>
        </p:txBody>
      </p:sp>
      <p:pic>
        <p:nvPicPr>
          <p:cNvPr id="71" name="Image 70"/>
          <p:cNvPicPr>
            <a:picLocks noChangeAspect="1"/>
          </p:cNvPicPr>
          <p:nvPr/>
        </p:nvPicPr>
        <p:blipFill>
          <a:blip r:embed="rId2">
            <a:clrChange>
              <a:clrFrom>
                <a:srgbClr val="FFFFFF"/>
              </a:clrFrom>
              <a:clrTo>
                <a:srgbClr val="FFFFFF">
                  <a:alpha val="0"/>
                </a:srgbClr>
              </a:clrTo>
            </a:clrChange>
          </a:blip>
          <a:stretch>
            <a:fillRect/>
          </a:stretch>
        </p:blipFill>
        <p:spPr>
          <a:xfrm>
            <a:off x="7450557" y="5736853"/>
            <a:ext cx="1981200" cy="409575"/>
          </a:xfrm>
          <a:prstGeom prst="rect">
            <a:avLst/>
          </a:prstGeom>
        </p:spPr>
      </p:pic>
    </p:spTree>
    <p:extLst>
      <p:ext uri="{BB962C8B-B14F-4D97-AF65-F5344CB8AC3E}">
        <p14:creationId xmlns:p14="http://schemas.microsoft.com/office/powerpoint/2010/main" val="3823623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p:txBody>
          <a:bodyPr>
            <a:normAutofit/>
          </a:bodyPr>
          <a:lstStyle/>
          <a:p>
            <a:r>
              <a:rPr lang="fr-FR" b="1" dirty="0" smtClean="0">
                <a:solidFill>
                  <a:srgbClr val="C00000"/>
                </a:solidFill>
              </a:rPr>
              <a:t>LES PRÉ REQUIS : L’INSTALLATION DE TEAMS SUR VOTRE PC</a:t>
            </a:r>
            <a:endParaRPr lang="fr-FR" b="1" dirty="0">
              <a:solidFill>
                <a:srgbClr val="C00000"/>
              </a:solidFill>
            </a:endParaRPr>
          </a:p>
        </p:txBody>
      </p:sp>
      <p:sp>
        <p:nvSpPr>
          <p:cNvPr id="256" name="Espace réservé du texte 2"/>
          <p:cNvSpPr>
            <a:spLocks noGrp="1"/>
          </p:cNvSpPr>
          <p:nvPr>
            <p:ph type="body" sz="quarter" idx="17"/>
          </p:nvPr>
        </p:nvSpPr>
        <p:spPr>
          <a:xfrm>
            <a:off x="754731" y="1319670"/>
            <a:ext cx="10503620" cy="288078"/>
          </a:xfrm>
        </p:spPr>
        <p:txBody>
          <a:bodyPr>
            <a:noAutofit/>
          </a:bodyPr>
          <a:lstStyle/>
          <a:p>
            <a:pPr marL="0" indent="0">
              <a:buNone/>
            </a:pPr>
            <a:r>
              <a:rPr lang="fr-FR" sz="1600" b="1" dirty="0"/>
              <a:t>Lors de la </a:t>
            </a:r>
            <a:r>
              <a:rPr lang="fr-FR" sz="1600" b="1" dirty="0" smtClean="0"/>
              <a:t>1</a:t>
            </a:r>
            <a:r>
              <a:rPr lang="fr-FR" sz="1600" b="1" baseline="30000" dirty="0" smtClean="0"/>
              <a:t>ère</a:t>
            </a:r>
            <a:r>
              <a:rPr lang="fr-FR" sz="1600" b="1" dirty="0" smtClean="0"/>
              <a:t> connexion</a:t>
            </a:r>
            <a:r>
              <a:rPr lang="fr-FR" sz="1600" b="1" dirty="0"/>
              <a:t>, vous devrez vous identifier et effectuer au moins 2 redémarrages de votre PC.</a:t>
            </a:r>
          </a:p>
        </p:txBody>
      </p:sp>
      <p:grpSp>
        <p:nvGrpSpPr>
          <p:cNvPr id="257" name="Groupe 256">
            <a:extLst>
              <a:ext uri="{FF2B5EF4-FFF2-40B4-BE49-F238E27FC236}">
                <a16:creationId xmlns:a16="http://schemas.microsoft.com/office/drawing/2014/main" id="{4AC6C87B-1E84-C244-8F03-1F8CB354CD1A}"/>
              </a:ext>
            </a:extLst>
          </p:cNvPr>
          <p:cNvGrpSpPr>
            <a:grpSpLocks noChangeAspect="1"/>
          </p:cNvGrpSpPr>
          <p:nvPr/>
        </p:nvGrpSpPr>
        <p:grpSpPr>
          <a:xfrm>
            <a:off x="10032898" y="306001"/>
            <a:ext cx="1800323" cy="1452245"/>
            <a:chOff x="1037647" y="1961450"/>
            <a:chExt cx="1495806" cy="1206604"/>
          </a:xfrm>
        </p:grpSpPr>
        <p:sp>
          <p:nvSpPr>
            <p:cNvPr id="258" name="Espace réservé du contenu 3">
              <a:extLst>
                <a:ext uri="{FF2B5EF4-FFF2-40B4-BE49-F238E27FC236}">
                  <a16:creationId xmlns:a16="http://schemas.microsoft.com/office/drawing/2014/main" id="{DEE5486B-7304-0C45-8D0B-CD8F4E524E4E}"/>
                </a:ext>
              </a:extLst>
            </p:cNvPr>
            <p:cNvSpPr txBox="1">
              <a:spLocks/>
            </p:cNvSpPr>
            <p:nvPr/>
          </p:nvSpPr>
          <p:spPr>
            <a:xfrm>
              <a:off x="1045722" y="2923676"/>
              <a:ext cx="1479656" cy="24437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7938" indent="0" algn="ctr">
                <a:lnSpc>
                  <a:spcPct val="80000"/>
                </a:lnSpc>
                <a:buNone/>
              </a:pPr>
              <a:r>
                <a:rPr lang="fr-FR" sz="1600" b="1" dirty="0">
                  <a:solidFill>
                    <a:srgbClr val="5557AF"/>
                  </a:solidFill>
                  <a:cs typeface="Arial Narrow" panose="020B0604020202020204" pitchFamily="34" charset="0"/>
                </a:rPr>
                <a:t>TEAMS</a:t>
              </a:r>
            </a:p>
          </p:txBody>
        </p:sp>
        <p:sp>
          <p:nvSpPr>
            <p:cNvPr id="259" name="Forme libre 46">
              <a:extLst>
                <a:ext uri="{FF2B5EF4-FFF2-40B4-BE49-F238E27FC236}">
                  <a16:creationId xmlns:a16="http://schemas.microsoft.com/office/drawing/2014/main" id="{A7E74B9E-AC32-AE4E-B993-2D342AD6F9AC}"/>
                </a:ext>
              </a:extLst>
            </p:cNvPr>
            <p:cNvSpPr/>
            <p:nvPr/>
          </p:nvSpPr>
          <p:spPr>
            <a:xfrm>
              <a:off x="1037647" y="1961450"/>
              <a:ext cx="1495806" cy="851781"/>
            </a:xfrm>
            <a:custGeom>
              <a:avLst/>
              <a:gdLst>
                <a:gd name="connsiteX0" fmla="*/ 98762 w 682580"/>
                <a:gd name="connsiteY0" fmla="*/ 166455 h 388691"/>
                <a:gd name="connsiteX1" fmla="*/ 103862 w 682580"/>
                <a:gd name="connsiteY1" fmla="*/ 124476 h 388691"/>
                <a:gd name="connsiteX2" fmla="*/ 227551 w 682580"/>
                <a:gd name="connsiteY2" fmla="*/ 4570 h 388691"/>
                <a:gd name="connsiteX3" fmla="*/ 388982 w 682580"/>
                <a:gd name="connsiteY3" fmla="*/ 59290 h 388691"/>
                <a:gd name="connsiteX4" fmla="*/ 401979 w 682580"/>
                <a:gd name="connsiteY4" fmla="*/ 77065 h 388691"/>
                <a:gd name="connsiteX5" fmla="*/ 406691 w 682580"/>
                <a:gd name="connsiteY5" fmla="*/ 78383 h 388691"/>
                <a:gd name="connsiteX6" fmla="*/ 466028 w 682580"/>
                <a:gd name="connsiteY6" fmla="*/ 66125 h 388691"/>
                <a:gd name="connsiteX7" fmla="*/ 537746 w 682580"/>
                <a:gd name="connsiteY7" fmla="*/ 90793 h 388691"/>
                <a:gd name="connsiteX8" fmla="*/ 586522 w 682580"/>
                <a:gd name="connsiteY8" fmla="*/ 157686 h 388691"/>
                <a:gd name="connsiteX9" fmla="*/ 592751 w 682580"/>
                <a:gd name="connsiteY9" fmla="*/ 193208 h 388691"/>
                <a:gd name="connsiteX10" fmla="*/ 592760 w 682580"/>
                <a:gd name="connsiteY10" fmla="*/ 197342 h 388691"/>
                <a:gd name="connsiteX11" fmla="*/ 611285 w 682580"/>
                <a:gd name="connsiteY11" fmla="*/ 199664 h 388691"/>
                <a:gd name="connsiteX12" fmla="*/ 669589 w 682580"/>
                <a:gd name="connsiteY12" fmla="*/ 234533 h 388691"/>
                <a:gd name="connsiteX13" fmla="*/ 690929 w 682580"/>
                <a:gd name="connsiteY13" fmla="*/ 307057 h 388691"/>
                <a:gd name="connsiteX14" fmla="*/ 645945 w 682580"/>
                <a:gd name="connsiteY14" fmla="*/ 379761 h 388691"/>
                <a:gd name="connsiteX15" fmla="*/ 590409 w 682580"/>
                <a:gd name="connsiteY15" fmla="*/ 395413 h 388691"/>
                <a:gd name="connsiteX16" fmla="*/ 117827 w 682580"/>
                <a:gd name="connsiteY16" fmla="*/ 395423 h 388691"/>
                <a:gd name="connsiteX17" fmla="*/ 42572 w 682580"/>
                <a:gd name="connsiteY17" fmla="*/ 369485 h 388691"/>
                <a:gd name="connsiteX18" fmla="*/ 1323 w 682580"/>
                <a:gd name="connsiteY18" fmla="*/ 296847 h 388691"/>
                <a:gd name="connsiteX19" fmla="*/ 21801 w 682580"/>
                <a:gd name="connsiteY19" fmla="*/ 213079 h 388691"/>
                <a:gd name="connsiteX20" fmla="*/ 93633 w 682580"/>
                <a:gd name="connsiteY20" fmla="*/ 167488 h 388691"/>
                <a:gd name="connsiteX21" fmla="*/ 98762 w 682580"/>
                <a:gd name="connsiteY21" fmla="*/ 166455 h 38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2580" h="388691">
                  <a:moveTo>
                    <a:pt x="98762" y="166455"/>
                  </a:moveTo>
                  <a:cubicBezTo>
                    <a:pt x="98695" y="152036"/>
                    <a:pt x="100004" y="138033"/>
                    <a:pt x="103862" y="124476"/>
                  </a:cubicBezTo>
                  <a:cubicBezTo>
                    <a:pt x="122007" y="60759"/>
                    <a:pt x="162943" y="19113"/>
                    <a:pt x="227551" y="4570"/>
                  </a:cubicBezTo>
                  <a:cubicBezTo>
                    <a:pt x="291449" y="-9821"/>
                    <a:pt x="345695" y="10144"/>
                    <a:pt x="388982" y="59290"/>
                  </a:cubicBezTo>
                  <a:cubicBezTo>
                    <a:pt x="393817" y="64779"/>
                    <a:pt x="397846" y="70998"/>
                    <a:pt x="401979" y="77065"/>
                  </a:cubicBezTo>
                  <a:cubicBezTo>
                    <a:pt x="403401" y="79151"/>
                    <a:pt x="404463" y="79426"/>
                    <a:pt x="406691" y="78383"/>
                  </a:cubicBezTo>
                  <a:cubicBezTo>
                    <a:pt x="425481" y="69567"/>
                    <a:pt x="445276" y="65253"/>
                    <a:pt x="466028" y="66125"/>
                  </a:cubicBezTo>
                  <a:cubicBezTo>
                    <a:pt x="492336" y="67225"/>
                    <a:pt x="516340" y="75368"/>
                    <a:pt x="537746" y="90793"/>
                  </a:cubicBezTo>
                  <a:cubicBezTo>
                    <a:pt x="561286" y="107753"/>
                    <a:pt x="577526" y="130127"/>
                    <a:pt x="586522" y="157686"/>
                  </a:cubicBezTo>
                  <a:cubicBezTo>
                    <a:pt x="590286" y="169204"/>
                    <a:pt x="592372" y="181074"/>
                    <a:pt x="592751" y="193208"/>
                  </a:cubicBezTo>
                  <a:cubicBezTo>
                    <a:pt x="592798" y="194612"/>
                    <a:pt x="592760" y="196015"/>
                    <a:pt x="592760" y="197342"/>
                  </a:cubicBezTo>
                  <a:cubicBezTo>
                    <a:pt x="599160" y="198119"/>
                    <a:pt x="605293" y="198536"/>
                    <a:pt x="611285" y="199664"/>
                  </a:cubicBezTo>
                  <a:cubicBezTo>
                    <a:pt x="634967" y="204111"/>
                    <a:pt x="654505" y="215838"/>
                    <a:pt x="669589" y="234533"/>
                  </a:cubicBezTo>
                  <a:cubicBezTo>
                    <a:pt x="686644" y="255674"/>
                    <a:pt x="693934" y="280076"/>
                    <a:pt x="690929" y="307057"/>
                  </a:cubicBezTo>
                  <a:cubicBezTo>
                    <a:pt x="687459" y="338238"/>
                    <a:pt x="672186" y="362536"/>
                    <a:pt x="645945" y="379761"/>
                  </a:cubicBezTo>
                  <a:cubicBezTo>
                    <a:pt x="629127" y="390796"/>
                    <a:pt x="610413" y="395413"/>
                    <a:pt x="590409" y="395413"/>
                  </a:cubicBezTo>
                  <a:cubicBezTo>
                    <a:pt x="432885" y="395385"/>
                    <a:pt x="275360" y="395375"/>
                    <a:pt x="117827" y="395423"/>
                  </a:cubicBezTo>
                  <a:cubicBezTo>
                    <a:pt x="89718" y="395432"/>
                    <a:pt x="64367" y="387346"/>
                    <a:pt x="42572" y="369485"/>
                  </a:cubicBezTo>
                  <a:cubicBezTo>
                    <a:pt x="19582" y="350647"/>
                    <a:pt x="5618" y="326359"/>
                    <a:pt x="1323" y="296847"/>
                  </a:cubicBezTo>
                  <a:cubicBezTo>
                    <a:pt x="-3132" y="266226"/>
                    <a:pt x="3656" y="238079"/>
                    <a:pt x="21801" y="213079"/>
                  </a:cubicBezTo>
                  <a:cubicBezTo>
                    <a:pt x="39624" y="188516"/>
                    <a:pt x="63789" y="173385"/>
                    <a:pt x="93633" y="167488"/>
                  </a:cubicBezTo>
                  <a:cubicBezTo>
                    <a:pt x="95235" y="167157"/>
                    <a:pt x="96837" y="166834"/>
                    <a:pt x="98762" y="166455"/>
                  </a:cubicBezTo>
                  <a:close/>
                </a:path>
              </a:pathLst>
            </a:custGeom>
            <a:solidFill>
              <a:schemeClr val="bg1"/>
            </a:solidFill>
            <a:ln w="15875" cap="flat" cmpd="sng" algn="ctr">
              <a:solidFill>
                <a:srgbClr val="4A54A1"/>
              </a:solidFill>
              <a:prstDash val="solid"/>
              <a:round/>
              <a:headEnd type="none" w="med" len="med"/>
              <a:tailEnd type="none" w="med" len="med"/>
            </a:ln>
            <a:effectLst/>
          </p:spPr>
          <p:txBody>
            <a:bodyPr vert="horz" wrap="square" lIns="91440" tIns="45720" rIns="0" bIns="45720" numCol="1" rtlCol="0" anchor="ctr" anchorCtr="0" compatLnSpc="1">
              <a:prstTxWarp prst="textNoShape">
                <a:avLst/>
              </a:prstTxWarp>
            </a:bodyPr>
            <a:lstStyle/>
            <a:p>
              <a:pPr>
                <a:lnSpc>
                  <a:spcPct val="80000"/>
                </a:lnSpc>
                <a:spcAft>
                  <a:spcPts val="600"/>
                </a:spcAft>
              </a:pPr>
              <a:endParaRPr lang="fr-FR" dirty="0">
                <a:latin typeface="+mn-lt"/>
              </a:endParaRPr>
            </a:p>
          </p:txBody>
        </p:sp>
        <p:pic>
          <p:nvPicPr>
            <p:cNvPr id="260" name="Image 259">
              <a:extLst>
                <a:ext uri="{FF2B5EF4-FFF2-40B4-BE49-F238E27FC236}">
                  <a16:creationId xmlns:a16="http://schemas.microsoft.com/office/drawing/2014/main" id="{376776CC-F5AA-844E-AACA-D48766614BE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05551" y="2089706"/>
              <a:ext cx="698204" cy="705810"/>
            </a:xfrm>
            <a:prstGeom prst="rect">
              <a:avLst/>
            </a:prstGeom>
          </p:spPr>
        </p:pic>
      </p:grpSp>
      <p:sp>
        <p:nvSpPr>
          <p:cNvPr id="480" name="ZoneTexte 479">
            <a:extLst>
              <a:ext uri="{FF2B5EF4-FFF2-40B4-BE49-F238E27FC236}">
                <a16:creationId xmlns:a16="http://schemas.microsoft.com/office/drawing/2014/main" id="{AAE3F52C-C0C6-6943-9B80-A7875A5B2432}"/>
              </a:ext>
            </a:extLst>
          </p:cNvPr>
          <p:cNvSpPr txBox="1"/>
          <p:nvPr/>
        </p:nvSpPr>
        <p:spPr>
          <a:xfrm>
            <a:off x="329322" y="1280108"/>
            <a:ext cx="911077" cy="1569660"/>
          </a:xfrm>
          <a:prstGeom prst="rect">
            <a:avLst/>
          </a:prstGeom>
          <a:noFill/>
        </p:spPr>
        <p:txBody>
          <a:bodyPr wrap="square" rtlCol="0">
            <a:spAutoFit/>
          </a:bodyPr>
          <a:lstStyle/>
          <a:p>
            <a:r>
              <a:rPr lang="fr-FR" sz="9600" b="1" dirty="0">
                <a:solidFill>
                  <a:schemeClr val="bg1">
                    <a:lumMod val="95000"/>
                  </a:schemeClr>
                </a:solidFill>
                <a:latin typeface="Ubuntu" panose="020B0504030602030204" pitchFamily="34" charset="0"/>
              </a:rPr>
              <a:t>1</a:t>
            </a:r>
          </a:p>
        </p:txBody>
      </p:sp>
      <p:grpSp>
        <p:nvGrpSpPr>
          <p:cNvPr id="481" name="Groupe 480">
            <a:extLst>
              <a:ext uri="{FF2B5EF4-FFF2-40B4-BE49-F238E27FC236}">
                <a16:creationId xmlns:a16="http://schemas.microsoft.com/office/drawing/2014/main" id="{724460FA-5893-ED49-B31D-7FC5C2D0B5DF}"/>
              </a:ext>
            </a:extLst>
          </p:cNvPr>
          <p:cNvGrpSpPr>
            <a:grpSpLocks noChangeAspect="1"/>
          </p:cNvGrpSpPr>
          <p:nvPr/>
        </p:nvGrpSpPr>
        <p:grpSpPr>
          <a:xfrm>
            <a:off x="882462" y="1899979"/>
            <a:ext cx="783100" cy="811039"/>
            <a:chOff x="1087896" y="781367"/>
            <a:chExt cx="839036" cy="868970"/>
          </a:xfrm>
          <a:effectLst>
            <a:outerShdw blurRad="50800" dist="38100" dir="5400000" algn="t" rotWithShape="0">
              <a:prstClr val="black">
                <a:alpha val="40000"/>
              </a:prstClr>
            </a:outerShdw>
          </a:effectLst>
        </p:grpSpPr>
        <p:sp>
          <p:nvSpPr>
            <p:cNvPr id="482" name="Ellipse 481">
              <a:extLst>
                <a:ext uri="{FF2B5EF4-FFF2-40B4-BE49-F238E27FC236}">
                  <a16:creationId xmlns:a16="http://schemas.microsoft.com/office/drawing/2014/main" id="{E23FAAEA-7F43-CC4C-B5B3-BFE5C291A320}"/>
                </a:ext>
              </a:extLst>
            </p:cNvPr>
            <p:cNvSpPr/>
            <p:nvPr/>
          </p:nvSpPr>
          <p:spPr>
            <a:xfrm>
              <a:off x="1087896" y="781367"/>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483" name="Ellipse 482">
              <a:extLst>
                <a:ext uri="{FF2B5EF4-FFF2-40B4-BE49-F238E27FC236}">
                  <a16:creationId xmlns:a16="http://schemas.microsoft.com/office/drawing/2014/main" id="{0D0DBD1B-C19B-7B4D-AA46-8A18EE8C9C49}"/>
                </a:ext>
              </a:extLst>
            </p:cNvPr>
            <p:cNvSpPr/>
            <p:nvPr/>
          </p:nvSpPr>
          <p:spPr>
            <a:xfrm>
              <a:off x="1216386" y="937005"/>
              <a:ext cx="216024"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484" name="Groupe 483">
              <a:extLst>
                <a:ext uri="{FF2B5EF4-FFF2-40B4-BE49-F238E27FC236}">
                  <a16:creationId xmlns:a16="http://schemas.microsoft.com/office/drawing/2014/main" id="{AE2275BF-123C-4E44-AFC2-C89A157A9223}"/>
                </a:ext>
              </a:extLst>
            </p:cNvPr>
            <p:cNvGrpSpPr/>
            <p:nvPr/>
          </p:nvGrpSpPr>
          <p:grpSpPr>
            <a:xfrm>
              <a:off x="1219989" y="1013738"/>
              <a:ext cx="574851" cy="419927"/>
              <a:chOff x="3206750" y="1935163"/>
              <a:chExt cx="671513" cy="490537"/>
            </a:xfrm>
          </p:grpSpPr>
          <p:sp>
            <p:nvSpPr>
              <p:cNvPr id="485" name="Freeform 5">
                <a:extLst>
                  <a:ext uri="{FF2B5EF4-FFF2-40B4-BE49-F238E27FC236}">
                    <a16:creationId xmlns:a16="http://schemas.microsoft.com/office/drawing/2014/main" id="{40FEC133-08AE-214F-B28D-DDF0978F3352}"/>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86" name="Freeform 6">
                <a:extLst>
                  <a:ext uri="{FF2B5EF4-FFF2-40B4-BE49-F238E27FC236}">
                    <a16:creationId xmlns:a16="http://schemas.microsoft.com/office/drawing/2014/main" id="{3C297AF1-9195-AF41-86CD-7FAF84DD5113}"/>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87" name="Freeform 7">
                <a:extLst>
                  <a:ext uri="{FF2B5EF4-FFF2-40B4-BE49-F238E27FC236}">
                    <a16:creationId xmlns:a16="http://schemas.microsoft.com/office/drawing/2014/main" id="{9265762B-BF47-674E-9F25-0A6FC9C798AB}"/>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88" name="Line 8">
                <a:extLst>
                  <a:ext uri="{FF2B5EF4-FFF2-40B4-BE49-F238E27FC236}">
                    <a16:creationId xmlns:a16="http://schemas.microsoft.com/office/drawing/2014/main" id="{E5DB5FD6-B105-7549-A88E-87BD3749193E}"/>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89" name="Line 9">
                <a:extLst>
                  <a:ext uri="{FF2B5EF4-FFF2-40B4-BE49-F238E27FC236}">
                    <a16:creationId xmlns:a16="http://schemas.microsoft.com/office/drawing/2014/main" id="{31A772D6-348B-3240-A822-7920DD0DCD73}"/>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90" name="Line 10">
                <a:extLst>
                  <a:ext uri="{FF2B5EF4-FFF2-40B4-BE49-F238E27FC236}">
                    <a16:creationId xmlns:a16="http://schemas.microsoft.com/office/drawing/2014/main" id="{82B9E730-354A-4B4A-842B-1902AC93DD4B}"/>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91" name="Freeform 11">
                <a:extLst>
                  <a:ext uri="{FF2B5EF4-FFF2-40B4-BE49-F238E27FC236}">
                    <a16:creationId xmlns:a16="http://schemas.microsoft.com/office/drawing/2014/main" id="{0C640442-0BB9-FA4E-95CD-C3F0DD3C3CEE}"/>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92" name="Line 12">
                <a:extLst>
                  <a:ext uri="{FF2B5EF4-FFF2-40B4-BE49-F238E27FC236}">
                    <a16:creationId xmlns:a16="http://schemas.microsoft.com/office/drawing/2014/main" id="{919FFE7B-A5F1-C848-BCDC-D33FA43927D9}"/>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93" name="Line 13">
                <a:extLst>
                  <a:ext uri="{FF2B5EF4-FFF2-40B4-BE49-F238E27FC236}">
                    <a16:creationId xmlns:a16="http://schemas.microsoft.com/office/drawing/2014/main" id="{15FE36AB-4F1A-6249-BFCE-94644BDBCFEE}"/>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94" name="Line 14">
                <a:extLst>
                  <a:ext uri="{FF2B5EF4-FFF2-40B4-BE49-F238E27FC236}">
                    <a16:creationId xmlns:a16="http://schemas.microsoft.com/office/drawing/2014/main" id="{C6E7E918-7071-E247-99EE-B6C75193EFC6}"/>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95" name="Line 15">
                <a:extLst>
                  <a:ext uri="{FF2B5EF4-FFF2-40B4-BE49-F238E27FC236}">
                    <a16:creationId xmlns:a16="http://schemas.microsoft.com/office/drawing/2014/main" id="{154FF073-3809-2B46-A8C9-1DEAAD4A63CD}"/>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96" name="Line 16">
                <a:extLst>
                  <a:ext uri="{FF2B5EF4-FFF2-40B4-BE49-F238E27FC236}">
                    <a16:creationId xmlns:a16="http://schemas.microsoft.com/office/drawing/2014/main" id="{05BD0A86-F450-FB4A-8D6D-0D5D8757B97F}"/>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97" name="Line 17">
                <a:extLst>
                  <a:ext uri="{FF2B5EF4-FFF2-40B4-BE49-F238E27FC236}">
                    <a16:creationId xmlns:a16="http://schemas.microsoft.com/office/drawing/2014/main" id="{73EBC4A8-D30A-6141-AB1A-2B03B2941454}"/>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98" name="Line 18">
                <a:extLst>
                  <a:ext uri="{FF2B5EF4-FFF2-40B4-BE49-F238E27FC236}">
                    <a16:creationId xmlns:a16="http://schemas.microsoft.com/office/drawing/2014/main" id="{B79208DE-7134-DB4D-B2CF-9C73271AE97C}"/>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99" name="Line 19">
                <a:extLst>
                  <a:ext uri="{FF2B5EF4-FFF2-40B4-BE49-F238E27FC236}">
                    <a16:creationId xmlns:a16="http://schemas.microsoft.com/office/drawing/2014/main" id="{EEB98C95-C393-0E48-BCB7-C4F1E85DCDA3}"/>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00" name="Line 20">
                <a:extLst>
                  <a:ext uri="{FF2B5EF4-FFF2-40B4-BE49-F238E27FC236}">
                    <a16:creationId xmlns:a16="http://schemas.microsoft.com/office/drawing/2014/main" id="{07FF26EB-DED5-E54A-9C79-40554337FA78}"/>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sp>
        <p:nvSpPr>
          <p:cNvPr id="501" name="ZoneTexte 500">
            <a:extLst>
              <a:ext uri="{FF2B5EF4-FFF2-40B4-BE49-F238E27FC236}">
                <a16:creationId xmlns:a16="http://schemas.microsoft.com/office/drawing/2014/main" id="{3ABA2CF7-D791-D145-958F-8094EF13BD20}"/>
              </a:ext>
            </a:extLst>
          </p:cNvPr>
          <p:cNvSpPr txBox="1"/>
          <p:nvPr/>
        </p:nvSpPr>
        <p:spPr>
          <a:xfrm>
            <a:off x="339467" y="2851989"/>
            <a:ext cx="2433921" cy="830997"/>
          </a:xfrm>
          <a:prstGeom prst="rect">
            <a:avLst/>
          </a:prstGeom>
          <a:noFill/>
        </p:spPr>
        <p:txBody>
          <a:bodyPr wrap="square" rtlCol="0" anchor="t">
            <a:spAutoFit/>
          </a:bodyPr>
          <a:lstStyle/>
          <a:p>
            <a:r>
              <a:rPr lang="fr-FR" sz="1600" b="1" dirty="0">
                <a:solidFill>
                  <a:schemeClr val="bg2">
                    <a:lumMod val="50000"/>
                  </a:schemeClr>
                </a:solidFill>
              </a:rPr>
              <a:t>Je redémarre mon Poste de travail avant toute action</a:t>
            </a:r>
            <a:r>
              <a:rPr lang="fr-FR" sz="1600" b="1" dirty="0">
                <a:solidFill>
                  <a:schemeClr val="bg2">
                    <a:lumMod val="50000"/>
                  </a:schemeClr>
                </a:solidFill>
                <a:latin typeface="Ubuntu"/>
              </a:rPr>
              <a:t>.</a:t>
            </a:r>
          </a:p>
        </p:txBody>
      </p:sp>
      <p:sp>
        <p:nvSpPr>
          <p:cNvPr id="502" name="TextBox 5">
            <a:extLst>
              <a:ext uri="{FF2B5EF4-FFF2-40B4-BE49-F238E27FC236}">
                <a16:creationId xmlns:a16="http://schemas.microsoft.com/office/drawing/2014/main" id="{327FF95E-2F93-9F45-B490-5A4F5E4146C5}"/>
              </a:ext>
            </a:extLst>
          </p:cNvPr>
          <p:cNvSpPr txBox="1"/>
          <p:nvPr/>
        </p:nvSpPr>
        <p:spPr>
          <a:xfrm>
            <a:off x="3178503" y="2887480"/>
            <a:ext cx="2869096" cy="1405641"/>
          </a:xfrm>
          <a:prstGeom prst="rect">
            <a:avLst/>
          </a:prstGeom>
          <a:noFill/>
        </p:spPr>
        <p:txBody>
          <a:bodyPr wrap="square" rtlCol="0" anchor="t">
            <a:spAutoFit/>
          </a:bodyPr>
          <a:lstStyle/>
          <a:p>
            <a:pPr>
              <a:defRPr/>
            </a:pPr>
            <a:r>
              <a:rPr lang="fr-FR" sz="1600" dirty="0">
                <a:solidFill>
                  <a:schemeClr val="bg2">
                    <a:lumMod val="50000"/>
                  </a:schemeClr>
                </a:solidFill>
              </a:rPr>
              <a:t>Je recherche et lance </a:t>
            </a:r>
            <a:r>
              <a:rPr lang="fr-FR" sz="1600" b="1" dirty="0">
                <a:solidFill>
                  <a:schemeClr val="bg2">
                    <a:lumMod val="50000"/>
                  </a:schemeClr>
                </a:solidFill>
              </a:rPr>
              <a:t>Teams </a:t>
            </a:r>
            <a:r>
              <a:rPr lang="fr-FR" sz="1600" dirty="0">
                <a:solidFill>
                  <a:schemeClr val="bg2">
                    <a:lumMod val="50000"/>
                  </a:schemeClr>
                </a:solidFill>
              </a:rPr>
              <a:t>depuis le Menu Démarrer.</a:t>
            </a:r>
            <a:r>
              <a:rPr lang="fr-FR" sz="1600" dirty="0"/>
              <a:t/>
            </a:r>
            <a:br>
              <a:rPr lang="fr-FR" sz="1600" dirty="0"/>
            </a:br>
            <a:endParaRPr lang="fr-FR" sz="1467" dirty="0"/>
          </a:p>
          <a:p>
            <a:pPr lvl="1">
              <a:buClr>
                <a:srgbClr val="B34A8C"/>
              </a:buClr>
            </a:pPr>
            <a:r>
              <a:rPr lang="fr-FR" sz="1600" b="1" dirty="0">
                <a:solidFill>
                  <a:srgbClr val="6E4383"/>
                </a:solidFill>
              </a:rPr>
              <a:t>       </a:t>
            </a:r>
            <a:r>
              <a:rPr lang="fr-FR" sz="1067" b="1" dirty="0">
                <a:solidFill>
                  <a:schemeClr val="tx2"/>
                </a:solidFill>
              </a:rPr>
              <a:t>AUTHENTIFICATION</a:t>
            </a:r>
          </a:p>
          <a:p>
            <a:pPr lvl="1">
              <a:buClr>
                <a:srgbClr val="B34A8C"/>
              </a:buClr>
            </a:pPr>
            <a:endParaRPr lang="fr-FR" sz="1067" b="1" dirty="0">
              <a:solidFill>
                <a:srgbClr val="6E4383"/>
              </a:solidFill>
            </a:endParaRPr>
          </a:p>
          <a:p>
            <a:pPr marL="304792" lvl="1" indent="-304792">
              <a:buClr>
                <a:srgbClr val="B34A8C"/>
              </a:buClr>
              <a:buFont typeface="Arial" panose="020B0604020202020204" pitchFamily="34" charset="0"/>
              <a:buChar char="•"/>
            </a:pPr>
            <a:r>
              <a:rPr lang="fr-FR" sz="1200" dirty="0"/>
              <a:t>Saisir son email professionnel complet</a:t>
            </a:r>
          </a:p>
        </p:txBody>
      </p:sp>
      <p:sp>
        <p:nvSpPr>
          <p:cNvPr id="503" name="Espace réservé du contenu 3">
            <a:extLst>
              <a:ext uri="{FF2B5EF4-FFF2-40B4-BE49-F238E27FC236}">
                <a16:creationId xmlns:a16="http://schemas.microsoft.com/office/drawing/2014/main" id="{C7ABFA08-B63A-2C4E-8599-DB98DE6F2B64}"/>
              </a:ext>
            </a:extLst>
          </p:cNvPr>
          <p:cNvSpPr txBox="1">
            <a:spLocks noChangeAspect="1"/>
          </p:cNvSpPr>
          <p:nvPr/>
        </p:nvSpPr>
        <p:spPr>
          <a:xfrm>
            <a:off x="4564057" y="2194685"/>
            <a:ext cx="974901" cy="1610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0584" indent="0" algn="ctr">
              <a:lnSpc>
                <a:spcPct val="80000"/>
              </a:lnSpc>
              <a:buNone/>
            </a:pPr>
            <a:r>
              <a:rPr lang="fr-FR" sz="1600" b="1" dirty="0">
                <a:solidFill>
                  <a:srgbClr val="5557AF"/>
                </a:solidFill>
                <a:cs typeface="Arial Narrow" panose="020B0604020202020204" pitchFamily="34" charset="0"/>
              </a:rPr>
              <a:t>TEAMS</a:t>
            </a:r>
          </a:p>
        </p:txBody>
      </p:sp>
      <p:sp>
        <p:nvSpPr>
          <p:cNvPr id="504" name="ZoneTexte 503">
            <a:extLst>
              <a:ext uri="{FF2B5EF4-FFF2-40B4-BE49-F238E27FC236}">
                <a16:creationId xmlns:a16="http://schemas.microsoft.com/office/drawing/2014/main" id="{0DBEF3CE-B899-6946-A856-8F6F415881A1}"/>
              </a:ext>
            </a:extLst>
          </p:cNvPr>
          <p:cNvSpPr txBox="1"/>
          <p:nvPr/>
        </p:nvSpPr>
        <p:spPr>
          <a:xfrm>
            <a:off x="3072727" y="1280108"/>
            <a:ext cx="911077" cy="1569660"/>
          </a:xfrm>
          <a:prstGeom prst="rect">
            <a:avLst/>
          </a:prstGeom>
          <a:noFill/>
        </p:spPr>
        <p:txBody>
          <a:bodyPr wrap="square" rtlCol="0">
            <a:spAutoFit/>
          </a:bodyPr>
          <a:lstStyle/>
          <a:p>
            <a:r>
              <a:rPr lang="fr-FR" sz="9600" b="1" dirty="0">
                <a:solidFill>
                  <a:schemeClr val="bg1">
                    <a:lumMod val="95000"/>
                  </a:schemeClr>
                </a:solidFill>
                <a:latin typeface="Ubuntu" panose="020B0504030602030204" pitchFamily="34" charset="0"/>
              </a:rPr>
              <a:t>2</a:t>
            </a:r>
          </a:p>
        </p:txBody>
      </p:sp>
      <p:sp>
        <p:nvSpPr>
          <p:cNvPr id="505" name="ZoneTexte 504">
            <a:extLst>
              <a:ext uri="{FF2B5EF4-FFF2-40B4-BE49-F238E27FC236}">
                <a16:creationId xmlns:a16="http://schemas.microsoft.com/office/drawing/2014/main" id="{74296838-5A6D-564D-9566-C2141911C3CF}"/>
              </a:ext>
            </a:extLst>
          </p:cNvPr>
          <p:cNvSpPr txBox="1"/>
          <p:nvPr/>
        </p:nvSpPr>
        <p:spPr>
          <a:xfrm>
            <a:off x="6111034" y="1280108"/>
            <a:ext cx="911077" cy="1569660"/>
          </a:xfrm>
          <a:prstGeom prst="rect">
            <a:avLst/>
          </a:prstGeom>
          <a:noFill/>
        </p:spPr>
        <p:txBody>
          <a:bodyPr wrap="square" rtlCol="0">
            <a:spAutoFit/>
          </a:bodyPr>
          <a:lstStyle/>
          <a:p>
            <a:r>
              <a:rPr lang="fr-FR" sz="9600" b="1" dirty="0">
                <a:solidFill>
                  <a:schemeClr val="bg1">
                    <a:lumMod val="95000"/>
                  </a:schemeClr>
                </a:solidFill>
                <a:latin typeface="Ubuntu" panose="020B0504030602030204" pitchFamily="34" charset="0"/>
              </a:rPr>
              <a:t>3</a:t>
            </a:r>
          </a:p>
        </p:txBody>
      </p:sp>
      <p:sp>
        <p:nvSpPr>
          <p:cNvPr id="506" name="ZoneTexte 505">
            <a:extLst>
              <a:ext uri="{FF2B5EF4-FFF2-40B4-BE49-F238E27FC236}">
                <a16:creationId xmlns:a16="http://schemas.microsoft.com/office/drawing/2014/main" id="{11A79FF7-5763-E049-8643-A94CC4ED8B49}"/>
              </a:ext>
            </a:extLst>
          </p:cNvPr>
          <p:cNvSpPr txBox="1"/>
          <p:nvPr/>
        </p:nvSpPr>
        <p:spPr>
          <a:xfrm>
            <a:off x="9530869" y="1280108"/>
            <a:ext cx="911077" cy="1569660"/>
          </a:xfrm>
          <a:prstGeom prst="rect">
            <a:avLst/>
          </a:prstGeom>
          <a:noFill/>
        </p:spPr>
        <p:txBody>
          <a:bodyPr wrap="square" rtlCol="0">
            <a:spAutoFit/>
          </a:bodyPr>
          <a:lstStyle/>
          <a:p>
            <a:r>
              <a:rPr lang="fr-FR" sz="9600" b="1" dirty="0">
                <a:solidFill>
                  <a:schemeClr val="bg1">
                    <a:lumMod val="95000"/>
                  </a:schemeClr>
                </a:solidFill>
                <a:latin typeface="Ubuntu" panose="020B0504030602030204" pitchFamily="34" charset="0"/>
              </a:rPr>
              <a:t>4</a:t>
            </a:r>
          </a:p>
        </p:txBody>
      </p:sp>
      <p:pic>
        <p:nvPicPr>
          <p:cNvPr id="507" name="Image 506">
            <a:extLst>
              <a:ext uri="{FF2B5EF4-FFF2-40B4-BE49-F238E27FC236}">
                <a16:creationId xmlns:a16="http://schemas.microsoft.com/office/drawing/2014/main" id="{DE52C632-2C35-8D46-B5CD-8251AE39943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64959" y="4399863"/>
            <a:ext cx="1427315" cy="1789676"/>
          </a:xfrm>
          <a:prstGeom prst="rect">
            <a:avLst/>
          </a:prstGeom>
          <a:ln>
            <a:noFill/>
          </a:ln>
        </p:spPr>
      </p:pic>
      <p:grpSp>
        <p:nvGrpSpPr>
          <p:cNvPr id="508" name="Groupe 507">
            <a:extLst>
              <a:ext uri="{FF2B5EF4-FFF2-40B4-BE49-F238E27FC236}">
                <a16:creationId xmlns:a16="http://schemas.microsoft.com/office/drawing/2014/main" id="{04A2CA29-254E-9A46-8256-7E67B9117762}"/>
              </a:ext>
            </a:extLst>
          </p:cNvPr>
          <p:cNvGrpSpPr/>
          <p:nvPr/>
        </p:nvGrpSpPr>
        <p:grpSpPr>
          <a:xfrm>
            <a:off x="6474477" y="1955092"/>
            <a:ext cx="2748477" cy="4467552"/>
            <a:chOff x="6968773" y="949516"/>
            <a:chExt cx="2061358" cy="3350664"/>
          </a:xfrm>
        </p:grpSpPr>
        <p:sp>
          <p:nvSpPr>
            <p:cNvPr id="509" name="TextBox 5">
              <a:extLst>
                <a:ext uri="{FF2B5EF4-FFF2-40B4-BE49-F238E27FC236}">
                  <a16:creationId xmlns:a16="http://schemas.microsoft.com/office/drawing/2014/main" id="{8E76C2D5-AB7F-0D4C-9265-00BB6AF0870E}"/>
                </a:ext>
              </a:extLst>
            </p:cNvPr>
            <p:cNvSpPr txBox="1"/>
            <p:nvPr/>
          </p:nvSpPr>
          <p:spPr>
            <a:xfrm>
              <a:off x="6968773" y="1656829"/>
              <a:ext cx="2061358" cy="1177245"/>
            </a:xfrm>
            <a:prstGeom prst="rect">
              <a:avLst/>
            </a:prstGeom>
            <a:noFill/>
          </p:spPr>
          <p:txBody>
            <a:bodyPr wrap="square" rtlCol="0" anchor="t">
              <a:spAutoFit/>
            </a:bodyPr>
            <a:lstStyle/>
            <a:p>
              <a:pPr>
                <a:defRPr/>
              </a:pPr>
              <a:r>
                <a:rPr lang="fr-FR" sz="1600" dirty="0">
                  <a:solidFill>
                    <a:schemeClr val="bg2">
                      <a:lumMod val="50000"/>
                    </a:schemeClr>
                  </a:solidFill>
                </a:rPr>
                <a:t>Je ferme totalement puis réouvre </a:t>
              </a:r>
              <a:r>
                <a:rPr lang="fr-FR" sz="1600" b="1" dirty="0">
                  <a:solidFill>
                    <a:schemeClr val="bg2">
                      <a:lumMod val="50000"/>
                    </a:schemeClr>
                  </a:solidFill>
                </a:rPr>
                <a:t>Outlook</a:t>
              </a:r>
              <a:r>
                <a:rPr lang="fr-FR" sz="1600" dirty="0">
                  <a:solidFill>
                    <a:schemeClr val="bg2">
                      <a:lumMod val="50000"/>
                    </a:schemeClr>
                  </a:solidFill>
                </a:rPr>
                <a:t>. Je vérifie ensuite la présence de l’icône </a:t>
              </a:r>
              <a:r>
                <a:rPr lang="fr-FR" sz="1600" b="1" dirty="0"/>
                <a:t/>
              </a:r>
              <a:br>
                <a:rPr lang="fr-FR" sz="1600" b="1" dirty="0"/>
              </a:br>
              <a:r>
                <a:rPr lang="fr-FR" sz="1600" b="1" dirty="0">
                  <a:solidFill>
                    <a:schemeClr val="tx2"/>
                  </a:solidFill>
                </a:rPr>
                <a:t>Nouvelle réunion Teams </a:t>
              </a:r>
              <a:endParaRPr lang="fr-FR" sz="1600" dirty="0">
                <a:solidFill>
                  <a:schemeClr val="tx2"/>
                </a:solidFill>
              </a:endParaRPr>
            </a:p>
            <a:p>
              <a:pPr>
                <a:defRPr/>
              </a:pPr>
              <a:r>
                <a:rPr lang="fr-FR" sz="1600" dirty="0">
                  <a:solidFill>
                    <a:schemeClr val="bg2">
                      <a:lumMod val="50000"/>
                    </a:schemeClr>
                  </a:solidFill>
                </a:rPr>
                <a:t>en allant sur la vue Calendrier</a:t>
              </a:r>
              <a:r>
                <a:rPr lang="fr-FR" sz="1600" dirty="0"/>
                <a:t>.</a:t>
              </a:r>
            </a:p>
          </p:txBody>
        </p:sp>
        <p:sp>
          <p:nvSpPr>
            <p:cNvPr id="510" name="ZoneTexte 509">
              <a:extLst>
                <a:ext uri="{FF2B5EF4-FFF2-40B4-BE49-F238E27FC236}">
                  <a16:creationId xmlns:a16="http://schemas.microsoft.com/office/drawing/2014/main" id="{BEE0970D-B34A-F74E-A8EC-785F9D55EB03}"/>
                </a:ext>
              </a:extLst>
            </p:cNvPr>
            <p:cNvSpPr txBox="1"/>
            <p:nvPr/>
          </p:nvSpPr>
          <p:spPr>
            <a:xfrm>
              <a:off x="7833151" y="1166279"/>
              <a:ext cx="839036" cy="184666"/>
            </a:xfrm>
            <a:prstGeom prst="rect">
              <a:avLst/>
            </a:prstGeom>
            <a:noFill/>
            <a:ln>
              <a:noFill/>
            </a:ln>
          </p:spPr>
          <p:txBody>
            <a:bodyPr wrap="square" lIns="0" tIns="0" rIns="0" bIns="0" rtlCol="0">
              <a:spAutoFit/>
            </a:bodyPr>
            <a:lstStyle/>
            <a:p>
              <a:pPr defTabSz="1219170" fontAlgn="base">
                <a:spcBef>
                  <a:spcPct val="0"/>
                </a:spcBef>
                <a:spcAft>
                  <a:spcPct val="0"/>
                </a:spcAft>
                <a:defRPr/>
              </a:pPr>
              <a:r>
                <a:rPr lang="fr-FR" sz="1600" b="1" dirty="0">
                  <a:solidFill>
                    <a:srgbClr val="456FB3"/>
                  </a:solidFill>
                  <a:cs typeface="Arial" panose="020B0604020202020204" pitchFamily="34" charset="0"/>
                </a:rPr>
                <a:t>OUTLOOK</a:t>
              </a:r>
            </a:p>
          </p:txBody>
        </p:sp>
        <p:sp>
          <p:nvSpPr>
            <p:cNvPr id="511" name="Ellipse 510">
              <a:extLst>
                <a:ext uri="{FF2B5EF4-FFF2-40B4-BE49-F238E27FC236}">
                  <a16:creationId xmlns:a16="http://schemas.microsoft.com/office/drawing/2014/main" id="{ECCAF0C4-9053-7F4B-A65C-4F191C80644D}"/>
                </a:ext>
              </a:extLst>
            </p:cNvPr>
            <p:cNvSpPr/>
            <p:nvPr/>
          </p:nvSpPr>
          <p:spPr>
            <a:xfrm>
              <a:off x="7118979" y="949516"/>
              <a:ext cx="608400" cy="608279"/>
            </a:xfrm>
            <a:prstGeom prst="ellipse">
              <a:avLst/>
            </a:prstGeom>
            <a:solidFill>
              <a:schemeClr val="bg1"/>
            </a:solidFill>
            <a:ln w="317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512" name="Ellipse 511">
              <a:extLst>
                <a:ext uri="{FF2B5EF4-FFF2-40B4-BE49-F238E27FC236}">
                  <a16:creationId xmlns:a16="http://schemas.microsoft.com/office/drawing/2014/main" id="{1891679C-E10A-C344-A9D4-05CB624360C5}"/>
                </a:ext>
              </a:extLst>
            </p:cNvPr>
            <p:cNvSpPr/>
            <p:nvPr/>
          </p:nvSpPr>
          <p:spPr>
            <a:xfrm>
              <a:off x="7208923" y="1058463"/>
              <a:ext cx="151217" cy="151217"/>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513" name="Image 512">
              <a:extLst>
                <a:ext uri="{FF2B5EF4-FFF2-40B4-BE49-F238E27FC236}">
                  <a16:creationId xmlns:a16="http://schemas.microsoft.com/office/drawing/2014/main" id="{5C45BFC1-2BD0-484F-99DF-371B204A3F5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29397" y="1070441"/>
              <a:ext cx="393457" cy="395483"/>
            </a:xfrm>
            <a:prstGeom prst="rect">
              <a:avLst/>
            </a:prstGeom>
          </p:spPr>
        </p:pic>
        <p:grpSp>
          <p:nvGrpSpPr>
            <p:cNvPr id="514" name="Groupe 513">
              <a:extLst>
                <a:ext uri="{FF2B5EF4-FFF2-40B4-BE49-F238E27FC236}">
                  <a16:creationId xmlns:a16="http://schemas.microsoft.com/office/drawing/2014/main" id="{2B9506CE-57FF-C148-977C-0A7FCA7F5A40}"/>
                </a:ext>
              </a:extLst>
            </p:cNvPr>
            <p:cNvGrpSpPr/>
            <p:nvPr/>
          </p:nvGrpSpPr>
          <p:grpSpPr>
            <a:xfrm>
              <a:off x="7015161" y="3266093"/>
              <a:ext cx="1961725" cy="1034087"/>
              <a:chOff x="7015161" y="2914886"/>
              <a:chExt cx="1961725" cy="1034087"/>
            </a:xfrm>
          </p:grpSpPr>
          <p:pic>
            <p:nvPicPr>
              <p:cNvPr id="515" name="Image 514">
                <a:extLst>
                  <a:ext uri="{FF2B5EF4-FFF2-40B4-BE49-F238E27FC236}">
                    <a16:creationId xmlns:a16="http://schemas.microsoft.com/office/drawing/2014/main" id="{BB735C23-F6DA-C44E-B2A2-5A0B2BFC5DB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3"/>
              <a:stretch/>
            </p:blipFill>
            <p:spPr>
              <a:xfrm>
                <a:off x="7015161" y="2914888"/>
                <a:ext cx="1957715" cy="702416"/>
              </a:xfrm>
              <a:prstGeom prst="rect">
                <a:avLst/>
              </a:prstGeom>
              <a:ln>
                <a:noFill/>
              </a:ln>
            </p:spPr>
          </p:pic>
          <p:sp>
            <p:nvSpPr>
              <p:cNvPr id="516" name="Rectangle 515">
                <a:extLst>
                  <a:ext uri="{FF2B5EF4-FFF2-40B4-BE49-F238E27FC236}">
                    <a16:creationId xmlns:a16="http://schemas.microsoft.com/office/drawing/2014/main" id="{E14734CF-6646-1E4A-B693-7D70EB08EFF0}"/>
                  </a:ext>
                </a:extLst>
              </p:cNvPr>
              <p:cNvSpPr/>
              <p:nvPr/>
            </p:nvSpPr>
            <p:spPr>
              <a:xfrm>
                <a:off x="7015161" y="2914886"/>
                <a:ext cx="1961725" cy="702417"/>
              </a:xfrm>
              <a:prstGeom prst="rect">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517" name="Image 516">
                <a:extLst>
                  <a:ext uri="{FF2B5EF4-FFF2-40B4-BE49-F238E27FC236}">
                    <a16:creationId xmlns:a16="http://schemas.microsoft.com/office/drawing/2014/main" id="{20CD4204-3DD4-A34A-98C2-C95AA43CBAD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180800" y="3318904"/>
                <a:ext cx="628964" cy="630069"/>
              </a:xfrm>
              <a:prstGeom prst="flowChartConnector">
                <a:avLst/>
              </a:prstGeom>
              <a:grpFill/>
              <a:ln w="38100" cap="flat" cmpd="sng" algn="ctr">
                <a:solidFill>
                  <a:srgbClr val="B34A8C"/>
                </a:solidFill>
                <a:prstDash val="solid"/>
                <a:miter lim="800000"/>
              </a:ln>
              <a:effectLst/>
            </p:spPr>
          </p:pic>
        </p:grpSp>
      </p:grpSp>
      <p:grpSp>
        <p:nvGrpSpPr>
          <p:cNvPr id="518" name="Groupe 517">
            <a:extLst>
              <a:ext uri="{FF2B5EF4-FFF2-40B4-BE49-F238E27FC236}">
                <a16:creationId xmlns:a16="http://schemas.microsoft.com/office/drawing/2014/main" id="{526D2C0C-2E44-5A43-9E67-A424E862D363}"/>
              </a:ext>
            </a:extLst>
          </p:cNvPr>
          <p:cNvGrpSpPr/>
          <p:nvPr/>
        </p:nvGrpSpPr>
        <p:grpSpPr>
          <a:xfrm>
            <a:off x="3136742" y="5426344"/>
            <a:ext cx="1427315" cy="612432"/>
            <a:chOff x="-1494391" y="988849"/>
            <a:chExt cx="2416502" cy="1036876"/>
          </a:xfrm>
        </p:grpSpPr>
        <p:pic>
          <p:nvPicPr>
            <p:cNvPr id="519" name="Image 518">
              <a:extLst>
                <a:ext uri="{FF2B5EF4-FFF2-40B4-BE49-F238E27FC236}">
                  <a16:creationId xmlns:a16="http://schemas.microsoft.com/office/drawing/2014/main" id="{BE5019BB-39A0-D64B-86CF-0E0D887A55E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494391" y="988849"/>
              <a:ext cx="2416502" cy="969494"/>
            </a:xfrm>
            <a:prstGeom prst="rect">
              <a:avLst/>
            </a:prstGeom>
            <a:ln>
              <a:noFill/>
            </a:ln>
          </p:spPr>
        </p:pic>
        <p:pic>
          <p:nvPicPr>
            <p:cNvPr id="520" name="Image 519">
              <a:extLst>
                <a:ext uri="{FF2B5EF4-FFF2-40B4-BE49-F238E27FC236}">
                  <a16:creationId xmlns:a16="http://schemas.microsoft.com/office/drawing/2014/main" id="{51CEA3DB-6239-114D-88C4-E104CF63F5E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494391" y="1607819"/>
              <a:ext cx="2416502" cy="417906"/>
            </a:xfrm>
            <a:prstGeom prst="rect">
              <a:avLst/>
            </a:prstGeom>
            <a:solidFill>
              <a:srgbClr val="B34A8C"/>
            </a:solidFill>
          </p:spPr>
        </p:pic>
      </p:grpSp>
      <p:sp>
        <p:nvSpPr>
          <p:cNvPr id="521" name="Rectangle 520">
            <a:extLst>
              <a:ext uri="{FF2B5EF4-FFF2-40B4-BE49-F238E27FC236}">
                <a16:creationId xmlns:a16="http://schemas.microsoft.com/office/drawing/2014/main" id="{E700303F-F286-E54C-A6AB-E44100DE8461}"/>
              </a:ext>
            </a:extLst>
          </p:cNvPr>
          <p:cNvSpPr/>
          <p:nvPr/>
        </p:nvSpPr>
        <p:spPr>
          <a:xfrm>
            <a:off x="3136742" y="5791941"/>
            <a:ext cx="1427315" cy="246837"/>
          </a:xfrm>
          <a:prstGeom prst="rect">
            <a:avLst/>
          </a:prstGeom>
          <a:solidFill>
            <a:schemeClr val="accent3">
              <a:alpha val="32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522" name="Groupe 521">
            <a:extLst>
              <a:ext uri="{FF2B5EF4-FFF2-40B4-BE49-F238E27FC236}">
                <a16:creationId xmlns:a16="http://schemas.microsoft.com/office/drawing/2014/main" id="{C8D533CE-16C0-5044-947C-70A4806BB601}"/>
              </a:ext>
            </a:extLst>
          </p:cNvPr>
          <p:cNvGrpSpPr/>
          <p:nvPr/>
        </p:nvGrpSpPr>
        <p:grpSpPr>
          <a:xfrm>
            <a:off x="3671926" y="1899979"/>
            <a:ext cx="783100" cy="811039"/>
            <a:chOff x="2723237" y="949516"/>
            <a:chExt cx="587325" cy="608279"/>
          </a:xfrm>
        </p:grpSpPr>
        <p:sp>
          <p:nvSpPr>
            <p:cNvPr id="523" name="Ellipse 522">
              <a:extLst>
                <a:ext uri="{FF2B5EF4-FFF2-40B4-BE49-F238E27FC236}">
                  <a16:creationId xmlns:a16="http://schemas.microsoft.com/office/drawing/2014/main" id="{1C5E52DE-5060-044F-9FBC-6BFFD263483B}"/>
                </a:ext>
              </a:extLst>
            </p:cNvPr>
            <p:cNvSpPr/>
            <p:nvPr/>
          </p:nvSpPr>
          <p:spPr>
            <a:xfrm>
              <a:off x="2723237" y="949516"/>
              <a:ext cx="587325" cy="608279"/>
            </a:xfrm>
            <a:prstGeom prst="ellipse">
              <a:avLst/>
            </a:prstGeom>
            <a:solidFill>
              <a:schemeClr val="bg1"/>
            </a:solidFill>
            <a:ln w="317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524" name="Ellipse 523">
              <a:extLst>
                <a:ext uri="{FF2B5EF4-FFF2-40B4-BE49-F238E27FC236}">
                  <a16:creationId xmlns:a16="http://schemas.microsoft.com/office/drawing/2014/main" id="{A522852A-D944-F047-8D31-6121FCE046B0}"/>
                </a:ext>
              </a:extLst>
            </p:cNvPr>
            <p:cNvSpPr/>
            <p:nvPr/>
          </p:nvSpPr>
          <p:spPr>
            <a:xfrm>
              <a:off x="2813180" y="1058463"/>
              <a:ext cx="151217" cy="151217"/>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525" name="Image 524">
              <a:extLst>
                <a:ext uri="{FF2B5EF4-FFF2-40B4-BE49-F238E27FC236}">
                  <a16:creationId xmlns:a16="http://schemas.microsoft.com/office/drawing/2014/main" id="{F0B27C13-1F89-044D-8296-945891331C8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48645" y="1083409"/>
              <a:ext cx="345020" cy="348778"/>
            </a:xfrm>
            <a:prstGeom prst="rect">
              <a:avLst/>
            </a:prstGeom>
          </p:spPr>
        </p:pic>
      </p:grpSp>
      <p:cxnSp>
        <p:nvCxnSpPr>
          <p:cNvPr id="526" name="Connecteur droit 525">
            <a:extLst>
              <a:ext uri="{FF2B5EF4-FFF2-40B4-BE49-F238E27FC236}">
                <a16:creationId xmlns:a16="http://schemas.microsoft.com/office/drawing/2014/main" id="{D3FDA3B1-771D-C249-83CF-B1041496E4AD}"/>
              </a:ext>
            </a:extLst>
          </p:cNvPr>
          <p:cNvCxnSpPr>
            <a:cxnSpLocks/>
          </p:cNvCxnSpPr>
          <p:nvPr/>
        </p:nvCxnSpPr>
        <p:spPr>
          <a:xfrm>
            <a:off x="2908854" y="2711018"/>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7" name="Connecteur droit 526">
            <a:extLst>
              <a:ext uri="{FF2B5EF4-FFF2-40B4-BE49-F238E27FC236}">
                <a16:creationId xmlns:a16="http://schemas.microsoft.com/office/drawing/2014/main" id="{85487940-DEF0-014D-BA60-B3575EE485E9}"/>
              </a:ext>
            </a:extLst>
          </p:cNvPr>
          <p:cNvCxnSpPr>
            <a:cxnSpLocks/>
          </p:cNvCxnSpPr>
          <p:nvPr/>
        </p:nvCxnSpPr>
        <p:spPr>
          <a:xfrm>
            <a:off x="6173600" y="2711018"/>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8" name="Connecteur droit 527">
            <a:extLst>
              <a:ext uri="{FF2B5EF4-FFF2-40B4-BE49-F238E27FC236}">
                <a16:creationId xmlns:a16="http://schemas.microsoft.com/office/drawing/2014/main" id="{DB545741-64F2-4B41-AE35-850E2EC685FF}"/>
              </a:ext>
            </a:extLst>
          </p:cNvPr>
          <p:cNvCxnSpPr>
            <a:cxnSpLocks/>
          </p:cNvCxnSpPr>
          <p:nvPr/>
        </p:nvCxnSpPr>
        <p:spPr>
          <a:xfrm>
            <a:off x="9463135" y="2711018"/>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529" name="Image 528">
            <a:extLst>
              <a:ext uri="{FF2B5EF4-FFF2-40B4-BE49-F238E27FC236}">
                <a16:creationId xmlns:a16="http://schemas.microsoft.com/office/drawing/2014/main" id="{EDBDAA84-F95D-7943-96E2-D1CBA0E3951A}"/>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634427" y="4497481"/>
            <a:ext cx="1879199" cy="1212839"/>
          </a:xfrm>
          <a:prstGeom prst="rect">
            <a:avLst/>
          </a:prstGeom>
        </p:spPr>
      </p:pic>
      <p:grpSp>
        <p:nvGrpSpPr>
          <p:cNvPr id="530" name="Groupe 529">
            <a:extLst>
              <a:ext uri="{FF2B5EF4-FFF2-40B4-BE49-F238E27FC236}">
                <a16:creationId xmlns:a16="http://schemas.microsoft.com/office/drawing/2014/main" id="{AF84F6F6-C127-AD41-BA85-0C5739BA2475}"/>
              </a:ext>
            </a:extLst>
          </p:cNvPr>
          <p:cNvGrpSpPr/>
          <p:nvPr/>
        </p:nvGrpSpPr>
        <p:grpSpPr>
          <a:xfrm>
            <a:off x="9603703" y="1899979"/>
            <a:ext cx="2433921" cy="4112556"/>
            <a:chOff x="4815350" y="949516"/>
            <a:chExt cx="1825441" cy="3084417"/>
          </a:xfrm>
        </p:grpSpPr>
        <p:grpSp>
          <p:nvGrpSpPr>
            <p:cNvPr id="531" name="Groupe 530">
              <a:extLst>
                <a:ext uri="{FF2B5EF4-FFF2-40B4-BE49-F238E27FC236}">
                  <a16:creationId xmlns:a16="http://schemas.microsoft.com/office/drawing/2014/main" id="{5994B292-EDF9-A54B-B176-3F136B731442}"/>
                </a:ext>
              </a:extLst>
            </p:cNvPr>
            <p:cNvGrpSpPr>
              <a:grpSpLocks noChangeAspect="1"/>
            </p:cNvGrpSpPr>
            <p:nvPr/>
          </p:nvGrpSpPr>
          <p:grpSpPr>
            <a:xfrm>
              <a:off x="5222597" y="949516"/>
              <a:ext cx="587325" cy="608279"/>
              <a:chOff x="1087896" y="781367"/>
              <a:chExt cx="839036" cy="868970"/>
            </a:xfrm>
            <a:effectLst>
              <a:outerShdw blurRad="50800" dist="38100" dir="5400000" algn="t" rotWithShape="0">
                <a:prstClr val="black">
                  <a:alpha val="40000"/>
                </a:prstClr>
              </a:outerShdw>
            </a:effectLst>
          </p:grpSpPr>
          <p:sp>
            <p:nvSpPr>
              <p:cNvPr id="534" name="Ellipse 533">
                <a:extLst>
                  <a:ext uri="{FF2B5EF4-FFF2-40B4-BE49-F238E27FC236}">
                    <a16:creationId xmlns:a16="http://schemas.microsoft.com/office/drawing/2014/main" id="{736DE087-A651-E644-B1F2-AD5D64FCFD73}"/>
                  </a:ext>
                </a:extLst>
              </p:cNvPr>
              <p:cNvSpPr/>
              <p:nvPr/>
            </p:nvSpPr>
            <p:spPr>
              <a:xfrm>
                <a:off x="1087896" y="781367"/>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535" name="Ellipse 534">
                <a:extLst>
                  <a:ext uri="{FF2B5EF4-FFF2-40B4-BE49-F238E27FC236}">
                    <a16:creationId xmlns:a16="http://schemas.microsoft.com/office/drawing/2014/main" id="{D5721298-2123-8C47-BDF4-B8717E12B087}"/>
                  </a:ext>
                </a:extLst>
              </p:cNvPr>
              <p:cNvSpPr/>
              <p:nvPr/>
            </p:nvSpPr>
            <p:spPr>
              <a:xfrm>
                <a:off x="1216386" y="937005"/>
                <a:ext cx="216024"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536" name="Groupe 535">
                <a:extLst>
                  <a:ext uri="{FF2B5EF4-FFF2-40B4-BE49-F238E27FC236}">
                    <a16:creationId xmlns:a16="http://schemas.microsoft.com/office/drawing/2014/main" id="{C34392F4-43E4-C241-916F-490C7FB57226}"/>
                  </a:ext>
                </a:extLst>
              </p:cNvPr>
              <p:cNvGrpSpPr/>
              <p:nvPr/>
            </p:nvGrpSpPr>
            <p:grpSpPr>
              <a:xfrm>
                <a:off x="1219989" y="1013738"/>
                <a:ext cx="574851" cy="419927"/>
                <a:chOff x="3206750" y="1935163"/>
                <a:chExt cx="671513" cy="490537"/>
              </a:xfrm>
            </p:grpSpPr>
            <p:sp>
              <p:nvSpPr>
                <p:cNvPr id="537" name="Freeform 5">
                  <a:extLst>
                    <a:ext uri="{FF2B5EF4-FFF2-40B4-BE49-F238E27FC236}">
                      <a16:creationId xmlns:a16="http://schemas.microsoft.com/office/drawing/2014/main" id="{F2DBACA3-01F8-8348-9D65-B911984C3DEA}"/>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38" name="Freeform 6">
                  <a:extLst>
                    <a:ext uri="{FF2B5EF4-FFF2-40B4-BE49-F238E27FC236}">
                      <a16:creationId xmlns:a16="http://schemas.microsoft.com/office/drawing/2014/main" id="{BD895EFC-83D2-6540-9682-B5CAE4B29D83}"/>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39" name="Freeform 7">
                  <a:extLst>
                    <a:ext uri="{FF2B5EF4-FFF2-40B4-BE49-F238E27FC236}">
                      <a16:creationId xmlns:a16="http://schemas.microsoft.com/office/drawing/2014/main" id="{6B56752B-9A34-A449-A7F8-3183462EA2B8}"/>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40" name="Line 8">
                  <a:extLst>
                    <a:ext uri="{FF2B5EF4-FFF2-40B4-BE49-F238E27FC236}">
                      <a16:creationId xmlns:a16="http://schemas.microsoft.com/office/drawing/2014/main" id="{B3B7085B-3BE9-D44B-803E-0E72229BE8B4}"/>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41" name="Line 9">
                  <a:extLst>
                    <a:ext uri="{FF2B5EF4-FFF2-40B4-BE49-F238E27FC236}">
                      <a16:creationId xmlns:a16="http://schemas.microsoft.com/office/drawing/2014/main" id="{91E46746-4B74-ED47-9282-2832E5EF3D81}"/>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42" name="Line 10">
                  <a:extLst>
                    <a:ext uri="{FF2B5EF4-FFF2-40B4-BE49-F238E27FC236}">
                      <a16:creationId xmlns:a16="http://schemas.microsoft.com/office/drawing/2014/main" id="{2F7F86C0-4EFB-BB4D-8884-4C2FB4672B9B}"/>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43" name="Freeform 11">
                  <a:extLst>
                    <a:ext uri="{FF2B5EF4-FFF2-40B4-BE49-F238E27FC236}">
                      <a16:creationId xmlns:a16="http://schemas.microsoft.com/office/drawing/2014/main" id="{26C735C2-CF8F-6D47-94CC-AC08DA138548}"/>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44" name="Line 12">
                  <a:extLst>
                    <a:ext uri="{FF2B5EF4-FFF2-40B4-BE49-F238E27FC236}">
                      <a16:creationId xmlns:a16="http://schemas.microsoft.com/office/drawing/2014/main" id="{2B146339-21B3-1740-8370-E6C6C9840D72}"/>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45" name="Line 13">
                  <a:extLst>
                    <a:ext uri="{FF2B5EF4-FFF2-40B4-BE49-F238E27FC236}">
                      <a16:creationId xmlns:a16="http://schemas.microsoft.com/office/drawing/2014/main" id="{F093538F-9A57-014F-93C5-4E8189234FDF}"/>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46" name="Line 14">
                  <a:extLst>
                    <a:ext uri="{FF2B5EF4-FFF2-40B4-BE49-F238E27FC236}">
                      <a16:creationId xmlns:a16="http://schemas.microsoft.com/office/drawing/2014/main" id="{B7E43FEB-5294-B344-A08B-EA6E232B0E42}"/>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47" name="Line 15">
                  <a:extLst>
                    <a:ext uri="{FF2B5EF4-FFF2-40B4-BE49-F238E27FC236}">
                      <a16:creationId xmlns:a16="http://schemas.microsoft.com/office/drawing/2014/main" id="{C85316E3-9715-2045-AE4F-CD2BC75513E9}"/>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48" name="Line 16">
                  <a:extLst>
                    <a:ext uri="{FF2B5EF4-FFF2-40B4-BE49-F238E27FC236}">
                      <a16:creationId xmlns:a16="http://schemas.microsoft.com/office/drawing/2014/main" id="{1D4D349B-8539-D543-A7BC-D781356F9B38}"/>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49" name="Line 17">
                  <a:extLst>
                    <a:ext uri="{FF2B5EF4-FFF2-40B4-BE49-F238E27FC236}">
                      <a16:creationId xmlns:a16="http://schemas.microsoft.com/office/drawing/2014/main" id="{42F3977B-3701-1845-847C-4CE2E00DAA9C}"/>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50" name="Line 18">
                  <a:extLst>
                    <a:ext uri="{FF2B5EF4-FFF2-40B4-BE49-F238E27FC236}">
                      <a16:creationId xmlns:a16="http://schemas.microsoft.com/office/drawing/2014/main" id="{14F529DD-04CB-1246-B463-F361E26C545D}"/>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51" name="Line 19">
                  <a:extLst>
                    <a:ext uri="{FF2B5EF4-FFF2-40B4-BE49-F238E27FC236}">
                      <a16:creationId xmlns:a16="http://schemas.microsoft.com/office/drawing/2014/main" id="{E6EB08BB-047E-B14D-8FF2-8357C889FD58}"/>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52" name="Line 20">
                  <a:extLst>
                    <a:ext uri="{FF2B5EF4-FFF2-40B4-BE49-F238E27FC236}">
                      <a16:creationId xmlns:a16="http://schemas.microsoft.com/office/drawing/2014/main" id="{4E99570D-D95E-D041-ABDB-0820A8ABB838}"/>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sp>
          <p:nvSpPr>
            <p:cNvPr id="532" name="ZoneTexte 531">
              <a:extLst>
                <a:ext uri="{FF2B5EF4-FFF2-40B4-BE49-F238E27FC236}">
                  <a16:creationId xmlns:a16="http://schemas.microsoft.com/office/drawing/2014/main" id="{9657D6F4-109E-B14D-8E15-8CA2DEF63468}"/>
                </a:ext>
              </a:extLst>
            </p:cNvPr>
            <p:cNvSpPr txBox="1"/>
            <p:nvPr/>
          </p:nvSpPr>
          <p:spPr>
            <a:xfrm>
              <a:off x="4815350" y="1663524"/>
              <a:ext cx="1825441" cy="992579"/>
            </a:xfrm>
            <a:prstGeom prst="rect">
              <a:avLst/>
            </a:prstGeom>
            <a:noFill/>
          </p:spPr>
          <p:txBody>
            <a:bodyPr wrap="square" rtlCol="0" anchor="t">
              <a:spAutoFit/>
            </a:bodyPr>
            <a:lstStyle/>
            <a:p>
              <a:r>
                <a:rPr lang="fr-FR" sz="1600" b="1" dirty="0">
                  <a:solidFill>
                    <a:schemeClr val="bg2">
                      <a:lumMod val="50000"/>
                    </a:schemeClr>
                  </a:solidFill>
                </a:rPr>
                <a:t>Je redémarre à nouveau mon Poste de travail pour voir la tuile Teams s'ajouter au menu démarrer.</a:t>
              </a:r>
            </a:p>
          </p:txBody>
        </p:sp>
        <p:pic>
          <p:nvPicPr>
            <p:cNvPr id="533" name="Image 4" descr="Une image contenant capture d’écran, téléphone, moniteur, horloge&#10;&#10;Description générée avec un niveau de confiance très élevé">
              <a:extLst>
                <a:ext uri="{FF2B5EF4-FFF2-40B4-BE49-F238E27FC236}">
                  <a16:creationId xmlns:a16="http://schemas.microsoft.com/office/drawing/2014/main" id="{24A8B2B3-33BA-4320-BF7C-6711910CD376}"/>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873036" y="3319815"/>
              <a:ext cx="1654116" cy="714118"/>
            </a:xfrm>
            <a:prstGeom prst="rect">
              <a:avLst/>
            </a:prstGeom>
          </p:spPr>
        </p:pic>
      </p:grpSp>
    </p:spTree>
    <p:extLst>
      <p:ext uri="{BB962C8B-B14F-4D97-AF65-F5344CB8AC3E}">
        <p14:creationId xmlns:p14="http://schemas.microsoft.com/office/powerpoint/2010/main" val="3783743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p:txBody>
          <a:bodyPr>
            <a:normAutofit/>
          </a:bodyPr>
          <a:lstStyle/>
          <a:p>
            <a:r>
              <a:rPr lang="fr-FR" b="1" dirty="0" smtClean="0">
                <a:solidFill>
                  <a:srgbClr val="C00000"/>
                </a:solidFill>
              </a:rPr>
              <a:t>LES PRÉ REQUIS : L’INSTALLATION DE TEAMS SUR VOTRE PC</a:t>
            </a:r>
            <a:endParaRPr lang="fr-FR" b="1" dirty="0">
              <a:solidFill>
                <a:srgbClr val="C00000"/>
              </a:solidFill>
            </a:endParaRPr>
          </a:p>
        </p:txBody>
      </p:sp>
      <p:grpSp>
        <p:nvGrpSpPr>
          <p:cNvPr id="257" name="Groupe 256">
            <a:extLst>
              <a:ext uri="{FF2B5EF4-FFF2-40B4-BE49-F238E27FC236}">
                <a16:creationId xmlns:a16="http://schemas.microsoft.com/office/drawing/2014/main" id="{4AC6C87B-1E84-C244-8F03-1F8CB354CD1A}"/>
              </a:ext>
            </a:extLst>
          </p:cNvPr>
          <p:cNvGrpSpPr>
            <a:grpSpLocks noChangeAspect="1"/>
          </p:cNvGrpSpPr>
          <p:nvPr/>
        </p:nvGrpSpPr>
        <p:grpSpPr>
          <a:xfrm>
            <a:off x="10032898" y="306001"/>
            <a:ext cx="1800323" cy="1452245"/>
            <a:chOff x="1037647" y="1961450"/>
            <a:chExt cx="1495806" cy="1206604"/>
          </a:xfrm>
        </p:grpSpPr>
        <p:sp>
          <p:nvSpPr>
            <p:cNvPr id="258" name="Espace réservé du contenu 3">
              <a:extLst>
                <a:ext uri="{FF2B5EF4-FFF2-40B4-BE49-F238E27FC236}">
                  <a16:creationId xmlns:a16="http://schemas.microsoft.com/office/drawing/2014/main" id="{DEE5486B-7304-0C45-8D0B-CD8F4E524E4E}"/>
                </a:ext>
              </a:extLst>
            </p:cNvPr>
            <p:cNvSpPr txBox="1">
              <a:spLocks/>
            </p:cNvSpPr>
            <p:nvPr/>
          </p:nvSpPr>
          <p:spPr>
            <a:xfrm>
              <a:off x="1045722" y="2923676"/>
              <a:ext cx="1479656" cy="24437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7938" indent="0" algn="ctr">
                <a:lnSpc>
                  <a:spcPct val="80000"/>
                </a:lnSpc>
                <a:buNone/>
              </a:pPr>
              <a:r>
                <a:rPr lang="fr-FR" sz="1600" b="1" dirty="0">
                  <a:solidFill>
                    <a:srgbClr val="5557AF"/>
                  </a:solidFill>
                  <a:cs typeface="Arial Narrow" panose="020B0604020202020204" pitchFamily="34" charset="0"/>
                </a:rPr>
                <a:t>TEAMS</a:t>
              </a:r>
            </a:p>
          </p:txBody>
        </p:sp>
        <p:sp>
          <p:nvSpPr>
            <p:cNvPr id="259" name="Forme libre 46">
              <a:extLst>
                <a:ext uri="{FF2B5EF4-FFF2-40B4-BE49-F238E27FC236}">
                  <a16:creationId xmlns:a16="http://schemas.microsoft.com/office/drawing/2014/main" id="{A7E74B9E-AC32-AE4E-B993-2D342AD6F9AC}"/>
                </a:ext>
              </a:extLst>
            </p:cNvPr>
            <p:cNvSpPr/>
            <p:nvPr/>
          </p:nvSpPr>
          <p:spPr>
            <a:xfrm>
              <a:off x="1037647" y="1961450"/>
              <a:ext cx="1495806" cy="851781"/>
            </a:xfrm>
            <a:custGeom>
              <a:avLst/>
              <a:gdLst>
                <a:gd name="connsiteX0" fmla="*/ 98762 w 682580"/>
                <a:gd name="connsiteY0" fmla="*/ 166455 h 388691"/>
                <a:gd name="connsiteX1" fmla="*/ 103862 w 682580"/>
                <a:gd name="connsiteY1" fmla="*/ 124476 h 388691"/>
                <a:gd name="connsiteX2" fmla="*/ 227551 w 682580"/>
                <a:gd name="connsiteY2" fmla="*/ 4570 h 388691"/>
                <a:gd name="connsiteX3" fmla="*/ 388982 w 682580"/>
                <a:gd name="connsiteY3" fmla="*/ 59290 h 388691"/>
                <a:gd name="connsiteX4" fmla="*/ 401979 w 682580"/>
                <a:gd name="connsiteY4" fmla="*/ 77065 h 388691"/>
                <a:gd name="connsiteX5" fmla="*/ 406691 w 682580"/>
                <a:gd name="connsiteY5" fmla="*/ 78383 h 388691"/>
                <a:gd name="connsiteX6" fmla="*/ 466028 w 682580"/>
                <a:gd name="connsiteY6" fmla="*/ 66125 h 388691"/>
                <a:gd name="connsiteX7" fmla="*/ 537746 w 682580"/>
                <a:gd name="connsiteY7" fmla="*/ 90793 h 388691"/>
                <a:gd name="connsiteX8" fmla="*/ 586522 w 682580"/>
                <a:gd name="connsiteY8" fmla="*/ 157686 h 388691"/>
                <a:gd name="connsiteX9" fmla="*/ 592751 w 682580"/>
                <a:gd name="connsiteY9" fmla="*/ 193208 h 388691"/>
                <a:gd name="connsiteX10" fmla="*/ 592760 w 682580"/>
                <a:gd name="connsiteY10" fmla="*/ 197342 h 388691"/>
                <a:gd name="connsiteX11" fmla="*/ 611285 w 682580"/>
                <a:gd name="connsiteY11" fmla="*/ 199664 h 388691"/>
                <a:gd name="connsiteX12" fmla="*/ 669589 w 682580"/>
                <a:gd name="connsiteY12" fmla="*/ 234533 h 388691"/>
                <a:gd name="connsiteX13" fmla="*/ 690929 w 682580"/>
                <a:gd name="connsiteY13" fmla="*/ 307057 h 388691"/>
                <a:gd name="connsiteX14" fmla="*/ 645945 w 682580"/>
                <a:gd name="connsiteY14" fmla="*/ 379761 h 388691"/>
                <a:gd name="connsiteX15" fmla="*/ 590409 w 682580"/>
                <a:gd name="connsiteY15" fmla="*/ 395413 h 388691"/>
                <a:gd name="connsiteX16" fmla="*/ 117827 w 682580"/>
                <a:gd name="connsiteY16" fmla="*/ 395423 h 388691"/>
                <a:gd name="connsiteX17" fmla="*/ 42572 w 682580"/>
                <a:gd name="connsiteY17" fmla="*/ 369485 h 388691"/>
                <a:gd name="connsiteX18" fmla="*/ 1323 w 682580"/>
                <a:gd name="connsiteY18" fmla="*/ 296847 h 388691"/>
                <a:gd name="connsiteX19" fmla="*/ 21801 w 682580"/>
                <a:gd name="connsiteY19" fmla="*/ 213079 h 388691"/>
                <a:gd name="connsiteX20" fmla="*/ 93633 w 682580"/>
                <a:gd name="connsiteY20" fmla="*/ 167488 h 388691"/>
                <a:gd name="connsiteX21" fmla="*/ 98762 w 682580"/>
                <a:gd name="connsiteY21" fmla="*/ 166455 h 38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2580" h="388691">
                  <a:moveTo>
                    <a:pt x="98762" y="166455"/>
                  </a:moveTo>
                  <a:cubicBezTo>
                    <a:pt x="98695" y="152036"/>
                    <a:pt x="100004" y="138033"/>
                    <a:pt x="103862" y="124476"/>
                  </a:cubicBezTo>
                  <a:cubicBezTo>
                    <a:pt x="122007" y="60759"/>
                    <a:pt x="162943" y="19113"/>
                    <a:pt x="227551" y="4570"/>
                  </a:cubicBezTo>
                  <a:cubicBezTo>
                    <a:pt x="291449" y="-9821"/>
                    <a:pt x="345695" y="10144"/>
                    <a:pt x="388982" y="59290"/>
                  </a:cubicBezTo>
                  <a:cubicBezTo>
                    <a:pt x="393817" y="64779"/>
                    <a:pt x="397846" y="70998"/>
                    <a:pt x="401979" y="77065"/>
                  </a:cubicBezTo>
                  <a:cubicBezTo>
                    <a:pt x="403401" y="79151"/>
                    <a:pt x="404463" y="79426"/>
                    <a:pt x="406691" y="78383"/>
                  </a:cubicBezTo>
                  <a:cubicBezTo>
                    <a:pt x="425481" y="69567"/>
                    <a:pt x="445276" y="65253"/>
                    <a:pt x="466028" y="66125"/>
                  </a:cubicBezTo>
                  <a:cubicBezTo>
                    <a:pt x="492336" y="67225"/>
                    <a:pt x="516340" y="75368"/>
                    <a:pt x="537746" y="90793"/>
                  </a:cubicBezTo>
                  <a:cubicBezTo>
                    <a:pt x="561286" y="107753"/>
                    <a:pt x="577526" y="130127"/>
                    <a:pt x="586522" y="157686"/>
                  </a:cubicBezTo>
                  <a:cubicBezTo>
                    <a:pt x="590286" y="169204"/>
                    <a:pt x="592372" y="181074"/>
                    <a:pt x="592751" y="193208"/>
                  </a:cubicBezTo>
                  <a:cubicBezTo>
                    <a:pt x="592798" y="194612"/>
                    <a:pt x="592760" y="196015"/>
                    <a:pt x="592760" y="197342"/>
                  </a:cubicBezTo>
                  <a:cubicBezTo>
                    <a:pt x="599160" y="198119"/>
                    <a:pt x="605293" y="198536"/>
                    <a:pt x="611285" y="199664"/>
                  </a:cubicBezTo>
                  <a:cubicBezTo>
                    <a:pt x="634967" y="204111"/>
                    <a:pt x="654505" y="215838"/>
                    <a:pt x="669589" y="234533"/>
                  </a:cubicBezTo>
                  <a:cubicBezTo>
                    <a:pt x="686644" y="255674"/>
                    <a:pt x="693934" y="280076"/>
                    <a:pt x="690929" y="307057"/>
                  </a:cubicBezTo>
                  <a:cubicBezTo>
                    <a:pt x="687459" y="338238"/>
                    <a:pt x="672186" y="362536"/>
                    <a:pt x="645945" y="379761"/>
                  </a:cubicBezTo>
                  <a:cubicBezTo>
                    <a:pt x="629127" y="390796"/>
                    <a:pt x="610413" y="395413"/>
                    <a:pt x="590409" y="395413"/>
                  </a:cubicBezTo>
                  <a:cubicBezTo>
                    <a:pt x="432885" y="395385"/>
                    <a:pt x="275360" y="395375"/>
                    <a:pt x="117827" y="395423"/>
                  </a:cubicBezTo>
                  <a:cubicBezTo>
                    <a:pt x="89718" y="395432"/>
                    <a:pt x="64367" y="387346"/>
                    <a:pt x="42572" y="369485"/>
                  </a:cubicBezTo>
                  <a:cubicBezTo>
                    <a:pt x="19582" y="350647"/>
                    <a:pt x="5618" y="326359"/>
                    <a:pt x="1323" y="296847"/>
                  </a:cubicBezTo>
                  <a:cubicBezTo>
                    <a:pt x="-3132" y="266226"/>
                    <a:pt x="3656" y="238079"/>
                    <a:pt x="21801" y="213079"/>
                  </a:cubicBezTo>
                  <a:cubicBezTo>
                    <a:pt x="39624" y="188516"/>
                    <a:pt x="63789" y="173385"/>
                    <a:pt x="93633" y="167488"/>
                  </a:cubicBezTo>
                  <a:cubicBezTo>
                    <a:pt x="95235" y="167157"/>
                    <a:pt x="96837" y="166834"/>
                    <a:pt x="98762" y="166455"/>
                  </a:cubicBezTo>
                  <a:close/>
                </a:path>
              </a:pathLst>
            </a:custGeom>
            <a:solidFill>
              <a:schemeClr val="bg1"/>
            </a:solidFill>
            <a:ln w="15875" cap="flat" cmpd="sng" algn="ctr">
              <a:solidFill>
                <a:srgbClr val="4A54A1"/>
              </a:solidFill>
              <a:prstDash val="solid"/>
              <a:round/>
              <a:headEnd type="none" w="med" len="med"/>
              <a:tailEnd type="none" w="med" len="med"/>
            </a:ln>
            <a:effectLst/>
          </p:spPr>
          <p:txBody>
            <a:bodyPr vert="horz" wrap="square" lIns="91440" tIns="45720" rIns="0" bIns="45720" numCol="1" rtlCol="0" anchor="ctr" anchorCtr="0" compatLnSpc="1">
              <a:prstTxWarp prst="textNoShape">
                <a:avLst/>
              </a:prstTxWarp>
            </a:bodyPr>
            <a:lstStyle/>
            <a:p>
              <a:pPr>
                <a:lnSpc>
                  <a:spcPct val="80000"/>
                </a:lnSpc>
                <a:spcAft>
                  <a:spcPts val="600"/>
                </a:spcAft>
              </a:pPr>
              <a:endParaRPr lang="fr-FR" dirty="0">
                <a:latin typeface="+mn-lt"/>
              </a:endParaRPr>
            </a:p>
          </p:txBody>
        </p:sp>
        <p:pic>
          <p:nvPicPr>
            <p:cNvPr id="260" name="Image 259">
              <a:extLst>
                <a:ext uri="{FF2B5EF4-FFF2-40B4-BE49-F238E27FC236}">
                  <a16:creationId xmlns:a16="http://schemas.microsoft.com/office/drawing/2014/main" id="{376776CC-F5AA-844E-AACA-D48766614BE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05551" y="2089706"/>
              <a:ext cx="698204" cy="705810"/>
            </a:xfrm>
            <a:prstGeom prst="rect">
              <a:avLst/>
            </a:prstGeom>
          </p:spPr>
        </p:pic>
      </p:grpSp>
      <p:cxnSp>
        <p:nvCxnSpPr>
          <p:cNvPr id="526" name="Connecteur droit 525">
            <a:extLst>
              <a:ext uri="{FF2B5EF4-FFF2-40B4-BE49-F238E27FC236}">
                <a16:creationId xmlns:a16="http://schemas.microsoft.com/office/drawing/2014/main" id="{D3FDA3B1-771D-C249-83CF-B1041496E4AD}"/>
              </a:ext>
            </a:extLst>
          </p:cNvPr>
          <p:cNvCxnSpPr>
            <a:cxnSpLocks/>
          </p:cNvCxnSpPr>
          <p:nvPr/>
        </p:nvCxnSpPr>
        <p:spPr>
          <a:xfrm>
            <a:off x="2908854" y="2711018"/>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7" name="Connecteur droit 526">
            <a:extLst>
              <a:ext uri="{FF2B5EF4-FFF2-40B4-BE49-F238E27FC236}">
                <a16:creationId xmlns:a16="http://schemas.microsoft.com/office/drawing/2014/main" id="{85487940-DEF0-014D-BA60-B3575EE485E9}"/>
              </a:ext>
            </a:extLst>
          </p:cNvPr>
          <p:cNvCxnSpPr>
            <a:cxnSpLocks/>
          </p:cNvCxnSpPr>
          <p:nvPr/>
        </p:nvCxnSpPr>
        <p:spPr>
          <a:xfrm>
            <a:off x="6173600" y="2711018"/>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8" name="Connecteur droit 527">
            <a:extLst>
              <a:ext uri="{FF2B5EF4-FFF2-40B4-BE49-F238E27FC236}">
                <a16:creationId xmlns:a16="http://schemas.microsoft.com/office/drawing/2014/main" id="{DB545741-64F2-4B41-AE35-850E2EC685FF}"/>
              </a:ext>
            </a:extLst>
          </p:cNvPr>
          <p:cNvCxnSpPr>
            <a:cxnSpLocks/>
          </p:cNvCxnSpPr>
          <p:nvPr/>
        </p:nvCxnSpPr>
        <p:spPr>
          <a:xfrm>
            <a:off x="9463135" y="2711018"/>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760023" y="1296676"/>
            <a:ext cx="4681666" cy="461665"/>
          </a:xfrm>
          <a:prstGeom prst="rect">
            <a:avLst/>
          </a:prstGeom>
        </p:spPr>
        <p:txBody>
          <a:bodyPr wrap="none">
            <a:spAutoFit/>
          </a:bodyPr>
          <a:lstStyle/>
          <a:p>
            <a:r>
              <a:rPr lang="fr-FR" sz="2400" b="1" dirty="0" smtClean="0">
                <a:solidFill>
                  <a:srgbClr val="000000"/>
                </a:solidFill>
                <a:latin typeface="Corbel" panose="020B0503020204020204" pitchFamily="34" charset="0"/>
              </a:rPr>
              <a:t>INFORMATIONS IMPORTANTES :</a:t>
            </a:r>
            <a:endParaRPr lang="fr-FR" sz="2400" dirty="0"/>
          </a:p>
        </p:txBody>
      </p:sp>
      <p:sp>
        <p:nvSpPr>
          <p:cNvPr id="24" name="Rectangle 23">
            <a:extLst>
              <a:ext uri="{FF2B5EF4-FFF2-40B4-BE49-F238E27FC236}">
                <a16:creationId xmlns:a16="http://schemas.microsoft.com/office/drawing/2014/main" id="{25B80C08-B07C-6841-A2DA-DEE56EF8DCD2}"/>
              </a:ext>
            </a:extLst>
          </p:cNvPr>
          <p:cNvSpPr/>
          <p:nvPr/>
        </p:nvSpPr>
        <p:spPr>
          <a:xfrm>
            <a:off x="760023" y="1939004"/>
            <a:ext cx="6516358" cy="42932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5" name="Image 8" descr="image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4199" y="3681461"/>
            <a:ext cx="3133472" cy="214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Espace réservé du texte 2"/>
          <p:cNvSpPr>
            <a:spLocks noGrp="1"/>
          </p:cNvSpPr>
          <p:nvPr>
            <p:ph type="body" sz="quarter" idx="17"/>
          </p:nvPr>
        </p:nvSpPr>
        <p:spPr>
          <a:xfrm>
            <a:off x="1062802" y="2105711"/>
            <a:ext cx="4358133" cy="359214"/>
          </a:xfrm>
        </p:spPr>
        <p:txBody>
          <a:bodyPr>
            <a:noAutofit/>
          </a:bodyPr>
          <a:lstStyle/>
          <a:p>
            <a:pPr marL="0" indent="0">
              <a:buNone/>
            </a:pPr>
            <a:r>
              <a:rPr lang="fr-FR" sz="1600" b="1" u="sng" dirty="0" smtClean="0"/>
              <a:t>Pour finaliser l’installation de TEAMS : </a:t>
            </a:r>
            <a:endParaRPr lang="fr-FR" sz="1600" b="1" u="sng" dirty="0"/>
          </a:p>
        </p:txBody>
      </p:sp>
      <p:sp>
        <p:nvSpPr>
          <p:cNvPr id="27" name="Rectangle 26"/>
          <p:cNvSpPr/>
          <p:nvPr/>
        </p:nvSpPr>
        <p:spPr>
          <a:xfrm>
            <a:off x="885302" y="2299413"/>
            <a:ext cx="6304694" cy="1261884"/>
          </a:xfrm>
          <a:prstGeom prst="rect">
            <a:avLst/>
          </a:prstGeom>
        </p:spPr>
        <p:txBody>
          <a:bodyPr wrap="square">
            <a:spAutoFit/>
          </a:bodyPr>
          <a:lstStyle/>
          <a:p>
            <a:pPr marL="285750" indent="-285750">
              <a:buFont typeface="Arial" panose="020B0604020202020204" pitchFamily="34" charset="0"/>
              <a:buChar char="•"/>
            </a:pPr>
            <a:endParaRPr lang="fr-FR" sz="1200" dirty="0" smtClean="0">
              <a:solidFill>
                <a:srgbClr val="000000"/>
              </a:solidFill>
              <a:latin typeface="Candara" panose="020E0502030303020204" pitchFamily="34" charset="0"/>
            </a:endParaRPr>
          </a:p>
          <a:p>
            <a:pPr marL="285750" indent="-285750">
              <a:buFont typeface="Arial" panose="020B0604020202020204" pitchFamily="34" charset="0"/>
              <a:buChar char="•"/>
            </a:pPr>
            <a:r>
              <a:rPr lang="fr-FR" sz="1600" b="1" dirty="0">
                <a:solidFill>
                  <a:srgbClr val="C00000"/>
                </a:solidFill>
                <a:latin typeface="Candara" panose="020E0502030303020204" pitchFamily="34" charset="0"/>
              </a:rPr>
              <a:t>Cliquer sur la brique TEAMS </a:t>
            </a:r>
            <a:r>
              <a:rPr lang="fr-FR" sz="1600" dirty="0">
                <a:solidFill>
                  <a:srgbClr val="000000"/>
                </a:solidFill>
                <a:latin typeface="Candara" panose="020E0502030303020204" pitchFamily="34" charset="0"/>
              </a:rPr>
              <a:t>en passant par l’accès DEMARRER en bas à gauche de votre écran (voir ci-dessous</a:t>
            </a:r>
            <a:r>
              <a:rPr lang="fr-FR" sz="1600" dirty="0" smtClean="0">
                <a:solidFill>
                  <a:srgbClr val="000000"/>
                </a:solidFill>
                <a:latin typeface="Candara" panose="020E0502030303020204" pitchFamily="34" charset="0"/>
              </a:rPr>
              <a:t>),</a:t>
            </a:r>
          </a:p>
          <a:p>
            <a:pPr marL="285750" indent="-285750">
              <a:buFont typeface="Arial" panose="020B0604020202020204" pitchFamily="34" charset="0"/>
              <a:buChar char="•"/>
            </a:pPr>
            <a:r>
              <a:rPr lang="fr-FR" sz="1600" b="1" dirty="0">
                <a:solidFill>
                  <a:srgbClr val="C00000"/>
                </a:solidFill>
                <a:latin typeface="Candara" panose="020E0502030303020204" pitchFamily="34" charset="0"/>
              </a:rPr>
              <a:t>Saisir votre adresse mail professionnelle </a:t>
            </a:r>
            <a:r>
              <a:rPr lang="fr-FR" sz="1600" dirty="0">
                <a:solidFill>
                  <a:srgbClr val="000000"/>
                </a:solidFill>
                <a:latin typeface="Candara" panose="020E0502030303020204" pitchFamily="34" charset="0"/>
              </a:rPr>
              <a:t>(ou corriger le cas échéant</a:t>
            </a:r>
            <a:r>
              <a:rPr lang="fr-FR" sz="1600" b="1" dirty="0">
                <a:solidFill>
                  <a:srgbClr val="C00000"/>
                </a:solidFill>
                <a:latin typeface="Candara" panose="020E0502030303020204" pitchFamily="34" charset="0"/>
              </a:rPr>
              <a:t> le nom de domaine en </a:t>
            </a:r>
            <a:r>
              <a:rPr lang="fr-FR" sz="1600" b="1" dirty="0" smtClean="0">
                <a:solidFill>
                  <a:srgbClr val="C00000"/>
                </a:solidFill>
                <a:latin typeface="Candara" panose="020E0502030303020204" pitchFamily="34" charset="0"/>
              </a:rPr>
              <a:t>CEGEE).</a:t>
            </a:r>
            <a:endParaRPr lang="fr-FR" sz="1600" b="1" dirty="0">
              <a:solidFill>
                <a:srgbClr val="C00000"/>
              </a:solidFill>
              <a:latin typeface="Candara" panose="020E0502030303020204" pitchFamily="34" charset="0"/>
            </a:endParaRPr>
          </a:p>
        </p:txBody>
      </p:sp>
      <p:sp>
        <p:nvSpPr>
          <p:cNvPr id="28" name="Rectangle à coins arrondis 27"/>
          <p:cNvSpPr/>
          <p:nvPr/>
        </p:nvSpPr>
        <p:spPr>
          <a:xfrm>
            <a:off x="3658038" y="5570468"/>
            <a:ext cx="713753" cy="403557"/>
          </a:xfrm>
          <a:prstGeom prst="roundRect">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solidFill>
                <a:prstClr val="black"/>
              </a:solidFill>
              <a:latin typeface="Calibri"/>
            </a:endParaRPr>
          </a:p>
        </p:txBody>
      </p:sp>
      <p:sp>
        <p:nvSpPr>
          <p:cNvPr id="29" name="Rectangle à coins arrondis 28"/>
          <p:cNvSpPr/>
          <p:nvPr/>
        </p:nvSpPr>
        <p:spPr>
          <a:xfrm>
            <a:off x="4707182" y="5127678"/>
            <a:ext cx="713753" cy="403557"/>
          </a:xfrm>
          <a:prstGeom prst="roundRect">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solidFill>
                <a:prstClr val="black"/>
              </a:solidFill>
              <a:latin typeface="Calibri"/>
            </a:endParaRPr>
          </a:p>
        </p:txBody>
      </p:sp>
      <p:sp>
        <p:nvSpPr>
          <p:cNvPr id="30" name="Rectangle 3"/>
          <p:cNvSpPr>
            <a:spLocks noChangeArrowheads="1"/>
          </p:cNvSpPr>
          <p:nvPr/>
        </p:nvSpPr>
        <p:spPr bwMode="auto">
          <a:xfrm>
            <a:off x="911523" y="3928826"/>
            <a:ext cx="2772736"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400" b="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A partir de ce moment, vous disposerez </a:t>
            </a:r>
            <a:r>
              <a:rPr kumimoji="0" lang="fr-FR" altLang="fr-FR" sz="1400" b="1"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de l’ensemble des fonctionnalités de VISIO </a:t>
            </a:r>
            <a:r>
              <a:rPr kumimoji="0" lang="fr-FR" altLang="fr-FR" sz="1400" b="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CLIENTS. </a:t>
            </a: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400" b="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Vous n’apparaîtrez plus, pour certains, en tant qu’invité et vous pourrez envoyer les </a:t>
            </a:r>
            <a:r>
              <a:rPr kumimoji="0" lang="fr-FR" altLang="fr-FR" sz="1400" b="1"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liens pour les RDV clients.</a:t>
            </a:r>
            <a:endParaRPr kumimoji="0" lang="fr-FR" altLang="fr-FR" sz="2400" b="1" u="none" strike="noStrike" cap="none" normalizeH="0" baseline="0" dirty="0" smtClean="0">
              <a:ln>
                <a:noFill/>
              </a:ln>
              <a:solidFill>
                <a:schemeClr val="tx1"/>
              </a:solidFill>
              <a:effectLst/>
              <a:latin typeface="Arial" panose="020B0604020202020204" pitchFamily="34" charset="0"/>
            </a:endParaRPr>
          </a:p>
        </p:txBody>
      </p:sp>
      <p:sp>
        <p:nvSpPr>
          <p:cNvPr id="31" name="Rectangle 30">
            <a:extLst>
              <a:ext uri="{FF2B5EF4-FFF2-40B4-BE49-F238E27FC236}">
                <a16:creationId xmlns:a16="http://schemas.microsoft.com/office/drawing/2014/main" id="{25B80C08-B07C-6841-A2DA-DEE56EF8DCD2}"/>
              </a:ext>
            </a:extLst>
          </p:cNvPr>
          <p:cNvSpPr/>
          <p:nvPr/>
        </p:nvSpPr>
        <p:spPr>
          <a:xfrm>
            <a:off x="7427881" y="1956288"/>
            <a:ext cx="3581295" cy="42932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Espace réservé du texte 2"/>
          <p:cNvSpPr>
            <a:spLocks noGrp="1"/>
          </p:cNvSpPr>
          <p:nvPr>
            <p:ph type="body" sz="quarter" idx="17"/>
          </p:nvPr>
        </p:nvSpPr>
        <p:spPr>
          <a:xfrm>
            <a:off x="7594940" y="2148183"/>
            <a:ext cx="4358133" cy="359214"/>
          </a:xfrm>
        </p:spPr>
        <p:txBody>
          <a:bodyPr>
            <a:noAutofit/>
          </a:bodyPr>
          <a:lstStyle/>
          <a:p>
            <a:pPr marL="0" indent="0">
              <a:buNone/>
            </a:pPr>
            <a:r>
              <a:rPr lang="fr-FR" sz="1600" b="1" u="sng" dirty="0" smtClean="0"/>
              <a:t>Si vous êtes en mobilité : </a:t>
            </a:r>
            <a:endParaRPr lang="fr-FR" sz="1600" b="1" u="sng" dirty="0"/>
          </a:p>
        </p:txBody>
      </p:sp>
      <p:sp>
        <p:nvSpPr>
          <p:cNvPr id="33" name="Rectangle 32"/>
          <p:cNvSpPr/>
          <p:nvPr/>
        </p:nvSpPr>
        <p:spPr>
          <a:xfrm>
            <a:off x="7505412" y="2314571"/>
            <a:ext cx="3238293" cy="1015663"/>
          </a:xfrm>
          <a:prstGeom prst="rect">
            <a:avLst/>
          </a:prstGeom>
        </p:spPr>
        <p:txBody>
          <a:bodyPr wrap="square">
            <a:spAutoFit/>
          </a:bodyPr>
          <a:lstStyle/>
          <a:p>
            <a:pPr marL="285750" indent="-285750">
              <a:buFont typeface="Arial" panose="020B0604020202020204" pitchFamily="34" charset="0"/>
              <a:buChar char="•"/>
            </a:pPr>
            <a:endParaRPr lang="fr-FR" sz="1200" dirty="0" smtClean="0">
              <a:solidFill>
                <a:srgbClr val="000000"/>
              </a:solidFill>
              <a:latin typeface="Candara" panose="020E0502030303020204" pitchFamily="34" charset="0"/>
            </a:endParaRPr>
          </a:p>
          <a:p>
            <a:pPr marL="285750" indent="-285750">
              <a:buFont typeface="Arial" panose="020B0604020202020204" pitchFamily="34" charset="0"/>
              <a:buChar char="•"/>
            </a:pPr>
            <a:r>
              <a:rPr lang="fr-FR" sz="1600" dirty="0" smtClean="0">
                <a:solidFill>
                  <a:srgbClr val="000000"/>
                </a:solidFill>
                <a:latin typeface="Candara" panose="020E0502030303020204" pitchFamily="34" charset="0"/>
              </a:rPr>
              <a:t>Pour avoir accès à TEAMS en mobilité, il faut </a:t>
            </a:r>
            <a:r>
              <a:rPr lang="fr-FR" sz="1600" b="1" dirty="0" smtClean="0">
                <a:solidFill>
                  <a:srgbClr val="C00000"/>
                </a:solidFill>
                <a:latin typeface="Candara" panose="020E0502030303020204" pitchFamily="34" charset="0"/>
              </a:rPr>
              <a:t>au préalable lancer l’application MOBILE IT. </a:t>
            </a:r>
            <a:endParaRPr lang="fr-FR" sz="1600" b="1" dirty="0">
              <a:solidFill>
                <a:srgbClr val="C00000"/>
              </a:solidFill>
              <a:latin typeface="Candara" panose="020E0502030303020204" pitchFamily="34" charset="0"/>
            </a:endParaRPr>
          </a:p>
        </p:txBody>
      </p:sp>
      <p:pic>
        <p:nvPicPr>
          <p:cNvPr id="34" name="Image 33"/>
          <p:cNvPicPr>
            <a:picLocks noChangeAspect="1"/>
          </p:cNvPicPr>
          <p:nvPr/>
        </p:nvPicPr>
        <p:blipFill>
          <a:blip r:embed="rId4"/>
          <a:stretch>
            <a:fillRect/>
          </a:stretch>
        </p:blipFill>
        <p:spPr>
          <a:xfrm>
            <a:off x="8189772" y="3533085"/>
            <a:ext cx="1882004" cy="1579153"/>
          </a:xfrm>
          <a:prstGeom prst="rect">
            <a:avLst/>
          </a:prstGeom>
        </p:spPr>
      </p:pic>
    </p:spTree>
    <p:extLst>
      <p:ext uri="{BB962C8B-B14F-4D97-AF65-F5344CB8AC3E}">
        <p14:creationId xmlns:p14="http://schemas.microsoft.com/office/powerpoint/2010/main" val="3504066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2224584"/>
            <a:ext cx="5414963" cy="42483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solidFill>
                <a:schemeClr val="tx1"/>
              </a:solidFill>
            </a:endParaRPr>
          </a:p>
        </p:txBody>
      </p:sp>
      <p:sp>
        <p:nvSpPr>
          <p:cNvPr id="5" name="Espace réservé du texte 6"/>
          <p:cNvSpPr>
            <a:spLocks noGrp="1"/>
          </p:cNvSpPr>
          <p:nvPr/>
        </p:nvSpPr>
        <p:spPr bwMode="auto">
          <a:xfrm>
            <a:off x="676207" y="1796320"/>
            <a:ext cx="4787166" cy="314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Bef>
                <a:spcPts val="0"/>
              </a:spcBef>
              <a:spcAft>
                <a:spcPts val="1200"/>
              </a:spcAft>
              <a:defRPr/>
            </a:pPr>
            <a:r>
              <a:rPr lang="fr-FR" sz="1600" b="1" dirty="0">
                <a:solidFill>
                  <a:schemeClr val="tx1">
                    <a:lumMod val="65000"/>
                    <a:lumOff val="35000"/>
                  </a:schemeClr>
                </a:solidFill>
                <a:cs typeface="Calibri" panose="020F0502020204030204" pitchFamily="34" charset="0"/>
              </a:rPr>
              <a:t>LES PRE REQUIS</a:t>
            </a:r>
          </a:p>
          <a:p>
            <a:pPr fontAlgn="auto">
              <a:lnSpc>
                <a:spcPct val="150000"/>
              </a:lnSpc>
              <a:spcBef>
                <a:spcPts val="0"/>
              </a:spcBef>
              <a:spcAft>
                <a:spcPts val="1200"/>
              </a:spcAft>
              <a:defRPr/>
            </a:pPr>
            <a:r>
              <a:rPr lang="fr-FR" sz="1600" b="1" dirty="0" smtClean="0">
                <a:solidFill>
                  <a:schemeClr val="bg1"/>
                </a:solidFill>
                <a:cs typeface="Calibri" panose="020F0502020204030204" pitchFamily="34" charset="0"/>
              </a:rPr>
              <a:t>JE CRÉE MON RDV AVEC VISIO CLIENTS.</a:t>
            </a:r>
          </a:p>
          <a:p>
            <a:pPr fontAlgn="auto">
              <a:lnSpc>
                <a:spcPct val="100000"/>
              </a:lnSpc>
              <a:spcBef>
                <a:spcPts val="0"/>
              </a:spcBef>
              <a:spcAft>
                <a:spcPts val="1200"/>
              </a:spcAft>
              <a:defRPr/>
            </a:pPr>
            <a:r>
              <a:rPr lang="fr-FR" sz="1600" b="1" dirty="0">
                <a:solidFill>
                  <a:schemeClr val="tx1">
                    <a:lumMod val="65000"/>
                    <a:lumOff val="35000"/>
                  </a:schemeClr>
                </a:solidFill>
                <a:cs typeface="Calibri" panose="020F0502020204030204" pitchFamily="34" charset="0"/>
              </a:rPr>
              <a:t>LES 3 ÉTAPES INCONTOURNABLES POUR RÉUSSIR UN RDV AVEC TEAMS</a:t>
            </a:r>
          </a:p>
          <a:p>
            <a:pPr lvl="1" fontAlgn="auto">
              <a:lnSpc>
                <a:spcPct val="100000"/>
              </a:lnSpc>
              <a:spcBef>
                <a:spcPts val="0"/>
              </a:spcBef>
              <a:spcAft>
                <a:spcPts val="600"/>
              </a:spcAft>
              <a:defRPr/>
            </a:pPr>
            <a:r>
              <a:rPr lang="fr-FR" sz="1600" dirty="0">
                <a:solidFill>
                  <a:schemeClr val="tx1">
                    <a:lumMod val="65000"/>
                    <a:lumOff val="35000"/>
                  </a:schemeClr>
                </a:solidFill>
                <a:cs typeface="Calibri" panose="020F0502020204030204" pitchFamily="34" charset="0"/>
              </a:rPr>
              <a:t>La préparation de mon entretien</a:t>
            </a:r>
          </a:p>
          <a:p>
            <a:pPr lvl="1" fontAlgn="auto">
              <a:lnSpc>
                <a:spcPct val="100000"/>
              </a:lnSpc>
              <a:spcBef>
                <a:spcPts val="0"/>
              </a:spcBef>
              <a:spcAft>
                <a:spcPts val="600"/>
              </a:spcAft>
              <a:defRPr/>
            </a:pPr>
            <a:r>
              <a:rPr lang="fr-FR" sz="1600" dirty="0">
                <a:solidFill>
                  <a:schemeClr val="tx1">
                    <a:lumMod val="65000"/>
                    <a:lumOff val="35000"/>
                  </a:schemeClr>
                </a:solidFill>
                <a:cs typeface="Calibri" panose="020F0502020204030204" pitchFamily="34" charset="0"/>
              </a:rPr>
              <a:t>Mon entretien</a:t>
            </a:r>
          </a:p>
          <a:p>
            <a:pPr lvl="1" fontAlgn="auto">
              <a:lnSpc>
                <a:spcPct val="100000"/>
              </a:lnSpc>
              <a:spcBef>
                <a:spcPts val="0"/>
              </a:spcBef>
              <a:spcAft>
                <a:spcPts val="600"/>
              </a:spcAft>
              <a:defRPr/>
            </a:pPr>
            <a:r>
              <a:rPr lang="fr-FR" sz="1600" dirty="0">
                <a:solidFill>
                  <a:schemeClr val="tx1">
                    <a:lumMod val="65000"/>
                    <a:lumOff val="35000"/>
                  </a:schemeClr>
                </a:solidFill>
                <a:cs typeface="Calibri" panose="020F0502020204030204" pitchFamily="34" charset="0"/>
              </a:rPr>
              <a:t>Le suivi de la relation</a:t>
            </a:r>
          </a:p>
          <a:p>
            <a:pPr fontAlgn="auto">
              <a:lnSpc>
                <a:spcPct val="100000"/>
              </a:lnSpc>
              <a:spcBef>
                <a:spcPts val="0"/>
              </a:spcBef>
              <a:spcAft>
                <a:spcPts val="1200"/>
              </a:spcAft>
              <a:defRPr/>
            </a:pPr>
            <a:endParaRPr lang="fr-FR" sz="1600" b="1" dirty="0" smtClean="0">
              <a:solidFill>
                <a:schemeClr val="tx1">
                  <a:lumMod val="65000"/>
                  <a:lumOff val="35000"/>
                </a:schemeClr>
              </a:solidFill>
              <a:cs typeface="Calibri" panose="020F0502020204030204" pitchFamily="34" charset="0"/>
            </a:endParaRPr>
          </a:p>
          <a:p>
            <a:pPr fontAlgn="auto">
              <a:lnSpc>
                <a:spcPct val="100000"/>
              </a:lnSpc>
              <a:spcBef>
                <a:spcPts val="0"/>
              </a:spcBef>
              <a:spcAft>
                <a:spcPts val="1200"/>
              </a:spcAft>
              <a:defRPr/>
            </a:pPr>
            <a:r>
              <a:rPr lang="fr-FR" sz="1600" b="1" dirty="0" smtClean="0">
                <a:solidFill>
                  <a:schemeClr val="tx1">
                    <a:lumMod val="65000"/>
                    <a:lumOff val="35000"/>
                  </a:schemeClr>
                </a:solidFill>
                <a:cs typeface="Calibri" panose="020F0502020204030204" pitchFamily="34" charset="0"/>
              </a:rPr>
              <a:t>CÔTÉ </a:t>
            </a:r>
            <a:r>
              <a:rPr lang="fr-FR" sz="1600" b="1" dirty="0">
                <a:solidFill>
                  <a:schemeClr val="tx1">
                    <a:lumMod val="65000"/>
                    <a:lumOff val="35000"/>
                  </a:schemeClr>
                </a:solidFill>
                <a:cs typeface="Calibri" panose="020F0502020204030204" pitchFamily="34" charset="0"/>
              </a:rPr>
              <a:t>CLIENTS </a:t>
            </a:r>
            <a:r>
              <a:rPr lang="fr-FR" sz="1600" dirty="0">
                <a:solidFill>
                  <a:schemeClr val="tx1">
                    <a:lumMod val="65000"/>
                    <a:lumOff val="35000"/>
                  </a:schemeClr>
                </a:solidFill>
                <a:cs typeface="Calibri" panose="020F0502020204030204" pitchFamily="34" charset="0"/>
              </a:rPr>
              <a:t>(AVEC SON PC, AVEC SMARTPHONE OU SA TABLETTE</a:t>
            </a:r>
            <a:r>
              <a:rPr lang="fr-FR" sz="1600" dirty="0" smtClean="0">
                <a:solidFill>
                  <a:schemeClr val="tx1">
                    <a:lumMod val="65000"/>
                    <a:lumOff val="35000"/>
                  </a:schemeClr>
                </a:solidFill>
                <a:cs typeface="Calibri" panose="020F0502020204030204" pitchFamily="34" charset="0"/>
              </a:rPr>
              <a:t>).</a:t>
            </a:r>
          </a:p>
          <a:p>
            <a:pPr fontAlgn="auto">
              <a:lnSpc>
                <a:spcPct val="100000"/>
              </a:lnSpc>
              <a:spcBef>
                <a:spcPts val="0"/>
              </a:spcBef>
              <a:spcAft>
                <a:spcPts val="1200"/>
              </a:spcAft>
              <a:defRPr/>
            </a:pPr>
            <a:endParaRPr lang="fr-FR" sz="1600" dirty="0">
              <a:solidFill>
                <a:schemeClr val="tx1">
                  <a:lumMod val="65000"/>
                  <a:lumOff val="35000"/>
                </a:schemeClr>
              </a:solidFill>
              <a:cs typeface="Calibri" panose="020F0502020204030204" pitchFamily="34" charset="0"/>
            </a:endParaRPr>
          </a:p>
          <a:p>
            <a:pPr fontAlgn="auto">
              <a:lnSpc>
                <a:spcPct val="100000"/>
              </a:lnSpc>
              <a:spcBef>
                <a:spcPts val="0"/>
              </a:spcBef>
              <a:spcAft>
                <a:spcPts val="1200"/>
              </a:spcAft>
              <a:defRPr/>
            </a:pPr>
            <a:endParaRPr lang="fr-FR" sz="1600" dirty="0">
              <a:solidFill>
                <a:schemeClr val="tx1">
                  <a:lumMod val="65000"/>
                  <a:lumOff val="35000"/>
                </a:schemeClr>
              </a:solidFill>
              <a:cs typeface="Calibri" panose="020F0502020204030204" pitchFamily="34" charset="0"/>
            </a:endParaRPr>
          </a:p>
        </p:txBody>
      </p:sp>
      <p:sp>
        <p:nvSpPr>
          <p:cNvPr id="9" name="Titre 5"/>
          <p:cNvSpPr>
            <a:spLocks noGrp="1"/>
          </p:cNvSpPr>
          <p:nvPr>
            <p:ph type="title"/>
          </p:nvPr>
        </p:nvSpPr>
        <p:spPr>
          <a:xfrm>
            <a:off x="1526488" y="175399"/>
            <a:ext cx="8783637" cy="769937"/>
          </a:xfrm>
        </p:spPr>
        <p:txBody>
          <a:bodyPr rtlCol="0">
            <a:normAutofit/>
          </a:bodyPr>
          <a:lstStyle/>
          <a:p>
            <a:pPr>
              <a:defRPr/>
            </a:pPr>
            <a:r>
              <a:rPr lang="fr-FR" dirty="0">
                <a:solidFill>
                  <a:srgbClr val="C00000"/>
                </a:solidFill>
                <a:cs typeface="Calibri" panose="020F0502020204030204" pitchFamily="34" charset="0"/>
              </a:rPr>
              <a:t>SOMMAIRE.</a:t>
            </a:r>
            <a:r>
              <a:rPr lang="fr-FR" i="1" dirty="0">
                <a:solidFill>
                  <a:srgbClr val="C00000"/>
                </a:solidFill>
                <a:cs typeface="Calibri" panose="020F0502020204030204" pitchFamily="34" charset="0"/>
              </a:rPr>
              <a:t/>
            </a:r>
            <a:br>
              <a:rPr lang="fr-FR" i="1" dirty="0">
                <a:solidFill>
                  <a:srgbClr val="C00000"/>
                </a:solidFill>
                <a:cs typeface="Calibri" panose="020F0502020204030204" pitchFamily="34" charset="0"/>
              </a:rPr>
            </a:br>
            <a:r>
              <a:rPr lang="fr-FR" sz="1800" dirty="0">
                <a:solidFill>
                  <a:schemeClr val="tx1">
                    <a:lumMod val="65000"/>
                    <a:lumOff val="35000"/>
                  </a:schemeClr>
                </a:solidFill>
                <a:cs typeface="Calibri" panose="020F0502020204030204" pitchFamily="34" charset="0"/>
              </a:rPr>
              <a:t>Réussir </a:t>
            </a:r>
            <a:r>
              <a:rPr lang="fr-FR" sz="1800" dirty="0" smtClean="0">
                <a:solidFill>
                  <a:schemeClr val="tx1">
                    <a:lumMod val="65000"/>
                    <a:lumOff val="35000"/>
                  </a:schemeClr>
                </a:solidFill>
                <a:cs typeface="Calibri" panose="020F0502020204030204" pitchFamily="34" charset="0"/>
              </a:rPr>
              <a:t>vos </a:t>
            </a:r>
            <a:r>
              <a:rPr lang="fr-FR" sz="1800" dirty="0">
                <a:solidFill>
                  <a:schemeClr val="tx1">
                    <a:lumMod val="65000"/>
                    <a:lumOff val="35000"/>
                  </a:schemeClr>
                </a:solidFill>
                <a:cs typeface="Calibri" panose="020F0502020204030204" pitchFamily="34" charset="0"/>
              </a:rPr>
              <a:t>rendez vous Client en visioconférence  !</a:t>
            </a:r>
          </a:p>
        </p:txBody>
      </p:sp>
      <p:sp>
        <p:nvSpPr>
          <p:cNvPr id="10" name="Espace réservé du numéro de diapositive 5"/>
          <p:cNvSpPr>
            <a:spLocks noGrp="1"/>
          </p:cNvSpPr>
          <p:nvPr>
            <p:ph type="sldNum" sz="quarter" idx="4294967295"/>
          </p:nvPr>
        </p:nvSpPr>
        <p:spPr>
          <a:xfrm>
            <a:off x="9988858" y="3302448"/>
            <a:ext cx="2133600" cy="273844"/>
          </a:xfrm>
          <a:prstGeom prst="rect">
            <a:avLst/>
          </a:prstGeom>
        </p:spPr>
        <p:txBody>
          <a:bodyPr/>
          <a:lstStyle>
            <a:lvl1pPr algn="r">
              <a:defRPr sz="1100"/>
            </a:lvl1pPr>
          </a:lstStyle>
          <a:p>
            <a:fld id="{1D19D0A2-BBF5-4B7E-A646-CBE7ACEBDC00}" type="slidenum">
              <a:rPr lang="fr-FR" smtClean="0"/>
              <a:pPr/>
              <a:t>6</a:t>
            </a:fld>
            <a:endParaRPr lang="fr-FR" dirty="0"/>
          </a:p>
        </p:txBody>
      </p:sp>
      <p:pic>
        <p:nvPicPr>
          <p:cNvPr id="7" name="Picture 8"/>
          <p:cNvPicPr/>
          <p:nvPr/>
        </p:nvPicPr>
        <p:blipFill>
          <a:blip r:embed="rId2"/>
          <a:stretch>
            <a:fillRect/>
          </a:stretch>
        </p:blipFill>
        <p:spPr>
          <a:xfrm>
            <a:off x="6327058" y="1154474"/>
            <a:ext cx="5000481" cy="4843636"/>
          </a:xfrm>
          <a:prstGeom prst="rect">
            <a:avLst/>
          </a:prstGeom>
        </p:spPr>
      </p:pic>
    </p:spTree>
    <p:extLst>
      <p:ext uri="{BB962C8B-B14F-4D97-AF65-F5344CB8AC3E}">
        <p14:creationId xmlns:p14="http://schemas.microsoft.com/office/powerpoint/2010/main" val="1401814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p:txBody>
          <a:bodyPr>
            <a:normAutofit/>
          </a:bodyPr>
          <a:lstStyle/>
          <a:p>
            <a:r>
              <a:rPr lang="fr-FR" b="1" dirty="0">
                <a:solidFill>
                  <a:srgbClr val="C00000"/>
                </a:solidFill>
              </a:rPr>
              <a:t>JE CRÉE MON RDV AVEC VISIO CLIENTS.</a:t>
            </a:r>
          </a:p>
        </p:txBody>
      </p:sp>
      <p:sp>
        <p:nvSpPr>
          <p:cNvPr id="256" name="Espace réservé du texte 2"/>
          <p:cNvSpPr>
            <a:spLocks noGrp="1"/>
          </p:cNvSpPr>
          <p:nvPr>
            <p:ph type="body" sz="quarter" idx="17"/>
          </p:nvPr>
        </p:nvSpPr>
        <p:spPr>
          <a:xfrm>
            <a:off x="843369" y="1296641"/>
            <a:ext cx="10503620" cy="288078"/>
          </a:xfrm>
        </p:spPr>
        <p:txBody>
          <a:bodyPr>
            <a:noAutofit/>
          </a:bodyPr>
          <a:lstStyle/>
          <a:p>
            <a:pPr marL="0" indent="0">
              <a:buNone/>
            </a:pPr>
            <a:r>
              <a:rPr lang="fr-FR" sz="1600" b="1" dirty="0"/>
              <a:t>A chaque prise de RDV, proposez à votre client la visioconférence comme nouvelle solution pour un RDV à </a:t>
            </a:r>
            <a:r>
              <a:rPr lang="fr-FR" sz="1600" b="1" dirty="0" smtClean="0"/>
              <a:t>distance</a:t>
            </a:r>
            <a:endParaRPr lang="fr-FR" sz="1600" b="1" dirty="0"/>
          </a:p>
        </p:txBody>
      </p:sp>
      <p:cxnSp>
        <p:nvCxnSpPr>
          <p:cNvPr id="526" name="Connecteur droit 525">
            <a:extLst>
              <a:ext uri="{FF2B5EF4-FFF2-40B4-BE49-F238E27FC236}">
                <a16:creationId xmlns:a16="http://schemas.microsoft.com/office/drawing/2014/main" id="{D3FDA3B1-771D-C249-83CF-B1041496E4AD}"/>
              </a:ext>
            </a:extLst>
          </p:cNvPr>
          <p:cNvCxnSpPr>
            <a:cxnSpLocks/>
          </p:cNvCxnSpPr>
          <p:nvPr/>
        </p:nvCxnSpPr>
        <p:spPr>
          <a:xfrm>
            <a:off x="2908854" y="2711018"/>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7" name="Connecteur droit 526">
            <a:extLst>
              <a:ext uri="{FF2B5EF4-FFF2-40B4-BE49-F238E27FC236}">
                <a16:creationId xmlns:a16="http://schemas.microsoft.com/office/drawing/2014/main" id="{85487940-DEF0-014D-BA60-B3575EE485E9}"/>
              </a:ext>
            </a:extLst>
          </p:cNvPr>
          <p:cNvCxnSpPr>
            <a:cxnSpLocks/>
          </p:cNvCxnSpPr>
          <p:nvPr/>
        </p:nvCxnSpPr>
        <p:spPr>
          <a:xfrm>
            <a:off x="6173600" y="2711018"/>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8" name="Connecteur droit 527">
            <a:extLst>
              <a:ext uri="{FF2B5EF4-FFF2-40B4-BE49-F238E27FC236}">
                <a16:creationId xmlns:a16="http://schemas.microsoft.com/office/drawing/2014/main" id="{DB545741-64F2-4B41-AE35-850E2EC685FF}"/>
              </a:ext>
            </a:extLst>
          </p:cNvPr>
          <p:cNvCxnSpPr>
            <a:cxnSpLocks/>
          </p:cNvCxnSpPr>
          <p:nvPr/>
        </p:nvCxnSpPr>
        <p:spPr>
          <a:xfrm>
            <a:off x="9463135" y="2711018"/>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82" name="Groupe 81">
            <a:extLst>
              <a:ext uri="{FF2B5EF4-FFF2-40B4-BE49-F238E27FC236}">
                <a16:creationId xmlns:a16="http://schemas.microsoft.com/office/drawing/2014/main" id="{E1444141-D372-194C-9737-EAF09AB6DFBE}"/>
              </a:ext>
            </a:extLst>
          </p:cNvPr>
          <p:cNvGrpSpPr>
            <a:grpSpLocks noChangeAspect="1"/>
          </p:cNvGrpSpPr>
          <p:nvPr/>
        </p:nvGrpSpPr>
        <p:grpSpPr>
          <a:xfrm>
            <a:off x="10713256" y="306001"/>
            <a:ext cx="1143384" cy="1184177"/>
            <a:chOff x="1087896" y="781367"/>
            <a:chExt cx="839036" cy="868970"/>
          </a:xfrm>
          <a:effectLst>
            <a:outerShdw blurRad="50800" dist="38100" dir="5400000" algn="t" rotWithShape="0">
              <a:prstClr val="black">
                <a:alpha val="40000"/>
              </a:prstClr>
            </a:outerShdw>
          </a:effectLst>
        </p:grpSpPr>
        <p:sp>
          <p:nvSpPr>
            <p:cNvPr id="83" name="Ellipse 82">
              <a:extLst>
                <a:ext uri="{FF2B5EF4-FFF2-40B4-BE49-F238E27FC236}">
                  <a16:creationId xmlns:a16="http://schemas.microsoft.com/office/drawing/2014/main" id="{5B8FEE0F-0453-AC4A-9699-8DA19CE7689C}"/>
                </a:ext>
              </a:extLst>
            </p:cNvPr>
            <p:cNvSpPr/>
            <p:nvPr/>
          </p:nvSpPr>
          <p:spPr>
            <a:xfrm>
              <a:off x="1087896" y="781367"/>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4" name="Ellipse 83">
              <a:extLst>
                <a:ext uri="{FF2B5EF4-FFF2-40B4-BE49-F238E27FC236}">
                  <a16:creationId xmlns:a16="http://schemas.microsoft.com/office/drawing/2014/main" id="{D19EAD11-CBFF-244D-A637-54B40FC7DBD3}"/>
                </a:ext>
              </a:extLst>
            </p:cNvPr>
            <p:cNvSpPr/>
            <p:nvPr/>
          </p:nvSpPr>
          <p:spPr>
            <a:xfrm>
              <a:off x="1216386" y="937005"/>
              <a:ext cx="216024"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5" name="Groupe 84">
              <a:extLst>
                <a:ext uri="{FF2B5EF4-FFF2-40B4-BE49-F238E27FC236}">
                  <a16:creationId xmlns:a16="http://schemas.microsoft.com/office/drawing/2014/main" id="{C06B0952-A251-544E-A1DF-0ECC588057B2}"/>
                </a:ext>
              </a:extLst>
            </p:cNvPr>
            <p:cNvGrpSpPr/>
            <p:nvPr/>
          </p:nvGrpSpPr>
          <p:grpSpPr>
            <a:xfrm>
              <a:off x="1219989" y="1013738"/>
              <a:ext cx="574851" cy="419927"/>
              <a:chOff x="3206750" y="1935163"/>
              <a:chExt cx="671513" cy="490537"/>
            </a:xfrm>
          </p:grpSpPr>
          <p:sp>
            <p:nvSpPr>
              <p:cNvPr id="86" name="Freeform 5">
                <a:extLst>
                  <a:ext uri="{FF2B5EF4-FFF2-40B4-BE49-F238E27FC236}">
                    <a16:creationId xmlns:a16="http://schemas.microsoft.com/office/drawing/2014/main" id="{07C40167-7EA5-AA4E-A5A2-21FFBE44DC79}"/>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87" name="Freeform 6">
                <a:extLst>
                  <a:ext uri="{FF2B5EF4-FFF2-40B4-BE49-F238E27FC236}">
                    <a16:creationId xmlns:a16="http://schemas.microsoft.com/office/drawing/2014/main" id="{27184F63-3403-9348-9CA8-B3C3988FE0F1}"/>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88" name="Freeform 7">
                <a:extLst>
                  <a:ext uri="{FF2B5EF4-FFF2-40B4-BE49-F238E27FC236}">
                    <a16:creationId xmlns:a16="http://schemas.microsoft.com/office/drawing/2014/main" id="{DFA0B9AB-6C99-E940-8FF5-570F8DAAA477}"/>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89" name="Line 8">
                <a:extLst>
                  <a:ext uri="{FF2B5EF4-FFF2-40B4-BE49-F238E27FC236}">
                    <a16:creationId xmlns:a16="http://schemas.microsoft.com/office/drawing/2014/main" id="{8F1E7408-05C8-1D49-9670-70FB4F8B4275}"/>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0" name="Line 9">
                <a:extLst>
                  <a:ext uri="{FF2B5EF4-FFF2-40B4-BE49-F238E27FC236}">
                    <a16:creationId xmlns:a16="http://schemas.microsoft.com/office/drawing/2014/main" id="{5663BCFD-5A22-594A-B2E2-E09DB9A35521}"/>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1" name="Line 10">
                <a:extLst>
                  <a:ext uri="{FF2B5EF4-FFF2-40B4-BE49-F238E27FC236}">
                    <a16:creationId xmlns:a16="http://schemas.microsoft.com/office/drawing/2014/main" id="{D0C42598-8BC6-894F-B310-086C41E85AEE}"/>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2" name="Freeform 11">
                <a:extLst>
                  <a:ext uri="{FF2B5EF4-FFF2-40B4-BE49-F238E27FC236}">
                    <a16:creationId xmlns:a16="http://schemas.microsoft.com/office/drawing/2014/main" id="{59321F10-0502-4149-A018-8B397E02574F}"/>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3" name="Line 12">
                <a:extLst>
                  <a:ext uri="{FF2B5EF4-FFF2-40B4-BE49-F238E27FC236}">
                    <a16:creationId xmlns:a16="http://schemas.microsoft.com/office/drawing/2014/main" id="{112D8478-B80D-554A-9191-5A839CB7B5BB}"/>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4" name="Line 13">
                <a:extLst>
                  <a:ext uri="{FF2B5EF4-FFF2-40B4-BE49-F238E27FC236}">
                    <a16:creationId xmlns:a16="http://schemas.microsoft.com/office/drawing/2014/main" id="{DEA514E5-91C4-5D48-A126-FFAE7AD849B2}"/>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5" name="Line 14">
                <a:extLst>
                  <a:ext uri="{FF2B5EF4-FFF2-40B4-BE49-F238E27FC236}">
                    <a16:creationId xmlns:a16="http://schemas.microsoft.com/office/drawing/2014/main" id="{32BDF0AC-E901-FB40-A550-41D280040F73}"/>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6" name="Line 15">
                <a:extLst>
                  <a:ext uri="{FF2B5EF4-FFF2-40B4-BE49-F238E27FC236}">
                    <a16:creationId xmlns:a16="http://schemas.microsoft.com/office/drawing/2014/main" id="{F57A8063-51EA-E24D-8F7E-CAEC808EAAD8}"/>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7" name="Line 16">
                <a:extLst>
                  <a:ext uri="{FF2B5EF4-FFF2-40B4-BE49-F238E27FC236}">
                    <a16:creationId xmlns:a16="http://schemas.microsoft.com/office/drawing/2014/main" id="{0CA98659-9B40-6B40-807C-6ACC3263AD7E}"/>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8" name="Line 17">
                <a:extLst>
                  <a:ext uri="{FF2B5EF4-FFF2-40B4-BE49-F238E27FC236}">
                    <a16:creationId xmlns:a16="http://schemas.microsoft.com/office/drawing/2014/main" id="{E9AC4016-B244-7743-939E-EC4954414141}"/>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9" name="Line 18">
                <a:extLst>
                  <a:ext uri="{FF2B5EF4-FFF2-40B4-BE49-F238E27FC236}">
                    <a16:creationId xmlns:a16="http://schemas.microsoft.com/office/drawing/2014/main" id="{A3A04DDF-CAFB-0040-861A-B18550A39F08}"/>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00" name="Line 19">
                <a:extLst>
                  <a:ext uri="{FF2B5EF4-FFF2-40B4-BE49-F238E27FC236}">
                    <a16:creationId xmlns:a16="http://schemas.microsoft.com/office/drawing/2014/main" id="{A0DE576E-CB26-EF41-8ACA-D34A987859C3}"/>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01" name="Line 20">
                <a:extLst>
                  <a:ext uri="{FF2B5EF4-FFF2-40B4-BE49-F238E27FC236}">
                    <a16:creationId xmlns:a16="http://schemas.microsoft.com/office/drawing/2014/main" id="{7FCBC766-860A-2E48-950A-8FC591E43053}"/>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grpSp>
      </p:grpSp>
      <p:cxnSp>
        <p:nvCxnSpPr>
          <p:cNvPr id="156" name="Connecteur droit 155">
            <a:extLst>
              <a:ext uri="{FF2B5EF4-FFF2-40B4-BE49-F238E27FC236}">
                <a16:creationId xmlns:a16="http://schemas.microsoft.com/office/drawing/2014/main" id="{4E277E81-45DE-C547-8B2B-B459B90320F4}"/>
              </a:ext>
            </a:extLst>
          </p:cNvPr>
          <p:cNvCxnSpPr>
            <a:cxnSpLocks/>
          </p:cNvCxnSpPr>
          <p:nvPr/>
        </p:nvCxnSpPr>
        <p:spPr>
          <a:xfrm>
            <a:off x="3497162" y="3050802"/>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7" name="Connecteur droit 156">
            <a:extLst>
              <a:ext uri="{FF2B5EF4-FFF2-40B4-BE49-F238E27FC236}">
                <a16:creationId xmlns:a16="http://schemas.microsoft.com/office/drawing/2014/main" id="{242A4E5D-994C-EA40-ABB4-D2260D64117E}"/>
              </a:ext>
            </a:extLst>
          </p:cNvPr>
          <p:cNvCxnSpPr>
            <a:cxnSpLocks/>
          </p:cNvCxnSpPr>
          <p:nvPr/>
        </p:nvCxnSpPr>
        <p:spPr>
          <a:xfrm>
            <a:off x="7720670" y="3050802"/>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9622719" y="1619229"/>
            <a:ext cx="825867" cy="1446550"/>
          </a:xfrm>
          <a:prstGeom prst="rect">
            <a:avLst/>
          </a:prstGeom>
        </p:spPr>
        <p:txBody>
          <a:bodyPr wrap="none">
            <a:spAutoFit/>
          </a:bodyPr>
          <a:lstStyle/>
          <a:p>
            <a:r>
              <a:rPr lang="fr-FR" sz="8800" b="1" dirty="0" smtClean="0">
                <a:solidFill>
                  <a:schemeClr val="bg1">
                    <a:lumMod val="95000"/>
                  </a:schemeClr>
                </a:solidFill>
                <a:latin typeface="Ubuntu" panose="020B0504030602030204" pitchFamily="34" charset="0"/>
              </a:rPr>
              <a:t>5</a:t>
            </a:r>
            <a:endParaRPr lang="fr-FR" sz="8800" b="1" dirty="0">
              <a:solidFill>
                <a:schemeClr val="bg1">
                  <a:lumMod val="95000"/>
                </a:schemeClr>
              </a:solidFill>
              <a:latin typeface="Ubuntu" panose="020B0504030602030204" pitchFamily="34" charset="0"/>
            </a:endParaRPr>
          </a:p>
        </p:txBody>
      </p:sp>
      <p:sp>
        <p:nvSpPr>
          <p:cNvPr id="49" name="Rectangle 48"/>
          <p:cNvSpPr/>
          <p:nvPr/>
        </p:nvSpPr>
        <p:spPr>
          <a:xfrm>
            <a:off x="4904132" y="1590227"/>
            <a:ext cx="825867" cy="1446550"/>
          </a:xfrm>
          <a:prstGeom prst="rect">
            <a:avLst/>
          </a:prstGeom>
        </p:spPr>
        <p:txBody>
          <a:bodyPr wrap="none">
            <a:spAutoFit/>
          </a:bodyPr>
          <a:lstStyle/>
          <a:p>
            <a:r>
              <a:rPr lang="fr-FR" sz="8800" b="1" dirty="0">
                <a:solidFill>
                  <a:schemeClr val="bg1">
                    <a:lumMod val="95000"/>
                  </a:schemeClr>
                </a:solidFill>
                <a:latin typeface="Ubuntu" panose="020B0504030602030204" pitchFamily="34" charset="0"/>
              </a:rPr>
              <a:t>3</a:t>
            </a:r>
          </a:p>
        </p:txBody>
      </p:sp>
      <p:sp>
        <p:nvSpPr>
          <p:cNvPr id="50" name="Rectangle 49"/>
          <p:cNvSpPr/>
          <p:nvPr/>
        </p:nvSpPr>
        <p:spPr>
          <a:xfrm>
            <a:off x="2122628" y="1629906"/>
            <a:ext cx="493407" cy="1446550"/>
          </a:xfrm>
          <a:prstGeom prst="rect">
            <a:avLst/>
          </a:prstGeom>
        </p:spPr>
        <p:txBody>
          <a:bodyPr wrap="square">
            <a:spAutoFit/>
          </a:bodyPr>
          <a:lstStyle/>
          <a:p>
            <a:r>
              <a:rPr lang="fr-FR" sz="8800" b="1" dirty="0">
                <a:solidFill>
                  <a:schemeClr val="bg1">
                    <a:lumMod val="95000"/>
                  </a:schemeClr>
                </a:solidFill>
                <a:latin typeface="Ubuntu" panose="020B0504030602030204" pitchFamily="34" charset="0"/>
              </a:rPr>
              <a:t>2</a:t>
            </a:r>
          </a:p>
        </p:txBody>
      </p:sp>
      <p:sp>
        <p:nvSpPr>
          <p:cNvPr id="51" name="Rectangle 50"/>
          <p:cNvSpPr/>
          <p:nvPr/>
        </p:nvSpPr>
        <p:spPr>
          <a:xfrm>
            <a:off x="-5491" y="1583443"/>
            <a:ext cx="1030684" cy="1446550"/>
          </a:xfrm>
          <a:prstGeom prst="rect">
            <a:avLst/>
          </a:prstGeom>
        </p:spPr>
        <p:txBody>
          <a:bodyPr wrap="square">
            <a:spAutoFit/>
          </a:bodyPr>
          <a:lstStyle/>
          <a:p>
            <a:r>
              <a:rPr lang="fr-FR" sz="8800" b="1" dirty="0">
                <a:solidFill>
                  <a:schemeClr val="bg1">
                    <a:lumMod val="95000"/>
                  </a:schemeClr>
                </a:solidFill>
                <a:latin typeface="Ubuntu" panose="020B0504030602030204" pitchFamily="34" charset="0"/>
              </a:rPr>
              <a:t>1</a:t>
            </a:r>
          </a:p>
        </p:txBody>
      </p:sp>
      <p:pic>
        <p:nvPicPr>
          <p:cNvPr id="55" name="Image 54"/>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48671" y="1579369"/>
            <a:ext cx="1174988" cy="1152873"/>
          </a:xfrm>
          <a:prstGeom prst="rect">
            <a:avLst/>
          </a:prstGeom>
        </p:spPr>
      </p:pic>
      <p:pic>
        <p:nvPicPr>
          <p:cNvPr id="56" name="Image 5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8057" y="2582818"/>
            <a:ext cx="1227979" cy="356446"/>
          </a:xfrm>
          <a:prstGeom prst="rect">
            <a:avLst/>
          </a:prstGeom>
        </p:spPr>
      </p:pic>
      <p:sp>
        <p:nvSpPr>
          <p:cNvPr id="57" name="TextBox 5">
            <a:extLst>
              <a:ext uri="{FF2B5EF4-FFF2-40B4-BE49-F238E27FC236}">
                <a16:creationId xmlns:a16="http://schemas.microsoft.com/office/drawing/2014/main" id="{6A4CCEC3-5697-6240-81D7-0EFACFE05B91}"/>
              </a:ext>
            </a:extLst>
          </p:cNvPr>
          <p:cNvSpPr txBox="1"/>
          <p:nvPr/>
        </p:nvSpPr>
        <p:spPr>
          <a:xfrm>
            <a:off x="156390" y="2908071"/>
            <a:ext cx="2129112" cy="954107"/>
          </a:xfrm>
          <a:prstGeom prst="rect">
            <a:avLst/>
          </a:prstGeom>
          <a:noFill/>
        </p:spPr>
        <p:txBody>
          <a:bodyPr wrap="square" rtlCol="0">
            <a:spAutoFit/>
          </a:bodyPr>
          <a:lstStyle/>
          <a:p>
            <a:pPr>
              <a:spcBef>
                <a:spcPts val="1067"/>
              </a:spcBef>
              <a:buClr>
                <a:srgbClr val="B34A8C"/>
              </a:buClr>
            </a:pPr>
            <a:r>
              <a:rPr lang="fr-FR" sz="1400" dirty="0">
                <a:latin typeface="Ubuntu" panose="020B0504030602030204" pitchFamily="34" charset="0"/>
                <a:cs typeface="Arial" panose="020B0604020202020204" pitchFamily="34" charset="0"/>
              </a:rPr>
              <a:t>Je crée mon RDV dans mon agenda Myway en choisissant le média </a:t>
            </a:r>
            <a:r>
              <a:rPr lang="fr-FR" sz="1400" b="1" dirty="0" smtClean="0">
                <a:solidFill>
                  <a:srgbClr val="C00000"/>
                </a:solidFill>
                <a:latin typeface="Ubuntu" panose="020B0504030602030204" pitchFamily="34" charset="0"/>
                <a:cs typeface="Arial" panose="020B0604020202020204" pitchFamily="34" charset="0"/>
              </a:rPr>
              <a:t>« Visioconférence ».</a:t>
            </a:r>
            <a:endParaRPr lang="fr-FR" sz="1400" b="1" dirty="0">
              <a:solidFill>
                <a:srgbClr val="C00000"/>
              </a:solidFill>
              <a:latin typeface="Ubuntu" panose="020B0504030602030204" pitchFamily="34" charset="0"/>
              <a:cs typeface="Arial" panose="020B0604020202020204" pitchFamily="34" charset="0"/>
            </a:endParaRPr>
          </a:p>
        </p:txBody>
      </p:sp>
      <p:cxnSp>
        <p:nvCxnSpPr>
          <p:cNvPr id="64" name="Connecteur droit 63">
            <a:extLst>
              <a:ext uri="{FF2B5EF4-FFF2-40B4-BE49-F238E27FC236}">
                <a16:creationId xmlns:a16="http://schemas.microsoft.com/office/drawing/2014/main" id="{D3FDA3B1-771D-C249-83CF-B1041496E4AD}"/>
              </a:ext>
            </a:extLst>
          </p:cNvPr>
          <p:cNvCxnSpPr>
            <a:cxnSpLocks/>
          </p:cNvCxnSpPr>
          <p:nvPr/>
        </p:nvCxnSpPr>
        <p:spPr>
          <a:xfrm>
            <a:off x="5735064" y="2561448"/>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66" name="Ellipse 65">
            <a:extLst>
              <a:ext uri="{FF2B5EF4-FFF2-40B4-BE49-F238E27FC236}">
                <a16:creationId xmlns:a16="http://schemas.microsoft.com/office/drawing/2014/main" id="{0BAB0C3C-20BE-3F44-8939-108F2A9BA641}"/>
              </a:ext>
            </a:extLst>
          </p:cNvPr>
          <p:cNvSpPr/>
          <p:nvPr/>
        </p:nvSpPr>
        <p:spPr>
          <a:xfrm>
            <a:off x="3236646" y="2171288"/>
            <a:ext cx="201623" cy="201623"/>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67" name="Ellipse 66">
            <a:extLst>
              <a:ext uri="{FF2B5EF4-FFF2-40B4-BE49-F238E27FC236}">
                <a16:creationId xmlns:a16="http://schemas.microsoft.com/office/drawing/2014/main" id="{E304290D-70CC-6646-B33E-BCE8FD3FB94F}"/>
              </a:ext>
            </a:extLst>
          </p:cNvPr>
          <p:cNvSpPr/>
          <p:nvPr/>
        </p:nvSpPr>
        <p:spPr>
          <a:xfrm>
            <a:off x="2792258" y="2026025"/>
            <a:ext cx="811200" cy="811039"/>
          </a:xfrm>
          <a:prstGeom prst="ellipse">
            <a:avLst/>
          </a:prstGeom>
          <a:solidFill>
            <a:schemeClr val="bg1"/>
          </a:solidFill>
          <a:ln w="31750">
            <a:solidFill>
              <a:srgbClr val="0070C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68" name="Image 67">
            <a:extLst>
              <a:ext uri="{FF2B5EF4-FFF2-40B4-BE49-F238E27FC236}">
                <a16:creationId xmlns:a16="http://schemas.microsoft.com/office/drawing/2014/main" id="{F52773E9-BD50-384D-BFA1-8B974BE35D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95233" y="2187258"/>
            <a:ext cx="524609" cy="527311"/>
          </a:xfrm>
          <a:prstGeom prst="rect">
            <a:avLst/>
          </a:prstGeom>
        </p:spPr>
      </p:pic>
      <p:sp>
        <p:nvSpPr>
          <p:cNvPr id="69" name="TextBox 5">
            <a:extLst>
              <a:ext uri="{FF2B5EF4-FFF2-40B4-BE49-F238E27FC236}">
                <a16:creationId xmlns:a16="http://schemas.microsoft.com/office/drawing/2014/main" id="{6A4CCEC3-5697-6240-81D7-0EFACFE05B91}"/>
              </a:ext>
            </a:extLst>
          </p:cNvPr>
          <p:cNvSpPr txBox="1"/>
          <p:nvPr/>
        </p:nvSpPr>
        <p:spPr>
          <a:xfrm>
            <a:off x="2235977" y="2908071"/>
            <a:ext cx="2436295" cy="954107"/>
          </a:xfrm>
          <a:prstGeom prst="rect">
            <a:avLst/>
          </a:prstGeom>
          <a:noFill/>
        </p:spPr>
        <p:txBody>
          <a:bodyPr wrap="square" rtlCol="0">
            <a:spAutoFit/>
          </a:bodyPr>
          <a:lstStyle/>
          <a:p>
            <a:pPr>
              <a:spcBef>
                <a:spcPts val="1067"/>
              </a:spcBef>
              <a:buClr>
                <a:srgbClr val="B34A8C"/>
              </a:buClr>
            </a:pPr>
            <a:r>
              <a:rPr lang="fr-FR" sz="1400" dirty="0">
                <a:latin typeface="Ubuntu" panose="020B0504030602030204" pitchFamily="34" charset="0"/>
                <a:cs typeface="Arial" panose="020B0604020202020204" pitchFamily="34" charset="0"/>
              </a:rPr>
              <a:t>Depuis </a:t>
            </a:r>
            <a:r>
              <a:rPr lang="fr-FR" sz="1400" dirty="0">
                <a:latin typeface="Ubuntu" panose="020B0504030602030204" pitchFamily="34" charset="0"/>
              </a:rPr>
              <a:t>le calendrier </a:t>
            </a:r>
            <a:r>
              <a:rPr lang="fr-FR" sz="1400" b="1" dirty="0">
                <a:latin typeface="Ubuntu" panose="020B0504030602030204" pitchFamily="34" charset="0"/>
              </a:rPr>
              <a:t>Outlook</a:t>
            </a:r>
            <a:r>
              <a:rPr lang="fr-FR" sz="1400" dirty="0">
                <a:latin typeface="Ubuntu" panose="020B0504030602030204" pitchFamily="34" charset="0"/>
              </a:rPr>
              <a:t>, je clique sur le bouton </a:t>
            </a:r>
            <a:r>
              <a:rPr lang="fr-FR" sz="1400" dirty="0" smtClean="0">
                <a:latin typeface="Ubuntu" panose="020B0504030602030204" pitchFamily="34" charset="0"/>
              </a:rPr>
              <a:t>« </a:t>
            </a:r>
            <a:r>
              <a:rPr lang="fr-FR" sz="1400" b="1" dirty="0" smtClean="0">
                <a:solidFill>
                  <a:schemeClr val="tx2"/>
                </a:solidFill>
                <a:latin typeface="Ubuntu" panose="020B0504030602030204" pitchFamily="34" charset="0"/>
              </a:rPr>
              <a:t>Nouvelle </a:t>
            </a:r>
            <a:r>
              <a:rPr lang="fr-FR" sz="1400" b="1" dirty="0">
                <a:solidFill>
                  <a:schemeClr val="tx2"/>
                </a:solidFill>
                <a:latin typeface="Ubuntu" panose="020B0504030602030204" pitchFamily="34" charset="0"/>
              </a:rPr>
              <a:t>Réunion </a:t>
            </a:r>
            <a:r>
              <a:rPr lang="fr-FR" sz="1400" b="1" dirty="0" smtClean="0">
                <a:solidFill>
                  <a:schemeClr val="tx2"/>
                </a:solidFill>
                <a:latin typeface="Ubuntu" panose="020B0504030602030204" pitchFamily="34" charset="0"/>
              </a:rPr>
              <a:t>Teams »</a:t>
            </a:r>
            <a:endParaRPr lang="fr-FR" sz="1400" dirty="0">
              <a:solidFill>
                <a:schemeClr val="tx2"/>
              </a:solidFill>
              <a:latin typeface="Ubuntu" panose="020B0504030602030204" pitchFamily="34" charset="0"/>
            </a:endParaRPr>
          </a:p>
        </p:txBody>
      </p:sp>
      <p:sp>
        <p:nvSpPr>
          <p:cNvPr id="70" name="ZoneTexte 69">
            <a:extLst>
              <a:ext uri="{FF2B5EF4-FFF2-40B4-BE49-F238E27FC236}">
                <a16:creationId xmlns:a16="http://schemas.microsoft.com/office/drawing/2014/main" id="{71414F71-080F-B84E-84B4-31C78C5E9598}"/>
              </a:ext>
            </a:extLst>
          </p:cNvPr>
          <p:cNvSpPr txBox="1"/>
          <p:nvPr/>
        </p:nvSpPr>
        <p:spPr>
          <a:xfrm>
            <a:off x="3603661" y="2535079"/>
            <a:ext cx="1118715" cy="246221"/>
          </a:xfrm>
          <a:prstGeom prst="rect">
            <a:avLst/>
          </a:prstGeom>
          <a:noFill/>
          <a:ln>
            <a:noFill/>
          </a:ln>
        </p:spPr>
        <p:txBody>
          <a:bodyPr wrap="square" lIns="0" tIns="0" rIns="0" bIns="0" rtlCol="0">
            <a:spAutoFit/>
          </a:bodyPr>
          <a:lstStyle/>
          <a:p>
            <a:pPr defTabSz="1219170" fontAlgn="base">
              <a:spcBef>
                <a:spcPct val="0"/>
              </a:spcBef>
              <a:spcAft>
                <a:spcPct val="0"/>
              </a:spcAft>
              <a:defRPr/>
            </a:pPr>
            <a:r>
              <a:rPr lang="fr-FR" sz="1600" b="1" dirty="0">
                <a:solidFill>
                  <a:srgbClr val="456FB3"/>
                </a:solidFill>
                <a:cs typeface="Arial" panose="020B0604020202020204" pitchFamily="34" charset="0"/>
              </a:rPr>
              <a:t>OUTLOOK</a:t>
            </a:r>
          </a:p>
        </p:txBody>
      </p:sp>
      <p:grpSp>
        <p:nvGrpSpPr>
          <p:cNvPr id="71" name="Groupe 70">
            <a:extLst>
              <a:ext uri="{FF2B5EF4-FFF2-40B4-BE49-F238E27FC236}">
                <a16:creationId xmlns:a16="http://schemas.microsoft.com/office/drawing/2014/main" id="{FBDF5E54-D58E-454C-8F04-39ABFB528EF8}"/>
              </a:ext>
            </a:extLst>
          </p:cNvPr>
          <p:cNvGrpSpPr/>
          <p:nvPr/>
        </p:nvGrpSpPr>
        <p:grpSpPr>
          <a:xfrm>
            <a:off x="2200934" y="4276965"/>
            <a:ext cx="2439562" cy="1181143"/>
            <a:chOff x="7067077" y="3207361"/>
            <a:chExt cx="1963267" cy="885857"/>
          </a:xfrm>
        </p:grpSpPr>
        <p:pic>
          <p:nvPicPr>
            <p:cNvPr id="72" name="Image 71">
              <a:extLst>
                <a:ext uri="{FF2B5EF4-FFF2-40B4-BE49-F238E27FC236}">
                  <a16:creationId xmlns:a16="http://schemas.microsoft.com/office/drawing/2014/main" id="{1D301F90-2A38-6440-AB67-470F5E1F586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3"/>
            <a:stretch/>
          </p:blipFill>
          <p:spPr>
            <a:xfrm>
              <a:off x="7072629" y="3207362"/>
              <a:ext cx="1957715" cy="702416"/>
            </a:xfrm>
            <a:prstGeom prst="rect">
              <a:avLst/>
            </a:prstGeom>
            <a:ln>
              <a:noFill/>
            </a:ln>
          </p:spPr>
        </p:pic>
        <p:sp>
          <p:nvSpPr>
            <p:cNvPr id="73" name="Rectangle 72">
              <a:extLst>
                <a:ext uri="{FF2B5EF4-FFF2-40B4-BE49-F238E27FC236}">
                  <a16:creationId xmlns:a16="http://schemas.microsoft.com/office/drawing/2014/main" id="{40E682ED-F448-4E49-9CB2-DF55F39B558A}"/>
                </a:ext>
              </a:extLst>
            </p:cNvPr>
            <p:cNvSpPr/>
            <p:nvPr/>
          </p:nvSpPr>
          <p:spPr>
            <a:xfrm>
              <a:off x="7067077" y="3207361"/>
              <a:ext cx="1961725" cy="702417"/>
            </a:xfrm>
            <a:prstGeom prst="rect">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p>
          </p:txBody>
        </p:sp>
        <p:pic>
          <p:nvPicPr>
            <p:cNvPr id="74" name="Image 73">
              <a:extLst>
                <a:ext uri="{FF2B5EF4-FFF2-40B4-BE49-F238E27FC236}">
                  <a16:creationId xmlns:a16="http://schemas.microsoft.com/office/drawing/2014/main" id="{0E08D8F3-FF1D-4042-A15C-FCF6EBC5692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220925" y="3463149"/>
              <a:ext cx="628964" cy="630069"/>
            </a:xfrm>
            <a:prstGeom prst="flowChartConnector">
              <a:avLst/>
            </a:prstGeom>
            <a:grpFill/>
            <a:ln w="38100" cap="flat" cmpd="sng" algn="ctr">
              <a:solidFill>
                <a:srgbClr val="B34A8C"/>
              </a:solidFill>
              <a:prstDash val="solid"/>
              <a:miter lim="800000"/>
            </a:ln>
            <a:effectLst/>
          </p:spPr>
        </p:pic>
      </p:grpSp>
      <p:sp>
        <p:nvSpPr>
          <p:cNvPr id="75" name="TextBox 5">
            <a:extLst>
              <a:ext uri="{FF2B5EF4-FFF2-40B4-BE49-F238E27FC236}">
                <a16:creationId xmlns:a16="http://schemas.microsoft.com/office/drawing/2014/main" id="{FC14CD08-10DB-8543-A6D4-16BCD4459F9F}"/>
              </a:ext>
            </a:extLst>
          </p:cNvPr>
          <p:cNvSpPr txBox="1"/>
          <p:nvPr/>
        </p:nvSpPr>
        <p:spPr>
          <a:xfrm>
            <a:off x="4956673" y="2908071"/>
            <a:ext cx="2320396" cy="1384995"/>
          </a:xfrm>
          <a:prstGeom prst="rect">
            <a:avLst/>
          </a:prstGeom>
          <a:noFill/>
        </p:spPr>
        <p:txBody>
          <a:bodyPr wrap="square" rtlCol="0">
            <a:spAutoFit/>
          </a:bodyPr>
          <a:lstStyle/>
          <a:p>
            <a:pPr>
              <a:spcBef>
                <a:spcPts val="1067"/>
              </a:spcBef>
              <a:buClr>
                <a:srgbClr val="B34A8C"/>
              </a:buClr>
            </a:pPr>
            <a:r>
              <a:rPr lang="fr-FR" sz="1400" dirty="0">
                <a:latin typeface="Ubuntu" panose="020B0504030602030204" pitchFamily="34" charset="0"/>
              </a:rPr>
              <a:t>Je saisie </a:t>
            </a:r>
            <a:r>
              <a:rPr lang="fr-FR" sz="1400" b="1" dirty="0">
                <a:latin typeface="Ubuntu" panose="020B0504030602030204" pitchFamily="34" charset="0"/>
              </a:rPr>
              <a:t>l’adresse e-mail de mon client</a:t>
            </a:r>
            <a:r>
              <a:rPr lang="fr-FR" sz="1400" dirty="0">
                <a:latin typeface="Ubuntu" panose="020B0504030602030204" pitchFamily="34" charset="0"/>
              </a:rPr>
              <a:t> et des autres conseillers participants à la visio dans le formulaire de création de réunion.</a:t>
            </a:r>
          </a:p>
        </p:txBody>
      </p:sp>
      <p:pic>
        <p:nvPicPr>
          <p:cNvPr id="76" name="Image 75">
            <a:extLst>
              <a:ext uri="{FF2B5EF4-FFF2-40B4-BE49-F238E27FC236}">
                <a16:creationId xmlns:a16="http://schemas.microsoft.com/office/drawing/2014/main" id="{2C1D528F-01C9-654D-BA4B-6DCE257A881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977731" y="4294192"/>
            <a:ext cx="2410103" cy="1128906"/>
          </a:xfrm>
          <a:prstGeom prst="rect">
            <a:avLst/>
          </a:prstGeom>
          <a:ln>
            <a:solidFill>
              <a:schemeClr val="bg1">
                <a:lumMod val="65000"/>
              </a:schemeClr>
            </a:solidFill>
          </a:ln>
        </p:spPr>
      </p:pic>
      <p:sp>
        <p:nvSpPr>
          <p:cNvPr id="77" name="ZoneTexte 76">
            <a:extLst>
              <a:ext uri="{FF2B5EF4-FFF2-40B4-BE49-F238E27FC236}">
                <a16:creationId xmlns:a16="http://schemas.microsoft.com/office/drawing/2014/main" id="{05EC5E00-725A-2A4B-8386-7D361A72DFC9}"/>
              </a:ext>
            </a:extLst>
          </p:cNvPr>
          <p:cNvSpPr txBox="1"/>
          <p:nvPr/>
        </p:nvSpPr>
        <p:spPr>
          <a:xfrm>
            <a:off x="9819582" y="2908071"/>
            <a:ext cx="2291645" cy="954107"/>
          </a:xfrm>
          <a:prstGeom prst="rect">
            <a:avLst/>
          </a:prstGeom>
          <a:solidFill>
            <a:schemeClr val="bg1"/>
          </a:solidFill>
        </p:spPr>
        <p:txBody>
          <a:bodyPr wrap="square" rtlCol="0">
            <a:spAutoFit/>
          </a:bodyPr>
          <a:lstStyle/>
          <a:p>
            <a:r>
              <a:rPr lang="fr-FR" sz="1400" b="1" dirty="0">
                <a:latin typeface="Ubuntu" panose="020B0504030602030204" pitchFamily="34" charset="0"/>
              </a:rPr>
              <a:t>Un lien</a:t>
            </a:r>
            <a:r>
              <a:rPr lang="fr-FR" sz="1400" dirty="0">
                <a:latin typeface="Ubuntu" panose="020B0504030602030204" pitchFamily="34" charset="0"/>
              </a:rPr>
              <a:t> vers la réunion Teams est ajouté dans le contenu de l’email d’invitation.</a:t>
            </a:r>
            <a:endParaRPr lang="fr-FR" sz="1400" b="1" dirty="0">
              <a:solidFill>
                <a:schemeClr val="tx2"/>
              </a:solidFill>
              <a:latin typeface="Ubuntu" panose="020B0504030602030204" pitchFamily="34" charset="0"/>
            </a:endParaRPr>
          </a:p>
        </p:txBody>
      </p:sp>
      <p:pic>
        <p:nvPicPr>
          <p:cNvPr id="78" name="Image 77">
            <a:extLst>
              <a:ext uri="{FF2B5EF4-FFF2-40B4-BE49-F238E27FC236}">
                <a16:creationId xmlns:a16="http://schemas.microsoft.com/office/drawing/2014/main" id="{628658B1-D131-2C4F-A678-3F6FA9F6824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936614" y="4095169"/>
            <a:ext cx="2174613" cy="592288"/>
          </a:xfrm>
          <a:prstGeom prst="rect">
            <a:avLst/>
          </a:prstGeom>
          <a:ln>
            <a:solidFill>
              <a:schemeClr val="bg1">
                <a:lumMod val="65000"/>
              </a:schemeClr>
            </a:solidFill>
          </a:ln>
        </p:spPr>
      </p:pic>
      <p:pic>
        <p:nvPicPr>
          <p:cNvPr id="2" name="Image 1"/>
          <p:cNvPicPr>
            <a:picLocks noChangeAspect="1"/>
          </p:cNvPicPr>
          <p:nvPr/>
        </p:nvPicPr>
        <p:blipFill>
          <a:blip r:embed="rId9"/>
          <a:stretch>
            <a:fillRect/>
          </a:stretch>
        </p:blipFill>
        <p:spPr>
          <a:xfrm>
            <a:off x="80823" y="4229101"/>
            <a:ext cx="2095500" cy="695325"/>
          </a:xfrm>
          <a:prstGeom prst="rect">
            <a:avLst/>
          </a:prstGeom>
        </p:spPr>
      </p:pic>
      <p:cxnSp>
        <p:nvCxnSpPr>
          <p:cNvPr id="4" name="Connecteur droit 3"/>
          <p:cNvCxnSpPr/>
          <p:nvPr/>
        </p:nvCxnSpPr>
        <p:spPr>
          <a:xfrm>
            <a:off x="1445927" y="2411320"/>
            <a:ext cx="5888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Connecteur droit 101"/>
          <p:cNvCxnSpPr/>
          <p:nvPr/>
        </p:nvCxnSpPr>
        <p:spPr>
          <a:xfrm>
            <a:off x="3704495" y="2411798"/>
            <a:ext cx="936000" cy="1750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Connecteur droit 102"/>
          <p:cNvCxnSpPr/>
          <p:nvPr/>
        </p:nvCxnSpPr>
        <p:spPr>
          <a:xfrm>
            <a:off x="5734291" y="2442161"/>
            <a:ext cx="1512000" cy="11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4" name="Connecteur droit 103"/>
          <p:cNvCxnSpPr/>
          <p:nvPr/>
        </p:nvCxnSpPr>
        <p:spPr>
          <a:xfrm>
            <a:off x="10359140" y="2428006"/>
            <a:ext cx="1404000" cy="11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1" y="5497832"/>
            <a:ext cx="12192001" cy="1362573"/>
          </a:xfrm>
          <a:prstGeom prst="rect">
            <a:avLst/>
          </a:prstGeom>
          <a:solidFill>
            <a:schemeClr val="bg2"/>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6" name="Rectangle 105"/>
          <p:cNvSpPr/>
          <p:nvPr/>
        </p:nvSpPr>
        <p:spPr>
          <a:xfrm>
            <a:off x="643592" y="5493553"/>
            <a:ext cx="8381008" cy="1338828"/>
          </a:xfrm>
          <a:prstGeom prst="rect">
            <a:avLst/>
          </a:prstGeom>
        </p:spPr>
        <p:txBody>
          <a:bodyPr wrap="square">
            <a:spAutoFit/>
          </a:bodyPr>
          <a:lstStyle/>
          <a:p>
            <a:pPr marL="285750" indent="-285750">
              <a:buFont typeface="Arial" panose="020B0604020202020204" pitchFamily="34" charset="0"/>
              <a:buChar char="•"/>
            </a:pPr>
            <a:endParaRPr lang="fr-FR" sz="1100" dirty="0" smtClean="0">
              <a:solidFill>
                <a:srgbClr val="000000"/>
              </a:solidFill>
              <a:latin typeface="Calibri" panose="020F0502020204030204" pitchFamily="34" charset="0"/>
              <a:cs typeface="Calibri" panose="020F0502020204030204" pitchFamily="34" charset="0"/>
            </a:endParaRPr>
          </a:p>
          <a:p>
            <a:r>
              <a:rPr lang="fr-FR" sz="1400" b="1" dirty="0">
                <a:solidFill>
                  <a:srgbClr val="C00000"/>
                </a:solidFill>
                <a:latin typeface="Calibri" panose="020F0502020204030204" pitchFamily="34" charset="0"/>
                <a:cs typeface="Calibri" panose="020F0502020204030204" pitchFamily="34" charset="0"/>
              </a:rPr>
              <a:t>Informez votre client dans le mail qu’il devra avoir :</a:t>
            </a:r>
          </a:p>
          <a:p>
            <a:pPr marL="742950" lvl="1" indent="-285750">
              <a:buFont typeface="Arial" panose="020B0604020202020204" pitchFamily="34" charset="0"/>
              <a:buChar char="•"/>
            </a:pPr>
            <a:r>
              <a:rPr lang="fr-FR" sz="1400" dirty="0">
                <a:solidFill>
                  <a:srgbClr val="000000"/>
                </a:solidFill>
                <a:latin typeface="Calibri" panose="020F0502020204030204" pitchFamily="34" charset="0"/>
                <a:cs typeface="Calibri" panose="020F0502020204030204" pitchFamily="34" charset="0"/>
              </a:rPr>
              <a:t>	</a:t>
            </a:r>
            <a:r>
              <a:rPr lang="fr-FR" sz="1400" dirty="0" smtClean="0">
                <a:solidFill>
                  <a:srgbClr val="000000"/>
                </a:solidFill>
                <a:latin typeface="Calibri" panose="020F0502020204030204" pitchFamily="34" charset="0"/>
                <a:cs typeface="Calibri" panose="020F0502020204030204" pitchFamily="34" charset="0"/>
              </a:rPr>
              <a:t>S’il </a:t>
            </a:r>
            <a:r>
              <a:rPr lang="fr-FR" sz="1400" dirty="0">
                <a:solidFill>
                  <a:srgbClr val="000000"/>
                </a:solidFill>
                <a:latin typeface="Calibri" panose="020F0502020204030204" pitchFamily="34" charset="0"/>
                <a:cs typeface="Calibri" panose="020F0502020204030204" pitchFamily="34" charset="0"/>
              </a:rPr>
              <a:t>utilise un PC : un navigateur Chrome , Edge, Safari (Apple)</a:t>
            </a:r>
          </a:p>
          <a:p>
            <a:pPr marL="742950" lvl="1" indent="-285750">
              <a:buFont typeface="Arial" panose="020B0604020202020204" pitchFamily="34" charset="0"/>
              <a:buChar char="•"/>
            </a:pPr>
            <a:r>
              <a:rPr lang="fr-FR" sz="1400" dirty="0">
                <a:solidFill>
                  <a:srgbClr val="000000"/>
                </a:solidFill>
                <a:latin typeface="Calibri" panose="020F0502020204030204" pitchFamily="34" charset="0"/>
                <a:cs typeface="Calibri" panose="020F0502020204030204" pitchFamily="34" charset="0"/>
              </a:rPr>
              <a:t>	</a:t>
            </a:r>
            <a:r>
              <a:rPr lang="fr-FR" sz="1400" dirty="0" smtClean="0">
                <a:solidFill>
                  <a:srgbClr val="000000"/>
                </a:solidFill>
                <a:latin typeface="Calibri" panose="020F0502020204030204" pitchFamily="34" charset="0"/>
                <a:cs typeface="Calibri" panose="020F0502020204030204" pitchFamily="34" charset="0"/>
              </a:rPr>
              <a:t>S’il </a:t>
            </a:r>
            <a:r>
              <a:rPr lang="fr-FR" sz="1400" dirty="0">
                <a:solidFill>
                  <a:srgbClr val="000000"/>
                </a:solidFill>
                <a:latin typeface="Calibri" panose="020F0502020204030204" pitchFamily="34" charset="0"/>
                <a:cs typeface="Calibri" panose="020F0502020204030204" pitchFamily="34" charset="0"/>
              </a:rPr>
              <a:t>utilise son smartphone/tablette :  l’application TEAMS téléchargée</a:t>
            </a:r>
          </a:p>
          <a:p>
            <a:r>
              <a:rPr lang="fr-FR" sz="1400" b="1" dirty="0">
                <a:solidFill>
                  <a:srgbClr val="C00000"/>
                </a:solidFill>
                <a:latin typeface="Calibri" panose="020F0502020204030204" pitchFamily="34" charset="0"/>
                <a:cs typeface="Calibri" panose="020F0502020204030204" pitchFamily="34" charset="0"/>
              </a:rPr>
              <a:t>Invitez le à préparer les documents qu’il sera amené à vous présenter </a:t>
            </a:r>
            <a:r>
              <a:rPr lang="fr-FR" sz="1400" dirty="0">
                <a:solidFill>
                  <a:srgbClr val="000000"/>
                </a:solidFill>
                <a:latin typeface="Calibri" panose="020F0502020204030204" pitchFamily="34" charset="0"/>
                <a:cs typeface="Calibri" panose="020F0502020204030204" pitchFamily="34" charset="0"/>
              </a:rPr>
              <a:t>(les documents doivent être  accessibles sur son PC ou son smartphone</a:t>
            </a:r>
            <a:r>
              <a:rPr lang="fr-FR" sz="1400" dirty="0" smtClean="0">
                <a:solidFill>
                  <a:srgbClr val="000000"/>
                </a:solidFill>
                <a:latin typeface="Calibri" panose="020F0502020204030204" pitchFamily="34" charset="0"/>
                <a:cs typeface="Calibri" panose="020F0502020204030204" pitchFamily="34" charset="0"/>
              </a:rPr>
              <a:t>).</a:t>
            </a:r>
            <a:endParaRPr lang="fr-FR" sz="1400" dirty="0">
              <a:solidFill>
                <a:srgbClr val="000000"/>
              </a:solidFill>
              <a:latin typeface="Calibri" panose="020F0502020204030204" pitchFamily="34" charset="0"/>
              <a:cs typeface="Calibri" panose="020F0502020204030204" pitchFamily="34" charset="0"/>
            </a:endParaRPr>
          </a:p>
        </p:txBody>
      </p:sp>
      <p:sp>
        <p:nvSpPr>
          <p:cNvPr id="107" name="Rounded Rectangle 51">
            <a:extLst>
              <a:ext uri="{FF2B5EF4-FFF2-40B4-BE49-F238E27FC236}">
                <a16:creationId xmlns:a16="http://schemas.microsoft.com/office/drawing/2014/main" id="{B83253D3-E181-4488-9CD9-39D21527F719}"/>
              </a:ext>
            </a:extLst>
          </p:cNvPr>
          <p:cNvSpPr/>
          <p:nvPr/>
        </p:nvSpPr>
        <p:spPr>
          <a:xfrm rot="16200000" flipH="1">
            <a:off x="72351" y="5840654"/>
            <a:ext cx="621137" cy="644625"/>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08" name="Bulle ronde 107"/>
          <p:cNvSpPr/>
          <p:nvPr/>
        </p:nvSpPr>
        <p:spPr>
          <a:xfrm>
            <a:off x="9469982" y="5663821"/>
            <a:ext cx="2093763" cy="869275"/>
          </a:xfrm>
          <a:prstGeom prst="wedgeEllipseCallou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9" name="Isosceles Triangle 8">
            <a:extLst>
              <a:ext uri="{FF2B5EF4-FFF2-40B4-BE49-F238E27FC236}">
                <a16:creationId xmlns:a16="http://schemas.microsoft.com/office/drawing/2014/main" id="{FED1BF7A-7546-4AF8-89CC-3CEC8A5874C0}"/>
              </a:ext>
            </a:extLst>
          </p:cNvPr>
          <p:cNvSpPr/>
          <p:nvPr/>
        </p:nvSpPr>
        <p:spPr>
          <a:xfrm rot="16200000">
            <a:off x="8992652" y="5539623"/>
            <a:ext cx="444149" cy="529543"/>
          </a:xfrm>
          <a:custGeom>
            <a:avLst/>
            <a:gdLst/>
            <a:ahLst/>
            <a:cxnLst/>
            <a:rect l="l" t="t" r="r" b="b"/>
            <a:pathLst>
              <a:path w="2708011" h="3228660">
                <a:moveTo>
                  <a:pt x="1895121" y="2005092"/>
                </a:moveTo>
                <a:cubicBezTo>
                  <a:pt x="1769067" y="2196199"/>
                  <a:pt x="1559641" y="2315968"/>
                  <a:pt x="1331007" y="2327705"/>
                </a:cubicBezTo>
                <a:cubicBezTo>
                  <a:pt x="1102373" y="2339443"/>
                  <a:pt x="881783" y="2241749"/>
                  <a:pt x="736821" y="2064556"/>
                </a:cubicBezTo>
                <a:lnTo>
                  <a:pt x="885891" y="1942602"/>
                </a:lnTo>
                <a:cubicBezTo>
                  <a:pt x="992076" y="2072396"/>
                  <a:pt x="1153658" y="2143956"/>
                  <a:pt x="1321132" y="2135359"/>
                </a:cubicBezTo>
                <a:cubicBezTo>
                  <a:pt x="1488607" y="2126761"/>
                  <a:pt x="1642011" y="2039030"/>
                  <a:pt x="1734346" y="1899045"/>
                </a:cubicBezTo>
                <a:close/>
                <a:moveTo>
                  <a:pt x="2315256" y="2179725"/>
                </a:moveTo>
                <a:cubicBezTo>
                  <a:pt x="2124977" y="2519973"/>
                  <a:pt x="1777729" y="2743099"/>
                  <a:pt x="1389179" y="2774782"/>
                </a:cubicBezTo>
                <a:cubicBezTo>
                  <a:pt x="1000629" y="2806465"/>
                  <a:pt x="621821" y="2642541"/>
                  <a:pt x="378934" y="2337614"/>
                </a:cubicBezTo>
                <a:lnTo>
                  <a:pt x="519502" y="2225645"/>
                </a:lnTo>
                <a:cubicBezTo>
                  <a:pt x="725082" y="2483736"/>
                  <a:pt x="1045705" y="2622480"/>
                  <a:pt x="1374574" y="2595664"/>
                </a:cubicBezTo>
                <a:cubicBezTo>
                  <a:pt x="1703443" y="2568848"/>
                  <a:pt x="1997353" y="2379994"/>
                  <a:pt x="2158406" y="2092008"/>
                </a:cubicBezTo>
                <a:close/>
                <a:moveTo>
                  <a:pt x="2315941" y="1615003"/>
                </a:moveTo>
                <a:lnTo>
                  <a:pt x="272242" y="1615003"/>
                </a:lnTo>
                <a:lnTo>
                  <a:pt x="872561" y="666216"/>
                </a:lnTo>
                <a:lnTo>
                  <a:pt x="872561" y="219906"/>
                </a:lnTo>
                <a:cubicBezTo>
                  <a:pt x="872561" y="98674"/>
                  <a:pt x="970839" y="396"/>
                  <a:pt x="1092071" y="396"/>
                </a:cubicBezTo>
                <a:lnTo>
                  <a:pt x="1293841" y="396"/>
                </a:lnTo>
                <a:lnTo>
                  <a:pt x="1294092" y="0"/>
                </a:lnTo>
                <a:lnTo>
                  <a:pt x="1294343" y="396"/>
                </a:lnTo>
                <a:lnTo>
                  <a:pt x="1470231" y="396"/>
                </a:lnTo>
                <a:cubicBezTo>
                  <a:pt x="1591463" y="396"/>
                  <a:pt x="1689741" y="98674"/>
                  <a:pt x="1689741" y="219906"/>
                </a:cubicBezTo>
                <a:lnTo>
                  <a:pt x="1689741" y="625313"/>
                </a:lnTo>
                <a:close/>
                <a:moveTo>
                  <a:pt x="2708011" y="2399368"/>
                </a:moveTo>
                <a:cubicBezTo>
                  <a:pt x="2440740" y="2877288"/>
                  <a:pt x="1950128" y="3187847"/>
                  <a:pt x="1403807" y="3224932"/>
                </a:cubicBezTo>
                <a:cubicBezTo>
                  <a:pt x="857486" y="3262017"/>
                  <a:pt x="329406" y="3020609"/>
                  <a:pt x="0" y="2583191"/>
                </a:cubicBezTo>
                <a:lnTo>
                  <a:pt x="143153" y="2475389"/>
                </a:lnTo>
                <a:cubicBezTo>
                  <a:pt x="436120" y="2864419"/>
                  <a:pt x="905784" y="3079123"/>
                  <a:pt x="1391671" y="3046140"/>
                </a:cubicBezTo>
                <a:cubicBezTo>
                  <a:pt x="1877558" y="3013157"/>
                  <a:pt x="2313899" y="2736952"/>
                  <a:pt x="2551604" y="231189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0" name="ZoneTexte 109"/>
          <p:cNvSpPr txBox="1"/>
          <p:nvPr/>
        </p:nvSpPr>
        <p:spPr>
          <a:xfrm>
            <a:off x="9692774" y="5829988"/>
            <a:ext cx="1980155" cy="646331"/>
          </a:xfrm>
          <a:prstGeom prst="rect">
            <a:avLst/>
          </a:prstGeom>
          <a:noFill/>
        </p:spPr>
        <p:txBody>
          <a:bodyPr wrap="square" rtlCol="0">
            <a:spAutoFit/>
          </a:bodyPr>
          <a:lstStyle/>
          <a:p>
            <a:r>
              <a:rPr lang="fr-FR" sz="1200" i="1" dirty="0">
                <a:solidFill>
                  <a:srgbClr val="FF0000"/>
                </a:solidFill>
                <a:effectLst>
                  <a:outerShdw blurRad="38100" dist="38100" dir="2700000" algn="tl">
                    <a:srgbClr val="000000">
                      <a:alpha val="43137"/>
                    </a:srgbClr>
                  </a:outerShdw>
                </a:effectLst>
              </a:rPr>
              <a:t>Testez en amont avec vos collègues lors de réunions internes</a:t>
            </a:r>
          </a:p>
        </p:txBody>
      </p:sp>
      <p:cxnSp>
        <p:nvCxnSpPr>
          <p:cNvPr id="62" name="Connecteur droit 61"/>
          <p:cNvCxnSpPr/>
          <p:nvPr/>
        </p:nvCxnSpPr>
        <p:spPr>
          <a:xfrm>
            <a:off x="8261255" y="2411798"/>
            <a:ext cx="936000" cy="1750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3" name="ZoneTexte 62">
            <a:extLst>
              <a:ext uri="{FF2B5EF4-FFF2-40B4-BE49-F238E27FC236}">
                <a16:creationId xmlns:a16="http://schemas.microsoft.com/office/drawing/2014/main" id="{05EC5E00-725A-2A4B-8386-7D361A72DFC9}"/>
              </a:ext>
            </a:extLst>
          </p:cNvPr>
          <p:cNvSpPr txBox="1"/>
          <p:nvPr/>
        </p:nvSpPr>
        <p:spPr>
          <a:xfrm>
            <a:off x="7446266" y="2908071"/>
            <a:ext cx="2266636" cy="1600438"/>
          </a:xfrm>
          <a:prstGeom prst="rect">
            <a:avLst/>
          </a:prstGeom>
          <a:solidFill>
            <a:schemeClr val="bg1"/>
          </a:solidFill>
        </p:spPr>
        <p:txBody>
          <a:bodyPr wrap="square" rtlCol="0">
            <a:spAutoFit/>
          </a:bodyPr>
          <a:lstStyle/>
          <a:p>
            <a:r>
              <a:rPr lang="fr-FR" sz="1400" dirty="0" smtClean="0">
                <a:latin typeface="Ubuntu" panose="020B0504030602030204" pitchFamily="34" charset="0"/>
              </a:rPr>
              <a:t>J’utilise </a:t>
            </a:r>
            <a:r>
              <a:rPr lang="fr-FR" sz="1400" b="1" dirty="0" smtClean="0">
                <a:latin typeface="Ubuntu" panose="020B0504030602030204" pitchFamily="34" charset="0"/>
              </a:rPr>
              <a:t>le mail type « invitation Teams » </a:t>
            </a:r>
            <a:r>
              <a:rPr lang="fr-FR" sz="1400" dirty="0" smtClean="0">
                <a:latin typeface="Ubuntu" panose="020B0504030602030204" pitchFamily="34" charset="0"/>
              </a:rPr>
              <a:t>présent dans la bibliothèque Outlook pour guider et informer le client sur les modalités du rdv.</a:t>
            </a:r>
            <a:endParaRPr lang="fr-FR" sz="1400" b="1" dirty="0">
              <a:solidFill>
                <a:schemeClr val="tx2"/>
              </a:solidFill>
              <a:latin typeface="Ubuntu" panose="020B0504030602030204" pitchFamily="34" charset="0"/>
            </a:endParaRPr>
          </a:p>
        </p:txBody>
      </p:sp>
      <p:grpSp>
        <p:nvGrpSpPr>
          <p:cNvPr id="7" name="Groupe 6"/>
          <p:cNvGrpSpPr/>
          <p:nvPr/>
        </p:nvGrpSpPr>
        <p:grpSpPr>
          <a:xfrm>
            <a:off x="7547435" y="4508509"/>
            <a:ext cx="1957963" cy="902050"/>
            <a:chOff x="7496071" y="4452030"/>
            <a:chExt cx="2009327" cy="958529"/>
          </a:xfrm>
        </p:grpSpPr>
        <p:pic>
          <p:nvPicPr>
            <p:cNvPr id="3" name="Image 2"/>
            <p:cNvPicPr>
              <a:picLocks noChangeAspect="1"/>
            </p:cNvPicPr>
            <p:nvPr/>
          </p:nvPicPr>
          <p:blipFill rotWithShape="1">
            <a:blip r:embed="rId10"/>
            <a:srcRect l="4062" t="34457" r="11781" b="17900"/>
            <a:stretch/>
          </p:blipFill>
          <p:spPr>
            <a:xfrm>
              <a:off x="7547435" y="4461209"/>
              <a:ext cx="1957963" cy="949350"/>
            </a:xfrm>
            <a:prstGeom prst="rect">
              <a:avLst/>
            </a:prstGeom>
            <a:ln>
              <a:solidFill>
                <a:schemeClr val="bg1">
                  <a:lumMod val="65000"/>
                </a:schemeClr>
              </a:solidFill>
            </a:ln>
          </p:spPr>
        </p:pic>
        <p:sp>
          <p:nvSpPr>
            <p:cNvPr id="5" name="Rectangle à coins arrondis 4"/>
            <p:cNvSpPr/>
            <p:nvPr/>
          </p:nvSpPr>
          <p:spPr>
            <a:xfrm>
              <a:off x="7496071" y="4452030"/>
              <a:ext cx="578712" cy="874519"/>
            </a:xfrm>
            <a:prstGeom prst="roundRect">
              <a:avLst/>
            </a:prstGeom>
            <a:noFill/>
            <a:ln w="41275">
              <a:solidFill>
                <a:srgbClr val="B2289E">
                  <a:alpha val="7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1" name="Rectangle 60"/>
          <p:cNvSpPr/>
          <p:nvPr/>
        </p:nvSpPr>
        <p:spPr>
          <a:xfrm>
            <a:off x="7503225" y="1604001"/>
            <a:ext cx="825867" cy="1446550"/>
          </a:xfrm>
          <a:prstGeom prst="rect">
            <a:avLst/>
          </a:prstGeom>
        </p:spPr>
        <p:txBody>
          <a:bodyPr wrap="none">
            <a:spAutoFit/>
          </a:bodyPr>
          <a:lstStyle/>
          <a:p>
            <a:r>
              <a:rPr lang="fr-FR" sz="8800" b="1" dirty="0">
                <a:solidFill>
                  <a:schemeClr val="bg1">
                    <a:lumMod val="95000"/>
                  </a:schemeClr>
                </a:solidFill>
                <a:latin typeface="Ubuntu" panose="020B0504030602030204" pitchFamily="34" charset="0"/>
              </a:rPr>
              <a:t>4</a:t>
            </a:r>
          </a:p>
        </p:txBody>
      </p:sp>
      <p:sp>
        <p:nvSpPr>
          <p:cNvPr id="79" name="Rectangle 78"/>
          <p:cNvSpPr/>
          <p:nvPr/>
        </p:nvSpPr>
        <p:spPr>
          <a:xfrm rot="610416">
            <a:off x="7281050" y="1800071"/>
            <a:ext cx="2289212" cy="597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PROCHAINEMENT DISPONIBLE </a:t>
            </a:r>
            <a:endParaRPr lang="fr-FR" dirty="0"/>
          </a:p>
        </p:txBody>
      </p:sp>
    </p:spTree>
    <p:extLst>
      <p:ext uri="{BB962C8B-B14F-4D97-AF65-F5344CB8AC3E}">
        <p14:creationId xmlns:p14="http://schemas.microsoft.com/office/powerpoint/2010/main" val="3979742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p:txBody>
          <a:bodyPr>
            <a:normAutofit/>
          </a:bodyPr>
          <a:lstStyle/>
          <a:p>
            <a:r>
              <a:rPr lang="fr-FR" b="1" dirty="0">
                <a:solidFill>
                  <a:srgbClr val="C00000"/>
                </a:solidFill>
              </a:rPr>
              <a:t>JE CRÉE MON RDV AVEC VISIO CLIENTS.</a:t>
            </a:r>
          </a:p>
        </p:txBody>
      </p:sp>
      <p:cxnSp>
        <p:nvCxnSpPr>
          <p:cNvPr id="156" name="Connecteur droit 155">
            <a:extLst>
              <a:ext uri="{FF2B5EF4-FFF2-40B4-BE49-F238E27FC236}">
                <a16:creationId xmlns:a16="http://schemas.microsoft.com/office/drawing/2014/main" id="{4E277E81-45DE-C547-8B2B-B459B90320F4}"/>
              </a:ext>
            </a:extLst>
          </p:cNvPr>
          <p:cNvCxnSpPr>
            <a:cxnSpLocks/>
          </p:cNvCxnSpPr>
          <p:nvPr/>
        </p:nvCxnSpPr>
        <p:spPr>
          <a:xfrm>
            <a:off x="3497162" y="3050802"/>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7" name="Connecteur droit 156">
            <a:extLst>
              <a:ext uri="{FF2B5EF4-FFF2-40B4-BE49-F238E27FC236}">
                <a16:creationId xmlns:a16="http://schemas.microsoft.com/office/drawing/2014/main" id="{242A4E5D-994C-EA40-ABB4-D2260D64117E}"/>
              </a:ext>
            </a:extLst>
          </p:cNvPr>
          <p:cNvCxnSpPr>
            <a:cxnSpLocks/>
          </p:cNvCxnSpPr>
          <p:nvPr/>
        </p:nvCxnSpPr>
        <p:spPr>
          <a:xfrm>
            <a:off x="7720670" y="3050802"/>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25B80C08-B07C-6841-A2DA-DEE56EF8DCD2}"/>
              </a:ext>
            </a:extLst>
          </p:cNvPr>
          <p:cNvSpPr/>
          <p:nvPr/>
        </p:nvSpPr>
        <p:spPr>
          <a:xfrm>
            <a:off x="699551" y="1453424"/>
            <a:ext cx="10188803" cy="47719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129"/>
          <p:cNvSpPr/>
          <p:nvPr/>
        </p:nvSpPr>
        <p:spPr>
          <a:xfrm>
            <a:off x="2035281" y="2340749"/>
            <a:ext cx="7787149" cy="3754874"/>
          </a:xfrm>
          <a:prstGeom prst="rect">
            <a:avLst/>
          </a:prstGeom>
        </p:spPr>
        <p:txBody>
          <a:bodyPr wrap="square">
            <a:spAutoFit/>
          </a:bodyPr>
          <a:lstStyle/>
          <a:p>
            <a:pPr marL="342900" indent="-342900">
              <a:spcAft>
                <a:spcPts val="1200"/>
              </a:spcAft>
              <a:buFont typeface="+mj-lt"/>
              <a:buAutoNum type="arabicPeriod"/>
            </a:pPr>
            <a:r>
              <a:rPr lang="fr-FR" b="1" dirty="0" smtClean="0">
                <a:solidFill>
                  <a:srgbClr val="000000"/>
                </a:solidFill>
                <a:latin typeface="Corbel" panose="020B0503020204020204" pitchFamily="34" charset="0"/>
              </a:rPr>
              <a:t>Après avoir créer votre RDV « Nouvelle réunion TEAMS », je copie le texte du mail type « invitation Teams » disponible : </a:t>
            </a:r>
          </a:p>
          <a:p>
            <a:pPr marL="800100" lvl="1" indent="-342900">
              <a:buFont typeface="Arial" panose="020B0604020202020204" pitchFamily="34" charset="0"/>
              <a:buChar char="•"/>
            </a:pPr>
            <a:r>
              <a:rPr lang="fr-FR" dirty="0" smtClean="0">
                <a:solidFill>
                  <a:srgbClr val="000000"/>
                </a:solidFill>
                <a:latin typeface="Corbel" panose="020B0503020204020204" pitchFamily="34" charset="0"/>
              </a:rPr>
              <a:t>Soit dans la </a:t>
            </a:r>
            <a:r>
              <a:rPr lang="fr-FR" dirty="0" smtClean="0">
                <a:solidFill>
                  <a:srgbClr val="000000"/>
                </a:solidFill>
                <a:latin typeface="Corbel" panose="020B0503020204020204" pitchFamily="34" charset="0"/>
              </a:rPr>
              <a:t>Bibliothèque </a:t>
            </a:r>
            <a:r>
              <a:rPr lang="fr-FR" dirty="0" smtClean="0">
                <a:solidFill>
                  <a:srgbClr val="000000"/>
                </a:solidFill>
                <a:latin typeface="Corbel" panose="020B0503020204020204" pitchFamily="34" charset="0"/>
              </a:rPr>
              <a:t>Outlook, </a:t>
            </a:r>
          </a:p>
          <a:p>
            <a:pPr marL="800100" lvl="1" indent="-342900">
              <a:buFont typeface="Arial" panose="020B0604020202020204" pitchFamily="34" charset="0"/>
              <a:buChar char="•"/>
            </a:pPr>
            <a:r>
              <a:rPr lang="fr-FR" dirty="0" smtClean="0">
                <a:solidFill>
                  <a:srgbClr val="000000"/>
                </a:solidFill>
                <a:latin typeface="Corbel" panose="020B0503020204020204" pitchFamily="34" charset="0"/>
              </a:rPr>
              <a:t>Soit dans votre espace </a:t>
            </a:r>
            <a:r>
              <a:rPr lang="fr-FR" dirty="0" err="1" smtClean="0">
                <a:solidFill>
                  <a:srgbClr val="000000"/>
                </a:solidFill>
                <a:latin typeface="Corbel" panose="020B0503020204020204" pitchFamily="34" charset="0"/>
              </a:rPr>
              <a:t>Visios</a:t>
            </a:r>
            <a:r>
              <a:rPr lang="fr-FR" dirty="0" smtClean="0">
                <a:solidFill>
                  <a:srgbClr val="000000"/>
                </a:solidFill>
                <a:latin typeface="Corbel" panose="020B0503020204020204" pitchFamily="34" charset="0"/>
              </a:rPr>
              <a:t> Clients de la RDC. </a:t>
            </a:r>
          </a:p>
          <a:p>
            <a:pPr marL="800100" lvl="1" indent="-342900">
              <a:buFont typeface="Arial" panose="020B0604020202020204" pitchFamily="34" charset="0"/>
              <a:buChar char="•"/>
            </a:pPr>
            <a:endParaRPr lang="fr-FR" dirty="0">
              <a:solidFill>
                <a:srgbClr val="000000"/>
              </a:solidFill>
              <a:latin typeface="Corbel" panose="020B0503020204020204" pitchFamily="34" charset="0"/>
            </a:endParaRPr>
          </a:p>
          <a:p>
            <a:pPr marL="342900" indent="-342900">
              <a:spcAft>
                <a:spcPts val="1200"/>
              </a:spcAft>
              <a:buFont typeface="+mj-lt"/>
              <a:buAutoNum type="arabicPeriod"/>
            </a:pPr>
            <a:r>
              <a:rPr lang="fr-FR" b="1" dirty="0" smtClean="0">
                <a:solidFill>
                  <a:srgbClr val="000000"/>
                </a:solidFill>
                <a:latin typeface="Corbel" panose="020B0503020204020204" pitchFamily="34" charset="0"/>
              </a:rPr>
              <a:t>Je personnalise mon message </a:t>
            </a:r>
            <a:r>
              <a:rPr lang="fr-FR" dirty="0" smtClean="0">
                <a:solidFill>
                  <a:srgbClr val="000000"/>
                </a:solidFill>
                <a:latin typeface="Corbel" panose="020B0503020204020204" pitchFamily="34" charset="0"/>
              </a:rPr>
              <a:t>avec </a:t>
            </a:r>
            <a:r>
              <a:rPr lang="fr-FR" dirty="0">
                <a:solidFill>
                  <a:srgbClr val="000000"/>
                </a:solidFill>
                <a:latin typeface="Corbel" panose="020B0503020204020204" pitchFamily="34" charset="0"/>
              </a:rPr>
              <a:t>les coordonnées </a:t>
            </a:r>
            <a:r>
              <a:rPr lang="fr-FR" dirty="0" smtClean="0">
                <a:solidFill>
                  <a:srgbClr val="000000"/>
                </a:solidFill>
                <a:latin typeface="Corbel" panose="020B0503020204020204" pitchFamily="34" charset="0"/>
              </a:rPr>
              <a:t>de mon client ainsi que </a:t>
            </a:r>
            <a:r>
              <a:rPr lang="fr-FR" b="1" dirty="0" smtClean="0">
                <a:solidFill>
                  <a:srgbClr val="000000"/>
                </a:solidFill>
                <a:latin typeface="Corbel" panose="020B0503020204020204" pitchFamily="34" charset="0"/>
              </a:rPr>
              <a:t>les dates et heures de cet entretien.</a:t>
            </a:r>
          </a:p>
          <a:p>
            <a:pPr marL="342900" indent="-342900">
              <a:spcAft>
                <a:spcPts val="1200"/>
              </a:spcAft>
              <a:buFont typeface="+mj-lt"/>
              <a:buAutoNum type="arabicPeriod"/>
            </a:pPr>
            <a:r>
              <a:rPr lang="fr-FR" b="1" dirty="0" smtClean="0">
                <a:solidFill>
                  <a:srgbClr val="000000"/>
                </a:solidFill>
                <a:latin typeface="Corbel" panose="020B0503020204020204" pitchFamily="34" charset="0"/>
              </a:rPr>
              <a:t>Je joins le guide de connexion </a:t>
            </a:r>
            <a:r>
              <a:rPr lang="fr-FR" dirty="0" smtClean="0">
                <a:solidFill>
                  <a:srgbClr val="000000"/>
                </a:solidFill>
                <a:latin typeface="Corbel" panose="020B0503020204020204" pitchFamily="34" charset="0"/>
              </a:rPr>
              <a:t>également disponible dans votre RDC. </a:t>
            </a:r>
          </a:p>
          <a:p>
            <a:pPr marL="342900" indent="-342900">
              <a:spcAft>
                <a:spcPts val="1200"/>
              </a:spcAft>
              <a:buFont typeface="+mj-lt"/>
              <a:buAutoNum type="arabicPeriod"/>
            </a:pPr>
            <a:r>
              <a:rPr lang="fr-FR" b="1" dirty="0" smtClean="0">
                <a:solidFill>
                  <a:srgbClr val="000000"/>
                </a:solidFill>
                <a:latin typeface="Corbel" panose="020B0503020204020204" pitchFamily="34" charset="0"/>
              </a:rPr>
              <a:t>J’ajoute ma </a:t>
            </a:r>
            <a:r>
              <a:rPr lang="fr-FR" b="1" dirty="0" smtClean="0">
                <a:solidFill>
                  <a:srgbClr val="000000"/>
                </a:solidFill>
                <a:latin typeface="Corbel" panose="020B0503020204020204" pitchFamily="34" charset="0"/>
              </a:rPr>
              <a:t>signature dans l’onglet Insertion </a:t>
            </a:r>
            <a:r>
              <a:rPr lang="fr-FR" dirty="0" smtClean="0">
                <a:solidFill>
                  <a:srgbClr val="000000"/>
                </a:solidFill>
                <a:latin typeface="Corbel" panose="020B0503020204020204" pitchFamily="34" charset="0"/>
              </a:rPr>
              <a:t>(astuce : je me positionne au préalable tout en bas de mon message). </a:t>
            </a:r>
          </a:p>
          <a:p>
            <a:pPr marL="342900" indent="-342900">
              <a:spcAft>
                <a:spcPts val="1200"/>
              </a:spcAft>
              <a:buFont typeface="+mj-lt"/>
              <a:buAutoNum type="arabicPeriod"/>
            </a:pPr>
            <a:endParaRPr lang="fr-FR" b="1" dirty="0">
              <a:solidFill>
                <a:srgbClr val="000000"/>
              </a:solidFill>
              <a:latin typeface="Corbel" panose="020B0503020204020204" pitchFamily="34" charset="0"/>
            </a:endParaRPr>
          </a:p>
        </p:txBody>
      </p:sp>
      <p:sp>
        <p:nvSpPr>
          <p:cNvPr id="131" name="Espace réservé du texte 2"/>
          <p:cNvSpPr>
            <a:spLocks noGrp="1"/>
          </p:cNvSpPr>
          <p:nvPr>
            <p:ph type="body" sz="quarter" idx="17"/>
          </p:nvPr>
        </p:nvSpPr>
        <p:spPr>
          <a:xfrm>
            <a:off x="2242602" y="1618243"/>
            <a:ext cx="7579829" cy="722506"/>
          </a:xfrm>
        </p:spPr>
        <p:txBody>
          <a:bodyPr>
            <a:noAutofit/>
          </a:bodyPr>
          <a:lstStyle/>
          <a:p>
            <a:pPr marL="0" indent="0">
              <a:lnSpc>
                <a:spcPct val="100000"/>
              </a:lnSpc>
              <a:buNone/>
            </a:pPr>
            <a:r>
              <a:rPr lang="fr-FR" sz="1600" b="1" dirty="0"/>
              <a:t>J’utilise le mail type « invitation Teams » </a:t>
            </a:r>
            <a:r>
              <a:rPr lang="fr-FR" sz="1600" b="1" dirty="0" smtClean="0"/>
              <a:t>pour </a:t>
            </a:r>
            <a:r>
              <a:rPr lang="fr-FR" sz="1600" b="1" dirty="0"/>
              <a:t>guider et informer le client sur les modalités du </a:t>
            </a:r>
            <a:r>
              <a:rPr lang="fr-FR" sz="1600" b="1" dirty="0" smtClean="0"/>
              <a:t>rdv : </a:t>
            </a:r>
            <a:endParaRPr lang="fr-FR" sz="1600" b="1" dirty="0"/>
          </a:p>
        </p:txBody>
      </p:sp>
      <p:grpSp>
        <p:nvGrpSpPr>
          <p:cNvPr id="133" name="Groupe 132">
            <a:extLst>
              <a:ext uri="{FF2B5EF4-FFF2-40B4-BE49-F238E27FC236}">
                <a16:creationId xmlns:a16="http://schemas.microsoft.com/office/drawing/2014/main" id="{C8D533CE-16C0-5044-947C-70A4806BB601}"/>
              </a:ext>
            </a:extLst>
          </p:cNvPr>
          <p:cNvGrpSpPr/>
          <p:nvPr/>
        </p:nvGrpSpPr>
        <p:grpSpPr>
          <a:xfrm>
            <a:off x="760663" y="1665541"/>
            <a:ext cx="1353796" cy="1298307"/>
            <a:chOff x="2723237" y="949516"/>
            <a:chExt cx="587325" cy="608279"/>
          </a:xfrm>
        </p:grpSpPr>
        <p:sp>
          <p:nvSpPr>
            <p:cNvPr id="134" name="Ellipse 133">
              <a:extLst>
                <a:ext uri="{FF2B5EF4-FFF2-40B4-BE49-F238E27FC236}">
                  <a16:creationId xmlns:a16="http://schemas.microsoft.com/office/drawing/2014/main" id="{1C5E52DE-5060-044F-9FBC-6BFFD263483B}"/>
                </a:ext>
              </a:extLst>
            </p:cNvPr>
            <p:cNvSpPr/>
            <p:nvPr/>
          </p:nvSpPr>
          <p:spPr>
            <a:xfrm>
              <a:off x="2723237" y="949516"/>
              <a:ext cx="587325" cy="608279"/>
            </a:xfrm>
            <a:prstGeom prst="ellipse">
              <a:avLst/>
            </a:prstGeom>
            <a:solidFill>
              <a:schemeClr val="bg1"/>
            </a:solidFill>
            <a:ln w="317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35" name="Ellipse 134">
              <a:extLst>
                <a:ext uri="{FF2B5EF4-FFF2-40B4-BE49-F238E27FC236}">
                  <a16:creationId xmlns:a16="http://schemas.microsoft.com/office/drawing/2014/main" id="{A522852A-D944-F047-8D31-6121FCE046B0}"/>
                </a:ext>
              </a:extLst>
            </p:cNvPr>
            <p:cNvSpPr/>
            <p:nvPr/>
          </p:nvSpPr>
          <p:spPr>
            <a:xfrm>
              <a:off x="2813180" y="1058463"/>
              <a:ext cx="151217" cy="151217"/>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136" name="Image 135">
              <a:extLst>
                <a:ext uri="{FF2B5EF4-FFF2-40B4-BE49-F238E27FC236}">
                  <a16:creationId xmlns:a16="http://schemas.microsoft.com/office/drawing/2014/main" id="{F0B27C13-1F89-044D-8296-945891331C8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48645" y="1083409"/>
              <a:ext cx="345020" cy="348778"/>
            </a:xfrm>
            <a:prstGeom prst="rect">
              <a:avLst/>
            </a:prstGeom>
          </p:spPr>
        </p:pic>
      </p:grpSp>
      <p:sp>
        <p:nvSpPr>
          <p:cNvPr id="137" name="Rectangle 136"/>
          <p:cNvSpPr/>
          <p:nvPr/>
        </p:nvSpPr>
        <p:spPr>
          <a:xfrm rot="610416">
            <a:off x="8399797" y="1150056"/>
            <a:ext cx="3213565" cy="597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PROCHAINEMENT DISPONIBLE </a:t>
            </a:r>
            <a:endParaRPr lang="fr-FR" dirty="0"/>
          </a:p>
        </p:txBody>
      </p:sp>
      <p:grpSp>
        <p:nvGrpSpPr>
          <p:cNvPr id="138" name="Groupe 137"/>
          <p:cNvGrpSpPr/>
          <p:nvPr/>
        </p:nvGrpSpPr>
        <p:grpSpPr>
          <a:xfrm>
            <a:off x="7577824" y="2883772"/>
            <a:ext cx="1272100" cy="705824"/>
            <a:chOff x="7496071" y="4452030"/>
            <a:chExt cx="2009327" cy="958529"/>
          </a:xfrm>
        </p:grpSpPr>
        <p:pic>
          <p:nvPicPr>
            <p:cNvPr id="139" name="Image 138"/>
            <p:cNvPicPr>
              <a:picLocks noChangeAspect="1"/>
            </p:cNvPicPr>
            <p:nvPr/>
          </p:nvPicPr>
          <p:blipFill rotWithShape="1">
            <a:blip r:embed="rId3"/>
            <a:srcRect l="4062" t="34457" r="11781" b="17900"/>
            <a:stretch/>
          </p:blipFill>
          <p:spPr>
            <a:xfrm>
              <a:off x="7547435" y="4461209"/>
              <a:ext cx="1957963" cy="949350"/>
            </a:xfrm>
            <a:prstGeom prst="rect">
              <a:avLst/>
            </a:prstGeom>
            <a:ln>
              <a:solidFill>
                <a:schemeClr val="bg1">
                  <a:lumMod val="65000"/>
                </a:schemeClr>
              </a:solidFill>
            </a:ln>
          </p:spPr>
        </p:pic>
        <p:sp>
          <p:nvSpPr>
            <p:cNvPr id="140" name="Rectangle à coins arrondis 139"/>
            <p:cNvSpPr/>
            <p:nvPr/>
          </p:nvSpPr>
          <p:spPr>
            <a:xfrm>
              <a:off x="7496071" y="4452030"/>
              <a:ext cx="578712" cy="874519"/>
            </a:xfrm>
            <a:prstGeom prst="roundRect">
              <a:avLst/>
            </a:prstGeom>
            <a:noFill/>
            <a:ln w="41275">
              <a:solidFill>
                <a:srgbClr val="B2289E">
                  <a:alpha val="7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41" name="Bulle ronde 140"/>
          <p:cNvSpPr/>
          <p:nvPr/>
        </p:nvSpPr>
        <p:spPr>
          <a:xfrm>
            <a:off x="9820777" y="5000273"/>
            <a:ext cx="2093763" cy="869275"/>
          </a:xfrm>
          <a:prstGeom prst="wedgeEllipseCallou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3" name="ZoneTexte 142"/>
          <p:cNvSpPr txBox="1"/>
          <p:nvPr/>
        </p:nvSpPr>
        <p:spPr>
          <a:xfrm>
            <a:off x="10043569" y="5166440"/>
            <a:ext cx="1980155" cy="646331"/>
          </a:xfrm>
          <a:prstGeom prst="rect">
            <a:avLst/>
          </a:prstGeom>
          <a:noFill/>
        </p:spPr>
        <p:txBody>
          <a:bodyPr wrap="square" rtlCol="0">
            <a:spAutoFit/>
          </a:bodyPr>
          <a:lstStyle/>
          <a:p>
            <a:r>
              <a:rPr lang="fr-FR" sz="1200" i="1" dirty="0">
                <a:solidFill>
                  <a:srgbClr val="FF0000"/>
                </a:solidFill>
                <a:effectLst>
                  <a:outerShdw blurRad="38100" dist="38100" dir="2700000" algn="tl">
                    <a:srgbClr val="000000">
                      <a:alpha val="43137"/>
                    </a:srgbClr>
                  </a:outerShdw>
                </a:effectLst>
              </a:rPr>
              <a:t>Testez en amont avec vos collègues lors de réunions internes</a:t>
            </a:r>
          </a:p>
        </p:txBody>
      </p:sp>
      <p:pic>
        <p:nvPicPr>
          <p:cNvPr id="9" name="Image 8"/>
          <p:cNvPicPr>
            <a:picLocks noChangeAspect="1"/>
          </p:cNvPicPr>
          <p:nvPr/>
        </p:nvPicPr>
        <p:blipFill>
          <a:blip r:embed="rId4"/>
          <a:stretch>
            <a:fillRect/>
          </a:stretch>
        </p:blipFill>
        <p:spPr>
          <a:xfrm>
            <a:off x="4370214" y="5671117"/>
            <a:ext cx="2098722" cy="1108416"/>
          </a:xfrm>
          <a:prstGeom prst="rect">
            <a:avLst/>
          </a:prstGeom>
        </p:spPr>
      </p:pic>
      <p:sp>
        <p:nvSpPr>
          <p:cNvPr id="144" name="Rectangle à coins arrondis 143"/>
          <p:cNvSpPr/>
          <p:nvPr/>
        </p:nvSpPr>
        <p:spPr>
          <a:xfrm>
            <a:off x="5776726" y="5864172"/>
            <a:ext cx="638548" cy="776688"/>
          </a:xfrm>
          <a:prstGeom prst="roundRect">
            <a:avLst/>
          </a:prstGeom>
          <a:noFill/>
          <a:ln w="41275">
            <a:solidFill>
              <a:srgbClr val="B2289E">
                <a:alpha val="7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99472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Image 13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174908" y="3734222"/>
            <a:ext cx="4207752" cy="2466395"/>
          </a:xfrm>
          <a:prstGeom prst="rect">
            <a:avLst/>
          </a:prstGeom>
        </p:spPr>
      </p:pic>
      <p:sp>
        <p:nvSpPr>
          <p:cNvPr id="6" name="Titre 3"/>
          <p:cNvSpPr>
            <a:spLocks noGrp="1"/>
          </p:cNvSpPr>
          <p:nvPr>
            <p:ph type="title"/>
          </p:nvPr>
        </p:nvSpPr>
        <p:spPr/>
        <p:txBody>
          <a:bodyPr>
            <a:normAutofit/>
          </a:bodyPr>
          <a:lstStyle/>
          <a:p>
            <a:r>
              <a:rPr lang="fr-FR" b="1" dirty="0">
                <a:solidFill>
                  <a:srgbClr val="C00000"/>
                </a:solidFill>
              </a:rPr>
              <a:t>JE CRÉE MON RDV AVEC VISIO CLIENTS.</a:t>
            </a:r>
          </a:p>
        </p:txBody>
      </p:sp>
      <p:grpSp>
        <p:nvGrpSpPr>
          <p:cNvPr id="82" name="Groupe 81">
            <a:extLst>
              <a:ext uri="{FF2B5EF4-FFF2-40B4-BE49-F238E27FC236}">
                <a16:creationId xmlns:a16="http://schemas.microsoft.com/office/drawing/2014/main" id="{E1444141-D372-194C-9737-EAF09AB6DFBE}"/>
              </a:ext>
            </a:extLst>
          </p:cNvPr>
          <p:cNvGrpSpPr>
            <a:grpSpLocks noChangeAspect="1"/>
          </p:cNvGrpSpPr>
          <p:nvPr/>
        </p:nvGrpSpPr>
        <p:grpSpPr>
          <a:xfrm>
            <a:off x="10713256" y="306001"/>
            <a:ext cx="1143384" cy="1184177"/>
            <a:chOff x="1087896" y="781367"/>
            <a:chExt cx="839036" cy="868970"/>
          </a:xfrm>
          <a:effectLst>
            <a:outerShdw blurRad="50800" dist="38100" dir="5400000" algn="t" rotWithShape="0">
              <a:prstClr val="black">
                <a:alpha val="40000"/>
              </a:prstClr>
            </a:outerShdw>
          </a:effectLst>
        </p:grpSpPr>
        <p:sp>
          <p:nvSpPr>
            <p:cNvPr id="83" name="Ellipse 82">
              <a:extLst>
                <a:ext uri="{FF2B5EF4-FFF2-40B4-BE49-F238E27FC236}">
                  <a16:creationId xmlns:a16="http://schemas.microsoft.com/office/drawing/2014/main" id="{5B8FEE0F-0453-AC4A-9699-8DA19CE7689C}"/>
                </a:ext>
              </a:extLst>
            </p:cNvPr>
            <p:cNvSpPr/>
            <p:nvPr/>
          </p:nvSpPr>
          <p:spPr>
            <a:xfrm>
              <a:off x="1087896" y="781367"/>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4" name="Ellipse 83">
              <a:extLst>
                <a:ext uri="{FF2B5EF4-FFF2-40B4-BE49-F238E27FC236}">
                  <a16:creationId xmlns:a16="http://schemas.microsoft.com/office/drawing/2014/main" id="{D19EAD11-CBFF-244D-A637-54B40FC7DBD3}"/>
                </a:ext>
              </a:extLst>
            </p:cNvPr>
            <p:cNvSpPr/>
            <p:nvPr/>
          </p:nvSpPr>
          <p:spPr>
            <a:xfrm>
              <a:off x="1216386" y="937005"/>
              <a:ext cx="216024"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5" name="Groupe 84">
              <a:extLst>
                <a:ext uri="{FF2B5EF4-FFF2-40B4-BE49-F238E27FC236}">
                  <a16:creationId xmlns:a16="http://schemas.microsoft.com/office/drawing/2014/main" id="{C06B0952-A251-544E-A1DF-0ECC588057B2}"/>
                </a:ext>
              </a:extLst>
            </p:cNvPr>
            <p:cNvGrpSpPr/>
            <p:nvPr/>
          </p:nvGrpSpPr>
          <p:grpSpPr>
            <a:xfrm>
              <a:off x="1219989" y="1013738"/>
              <a:ext cx="574851" cy="419927"/>
              <a:chOff x="3206750" y="1935163"/>
              <a:chExt cx="671513" cy="490537"/>
            </a:xfrm>
          </p:grpSpPr>
          <p:sp>
            <p:nvSpPr>
              <p:cNvPr id="86" name="Freeform 5">
                <a:extLst>
                  <a:ext uri="{FF2B5EF4-FFF2-40B4-BE49-F238E27FC236}">
                    <a16:creationId xmlns:a16="http://schemas.microsoft.com/office/drawing/2014/main" id="{07C40167-7EA5-AA4E-A5A2-21FFBE44DC79}"/>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87" name="Freeform 6">
                <a:extLst>
                  <a:ext uri="{FF2B5EF4-FFF2-40B4-BE49-F238E27FC236}">
                    <a16:creationId xmlns:a16="http://schemas.microsoft.com/office/drawing/2014/main" id="{27184F63-3403-9348-9CA8-B3C3988FE0F1}"/>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88" name="Freeform 7">
                <a:extLst>
                  <a:ext uri="{FF2B5EF4-FFF2-40B4-BE49-F238E27FC236}">
                    <a16:creationId xmlns:a16="http://schemas.microsoft.com/office/drawing/2014/main" id="{DFA0B9AB-6C99-E940-8FF5-570F8DAAA477}"/>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89" name="Line 8">
                <a:extLst>
                  <a:ext uri="{FF2B5EF4-FFF2-40B4-BE49-F238E27FC236}">
                    <a16:creationId xmlns:a16="http://schemas.microsoft.com/office/drawing/2014/main" id="{8F1E7408-05C8-1D49-9670-70FB4F8B4275}"/>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0" name="Line 9">
                <a:extLst>
                  <a:ext uri="{FF2B5EF4-FFF2-40B4-BE49-F238E27FC236}">
                    <a16:creationId xmlns:a16="http://schemas.microsoft.com/office/drawing/2014/main" id="{5663BCFD-5A22-594A-B2E2-E09DB9A35521}"/>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1" name="Line 10">
                <a:extLst>
                  <a:ext uri="{FF2B5EF4-FFF2-40B4-BE49-F238E27FC236}">
                    <a16:creationId xmlns:a16="http://schemas.microsoft.com/office/drawing/2014/main" id="{D0C42598-8BC6-894F-B310-086C41E85AEE}"/>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2" name="Freeform 11">
                <a:extLst>
                  <a:ext uri="{FF2B5EF4-FFF2-40B4-BE49-F238E27FC236}">
                    <a16:creationId xmlns:a16="http://schemas.microsoft.com/office/drawing/2014/main" id="{59321F10-0502-4149-A018-8B397E02574F}"/>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3" name="Line 12">
                <a:extLst>
                  <a:ext uri="{FF2B5EF4-FFF2-40B4-BE49-F238E27FC236}">
                    <a16:creationId xmlns:a16="http://schemas.microsoft.com/office/drawing/2014/main" id="{112D8478-B80D-554A-9191-5A839CB7B5BB}"/>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4" name="Line 13">
                <a:extLst>
                  <a:ext uri="{FF2B5EF4-FFF2-40B4-BE49-F238E27FC236}">
                    <a16:creationId xmlns:a16="http://schemas.microsoft.com/office/drawing/2014/main" id="{DEA514E5-91C4-5D48-A126-FFAE7AD849B2}"/>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5" name="Line 14">
                <a:extLst>
                  <a:ext uri="{FF2B5EF4-FFF2-40B4-BE49-F238E27FC236}">
                    <a16:creationId xmlns:a16="http://schemas.microsoft.com/office/drawing/2014/main" id="{32BDF0AC-E901-FB40-A550-41D280040F73}"/>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6" name="Line 15">
                <a:extLst>
                  <a:ext uri="{FF2B5EF4-FFF2-40B4-BE49-F238E27FC236}">
                    <a16:creationId xmlns:a16="http://schemas.microsoft.com/office/drawing/2014/main" id="{F57A8063-51EA-E24D-8F7E-CAEC808EAAD8}"/>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7" name="Line 16">
                <a:extLst>
                  <a:ext uri="{FF2B5EF4-FFF2-40B4-BE49-F238E27FC236}">
                    <a16:creationId xmlns:a16="http://schemas.microsoft.com/office/drawing/2014/main" id="{0CA98659-9B40-6B40-807C-6ACC3263AD7E}"/>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8" name="Line 17">
                <a:extLst>
                  <a:ext uri="{FF2B5EF4-FFF2-40B4-BE49-F238E27FC236}">
                    <a16:creationId xmlns:a16="http://schemas.microsoft.com/office/drawing/2014/main" id="{E9AC4016-B244-7743-939E-EC4954414141}"/>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9" name="Line 18">
                <a:extLst>
                  <a:ext uri="{FF2B5EF4-FFF2-40B4-BE49-F238E27FC236}">
                    <a16:creationId xmlns:a16="http://schemas.microsoft.com/office/drawing/2014/main" id="{A3A04DDF-CAFB-0040-861A-B18550A39F08}"/>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00" name="Line 19">
                <a:extLst>
                  <a:ext uri="{FF2B5EF4-FFF2-40B4-BE49-F238E27FC236}">
                    <a16:creationId xmlns:a16="http://schemas.microsoft.com/office/drawing/2014/main" id="{A0DE576E-CB26-EF41-8ACA-D34A987859C3}"/>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01" name="Line 20">
                <a:extLst>
                  <a:ext uri="{FF2B5EF4-FFF2-40B4-BE49-F238E27FC236}">
                    <a16:creationId xmlns:a16="http://schemas.microsoft.com/office/drawing/2014/main" id="{7FCBC766-860A-2E48-950A-8FC591E43053}"/>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grpSp>
      </p:grpSp>
      <p:cxnSp>
        <p:nvCxnSpPr>
          <p:cNvPr id="156" name="Connecteur droit 155">
            <a:extLst>
              <a:ext uri="{FF2B5EF4-FFF2-40B4-BE49-F238E27FC236}">
                <a16:creationId xmlns:a16="http://schemas.microsoft.com/office/drawing/2014/main" id="{4E277E81-45DE-C547-8B2B-B459B90320F4}"/>
              </a:ext>
            </a:extLst>
          </p:cNvPr>
          <p:cNvCxnSpPr>
            <a:cxnSpLocks/>
          </p:cNvCxnSpPr>
          <p:nvPr/>
        </p:nvCxnSpPr>
        <p:spPr>
          <a:xfrm>
            <a:off x="3497162" y="3050802"/>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7" name="Connecteur droit 156">
            <a:extLst>
              <a:ext uri="{FF2B5EF4-FFF2-40B4-BE49-F238E27FC236}">
                <a16:creationId xmlns:a16="http://schemas.microsoft.com/office/drawing/2014/main" id="{242A4E5D-994C-EA40-ABB4-D2260D64117E}"/>
              </a:ext>
            </a:extLst>
          </p:cNvPr>
          <p:cNvCxnSpPr>
            <a:cxnSpLocks/>
          </p:cNvCxnSpPr>
          <p:nvPr/>
        </p:nvCxnSpPr>
        <p:spPr>
          <a:xfrm>
            <a:off x="7720670" y="3050802"/>
            <a:ext cx="0" cy="399184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63" name="TextBox 5">
            <a:extLst>
              <a:ext uri="{FF2B5EF4-FFF2-40B4-BE49-F238E27FC236}">
                <a16:creationId xmlns:a16="http://schemas.microsoft.com/office/drawing/2014/main" id="{6A4CCEC3-5697-6240-81D7-0EFACFE05B91}"/>
              </a:ext>
            </a:extLst>
          </p:cNvPr>
          <p:cNvSpPr txBox="1"/>
          <p:nvPr/>
        </p:nvSpPr>
        <p:spPr>
          <a:xfrm>
            <a:off x="7893708" y="1563542"/>
            <a:ext cx="3301579" cy="738664"/>
          </a:xfrm>
          <a:prstGeom prst="rect">
            <a:avLst/>
          </a:prstGeom>
          <a:noFill/>
        </p:spPr>
        <p:txBody>
          <a:bodyPr wrap="square" rtlCol="0">
            <a:spAutoFit/>
          </a:bodyPr>
          <a:lstStyle/>
          <a:p>
            <a:pPr>
              <a:spcBef>
                <a:spcPts val="1067"/>
              </a:spcBef>
              <a:buClr>
                <a:srgbClr val="B34A8C"/>
              </a:buClr>
            </a:pPr>
            <a:r>
              <a:rPr lang="fr-FR" sz="1400" b="1" dirty="0">
                <a:latin typeface="Ubuntu" panose="020B0504030602030204" pitchFamily="34" charset="0"/>
                <a:cs typeface="Arial" panose="020B0604020202020204" pitchFamily="34" charset="0"/>
              </a:rPr>
              <a:t>Je crée mon RDV dans mon agenda Myway en choisissant le média </a:t>
            </a:r>
            <a:r>
              <a:rPr lang="fr-FR" sz="1400" b="1" dirty="0" smtClean="0">
                <a:solidFill>
                  <a:srgbClr val="C00000"/>
                </a:solidFill>
                <a:latin typeface="Ubuntu" panose="020B0504030602030204" pitchFamily="34" charset="0"/>
                <a:cs typeface="Arial" panose="020B0604020202020204" pitchFamily="34" charset="0"/>
              </a:rPr>
              <a:t>« Visioconférence ».</a:t>
            </a:r>
            <a:endParaRPr lang="fr-FR" sz="1400" b="1" dirty="0">
              <a:solidFill>
                <a:srgbClr val="C00000"/>
              </a:solidFill>
              <a:latin typeface="Ubuntu" panose="020B0504030602030204" pitchFamily="34" charset="0"/>
              <a:cs typeface="Arial" panose="020B0604020202020204" pitchFamily="34" charset="0"/>
            </a:endParaRPr>
          </a:p>
        </p:txBody>
      </p:sp>
      <p:sp>
        <p:nvSpPr>
          <p:cNvPr id="116" name="Rectangle à coins arrondis 115"/>
          <p:cNvSpPr/>
          <p:nvPr/>
        </p:nvSpPr>
        <p:spPr>
          <a:xfrm>
            <a:off x="3599758" y="4741478"/>
            <a:ext cx="3252497" cy="753349"/>
          </a:xfrm>
          <a:prstGeom prst="roundRect">
            <a:avLst/>
          </a:prstGeom>
          <a:solidFill>
            <a:srgbClr val="FFEFEF"/>
          </a:solidFill>
          <a:ln>
            <a:solidFill>
              <a:srgbClr val="FFD9D9"/>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7" name="Rectangle à coins arrondis 116"/>
          <p:cNvSpPr/>
          <p:nvPr/>
        </p:nvSpPr>
        <p:spPr>
          <a:xfrm>
            <a:off x="502172" y="1698697"/>
            <a:ext cx="1881492" cy="617391"/>
          </a:xfrm>
          <a:prstGeom prst="roundRect">
            <a:avLst/>
          </a:prstGeom>
          <a:solidFill>
            <a:srgbClr val="FFEFEF"/>
          </a:solidFill>
          <a:ln>
            <a:solidFill>
              <a:srgbClr val="FFD9D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8" name="Rectangle à coins arrondis 117"/>
          <p:cNvSpPr/>
          <p:nvPr/>
        </p:nvSpPr>
        <p:spPr>
          <a:xfrm>
            <a:off x="2246732" y="3202384"/>
            <a:ext cx="2706053" cy="617391"/>
          </a:xfrm>
          <a:prstGeom prst="roundRect">
            <a:avLst/>
          </a:prstGeom>
          <a:solidFill>
            <a:srgbClr val="FFEFEF"/>
          </a:solidFill>
          <a:ln>
            <a:solidFill>
              <a:srgbClr val="FFD9D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0" name="Espace réservé du contenu 2"/>
          <p:cNvSpPr txBox="1">
            <a:spLocks/>
          </p:cNvSpPr>
          <p:nvPr/>
        </p:nvSpPr>
        <p:spPr>
          <a:xfrm>
            <a:off x="133500" y="1744565"/>
            <a:ext cx="2789069" cy="583343"/>
          </a:xfrm>
          <a:prstGeom prst="rect">
            <a:avLst/>
          </a:prstGeom>
        </p:spPr>
        <p:txBody>
          <a:bodyPr vert="horz" lIns="91440" tIns="45720" rIns="91440" bIns="45720" rtlCol="0">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Clr>
                <a:srgbClr val="FF8989"/>
              </a:buClr>
              <a:buFont typeface="Wingdings" panose="05000000000000000000" pitchFamily="2" charset="2"/>
              <a:buChar char="v"/>
            </a:pPr>
            <a:r>
              <a:rPr lang="fr-FR" dirty="0">
                <a:solidFill>
                  <a:prstClr val="black"/>
                </a:solidFill>
                <a:latin typeface="+mn-lt"/>
              </a:rPr>
              <a:t>Je choisis le </a:t>
            </a:r>
            <a:r>
              <a:rPr lang="fr-FR" b="1" i="1" dirty="0">
                <a:solidFill>
                  <a:prstClr val="black"/>
                </a:solidFill>
                <a:latin typeface="+mn-lt"/>
              </a:rPr>
              <a:t>type d’occupation</a:t>
            </a:r>
          </a:p>
          <a:p>
            <a:pPr marL="457200" lvl="1" indent="0">
              <a:buNone/>
            </a:pPr>
            <a:endParaRPr lang="fr-FR" dirty="0">
              <a:solidFill>
                <a:prstClr val="black"/>
              </a:solidFill>
            </a:endParaRPr>
          </a:p>
          <a:p>
            <a:pPr marL="457200" lvl="1" indent="0">
              <a:buNone/>
            </a:pPr>
            <a:endParaRPr lang="fr-FR" dirty="0">
              <a:solidFill>
                <a:prstClr val="black"/>
              </a:solidFill>
            </a:endParaRPr>
          </a:p>
          <a:p>
            <a:pPr marL="457200" lvl="1" indent="0">
              <a:buNone/>
            </a:pPr>
            <a:endParaRPr lang="fr-FR" dirty="0">
              <a:solidFill>
                <a:prstClr val="black"/>
              </a:solidFill>
            </a:endParaRPr>
          </a:p>
          <a:p>
            <a:pPr marL="457200" lvl="1" indent="0">
              <a:buNone/>
            </a:pPr>
            <a:endParaRPr lang="fr-FR" dirty="0">
              <a:solidFill>
                <a:prstClr val="black"/>
              </a:solidFill>
            </a:endParaRPr>
          </a:p>
          <a:p>
            <a:pPr marL="457200" lvl="1" indent="0">
              <a:buNone/>
            </a:pPr>
            <a:endParaRPr lang="fr-FR" dirty="0">
              <a:solidFill>
                <a:prstClr val="black"/>
              </a:solidFill>
            </a:endParaRPr>
          </a:p>
        </p:txBody>
      </p:sp>
      <p:pic>
        <p:nvPicPr>
          <p:cNvPr id="121" name="Image 12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068293" y="2826654"/>
            <a:ext cx="4468078" cy="1706727"/>
          </a:xfrm>
          <a:prstGeom prst="rect">
            <a:avLst/>
          </a:prstGeom>
        </p:spPr>
      </p:pic>
      <p:pic>
        <p:nvPicPr>
          <p:cNvPr id="122" name="Image 12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517996" y="1420992"/>
            <a:ext cx="4107327" cy="1378974"/>
          </a:xfrm>
          <a:prstGeom prst="rect">
            <a:avLst/>
          </a:prstGeom>
        </p:spPr>
      </p:pic>
      <p:sp>
        <p:nvSpPr>
          <p:cNvPr id="123" name="Rectangle à coins arrondis 122"/>
          <p:cNvSpPr/>
          <p:nvPr/>
        </p:nvSpPr>
        <p:spPr>
          <a:xfrm>
            <a:off x="10488090" y="5286488"/>
            <a:ext cx="968183" cy="376649"/>
          </a:xfrm>
          <a:prstGeom prst="roundRect">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solidFill>
                <a:prstClr val="black"/>
              </a:solidFill>
              <a:latin typeface="Calibri"/>
            </a:endParaRPr>
          </a:p>
        </p:txBody>
      </p:sp>
      <p:sp>
        <p:nvSpPr>
          <p:cNvPr id="124" name="ZoneTexte 123"/>
          <p:cNvSpPr txBox="1"/>
          <p:nvPr/>
        </p:nvSpPr>
        <p:spPr>
          <a:xfrm>
            <a:off x="1853829" y="3211002"/>
            <a:ext cx="3308087" cy="523220"/>
          </a:xfrm>
          <a:prstGeom prst="rect">
            <a:avLst/>
          </a:prstGeom>
          <a:noFill/>
        </p:spPr>
        <p:txBody>
          <a:bodyPr wrap="square" rtlCol="0">
            <a:spAutoFit/>
          </a:bodyPr>
          <a:lstStyle/>
          <a:p>
            <a:pPr marL="628650" lvl="1" indent="-171450">
              <a:buClr>
                <a:srgbClr val="FF8989"/>
              </a:buClr>
              <a:buFont typeface="Wingdings" panose="05000000000000000000" pitchFamily="2" charset="2"/>
              <a:buChar char="v"/>
            </a:pPr>
            <a:r>
              <a:rPr lang="fr-FR" sz="1400" dirty="0">
                <a:solidFill>
                  <a:prstClr val="black"/>
                </a:solidFill>
              </a:rPr>
              <a:t>Puis je renseigne </a:t>
            </a:r>
            <a:r>
              <a:rPr lang="fr-FR" sz="1400" b="1" i="1" dirty="0">
                <a:solidFill>
                  <a:prstClr val="black"/>
                </a:solidFill>
              </a:rPr>
              <a:t>les caractéristiques de l’occupation </a:t>
            </a:r>
          </a:p>
        </p:txBody>
      </p:sp>
      <p:sp>
        <p:nvSpPr>
          <p:cNvPr id="125" name="ZoneTexte 124"/>
          <p:cNvSpPr txBox="1"/>
          <p:nvPr/>
        </p:nvSpPr>
        <p:spPr>
          <a:xfrm>
            <a:off x="3265432" y="4736149"/>
            <a:ext cx="3792967" cy="738664"/>
          </a:xfrm>
          <a:prstGeom prst="rect">
            <a:avLst/>
          </a:prstGeom>
          <a:noFill/>
        </p:spPr>
        <p:txBody>
          <a:bodyPr wrap="square" rtlCol="0">
            <a:spAutoFit/>
          </a:bodyPr>
          <a:lstStyle/>
          <a:p>
            <a:pPr marL="628650" lvl="1" indent="-171450">
              <a:buClr>
                <a:srgbClr val="FF8989"/>
              </a:buClr>
              <a:buFont typeface="Wingdings" panose="05000000000000000000" pitchFamily="2" charset="2"/>
              <a:buChar char="v"/>
            </a:pPr>
            <a:r>
              <a:rPr lang="fr-FR" sz="1400" dirty="0">
                <a:solidFill>
                  <a:prstClr val="black"/>
                </a:solidFill>
              </a:rPr>
              <a:t>Enfin, dans la partie </a:t>
            </a:r>
            <a:r>
              <a:rPr lang="fr-FR" sz="1400" b="1" i="1" dirty="0">
                <a:solidFill>
                  <a:prstClr val="black"/>
                </a:solidFill>
              </a:rPr>
              <a:t>Informations Rendez-vous</a:t>
            </a:r>
            <a:r>
              <a:rPr lang="fr-FR" sz="1400" dirty="0">
                <a:solidFill>
                  <a:prstClr val="black"/>
                </a:solidFill>
              </a:rPr>
              <a:t>  sélectionner le média </a:t>
            </a:r>
            <a:r>
              <a:rPr lang="fr-FR" sz="1400" b="1" i="1" dirty="0">
                <a:solidFill>
                  <a:prstClr val="black"/>
                </a:solidFill>
              </a:rPr>
              <a:t>Visioconférence</a:t>
            </a:r>
          </a:p>
        </p:txBody>
      </p:sp>
      <p:pic>
        <p:nvPicPr>
          <p:cNvPr id="127" name="Image 126"/>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074657" y="1281891"/>
            <a:ext cx="1262192" cy="1238436"/>
          </a:xfrm>
          <a:prstGeom prst="rect">
            <a:avLst/>
          </a:prstGeom>
        </p:spPr>
      </p:pic>
      <p:sp>
        <p:nvSpPr>
          <p:cNvPr id="129" name="Rectangle 128"/>
          <p:cNvSpPr/>
          <p:nvPr/>
        </p:nvSpPr>
        <p:spPr>
          <a:xfrm>
            <a:off x="0" y="5937115"/>
            <a:ext cx="6318914" cy="942129"/>
          </a:xfrm>
          <a:prstGeom prst="rect">
            <a:avLst/>
          </a:prstGeom>
          <a:solidFill>
            <a:schemeClr val="bg2"/>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129"/>
          <p:cNvSpPr/>
          <p:nvPr/>
        </p:nvSpPr>
        <p:spPr>
          <a:xfrm>
            <a:off x="753763" y="6020616"/>
            <a:ext cx="5249839" cy="692497"/>
          </a:xfrm>
          <a:prstGeom prst="rect">
            <a:avLst/>
          </a:prstGeom>
        </p:spPr>
        <p:txBody>
          <a:bodyPr wrap="square">
            <a:spAutoFit/>
          </a:bodyPr>
          <a:lstStyle/>
          <a:p>
            <a:pPr marL="285750" indent="-285750">
              <a:buFont typeface="Arial" panose="020B0604020202020204" pitchFamily="34" charset="0"/>
              <a:buChar char="•"/>
            </a:pPr>
            <a:endParaRPr lang="fr-FR" sz="1100" dirty="0" smtClean="0">
              <a:solidFill>
                <a:srgbClr val="000000"/>
              </a:solidFill>
              <a:latin typeface="Calibri" panose="020F0502020204030204" pitchFamily="34" charset="0"/>
              <a:cs typeface="Calibri" panose="020F0502020204030204" pitchFamily="34" charset="0"/>
            </a:endParaRPr>
          </a:p>
          <a:p>
            <a:r>
              <a:rPr lang="fr-FR" sz="1400" b="1" dirty="0">
                <a:solidFill>
                  <a:srgbClr val="C00000"/>
                </a:solidFill>
                <a:latin typeface="Calibri" panose="020F0502020204030204" pitchFamily="34" charset="0"/>
                <a:cs typeface="Calibri" panose="020F0502020204030204" pitchFamily="34" charset="0"/>
              </a:rPr>
              <a:t>Attention je n’oublie pas d’envoyer l’invitation via Outlook au client pour qu’il ai le lien de </a:t>
            </a:r>
            <a:r>
              <a:rPr lang="fr-FR" sz="1400" b="1" dirty="0" smtClean="0">
                <a:solidFill>
                  <a:srgbClr val="C00000"/>
                </a:solidFill>
                <a:latin typeface="Calibri" panose="020F0502020204030204" pitchFamily="34" charset="0"/>
                <a:cs typeface="Calibri" panose="020F0502020204030204" pitchFamily="34" charset="0"/>
              </a:rPr>
              <a:t>connexion !</a:t>
            </a:r>
            <a:endParaRPr lang="fr-FR" sz="1400" b="1" dirty="0">
              <a:solidFill>
                <a:srgbClr val="C00000"/>
              </a:solidFill>
              <a:latin typeface="Calibri" panose="020F0502020204030204" pitchFamily="34" charset="0"/>
              <a:cs typeface="Calibri" panose="020F0502020204030204" pitchFamily="34" charset="0"/>
            </a:endParaRPr>
          </a:p>
        </p:txBody>
      </p:sp>
      <p:pic>
        <p:nvPicPr>
          <p:cNvPr id="132" name="Image 131"/>
          <p:cNvPicPr>
            <a:picLocks noChangeAspect="1"/>
          </p:cNvPicPr>
          <p:nvPr/>
        </p:nvPicPr>
        <p:blipFill>
          <a:blip r:embed="rId6">
            <a:extLst/>
          </a:blip>
          <a:stretch>
            <a:fillRect/>
          </a:stretch>
        </p:blipFill>
        <p:spPr>
          <a:xfrm>
            <a:off x="113301" y="5979295"/>
            <a:ext cx="695234" cy="685158"/>
          </a:xfrm>
          <a:prstGeom prst="rect">
            <a:avLst/>
          </a:prstGeom>
        </p:spPr>
      </p:pic>
    </p:spTree>
    <p:extLst>
      <p:ext uri="{BB962C8B-B14F-4D97-AF65-F5344CB8AC3E}">
        <p14:creationId xmlns:p14="http://schemas.microsoft.com/office/powerpoint/2010/main" val="124164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re 3"/>
          <p:cNvSpPr>
            <a:spLocks noGrp="1"/>
          </p:cNvSpPr>
          <p:nvPr>
            <p:ph type="title"/>
          </p:nvPr>
        </p:nvSpPr>
        <p:spPr>
          <a:xfrm>
            <a:off x="1368000" y="306001"/>
            <a:ext cx="10488640" cy="810012"/>
          </a:xfrm>
        </p:spPr>
        <p:txBody>
          <a:bodyPr>
            <a:normAutofit/>
          </a:bodyPr>
          <a:lstStyle/>
          <a:p>
            <a:r>
              <a:rPr lang="fr-FR" b="1" dirty="0" smtClean="0">
                <a:solidFill>
                  <a:srgbClr val="C00000"/>
                </a:solidFill>
              </a:rPr>
              <a:t>INFORMATIONS: RISQUES LIÉS À LA FRAUDE</a:t>
            </a:r>
            <a:endParaRPr lang="fr-FR" b="1" dirty="0">
              <a:solidFill>
                <a:srgbClr val="C00000"/>
              </a:solidFill>
            </a:endParaRPr>
          </a:p>
        </p:txBody>
      </p:sp>
      <p:sp>
        <p:nvSpPr>
          <p:cNvPr id="47" name="Rectangle 46">
            <a:extLst>
              <a:ext uri="{FF2B5EF4-FFF2-40B4-BE49-F238E27FC236}">
                <a16:creationId xmlns:a16="http://schemas.microsoft.com/office/drawing/2014/main" id="{25B80C08-B07C-6841-A2DA-DEE56EF8DCD2}"/>
              </a:ext>
            </a:extLst>
          </p:cNvPr>
          <p:cNvSpPr/>
          <p:nvPr/>
        </p:nvSpPr>
        <p:spPr>
          <a:xfrm>
            <a:off x="1324844" y="1550027"/>
            <a:ext cx="8866291" cy="50235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9" name="Rectangle 68"/>
          <p:cNvSpPr/>
          <p:nvPr/>
        </p:nvSpPr>
        <p:spPr>
          <a:xfrm>
            <a:off x="1367998" y="1613022"/>
            <a:ext cx="8761966" cy="646331"/>
          </a:xfrm>
          <a:prstGeom prst="rect">
            <a:avLst/>
          </a:prstGeom>
        </p:spPr>
        <p:txBody>
          <a:bodyPr wrap="square">
            <a:spAutoFit/>
          </a:bodyPr>
          <a:lstStyle/>
          <a:p>
            <a:r>
              <a:rPr lang="fr-FR" b="1" dirty="0" smtClean="0">
                <a:solidFill>
                  <a:srgbClr val="000000"/>
                </a:solidFill>
                <a:latin typeface="Corbel" panose="020B0503020204020204" pitchFamily="34" charset="0"/>
              </a:rPr>
              <a:t>Comment le client peut il s’assurer que son interlocuteur est un conseiller de la Caisse d’Epargne lors d’une réunion en ligne ?</a:t>
            </a:r>
            <a:endParaRPr lang="fr-FR" b="1" dirty="0"/>
          </a:p>
        </p:txBody>
      </p:sp>
      <p:sp>
        <p:nvSpPr>
          <p:cNvPr id="70" name="Rectangle 69"/>
          <p:cNvSpPr/>
          <p:nvPr/>
        </p:nvSpPr>
        <p:spPr>
          <a:xfrm>
            <a:off x="1367998" y="2029006"/>
            <a:ext cx="8823135" cy="2000548"/>
          </a:xfrm>
          <a:prstGeom prst="rect">
            <a:avLst/>
          </a:prstGeom>
        </p:spPr>
        <p:txBody>
          <a:bodyPr wrap="square">
            <a:spAutoFit/>
          </a:bodyPr>
          <a:lstStyle/>
          <a:p>
            <a:pPr marL="285750" indent="-285750">
              <a:buFont typeface="Arial" panose="020B0604020202020204" pitchFamily="34" charset="0"/>
              <a:buChar char="•"/>
            </a:pPr>
            <a:endParaRPr lang="fr-FR" sz="1200" dirty="0" smtClean="0">
              <a:solidFill>
                <a:srgbClr val="000000"/>
              </a:solidFill>
              <a:latin typeface="Candara" panose="020E0502030303020204" pitchFamily="34" charset="0"/>
            </a:endParaRPr>
          </a:p>
          <a:p>
            <a:pPr marL="285750" indent="-285750">
              <a:buFont typeface="Arial" panose="020B0604020202020204" pitchFamily="34" charset="0"/>
              <a:buChar char="•"/>
            </a:pPr>
            <a:r>
              <a:rPr lang="fr-FR" sz="1600" i="1" dirty="0" smtClean="0">
                <a:solidFill>
                  <a:srgbClr val="000000"/>
                </a:solidFill>
                <a:latin typeface="Candara" panose="020E0502030303020204" pitchFamily="34" charset="0"/>
              </a:rPr>
              <a:t>Les adresses mails utilisées par la Caisse d’Epargne pour l’envoi de tous ses messages, dont cette invitation, sont toujours de type XXX@cegee.caisse-epargne.fr</a:t>
            </a:r>
          </a:p>
          <a:p>
            <a:pPr marL="285750" indent="-285750">
              <a:buFont typeface="Arial" panose="020B0604020202020204" pitchFamily="34" charset="0"/>
              <a:buChar char="•"/>
            </a:pPr>
            <a:r>
              <a:rPr lang="fr-FR" sz="1600" i="1" dirty="0" smtClean="0">
                <a:solidFill>
                  <a:srgbClr val="000000"/>
                </a:solidFill>
                <a:latin typeface="Candara" panose="020E0502030303020204" pitchFamily="34" charset="0"/>
              </a:rPr>
              <a:t> La Caisse d’Epargne ne vous demandera JAMAIS de prendre le contrôle de votre poste lors d’une réunion en ligne</a:t>
            </a:r>
          </a:p>
          <a:p>
            <a:pPr marL="285750" indent="-285750">
              <a:buFont typeface="Arial" panose="020B0604020202020204" pitchFamily="34" charset="0"/>
              <a:buChar char="•"/>
            </a:pPr>
            <a:r>
              <a:rPr lang="fr-FR" sz="1600" i="1" dirty="0" smtClean="0">
                <a:solidFill>
                  <a:srgbClr val="000000"/>
                </a:solidFill>
                <a:latin typeface="Candara" panose="020E0502030303020204" pitchFamily="34" charset="0"/>
              </a:rPr>
              <a:t>La Caisse d’Epargne ne vous demandera JAMAIS  votre code CONFIDENTIEL de banque à distance ni votre numéro de carte bancaire</a:t>
            </a:r>
          </a:p>
          <a:p>
            <a:endParaRPr lang="fr-FR" sz="1600" dirty="0">
              <a:solidFill>
                <a:srgbClr val="000000"/>
              </a:solidFill>
              <a:latin typeface="Candara" panose="020E0502030303020204" pitchFamily="34" charset="0"/>
            </a:endParaRPr>
          </a:p>
        </p:txBody>
      </p:sp>
      <p:sp>
        <p:nvSpPr>
          <p:cNvPr id="72" name="Rectangle 71"/>
          <p:cNvSpPr/>
          <p:nvPr/>
        </p:nvSpPr>
        <p:spPr>
          <a:xfrm>
            <a:off x="1367998" y="4208903"/>
            <a:ext cx="8823135" cy="2246769"/>
          </a:xfrm>
          <a:prstGeom prst="rect">
            <a:avLst/>
          </a:prstGeom>
        </p:spPr>
        <p:txBody>
          <a:bodyPr wrap="square">
            <a:spAutoFit/>
          </a:bodyPr>
          <a:lstStyle/>
          <a:p>
            <a:pPr marL="285750" indent="-285750">
              <a:buFont typeface="Arial" panose="020B0604020202020204" pitchFamily="34" charset="0"/>
              <a:buChar char="•"/>
            </a:pPr>
            <a:endParaRPr lang="fr-FR" sz="1200" dirty="0" smtClean="0">
              <a:solidFill>
                <a:srgbClr val="000000"/>
              </a:solidFill>
              <a:latin typeface="Candara" panose="020E0502030303020204" pitchFamily="34" charset="0"/>
            </a:endParaRPr>
          </a:p>
          <a:p>
            <a:pPr marL="285750" indent="-285750">
              <a:buFont typeface="Arial" panose="020B0604020202020204" pitchFamily="34" charset="0"/>
              <a:buChar char="•"/>
            </a:pPr>
            <a:r>
              <a:rPr lang="fr-FR" sz="1600" i="1" dirty="0" smtClean="0">
                <a:solidFill>
                  <a:srgbClr val="000000"/>
                </a:solidFill>
                <a:latin typeface="Candara" panose="020E0502030303020204" pitchFamily="34" charset="0"/>
              </a:rPr>
              <a:t>Modification ou la communication des données personnelles (numéro de téléphone, adresse mail, ...)</a:t>
            </a:r>
          </a:p>
          <a:p>
            <a:pPr marL="285750" indent="-285750">
              <a:buFont typeface="Arial" panose="020B0604020202020204" pitchFamily="34" charset="0"/>
              <a:buChar char="•"/>
            </a:pPr>
            <a:r>
              <a:rPr lang="fr-FR" sz="1600" i="1" dirty="0" smtClean="0">
                <a:solidFill>
                  <a:srgbClr val="000000"/>
                </a:solidFill>
                <a:latin typeface="Candara" panose="020E0502030303020204" pitchFamily="34" charset="0"/>
              </a:rPr>
              <a:t>Communiquer ses identifiants et son mot de passe pour accéder à sa banque en ligne ou son code </a:t>
            </a:r>
            <a:r>
              <a:rPr lang="fr-FR" sz="1600" i="1" dirty="0" err="1" smtClean="0">
                <a:solidFill>
                  <a:srgbClr val="000000"/>
                </a:solidFill>
                <a:latin typeface="Candara" panose="020E0502030303020204" pitchFamily="34" charset="0"/>
              </a:rPr>
              <a:t>Sécur'Pass</a:t>
            </a:r>
            <a:r>
              <a:rPr lang="fr-FR" sz="1600" i="1" dirty="0" smtClean="0">
                <a:solidFill>
                  <a:srgbClr val="000000"/>
                </a:solidFill>
                <a:latin typeface="Candara" panose="020E0502030303020204" pitchFamily="34" charset="0"/>
              </a:rPr>
              <a:t> </a:t>
            </a:r>
          </a:p>
          <a:p>
            <a:pPr marL="285750" indent="-285750">
              <a:buFont typeface="Arial" panose="020B0604020202020204" pitchFamily="34" charset="0"/>
              <a:buChar char="•"/>
            </a:pPr>
            <a:r>
              <a:rPr lang="fr-FR" sz="1600" i="1" dirty="0">
                <a:solidFill>
                  <a:srgbClr val="000000"/>
                </a:solidFill>
                <a:latin typeface="Candara" panose="020E0502030303020204" pitchFamily="34" charset="0"/>
              </a:rPr>
              <a:t>C</a:t>
            </a:r>
            <a:r>
              <a:rPr lang="fr-FR" sz="1600" i="1" dirty="0" smtClean="0">
                <a:solidFill>
                  <a:srgbClr val="000000"/>
                </a:solidFill>
                <a:latin typeface="Candara" panose="020E0502030303020204" pitchFamily="34" charset="0"/>
              </a:rPr>
              <a:t>liquer sur un lien pour réaliser une maintenance ou pour tout autre motif (en dehors du lien dans l’invitation Visio)</a:t>
            </a:r>
          </a:p>
          <a:p>
            <a:pPr marL="285750" indent="-285750">
              <a:buFont typeface="Arial" panose="020B0604020202020204" pitchFamily="34" charset="0"/>
              <a:buChar char="•"/>
            </a:pPr>
            <a:r>
              <a:rPr lang="fr-FR" sz="1600" i="1" dirty="0" smtClean="0">
                <a:solidFill>
                  <a:srgbClr val="000000"/>
                </a:solidFill>
                <a:latin typeface="Candara" panose="020E0502030303020204" pitchFamily="34" charset="0"/>
              </a:rPr>
              <a:t>Demander des éléments sur la carte bancaire (numéro, date d'expiration, cryptogramme et/ou code confidentiel) </a:t>
            </a:r>
          </a:p>
          <a:p>
            <a:pPr marL="285750" indent="-285750">
              <a:buFont typeface="Arial" panose="020B0604020202020204" pitchFamily="34" charset="0"/>
              <a:buChar char="•"/>
            </a:pPr>
            <a:r>
              <a:rPr lang="fr-FR" sz="1600" i="1" dirty="0" smtClean="0">
                <a:solidFill>
                  <a:srgbClr val="000000"/>
                </a:solidFill>
                <a:latin typeface="Candara" panose="020E0502030303020204" pitchFamily="34" charset="0"/>
              </a:rPr>
              <a:t>Communiquer le code de validation d'une opération faite sur Internet </a:t>
            </a:r>
            <a:endParaRPr lang="fr-FR" sz="1600" dirty="0">
              <a:solidFill>
                <a:srgbClr val="000000"/>
              </a:solidFill>
              <a:latin typeface="Candara" panose="020E0502030303020204" pitchFamily="34" charset="0"/>
            </a:endParaRPr>
          </a:p>
        </p:txBody>
      </p:sp>
      <p:sp>
        <p:nvSpPr>
          <p:cNvPr id="74" name="Rectangle 73"/>
          <p:cNvSpPr/>
          <p:nvPr/>
        </p:nvSpPr>
        <p:spPr>
          <a:xfrm>
            <a:off x="1367998" y="3777102"/>
            <a:ext cx="8761966" cy="646331"/>
          </a:xfrm>
          <a:prstGeom prst="rect">
            <a:avLst/>
          </a:prstGeom>
        </p:spPr>
        <p:txBody>
          <a:bodyPr wrap="square">
            <a:spAutoFit/>
          </a:bodyPr>
          <a:lstStyle/>
          <a:p>
            <a:r>
              <a:rPr lang="fr-FR" b="1" dirty="0" smtClean="0">
                <a:solidFill>
                  <a:srgbClr val="000000"/>
                </a:solidFill>
                <a:latin typeface="Corbel" panose="020B0503020204020204" pitchFamily="34" charset="0"/>
              </a:rPr>
              <a:t>Rappeler au client ce qu’un conseiller de la Caisse d’Epargne ne demandera jamais à un client distant :</a:t>
            </a:r>
            <a:endParaRPr lang="fr-FR" b="1" dirty="0"/>
          </a:p>
        </p:txBody>
      </p:sp>
      <p:sp>
        <p:nvSpPr>
          <p:cNvPr id="8" name="Espace réservé du texte 2"/>
          <p:cNvSpPr>
            <a:spLocks noGrp="1"/>
          </p:cNvSpPr>
          <p:nvPr>
            <p:ph type="body" sz="quarter" idx="17"/>
          </p:nvPr>
        </p:nvSpPr>
        <p:spPr>
          <a:xfrm>
            <a:off x="843369" y="1234649"/>
            <a:ext cx="10503620" cy="288078"/>
          </a:xfrm>
        </p:spPr>
        <p:txBody>
          <a:bodyPr>
            <a:noAutofit/>
          </a:bodyPr>
          <a:lstStyle/>
          <a:p>
            <a:pPr marL="0" indent="0">
              <a:buNone/>
            </a:pPr>
            <a:r>
              <a:rPr lang="fr-FR" sz="1600" b="1" dirty="0" smtClean="0"/>
              <a:t>Dans  le cadre d’un RDV Visio, rappelez à </a:t>
            </a:r>
            <a:r>
              <a:rPr lang="fr-FR" sz="1600" b="1" dirty="0"/>
              <a:t>votre client </a:t>
            </a:r>
            <a:r>
              <a:rPr lang="fr-FR" sz="1600" b="1" dirty="0" smtClean="0"/>
              <a:t>les points de vigilance liés au risque de Fraude </a:t>
            </a:r>
            <a:endParaRPr lang="fr-FR" sz="1600" b="1" dirty="0"/>
          </a:p>
        </p:txBody>
      </p:sp>
    </p:spTree>
    <p:extLst>
      <p:ext uri="{BB962C8B-B14F-4D97-AF65-F5344CB8AC3E}">
        <p14:creationId xmlns:p14="http://schemas.microsoft.com/office/powerpoint/2010/main" val="3653765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183" y="2718872"/>
            <a:ext cx="5414963" cy="58357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solidFill>
                <a:schemeClr val="tx1"/>
              </a:solidFill>
            </a:endParaRPr>
          </a:p>
        </p:txBody>
      </p:sp>
      <p:sp>
        <p:nvSpPr>
          <p:cNvPr id="5" name="Espace réservé du texte 6"/>
          <p:cNvSpPr>
            <a:spLocks noGrp="1"/>
          </p:cNvSpPr>
          <p:nvPr/>
        </p:nvSpPr>
        <p:spPr bwMode="auto">
          <a:xfrm>
            <a:off x="676207" y="1796320"/>
            <a:ext cx="4787166" cy="314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Bef>
                <a:spcPts val="0"/>
              </a:spcBef>
              <a:spcAft>
                <a:spcPts val="1200"/>
              </a:spcAft>
              <a:defRPr/>
            </a:pPr>
            <a:r>
              <a:rPr lang="fr-FR" sz="1600" b="1" dirty="0">
                <a:solidFill>
                  <a:schemeClr val="tx1">
                    <a:lumMod val="65000"/>
                    <a:lumOff val="35000"/>
                  </a:schemeClr>
                </a:solidFill>
                <a:cs typeface="Calibri" panose="020F0502020204030204" pitchFamily="34" charset="0"/>
              </a:rPr>
              <a:t>LES PRE REQUIS</a:t>
            </a:r>
          </a:p>
          <a:p>
            <a:pPr fontAlgn="auto">
              <a:lnSpc>
                <a:spcPct val="150000"/>
              </a:lnSpc>
              <a:spcBef>
                <a:spcPts val="0"/>
              </a:spcBef>
              <a:spcAft>
                <a:spcPts val="1200"/>
              </a:spcAft>
              <a:defRPr/>
            </a:pPr>
            <a:r>
              <a:rPr lang="fr-FR" sz="1600" b="1" dirty="0" smtClean="0">
                <a:solidFill>
                  <a:schemeClr val="tx1">
                    <a:lumMod val="65000"/>
                    <a:lumOff val="35000"/>
                  </a:schemeClr>
                </a:solidFill>
                <a:cs typeface="Calibri" panose="020F0502020204030204" pitchFamily="34" charset="0"/>
              </a:rPr>
              <a:t>JE CRÉE MON RDV AVEC VISIO CLIENTS.</a:t>
            </a:r>
          </a:p>
          <a:p>
            <a:pPr fontAlgn="auto">
              <a:lnSpc>
                <a:spcPct val="100000"/>
              </a:lnSpc>
              <a:spcBef>
                <a:spcPts val="0"/>
              </a:spcBef>
              <a:spcAft>
                <a:spcPts val="1200"/>
              </a:spcAft>
              <a:defRPr/>
            </a:pPr>
            <a:r>
              <a:rPr lang="fr-FR" sz="1600" b="1" dirty="0">
                <a:solidFill>
                  <a:schemeClr val="bg1"/>
                </a:solidFill>
                <a:cs typeface="Calibri" panose="020F0502020204030204" pitchFamily="34" charset="0"/>
              </a:rPr>
              <a:t>LES 3 ÉTAPES INCONTOURNABLES POUR RÉUSSIR UN RDV AVEC TEAMS</a:t>
            </a:r>
          </a:p>
          <a:p>
            <a:pPr marL="800100" lvl="1" indent="-342900" fontAlgn="auto">
              <a:lnSpc>
                <a:spcPct val="100000"/>
              </a:lnSpc>
              <a:spcBef>
                <a:spcPts val="0"/>
              </a:spcBef>
              <a:spcAft>
                <a:spcPts val="600"/>
              </a:spcAft>
              <a:buFont typeface="+mj-lt"/>
              <a:buAutoNum type="arabicPeriod"/>
              <a:defRPr/>
            </a:pPr>
            <a:r>
              <a:rPr lang="fr-FR" sz="1600" dirty="0">
                <a:solidFill>
                  <a:schemeClr val="tx1">
                    <a:lumMod val="65000"/>
                    <a:lumOff val="35000"/>
                  </a:schemeClr>
                </a:solidFill>
                <a:cs typeface="Calibri" panose="020F0502020204030204" pitchFamily="34" charset="0"/>
              </a:rPr>
              <a:t>La préparation de mon entretien</a:t>
            </a:r>
          </a:p>
          <a:p>
            <a:pPr marL="800100" lvl="1" indent="-342900" fontAlgn="auto">
              <a:lnSpc>
                <a:spcPct val="100000"/>
              </a:lnSpc>
              <a:spcBef>
                <a:spcPts val="0"/>
              </a:spcBef>
              <a:spcAft>
                <a:spcPts val="600"/>
              </a:spcAft>
              <a:buFont typeface="+mj-lt"/>
              <a:buAutoNum type="arabicPeriod"/>
              <a:defRPr/>
            </a:pPr>
            <a:r>
              <a:rPr lang="fr-FR" sz="1600" dirty="0">
                <a:solidFill>
                  <a:schemeClr val="tx1">
                    <a:lumMod val="65000"/>
                    <a:lumOff val="35000"/>
                  </a:schemeClr>
                </a:solidFill>
                <a:cs typeface="Calibri" panose="020F0502020204030204" pitchFamily="34" charset="0"/>
              </a:rPr>
              <a:t>Mon entretien</a:t>
            </a:r>
          </a:p>
          <a:p>
            <a:pPr marL="800100" lvl="1" indent="-342900" fontAlgn="auto">
              <a:lnSpc>
                <a:spcPct val="100000"/>
              </a:lnSpc>
              <a:spcBef>
                <a:spcPts val="0"/>
              </a:spcBef>
              <a:spcAft>
                <a:spcPts val="600"/>
              </a:spcAft>
              <a:buFont typeface="+mj-lt"/>
              <a:buAutoNum type="arabicPeriod"/>
              <a:defRPr/>
            </a:pPr>
            <a:r>
              <a:rPr lang="fr-FR" sz="1600" dirty="0">
                <a:solidFill>
                  <a:schemeClr val="tx1">
                    <a:lumMod val="65000"/>
                    <a:lumOff val="35000"/>
                  </a:schemeClr>
                </a:solidFill>
                <a:cs typeface="Calibri" panose="020F0502020204030204" pitchFamily="34" charset="0"/>
              </a:rPr>
              <a:t>Le suivi de la relation</a:t>
            </a:r>
          </a:p>
          <a:p>
            <a:pPr fontAlgn="auto">
              <a:lnSpc>
                <a:spcPct val="100000"/>
              </a:lnSpc>
              <a:spcBef>
                <a:spcPts val="0"/>
              </a:spcBef>
              <a:spcAft>
                <a:spcPts val="1200"/>
              </a:spcAft>
              <a:defRPr/>
            </a:pPr>
            <a:endParaRPr lang="fr-FR" sz="1600" b="1" dirty="0" smtClean="0">
              <a:solidFill>
                <a:schemeClr val="tx1">
                  <a:lumMod val="65000"/>
                  <a:lumOff val="35000"/>
                </a:schemeClr>
              </a:solidFill>
              <a:cs typeface="Calibri" panose="020F0502020204030204" pitchFamily="34" charset="0"/>
            </a:endParaRPr>
          </a:p>
          <a:p>
            <a:pPr fontAlgn="auto">
              <a:lnSpc>
                <a:spcPct val="100000"/>
              </a:lnSpc>
              <a:spcBef>
                <a:spcPts val="0"/>
              </a:spcBef>
              <a:spcAft>
                <a:spcPts val="1200"/>
              </a:spcAft>
              <a:defRPr/>
            </a:pPr>
            <a:r>
              <a:rPr lang="fr-FR" sz="1600" b="1" dirty="0" smtClean="0">
                <a:solidFill>
                  <a:schemeClr val="tx1">
                    <a:lumMod val="65000"/>
                    <a:lumOff val="35000"/>
                  </a:schemeClr>
                </a:solidFill>
                <a:cs typeface="Calibri" panose="020F0502020204030204" pitchFamily="34" charset="0"/>
              </a:rPr>
              <a:t>CÔTÉ </a:t>
            </a:r>
            <a:r>
              <a:rPr lang="fr-FR" sz="1600" b="1" dirty="0">
                <a:solidFill>
                  <a:schemeClr val="tx1">
                    <a:lumMod val="65000"/>
                    <a:lumOff val="35000"/>
                  </a:schemeClr>
                </a:solidFill>
                <a:cs typeface="Calibri" panose="020F0502020204030204" pitchFamily="34" charset="0"/>
              </a:rPr>
              <a:t>CLIENTS </a:t>
            </a:r>
            <a:r>
              <a:rPr lang="fr-FR" sz="1600" dirty="0">
                <a:solidFill>
                  <a:schemeClr val="tx1">
                    <a:lumMod val="65000"/>
                    <a:lumOff val="35000"/>
                  </a:schemeClr>
                </a:solidFill>
                <a:cs typeface="Calibri" panose="020F0502020204030204" pitchFamily="34" charset="0"/>
              </a:rPr>
              <a:t>(AVEC SON PC, AVEC SMARTPHONE OU SA TABLETTE).</a:t>
            </a:r>
          </a:p>
          <a:p>
            <a:pPr fontAlgn="auto">
              <a:lnSpc>
                <a:spcPct val="150000"/>
              </a:lnSpc>
              <a:spcBef>
                <a:spcPts val="0"/>
              </a:spcBef>
              <a:spcAft>
                <a:spcPts val="1200"/>
              </a:spcAft>
              <a:defRPr/>
            </a:pPr>
            <a:endParaRPr lang="fr-FR" sz="1600" b="1" dirty="0">
              <a:solidFill>
                <a:schemeClr val="tx1">
                  <a:lumMod val="65000"/>
                  <a:lumOff val="35000"/>
                </a:schemeClr>
              </a:solidFill>
              <a:cs typeface="Calibri" panose="020F0502020204030204" pitchFamily="34" charset="0"/>
            </a:endParaRPr>
          </a:p>
        </p:txBody>
      </p:sp>
      <p:sp>
        <p:nvSpPr>
          <p:cNvPr id="9" name="Titre 5"/>
          <p:cNvSpPr>
            <a:spLocks noGrp="1"/>
          </p:cNvSpPr>
          <p:nvPr>
            <p:ph type="title"/>
          </p:nvPr>
        </p:nvSpPr>
        <p:spPr>
          <a:xfrm>
            <a:off x="1526488" y="175399"/>
            <a:ext cx="8783637" cy="769937"/>
          </a:xfrm>
        </p:spPr>
        <p:txBody>
          <a:bodyPr rtlCol="0">
            <a:normAutofit/>
          </a:bodyPr>
          <a:lstStyle/>
          <a:p>
            <a:pPr>
              <a:defRPr/>
            </a:pPr>
            <a:r>
              <a:rPr lang="fr-FR" dirty="0">
                <a:solidFill>
                  <a:srgbClr val="C00000"/>
                </a:solidFill>
                <a:cs typeface="Calibri" panose="020F0502020204030204" pitchFamily="34" charset="0"/>
              </a:rPr>
              <a:t>SOMMAIRE.</a:t>
            </a:r>
            <a:r>
              <a:rPr lang="fr-FR" i="1" dirty="0">
                <a:solidFill>
                  <a:srgbClr val="C00000"/>
                </a:solidFill>
                <a:cs typeface="Calibri" panose="020F0502020204030204" pitchFamily="34" charset="0"/>
              </a:rPr>
              <a:t/>
            </a:r>
            <a:br>
              <a:rPr lang="fr-FR" i="1" dirty="0">
                <a:solidFill>
                  <a:srgbClr val="C00000"/>
                </a:solidFill>
                <a:cs typeface="Calibri" panose="020F0502020204030204" pitchFamily="34" charset="0"/>
              </a:rPr>
            </a:br>
            <a:r>
              <a:rPr lang="fr-FR" sz="1800" dirty="0">
                <a:solidFill>
                  <a:schemeClr val="tx1">
                    <a:lumMod val="65000"/>
                    <a:lumOff val="35000"/>
                  </a:schemeClr>
                </a:solidFill>
                <a:cs typeface="Calibri" panose="020F0502020204030204" pitchFamily="34" charset="0"/>
              </a:rPr>
              <a:t>Réussir </a:t>
            </a:r>
            <a:r>
              <a:rPr lang="fr-FR" sz="1800" dirty="0" smtClean="0">
                <a:solidFill>
                  <a:schemeClr val="tx1">
                    <a:lumMod val="65000"/>
                    <a:lumOff val="35000"/>
                  </a:schemeClr>
                </a:solidFill>
                <a:cs typeface="Calibri" panose="020F0502020204030204" pitchFamily="34" charset="0"/>
              </a:rPr>
              <a:t>vos </a:t>
            </a:r>
            <a:r>
              <a:rPr lang="fr-FR" sz="1800" dirty="0">
                <a:solidFill>
                  <a:schemeClr val="tx1">
                    <a:lumMod val="65000"/>
                    <a:lumOff val="35000"/>
                  </a:schemeClr>
                </a:solidFill>
                <a:cs typeface="Calibri" panose="020F0502020204030204" pitchFamily="34" charset="0"/>
              </a:rPr>
              <a:t>rendez vous Client en visioconférence  !</a:t>
            </a:r>
          </a:p>
        </p:txBody>
      </p:sp>
      <p:sp>
        <p:nvSpPr>
          <p:cNvPr id="10" name="Espace réservé du numéro de diapositive 5"/>
          <p:cNvSpPr>
            <a:spLocks noGrp="1"/>
          </p:cNvSpPr>
          <p:nvPr>
            <p:ph type="sldNum" sz="quarter" idx="4294967295"/>
          </p:nvPr>
        </p:nvSpPr>
        <p:spPr>
          <a:xfrm>
            <a:off x="9988858" y="3302448"/>
            <a:ext cx="2133600" cy="273844"/>
          </a:xfrm>
          <a:prstGeom prst="rect">
            <a:avLst/>
          </a:prstGeom>
        </p:spPr>
        <p:txBody>
          <a:bodyPr/>
          <a:lstStyle>
            <a:lvl1pPr algn="r">
              <a:defRPr sz="1100"/>
            </a:lvl1pPr>
          </a:lstStyle>
          <a:p>
            <a:fld id="{1D19D0A2-BBF5-4B7E-A646-CBE7ACEBDC00}" type="slidenum">
              <a:rPr lang="fr-FR" smtClean="0"/>
              <a:pPr/>
              <a:t>11</a:t>
            </a:fld>
            <a:endParaRPr lang="fr-FR" dirty="0"/>
          </a:p>
        </p:txBody>
      </p:sp>
      <p:pic>
        <p:nvPicPr>
          <p:cNvPr id="7" name="Picture 8"/>
          <p:cNvPicPr/>
          <p:nvPr/>
        </p:nvPicPr>
        <p:blipFill>
          <a:blip r:embed="rId2"/>
          <a:stretch>
            <a:fillRect/>
          </a:stretch>
        </p:blipFill>
        <p:spPr>
          <a:xfrm>
            <a:off x="6327058" y="1154474"/>
            <a:ext cx="5000481" cy="4843636"/>
          </a:xfrm>
          <a:prstGeom prst="rect">
            <a:avLst/>
          </a:prstGeom>
        </p:spPr>
      </p:pic>
    </p:spTree>
    <p:extLst>
      <p:ext uri="{BB962C8B-B14F-4D97-AF65-F5344CB8AC3E}">
        <p14:creationId xmlns:p14="http://schemas.microsoft.com/office/powerpoint/2010/main" val="386496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itre 3"/>
          <p:cNvSpPr txBox="1">
            <a:spLocks/>
          </p:cNvSpPr>
          <p:nvPr/>
        </p:nvSpPr>
        <p:spPr>
          <a:xfrm>
            <a:off x="1368000" y="306001"/>
            <a:ext cx="10488640" cy="8100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0" kern="1200" cap="none" baseline="0">
                <a:solidFill>
                  <a:schemeClr val="bg1">
                    <a:lumMod val="50000"/>
                  </a:schemeClr>
                </a:solidFill>
                <a:latin typeface="Calibri" panose="020F0502020204030204" pitchFamily="34" charset="0"/>
                <a:ea typeface="+mj-ea"/>
                <a:cs typeface="+mj-cs"/>
              </a:defRPr>
            </a:lvl1pPr>
          </a:lstStyle>
          <a:p>
            <a:r>
              <a:rPr lang="fr-FR" b="1" dirty="0" smtClean="0">
                <a:solidFill>
                  <a:srgbClr val="C00000"/>
                </a:solidFill>
              </a:rPr>
              <a:t>LES 3 ÉTAPES INCONTOURNABLES POUR RÉUSSIR UN RDV AVEC TEAMS.</a:t>
            </a:r>
            <a:endParaRPr lang="fr-FR" b="1" dirty="0">
              <a:solidFill>
                <a:srgbClr val="C00000"/>
              </a:solidFill>
            </a:endParaRPr>
          </a:p>
        </p:txBody>
      </p:sp>
      <p:sp>
        <p:nvSpPr>
          <p:cNvPr id="222" name="Ellipse 221">
            <a:extLst>
              <a:ext uri="{FF2B5EF4-FFF2-40B4-BE49-F238E27FC236}">
                <a16:creationId xmlns:a16="http://schemas.microsoft.com/office/drawing/2014/main" id="{AF27515B-4030-374E-A66D-3061CC9F74EB}"/>
              </a:ext>
            </a:extLst>
          </p:cNvPr>
          <p:cNvSpPr>
            <a:spLocks noChangeAspect="1"/>
          </p:cNvSpPr>
          <p:nvPr/>
        </p:nvSpPr>
        <p:spPr>
          <a:xfrm>
            <a:off x="9089689" y="2555015"/>
            <a:ext cx="2447999" cy="2447999"/>
          </a:xfrm>
          <a:prstGeom prst="ellipse">
            <a:avLst/>
          </a:prstGeom>
          <a:solidFill>
            <a:schemeClr val="bg1"/>
          </a:solidFill>
          <a:ln w="50800">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223" name="Ellipse 222">
            <a:extLst>
              <a:ext uri="{FF2B5EF4-FFF2-40B4-BE49-F238E27FC236}">
                <a16:creationId xmlns:a16="http://schemas.microsoft.com/office/drawing/2014/main" id="{583A6FA0-526D-B545-AB3A-174C8B05A6D1}"/>
              </a:ext>
            </a:extLst>
          </p:cNvPr>
          <p:cNvSpPr>
            <a:spLocks noChangeAspect="1"/>
          </p:cNvSpPr>
          <p:nvPr/>
        </p:nvSpPr>
        <p:spPr>
          <a:xfrm>
            <a:off x="5066495" y="2555015"/>
            <a:ext cx="2447999" cy="2447999"/>
          </a:xfrm>
          <a:prstGeom prst="ellipse">
            <a:avLst/>
          </a:prstGeom>
          <a:solidFill>
            <a:schemeClr val="bg1"/>
          </a:solidFill>
          <a:ln w="50800">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224" name="Ellipse 223">
            <a:extLst>
              <a:ext uri="{FF2B5EF4-FFF2-40B4-BE49-F238E27FC236}">
                <a16:creationId xmlns:a16="http://schemas.microsoft.com/office/drawing/2014/main" id="{6D514ABF-0CEC-F34D-8B66-AC9FB43512DB}"/>
              </a:ext>
            </a:extLst>
          </p:cNvPr>
          <p:cNvSpPr>
            <a:spLocks noChangeAspect="1"/>
          </p:cNvSpPr>
          <p:nvPr/>
        </p:nvSpPr>
        <p:spPr>
          <a:xfrm>
            <a:off x="906835" y="2555015"/>
            <a:ext cx="2447999" cy="2447999"/>
          </a:xfrm>
          <a:prstGeom prst="ellipse">
            <a:avLst/>
          </a:prstGeom>
          <a:solidFill>
            <a:schemeClr val="bg1"/>
          </a:solidFill>
          <a:ln w="50800">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225" name="Google Shape;870;p83">
            <a:extLst>
              <a:ext uri="{FF2B5EF4-FFF2-40B4-BE49-F238E27FC236}">
                <a16:creationId xmlns:a16="http://schemas.microsoft.com/office/drawing/2014/main" id="{40A5BECA-1EA8-C74B-9957-5B380CFF8C1F}"/>
              </a:ext>
            </a:extLst>
          </p:cNvPr>
          <p:cNvSpPr txBox="1"/>
          <p:nvPr/>
        </p:nvSpPr>
        <p:spPr>
          <a:xfrm>
            <a:off x="450833" y="3756621"/>
            <a:ext cx="3360000" cy="2437415"/>
          </a:xfrm>
          <a:prstGeom prst="rect">
            <a:avLst/>
          </a:prstGeom>
          <a:solidFill>
            <a:schemeClr val="bg1"/>
          </a:solidFill>
          <a:ln>
            <a:noFill/>
          </a:ln>
        </p:spPr>
        <p:txBody>
          <a:bodyPr spcFirstLastPara="1" wrap="square" lIns="0" tIns="192000" rIns="0" bIns="0" anchor="t" anchorCtr="0">
            <a:noAutofit/>
          </a:bodyPr>
          <a:lstStyle/>
          <a:p>
            <a:pPr algn="just" defTabSz="1219170">
              <a:spcBef>
                <a:spcPts val="800"/>
              </a:spcBef>
            </a:pPr>
            <a:r>
              <a:rPr lang="fr-FR" sz="1133" b="1" kern="0" dirty="0">
                <a:solidFill>
                  <a:srgbClr val="B34A8C"/>
                </a:solidFill>
                <a:latin typeface="Ubuntu" panose="020B0504030602030204" pitchFamily="34" charset="0"/>
                <a:cs typeface="Arial"/>
                <a:sym typeface="Arial"/>
              </a:rPr>
              <a:t>Prise de RDV Client </a:t>
            </a:r>
            <a:r>
              <a:rPr lang="fr-FR" sz="1133" kern="0" dirty="0">
                <a:solidFill>
                  <a:srgbClr val="B34A8C"/>
                </a:solidFill>
                <a:latin typeface="Ubuntu" panose="020B0504030602030204" pitchFamily="34" charset="0"/>
                <a:cs typeface="Arial"/>
                <a:sym typeface="Arial"/>
              </a:rPr>
              <a:t>: </a:t>
            </a:r>
            <a:r>
              <a:rPr lang="fr-FR" sz="1133" kern="0" dirty="0">
                <a:solidFill>
                  <a:srgbClr val="000000"/>
                </a:solidFill>
                <a:latin typeface="Ubuntu" panose="020B0504030602030204" pitchFamily="34" charset="0"/>
                <a:cs typeface="Arial"/>
                <a:sym typeface="Arial"/>
              </a:rPr>
              <a:t>s’assurer de l’équipement et savoir-faire client, </a:t>
            </a:r>
            <a:r>
              <a:rPr lang="fr-FR" sz="1133" b="1" kern="0" dirty="0">
                <a:solidFill>
                  <a:srgbClr val="000000"/>
                </a:solidFill>
                <a:latin typeface="Ubuntu" panose="020B0504030602030204" pitchFamily="34" charset="0"/>
                <a:cs typeface="Arial"/>
                <a:sym typeface="Arial"/>
              </a:rPr>
              <a:t>tuto </a:t>
            </a:r>
            <a:r>
              <a:rPr lang="fr-FR" sz="1133" kern="0" dirty="0">
                <a:solidFill>
                  <a:srgbClr val="000000"/>
                </a:solidFill>
                <a:latin typeface="Ubuntu" panose="020B0504030602030204" pitchFamily="34" charset="0"/>
                <a:cs typeface="Arial"/>
                <a:sym typeface="Arial"/>
              </a:rPr>
              <a:t>à partager, liste des documents que le client devra préparer pour l’entretien</a:t>
            </a:r>
          </a:p>
          <a:p>
            <a:pPr algn="just" defTabSz="1219170">
              <a:spcBef>
                <a:spcPts val="800"/>
              </a:spcBef>
            </a:pPr>
            <a:r>
              <a:rPr lang="fr-FR" sz="1133" kern="0" dirty="0">
                <a:solidFill>
                  <a:srgbClr val="000000"/>
                </a:solidFill>
                <a:latin typeface="Ubuntu" panose="020B0504030602030204" pitchFamily="34" charset="0"/>
                <a:cs typeface="Arial"/>
                <a:sym typeface="Arial"/>
              </a:rPr>
              <a:t>Maîtriser et garder à proximité les </a:t>
            </a:r>
            <a:r>
              <a:rPr lang="fr-FR" sz="1133" b="1" kern="0" dirty="0">
                <a:solidFill>
                  <a:srgbClr val="B34A8C"/>
                </a:solidFill>
                <a:latin typeface="Ubuntu" panose="020B0504030602030204" pitchFamily="34" charset="0"/>
                <a:cs typeface="Arial"/>
                <a:sym typeface="Arial"/>
              </a:rPr>
              <a:t>outils de préparation à la vente et aide à la décision</a:t>
            </a:r>
            <a:r>
              <a:rPr lang="fr-FR" sz="1133" b="1" kern="0" dirty="0">
                <a:solidFill>
                  <a:srgbClr val="DB4B4B"/>
                </a:solidFill>
                <a:latin typeface="Ubuntu" panose="020B0504030602030204" pitchFamily="34" charset="0"/>
                <a:cs typeface="Arial"/>
                <a:sym typeface="Arial"/>
              </a:rPr>
              <a:t> </a:t>
            </a:r>
            <a:r>
              <a:rPr lang="fr-FR" sz="1133" kern="0" dirty="0">
                <a:solidFill>
                  <a:srgbClr val="000000"/>
                </a:solidFill>
                <a:latin typeface="Ubuntu" panose="020B0504030602030204" pitchFamily="34" charset="0"/>
                <a:cs typeface="Arial"/>
                <a:sym typeface="Arial"/>
              </a:rPr>
              <a:t>selon la thématique de l’entretien (fiches produits, pages internet..)</a:t>
            </a:r>
          </a:p>
          <a:p>
            <a:pPr algn="just" defTabSz="1219170">
              <a:spcBef>
                <a:spcPts val="800"/>
              </a:spcBef>
            </a:pPr>
            <a:r>
              <a:rPr lang="fr-FR" sz="1133" kern="0" dirty="0">
                <a:solidFill>
                  <a:srgbClr val="000000"/>
                </a:solidFill>
                <a:latin typeface="Ubuntu" panose="020B0504030602030204" pitchFamily="34" charset="0"/>
                <a:cs typeface="Arial"/>
                <a:sym typeface="Arial"/>
              </a:rPr>
              <a:t>Préparer </a:t>
            </a:r>
            <a:r>
              <a:rPr lang="fr-FR" sz="1133" b="1" kern="0" dirty="0">
                <a:solidFill>
                  <a:srgbClr val="B34A8C"/>
                </a:solidFill>
                <a:latin typeface="Ubuntu" panose="020B0504030602030204" pitchFamily="34" charset="0"/>
                <a:cs typeface="Arial"/>
                <a:sym typeface="Arial"/>
              </a:rPr>
              <a:t>les documents à partager </a:t>
            </a:r>
            <a:r>
              <a:rPr lang="fr-FR" sz="1133" kern="0" dirty="0">
                <a:solidFill>
                  <a:srgbClr val="000000">
                    <a:lumMod val="95000"/>
                    <a:lumOff val="5000"/>
                  </a:srgbClr>
                </a:solidFill>
                <a:latin typeface="Ubuntu" panose="020B0504030602030204" pitchFamily="34" charset="0"/>
                <a:cs typeface="Arial"/>
                <a:sym typeface="Arial"/>
              </a:rPr>
              <a:t>avec le client (les numériser pour limiter le nombre à partager)</a:t>
            </a:r>
          </a:p>
          <a:p>
            <a:pPr algn="just" defTabSz="1219170">
              <a:spcBef>
                <a:spcPts val="800"/>
              </a:spcBef>
            </a:pPr>
            <a:endParaRPr lang="fr-FR" sz="1133" kern="0" dirty="0">
              <a:solidFill>
                <a:srgbClr val="000000">
                  <a:lumMod val="95000"/>
                  <a:lumOff val="5000"/>
                </a:srgbClr>
              </a:solidFill>
              <a:latin typeface="Ubuntu" panose="020B0504030602030204" pitchFamily="34" charset="0"/>
              <a:cs typeface="Arial"/>
              <a:sym typeface="Arial"/>
            </a:endParaRPr>
          </a:p>
        </p:txBody>
      </p:sp>
      <p:sp>
        <p:nvSpPr>
          <p:cNvPr id="239" name="Google Shape;872;p83">
            <a:extLst>
              <a:ext uri="{FF2B5EF4-FFF2-40B4-BE49-F238E27FC236}">
                <a16:creationId xmlns:a16="http://schemas.microsoft.com/office/drawing/2014/main" id="{C4DCAE7E-CA0A-B745-871D-F7BB91B5B066}"/>
              </a:ext>
            </a:extLst>
          </p:cNvPr>
          <p:cNvSpPr txBox="1"/>
          <p:nvPr/>
        </p:nvSpPr>
        <p:spPr>
          <a:xfrm>
            <a:off x="4610493" y="3756620"/>
            <a:ext cx="3448625" cy="1470320"/>
          </a:xfrm>
          <a:prstGeom prst="rect">
            <a:avLst/>
          </a:prstGeom>
          <a:solidFill>
            <a:schemeClr val="bg1"/>
          </a:solidFill>
          <a:ln>
            <a:noFill/>
          </a:ln>
        </p:spPr>
        <p:txBody>
          <a:bodyPr spcFirstLastPara="1" wrap="square" lIns="0" tIns="192000" rIns="0" bIns="0" anchor="t" anchorCtr="0">
            <a:noAutofit/>
          </a:bodyPr>
          <a:lstStyle/>
          <a:p>
            <a:pPr algn="just" defTabSz="1219170">
              <a:spcBef>
                <a:spcPts val="800"/>
              </a:spcBef>
            </a:pPr>
            <a:r>
              <a:rPr lang="fr-FR" sz="1133" b="1" kern="0" dirty="0" smtClean="0">
                <a:solidFill>
                  <a:srgbClr val="000000"/>
                </a:solidFill>
                <a:latin typeface="Ubuntu" panose="020B0504030602030204" pitchFamily="34" charset="0"/>
                <a:cs typeface="Arial"/>
                <a:sym typeface="Arial"/>
              </a:rPr>
              <a:t>S’assurer par questionnement, que le </a:t>
            </a:r>
            <a:r>
              <a:rPr lang="fr-FR" sz="1133" b="1" kern="0" dirty="0">
                <a:solidFill>
                  <a:srgbClr val="000000"/>
                </a:solidFill>
                <a:latin typeface="Ubuntu" panose="020B0504030602030204" pitchFamily="34" charset="0"/>
                <a:cs typeface="Arial"/>
                <a:sym typeface="Arial"/>
              </a:rPr>
              <a:t>client </a:t>
            </a:r>
            <a:r>
              <a:rPr lang="fr-FR" sz="1133" b="1" kern="0" smtClean="0">
                <a:solidFill>
                  <a:srgbClr val="000000"/>
                </a:solidFill>
                <a:latin typeface="Ubuntu" panose="020B0504030602030204" pitchFamily="34" charset="0"/>
                <a:cs typeface="Arial"/>
                <a:sym typeface="Arial"/>
              </a:rPr>
              <a:t>connecté est </a:t>
            </a:r>
            <a:r>
              <a:rPr lang="fr-FR" sz="1133" b="1" kern="0" dirty="0" smtClean="0">
                <a:solidFill>
                  <a:srgbClr val="000000"/>
                </a:solidFill>
                <a:latin typeface="Ubuntu" panose="020B0504030602030204" pitchFamily="34" charset="0"/>
                <a:cs typeface="Arial"/>
                <a:sym typeface="Arial"/>
              </a:rPr>
              <a:t>le bon interlocuteur</a:t>
            </a:r>
            <a:r>
              <a:rPr lang="fr-FR" sz="1133" kern="0" dirty="0" smtClean="0">
                <a:solidFill>
                  <a:srgbClr val="000000"/>
                </a:solidFill>
                <a:latin typeface="Ubuntu" panose="020B0504030602030204" pitchFamily="34" charset="0"/>
                <a:cs typeface="Arial"/>
                <a:sym typeface="Arial"/>
              </a:rPr>
              <a:t>. </a:t>
            </a:r>
            <a:r>
              <a:rPr lang="fr-FR" sz="1133" b="1" kern="0" dirty="0" smtClean="0">
                <a:solidFill>
                  <a:srgbClr val="000000"/>
                </a:solidFill>
                <a:latin typeface="Ubuntu" panose="020B0504030602030204" pitchFamily="34" charset="0"/>
                <a:cs typeface="Arial"/>
                <a:sym typeface="Arial"/>
              </a:rPr>
              <a:t>Rassurer </a:t>
            </a:r>
            <a:r>
              <a:rPr lang="fr-FR" sz="1133" b="1" kern="0" dirty="0">
                <a:solidFill>
                  <a:srgbClr val="000000"/>
                </a:solidFill>
                <a:latin typeface="Ubuntu" panose="020B0504030602030204" pitchFamily="34" charset="0"/>
                <a:cs typeface="Arial"/>
                <a:sym typeface="Arial"/>
              </a:rPr>
              <a:t>le client sur la confidentialité </a:t>
            </a:r>
            <a:r>
              <a:rPr lang="fr-FR" sz="1133" kern="0" dirty="0">
                <a:solidFill>
                  <a:srgbClr val="000000"/>
                </a:solidFill>
                <a:latin typeface="Ubuntu" panose="020B0504030602030204" pitchFamily="34" charset="0"/>
                <a:cs typeface="Arial"/>
                <a:sym typeface="Arial"/>
              </a:rPr>
              <a:t>de l’entretien non enregistré. </a:t>
            </a:r>
            <a:r>
              <a:rPr lang="fr-FR" sz="1133" b="1" kern="0" dirty="0" smtClean="0">
                <a:solidFill>
                  <a:srgbClr val="000000"/>
                </a:solidFill>
                <a:latin typeface="Ubuntu" panose="020B0504030602030204" pitchFamily="34" charset="0"/>
                <a:cs typeface="Arial"/>
                <a:sym typeface="Arial"/>
              </a:rPr>
              <a:t>Recueillir </a:t>
            </a:r>
            <a:r>
              <a:rPr lang="fr-FR" sz="1133" b="1" kern="0" dirty="0">
                <a:solidFill>
                  <a:srgbClr val="000000"/>
                </a:solidFill>
                <a:latin typeface="Ubuntu" panose="020B0504030602030204" pitchFamily="34" charset="0"/>
                <a:cs typeface="Arial"/>
                <a:sym typeface="Arial"/>
              </a:rPr>
              <a:t>son accord </a:t>
            </a:r>
            <a:r>
              <a:rPr lang="fr-FR" sz="1133" kern="0" dirty="0">
                <a:solidFill>
                  <a:srgbClr val="000000"/>
                </a:solidFill>
                <a:latin typeface="Ubuntu" panose="020B0504030602030204" pitchFamily="34" charset="0"/>
                <a:cs typeface="Arial"/>
                <a:sym typeface="Arial"/>
              </a:rPr>
              <a:t>: suggérer au client d'ouvrir la </a:t>
            </a:r>
            <a:r>
              <a:rPr lang="fr-FR" sz="1133" b="1" kern="0" dirty="0">
                <a:solidFill>
                  <a:srgbClr val="000000"/>
                </a:solidFill>
                <a:latin typeface="Ubuntu" panose="020B0504030602030204" pitchFamily="34" charset="0"/>
                <a:cs typeface="Arial"/>
                <a:sym typeface="Arial"/>
              </a:rPr>
              <a:t>webcam </a:t>
            </a:r>
            <a:r>
              <a:rPr lang="fr-FR" sz="1133" kern="0" dirty="0">
                <a:solidFill>
                  <a:srgbClr val="000000"/>
                </a:solidFill>
                <a:latin typeface="Ubuntu" panose="020B0504030602030204" pitchFamily="34" charset="0"/>
                <a:cs typeface="Arial"/>
                <a:sym typeface="Arial"/>
              </a:rPr>
              <a:t>s’il le souhaite</a:t>
            </a:r>
            <a:br>
              <a:rPr lang="fr-FR" sz="1133" kern="0" dirty="0">
                <a:solidFill>
                  <a:srgbClr val="000000"/>
                </a:solidFill>
                <a:latin typeface="Ubuntu" panose="020B0504030602030204" pitchFamily="34" charset="0"/>
                <a:cs typeface="Arial"/>
                <a:sym typeface="Arial"/>
              </a:rPr>
            </a:br>
            <a:r>
              <a:rPr lang="fr-FR" sz="1133" kern="0" dirty="0">
                <a:solidFill>
                  <a:srgbClr val="000000"/>
                </a:solidFill>
                <a:latin typeface="Ubuntu" panose="020B0504030602030204" pitchFamily="34" charset="0"/>
                <a:cs typeface="Arial"/>
                <a:sym typeface="Arial"/>
              </a:rPr>
              <a:t>Utiliser les supports </a:t>
            </a:r>
            <a:r>
              <a:rPr lang="fr-FR" sz="1133" b="1" kern="0" dirty="0">
                <a:solidFill>
                  <a:srgbClr val="DB4B4B"/>
                </a:solidFill>
                <a:latin typeface="Ubuntu" panose="020B0504030602030204" pitchFamily="34" charset="0"/>
                <a:cs typeface="Arial"/>
                <a:sym typeface="Arial"/>
              </a:rPr>
              <a:t>A PARTAGER</a:t>
            </a:r>
          </a:p>
          <a:p>
            <a:pPr algn="just" defTabSz="1219170"/>
            <a:r>
              <a:rPr lang="fr-FR" sz="1133" b="1" kern="0" dirty="0">
                <a:solidFill>
                  <a:srgbClr val="DB4B4B"/>
                </a:solidFill>
                <a:latin typeface="Ubuntu" panose="020B0504030602030204" pitchFamily="34" charset="0"/>
                <a:cs typeface="Arial"/>
                <a:sym typeface="Arial"/>
              </a:rPr>
              <a:t>Process de signature à distance : </a:t>
            </a:r>
            <a:r>
              <a:rPr lang="fr-FR" sz="1133" b="1" kern="0" dirty="0">
                <a:solidFill>
                  <a:srgbClr val="000000"/>
                </a:solidFill>
                <a:latin typeface="Ubuntu" panose="020B0504030602030204" pitchFamily="34" charset="0"/>
                <a:cs typeface="Arial"/>
                <a:sym typeface="Arial"/>
              </a:rPr>
              <a:t>guider le client ; l</a:t>
            </a:r>
            <a:r>
              <a:rPr lang="fr-FR" sz="1133" kern="0" dirty="0">
                <a:solidFill>
                  <a:srgbClr val="000000"/>
                </a:solidFill>
                <a:latin typeface="Ubuntu" panose="020B0504030602030204" pitchFamily="34" charset="0"/>
                <a:cs typeface="Arial"/>
                <a:sym typeface="Arial"/>
              </a:rPr>
              <a:t>a signature électronique doit être hors Teams, et s'inscrire dans un processus séparé. Prévenir le client en amont qu'il aura à signer des documents électroniques. Mettre à disposition du client un tuto pour la procédure de signature électronique.</a:t>
            </a:r>
          </a:p>
          <a:p>
            <a:pPr algn="just" defTabSz="1219170">
              <a:spcBef>
                <a:spcPts val="800"/>
              </a:spcBef>
            </a:pPr>
            <a:r>
              <a:rPr lang="fr-FR" sz="1133" b="1" kern="0" dirty="0">
                <a:solidFill>
                  <a:srgbClr val="DB4B4B"/>
                </a:solidFill>
                <a:latin typeface="Ubuntu" panose="020B0504030602030204" pitchFamily="34" charset="0"/>
                <a:cs typeface="Arial"/>
                <a:sym typeface="Arial"/>
              </a:rPr>
              <a:t>Conclure </a:t>
            </a:r>
            <a:r>
              <a:rPr lang="fr-FR" sz="1133" kern="0" dirty="0">
                <a:solidFill>
                  <a:srgbClr val="000000">
                    <a:lumMod val="95000"/>
                    <a:lumOff val="5000"/>
                  </a:srgbClr>
                </a:solidFill>
                <a:latin typeface="Ubuntu" panose="020B0504030602030204" pitchFamily="34" charset="0"/>
                <a:cs typeface="Arial"/>
                <a:sym typeface="Arial"/>
              </a:rPr>
              <a:t>en présentant les étapes à venir, le questionnaire de satisfaction incluant l’utilisation de Teams.</a:t>
            </a:r>
          </a:p>
          <a:p>
            <a:pPr algn="just" defTabSz="1219170">
              <a:spcBef>
                <a:spcPts val="800"/>
              </a:spcBef>
            </a:pPr>
            <a:endParaRPr lang="fr-FR" sz="1133" kern="0" dirty="0">
              <a:solidFill>
                <a:srgbClr val="000000"/>
              </a:solidFill>
              <a:latin typeface="Ubuntu" panose="020B0504030602030204" pitchFamily="34" charset="0"/>
              <a:cs typeface="Arial"/>
              <a:sym typeface="Arial"/>
            </a:endParaRPr>
          </a:p>
        </p:txBody>
      </p:sp>
      <p:cxnSp>
        <p:nvCxnSpPr>
          <p:cNvPr id="240" name="Connecteur droit 239">
            <a:extLst>
              <a:ext uri="{FF2B5EF4-FFF2-40B4-BE49-F238E27FC236}">
                <a16:creationId xmlns:a16="http://schemas.microsoft.com/office/drawing/2014/main" id="{76F6CA13-43C5-EC41-A1B5-D6330AF59F2E}"/>
              </a:ext>
            </a:extLst>
          </p:cNvPr>
          <p:cNvCxnSpPr>
            <a:cxnSpLocks/>
          </p:cNvCxnSpPr>
          <p:nvPr/>
        </p:nvCxnSpPr>
        <p:spPr>
          <a:xfrm>
            <a:off x="877825" y="1261811"/>
            <a:ext cx="1056077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41" name="Groupe 240"/>
          <p:cNvGrpSpPr/>
          <p:nvPr/>
        </p:nvGrpSpPr>
        <p:grpSpPr>
          <a:xfrm>
            <a:off x="9978021" y="2852183"/>
            <a:ext cx="552451" cy="499533"/>
            <a:chOff x="4610339" y="2601833"/>
            <a:chExt cx="414338" cy="374650"/>
          </a:xfrm>
        </p:grpSpPr>
        <p:grpSp>
          <p:nvGrpSpPr>
            <p:cNvPr id="242" name="Groupe 241"/>
            <p:cNvGrpSpPr/>
            <p:nvPr/>
          </p:nvGrpSpPr>
          <p:grpSpPr>
            <a:xfrm>
              <a:off x="4610339" y="2601833"/>
              <a:ext cx="414338" cy="374650"/>
              <a:chOff x="4610339" y="2601833"/>
              <a:chExt cx="414338" cy="374650"/>
            </a:xfrm>
          </p:grpSpPr>
          <p:sp>
            <p:nvSpPr>
              <p:cNvPr id="257" name="Freeform 366"/>
              <p:cNvSpPr>
                <a:spLocks/>
              </p:cNvSpPr>
              <p:nvPr/>
            </p:nvSpPr>
            <p:spPr bwMode="auto">
              <a:xfrm>
                <a:off x="4819889" y="2601833"/>
                <a:ext cx="204788" cy="315913"/>
              </a:xfrm>
              <a:custGeom>
                <a:avLst/>
                <a:gdLst>
                  <a:gd name="T0" fmla="*/ 91 w 117"/>
                  <a:gd name="T1" fmla="*/ 0 h 172"/>
                  <a:gd name="T2" fmla="*/ 103 w 117"/>
                  <a:gd name="T3" fmla="*/ 0 h 172"/>
                  <a:gd name="T4" fmla="*/ 117 w 117"/>
                  <a:gd name="T5" fmla="*/ 14 h 172"/>
                  <a:gd name="T6" fmla="*/ 117 w 117"/>
                  <a:gd name="T7" fmla="*/ 158 h 172"/>
                  <a:gd name="T8" fmla="*/ 103 w 117"/>
                  <a:gd name="T9" fmla="*/ 172 h 172"/>
                  <a:gd name="T10" fmla="*/ 0 w 117"/>
                  <a:gd name="T11" fmla="*/ 172 h 172"/>
                </a:gdLst>
                <a:ahLst/>
                <a:cxnLst>
                  <a:cxn ang="0">
                    <a:pos x="T0" y="T1"/>
                  </a:cxn>
                  <a:cxn ang="0">
                    <a:pos x="T2" y="T3"/>
                  </a:cxn>
                  <a:cxn ang="0">
                    <a:pos x="T4" y="T5"/>
                  </a:cxn>
                  <a:cxn ang="0">
                    <a:pos x="T6" y="T7"/>
                  </a:cxn>
                  <a:cxn ang="0">
                    <a:pos x="T8" y="T9"/>
                  </a:cxn>
                  <a:cxn ang="0">
                    <a:pos x="T10" y="T11"/>
                  </a:cxn>
                </a:cxnLst>
                <a:rect l="0" t="0" r="r" b="b"/>
                <a:pathLst>
                  <a:path w="117" h="172">
                    <a:moveTo>
                      <a:pt x="91" y="0"/>
                    </a:moveTo>
                    <a:cubicBezTo>
                      <a:pt x="103" y="0"/>
                      <a:pt x="103" y="0"/>
                      <a:pt x="103" y="0"/>
                    </a:cubicBezTo>
                    <a:cubicBezTo>
                      <a:pt x="110" y="0"/>
                      <a:pt x="117" y="6"/>
                      <a:pt x="117" y="14"/>
                    </a:cubicBezTo>
                    <a:cubicBezTo>
                      <a:pt x="117" y="158"/>
                      <a:pt x="117" y="158"/>
                      <a:pt x="117" y="158"/>
                    </a:cubicBezTo>
                    <a:cubicBezTo>
                      <a:pt x="117" y="166"/>
                      <a:pt x="110" y="172"/>
                      <a:pt x="103" y="172"/>
                    </a:cubicBezTo>
                    <a:cubicBezTo>
                      <a:pt x="0" y="172"/>
                      <a:pt x="0" y="172"/>
                      <a:pt x="0" y="17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58" name="Freeform 367"/>
              <p:cNvSpPr>
                <a:spLocks/>
              </p:cNvSpPr>
              <p:nvPr/>
            </p:nvSpPr>
            <p:spPr bwMode="auto">
              <a:xfrm>
                <a:off x="4610339" y="2601833"/>
                <a:ext cx="344488" cy="315913"/>
              </a:xfrm>
              <a:custGeom>
                <a:avLst/>
                <a:gdLst>
                  <a:gd name="T0" fmla="*/ 106 w 197"/>
                  <a:gd name="T1" fmla="*/ 172 h 172"/>
                  <a:gd name="T2" fmla="*/ 14 w 197"/>
                  <a:gd name="T3" fmla="*/ 172 h 172"/>
                  <a:gd name="T4" fmla="*/ 0 w 197"/>
                  <a:gd name="T5" fmla="*/ 158 h 172"/>
                  <a:gd name="T6" fmla="*/ 0 w 197"/>
                  <a:gd name="T7" fmla="*/ 14 h 172"/>
                  <a:gd name="T8" fmla="*/ 14 w 197"/>
                  <a:gd name="T9" fmla="*/ 0 h 172"/>
                  <a:gd name="T10" fmla="*/ 197 w 197"/>
                  <a:gd name="T11" fmla="*/ 0 h 172"/>
                </a:gdLst>
                <a:ahLst/>
                <a:cxnLst>
                  <a:cxn ang="0">
                    <a:pos x="T0" y="T1"/>
                  </a:cxn>
                  <a:cxn ang="0">
                    <a:pos x="T2" y="T3"/>
                  </a:cxn>
                  <a:cxn ang="0">
                    <a:pos x="T4" y="T5"/>
                  </a:cxn>
                  <a:cxn ang="0">
                    <a:pos x="T6" y="T7"/>
                  </a:cxn>
                  <a:cxn ang="0">
                    <a:pos x="T8" y="T9"/>
                  </a:cxn>
                  <a:cxn ang="0">
                    <a:pos x="T10" y="T11"/>
                  </a:cxn>
                </a:cxnLst>
                <a:rect l="0" t="0" r="r" b="b"/>
                <a:pathLst>
                  <a:path w="197" h="172">
                    <a:moveTo>
                      <a:pt x="106" y="172"/>
                    </a:moveTo>
                    <a:cubicBezTo>
                      <a:pt x="14" y="172"/>
                      <a:pt x="14" y="172"/>
                      <a:pt x="14" y="172"/>
                    </a:cubicBezTo>
                    <a:cubicBezTo>
                      <a:pt x="7" y="172"/>
                      <a:pt x="0" y="166"/>
                      <a:pt x="0" y="158"/>
                    </a:cubicBezTo>
                    <a:cubicBezTo>
                      <a:pt x="0" y="14"/>
                      <a:pt x="0" y="14"/>
                      <a:pt x="0" y="14"/>
                    </a:cubicBezTo>
                    <a:cubicBezTo>
                      <a:pt x="0" y="6"/>
                      <a:pt x="7" y="0"/>
                      <a:pt x="14" y="0"/>
                    </a:cubicBezTo>
                    <a:cubicBezTo>
                      <a:pt x="197" y="0"/>
                      <a:pt x="197" y="0"/>
                      <a:pt x="197"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59" name="Line 368"/>
              <p:cNvSpPr>
                <a:spLocks noChangeShapeType="1"/>
              </p:cNvSpPr>
              <p:nvPr/>
            </p:nvSpPr>
            <p:spPr bwMode="auto">
              <a:xfrm>
                <a:off x="4611926" y="2874883"/>
                <a:ext cx="387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60" name="Line 369"/>
              <p:cNvSpPr>
                <a:spLocks noChangeShapeType="1"/>
              </p:cNvSpPr>
              <p:nvPr/>
            </p:nvSpPr>
            <p:spPr bwMode="auto">
              <a:xfrm flipH="1">
                <a:off x="4700826" y="2976483"/>
                <a:ext cx="2222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61" name="Line 370"/>
              <p:cNvSpPr>
                <a:spLocks noChangeShapeType="1"/>
              </p:cNvSpPr>
              <p:nvPr/>
            </p:nvSpPr>
            <p:spPr bwMode="auto">
              <a:xfrm flipH="1">
                <a:off x="4951651" y="2976483"/>
                <a:ext cx="127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62" name="Freeform 371"/>
              <p:cNvSpPr>
                <a:spLocks/>
              </p:cNvSpPr>
              <p:nvPr/>
            </p:nvSpPr>
            <p:spPr bwMode="auto">
              <a:xfrm>
                <a:off x="4748451" y="2917745"/>
                <a:ext cx="28575" cy="58738"/>
              </a:xfrm>
              <a:custGeom>
                <a:avLst/>
                <a:gdLst>
                  <a:gd name="T0" fmla="*/ 13 w 16"/>
                  <a:gd name="T1" fmla="*/ 0 h 32"/>
                  <a:gd name="T2" fmla="*/ 0 w 16"/>
                  <a:gd name="T3" fmla="*/ 32 h 32"/>
                </a:gdLst>
                <a:ahLst/>
                <a:cxnLst>
                  <a:cxn ang="0">
                    <a:pos x="T0" y="T1"/>
                  </a:cxn>
                  <a:cxn ang="0">
                    <a:pos x="T2" y="T3"/>
                  </a:cxn>
                </a:cxnLst>
                <a:rect l="0" t="0" r="r" b="b"/>
                <a:pathLst>
                  <a:path w="16" h="32">
                    <a:moveTo>
                      <a:pt x="13" y="0"/>
                    </a:moveTo>
                    <a:cubicBezTo>
                      <a:pt x="13" y="0"/>
                      <a:pt x="16" y="32"/>
                      <a:pt x="0" y="3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63" name="Freeform 372"/>
              <p:cNvSpPr>
                <a:spLocks/>
              </p:cNvSpPr>
              <p:nvPr/>
            </p:nvSpPr>
            <p:spPr bwMode="auto">
              <a:xfrm>
                <a:off x="4859576" y="2917745"/>
                <a:ext cx="26988" cy="58738"/>
              </a:xfrm>
              <a:custGeom>
                <a:avLst/>
                <a:gdLst>
                  <a:gd name="T0" fmla="*/ 3 w 15"/>
                  <a:gd name="T1" fmla="*/ 0 h 32"/>
                  <a:gd name="T2" fmla="*/ 15 w 15"/>
                  <a:gd name="T3" fmla="*/ 32 h 32"/>
                </a:gdLst>
                <a:ahLst/>
                <a:cxnLst>
                  <a:cxn ang="0">
                    <a:pos x="T0" y="T1"/>
                  </a:cxn>
                  <a:cxn ang="0">
                    <a:pos x="T2" y="T3"/>
                  </a:cxn>
                </a:cxnLst>
                <a:rect l="0" t="0" r="r" b="b"/>
                <a:pathLst>
                  <a:path w="15" h="32">
                    <a:moveTo>
                      <a:pt x="3" y="0"/>
                    </a:moveTo>
                    <a:cubicBezTo>
                      <a:pt x="3" y="0"/>
                      <a:pt x="0" y="32"/>
                      <a:pt x="15" y="3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64" name="Oval 373"/>
              <p:cNvSpPr>
                <a:spLocks noChangeArrowheads="1"/>
              </p:cNvSpPr>
              <p:nvPr/>
            </p:nvSpPr>
            <p:spPr bwMode="auto">
              <a:xfrm>
                <a:off x="4807189" y="2884408"/>
                <a:ext cx="20638" cy="20638"/>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65" name="Line 374"/>
              <p:cNvSpPr>
                <a:spLocks noChangeShapeType="1"/>
              </p:cNvSpPr>
              <p:nvPr/>
            </p:nvSpPr>
            <p:spPr bwMode="auto">
              <a:xfrm>
                <a:off x="4664314" y="2660570"/>
                <a:ext cx="39688" cy="3968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66" name="Line 375"/>
              <p:cNvSpPr>
                <a:spLocks noChangeShapeType="1"/>
              </p:cNvSpPr>
              <p:nvPr/>
            </p:nvSpPr>
            <p:spPr bwMode="auto">
              <a:xfrm>
                <a:off x="4637326" y="2631995"/>
                <a:ext cx="7938" cy="793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grpSp>
        <p:grpSp>
          <p:nvGrpSpPr>
            <p:cNvPr id="243" name="Groupe 242"/>
            <p:cNvGrpSpPr/>
            <p:nvPr/>
          </p:nvGrpSpPr>
          <p:grpSpPr>
            <a:xfrm>
              <a:off x="4700826" y="2625645"/>
              <a:ext cx="239713" cy="223838"/>
              <a:chOff x="4700826" y="2625645"/>
              <a:chExt cx="239713" cy="223838"/>
            </a:xfrm>
          </p:grpSpPr>
          <p:sp>
            <p:nvSpPr>
              <p:cNvPr id="244" name="Freeform 376"/>
              <p:cNvSpPr>
                <a:spLocks/>
              </p:cNvSpPr>
              <p:nvPr/>
            </p:nvSpPr>
            <p:spPr bwMode="auto">
              <a:xfrm>
                <a:off x="4772264" y="2827258"/>
                <a:ext cx="166688" cy="22225"/>
              </a:xfrm>
              <a:custGeom>
                <a:avLst/>
                <a:gdLst>
                  <a:gd name="T0" fmla="*/ 13 w 95"/>
                  <a:gd name="T1" fmla="*/ 1 h 12"/>
                  <a:gd name="T2" fmla="*/ 6 w 95"/>
                  <a:gd name="T3" fmla="*/ 4 h 12"/>
                  <a:gd name="T4" fmla="*/ 0 w 95"/>
                  <a:gd name="T5" fmla="*/ 12 h 12"/>
                  <a:gd name="T6" fmla="*/ 82 w 95"/>
                  <a:gd name="T7" fmla="*/ 11 h 12"/>
                  <a:gd name="T8" fmla="*/ 95 w 95"/>
                  <a:gd name="T9" fmla="*/ 1 h 12"/>
                  <a:gd name="T10" fmla="*/ 13 w 95"/>
                  <a:gd name="T11" fmla="*/ 1 h 12"/>
                </a:gdLst>
                <a:ahLst/>
                <a:cxnLst>
                  <a:cxn ang="0">
                    <a:pos x="T0" y="T1"/>
                  </a:cxn>
                  <a:cxn ang="0">
                    <a:pos x="T2" y="T3"/>
                  </a:cxn>
                  <a:cxn ang="0">
                    <a:pos x="T4" y="T5"/>
                  </a:cxn>
                  <a:cxn ang="0">
                    <a:pos x="T6" y="T7"/>
                  </a:cxn>
                  <a:cxn ang="0">
                    <a:pos x="T8" y="T9"/>
                  </a:cxn>
                  <a:cxn ang="0">
                    <a:pos x="T10" y="T11"/>
                  </a:cxn>
                </a:cxnLst>
                <a:rect l="0" t="0" r="r" b="b"/>
                <a:pathLst>
                  <a:path w="95" h="12">
                    <a:moveTo>
                      <a:pt x="13" y="1"/>
                    </a:moveTo>
                    <a:cubicBezTo>
                      <a:pt x="13" y="1"/>
                      <a:pt x="7" y="0"/>
                      <a:pt x="6" y="4"/>
                    </a:cubicBezTo>
                    <a:cubicBezTo>
                      <a:pt x="5" y="8"/>
                      <a:pt x="0" y="12"/>
                      <a:pt x="0" y="12"/>
                    </a:cubicBezTo>
                    <a:cubicBezTo>
                      <a:pt x="82" y="11"/>
                      <a:pt x="82" y="11"/>
                      <a:pt x="82" y="11"/>
                    </a:cubicBezTo>
                    <a:cubicBezTo>
                      <a:pt x="82" y="11"/>
                      <a:pt x="95" y="12"/>
                      <a:pt x="95" y="1"/>
                    </a:cubicBezTo>
                    <a:lnTo>
                      <a:pt x="13" y="1"/>
                    </a:ln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45" name="Freeform 377"/>
              <p:cNvSpPr>
                <a:spLocks/>
              </p:cNvSpPr>
              <p:nvPr/>
            </p:nvSpPr>
            <p:spPr bwMode="auto">
              <a:xfrm>
                <a:off x="4700826" y="2628820"/>
                <a:ext cx="42863" cy="25400"/>
              </a:xfrm>
              <a:custGeom>
                <a:avLst/>
                <a:gdLst>
                  <a:gd name="T0" fmla="*/ 7 w 24"/>
                  <a:gd name="T1" fmla="*/ 12 h 14"/>
                  <a:gd name="T2" fmla="*/ 4 w 24"/>
                  <a:gd name="T3" fmla="*/ 7 h 14"/>
                  <a:gd name="T4" fmla="*/ 15 w 24"/>
                  <a:gd name="T5" fmla="*/ 1 h 14"/>
                  <a:gd name="T6" fmla="*/ 22 w 24"/>
                  <a:gd name="T7" fmla="*/ 6 h 14"/>
                  <a:gd name="T8" fmla="*/ 24 w 24"/>
                  <a:gd name="T9" fmla="*/ 12 h 14"/>
                  <a:gd name="T10" fmla="*/ 7 w 24"/>
                  <a:gd name="T11" fmla="*/ 12 h 14"/>
                </a:gdLst>
                <a:ahLst/>
                <a:cxnLst>
                  <a:cxn ang="0">
                    <a:pos x="T0" y="T1"/>
                  </a:cxn>
                  <a:cxn ang="0">
                    <a:pos x="T2" y="T3"/>
                  </a:cxn>
                  <a:cxn ang="0">
                    <a:pos x="T4" y="T5"/>
                  </a:cxn>
                  <a:cxn ang="0">
                    <a:pos x="T6" y="T7"/>
                  </a:cxn>
                  <a:cxn ang="0">
                    <a:pos x="T8" y="T9"/>
                  </a:cxn>
                  <a:cxn ang="0">
                    <a:pos x="T10" y="T11"/>
                  </a:cxn>
                </a:cxnLst>
                <a:rect l="0" t="0" r="r" b="b"/>
                <a:pathLst>
                  <a:path w="24" h="14">
                    <a:moveTo>
                      <a:pt x="7" y="12"/>
                    </a:moveTo>
                    <a:cubicBezTo>
                      <a:pt x="7" y="12"/>
                      <a:pt x="0" y="14"/>
                      <a:pt x="4" y="7"/>
                    </a:cubicBezTo>
                    <a:cubicBezTo>
                      <a:pt x="8" y="1"/>
                      <a:pt x="12" y="0"/>
                      <a:pt x="15" y="1"/>
                    </a:cubicBezTo>
                    <a:cubicBezTo>
                      <a:pt x="19" y="2"/>
                      <a:pt x="22" y="5"/>
                      <a:pt x="22" y="6"/>
                    </a:cubicBezTo>
                    <a:cubicBezTo>
                      <a:pt x="23" y="7"/>
                      <a:pt x="24" y="12"/>
                      <a:pt x="24" y="12"/>
                    </a:cubicBezTo>
                    <a:lnTo>
                      <a:pt x="7" y="12"/>
                    </a:ln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46" name="Freeform 379"/>
              <p:cNvSpPr>
                <a:spLocks/>
              </p:cNvSpPr>
              <p:nvPr/>
            </p:nvSpPr>
            <p:spPr bwMode="auto">
              <a:xfrm>
                <a:off x="4727814" y="2625645"/>
                <a:ext cx="174625" cy="85725"/>
              </a:xfrm>
              <a:custGeom>
                <a:avLst/>
                <a:gdLst>
                  <a:gd name="T0" fmla="*/ 0 w 100"/>
                  <a:gd name="T1" fmla="*/ 3 h 47"/>
                  <a:gd name="T2" fmla="*/ 78 w 100"/>
                  <a:gd name="T3" fmla="*/ 3 h 47"/>
                  <a:gd name="T4" fmla="*/ 100 w 100"/>
                  <a:gd name="T5" fmla="*/ 21 h 47"/>
                  <a:gd name="T6" fmla="*/ 100 w 100"/>
                  <a:gd name="T7" fmla="*/ 47 h 47"/>
                </a:gdLst>
                <a:ahLst/>
                <a:cxnLst>
                  <a:cxn ang="0">
                    <a:pos x="T0" y="T1"/>
                  </a:cxn>
                  <a:cxn ang="0">
                    <a:pos x="T2" y="T3"/>
                  </a:cxn>
                  <a:cxn ang="0">
                    <a:pos x="T4" y="T5"/>
                  </a:cxn>
                  <a:cxn ang="0">
                    <a:pos x="T6" y="T7"/>
                  </a:cxn>
                </a:cxnLst>
                <a:rect l="0" t="0" r="r" b="b"/>
                <a:pathLst>
                  <a:path w="100" h="47">
                    <a:moveTo>
                      <a:pt x="0" y="3"/>
                    </a:moveTo>
                    <a:cubicBezTo>
                      <a:pt x="78" y="3"/>
                      <a:pt x="78" y="3"/>
                      <a:pt x="78" y="3"/>
                    </a:cubicBezTo>
                    <a:cubicBezTo>
                      <a:pt x="78" y="3"/>
                      <a:pt x="100" y="0"/>
                      <a:pt x="100" y="21"/>
                    </a:cubicBezTo>
                    <a:cubicBezTo>
                      <a:pt x="100" y="41"/>
                      <a:pt x="100" y="47"/>
                      <a:pt x="100" y="4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47" name="Freeform 380"/>
              <p:cNvSpPr>
                <a:spLocks/>
              </p:cNvSpPr>
              <p:nvPr/>
            </p:nvSpPr>
            <p:spPr bwMode="auto">
              <a:xfrm>
                <a:off x="4902439" y="2733595"/>
                <a:ext cx="0" cy="95250"/>
              </a:xfrm>
              <a:custGeom>
                <a:avLst/>
                <a:gdLst>
                  <a:gd name="T0" fmla="*/ 60 h 60"/>
                  <a:gd name="T1" fmla="*/ 57 h 60"/>
                  <a:gd name="T2" fmla="*/ 0 h 60"/>
                </a:gdLst>
                <a:ahLst/>
                <a:cxnLst>
                  <a:cxn ang="0">
                    <a:pos x="0" y="T0"/>
                  </a:cxn>
                  <a:cxn ang="0">
                    <a:pos x="0" y="T1"/>
                  </a:cxn>
                  <a:cxn ang="0">
                    <a:pos x="0" y="T2"/>
                  </a:cxn>
                </a:cxnLst>
                <a:rect l="0" t="0" r="r" b="b"/>
                <a:pathLst>
                  <a:path h="60">
                    <a:moveTo>
                      <a:pt x="0" y="60"/>
                    </a:moveTo>
                    <a:lnTo>
                      <a:pt x="0" y="57"/>
                    </a:lnTo>
                    <a:lnTo>
                      <a:pt x="0"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48" name="Freeform 381"/>
              <p:cNvSpPr>
                <a:spLocks/>
              </p:cNvSpPr>
              <p:nvPr/>
            </p:nvSpPr>
            <p:spPr bwMode="auto">
              <a:xfrm>
                <a:off x="4704001" y="2630408"/>
                <a:ext cx="236538" cy="219075"/>
              </a:xfrm>
              <a:custGeom>
                <a:avLst/>
                <a:gdLst>
                  <a:gd name="T0" fmla="*/ 21 w 135"/>
                  <a:gd name="T1" fmla="*/ 11 h 119"/>
                  <a:gd name="T2" fmla="*/ 0 w 135"/>
                  <a:gd name="T3" fmla="*/ 11 h 119"/>
                  <a:gd name="T4" fmla="*/ 11 w 135"/>
                  <a:gd name="T5" fmla="*/ 0 h 119"/>
                  <a:gd name="T6" fmla="*/ 22 w 135"/>
                  <a:gd name="T7" fmla="*/ 11 h 119"/>
                  <a:gd name="T8" fmla="*/ 22 w 135"/>
                  <a:gd name="T9" fmla="*/ 105 h 119"/>
                  <a:gd name="T10" fmla="*/ 22 w 135"/>
                  <a:gd name="T11" fmla="*/ 108 h 119"/>
                  <a:gd name="T12" fmla="*/ 34 w 135"/>
                  <a:gd name="T13" fmla="*/ 119 h 119"/>
                  <a:gd name="T14" fmla="*/ 45 w 135"/>
                  <a:gd name="T15" fmla="*/ 108 h 119"/>
                  <a:gd name="T16" fmla="*/ 135 w 135"/>
                  <a:gd name="T17" fmla="*/ 108 h 119"/>
                  <a:gd name="T18" fmla="*/ 124 w 135"/>
                  <a:gd name="T19"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119">
                    <a:moveTo>
                      <a:pt x="21" y="11"/>
                    </a:moveTo>
                    <a:cubicBezTo>
                      <a:pt x="0" y="11"/>
                      <a:pt x="0" y="11"/>
                      <a:pt x="0" y="11"/>
                    </a:cubicBezTo>
                    <a:cubicBezTo>
                      <a:pt x="0" y="5"/>
                      <a:pt x="5" y="0"/>
                      <a:pt x="11" y="0"/>
                    </a:cubicBezTo>
                    <a:cubicBezTo>
                      <a:pt x="17" y="0"/>
                      <a:pt x="22" y="5"/>
                      <a:pt x="22" y="11"/>
                    </a:cubicBezTo>
                    <a:cubicBezTo>
                      <a:pt x="22" y="105"/>
                      <a:pt x="22" y="105"/>
                      <a:pt x="22" y="105"/>
                    </a:cubicBezTo>
                    <a:cubicBezTo>
                      <a:pt x="22" y="108"/>
                      <a:pt x="22" y="108"/>
                      <a:pt x="22" y="108"/>
                    </a:cubicBezTo>
                    <a:cubicBezTo>
                      <a:pt x="22" y="114"/>
                      <a:pt x="27" y="119"/>
                      <a:pt x="34" y="119"/>
                    </a:cubicBezTo>
                    <a:cubicBezTo>
                      <a:pt x="40" y="119"/>
                      <a:pt x="45" y="114"/>
                      <a:pt x="45" y="108"/>
                    </a:cubicBezTo>
                    <a:cubicBezTo>
                      <a:pt x="135" y="108"/>
                      <a:pt x="135" y="108"/>
                      <a:pt x="135" y="108"/>
                    </a:cubicBezTo>
                    <a:cubicBezTo>
                      <a:pt x="135" y="114"/>
                      <a:pt x="130" y="119"/>
                      <a:pt x="124" y="11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49" name="Line 382"/>
              <p:cNvSpPr>
                <a:spLocks noChangeShapeType="1"/>
              </p:cNvSpPr>
              <p:nvPr/>
            </p:nvSpPr>
            <p:spPr bwMode="auto">
              <a:xfrm flipH="1">
                <a:off x="4764326" y="2817857"/>
                <a:ext cx="1571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50" name="Line 383"/>
              <p:cNvSpPr>
                <a:spLocks noChangeShapeType="1"/>
              </p:cNvSpPr>
              <p:nvPr/>
            </p:nvSpPr>
            <p:spPr bwMode="auto">
              <a:xfrm>
                <a:off x="4788139" y="2670095"/>
                <a:ext cx="66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51" name="Line 384"/>
              <p:cNvSpPr>
                <a:spLocks noChangeShapeType="1"/>
              </p:cNvSpPr>
              <p:nvPr/>
            </p:nvSpPr>
            <p:spPr bwMode="auto">
              <a:xfrm>
                <a:off x="4762739" y="2695495"/>
                <a:ext cx="1016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52" name="Line 385"/>
              <p:cNvSpPr>
                <a:spLocks noChangeShapeType="1"/>
              </p:cNvSpPr>
              <p:nvPr/>
            </p:nvSpPr>
            <p:spPr bwMode="auto">
              <a:xfrm>
                <a:off x="4762739" y="2712958"/>
                <a:ext cx="968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53" name="Line 386"/>
              <p:cNvSpPr>
                <a:spLocks noChangeShapeType="1"/>
              </p:cNvSpPr>
              <p:nvPr/>
            </p:nvSpPr>
            <p:spPr bwMode="auto">
              <a:xfrm>
                <a:off x="4762739" y="2771695"/>
                <a:ext cx="1000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54" name="Line 387"/>
              <p:cNvSpPr>
                <a:spLocks noChangeShapeType="1"/>
              </p:cNvSpPr>
              <p:nvPr/>
            </p:nvSpPr>
            <p:spPr bwMode="auto">
              <a:xfrm>
                <a:off x="4762739" y="2792333"/>
                <a:ext cx="571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55" name="Line 388"/>
              <p:cNvSpPr>
                <a:spLocks noChangeShapeType="1"/>
              </p:cNvSpPr>
              <p:nvPr/>
            </p:nvSpPr>
            <p:spPr bwMode="auto">
              <a:xfrm>
                <a:off x="4762739" y="2733595"/>
                <a:ext cx="1016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56" name="Line 389"/>
              <p:cNvSpPr>
                <a:spLocks noChangeShapeType="1"/>
              </p:cNvSpPr>
              <p:nvPr/>
            </p:nvSpPr>
            <p:spPr bwMode="auto">
              <a:xfrm>
                <a:off x="4762739" y="2752645"/>
                <a:ext cx="1190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grpSp>
      </p:grpSp>
      <p:sp>
        <p:nvSpPr>
          <p:cNvPr id="267" name="Rectangle : coins arrondis 15">
            <a:extLst>
              <a:ext uri="{FF2B5EF4-FFF2-40B4-BE49-F238E27FC236}">
                <a16:creationId xmlns:a16="http://schemas.microsoft.com/office/drawing/2014/main" id="{1AD84A0B-385B-6449-BB82-33C23F6C4BED}"/>
              </a:ext>
            </a:extLst>
          </p:cNvPr>
          <p:cNvSpPr/>
          <p:nvPr/>
        </p:nvSpPr>
        <p:spPr>
          <a:xfrm>
            <a:off x="805486" y="1406259"/>
            <a:ext cx="10633111" cy="1039399"/>
          </a:xfrm>
          <a:prstGeom prst="roundRect">
            <a:avLst/>
          </a:prstGeom>
          <a:solidFill>
            <a:schemeClr val="bg1">
              <a:lumMod val="95000"/>
            </a:schemeClr>
          </a:solidFill>
          <a:ln w="6350" cap="flat" cmpd="sng" algn="ctr">
            <a:noFill/>
            <a:prstDash val="solid"/>
            <a:miter lim="800000"/>
          </a:ln>
          <a:effectLst/>
        </p:spPr>
        <p:txBody>
          <a:bodyPr lIns="48000" rIns="48000" numCol="2" rtlCol="0" anchor="ctr" anchorCtr="0"/>
          <a:lstStyle/>
          <a:p>
            <a:pPr marL="228594" indent="-228594" defTabSz="1219170">
              <a:spcBef>
                <a:spcPts val="800"/>
              </a:spcBef>
              <a:buFont typeface="Arial" panose="020B0604020202020204" pitchFamily="34" charset="0"/>
              <a:buChar char="•"/>
            </a:pPr>
            <a:r>
              <a:rPr lang="fr-FR" sz="1067" b="1" kern="0" dirty="0">
                <a:solidFill>
                  <a:srgbClr val="581D74"/>
                </a:solidFill>
                <a:latin typeface="Ubuntu" panose="020B0504030602030204" pitchFamily="34" charset="0"/>
                <a:cs typeface="Arial"/>
                <a:sym typeface="Arial"/>
              </a:rPr>
              <a:t>Formation</a:t>
            </a:r>
            <a:r>
              <a:rPr lang="fr-FR" sz="1067" kern="0" dirty="0">
                <a:solidFill>
                  <a:srgbClr val="000000"/>
                </a:solidFill>
                <a:latin typeface="Ubuntu" panose="020B0504030602030204" pitchFamily="34" charset="0"/>
                <a:cs typeface="Arial"/>
                <a:sym typeface="Arial"/>
              </a:rPr>
              <a:t> et entrainement</a:t>
            </a:r>
          </a:p>
          <a:p>
            <a:pPr marL="228594" indent="-228594" defTabSz="1219170">
              <a:spcBef>
                <a:spcPts val="800"/>
              </a:spcBef>
              <a:buFont typeface="Arial" panose="020B0604020202020204" pitchFamily="34" charset="0"/>
              <a:buChar char="•"/>
            </a:pPr>
            <a:r>
              <a:rPr lang="fr-FR" sz="1067" kern="0" dirty="0">
                <a:solidFill>
                  <a:srgbClr val="000000"/>
                </a:solidFill>
                <a:latin typeface="Ubuntu" panose="020B0504030602030204" pitchFamily="34" charset="0"/>
                <a:cs typeface="Arial"/>
                <a:sym typeface="Arial"/>
              </a:rPr>
              <a:t>Un équipement </a:t>
            </a:r>
            <a:r>
              <a:rPr lang="fr-FR" sz="1067" b="1" kern="0" dirty="0">
                <a:solidFill>
                  <a:srgbClr val="581D74"/>
                </a:solidFill>
                <a:latin typeface="Ubuntu" panose="020B0504030602030204" pitchFamily="34" charset="0"/>
                <a:cs typeface="Arial"/>
                <a:sym typeface="Arial"/>
              </a:rPr>
              <a:t>matériel </a:t>
            </a:r>
            <a:r>
              <a:rPr lang="fr-FR" sz="1067" kern="0" dirty="0">
                <a:solidFill>
                  <a:srgbClr val="000000"/>
                </a:solidFill>
                <a:latin typeface="Ubuntu" panose="020B0504030602030204" pitchFamily="34" charset="0"/>
                <a:cs typeface="Arial"/>
                <a:sym typeface="Arial"/>
              </a:rPr>
              <a:t>adapté, maîtrisé</a:t>
            </a:r>
          </a:p>
          <a:p>
            <a:pPr marL="228594" indent="-228594" defTabSz="1219170">
              <a:spcBef>
                <a:spcPts val="800"/>
              </a:spcBef>
              <a:buFont typeface="Arial" panose="020B0604020202020204" pitchFamily="34" charset="0"/>
              <a:buChar char="•"/>
            </a:pPr>
            <a:r>
              <a:rPr lang="fr-FR" sz="1067" b="1" kern="0" dirty="0">
                <a:solidFill>
                  <a:srgbClr val="66327A"/>
                </a:solidFill>
                <a:latin typeface="Ubuntu" panose="020B0504030602030204" pitchFamily="34" charset="0"/>
                <a:cs typeface="Arial"/>
                <a:sym typeface="Arial"/>
              </a:rPr>
              <a:t>La prise de RDV</a:t>
            </a:r>
            <a:r>
              <a:rPr lang="fr-FR" sz="1067" kern="0" dirty="0">
                <a:solidFill>
                  <a:srgbClr val="000000"/>
                </a:solidFill>
                <a:latin typeface="Ubuntu" panose="020B0504030602030204" pitchFamily="34" charset="0"/>
                <a:cs typeface="Arial"/>
                <a:sym typeface="Arial"/>
              </a:rPr>
              <a:t> dans l'agenda MYSYS et dans </a:t>
            </a:r>
            <a:r>
              <a:rPr lang="fr-FR" sz="1067" kern="0" dirty="0" smtClean="0">
                <a:solidFill>
                  <a:srgbClr val="000000"/>
                </a:solidFill>
                <a:latin typeface="Ubuntu" panose="020B0504030602030204" pitchFamily="34" charset="0"/>
                <a:cs typeface="Arial"/>
                <a:sym typeface="Arial"/>
              </a:rPr>
              <a:t>Outlook</a:t>
            </a:r>
            <a:r>
              <a:rPr lang="fr-FR" sz="1067" kern="0" dirty="0">
                <a:solidFill>
                  <a:srgbClr val="000000"/>
                </a:solidFill>
                <a:latin typeface="Ubuntu" panose="020B0504030602030204" pitchFamily="34" charset="0"/>
                <a:cs typeface="Arial"/>
                <a:sym typeface="Arial"/>
              </a:rPr>
              <a:t> </a:t>
            </a:r>
          </a:p>
          <a:p>
            <a:pPr marL="228594" indent="-228594" defTabSz="1219170">
              <a:spcBef>
                <a:spcPts val="800"/>
              </a:spcBef>
              <a:buFont typeface="Arial" panose="020B0604020202020204" pitchFamily="34" charset="0"/>
              <a:buChar char="•"/>
            </a:pPr>
            <a:r>
              <a:rPr lang="fr-FR" sz="1067" b="1" kern="0" dirty="0">
                <a:solidFill>
                  <a:srgbClr val="581D74"/>
                </a:solidFill>
                <a:latin typeface="Ubuntu" panose="020B0504030602030204" pitchFamily="34" charset="0"/>
                <a:cs typeface="Arial"/>
                <a:sym typeface="Arial"/>
              </a:rPr>
              <a:t>Un espace </a:t>
            </a:r>
            <a:r>
              <a:rPr lang="fr-FR" sz="1067" kern="0" dirty="0">
                <a:solidFill>
                  <a:srgbClr val="000000"/>
                </a:solidFill>
                <a:latin typeface="Ubuntu" panose="020B0504030602030204" pitchFamily="34" charset="0"/>
                <a:cs typeface="Arial"/>
                <a:sym typeface="Arial"/>
              </a:rPr>
              <a:t>dédié, </a:t>
            </a:r>
            <a:r>
              <a:rPr lang="fr-FR" sz="1067" kern="0" dirty="0">
                <a:solidFill>
                  <a:srgbClr val="66327A"/>
                </a:solidFill>
                <a:latin typeface="Ubuntu" panose="020B0504030602030204" pitchFamily="34" charset="0"/>
                <a:cs typeface="Arial"/>
                <a:sym typeface="Arial"/>
              </a:rPr>
              <a:t>avec un arrière- plan standardisé au logo de la CE,</a:t>
            </a:r>
            <a:r>
              <a:rPr lang="fr-FR" sz="1067" kern="0" dirty="0">
                <a:solidFill>
                  <a:srgbClr val="000000"/>
                </a:solidFill>
                <a:latin typeface="Ubuntu" panose="020B0504030602030204" pitchFamily="34" charset="0"/>
                <a:cs typeface="Arial"/>
                <a:sym typeface="Arial"/>
              </a:rPr>
              <a:t> bureau clean</a:t>
            </a:r>
          </a:p>
          <a:p>
            <a:pPr marL="228594" indent="-228594" defTabSz="1219170">
              <a:spcBef>
                <a:spcPts val="800"/>
              </a:spcBef>
              <a:buFont typeface="Arial" panose="020B0604020202020204" pitchFamily="34" charset="0"/>
              <a:buChar char="•"/>
            </a:pPr>
            <a:r>
              <a:rPr lang="fr-FR" sz="1067" kern="0" dirty="0">
                <a:solidFill>
                  <a:srgbClr val="000000"/>
                </a:solidFill>
                <a:latin typeface="Ubuntu" panose="020B0504030602030204" pitchFamily="34" charset="0"/>
                <a:cs typeface="Arial"/>
                <a:sym typeface="Arial"/>
              </a:rPr>
              <a:t>flouter le fond d’écran si besoin, </a:t>
            </a:r>
            <a:r>
              <a:rPr lang="fr-FR" sz="1067" b="1" kern="0" dirty="0">
                <a:solidFill>
                  <a:srgbClr val="581D74"/>
                </a:solidFill>
                <a:latin typeface="Ubuntu" panose="020B0504030602030204" pitchFamily="34" charset="0"/>
                <a:cs typeface="Arial"/>
                <a:sym typeface="Arial"/>
              </a:rPr>
              <a:t>fermer la boîte mail </a:t>
            </a:r>
            <a:r>
              <a:rPr lang="fr-FR" sz="1067" kern="0" dirty="0">
                <a:solidFill>
                  <a:srgbClr val="000000"/>
                </a:solidFill>
                <a:latin typeface="Ubuntu" panose="020B0504030602030204" pitchFamily="34" charset="0"/>
                <a:cs typeface="Arial"/>
                <a:sym typeface="Arial"/>
              </a:rPr>
              <a:t>pour l’entretien</a:t>
            </a:r>
          </a:p>
          <a:p>
            <a:pPr marL="228594" indent="-228594" defTabSz="1219170">
              <a:spcBef>
                <a:spcPts val="800"/>
              </a:spcBef>
              <a:buFont typeface="Arial" panose="020B0604020202020204" pitchFamily="34" charset="0"/>
              <a:buChar char="•"/>
            </a:pPr>
            <a:r>
              <a:rPr lang="fr-FR" sz="1067" kern="0" dirty="0">
                <a:solidFill>
                  <a:srgbClr val="000000"/>
                </a:solidFill>
                <a:latin typeface="Ubuntu" panose="020B0504030602030204" pitchFamily="34" charset="0"/>
                <a:cs typeface="Arial"/>
                <a:sym typeface="Arial"/>
              </a:rPr>
              <a:t>Plan B : </a:t>
            </a:r>
            <a:r>
              <a:rPr lang="fr-FR" sz="1067" b="1" kern="0" dirty="0">
                <a:solidFill>
                  <a:srgbClr val="581D74"/>
                </a:solidFill>
                <a:latin typeface="Ubuntu" panose="020B0504030602030204" pitchFamily="34" charset="0"/>
                <a:cs typeface="Arial"/>
                <a:sym typeface="Arial"/>
              </a:rPr>
              <a:t>N° de tél </a:t>
            </a:r>
            <a:r>
              <a:rPr lang="fr-FR" sz="1067" kern="0" dirty="0">
                <a:solidFill>
                  <a:srgbClr val="000000"/>
                </a:solidFill>
                <a:latin typeface="Ubuntu" panose="020B0504030602030204" pitchFamily="34" charset="0"/>
                <a:cs typeface="Arial"/>
                <a:sym typeface="Arial"/>
              </a:rPr>
              <a:t>en cas de non fonctionnement de TEAMS</a:t>
            </a:r>
          </a:p>
        </p:txBody>
      </p:sp>
      <p:sp>
        <p:nvSpPr>
          <p:cNvPr id="268" name="Ellipse 267">
            <a:extLst>
              <a:ext uri="{FF2B5EF4-FFF2-40B4-BE49-F238E27FC236}">
                <a16:creationId xmlns:a16="http://schemas.microsoft.com/office/drawing/2014/main" id="{C5958EBF-63B6-324D-ADBD-BEF8A9EB5608}"/>
              </a:ext>
            </a:extLst>
          </p:cNvPr>
          <p:cNvSpPr/>
          <p:nvPr/>
        </p:nvSpPr>
        <p:spPr>
          <a:xfrm>
            <a:off x="1756691" y="3216702"/>
            <a:ext cx="361951" cy="361951"/>
          </a:xfrm>
          <a:prstGeom prst="ellipse">
            <a:avLst/>
          </a:prstGeom>
          <a:solidFill>
            <a:schemeClr val="bg2">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269" name="Google Shape;872;p83">
            <a:extLst>
              <a:ext uri="{FF2B5EF4-FFF2-40B4-BE49-F238E27FC236}">
                <a16:creationId xmlns:a16="http://schemas.microsoft.com/office/drawing/2014/main" id="{172DFA2E-A09E-8149-B829-2BE18045BE10}"/>
              </a:ext>
            </a:extLst>
          </p:cNvPr>
          <p:cNvSpPr txBox="1"/>
          <p:nvPr/>
        </p:nvSpPr>
        <p:spPr>
          <a:xfrm>
            <a:off x="8586976" y="3859941"/>
            <a:ext cx="3360000" cy="2437415"/>
          </a:xfrm>
          <a:prstGeom prst="rect">
            <a:avLst/>
          </a:prstGeom>
          <a:solidFill>
            <a:schemeClr val="bg1"/>
          </a:solidFill>
          <a:ln>
            <a:noFill/>
          </a:ln>
        </p:spPr>
        <p:txBody>
          <a:bodyPr spcFirstLastPara="1" wrap="square" lIns="0" tIns="192000" rIns="0" bIns="0" anchor="t" anchorCtr="0">
            <a:noAutofit/>
          </a:bodyPr>
          <a:lstStyle/>
          <a:p>
            <a:pPr defTabSz="1219170">
              <a:spcBef>
                <a:spcPts val="800"/>
              </a:spcBef>
            </a:pPr>
            <a:r>
              <a:rPr lang="fr-FR" sz="1133" kern="0" dirty="0">
                <a:solidFill>
                  <a:srgbClr val="000000"/>
                </a:solidFill>
                <a:latin typeface="Ubuntu" panose="020B0504030602030204" pitchFamily="34" charset="0"/>
                <a:cs typeface="Arial"/>
                <a:sym typeface="Arial"/>
              </a:rPr>
              <a:t>Envoyer un mail avec</a:t>
            </a:r>
            <a:r>
              <a:rPr lang="fr-FR" sz="1133" b="1" kern="0" dirty="0">
                <a:solidFill>
                  <a:srgbClr val="66327A"/>
                </a:solidFill>
                <a:latin typeface="Ubuntu" panose="020B0504030602030204" pitchFamily="34" charset="0"/>
                <a:cs typeface="Arial"/>
                <a:sym typeface="Arial"/>
              </a:rPr>
              <a:t> </a:t>
            </a:r>
            <a:r>
              <a:rPr lang="fr-FR" sz="1133" b="1" kern="0" dirty="0">
                <a:solidFill>
                  <a:srgbClr val="00A193"/>
                </a:solidFill>
                <a:latin typeface="Ubuntu" panose="020B0504030602030204" pitchFamily="34" charset="0"/>
                <a:cs typeface="Arial"/>
                <a:sym typeface="Arial"/>
              </a:rPr>
              <a:t>compte rendu de l'entretien</a:t>
            </a:r>
          </a:p>
          <a:p>
            <a:pPr defTabSz="1219170">
              <a:spcBef>
                <a:spcPts val="800"/>
              </a:spcBef>
            </a:pPr>
            <a:r>
              <a:rPr lang="fr-FR" sz="1133" b="1" kern="0" dirty="0">
                <a:solidFill>
                  <a:srgbClr val="000000"/>
                </a:solidFill>
                <a:latin typeface="Ubuntu" panose="020B0504030602030204" pitchFamily="34" charset="0"/>
                <a:cs typeface="Arial"/>
                <a:sym typeface="Arial"/>
              </a:rPr>
              <a:t>Anticiper</a:t>
            </a:r>
            <a:r>
              <a:rPr lang="fr-FR" sz="1133" kern="0" dirty="0">
                <a:solidFill>
                  <a:srgbClr val="000000"/>
                </a:solidFill>
                <a:latin typeface="Ubuntu" panose="020B0504030602030204" pitchFamily="34" charset="0"/>
                <a:cs typeface="Arial"/>
                <a:sym typeface="Arial"/>
              </a:rPr>
              <a:t> les prochains RDV quel que soit le canal, </a:t>
            </a:r>
            <a:r>
              <a:rPr lang="fr-FR" sz="1133" b="1" kern="0" dirty="0">
                <a:solidFill>
                  <a:srgbClr val="000000"/>
                </a:solidFill>
                <a:latin typeface="Ubuntu" panose="020B0504030602030204" pitchFamily="34" charset="0"/>
                <a:cs typeface="Arial"/>
                <a:sym typeface="Arial"/>
              </a:rPr>
              <a:t>Rebondir</a:t>
            </a:r>
            <a:r>
              <a:rPr lang="fr-FR" sz="1133" kern="0" dirty="0">
                <a:solidFill>
                  <a:srgbClr val="000000"/>
                </a:solidFill>
                <a:latin typeface="Ubuntu" panose="020B0504030602030204" pitchFamily="34" charset="0"/>
                <a:cs typeface="Arial"/>
                <a:sym typeface="Arial"/>
              </a:rPr>
              <a:t> sur des éléments de découverte pendant l’entretien pour </a:t>
            </a:r>
            <a:r>
              <a:rPr lang="fr-FR" sz="1133" b="1" kern="0" dirty="0">
                <a:solidFill>
                  <a:srgbClr val="00A193"/>
                </a:solidFill>
                <a:latin typeface="Ubuntu" panose="020B0504030602030204" pitchFamily="34" charset="0"/>
                <a:cs typeface="Arial"/>
                <a:sym typeface="Arial"/>
              </a:rPr>
              <a:t>des ventes à venir, entretiens conseils...</a:t>
            </a:r>
            <a:endParaRPr lang="fr-FR" sz="1133" kern="0" dirty="0">
              <a:solidFill>
                <a:srgbClr val="00A193"/>
              </a:solidFill>
              <a:latin typeface="Ubuntu" panose="020B0504030602030204" pitchFamily="34" charset="0"/>
              <a:cs typeface="Arial"/>
              <a:sym typeface="Arial"/>
            </a:endParaRPr>
          </a:p>
          <a:p>
            <a:pPr defTabSz="1219170">
              <a:spcBef>
                <a:spcPts val="800"/>
              </a:spcBef>
            </a:pPr>
            <a:r>
              <a:rPr lang="fr-FR" sz="1133" b="1" kern="0" dirty="0">
                <a:solidFill>
                  <a:srgbClr val="00A193"/>
                </a:solidFill>
                <a:latin typeface="Ubuntu" panose="020B0504030602030204" pitchFamily="34" charset="0"/>
                <a:cs typeface="Arial"/>
                <a:sym typeface="Arial"/>
              </a:rPr>
              <a:t>Compléter le compte rendu d'entretien, (fil de contact)</a:t>
            </a:r>
            <a:endParaRPr lang="fr-FR" sz="1133" kern="0" dirty="0">
              <a:solidFill>
                <a:srgbClr val="00A193"/>
              </a:solidFill>
              <a:latin typeface="Ubuntu" panose="020B0504030602030204" pitchFamily="34" charset="0"/>
              <a:cs typeface="Arial"/>
              <a:sym typeface="Arial"/>
            </a:endParaRPr>
          </a:p>
          <a:p>
            <a:pPr defTabSz="1219170">
              <a:spcBef>
                <a:spcPts val="800"/>
              </a:spcBef>
            </a:pPr>
            <a:r>
              <a:rPr lang="fr-FR" sz="1133" kern="0" dirty="0">
                <a:solidFill>
                  <a:srgbClr val="000000">
                    <a:lumMod val="95000"/>
                    <a:lumOff val="5000"/>
                  </a:srgbClr>
                </a:solidFill>
                <a:latin typeface="Ubuntu" panose="020B0504030602030204" pitchFamily="34" charset="0"/>
                <a:cs typeface="Arial"/>
                <a:sym typeface="Arial"/>
              </a:rPr>
              <a:t>Capitaliser sur le retour clients du </a:t>
            </a:r>
            <a:r>
              <a:rPr lang="fr-FR" sz="1133" b="1" kern="0" dirty="0">
                <a:solidFill>
                  <a:srgbClr val="00A193"/>
                </a:solidFill>
                <a:latin typeface="Ubuntu" panose="020B0504030602030204" pitchFamily="34" charset="0"/>
                <a:cs typeface="Arial"/>
                <a:sym typeface="Arial"/>
              </a:rPr>
              <a:t>questionnaire de Satisfaction</a:t>
            </a:r>
          </a:p>
        </p:txBody>
      </p:sp>
      <p:sp>
        <p:nvSpPr>
          <p:cNvPr id="270" name="Google Shape;871;p83">
            <a:extLst>
              <a:ext uri="{FF2B5EF4-FFF2-40B4-BE49-F238E27FC236}">
                <a16:creationId xmlns:a16="http://schemas.microsoft.com/office/drawing/2014/main" id="{351464E6-8070-9742-ABFC-4D457E1A1FBD}"/>
              </a:ext>
            </a:extLst>
          </p:cNvPr>
          <p:cNvSpPr txBox="1"/>
          <p:nvPr/>
        </p:nvSpPr>
        <p:spPr>
          <a:xfrm>
            <a:off x="9362066" y="3562853"/>
            <a:ext cx="1809823" cy="292943"/>
          </a:xfrm>
          <a:prstGeom prst="rect">
            <a:avLst/>
          </a:prstGeom>
          <a:noFill/>
          <a:ln>
            <a:noFill/>
          </a:ln>
        </p:spPr>
        <p:txBody>
          <a:bodyPr spcFirstLastPara="1" wrap="square" lIns="0" tIns="0" rIns="0" bIns="0" anchor="ctr" anchorCtr="0">
            <a:noAutofit/>
          </a:bodyPr>
          <a:lstStyle/>
          <a:p>
            <a:pPr algn="ctr" defTabSz="1219232"/>
            <a:r>
              <a:rPr lang="en-US" sz="1467" b="1" kern="0" dirty="0">
                <a:solidFill>
                  <a:srgbClr val="00A193"/>
                </a:solidFill>
                <a:latin typeface="Ubuntu" panose="020B0504030602030204" pitchFamily="34" charset="0"/>
                <a:cs typeface="Arial"/>
                <a:sym typeface="Cabin"/>
              </a:rPr>
              <a:t>LE SUIVI </a:t>
            </a:r>
          </a:p>
          <a:p>
            <a:pPr algn="ctr" defTabSz="1219232"/>
            <a:r>
              <a:rPr lang="en-US" sz="1467" b="1" kern="0" dirty="0">
                <a:solidFill>
                  <a:srgbClr val="00A193"/>
                </a:solidFill>
                <a:latin typeface="Ubuntu" panose="020B0504030602030204" pitchFamily="34" charset="0"/>
                <a:cs typeface="Arial"/>
                <a:sym typeface="Cabin"/>
              </a:rPr>
              <a:t>DE LA RELATION</a:t>
            </a:r>
          </a:p>
        </p:txBody>
      </p:sp>
      <p:grpSp>
        <p:nvGrpSpPr>
          <p:cNvPr id="271" name="Groupe 270">
            <a:extLst>
              <a:ext uri="{FF2B5EF4-FFF2-40B4-BE49-F238E27FC236}">
                <a16:creationId xmlns:a16="http://schemas.microsoft.com/office/drawing/2014/main" id="{688E8E4B-39FD-4242-BA94-C59CFC5CA366}"/>
              </a:ext>
            </a:extLst>
          </p:cNvPr>
          <p:cNvGrpSpPr/>
          <p:nvPr/>
        </p:nvGrpSpPr>
        <p:grpSpPr>
          <a:xfrm>
            <a:off x="1837166" y="2699601"/>
            <a:ext cx="609101" cy="816001"/>
            <a:chOff x="4895851" y="4054475"/>
            <a:chExt cx="500063" cy="669925"/>
          </a:xfrm>
        </p:grpSpPr>
        <p:sp>
          <p:nvSpPr>
            <p:cNvPr id="272" name="Line 435">
              <a:extLst>
                <a:ext uri="{FF2B5EF4-FFF2-40B4-BE49-F238E27FC236}">
                  <a16:creationId xmlns:a16="http://schemas.microsoft.com/office/drawing/2014/main" id="{69711BA9-092C-424D-B9FA-4559CB3B33A9}"/>
                </a:ext>
              </a:extLst>
            </p:cNvPr>
            <p:cNvSpPr>
              <a:spLocks noChangeShapeType="1"/>
            </p:cNvSpPr>
            <p:nvPr/>
          </p:nvSpPr>
          <p:spPr bwMode="auto">
            <a:xfrm flipH="1">
              <a:off x="5229226" y="4724400"/>
              <a:ext cx="1508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73" name="Freeform 436">
              <a:extLst>
                <a:ext uri="{FF2B5EF4-FFF2-40B4-BE49-F238E27FC236}">
                  <a16:creationId xmlns:a16="http://schemas.microsoft.com/office/drawing/2014/main" id="{28AE7D62-7E1A-A84B-A5A5-8D9E09575D20}"/>
                </a:ext>
              </a:extLst>
            </p:cNvPr>
            <p:cNvSpPr>
              <a:spLocks/>
            </p:cNvSpPr>
            <p:nvPr/>
          </p:nvSpPr>
          <p:spPr bwMode="auto">
            <a:xfrm>
              <a:off x="5245101" y="4351338"/>
              <a:ext cx="53975" cy="92075"/>
            </a:xfrm>
            <a:custGeom>
              <a:avLst/>
              <a:gdLst>
                <a:gd name="T0" fmla="*/ 26 w 34"/>
                <a:gd name="T1" fmla="*/ 0 h 58"/>
                <a:gd name="T2" fmla="*/ 0 w 34"/>
                <a:gd name="T3" fmla="*/ 0 h 58"/>
                <a:gd name="T4" fmla="*/ 0 w 34"/>
                <a:gd name="T5" fmla="*/ 58 h 58"/>
                <a:gd name="T6" fmla="*/ 34 w 34"/>
                <a:gd name="T7" fmla="*/ 58 h 58"/>
              </a:gdLst>
              <a:ahLst/>
              <a:cxnLst>
                <a:cxn ang="0">
                  <a:pos x="T0" y="T1"/>
                </a:cxn>
                <a:cxn ang="0">
                  <a:pos x="T2" y="T3"/>
                </a:cxn>
                <a:cxn ang="0">
                  <a:pos x="T4" y="T5"/>
                </a:cxn>
                <a:cxn ang="0">
                  <a:pos x="T6" y="T7"/>
                </a:cxn>
              </a:cxnLst>
              <a:rect l="0" t="0" r="r" b="b"/>
              <a:pathLst>
                <a:path w="34" h="58">
                  <a:moveTo>
                    <a:pt x="26" y="0"/>
                  </a:moveTo>
                  <a:lnTo>
                    <a:pt x="0" y="0"/>
                  </a:lnTo>
                  <a:lnTo>
                    <a:pt x="0" y="58"/>
                  </a:lnTo>
                  <a:lnTo>
                    <a:pt x="34" y="58"/>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74" name="Freeform 437">
              <a:extLst>
                <a:ext uri="{FF2B5EF4-FFF2-40B4-BE49-F238E27FC236}">
                  <a16:creationId xmlns:a16="http://schemas.microsoft.com/office/drawing/2014/main" id="{D94A84CD-EF8B-E94D-A434-055ABEA8BE51}"/>
                </a:ext>
              </a:extLst>
            </p:cNvPr>
            <p:cNvSpPr>
              <a:spLocks/>
            </p:cNvSpPr>
            <p:nvPr/>
          </p:nvSpPr>
          <p:spPr bwMode="auto">
            <a:xfrm>
              <a:off x="5318126" y="4351338"/>
              <a:ext cx="26988" cy="95250"/>
            </a:xfrm>
            <a:custGeom>
              <a:avLst/>
              <a:gdLst>
                <a:gd name="T0" fmla="*/ 3 w 17"/>
                <a:gd name="T1" fmla="*/ 60 h 60"/>
                <a:gd name="T2" fmla="*/ 17 w 17"/>
                <a:gd name="T3" fmla="*/ 60 h 60"/>
                <a:gd name="T4" fmla="*/ 17 w 17"/>
                <a:gd name="T5" fmla="*/ 0 h 60"/>
                <a:gd name="T6" fmla="*/ 0 w 17"/>
                <a:gd name="T7" fmla="*/ 0 h 60"/>
              </a:gdLst>
              <a:ahLst/>
              <a:cxnLst>
                <a:cxn ang="0">
                  <a:pos x="T0" y="T1"/>
                </a:cxn>
                <a:cxn ang="0">
                  <a:pos x="T2" y="T3"/>
                </a:cxn>
                <a:cxn ang="0">
                  <a:pos x="T4" y="T5"/>
                </a:cxn>
                <a:cxn ang="0">
                  <a:pos x="T6" y="T7"/>
                </a:cxn>
              </a:cxnLst>
              <a:rect l="0" t="0" r="r" b="b"/>
              <a:pathLst>
                <a:path w="17" h="60">
                  <a:moveTo>
                    <a:pt x="3" y="60"/>
                  </a:moveTo>
                  <a:lnTo>
                    <a:pt x="17" y="60"/>
                  </a:lnTo>
                  <a:lnTo>
                    <a:pt x="17" y="0"/>
                  </a:lnTo>
                  <a:lnTo>
                    <a:pt x="0"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75" name="Line 438">
              <a:extLst>
                <a:ext uri="{FF2B5EF4-FFF2-40B4-BE49-F238E27FC236}">
                  <a16:creationId xmlns:a16="http://schemas.microsoft.com/office/drawing/2014/main" id="{2F4B8731-D14F-AD48-AF7C-FBC987490536}"/>
                </a:ext>
              </a:extLst>
            </p:cNvPr>
            <p:cNvSpPr>
              <a:spLocks noChangeShapeType="1"/>
            </p:cNvSpPr>
            <p:nvPr/>
          </p:nvSpPr>
          <p:spPr bwMode="auto">
            <a:xfrm>
              <a:off x="5260976" y="4159250"/>
              <a:ext cx="0" cy="63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76" name="Freeform 439">
              <a:extLst>
                <a:ext uri="{FF2B5EF4-FFF2-40B4-BE49-F238E27FC236}">
                  <a16:creationId xmlns:a16="http://schemas.microsoft.com/office/drawing/2014/main" id="{E9FA4833-470A-3C47-BF3C-29566B7FF923}"/>
                </a:ext>
              </a:extLst>
            </p:cNvPr>
            <p:cNvSpPr>
              <a:spLocks/>
            </p:cNvSpPr>
            <p:nvPr/>
          </p:nvSpPr>
          <p:spPr bwMode="auto">
            <a:xfrm>
              <a:off x="5251451" y="4191000"/>
              <a:ext cx="15875" cy="6350"/>
            </a:xfrm>
            <a:custGeom>
              <a:avLst/>
              <a:gdLst>
                <a:gd name="T0" fmla="*/ 5 w 5"/>
                <a:gd name="T1" fmla="*/ 0 h 2"/>
                <a:gd name="T2" fmla="*/ 3 w 5"/>
                <a:gd name="T3" fmla="*/ 2 h 2"/>
                <a:gd name="T4" fmla="*/ 0 w 5"/>
                <a:gd name="T5" fmla="*/ 0 h 2"/>
              </a:gdLst>
              <a:ahLst/>
              <a:cxnLst>
                <a:cxn ang="0">
                  <a:pos x="T0" y="T1"/>
                </a:cxn>
                <a:cxn ang="0">
                  <a:pos x="T2" y="T3"/>
                </a:cxn>
                <a:cxn ang="0">
                  <a:pos x="T4" y="T5"/>
                </a:cxn>
              </a:cxnLst>
              <a:rect l="0" t="0" r="r" b="b"/>
              <a:pathLst>
                <a:path w="5" h="2">
                  <a:moveTo>
                    <a:pt x="5" y="0"/>
                  </a:moveTo>
                  <a:cubicBezTo>
                    <a:pt x="5" y="1"/>
                    <a:pt x="4" y="2"/>
                    <a:pt x="3" y="2"/>
                  </a:cubicBezTo>
                  <a:cubicBezTo>
                    <a:pt x="1" y="2"/>
                    <a:pt x="1" y="1"/>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77" name="Freeform 440">
              <a:extLst>
                <a:ext uri="{FF2B5EF4-FFF2-40B4-BE49-F238E27FC236}">
                  <a16:creationId xmlns:a16="http://schemas.microsoft.com/office/drawing/2014/main" id="{FD89FA17-72E4-0A42-B0D7-D5D180995F35}"/>
                </a:ext>
              </a:extLst>
            </p:cNvPr>
            <p:cNvSpPr>
              <a:spLocks/>
            </p:cNvSpPr>
            <p:nvPr/>
          </p:nvSpPr>
          <p:spPr bwMode="auto">
            <a:xfrm>
              <a:off x="5245101" y="4162425"/>
              <a:ext cx="100013" cy="57150"/>
            </a:xfrm>
            <a:custGeom>
              <a:avLst/>
              <a:gdLst>
                <a:gd name="T0" fmla="*/ 31 w 31"/>
                <a:gd name="T1" fmla="*/ 0 h 18"/>
                <a:gd name="T2" fmla="*/ 15 w 31"/>
                <a:gd name="T3" fmla="*/ 18 h 18"/>
                <a:gd name="T4" fmla="*/ 0 w 31"/>
                <a:gd name="T5" fmla="*/ 0 h 18"/>
              </a:gdLst>
              <a:ahLst/>
              <a:cxnLst>
                <a:cxn ang="0">
                  <a:pos x="T0" y="T1"/>
                </a:cxn>
                <a:cxn ang="0">
                  <a:pos x="T2" y="T3"/>
                </a:cxn>
                <a:cxn ang="0">
                  <a:pos x="T4" y="T5"/>
                </a:cxn>
              </a:cxnLst>
              <a:rect l="0" t="0" r="r" b="b"/>
              <a:pathLst>
                <a:path w="31" h="18">
                  <a:moveTo>
                    <a:pt x="31" y="0"/>
                  </a:moveTo>
                  <a:cubicBezTo>
                    <a:pt x="31" y="10"/>
                    <a:pt x="24" y="18"/>
                    <a:pt x="15" y="18"/>
                  </a:cubicBezTo>
                  <a:cubicBezTo>
                    <a:pt x="7" y="18"/>
                    <a:pt x="0" y="1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78" name="Freeform 441">
              <a:extLst>
                <a:ext uri="{FF2B5EF4-FFF2-40B4-BE49-F238E27FC236}">
                  <a16:creationId xmlns:a16="http://schemas.microsoft.com/office/drawing/2014/main" id="{216B84E4-0A81-2C46-9EA7-6C4CA34C3C2B}"/>
                </a:ext>
              </a:extLst>
            </p:cNvPr>
            <p:cNvSpPr>
              <a:spLocks/>
            </p:cNvSpPr>
            <p:nvPr/>
          </p:nvSpPr>
          <p:spPr bwMode="auto">
            <a:xfrm>
              <a:off x="5241926" y="4114800"/>
              <a:ext cx="76200" cy="60325"/>
            </a:xfrm>
            <a:custGeom>
              <a:avLst/>
              <a:gdLst>
                <a:gd name="T0" fmla="*/ 0 w 24"/>
                <a:gd name="T1" fmla="*/ 0 h 19"/>
                <a:gd name="T2" fmla="*/ 7 w 24"/>
                <a:gd name="T3" fmla="*/ 6 h 19"/>
                <a:gd name="T4" fmla="*/ 24 w 24"/>
                <a:gd name="T5" fmla="*/ 14 h 19"/>
              </a:gdLst>
              <a:ahLst/>
              <a:cxnLst>
                <a:cxn ang="0">
                  <a:pos x="T0" y="T1"/>
                </a:cxn>
                <a:cxn ang="0">
                  <a:pos x="T2" y="T3"/>
                </a:cxn>
                <a:cxn ang="0">
                  <a:pos x="T4" y="T5"/>
                </a:cxn>
              </a:cxnLst>
              <a:rect l="0" t="0" r="r" b="b"/>
              <a:pathLst>
                <a:path w="24" h="19">
                  <a:moveTo>
                    <a:pt x="0" y="0"/>
                  </a:moveTo>
                  <a:cubicBezTo>
                    <a:pt x="0" y="0"/>
                    <a:pt x="6" y="1"/>
                    <a:pt x="7" y="6"/>
                  </a:cubicBezTo>
                  <a:cubicBezTo>
                    <a:pt x="7" y="11"/>
                    <a:pt x="15" y="19"/>
                    <a:pt x="24" y="1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79" name="Line 442">
              <a:extLst>
                <a:ext uri="{FF2B5EF4-FFF2-40B4-BE49-F238E27FC236}">
                  <a16:creationId xmlns:a16="http://schemas.microsoft.com/office/drawing/2014/main" id="{DFF3F056-29E6-2D47-A88F-7A193135F56C}"/>
                </a:ext>
              </a:extLst>
            </p:cNvPr>
            <p:cNvSpPr>
              <a:spLocks noChangeShapeType="1"/>
            </p:cNvSpPr>
            <p:nvPr/>
          </p:nvSpPr>
          <p:spPr bwMode="auto">
            <a:xfrm>
              <a:off x="5251451" y="4197350"/>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80" name="Freeform 443">
              <a:extLst>
                <a:ext uri="{FF2B5EF4-FFF2-40B4-BE49-F238E27FC236}">
                  <a16:creationId xmlns:a16="http://schemas.microsoft.com/office/drawing/2014/main" id="{D9599564-0EF8-6E4D-A40E-D12F4A0C8522}"/>
                </a:ext>
              </a:extLst>
            </p:cNvPr>
            <p:cNvSpPr>
              <a:spLocks/>
            </p:cNvSpPr>
            <p:nvPr/>
          </p:nvSpPr>
          <p:spPr bwMode="auto">
            <a:xfrm>
              <a:off x="5238751" y="4057650"/>
              <a:ext cx="157163" cy="165100"/>
            </a:xfrm>
            <a:custGeom>
              <a:avLst/>
              <a:gdLst>
                <a:gd name="T0" fmla="*/ 31 w 49"/>
                <a:gd name="T1" fmla="*/ 52 h 52"/>
                <a:gd name="T2" fmla="*/ 40 w 49"/>
                <a:gd name="T3" fmla="*/ 45 h 52"/>
                <a:gd name="T4" fmla="*/ 49 w 49"/>
                <a:gd name="T5" fmla="*/ 33 h 52"/>
                <a:gd name="T6" fmla="*/ 40 w 49"/>
                <a:gd name="T7" fmla="*/ 20 h 52"/>
                <a:gd name="T8" fmla="*/ 31 w 49"/>
                <a:gd name="T9" fmla="*/ 5 h 52"/>
                <a:gd name="T10" fmla="*/ 14 w 49"/>
                <a:gd name="T11" fmla="*/ 7 h 52"/>
                <a:gd name="T12" fmla="*/ 0 w 49"/>
                <a:gd name="T13" fmla="*/ 18 h 52"/>
              </a:gdLst>
              <a:ahLst/>
              <a:cxnLst>
                <a:cxn ang="0">
                  <a:pos x="T0" y="T1"/>
                </a:cxn>
                <a:cxn ang="0">
                  <a:pos x="T2" y="T3"/>
                </a:cxn>
                <a:cxn ang="0">
                  <a:pos x="T4" y="T5"/>
                </a:cxn>
                <a:cxn ang="0">
                  <a:pos x="T6" y="T7"/>
                </a:cxn>
                <a:cxn ang="0">
                  <a:pos x="T8" y="T9"/>
                </a:cxn>
                <a:cxn ang="0">
                  <a:pos x="T10" y="T11"/>
                </a:cxn>
                <a:cxn ang="0">
                  <a:pos x="T12" y="T13"/>
                </a:cxn>
              </a:cxnLst>
              <a:rect l="0" t="0" r="r" b="b"/>
              <a:pathLst>
                <a:path w="49" h="52">
                  <a:moveTo>
                    <a:pt x="31" y="52"/>
                  </a:moveTo>
                  <a:cubicBezTo>
                    <a:pt x="38" y="51"/>
                    <a:pt x="40" y="45"/>
                    <a:pt x="40" y="45"/>
                  </a:cubicBezTo>
                  <a:cubicBezTo>
                    <a:pt x="40" y="45"/>
                    <a:pt x="49" y="42"/>
                    <a:pt x="49" y="33"/>
                  </a:cubicBezTo>
                  <a:cubicBezTo>
                    <a:pt x="49" y="23"/>
                    <a:pt x="40" y="20"/>
                    <a:pt x="40" y="20"/>
                  </a:cubicBezTo>
                  <a:cubicBezTo>
                    <a:pt x="40" y="20"/>
                    <a:pt x="42" y="9"/>
                    <a:pt x="31" y="5"/>
                  </a:cubicBezTo>
                  <a:cubicBezTo>
                    <a:pt x="20" y="0"/>
                    <a:pt x="14" y="7"/>
                    <a:pt x="14" y="7"/>
                  </a:cubicBezTo>
                  <a:cubicBezTo>
                    <a:pt x="9" y="7"/>
                    <a:pt x="1" y="11"/>
                    <a:pt x="0" y="1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81" name="Line 444">
              <a:extLst>
                <a:ext uri="{FF2B5EF4-FFF2-40B4-BE49-F238E27FC236}">
                  <a16:creationId xmlns:a16="http://schemas.microsoft.com/office/drawing/2014/main" id="{2CBC263B-E17F-E147-B4EB-0A8CD2F06245}"/>
                </a:ext>
              </a:extLst>
            </p:cNvPr>
            <p:cNvSpPr>
              <a:spLocks noChangeShapeType="1"/>
            </p:cNvSpPr>
            <p:nvPr/>
          </p:nvSpPr>
          <p:spPr bwMode="auto">
            <a:xfrm>
              <a:off x="5318126" y="4210050"/>
              <a:ext cx="0" cy="254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82" name="Freeform 445">
              <a:extLst>
                <a:ext uri="{FF2B5EF4-FFF2-40B4-BE49-F238E27FC236}">
                  <a16:creationId xmlns:a16="http://schemas.microsoft.com/office/drawing/2014/main" id="{36D0FFC3-8FBD-874B-AB68-CFC85B577380}"/>
                </a:ext>
              </a:extLst>
            </p:cNvPr>
            <p:cNvSpPr>
              <a:spLocks/>
            </p:cNvSpPr>
            <p:nvPr/>
          </p:nvSpPr>
          <p:spPr bwMode="auto">
            <a:xfrm>
              <a:off x="5248276" y="4241800"/>
              <a:ext cx="34925" cy="106362"/>
            </a:xfrm>
            <a:custGeom>
              <a:avLst/>
              <a:gdLst>
                <a:gd name="T0" fmla="*/ 5 w 11"/>
                <a:gd name="T1" fmla="*/ 33 h 33"/>
                <a:gd name="T2" fmla="*/ 5 w 11"/>
                <a:gd name="T3" fmla="*/ 25 h 33"/>
                <a:gd name="T4" fmla="*/ 0 w 11"/>
                <a:gd name="T5" fmla="*/ 19 h 33"/>
                <a:gd name="T6" fmla="*/ 11 w 11"/>
                <a:gd name="T7" fmla="*/ 0 h 33"/>
              </a:gdLst>
              <a:ahLst/>
              <a:cxnLst>
                <a:cxn ang="0">
                  <a:pos x="T0" y="T1"/>
                </a:cxn>
                <a:cxn ang="0">
                  <a:pos x="T2" y="T3"/>
                </a:cxn>
                <a:cxn ang="0">
                  <a:pos x="T4" y="T5"/>
                </a:cxn>
                <a:cxn ang="0">
                  <a:pos x="T6" y="T7"/>
                </a:cxn>
              </a:cxnLst>
              <a:rect l="0" t="0" r="r" b="b"/>
              <a:pathLst>
                <a:path w="11" h="33">
                  <a:moveTo>
                    <a:pt x="5" y="33"/>
                  </a:moveTo>
                  <a:cubicBezTo>
                    <a:pt x="5" y="25"/>
                    <a:pt x="5" y="25"/>
                    <a:pt x="5" y="25"/>
                  </a:cubicBezTo>
                  <a:cubicBezTo>
                    <a:pt x="5" y="25"/>
                    <a:pt x="1" y="24"/>
                    <a:pt x="0" y="19"/>
                  </a:cubicBezTo>
                  <a:cubicBezTo>
                    <a:pt x="11" y="0"/>
                    <a:pt x="11" y="0"/>
                    <a:pt x="11"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83" name="Freeform 446">
              <a:extLst>
                <a:ext uri="{FF2B5EF4-FFF2-40B4-BE49-F238E27FC236}">
                  <a16:creationId xmlns:a16="http://schemas.microsoft.com/office/drawing/2014/main" id="{A5EAD8AE-CBCB-2646-B37F-F037A0DE9BE7}"/>
                </a:ext>
              </a:extLst>
            </p:cNvPr>
            <p:cNvSpPr>
              <a:spLocks/>
            </p:cNvSpPr>
            <p:nvPr/>
          </p:nvSpPr>
          <p:spPr bwMode="auto">
            <a:xfrm>
              <a:off x="5260976" y="4421188"/>
              <a:ext cx="103188" cy="114300"/>
            </a:xfrm>
            <a:custGeom>
              <a:avLst/>
              <a:gdLst>
                <a:gd name="T0" fmla="*/ 26 w 32"/>
                <a:gd name="T1" fmla="*/ 0 h 36"/>
                <a:gd name="T2" fmla="*/ 31 w 32"/>
                <a:gd name="T3" fmla="*/ 36 h 36"/>
                <a:gd name="T4" fmla="*/ 0 w 32"/>
                <a:gd name="T5" fmla="*/ 36 h 36"/>
                <a:gd name="T6" fmla="*/ 0 w 32"/>
                <a:gd name="T7" fmla="*/ 7 h 36"/>
              </a:gdLst>
              <a:ahLst/>
              <a:cxnLst>
                <a:cxn ang="0">
                  <a:pos x="T0" y="T1"/>
                </a:cxn>
                <a:cxn ang="0">
                  <a:pos x="T2" y="T3"/>
                </a:cxn>
                <a:cxn ang="0">
                  <a:pos x="T4" y="T5"/>
                </a:cxn>
                <a:cxn ang="0">
                  <a:pos x="T6" y="T7"/>
                </a:cxn>
              </a:cxnLst>
              <a:rect l="0" t="0" r="r" b="b"/>
              <a:pathLst>
                <a:path w="32" h="36">
                  <a:moveTo>
                    <a:pt x="26" y="0"/>
                  </a:moveTo>
                  <a:cubicBezTo>
                    <a:pt x="29" y="8"/>
                    <a:pt x="32" y="20"/>
                    <a:pt x="31" y="36"/>
                  </a:cubicBezTo>
                  <a:cubicBezTo>
                    <a:pt x="0" y="36"/>
                    <a:pt x="0" y="36"/>
                    <a:pt x="0" y="36"/>
                  </a:cubicBezTo>
                  <a:cubicBezTo>
                    <a:pt x="0" y="7"/>
                    <a:pt x="0" y="7"/>
                    <a:pt x="0" y="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84" name="Freeform 447">
              <a:extLst>
                <a:ext uri="{FF2B5EF4-FFF2-40B4-BE49-F238E27FC236}">
                  <a16:creationId xmlns:a16="http://schemas.microsoft.com/office/drawing/2014/main" id="{312DFF47-B915-B145-B499-D48972D3E62F}"/>
                </a:ext>
              </a:extLst>
            </p:cNvPr>
            <p:cNvSpPr>
              <a:spLocks/>
            </p:cNvSpPr>
            <p:nvPr/>
          </p:nvSpPr>
          <p:spPr bwMode="auto">
            <a:xfrm>
              <a:off x="5326063" y="4244975"/>
              <a:ext cx="22225" cy="106362"/>
            </a:xfrm>
            <a:custGeom>
              <a:avLst/>
              <a:gdLst>
                <a:gd name="T0" fmla="*/ 0 w 7"/>
                <a:gd name="T1" fmla="*/ 0 h 33"/>
                <a:gd name="T2" fmla="*/ 5 w 7"/>
                <a:gd name="T3" fmla="*/ 33 h 33"/>
              </a:gdLst>
              <a:ahLst/>
              <a:cxnLst>
                <a:cxn ang="0">
                  <a:pos x="T0" y="T1"/>
                </a:cxn>
                <a:cxn ang="0">
                  <a:pos x="T2" y="T3"/>
                </a:cxn>
              </a:cxnLst>
              <a:rect l="0" t="0" r="r" b="b"/>
              <a:pathLst>
                <a:path w="7" h="33">
                  <a:moveTo>
                    <a:pt x="0" y="0"/>
                  </a:moveTo>
                  <a:cubicBezTo>
                    <a:pt x="0" y="0"/>
                    <a:pt x="7" y="15"/>
                    <a:pt x="5" y="3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85" name="Freeform 448">
              <a:extLst>
                <a:ext uri="{FF2B5EF4-FFF2-40B4-BE49-F238E27FC236}">
                  <a16:creationId xmlns:a16="http://schemas.microsoft.com/office/drawing/2014/main" id="{83A068E6-6A66-4649-BB4F-F19F1E37A4F9}"/>
                </a:ext>
              </a:extLst>
            </p:cNvPr>
            <p:cNvSpPr>
              <a:spLocks/>
            </p:cNvSpPr>
            <p:nvPr/>
          </p:nvSpPr>
          <p:spPr bwMode="auto">
            <a:xfrm>
              <a:off x="5283201" y="4270375"/>
              <a:ext cx="34925" cy="153987"/>
            </a:xfrm>
            <a:custGeom>
              <a:avLst/>
              <a:gdLst>
                <a:gd name="T0" fmla="*/ 11 w 11"/>
                <a:gd name="T1" fmla="*/ 0 h 48"/>
                <a:gd name="T2" fmla="*/ 11 w 11"/>
                <a:gd name="T3" fmla="*/ 48 h 48"/>
                <a:gd name="T4" fmla="*/ 6 w 11"/>
                <a:gd name="T5" fmla="*/ 48 h 48"/>
                <a:gd name="T6" fmla="*/ 0 w 11"/>
                <a:gd name="T7" fmla="*/ 12 h 48"/>
              </a:gdLst>
              <a:ahLst/>
              <a:cxnLst>
                <a:cxn ang="0">
                  <a:pos x="T0" y="T1"/>
                </a:cxn>
                <a:cxn ang="0">
                  <a:pos x="T2" y="T3"/>
                </a:cxn>
                <a:cxn ang="0">
                  <a:pos x="T4" y="T5"/>
                </a:cxn>
                <a:cxn ang="0">
                  <a:pos x="T6" y="T7"/>
                </a:cxn>
              </a:cxnLst>
              <a:rect l="0" t="0" r="r" b="b"/>
              <a:pathLst>
                <a:path w="11" h="48">
                  <a:moveTo>
                    <a:pt x="11" y="0"/>
                  </a:moveTo>
                  <a:cubicBezTo>
                    <a:pt x="11" y="48"/>
                    <a:pt x="11" y="48"/>
                    <a:pt x="11" y="48"/>
                  </a:cubicBezTo>
                  <a:cubicBezTo>
                    <a:pt x="6" y="48"/>
                    <a:pt x="6" y="48"/>
                    <a:pt x="6" y="48"/>
                  </a:cubicBezTo>
                  <a:cubicBezTo>
                    <a:pt x="6" y="48"/>
                    <a:pt x="0" y="34"/>
                    <a:pt x="0" y="1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86" name="Freeform 449">
              <a:extLst>
                <a:ext uri="{FF2B5EF4-FFF2-40B4-BE49-F238E27FC236}">
                  <a16:creationId xmlns:a16="http://schemas.microsoft.com/office/drawing/2014/main" id="{087F8427-2E73-6B4B-84B5-099FA22B7E88}"/>
                </a:ext>
              </a:extLst>
            </p:cNvPr>
            <p:cNvSpPr>
              <a:spLocks/>
            </p:cNvSpPr>
            <p:nvPr/>
          </p:nvSpPr>
          <p:spPr bwMode="auto">
            <a:xfrm>
              <a:off x="5295901" y="4424363"/>
              <a:ext cx="30163" cy="41275"/>
            </a:xfrm>
            <a:custGeom>
              <a:avLst/>
              <a:gdLst>
                <a:gd name="T0" fmla="*/ 2 w 9"/>
                <a:gd name="T1" fmla="*/ 0 h 13"/>
                <a:gd name="T2" fmla="*/ 4 w 9"/>
                <a:gd name="T3" fmla="*/ 12 h 13"/>
                <a:gd name="T4" fmla="*/ 7 w 9"/>
                <a:gd name="T5" fmla="*/ 0 h 13"/>
              </a:gdLst>
              <a:ahLst/>
              <a:cxnLst>
                <a:cxn ang="0">
                  <a:pos x="T0" y="T1"/>
                </a:cxn>
                <a:cxn ang="0">
                  <a:pos x="T2" y="T3"/>
                </a:cxn>
                <a:cxn ang="0">
                  <a:pos x="T4" y="T5"/>
                </a:cxn>
              </a:cxnLst>
              <a:rect l="0" t="0" r="r" b="b"/>
              <a:pathLst>
                <a:path w="9" h="13">
                  <a:moveTo>
                    <a:pt x="2" y="0"/>
                  </a:moveTo>
                  <a:cubicBezTo>
                    <a:pt x="2" y="0"/>
                    <a:pt x="0" y="13"/>
                    <a:pt x="4" y="12"/>
                  </a:cubicBezTo>
                  <a:cubicBezTo>
                    <a:pt x="9" y="12"/>
                    <a:pt x="7" y="0"/>
                    <a:pt x="7"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87" name="Freeform 450">
              <a:extLst>
                <a:ext uri="{FF2B5EF4-FFF2-40B4-BE49-F238E27FC236}">
                  <a16:creationId xmlns:a16="http://schemas.microsoft.com/office/drawing/2014/main" id="{469DA64C-4BAA-3045-A7D1-9EC04A6111C3}"/>
                </a:ext>
              </a:extLst>
            </p:cNvPr>
            <p:cNvSpPr>
              <a:spLocks/>
            </p:cNvSpPr>
            <p:nvPr/>
          </p:nvSpPr>
          <p:spPr bwMode="auto">
            <a:xfrm>
              <a:off x="5260976" y="4535488"/>
              <a:ext cx="84138" cy="188912"/>
            </a:xfrm>
            <a:custGeom>
              <a:avLst/>
              <a:gdLst>
                <a:gd name="T0" fmla="*/ 8 w 26"/>
                <a:gd name="T1" fmla="*/ 0 h 59"/>
                <a:gd name="T2" fmla="*/ 12 w 26"/>
                <a:gd name="T3" fmla="*/ 53 h 59"/>
                <a:gd name="T4" fmla="*/ 0 w 26"/>
                <a:gd name="T5" fmla="*/ 59 h 59"/>
                <a:gd name="T6" fmla="*/ 19 w 26"/>
                <a:gd name="T7" fmla="*/ 59 h 59"/>
                <a:gd name="T8" fmla="*/ 18 w 26"/>
                <a:gd name="T9" fmla="*/ 49 h 59"/>
                <a:gd name="T10" fmla="*/ 18 w 26"/>
                <a:gd name="T11" fmla="*/ 9 h 59"/>
                <a:gd name="T12" fmla="*/ 21 w 26"/>
                <a:gd name="T13" fmla="*/ 1 h 59"/>
              </a:gdLst>
              <a:ahLst/>
              <a:cxnLst>
                <a:cxn ang="0">
                  <a:pos x="T0" y="T1"/>
                </a:cxn>
                <a:cxn ang="0">
                  <a:pos x="T2" y="T3"/>
                </a:cxn>
                <a:cxn ang="0">
                  <a:pos x="T4" y="T5"/>
                </a:cxn>
                <a:cxn ang="0">
                  <a:pos x="T6" y="T7"/>
                </a:cxn>
                <a:cxn ang="0">
                  <a:pos x="T8" y="T9"/>
                </a:cxn>
                <a:cxn ang="0">
                  <a:pos x="T10" y="T11"/>
                </a:cxn>
                <a:cxn ang="0">
                  <a:pos x="T12" y="T13"/>
                </a:cxn>
              </a:cxnLst>
              <a:rect l="0" t="0" r="r" b="b"/>
              <a:pathLst>
                <a:path w="26" h="59">
                  <a:moveTo>
                    <a:pt x="8" y="0"/>
                  </a:moveTo>
                  <a:cubicBezTo>
                    <a:pt x="12" y="53"/>
                    <a:pt x="12" y="53"/>
                    <a:pt x="12" y="53"/>
                  </a:cubicBezTo>
                  <a:cubicBezTo>
                    <a:pt x="0" y="59"/>
                    <a:pt x="0" y="59"/>
                    <a:pt x="0" y="59"/>
                  </a:cubicBezTo>
                  <a:cubicBezTo>
                    <a:pt x="19" y="59"/>
                    <a:pt x="19" y="59"/>
                    <a:pt x="19" y="59"/>
                  </a:cubicBezTo>
                  <a:cubicBezTo>
                    <a:pt x="18" y="49"/>
                    <a:pt x="18" y="49"/>
                    <a:pt x="18" y="49"/>
                  </a:cubicBezTo>
                  <a:cubicBezTo>
                    <a:pt x="18" y="49"/>
                    <a:pt x="26" y="21"/>
                    <a:pt x="18" y="9"/>
                  </a:cubicBezTo>
                  <a:cubicBezTo>
                    <a:pt x="21" y="1"/>
                    <a:pt x="21" y="1"/>
                    <a:pt x="21"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88" name="Line 451">
              <a:extLst>
                <a:ext uri="{FF2B5EF4-FFF2-40B4-BE49-F238E27FC236}">
                  <a16:creationId xmlns:a16="http://schemas.microsoft.com/office/drawing/2014/main" id="{42B8606F-E422-4F41-B536-0644919D6FD7}"/>
                </a:ext>
              </a:extLst>
            </p:cNvPr>
            <p:cNvSpPr>
              <a:spLocks noChangeShapeType="1"/>
            </p:cNvSpPr>
            <p:nvPr/>
          </p:nvSpPr>
          <p:spPr bwMode="auto">
            <a:xfrm>
              <a:off x="5299076" y="4705350"/>
              <a:ext cx="190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89" name="Line 452">
              <a:extLst>
                <a:ext uri="{FF2B5EF4-FFF2-40B4-BE49-F238E27FC236}">
                  <a16:creationId xmlns:a16="http://schemas.microsoft.com/office/drawing/2014/main" id="{20372628-C8C9-6040-BFC1-80CBFA62E151}"/>
                </a:ext>
              </a:extLst>
            </p:cNvPr>
            <p:cNvSpPr>
              <a:spLocks noChangeShapeType="1"/>
            </p:cNvSpPr>
            <p:nvPr/>
          </p:nvSpPr>
          <p:spPr bwMode="auto">
            <a:xfrm flipH="1">
              <a:off x="4895851" y="4724400"/>
              <a:ext cx="1555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90" name="Freeform 453">
              <a:extLst>
                <a:ext uri="{FF2B5EF4-FFF2-40B4-BE49-F238E27FC236}">
                  <a16:creationId xmlns:a16="http://schemas.microsoft.com/office/drawing/2014/main" id="{AA9CB551-9E9C-C04D-9BCE-C7CEB6BAA714}"/>
                </a:ext>
              </a:extLst>
            </p:cNvPr>
            <p:cNvSpPr>
              <a:spLocks/>
            </p:cNvSpPr>
            <p:nvPr/>
          </p:nvSpPr>
          <p:spPr bwMode="auto">
            <a:xfrm>
              <a:off x="5032376" y="4348163"/>
              <a:ext cx="44450" cy="95250"/>
            </a:xfrm>
            <a:custGeom>
              <a:avLst/>
              <a:gdLst>
                <a:gd name="T0" fmla="*/ 2 w 28"/>
                <a:gd name="T1" fmla="*/ 0 h 60"/>
                <a:gd name="T2" fmla="*/ 28 w 28"/>
                <a:gd name="T3" fmla="*/ 0 h 60"/>
                <a:gd name="T4" fmla="*/ 28 w 28"/>
                <a:gd name="T5" fmla="*/ 60 h 60"/>
                <a:gd name="T6" fmla="*/ 0 w 28"/>
                <a:gd name="T7" fmla="*/ 60 h 60"/>
              </a:gdLst>
              <a:ahLst/>
              <a:cxnLst>
                <a:cxn ang="0">
                  <a:pos x="T0" y="T1"/>
                </a:cxn>
                <a:cxn ang="0">
                  <a:pos x="T2" y="T3"/>
                </a:cxn>
                <a:cxn ang="0">
                  <a:pos x="T4" y="T5"/>
                </a:cxn>
                <a:cxn ang="0">
                  <a:pos x="T6" y="T7"/>
                </a:cxn>
              </a:cxnLst>
              <a:rect l="0" t="0" r="r" b="b"/>
              <a:pathLst>
                <a:path w="28" h="60">
                  <a:moveTo>
                    <a:pt x="2" y="0"/>
                  </a:moveTo>
                  <a:lnTo>
                    <a:pt x="28" y="0"/>
                  </a:lnTo>
                  <a:lnTo>
                    <a:pt x="28" y="60"/>
                  </a:lnTo>
                  <a:lnTo>
                    <a:pt x="0" y="6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91" name="Line 454">
              <a:extLst>
                <a:ext uri="{FF2B5EF4-FFF2-40B4-BE49-F238E27FC236}">
                  <a16:creationId xmlns:a16="http://schemas.microsoft.com/office/drawing/2014/main" id="{936F833A-EFAC-8349-8412-7E203AAAFFD8}"/>
                </a:ext>
              </a:extLst>
            </p:cNvPr>
            <p:cNvSpPr>
              <a:spLocks noChangeShapeType="1"/>
            </p:cNvSpPr>
            <p:nvPr/>
          </p:nvSpPr>
          <p:spPr bwMode="auto">
            <a:xfrm>
              <a:off x="5019676" y="4354513"/>
              <a:ext cx="0" cy="63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92" name="Line 455">
              <a:extLst>
                <a:ext uri="{FF2B5EF4-FFF2-40B4-BE49-F238E27FC236}">
                  <a16:creationId xmlns:a16="http://schemas.microsoft.com/office/drawing/2014/main" id="{901BC00A-4FD8-DE4A-A04B-6722BA3D64EA}"/>
                </a:ext>
              </a:extLst>
            </p:cNvPr>
            <p:cNvSpPr>
              <a:spLocks noChangeShapeType="1"/>
            </p:cNvSpPr>
            <p:nvPr/>
          </p:nvSpPr>
          <p:spPr bwMode="auto">
            <a:xfrm>
              <a:off x="5019676" y="4402138"/>
              <a:ext cx="0" cy="95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93" name="Line 456">
              <a:extLst>
                <a:ext uri="{FF2B5EF4-FFF2-40B4-BE49-F238E27FC236}">
                  <a16:creationId xmlns:a16="http://schemas.microsoft.com/office/drawing/2014/main" id="{BAADF9A3-AC55-024B-927A-9976C2899E51}"/>
                </a:ext>
              </a:extLst>
            </p:cNvPr>
            <p:cNvSpPr>
              <a:spLocks noChangeShapeType="1"/>
            </p:cNvSpPr>
            <p:nvPr/>
          </p:nvSpPr>
          <p:spPr bwMode="auto">
            <a:xfrm>
              <a:off x="5010151" y="4140200"/>
              <a:ext cx="0" cy="95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94" name="Freeform 457">
              <a:extLst>
                <a:ext uri="{FF2B5EF4-FFF2-40B4-BE49-F238E27FC236}">
                  <a16:creationId xmlns:a16="http://schemas.microsoft.com/office/drawing/2014/main" id="{CFE872B8-ECF7-024F-9DFB-C63959CC8997}"/>
                </a:ext>
              </a:extLst>
            </p:cNvPr>
            <p:cNvSpPr>
              <a:spLocks/>
            </p:cNvSpPr>
            <p:nvPr/>
          </p:nvSpPr>
          <p:spPr bwMode="auto">
            <a:xfrm>
              <a:off x="5003801" y="4181475"/>
              <a:ext cx="15875" cy="3175"/>
            </a:xfrm>
            <a:custGeom>
              <a:avLst/>
              <a:gdLst>
                <a:gd name="T0" fmla="*/ 5 w 5"/>
                <a:gd name="T1" fmla="*/ 0 h 1"/>
                <a:gd name="T2" fmla="*/ 3 w 5"/>
                <a:gd name="T3" fmla="*/ 1 h 1"/>
                <a:gd name="T4" fmla="*/ 0 w 5"/>
                <a:gd name="T5" fmla="*/ 0 h 1"/>
              </a:gdLst>
              <a:ahLst/>
              <a:cxnLst>
                <a:cxn ang="0">
                  <a:pos x="T0" y="T1"/>
                </a:cxn>
                <a:cxn ang="0">
                  <a:pos x="T2" y="T3"/>
                </a:cxn>
                <a:cxn ang="0">
                  <a:pos x="T4" y="T5"/>
                </a:cxn>
              </a:cxnLst>
              <a:rect l="0" t="0" r="r" b="b"/>
              <a:pathLst>
                <a:path w="5" h="1">
                  <a:moveTo>
                    <a:pt x="5" y="0"/>
                  </a:moveTo>
                  <a:cubicBezTo>
                    <a:pt x="5" y="1"/>
                    <a:pt x="4" y="1"/>
                    <a:pt x="3" y="1"/>
                  </a:cubicBezTo>
                  <a:cubicBezTo>
                    <a:pt x="2" y="1"/>
                    <a:pt x="1" y="1"/>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95" name="Freeform 458">
              <a:extLst>
                <a:ext uri="{FF2B5EF4-FFF2-40B4-BE49-F238E27FC236}">
                  <a16:creationId xmlns:a16="http://schemas.microsoft.com/office/drawing/2014/main" id="{A5B64613-2164-FE48-9A6A-C37D89941140}"/>
                </a:ext>
              </a:extLst>
            </p:cNvPr>
            <p:cNvSpPr>
              <a:spLocks/>
            </p:cNvSpPr>
            <p:nvPr/>
          </p:nvSpPr>
          <p:spPr bwMode="auto">
            <a:xfrm>
              <a:off x="4965701" y="4098925"/>
              <a:ext cx="85725" cy="41275"/>
            </a:xfrm>
            <a:custGeom>
              <a:avLst/>
              <a:gdLst>
                <a:gd name="T0" fmla="*/ 0 w 27"/>
                <a:gd name="T1" fmla="*/ 13 h 13"/>
                <a:gd name="T2" fmla="*/ 12 w 27"/>
                <a:gd name="T3" fmla="*/ 1 h 13"/>
                <a:gd name="T4" fmla="*/ 23 w 27"/>
                <a:gd name="T5" fmla="*/ 9 h 13"/>
                <a:gd name="T6" fmla="*/ 26 w 27"/>
                <a:gd name="T7" fmla="*/ 1 h 13"/>
              </a:gdLst>
              <a:ahLst/>
              <a:cxnLst>
                <a:cxn ang="0">
                  <a:pos x="T0" y="T1"/>
                </a:cxn>
                <a:cxn ang="0">
                  <a:pos x="T2" y="T3"/>
                </a:cxn>
                <a:cxn ang="0">
                  <a:pos x="T4" y="T5"/>
                </a:cxn>
                <a:cxn ang="0">
                  <a:pos x="T6" y="T7"/>
                </a:cxn>
              </a:cxnLst>
              <a:rect l="0" t="0" r="r" b="b"/>
              <a:pathLst>
                <a:path w="27" h="13">
                  <a:moveTo>
                    <a:pt x="0" y="13"/>
                  </a:moveTo>
                  <a:cubicBezTo>
                    <a:pt x="0" y="13"/>
                    <a:pt x="1" y="2"/>
                    <a:pt x="12" y="1"/>
                  </a:cubicBezTo>
                  <a:cubicBezTo>
                    <a:pt x="21" y="0"/>
                    <a:pt x="23" y="9"/>
                    <a:pt x="23" y="9"/>
                  </a:cubicBezTo>
                  <a:cubicBezTo>
                    <a:pt x="23" y="9"/>
                    <a:pt x="27" y="6"/>
                    <a:pt x="26"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96" name="Line 459">
              <a:extLst>
                <a:ext uri="{FF2B5EF4-FFF2-40B4-BE49-F238E27FC236}">
                  <a16:creationId xmlns:a16="http://schemas.microsoft.com/office/drawing/2014/main" id="{B64A3366-ABCA-3443-AE42-D76F97C5BCD4}"/>
                </a:ext>
              </a:extLst>
            </p:cNvPr>
            <p:cNvSpPr>
              <a:spLocks noChangeShapeType="1"/>
            </p:cNvSpPr>
            <p:nvPr/>
          </p:nvSpPr>
          <p:spPr bwMode="auto">
            <a:xfrm>
              <a:off x="5048251" y="4152900"/>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97" name="Freeform 460">
              <a:extLst>
                <a:ext uri="{FF2B5EF4-FFF2-40B4-BE49-F238E27FC236}">
                  <a16:creationId xmlns:a16="http://schemas.microsoft.com/office/drawing/2014/main" id="{8770F06A-CA0A-F549-A006-5FF3F145000F}"/>
                </a:ext>
              </a:extLst>
            </p:cNvPr>
            <p:cNvSpPr>
              <a:spLocks/>
            </p:cNvSpPr>
            <p:nvPr/>
          </p:nvSpPr>
          <p:spPr bwMode="auto">
            <a:xfrm>
              <a:off x="4914901" y="4054475"/>
              <a:ext cx="142875" cy="95250"/>
            </a:xfrm>
            <a:custGeom>
              <a:avLst/>
              <a:gdLst>
                <a:gd name="T0" fmla="*/ 4 w 45"/>
                <a:gd name="T1" fmla="*/ 30 h 30"/>
                <a:gd name="T2" fmla="*/ 6 w 45"/>
                <a:gd name="T3" fmla="*/ 14 h 30"/>
                <a:gd name="T4" fmla="*/ 13 w 45"/>
                <a:gd name="T5" fmla="*/ 8 h 30"/>
                <a:gd name="T6" fmla="*/ 13 w 45"/>
                <a:gd name="T7" fmla="*/ 4 h 30"/>
                <a:gd name="T8" fmla="*/ 30 w 45"/>
                <a:gd name="T9" fmla="*/ 5 h 30"/>
                <a:gd name="T10" fmla="*/ 36 w 45"/>
                <a:gd name="T11" fmla="*/ 9 h 30"/>
                <a:gd name="T12" fmla="*/ 45 w 45"/>
                <a:gd name="T13" fmla="*/ 13 h 30"/>
                <a:gd name="T14" fmla="*/ 42 w 45"/>
                <a:gd name="T15" fmla="*/ 15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30">
                  <a:moveTo>
                    <a:pt x="4" y="30"/>
                  </a:moveTo>
                  <a:cubicBezTo>
                    <a:pt x="4" y="30"/>
                    <a:pt x="0" y="18"/>
                    <a:pt x="6" y="14"/>
                  </a:cubicBezTo>
                  <a:cubicBezTo>
                    <a:pt x="6" y="14"/>
                    <a:pt x="4" y="8"/>
                    <a:pt x="13" y="8"/>
                  </a:cubicBezTo>
                  <a:cubicBezTo>
                    <a:pt x="13" y="8"/>
                    <a:pt x="14" y="6"/>
                    <a:pt x="13" y="4"/>
                  </a:cubicBezTo>
                  <a:cubicBezTo>
                    <a:pt x="13" y="4"/>
                    <a:pt x="24" y="0"/>
                    <a:pt x="30" y="5"/>
                  </a:cubicBezTo>
                  <a:cubicBezTo>
                    <a:pt x="30" y="5"/>
                    <a:pt x="35" y="4"/>
                    <a:pt x="36" y="9"/>
                  </a:cubicBezTo>
                  <a:cubicBezTo>
                    <a:pt x="36" y="9"/>
                    <a:pt x="42" y="8"/>
                    <a:pt x="45" y="13"/>
                  </a:cubicBezTo>
                  <a:cubicBezTo>
                    <a:pt x="45" y="13"/>
                    <a:pt x="42" y="13"/>
                    <a:pt x="42" y="1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98" name="Freeform 461">
              <a:extLst>
                <a:ext uri="{FF2B5EF4-FFF2-40B4-BE49-F238E27FC236}">
                  <a16:creationId xmlns:a16="http://schemas.microsoft.com/office/drawing/2014/main" id="{7CA01593-EF67-B54E-8A03-1601F32912C7}"/>
                </a:ext>
              </a:extLst>
            </p:cNvPr>
            <p:cNvSpPr>
              <a:spLocks/>
            </p:cNvSpPr>
            <p:nvPr/>
          </p:nvSpPr>
          <p:spPr bwMode="auto">
            <a:xfrm>
              <a:off x="4930776" y="4165600"/>
              <a:ext cx="34925" cy="38100"/>
            </a:xfrm>
            <a:custGeom>
              <a:avLst/>
              <a:gdLst>
                <a:gd name="T0" fmla="*/ 11 w 11"/>
                <a:gd name="T1" fmla="*/ 12 h 12"/>
                <a:gd name="T2" fmla="*/ 0 w 11"/>
                <a:gd name="T3" fmla="*/ 0 h 12"/>
              </a:gdLst>
              <a:ahLst/>
              <a:cxnLst>
                <a:cxn ang="0">
                  <a:pos x="T0" y="T1"/>
                </a:cxn>
                <a:cxn ang="0">
                  <a:pos x="T2" y="T3"/>
                </a:cxn>
              </a:cxnLst>
              <a:rect l="0" t="0" r="r" b="b"/>
              <a:pathLst>
                <a:path w="11" h="12">
                  <a:moveTo>
                    <a:pt x="11" y="12"/>
                  </a:moveTo>
                  <a:cubicBezTo>
                    <a:pt x="6" y="10"/>
                    <a:pt x="2" y="5"/>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299" name="Freeform 462">
              <a:extLst>
                <a:ext uri="{FF2B5EF4-FFF2-40B4-BE49-F238E27FC236}">
                  <a16:creationId xmlns:a16="http://schemas.microsoft.com/office/drawing/2014/main" id="{EECC751D-1FA0-684F-9B37-FE1328327302}"/>
                </a:ext>
              </a:extLst>
            </p:cNvPr>
            <p:cNvSpPr>
              <a:spLocks/>
            </p:cNvSpPr>
            <p:nvPr/>
          </p:nvSpPr>
          <p:spPr bwMode="auto">
            <a:xfrm>
              <a:off x="4987926" y="4127500"/>
              <a:ext cx="57150" cy="79375"/>
            </a:xfrm>
            <a:custGeom>
              <a:avLst/>
              <a:gdLst>
                <a:gd name="T0" fmla="*/ 17 w 18"/>
                <a:gd name="T1" fmla="*/ 0 h 25"/>
                <a:gd name="T2" fmla="*/ 18 w 18"/>
                <a:gd name="T3" fmla="*/ 7 h 25"/>
                <a:gd name="T4" fmla="*/ 0 w 18"/>
                <a:gd name="T5" fmla="*/ 25 h 25"/>
              </a:gdLst>
              <a:ahLst/>
              <a:cxnLst>
                <a:cxn ang="0">
                  <a:pos x="T0" y="T1"/>
                </a:cxn>
                <a:cxn ang="0">
                  <a:pos x="T2" y="T3"/>
                </a:cxn>
                <a:cxn ang="0">
                  <a:pos x="T4" y="T5"/>
                </a:cxn>
              </a:cxnLst>
              <a:rect l="0" t="0" r="r" b="b"/>
              <a:pathLst>
                <a:path w="18" h="25">
                  <a:moveTo>
                    <a:pt x="17" y="0"/>
                  </a:moveTo>
                  <a:cubicBezTo>
                    <a:pt x="17" y="2"/>
                    <a:pt x="18" y="4"/>
                    <a:pt x="18" y="7"/>
                  </a:cubicBezTo>
                  <a:cubicBezTo>
                    <a:pt x="18" y="17"/>
                    <a:pt x="10" y="25"/>
                    <a:pt x="0" y="2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300" name="Freeform 463">
              <a:extLst>
                <a:ext uri="{FF2B5EF4-FFF2-40B4-BE49-F238E27FC236}">
                  <a16:creationId xmlns:a16="http://schemas.microsoft.com/office/drawing/2014/main" id="{214A4785-3C04-B14C-9C16-A31FEF93B921}"/>
                </a:ext>
              </a:extLst>
            </p:cNvPr>
            <p:cNvSpPr>
              <a:spLocks/>
            </p:cNvSpPr>
            <p:nvPr/>
          </p:nvSpPr>
          <p:spPr bwMode="auto">
            <a:xfrm>
              <a:off x="4949826" y="4140200"/>
              <a:ext cx="19050" cy="31750"/>
            </a:xfrm>
            <a:custGeom>
              <a:avLst/>
              <a:gdLst>
                <a:gd name="T0" fmla="*/ 6 w 6"/>
                <a:gd name="T1" fmla="*/ 10 h 10"/>
                <a:gd name="T2" fmla="*/ 0 w 6"/>
                <a:gd name="T3" fmla="*/ 5 h 10"/>
                <a:gd name="T4" fmla="*/ 5 w 6"/>
                <a:gd name="T5" fmla="*/ 0 h 10"/>
              </a:gdLst>
              <a:ahLst/>
              <a:cxnLst>
                <a:cxn ang="0">
                  <a:pos x="T0" y="T1"/>
                </a:cxn>
                <a:cxn ang="0">
                  <a:pos x="T2" y="T3"/>
                </a:cxn>
                <a:cxn ang="0">
                  <a:pos x="T4" y="T5"/>
                </a:cxn>
              </a:cxnLst>
              <a:rect l="0" t="0" r="r" b="b"/>
              <a:pathLst>
                <a:path w="6" h="10">
                  <a:moveTo>
                    <a:pt x="6" y="10"/>
                  </a:moveTo>
                  <a:cubicBezTo>
                    <a:pt x="3" y="10"/>
                    <a:pt x="1" y="8"/>
                    <a:pt x="0" y="5"/>
                  </a:cubicBezTo>
                  <a:cubicBezTo>
                    <a:pt x="0" y="3"/>
                    <a:pt x="2" y="0"/>
                    <a:pt x="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301" name="Freeform 464">
              <a:extLst>
                <a:ext uri="{FF2B5EF4-FFF2-40B4-BE49-F238E27FC236}">
                  <a16:creationId xmlns:a16="http://schemas.microsoft.com/office/drawing/2014/main" id="{A203E6DD-10C3-8340-8563-87C00731049F}"/>
                </a:ext>
              </a:extLst>
            </p:cNvPr>
            <p:cNvSpPr>
              <a:spLocks/>
            </p:cNvSpPr>
            <p:nvPr/>
          </p:nvSpPr>
          <p:spPr bwMode="auto">
            <a:xfrm>
              <a:off x="4933951" y="4452938"/>
              <a:ext cx="28575" cy="38100"/>
            </a:xfrm>
            <a:custGeom>
              <a:avLst/>
              <a:gdLst>
                <a:gd name="T0" fmla="*/ 9 w 9"/>
                <a:gd name="T1" fmla="*/ 11 h 12"/>
                <a:gd name="T2" fmla="*/ 0 w 9"/>
                <a:gd name="T3" fmla="*/ 12 h 12"/>
                <a:gd name="T4" fmla="*/ 2 w 9"/>
                <a:gd name="T5" fmla="*/ 0 h 12"/>
              </a:gdLst>
              <a:ahLst/>
              <a:cxnLst>
                <a:cxn ang="0">
                  <a:pos x="T0" y="T1"/>
                </a:cxn>
                <a:cxn ang="0">
                  <a:pos x="T2" y="T3"/>
                </a:cxn>
                <a:cxn ang="0">
                  <a:pos x="T4" y="T5"/>
                </a:cxn>
              </a:cxnLst>
              <a:rect l="0" t="0" r="r" b="b"/>
              <a:pathLst>
                <a:path w="9" h="12">
                  <a:moveTo>
                    <a:pt x="9" y="11"/>
                  </a:moveTo>
                  <a:cubicBezTo>
                    <a:pt x="6" y="12"/>
                    <a:pt x="3" y="12"/>
                    <a:pt x="0" y="12"/>
                  </a:cubicBezTo>
                  <a:cubicBezTo>
                    <a:pt x="2" y="0"/>
                    <a:pt x="2" y="0"/>
                    <a:pt x="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302" name="Freeform 465">
              <a:extLst>
                <a:ext uri="{FF2B5EF4-FFF2-40B4-BE49-F238E27FC236}">
                  <a16:creationId xmlns:a16="http://schemas.microsoft.com/office/drawing/2014/main" id="{7D3AA22B-86B6-1C44-92BD-F9E41D41876C}"/>
                </a:ext>
              </a:extLst>
            </p:cNvPr>
            <p:cNvSpPr>
              <a:spLocks/>
            </p:cNvSpPr>
            <p:nvPr/>
          </p:nvSpPr>
          <p:spPr bwMode="auto">
            <a:xfrm>
              <a:off x="4918076" y="4232275"/>
              <a:ext cx="114300" cy="277812"/>
            </a:xfrm>
            <a:custGeom>
              <a:avLst/>
              <a:gdLst>
                <a:gd name="T0" fmla="*/ 0 w 36"/>
                <a:gd name="T1" fmla="*/ 20 h 87"/>
                <a:gd name="T2" fmla="*/ 12 w 36"/>
                <a:gd name="T3" fmla="*/ 2 h 87"/>
                <a:gd name="T4" fmla="*/ 20 w 36"/>
                <a:gd name="T5" fmla="*/ 0 h 87"/>
                <a:gd name="T6" fmla="*/ 36 w 36"/>
                <a:gd name="T7" fmla="*/ 31 h 87"/>
                <a:gd name="T8" fmla="*/ 36 w 36"/>
                <a:gd name="T9" fmla="*/ 62 h 87"/>
                <a:gd name="T10" fmla="*/ 23 w 36"/>
                <a:gd name="T11" fmla="*/ 78 h 87"/>
                <a:gd name="T12" fmla="*/ 14 w 3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36" h="87">
                  <a:moveTo>
                    <a:pt x="0" y="20"/>
                  </a:moveTo>
                  <a:cubicBezTo>
                    <a:pt x="2" y="10"/>
                    <a:pt x="6" y="4"/>
                    <a:pt x="12" y="2"/>
                  </a:cubicBezTo>
                  <a:cubicBezTo>
                    <a:pt x="20" y="0"/>
                    <a:pt x="20" y="0"/>
                    <a:pt x="20" y="0"/>
                  </a:cubicBezTo>
                  <a:cubicBezTo>
                    <a:pt x="36" y="31"/>
                    <a:pt x="36" y="31"/>
                    <a:pt x="36" y="31"/>
                  </a:cubicBezTo>
                  <a:cubicBezTo>
                    <a:pt x="36" y="62"/>
                    <a:pt x="36" y="62"/>
                    <a:pt x="36" y="62"/>
                  </a:cubicBezTo>
                  <a:cubicBezTo>
                    <a:pt x="36" y="62"/>
                    <a:pt x="36" y="73"/>
                    <a:pt x="23" y="78"/>
                  </a:cubicBezTo>
                  <a:cubicBezTo>
                    <a:pt x="14" y="87"/>
                    <a:pt x="14" y="87"/>
                    <a:pt x="14" y="8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303" name="Freeform 466">
              <a:extLst>
                <a:ext uri="{FF2B5EF4-FFF2-40B4-BE49-F238E27FC236}">
                  <a16:creationId xmlns:a16="http://schemas.microsoft.com/office/drawing/2014/main" id="{26959871-C6E9-614B-8277-E9FED5719A12}"/>
                </a:ext>
              </a:extLst>
            </p:cNvPr>
            <p:cNvSpPr>
              <a:spLocks/>
            </p:cNvSpPr>
            <p:nvPr/>
          </p:nvSpPr>
          <p:spPr bwMode="auto">
            <a:xfrm>
              <a:off x="4981576" y="4232275"/>
              <a:ext cx="50800" cy="100012"/>
            </a:xfrm>
            <a:custGeom>
              <a:avLst/>
              <a:gdLst>
                <a:gd name="T0" fmla="*/ 0 w 32"/>
                <a:gd name="T1" fmla="*/ 0 h 63"/>
                <a:gd name="T2" fmla="*/ 16 w 32"/>
                <a:gd name="T3" fmla="*/ 0 h 63"/>
                <a:gd name="T4" fmla="*/ 32 w 32"/>
                <a:gd name="T5" fmla="*/ 63 h 63"/>
              </a:gdLst>
              <a:ahLst/>
              <a:cxnLst>
                <a:cxn ang="0">
                  <a:pos x="T0" y="T1"/>
                </a:cxn>
                <a:cxn ang="0">
                  <a:pos x="T2" y="T3"/>
                </a:cxn>
                <a:cxn ang="0">
                  <a:pos x="T4" y="T5"/>
                </a:cxn>
              </a:cxnLst>
              <a:rect l="0" t="0" r="r" b="b"/>
              <a:pathLst>
                <a:path w="32" h="63">
                  <a:moveTo>
                    <a:pt x="0" y="0"/>
                  </a:moveTo>
                  <a:lnTo>
                    <a:pt x="16" y="0"/>
                  </a:lnTo>
                  <a:lnTo>
                    <a:pt x="32" y="63"/>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304" name="Line 467">
              <a:extLst>
                <a:ext uri="{FF2B5EF4-FFF2-40B4-BE49-F238E27FC236}">
                  <a16:creationId xmlns:a16="http://schemas.microsoft.com/office/drawing/2014/main" id="{502B540D-4883-D049-B3DD-328D4C395261}"/>
                </a:ext>
              </a:extLst>
            </p:cNvPr>
            <p:cNvSpPr>
              <a:spLocks noChangeShapeType="1"/>
            </p:cNvSpPr>
            <p:nvPr/>
          </p:nvSpPr>
          <p:spPr bwMode="auto">
            <a:xfrm>
              <a:off x="4965701" y="4181475"/>
              <a:ext cx="0" cy="539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305" name="Freeform 468">
              <a:extLst>
                <a:ext uri="{FF2B5EF4-FFF2-40B4-BE49-F238E27FC236}">
                  <a16:creationId xmlns:a16="http://schemas.microsoft.com/office/drawing/2014/main" id="{863DA774-47F4-0C4F-B046-FEA214FE13CF}"/>
                </a:ext>
              </a:extLst>
            </p:cNvPr>
            <p:cNvSpPr>
              <a:spLocks/>
            </p:cNvSpPr>
            <p:nvPr/>
          </p:nvSpPr>
          <p:spPr bwMode="auto">
            <a:xfrm>
              <a:off x="4899026" y="4294188"/>
              <a:ext cx="92075" cy="206375"/>
            </a:xfrm>
            <a:custGeom>
              <a:avLst/>
              <a:gdLst>
                <a:gd name="T0" fmla="*/ 44 w 58"/>
                <a:gd name="T1" fmla="*/ 12 h 130"/>
                <a:gd name="T2" fmla="*/ 30 w 58"/>
                <a:gd name="T3" fmla="*/ 56 h 130"/>
                <a:gd name="T4" fmla="*/ 58 w 58"/>
                <a:gd name="T5" fmla="*/ 118 h 130"/>
                <a:gd name="T6" fmla="*/ 46 w 58"/>
                <a:gd name="T7" fmla="*/ 130 h 130"/>
                <a:gd name="T8" fmla="*/ 0 w 58"/>
                <a:gd name="T9" fmla="*/ 62 h 130"/>
                <a:gd name="T10" fmla="*/ 12 w 58"/>
                <a:gd name="T11" fmla="*/ 0 h 130"/>
              </a:gdLst>
              <a:ahLst/>
              <a:cxnLst>
                <a:cxn ang="0">
                  <a:pos x="T0" y="T1"/>
                </a:cxn>
                <a:cxn ang="0">
                  <a:pos x="T2" y="T3"/>
                </a:cxn>
                <a:cxn ang="0">
                  <a:pos x="T4" y="T5"/>
                </a:cxn>
                <a:cxn ang="0">
                  <a:pos x="T6" y="T7"/>
                </a:cxn>
                <a:cxn ang="0">
                  <a:pos x="T8" y="T9"/>
                </a:cxn>
                <a:cxn ang="0">
                  <a:pos x="T10" y="T11"/>
                </a:cxn>
              </a:cxnLst>
              <a:rect l="0" t="0" r="r" b="b"/>
              <a:pathLst>
                <a:path w="58" h="130">
                  <a:moveTo>
                    <a:pt x="44" y="12"/>
                  </a:moveTo>
                  <a:lnTo>
                    <a:pt x="30" y="56"/>
                  </a:lnTo>
                  <a:lnTo>
                    <a:pt x="58" y="118"/>
                  </a:lnTo>
                  <a:lnTo>
                    <a:pt x="46" y="130"/>
                  </a:lnTo>
                  <a:lnTo>
                    <a:pt x="0" y="62"/>
                  </a:lnTo>
                  <a:lnTo>
                    <a:pt x="12"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306" name="Freeform 469">
              <a:extLst>
                <a:ext uri="{FF2B5EF4-FFF2-40B4-BE49-F238E27FC236}">
                  <a16:creationId xmlns:a16="http://schemas.microsoft.com/office/drawing/2014/main" id="{D989DF60-1FBA-F840-89BC-823F496CB9A7}"/>
                </a:ext>
              </a:extLst>
            </p:cNvPr>
            <p:cNvSpPr>
              <a:spLocks/>
            </p:cNvSpPr>
            <p:nvPr/>
          </p:nvSpPr>
          <p:spPr bwMode="auto">
            <a:xfrm>
              <a:off x="4946651" y="4456113"/>
              <a:ext cx="79375" cy="239712"/>
            </a:xfrm>
            <a:custGeom>
              <a:avLst/>
              <a:gdLst>
                <a:gd name="T0" fmla="*/ 50 w 50"/>
                <a:gd name="T1" fmla="*/ 0 h 151"/>
                <a:gd name="T2" fmla="*/ 18 w 50"/>
                <a:gd name="T3" fmla="*/ 151 h 151"/>
                <a:gd name="T4" fmla="*/ 0 w 50"/>
                <a:gd name="T5" fmla="*/ 151 h 151"/>
                <a:gd name="T6" fmla="*/ 0 w 50"/>
                <a:gd name="T7" fmla="*/ 22 h 151"/>
              </a:gdLst>
              <a:ahLst/>
              <a:cxnLst>
                <a:cxn ang="0">
                  <a:pos x="T0" y="T1"/>
                </a:cxn>
                <a:cxn ang="0">
                  <a:pos x="T2" y="T3"/>
                </a:cxn>
                <a:cxn ang="0">
                  <a:pos x="T4" y="T5"/>
                </a:cxn>
                <a:cxn ang="0">
                  <a:pos x="T6" y="T7"/>
                </a:cxn>
              </a:cxnLst>
              <a:rect l="0" t="0" r="r" b="b"/>
              <a:pathLst>
                <a:path w="50" h="151">
                  <a:moveTo>
                    <a:pt x="50" y="0"/>
                  </a:moveTo>
                  <a:lnTo>
                    <a:pt x="18" y="151"/>
                  </a:lnTo>
                  <a:lnTo>
                    <a:pt x="0" y="151"/>
                  </a:lnTo>
                  <a:lnTo>
                    <a:pt x="0" y="22"/>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307" name="Freeform 470">
              <a:extLst>
                <a:ext uri="{FF2B5EF4-FFF2-40B4-BE49-F238E27FC236}">
                  <a16:creationId xmlns:a16="http://schemas.microsoft.com/office/drawing/2014/main" id="{00C06A33-6150-7946-86F9-C537C8F1AFB5}"/>
                </a:ext>
              </a:extLst>
            </p:cNvPr>
            <p:cNvSpPr>
              <a:spLocks/>
            </p:cNvSpPr>
            <p:nvPr/>
          </p:nvSpPr>
          <p:spPr bwMode="auto">
            <a:xfrm>
              <a:off x="4946651" y="4695825"/>
              <a:ext cx="63500" cy="28575"/>
            </a:xfrm>
            <a:custGeom>
              <a:avLst/>
              <a:gdLst>
                <a:gd name="T0" fmla="*/ 18 w 40"/>
                <a:gd name="T1" fmla="*/ 0 h 18"/>
                <a:gd name="T2" fmla="*/ 40 w 40"/>
                <a:gd name="T3" fmla="*/ 18 h 18"/>
                <a:gd name="T4" fmla="*/ 0 w 40"/>
                <a:gd name="T5" fmla="*/ 18 h 18"/>
                <a:gd name="T6" fmla="*/ 0 w 40"/>
                <a:gd name="T7" fmla="*/ 0 h 18"/>
              </a:gdLst>
              <a:ahLst/>
              <a:cxnLst>
                <a:cxn ang="0">
                  <a:pos x="T0" y="T1"/>
                </a:cxn>
                <a:cxn ang="0">
                  <a:pos x="T2" y="T3"/>
                </a:cxn>
                <a:cxn ang="0">
                  <a:pos x="T4" y="T5"/>
                </a:cxn>
                <a:cxn ang="0">
                  <a:pos x="T6" y="T7"/>
                </a:cxn>
              </a:cxnLst>
              <a:rect l="0" t="0" r="r" b="b"/>
              <a:pathLst>
                <a:path w="40" h="18">
                  <a:moveTo>
                    <a:pt x="18" y="0"/>
                  </a:moveTo>
                  <a:lnTo>
                    <a:pt x="40" y="18"/>
                  </a:lnTo>
                  <a:lnTo>
                    <a:pt x="0" y="18"/>
                  </a:lnTo>
                  <a:lnTo>
                    <a:pt x="0"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grpSp>
      <p:grpSp>
        <p:nvGrpSpPr>
          <p:cNvPr id="308" name="Groupe 307">
            <a:extLst>
              <a:ext uri="{FF2B5EF4-FFF2-40B4-BE49-F238E27FC236}">
                <a16:creationId xmlns:a16="http://schemas.microsoft.com/office/drawing/2014/main" id="{F171EF78-FDE0-0148-884E-8EA9788312B6}"/>
              </a:ext>
            </a:extLst>
          </p:cNvPr>
          <p:cNvGrpSpPr/>
          <p:nvPr/>
        </p:nvGrpSpPr>
        <p:grpSpPr>
          <a:xfrm>
            <a:off x="5766025" y="2429660"/>
            <a:ext cx="1155444" cy="1205467"/>
            <a:chOff x="7966166" y="458114"/>
            <a:chExt cx="991796" cy="1034734"/>
          </a:xfrm>
        </p:grpSpPr>
        <p:pic>
          <p:nvPicPr>
            <p:cNvPr id="309" name="Image 308">
              <a:extLst>
                <a:ext uri="{FF2B5EF4-FFF2-40B4-BE49-F238E27FC236}">
                  <a16:creationId xmlns:a16="http://schemas.microsoft.com/office/drawing/2014/main" id="{2FBCEE4B-D083-8949-88CF-FC68835A32FF}"/>
                </a:ext>
              </a:extLst>
            </p:cNvPr>
            <p:cNvPicPr>
              <a:picLocks noChangeAspect="1"/>
            </p:cNvPicPr>
            <p:nvPr/>
          </p:nvPicPr>
          <p:blipFill>
            <a:blip r:embed="rId2"/>
            <a:stretch>
              <a:fillRect/>
            </a:stretch>
          </p:blipFill>
          <p:spPr>
            <a:xfrm>
              <a:off x="8042137" y="836219"/>
              <a:ext cx="915825" cy="656629"/>
            </a:xfrm>
            <a:prstGeom prst="rect">
              <a:avLst/>
            </a:prstGeom>
          </p:spPr>
        </p:pic>
        <p:grpSp>
          <p:nvGrpSpPr>
            <p:cNvPr id="310" name="Groupe 309">
              <a:extLst>
                <a:ext uri="{FF2B5EF4-FFF2-40B4-BE49-F238E27FC236}">
                  <a16:creationId xmlns:a16="http://schemas.microsoft.com/office/drawing/2014/main" id="{6C03CC22-66BE-AF44-83C7-4E069803BBD9}"/>
                </a:ext>
              </a:extLst>
            </p:cNvPr>
            <p:cNvGrpSpPr/>
            <p:nvPr/>
          </p:nvGrpSpPr>
          <p:grpSpPr>
            <a:xfrm>
              <a:off x="7966166" y="458114"/>
              <a:ext cx="412750" cy="373063"/>
              <a:chOff x="1800226" y="3025775"/>
              <a:chExt cx="412750" cy="373063"/>
            </a:xfrm>
            <a:solidFill>
              <a:schemeClr val="bg1"/>
            </a:solidFill>
          </p:grpSpPr>
          <p:grpSp>
            <p:nvGrpSpPr>
              <p:cNvPr id="311" name="Groupe 310">
                <a:extLst>
                  <a:ext uri="{FF2B5EF4-FFF2-40B4-BE49-F238E27FC236}">
                    <a16:creationId xmlns:a16="http://schemas.microsoft.com/office/drawing/2014/main" id="{9E4F9F78-5161-904A-AD88-499B971116E8}"/>
                  </a:ext>
                </a:extLst>
              </p:cNvPr>
              <p:cNvGrpSpPr/>
              <p:nvPr/>
            </p:nvGrpSpPr>
            <p:grpSpPr>
              <a:xfrm>
                <a:off x="2054226" y="3025775"/>
                <a:ext cx="158750" cy="190501"/>
                <a:chOff x="2054226" y="3025775"/>
                <a:chExt cx="158750" cy="190501"/>
              </a:xfrm>
              <a:grpFill/>
            </p:grpSpPr>
            <p:sp>
              <p:nvSpPr>
                <p:cNvPr id="316" name="Freeform 407">
                  <a:extLst>
                    <a:ext uri="{FF2B5EF4-FFF2-40B4-BE49-F238E27FC236}">
                      <a16:creationId xmlns:a16="http://schemas.microsoft.com/office/drawing/2014/main" id="{02B6E996-9A14-3844-BB65-0DCD3543B757}"/>
                    </a:ext>
                  </a:extLst>
                </p:cNvPr>
                <p:cNvSpPr>
                  <a:spLocks/>
                </p:cNvSpPr>
                <p:nvPr/>
              </p:nvSpPr>
              <p:spPr bwMode="auto">
                <a:xfrm>
                  <a:off x="2063751" y="3089275"/>
                  <a:ext cx="96838" cy="120650"/>
                </a:xfrm>
                <a:custGeom>
                  <a:avLst/>
                  <a:gdLst>
                    <a:gd name="T0" fmla="*/ 55 w 55"/>
                    <a:gd name="T1" fmla="*/ 65 h 65"/>
                    <a:gd name="T2" fmla="*/ 0 w 55"/>
                    <a:gd name="T3" fmla="*/ 0 h 65"/>
                  </a:gdLst>
                  <a:ahLst/>
                  <a:cxnLst>
                    <a:cxn ang="0">
                      <a:pos x="T0" y="T1"/>
                    </a:cxn>
                    <a:cxn ang="0">
                      <a:pos x="T2" y="T3"/>
                    </a:cxn>
                  </a:cxnLst>
                  <a:rect l="0" t="0" r="r" b="b"/>
                  <a:pathLst>
                    <a:path w="55" h="65">
                      <a:moveTo>
                        <a:pt x="55" y="65"/>
                      </a:moveTo>
                      <a:cubicBezTo>
                        <a:pt x="52" y="35"/>
                        <a:pt x="31" y="9"/>
                        <a:pt x="0" y="0"/>
                      </a:cubicBezTo>
                    </a:path>
                  </a:pathLst>
                </a:custGeom>
                <a:grpFill/>
                <a:ln w="9525" cap="rnd">
                  <a:solidFill>
                    <a:srgbClr val="575756"/>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317" name="Freeform 408">
                  <a:extLst>
                    <a:ext uri="{FF2B5EF4-FFF2-40B4-BE49-F238E27FC236}">
                      <a16:creationId xmlns:a16="http://schemas.microsoft.com/office/drawing/2014/main" id="{1F3252CA-A472-3E48-9729-010A682ED961}"/>
                    </a:ext>
                  </a:extLst>
                </p:cNvPr>
                <p:cNvSpPr>
                  <a:spLocks/>
                </p:cNvSpPr>
                <p:nvPr/>
              </p:nvSpPr>
              <p:spPr bwMode="auto">
                <a:xfrm>
                  <a:off x="2054226" y="3151188"/>
                  <a:ext cx="52388" cy="65088"/>
                </a:xfrm>
                <a:custGeom>
                  <a:avLst/>
                  <a:gdLst>
                    <a:gd name="T0" fmla="*/ 30 w 30"/>
                    <a:gd name="T1" fmla="*/ 36 h 36"/>
                    <a:gd name="T2" fmla="*/ 0 w 30"/>
                    <a:gd name="T3" fmla="*/ 0 h 36"/>
                  </a:gdLst>
                  <a:ahLst/>
                  <a:cxnLst>
                    <a:cxn ang="0">
                      <a:pos x="T0" y="T1"/>
                    </a:cxn>
                    <a:cxn ang="0">
                      <a:pos x="T2" y="T3"/>
                    </a:cxn>
                  </a:cxnLst>
                  <a:rect l="0" t="0" r="r" b="b"/>
                  <a:pathLst>
                    <a:path w="30" h="36">
                      <a:moveTo>
                        <a:pt x="30" y="36"/>
                      </a:moveTo>
                      <a:cubicBezTo>
                        <a:pt x="29" y="19"/>
                        <a:pt x="17" y="5"/>
                        <a:pt x="0" y="0"/>
                      </a:cubicBezTo>
                    </a:path>
                  </a:pathLst>
                </a:custGeom>
                <a:grpFill/>
                <a:ln w="9525" cap="rnd">
                  <a:solidFill>
                    <a:srgbClr val="575756"/>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318" name="Freeform 409">
                  <a:extLst>
                    <a:ext uri="{FF2B5EF4-FFF2-40B4-BE49-F238E27FC236}">
                      <a16:creationId xmlns:a16="http://schemas.microsoft.com/office/drawing/2014/main" id="{AFA499C4-58AB-9649-8CBC-DFD753E68CF9}"/>
                    </a:ext>
                  </a:extLst>
                </p:cNvPr>
                <p:cNvSpPr>
                  <a:spLocks/>
                </p:cNvSpPr>
                <p:nvPr/>
              </p:nvSpPr>
              <p:spPr bwMode="auto">
                <a:xfrm>
                  <a:off x="2074863" y="3025775"/>
                  <a:ext cx="138113" cy="173038"/>
                </a:xfrm>
                <a:custGeom>
                  <a:avLst/>
                  <a:gdLst>
                    <a:gd name="T0" fmla="*/ 79 w 79"/>
                    <a:gd name="T1" fmla="*/ 94 h 94"/>
                    <a:gd name="T2" fmla="*/ 0 w 79"/>
                    <a:gd name="T3" fmla="*/ 0 h 94"/>
                  </a:gdLst>
                  <a:ahLst/>
                  <a:cxnLst>
                    <a:cxn ang="0">
                      <a:pos x="T0" y="T1"/>
                    </a:cxn>
                    <a:cxn ang="0">
                      <a:pos x="T2" y="T3"/>
                    </a:cxn>
                  </a:cxnLst>
                  <a:rect l="0" t="0" r="r" b="b"/>
                  <a:pathLst>
                    <a:path w="79" h="94">
                      <a:moveTo>
                        <a:pt x="79" y="94"/>
                      </a:moveTo>
                      <a:cubicBezTo>
                        <a:pt x="74" y="51"/>
                        <a:pt x="44" y="13"/>
                        <a:pt x="0" y="0"/>
                      </a:cubicBezTo>
                    </a:path>
                  </a:pathLst>
                </a:custGeom>
                <a:grpFill/>
                <a:ln w="9525" cap="rnd">
                  <a:solidFill>
                    <a:srgbClr val="575756"/>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grpSp>
          <p:sp>
            <p:nvSpPr>
              <p:cNvPr id="312" name="Freeform 410">
                <a:extLst>
                  <a:ext uri="{FF2B5EF4-FFF2-40B4-BE49-F238E27FC236}">
                    <a16:creationId xmlns:a16="http://schemas.microsoft.com/office/drawing/2014/main" id="{7AA616D5-075F-9C4E-9254-91062BFB0BEC}"/>
                  </a:ext>
                </a:extLst>
              </p:cNvPr>
              <p:cNvSpPr>
                <a:spLocks/>
              </p:cNvSpPr>
              <p:nvPr/>
            </p:nvSpPr>
            <p:spPr bwMode="auto">
              <a:xfrm>
                <a:off x="1800226" y="3265488"/>
                <a:ext cx="168275" cy="133350"/>
              </a:xfrm>
              <a:custGeom>
                <a:avLst/>
                <a:gdLst>
                  <a:gd name="T0" fmla="*/ 59 w 96"/>
                  <a:gd name="T1" fmla="*/ 9 h 72"/>
                  <a:gd name="T2" fmla="*/ 35 w 96"/>
                  <a:gd name="T3" fmla="*/ 0 h 72"/>
                  <a:gd name="T4" fmla="*/ 0 w 96"/>
                  <a:gd name="T5" fmla="*/ 36 h 72"/>
                  <a:gd name="T6" fmla="*/ 35 w 96"/>
                  <a:gd name="T7" fmla="*/ 72 h 72"/>
                  <a:gd name="T8" fmla="*/ 96 w 96"/>
                  <a:gd name="T9" fmla="*/ 72 h 72"/>
                </a:gdLst>
                <a:ahLst/>
                <a:cxnLst>
                  <a:cxn ang="0">
                    <a:pos x="T0" y="T1"/>
                  </a:cxn>
                  <a:cxn ang="0">
                    <a:pos x="T2" y="T3"/>
                  </a:cxn>
                  <a:cxn ang="0">
                    <a:pos x="T4" y="T5"/>
                  </a:cxn>
                  <a:cxn ang="0">
                    <a:pos x="T6" y="T7"/>
                  </a:cxn>
                  <a:cxn ang="0">
                    <a:pos x="T8" y="T9"/>
                  </a:cxn>
                </a:cxnLst>
                <a:rect l="0" t="0" r="r" b="b"/>
                <a:pathLst>
                  <a:path w="96" h="72">
                    <a:moveTo>
                      <a:pt x="59" y="9"/>
                    </a:moveTo>
                    <a:cubicBezTo>
                      <a:pt x="52" y="4"/>
                      <a:pt x="44" y="0"/>
                      <a:pt x="35" y="0"/>
                    </a:cubicBezTo>
                    <a:cubicBezTo>
                      <a:pt x="16" y="0"/>
                      <a:pt x="0" y="16"/>
                      <a:pt x="0" y="36"/>
                    </a:cubicBezTo>
                    <a:cubicBezTo>
                      <a:pt x="0" y="56"/>
                      <a:pt x="16" y="72"/>
                      <a:pt x="35" y="72"/>
                    </a:cubicBezTo>
                    <a:cubicBezTo>
                      <a:pt x="96" y="72"/>
                      <a:pt x="96" y="72"/>
                      <a:pt x="96" y="72"/>
                    </a:cubicBezTo>
                  </a:path>
                </a:pathLst>
              </a:custGeom>
              <a:grpFill/>
              <a:ln w="9525" cap="rnd">
                <a:solidFill>
                  <a:srgbClr val="575756"/>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313" name="Freeform 411">
                <a:extLst>
                  <a:ext uri="{FF2B5EF4-FFF2-40B4-BE49-F238E27FC236}">
                    <a16:creationId xmlns:a16="http://schemas.microsoft.com/office/drawing/2014/main" id="{3A791BFF-C7BA-EF46-8FFA-351DA7D59759}"/>
                  </a:ext>
                </a:extLst>
              </p:cNvPr>
              <p:cNvSpPr>
                <a:spLocks/>
              </p:cNvSpPr>
              <p:nvPr/>
            </p:nvSpPr>
            <p:spPr bwMode="auto">
              <a:xfrm>
                <a:off x="1905001" y="3203575"/>
                <a:ext cx="152400" cy="79375"/>
              </a:xfrm>
              <a:custGeom>
                <a:avLst/>
                <a:gdLst>
                  <a:gd name="T0" fmla="*/ 87 w 87"/>
                  <a:gd name="T1" fmla="*/ 43 h 43"/>
                  <a:gd name="T2" fmla="*/ 43 w 87"/>
                  <a:gd name="T3" fmla="*/ 0 h 43"/>
                  <a:gd name="T4" fmla="*/ 0 w 87"/>
                  <a:gd name="T5" fmla="*/ 43 h 43"/>
                </a:gdLst>
                <a:ahLst/>
                <a:cxnLst>
                  <a:cxn ang="0">
                    <a:pos x="T0" y="T1"/>
                  </a:cxn>
                  <a:cxn ang="0">
                    <a:pos x="T2" y="T3"/>
                  </a:cxn>
                  <a:cxn ang="0">
                    <a:pos x="T4" y="T5"/>
                  </a:cxn>
                </a:cxnLst>
                <a:rect l="0" t="0" r="r" b="b"/>
                <a:pathLst>
                  <a:path w="87" h="43">
                    <a:moveTo>
                      <a:pt x="87" y="43"/>
                    </a:moveTo>
                    <a:cubicBezTo>
                      <a:pt x="87" y="19"/>
                      <a:pt x="67" y="0"/>
                      <a:pt x="43" y="0"/>
                    </a:cubicBezTo>
                    <a:cubicBezTo>
                      <a:pt x="19" y="0"/>
                      <a:pt x="0" y="19"/>
                      <a:pt x="0" y="43"/>
                    </a:cubicBezTo>
                  </a:path>
                </a:pathLst>
              </a:custGeom>
              <a:grpFill/>
              <a:ln w="9525" cap="rnd">
                <a:solidFill>
                  <a:srgbClr val="575756"/>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314" name="Freeform 412">
                <a:extLst>
                  <a:ext uri="{FF2B5EF4-FFF2-40B4-BE49-F238E27FC236}">
                    <a16:creationId xmlns:a16="http://schemas.microsoft.com/office/drawing/2014/main" id="{01CA3246-7BF3-E642-88A6-CF1BCAEBBB3E}"/>
                  </a:ext>
                </a:extLst>
              </p:cNvPr>
              <p:cNvSpPr>
                <a:spLocks/>
              </p:cNvSpPr>
              <p:nvPr/>
            </p:nvSpPr>
            <p:spPr bwMode="auto">
              <a:xfrm>
                <a:off x="2039938" y="3268663"/>
                <a:ext cx="131763" cy="71438"/>
              </a:xfrm>
              <a:custGeom>
                <a:avLst/>
                <a:gdLst>
                  <a:gd name="T0" fmla="*/ 75 w 75"/>
                  <a:gd name="T1" fmla="*/ 39 h 39"/>
                  <a:gd name="T2" fmla="*/ 36 w 75"/>
                  <a:gd name="T3" fmla="*/ 0 h 39"/>
                  <a:gd name="T4" fmla="*/ 0 w 75"/>
                  <a:gd name="T5" fmla="*/ 24 h 39"/>
                </a:gdLst>
                <a:ahLst/>
                <a:cxnLst>
                  <a:cxn ang="0">
                    <a:pos x="T0" y="T1"/>
                  </a:cxn>
                  <a:cxn ang="0">
                    <a:pos x="T2" y="T3"/>
                  </a:cxn>
                  <a:cxn ang="0">
                    <a:pos x="T4" y="T5"/>
                  </a:cxn>
                </a:cxnLst>
                <a:rect l="0" t="0" r="r" b="b"/>
                <a:pathLst>
                  <a:path w="75" h="39">
                    <a:moveTo>
                      <a:pt x="75" y="39"/>
                    </a:moveTo>
                    <a:cubicBezTo>
                      <a:pt x="75" y="17"/>
                      <a:pt x="58" y="0"/>
                      <a:pt x="36" y="0"/>
                    </a:cubicBezTo>
                    <a:cubicBezTo>
                      <a:pt x="20" y="0"/>
                      <a:pt x="6" y="10"/>
                      <a:pt x="0" y="24"/>
                    </a:cubicBezTo>
                  </a:path>
                </a:pathLst>
              </a:custGeom>
              <a:grpFill/>
              <a:ln w="9525" cap="rnd">
                <a:solidFill>
                  <a:srgbClr val="575756"/>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315" name="Line 413">
                <a:extLst>
                  <a:ext uri="{FF2B5EF4-FFF2-40B4-BE49-F238E27FC236}">
                    <a16:creationId xmlns:a16="http://schemas.microsoft.com/office/drawing/2014/main" id="{57AC3648-2E39-5846-8A79-60796A51E907}"/>
                  </a:ext>
                </a:extLst>
              </p:cNvPr>
              <p:cNvSpPr>
                <a:spLocks noChangeShapeType="1"/>
              </p:cNvSpPr>
              <p:nvPr/>
            </p:nvSpPr>
            <p:spPr bwMode="auto">
              <a:xfrm>
                <a:off x="1993901" y="3397250"/>
                <a:ext cx="23813" cy="0"/>
              </a:xfrm>
              <a:prstGeom prst="line">
                <a:avLst/>
              </a:prstGeom>
              <a:grpFill/>
              <a:ln w="9525" cap="rnd">
                <a:solidFill>
                  <a:srgbClr val="575756"/>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grpSp>
      </p:grpSp>
      <p:sp>
        <p:nvSpPr>
          <p:cNvPr id="319" name="Google Shape;873;p83">
            <a:extLst>
              <a:ext uri="{FF2B5EF4-FFF2-40B4-BE49-F238E27FC236}">
                <a16:creationId xmlns:a16="http://schemas.microsoft.com/office/drawing/2014/main" id="{378991D1-78C2-5649-B84A-8DC79C4F1B93}"/>
              </a:ext>
            </a:extLst>
          </p:cNvPr>
          <p:cNvSpPr txBox="1"/>
          <p:nvPr/>
        </p:nvSpPr>
        <p:spPr>
          <a:xfrm>
            <a:off x="5244898" y="3454642"/>
            <a:ext cx="2091193" cy="603709"/>
          </a:xfrm>
          <a:prstGeom prst="rect">
            <a:avLst/>
          </a:prstGeom>
          <a:noFill/>
          <a:ln>
            <a:noFill/>
          </a:ln>
        </p:spPr>
        <p:txBody>
          <a:bodyPr spcFirstLastPara="1" wrap="square" lIns="0" tIns="0" rIns="0" bIns="0" anchor="ctr" anchorCtr="0">
            <a:noAutofit/>
          </a:bodyPr>
          <a:lstStyle/>
          <a:p>
            <a:pPr algn="ctr" defTabSz="1219232"/>
            <a:r>
              <a:rPr lang="en-US" sz="1467" b="1" kern="0" dirty="0">
                <a:solidFill>
                  <a:srgbClr val="DB4B4B"/>
                </a:solidFill>
                <a:latin typeface="Ubuntu" panose="020B0504030602030204" pitchFamily="34" charset="0"/>
                <a:cs typeface="Arial"/>
                <a:sym typeface="Cabin"/>
              </a:rPr>
              <a:t>L’ENTRETIEN</a:t>
            </a:r>
          </a:p>
        </p:txBody>
      </p:sp>
      <p:sp>
        <p:nvSpPr>
          <p:cNvPr id="320" name="Google Shape;871;p83">
            <a:extLst>
              <a:ext uri="{FF2B5EF4-FFF2-40B4-BE49-F238E27FC236}">
                <a16:creationId xmlns:a16="http://schemas.microsoft.com/office/drawing/2014/main" id="{3074F373-EF0A-9D48-80CC-0059F7068464}"/>
              </a:ext>
            </a:extLst>
          </p:cNvPr>
          <p:cNvSpPr txBox="1"/>
          <p:nvPr/>
        </p:nvSpPr>
        <p:spPr>
          <a:xfrm>
            <a:off x="1186931" y="3562853"/>
            <a:ext cx="1902400" cy="445220"/>
          </a:xfrm>
          <a:prstGeom prst="rect">
            <a:avLst/>
          </a:prstGeom>
          <a:noFill/>
          <a:ln>
            <a:noFill/>
          </a:ln>
        </p:spPr>
        <p:txBody>
          <a:bodyPr spcFirstLastPara="1" wrap="square" lIns="0" tIns="0" rIns="0" bIns="0" anchor="ctr" anchorCtr="0">
            <a:noAutofit/>
          </a:bodyPr>
          <a:lstStyle/>
          <a:p>
            <a:pPr algn="ctr" defTabSz="1219232"/>
            <a:r>
              <a:rPr lang="fr-FR" sz="1467" b="1" kern="0" dirty="0">
                <a:solidFill>
                  <a:srgbClr val="B34A8C"/>
                </a:solidFill>
                <a:latin typeface="Ubuntu" panose="020B0504030602030204" pitchFamily="34" charset="0"/>
                <a:cs typeface="Arial"/>
                <a:sym typeface="Arial"/>
              </a:rPr>
              <a:t>PRÉPARATION DE L’ENTRETIEN</a:t>
            </a:r>
            <a:endParaRPr lang="fr-FR" sz="1467" kern="0" dirty="0">
              <a:solidFill>
                <a:srgbClr val="B34A8C"/>
              </a:solidFill>
              <a:latin typeface="Ubuntu" panose="020B0504030602030204" pitchFamily="34" charset="0"/>
              <a:cs typeface="Arial"/>
              <a:sym typeface="Arial"/>
            </a:endParaRPr>
          </a:p>
        </p:txBody>
      </p:sp>
      <p:sp>
        <p:nvSpPr>
          <p:cNvPr id="321" name="Google Shape;871;p83">
            <a:extLst>
              <a:ext uri="{FF2B5EF4-FFF2-40B4-BE49-F238E27FC236}">
                <a16:creationId xmlns:a16="http://schemas.microsoft.com/office/drawing/2014/main" id="{D077DAF1-7985-6C4F-8393-E3039E388D5F}"/>
              </a:ext>
            </a:extLst>
          </p:cNvPr>
          <p:cNvSpPr txBox="1"/>
          <p:nvPr/>
        </p:nvSpPr>
        <p:spPr>
          <a:xfrm>
            <a:off x="5393350" y="1218220"/>
            <a:ext cx="1457383" cy="95251"/>
          </a:xfrm>
          <a:prstGeom prst="rect">
            <a:avLst/>
          </a:prstGeom>
          <a:solidFill>
            <a:schemeClr val="bg1"/>
          </a:solidFill>
          <a:ln>
            <a:noFill/>
          </a:ln>
        </p:spPr>
        <p:txBody>
          <a:bodyPr spcFirstLastPara="1" wrap="square" lIns="0" tIns="0" rIns="0" bIns="0" anchor="ctr" anchorCtr="0">
            <a:noAutofit/>
          </a:bodyPr>
          <a:lstStyle/>
          <a:p>
            <a:pPr algn="ctr" defTabSz="1219232"/>
            <a:r>
              <a:rPr lang="fr-FR" sz="1467" b="1" kern="0" dirty="0">
                <a:solidFill>
                  <a:srgbClr val="581D74"/>
                </a:solidFill>
                <a:latin typeface="Ubuntu" panose="020B0504030602030204" pitchFamily="34" charset="0"/>
                <a:cs typeface="Arial"/>
                <a:sym typeface="Arial"/>
              </a:rPr>
              <a:t>PRÉ REQUIS</a:t>
            </a:r>
            <a:endParaRPr lang="fr-FR" sz="1467" kern="0" dirty="0">
              <a:solidFill>
                <a:srgbClr val="581D74"/>
              </a:solidFill>
              <a:latin typeface="Ubuntu" panose="020B0504030602030204" pitchFamily="34" charset="0"/>
              <a:cs typeface="Arial"/>
              <a:sym typeface="Arial"/>
            </a:endParaRPr>
          </a:p>
        </p:txBody>
      </p:sp>
      <p:grpSp>
        <p:nvGrpSpPr>
          <p:cNvPr id="322" name="Groupe 321">
            <a:extLst>
              <a:ext uri="{FF2B5EF4-FFF2-40B4-BE49-F238E27FC236}">
                <a16:creationId xmlns:a16="http://schemas.microsoft.com/office/drawing/2014/main" id="{4AC6C87B-1E84-C244-8F03-1F8CB354CD1A}"/>
              </a:ext>
            </a:extLst>
          </p:cNvPr>
          <p:cNvGrpSpPr>
            <a:grpSpLocks noChangeAspect="1"/>
          </p:cNvGrpSpPr>
          <p:nvPr/>
        </p:nvGrpSpPr>
        <p:grpSpPr>
          <a:xfrm>
            <a:off x="10816114" y="176290"/>
            <a:ext cx="1130862" cy="912219"/>
            <a:chOff x="1037647" y="1961450"/>
            <a:chExt cx="1495806" cy="1206604"/>
          </a:xfrm>
        </p:grpSpPr>
        <p:sp>
          <p:nvSpPr>
            <p:cNvPr id="323" name="Espace réservé du contenu 3">
              <a:extLst>
                <a:ext uri="{FF2B5EF4-FFF2-40B4-BE49-F238E27FC236}">
                  <a16:creationId xmlns:a16="http://schemas.microsoft.com/office/drawing/2014/main" id="{DEE5486B-7304-0C45-8D0B-CD8F4E524E4E}"/>
                </a:ext>
              </a:extLst>
            </p:cNvPr>
            <p:cNvSpPr txBox="1">
              <a:spLocks/>
            </p:cNvSpPr>
            <p:nvPr/>
          </p:nvSpPr>
          <p:spPr>
            <a:xfrm>
              <a:off x="1045722" y="2923676"/>
              <a:ext cx="1479656" cy="24437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7938" indent="0" algn="ctr">
                <a:lnSpc>
                  <a:spcPct val="80000"/>
                </a:lnSpc>
                <a:buNone/>
              </a:pPr>
              <a:r>
                <a:rPr lang="fr-FR" sz="1600" b="1" dirty="0">
                  <a:solidFill>
                    <a:srgbClr val="5557AF"/>
                  </a:solidFill>
                  <a:cs typeface="Arial Narrow" panose="020B0604020202020204" pitchFamily="34" charset="0"/>
                </a:rPr>
                <a:t>TEAMS</a:t>
              </a:r>
            </a:p>
          </p:txBody>
        </p:sp>
        <p:sp>
          <p:nvSpPr>
            <p:cNvPr id="324" name="Forme libre 46">
              <a:extLst>
                <a:ext uri="{FF2B5EF4-FFF2-40B4-BE49-F238E27FC236}">
                  <a16:creationId xmlns:a16="http://schemas.microsoft.com/office/drawing/2014/main" id="{A7E74B9E-AC32-AE4E-B993-2D342AD6F9AC}"/>
                </a:ext>
              </a:extLst>
            </p:cNvPr>
            <p:cNvSpPr/>
            <p:nvPr/>
          </p:nvSpPr>
          <p:spPr>
            <a:xfrm>
              <a:off x="1037647" y="1961450"/>
              <a:ext cx="1495806" cy="851781"/>
            </a:xfrm>
            <a:custGeom>
              <a:avLst/>
              <a:gdLst>
                <a:gd name="connsiteX0" fmla="*/ 98762 w 682580"/>
                <a:gd name="connsiteY0" fmla="*/ 166455 h 388691"/>
                <a:gd name="connsiteX1" fmla="*/ 103862 w 682580"/>
                <a:gd name="connsiteY1" fmla="*/ 124476 h 388691"/>
                <a:gd name="connsiteX2" fmla="*/ 227551 w 682580"/>
                <a:gd name="connsiteY2" fmla="*/ 4570 h 388691"/>
                <a:gd name="connsiteX3" fmla="*/ 388982 w 682580"/>
                <a:gd name="connsiteY3" fmla="*/ 59290 h 388691"/>
                <a:gd name="connsiteX4" fmla="*/ 401979 w 682580"/>
                <a:gd name="connsiteY4" fmla="*/ 77065 h 388691"/>
                <a:gd name="connsiteX5" fmla="*/ 406691 w 682580"/>
                <a:gd name="connsiteY5" fmla="*/ 78383 h 388691"/>
                <a:gd name="connsiteX6" fmla="*/ 466028 w 682580"/>
                <a:gd name="connsiteY6" fmla="*/ 66125 h 388691"/>
                <a:gd name="connsiteX7" fmla="*/ 537746 w 682580"/>
                <a:gd name="connsiteY7" fmla="*/ 90793 h 388691"/>
                <a:gd name="connsiteX8" fmla="*/ 586522 w 682580"/>
                <a:gd name="connsiteY8" fmla="*/ 157686 h 388691"/>
                <a:gd name="connsiteX9" fmla="*/ 592751 w 682580"/>
                <a:gd name="connsiteY9" fmla="*/ 193208 h 388691"/>
                <a:gd name="connsiteX10" fmla="*/ 592760 w 682580"/>
                <a:gd name="connsiteY10" fmla="*/ 197342 h 388691"/>
                <a:gd name="connsiteX11" fmla="*/ 611285 w 682580"/>
                <a:gd name="connsiteY11" fmla="*/ 199664 h 388691"/>
                <a:gd name="connsiteX12" fmla="*/ 669589 w 682580"/>
                <a:gd name="connsiteY12" fmla="*/ 234533 h 388691"/>
                <a:gd name="connsiteX13" fmla="*/ 690929 w 682580"/>
                <a:gd name="connsiteY13" fmla="*/ 307057 h 388691"/>
                <a:gd name="connsiteX14" fmla="*/ 645945 w 682580"/>
                <a:gd name="connsiteY14" fmla="*/ 379761 h 388691"/>
                <a:gd name="connsiteX15" fmla="*/ 590409 w 682580"/>
                <a:gd name="connsiteY15" fmla="*/ 395413 h 388691"/>
                <a:gd name="connsiteX16" fmla="*/ 117827 w 682580"/>
                <a:gd name="connsiteY16" fmla="*/ 395423 h 388691"/>
                <a:gd name="connsiteX17" fmla="*/ 42572 w 682580"/>
                <a:gd name="connsiteY17" fmla="*/ 369485 h 388691"/>
                <a:gd name="connsiteX18" fmla="*/ 1323 w 682580"/>
                <a:gd name="connsiteY18" fmla="*/ 296847 h 388691"/>
                <a:gd name="connsiteX19" fmla="*/ 21801 w 682580"/>
                <a:gd name="connsiteY19" fmla="*/ 213079 h 388691"/>
                <a:gd name="connsiteX20" fmla="*/ 93633 w 682580"/>
                <a:gd name="connsiteY20" fmla="*/ 167488 h 388691"/>
                <a:gd name="connsiteX21" fmla="*/ 98762 w 682580"/>
                <a:gd name="connsiteY21" fmla="*/ 166455 h 38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2580" h="388691">
                  <a:moveTo>
                    <a:pt x="98762" y="166455"/>
                  </a:moveTo>
                  <a:cubicBezTo>
                    <a:pt x="98695" y="152036"/>
                    <a:pt x="100004" y="138033"/>
                    <a:pt x="103862" y="124476"/>
                  </a:cubicBezTo>
                  <a:cubicBezTo>
                    <a:pt x="122007" y="60759"/>
                    <a:pt x="162943" y="19113"/>
                    <a:pt x="227551" y="4570"/>
                  </a:cubicBezTo>
                  <a:cubicBezTo>
                    <a:pt x="291449" y="-9821"/>
                    <a:pt x="345695" y="10144"/>
                    <a:pt x="388982" y="59290"/>
                  </a:cubicBezTo>
                  <a:cubicBezTo>
                    <a:pt x="393817" y="64779"/>
                    <a:pt x="397846" y="70998"/>
                    <a:pt x="401979" y="77065"/>
                  </a:cubicBezTo>
                  <a:cubicBezTo>
                    <a:pt x="403401" y="79151"/>
                    <a:pt x="404463" y="79426"/>
                    <a:pt x="406691" y="78383"/>
                  </a:cubicBezTo>
                  <a:cubicBezTo>
                    <a:pt x="425481" y="69567"/>
                    <a:pt x="445276" y="65253"/>
                    <a:pt x="466028" y="66125"/>
                  </a:cubicBezTo>
                  <a:cubicBezTo>
                    <a:pt x="492336" y="67225"/>
                    <a:pt x="516340" y="75368"/>
                    <a:pt x="537746" y="90793"/>
                  </a:cubicBezTo>
                  <a:cubicBezTo>
                    <a:pt x="561286" y="107753"/>
                    <a:pt x="577526" y="130127"/>
                    <a:pt x="586522" y="157686"/>
                  </a:cubicBezTo>
                  <a:cubicBezTo>
                    <a:pt x="590286" y="169204"/>
                    <a:pt x="592372" y="181074"/>
                    <a:pt x="592751" y="193208"/>
                  </a:cubicBezTo>
                  <a:cubicBezTo>
                    <a:pt x="592798" y="194612"/>
                    <a:pt x="592760" y="196015"/>
                    <a:pt x="592760" y="197342"/>
                  </a:cubicBezTo>
                  <a:cubicBezTo>
                    <a:pt x="599160" y="198119"/>
                    <a:pt x="605293" y="198536"/>
                    <a:pt x="611285" y="199664"/>
                  </a:cubicBezTo>
                  <a:cubicBezTo>
                    <a:pt x="634967" y="204111"/>
                    <a:pt x="654505" y="215838"/>
                    <a:pt x="669589" y="234533"/>
                  </a:cubicBezTo>
                  <a:cubicBezTo>
                    <a:pt x="686644" y="255674"/>
                    <a:pt x="693934" y="280076"/>
                    <a:pt x="690929" y="307057"/>
                  </a:cubicBezTo>
                  <a:cubicBezTo>
                    <a:pt x="687459" y="338238"/>
                    <a:pt x="672186" y="362536"/>
                    <a:pt x="645945" y="379761"/>
                  </a:cubicBezTo>
                  <a:cubicBezTo>
                    <a:pt x="629127" y="390796"/>
                    <a:pt x="610413" y="395413"/>
                    <a:pt x="590409" y="395413"/>
                  </a:cubicBezTo>
                  <a:cubicBezTo>
                    <a:pt x="432885" y="395385"/>
                    <a:pt x="275360" y="395375"/>
                    <a:pt x="117827" y="395423"/>
                  </a:cubicBezTo>
                  <a:cubicBezTo>
                    <a:pt x="89718" y="395432"/>
                    <a:pt x="64367" y="387346"/>
                    <a:pt x="42572" y="369485"/>
                  </a:cubicBezTo>
                  <a:cubicBezTo>
                    <a:pt x="19582" y="350647"/>
                    <a:pt x="5618" y="326359"/>
                    <a:pt x="1323" y="296847"/>
                  </a:cubicBezTo>
                  <a:cubicBezTo>
                    <a:pt x="-3132" y="266226"/>
                    <a:pt x="3656" y="238079"/>
                    <a:pt x="21801" y="213079"/>
                  </a:cubicBezTo>
                  <a:cubicBezTo>
                    <a:pt x="39624" y="188516"/>
                    <a:pt x="63789" y="173385"/>
                    <a:pt x="93633" y="167488"/>
                  </a:cubicBezTo>
                  <a:cubicBezTo>
                    <a:pt x="95235" y="167157"/>
                    <a:pt x="96837" y="166834"/>
                    <a:pt x="98762" y="166455"/>
                  </a:cubicBezTo>
                  <a:close/>
                </a:path>
              </a:pathLst>
            </a:custGeom>
            <a:solidFill>
              <a:schemeClr val="bg1"/>
            </a:solidFill>
            <a:ln w="15875" cap="flat" cmpd="sng" algn="ctr">
              <a:solidFill>
                <a:srgbClr val="4A54A1"/>
              </a:solidFill>
              <a:prstDash val="solid"/>
              <a:round/>
              <a:headEnd type="none" w="med" len="med"/>
              <a:tailEnd type="none" w="med" len="med"/>
            </a:ln>
            <a:effectLst/>
          </p:spPr>
          <p:txBody>
            <a:bodyPr vert="horz" wrap="square" lIns="91440" tIns="45720" rIns="0" bIns="45720" numCol="1" rtlCol="0" anchor="ctr" anchorCtr="0" compatLnSpc="1">
              <a:prstTxWarp prst="textNoShape">
                <a:avLst/>
              </a:prstTxWarp>
            </a:bodyPr>
            <a:lstStyle/>
            <a:p>
              <a:pPr>
                <a:lnSpc>
                  <a:spcPct val="80000"/>
                </a:lnSpc>
                <a:spcAft>
                  <a:spcPts val="600"/>
                </a:spcAft>
              </a:pPr>
              <a:endParaRPr lang="fr-FR" dirty="0">
                <a:latin typeface="+mn-lt"/>
              </a:endParaRPr>
            </a:p>
          </p:txBody>
        </p:sp>
        <p:pic>
          <p:nvPicPr>
            <p:cNvPr id="325" name="Image 324">
              <a:extLst>
                <a:ext uri="{FF2B5EF4-FFF2-40B4-BE49-F238E27FC236}">
                  <a16:creationId xmlns:a16="http://schemas.microsoft.com/office/drawing/2014/main" id="{376776CC-F5AA-844E-AACA-D48766614B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5551" y="2089706"/>
              <a:ext cx="698204" cy="705810"/>
            </a:xfrm>
            <a:prstGeom prst="rect">
              <a:avLst/>
            </a:prstGeom>
          </p:spPr>
        </p:pic>
      </p:grpSp>
    </p:spTree>
    <p:extLst>
      <p:ext uri="{BB962C8B-B14F-4D97-AF65-F5344CB8AC3E}">
        <p14:creationId xmlns:p14="http://schemas.microsoft.com/office/powerpoint/2010/main" val="1401375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p:txBody>
          <a:bodyPr>
            <a:normAutofit/>
          </a:bodyPr>
          <a:lstStyle/>
          <a:p>
            <a:r>
              <a:rPr lang="fr-FR" b="1" dirty="0" smtClean="0">
                <a:solidFill>
                  <a:srgbClr val="C00000"/>
                </a:solidFill>
              </a:rPr>
              <a:t>1. LA PRÉPARATION DE MON ENTRETIEN. </a:t>
            </a:r>
            <a:endParaRPr lang="fr-FR" b="1" dirty="0">
              <a:solidFill>
                <a:srgbClr val="C00000"/>
              </a:solidFill>
            </a:endParaRPr>
          </a:p>
        </p:txBody>
      </p:sp>
      <p:sp>
        <p:nvSpPr>
          <p:cNvPr id="53" name="Rectangle 52">
            <a:extLst>
              <a:ext uri="{FF2B5EF4-FFF2-40B4-BE49-F238E27FC236}">
                <a16:creationId xmlns:a16="http://schemas.microsoft.com/office/drawing/2014/main" id="{25B80C08-B07C-6841-A2DA-DEE56EF8DCD2}"/>
              </a:ext>
            </a:extLst>
          </p:cNvPr>
          <p:cNvSpPr/>
          <p:nvPr/>
        </p:nvSpPr>
        <p:spPr>
          <a:xfrm>
            <a:off x="699551" y="1453424"/>
            <a:ext cx="4977917" cy="47719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4" name="Groupe 53">
            <a:extLst>
              <a:ext uri="{FF2B5EF4-FFF2-40B4-BE49-F238E27FC236}">
                <a16:creationId xmlns:a16="http://schemas.microsoft.com/office/drawing/2014/main" id="{724460FA-5893-ED49-B31D-7FC5C2D0B5DF}"/>
              </a:ext>
            </a:extLst>
          </p:cNvPr>
          <p:cNvGrpSpPr>
            <a:grpSpLocks noChangeAspect="1"/>
          </p:cNvGrpSpPr>
          <p:nvPr/>
        </p:nvGrpSpPr>
        <p:grpSpPr>
          <a:xfrm>
            <a:off x="2796959" y="1537956"/>
            <a:ext cx="783100" cy="811039"/>
            <a:chOff x="1087896" y="781367"/>
            <a:chExt cx="839036" cy="868970"/>
          </a:xfrm>
          <a:effectLst>
            <a:outerShdw blurRad="50800" dist="38100" dir="5400000" algn="t" rotWithShape="0">
              <a:prstClr val="black">
                <a:alpha val="40000"/>
              </a:prstClr>
            </a:outerShdw>
          </a:effectLst>
        </p:grpSpPr>
        <p:sp>
          <p:nvSpPr>
            <p:cNvPr id="55" name="Ellipse 54">
              <a:extLst>
                <a:ext uri="{FF2B5EF4-FFF2-40B4-BE49-F238E27FC236}">
                  <a16:creationId xmlns:a16="http://schemas.microsoft.com/office/drawing/2014/main" id="{E23FAAEA-7F43-CC4C-B5B3-BFE5C291A320}"/>
                </a:ext>
              </a:extLst>
            </p:cNvPr>
            <p:cNvSpPr/>
            <p:nvPr/>
          </p:nvSpPr>
          <p:spPr>
            <a:xfrm>
              <a:off x="1087896" y="781367"/>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56" name="Ellipse 55">
              <a:extLst>
                <a:ext uri="{FF2B5EF4-FFF2-40B4-BE49-F238E27FC236}">
                  <a16:creationId xmlns:a16="http://schemas.microsoft.com/office/drawing/2014/main" id="{0D0DBD1B-C19B-7B4D-AA46-8A18EE8C9C49}"/>
                </a:ext>
              </a:extLst>
            </p:cNvPr>
            <p:cNvSpPr/>
            <p:nvPr/>
          </p:nvSpPr>
          <p:spPr>
            <a:xfrm>
              <a:off x="1216386" y="937005"/>
              <a:ext cx="216024"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57" name="Groupe 56">
              <a:extLst>
                <a:ext uri="{FF2B5EF4-FFF2-40B4-BE49-F238E27FC236}">
                  <a16:creationId xmlns:a16="http://schemas.microsoft.com/office/drawing/2014/main" id="{AE2275BF-123C-4E44-AFC2-C89A157A9223}"/>
                </a:ext>
              </a:extLst>
            </p:cNvPr>
            <p:cNvGrpSpPr/>
            <p:nvPr/>
          </p:nvGrpSpPr>
          <p:grpSpPr>
            <a:xfrm>
              <a:off x="1219989" y="1013738"/>
              <a:ext cx="574851" cy="419927"/>
              <a:chOff x="3206750" y="1935163"/>
              <a:chExt cx="671513" cy="490537"/>
            </a:xfrm>
          </p:grpSpPr>
          <p:sp>
            <p:nvSpPr>
              <p:cNvPr id="58" name="Freeform 5">
                <a:extLst>
                  <a:ext uri="{FF2B5EF4-FFF2-40B4-BE49-F238E27FC236}">
                    <a16:creationId xmlns:a16="http://schemas.microsoft.com/office/drawing/2014/main" id="{40FEC133-08AE-214F-B28D-DDF0978F3352}"/>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9" name="Freeform 6">
                <a:extLst>
                  <a:ext uri="{FF2B5EF4-FFF2-40B4-BE49-F238E27FC236}">
                    <a16:creationId xmlns:a16="http://schemas.microsoft.com/office/drawing/2014/main" id="{3C297AF1-9195-AF41-86CD-7FAF84DD5113}"/>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0" name="Freeform 7">
                <a:extLst>
                  <a:ext uri="{FF2B5EF4-FFF2-40B4-BE49-F238E27FC236}">
                    <a16:creationId xmlns:a16="http://schemas.microsoft.com/office/drawing/2014/main" id="{9265762B-BF47-674E-9F25-0A6FC9C798AB}"/>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1" name="Line 8">
                <a:extLst>
                  <a:ext uri="{FF2B5EF4-FFF2-40B4-BE49-F238E27FC236}">
                    <a16:creationId xmlns:a16="http://schemas.microsoft.com/office/drawing/2014/main" id="{E5DB5FD6-B105-7549-A88E-87BD3749193E}"/>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2" name="Line 9">
                <a:extLst>
                  <a:ext uri="{FF2B5EF4-FFF2-40B4-BE49-F238E27FC236}">
                    <a16:creationId xmlns:a16="http://schemas.microsoft.com/office/drawing/2014/main" id="{31A772D6-348B-3240-A822-7920DD0DCD73}"/>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4" name="Line 10">
                <a:extLst>
                  <a:ext uri="{FF2B5EF4-FFF2-40B4-BE49-F238E27FC236}">
                    <a16:creationId xmlns:a16="http://schemas.microsoft.com/office/drawing/2014/main" id="{82B9E730-354A-4B4A-842B-1902AC93DD4B}"/>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6" name="Freeform 11">
                <a:extLst>
                  <a:ext uri="{FF2B5EF4-FFF2-40B4-BE49-F238E27FC236}">
                    <a16:creationId xmlns:a16="http://schemas.microsoft.com/office/drawing/2014/main" id="{0C640442-0BB9-FA4E-95CD-C3F0DD3C3CEE}"/>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7" name="Line 12">
                <a:extLst>
                  <a:ext uri="{FF2B5EF4-FFF2-40B4-BE49-F238E27FC236}">
                    <a16:creationId xmlns:a16="http://schemas.microsoft.com/office/drawing/2014/main" id="{919FFE7B-A5F1-C848-BCDC-D33FA43927D9}"/>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8" name="Line 13">
                <a:extLst>
                  <a:ext uri="{FF2B5EF4-FFF2-40B4-BE49-F238E27FC236}">
                    <a16:creationId xmlns:a16="http://schemas.microsoft.com/office/drawing/2014/main" id="{15FE36AB-4F1A-6249-BFCE-94644BDBCFEE}"/>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69" name="Line 14">
                <a:extLst>
                  <a:ext uri="{FF2B5EF4-FFF2-40B4-BE49-F238E27FC236}">
                    <a16:creationId xmlns:a16="http://schemas.microsoft.com/office/drawing/2014/main" id="{C6E7E918-7071-E247-99EE-B6C75193EFC6}"/>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70" name="Line 15">
                <a:extLst>
                  <a:ext uri="{FF2B5EF4-FFF2-40B4-BE49-F238E27FC236}">
                    <a16:creationId xmlns:a16="http://schemas.microsoft.com/office/drawing/2014/main" id="{154FF073-3809-2B46-A8C9-1DEAAD4A63CD}"/>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71" name="Line 16">
                <a:extLst>
                  <a:ext uri="{FF2B5EF4-FFF2-40B4-BE49-F238E27FC236}">
                    <a16:creationId xmlns:a16="http://schemas.microsoft.com/office/drawing/2014/main" id="{05BD0A86-F450-FB4A-8D6D-0D5D8757B97F}"/>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72" name="Line 17">
                <a:extLst>
                  <a:ext uri="{FF2B5EF4-FFF2-40B4-BE49-F238E27FC236}">
                    <a16:creationId xmlns:a16="http://schemas.microsoft.com/office/drawing/2014/main" id="{73EBC4A8-D30A-6141-AB1A-2B03B2941454}"/>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73" name="Line 18">
                <a:extLst>
                  <a:ext uri="{FF2B5EF4-FFF2-40B4-BE49-F238E27FC236}">
                    <a16:creationId xmlns:a16="http://schemas.microsoft.com/office/drawing/2014/main" id="{B79208DE-7134-DB4D-B2CF-9C73271AE97C}"/>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74" name="Line 19">
                <a:extLst>
                  <a:ext uri="{FF2B5EF4-FFF2-40B4-BE49-F238E27FC236}">
                    <a16:creationId xmlns:a16="http://schemas.microsoft.com/office/drawing/2014/main" id="{EEB98C95-C393-0E48-BCB7-C4F1E85DCDA3}"/>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75" name="Line 20">
                <a:extLst>
                  <a:ext uri="{FF2B5EF4-FFF2-40B4-BE49-F238E27FC236}">
                    <a16:creationId xmlns:a16="http://schemas.microsoft.com/office/drawing/2014/main" id="{07FF26EB-DED5-E54A-9C79-40554337FA78}"/>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sp>
        <p:nvSpPr>
          <p:cNvPr id="77" name="Rectangle 76"/>
          <p:cNvSpPr/>
          <p:nvPr/>
        </p:nvSpPr>
        <p:spPr>
          <a:xfrm>
            <a:off x="905669" y="2391566"/>
            <a:ext cx="4650662" cy="3447098"/>
          </a:xfrm>
          <a:prstGeom prst="rect">
            <a:avLst/>
          </a:prstGeom>
        </p:spPr>
        <p:txBody>
          <a:bodyPr wrap="square">
            <a:spAutoFit/>
          </a:bodyPr>
          <a:lstStyle/>
          <a:p>
            <a:pPr marL="342900" indent="-342900">
              <a:spcAft>
                <a:spcPts val="1200"/>
              </a:spcAft>
              <a:buFont typeface="+mj-lt"/>
              <a:buAutoNum type="arabicPeriod"/>
            </a:pPr>
            <a:r>
              <a:rPr lang="fr-FR" b="1" dirty="0">
                <a:solidFill>
                  <a:srgbClr val="000000"/>
                </a:solidFill>
                <a:latin typeface="Corbel" panose="020B0503020204020204" pitchFamily="34" charset="0"/>
              </a:rPr>
              <a:t>Installez vous dans un bureau adapté  </a:t>
            </a:r>
            <a:r>
              <a:rPr lang="fr-FR" dirty="0">
                <a:solidFill>
                  <a:srgbClr val="000000"/>
                </a:solidFill>
                <a:latin typeface="Corbel" panose="020B0503020204020204" pitchFamily="34" charset="0"/>
              </a:rPr>
              <a:t>(sonore et visuel), rangé, sans éléments personnels visibles.</a:t>
            </a:r>
          </a:p>
          <a:p>
            <a:pPr marL="342900" indent="-342900">
              <a:spcAft>
                <a:spcPts val="1200"/>
              </a:spcAft>
              <a:buFont typeface="+mj-lt"/>
              <a:buAutoNum type="arabicPeriod"/>
            </a:pPr>
            <a:r>
              <a:rPr lang="fr-FR" dirty="0" smtClean="0">
                <a:solidFill>
                  <a:srgbClr val="000000"/>
                </a:solidFill>
                <a:latin typeface="Corbel" panose="020B0503020204020204" pitchFamily="34" charset="0"/>
              </a:rPr>
              <a:t>Lors </a:t>
            </a:r>
            <a:r>
              <a:rPr lang="fr-FR" dirty="0">
                <a:solidFill>
                  <a:srgbClr val="000000"/>
                </a:solidFill>
                <a:latin typeface="Corbel" panose="020B0503020204020204" pitchFamily="34" charset="0"/>
              </a:rPr>
              <a:t>de l’activation de votre caméra, </a:t>
            </a:r>
            <a:r>
              <a:rPr lang="fr-FR" b="1" dirty="0">
                <a:solidFill>
                  <a:srgbClr val="000000"/>
                </a:solidFill>
                <a:latin typeface="Corbel" panose="020B0503020204020204" pitchFamily="34" charset="0"/>
              </a:rPr>
              <a:t>il est recommandé d’activer un arrière plan personnalisé </a:t>
            </a:r>
            <a:r>
              <a:rPr lang="fr-FR" b="1" dirty="0" smtClean="0">
                <a:solidFill>
                  <a:srgbClr val="000000"/>
                </a:solidFill>
                <a:latin typeface="Corbel" panose="020B0503020204020204" pitchFamily="34" charset="0"/>
              </a:rPr>
              <a:t>CEGEE (voir slide suivant).</a:t>
            </a:r>
            <a:endParaRPr lang="fr-FR" b="1" dirty="0">
              <a:solidFill>
                <a:srgbClr val="000000"/>
              </a:solidFill>
              <a:latin typeface="Corbel" panose="020B0503020204020204" pitchFamily="34" charset="0"/>
            </a:endParaRPr>
          </a:p>
          <a:p>
            <a:pPr marL="342900" indent="-342900">
              <a:spcAft>
                <a:spcPts val="1200"/>
              </a:spcAft>
              <a:buFont typeface="+mj-lt"/>
              <a:buAutoNum type="arabicPeriod"/>
            </a:pPr>
            <a:r>
              <a:rPr lang="fr-FR" b="1" dirty="0">
                <a:solidFill>
                  <a:srgbClr val="000000"/>
                </a:solidFill>
                <a:latin typeface="Corbel" panose="020B0503020204020204" pitchFamily="34" charset="0"/>
              </a:rPr>
              <a:t>Lors du partage de document, ne pas diffuser des données à caractère confidentiel </a:t>
            </a:r>
            <a:r>
              <a:rPr lang="fr-FR" dirty="0">
                <a:solidFill>
                  <a:srgbClr val="000000"/>
                </a:solidFill>
                <a:latin typeface="Corbel" panose="020B0503020204020204" pitchFamily="34" charset="0"/>
              </a:rPr>
              <a:t>(note bale 2, segmentation, données liées aux risques…) </a:t>
            </a:r>
            <a:r>
              <a:rPr lang="fr-FR" b="1" dirty="0">
                <a:solidFill>
                  <a:srgbClr val="000000"/>
                </a:solidFill>
                <a:latin typeface="Corbel" panose="020B0503020204020204" pitchFamily="34" charset="0"/>
              </a:rPr>
              <a:t>ou des documents à usage interne.</a:t>
            </a:r>
          </a:p>
        </p:txBody>
      </p:sp>
      <p:sp>
        <p:nvSpPr>
          <p:cNvPr id="102" name="Rectangle 101">
            <a:extLst>
              <a:ext uri="{FF2B5EF4-FFF2-40B4-BE49-F238E27FC236}">
                <a16:creationId xmlns:a16="http://schemas.microsoft.com/office/drawing/2014/main" id="{25B80C08-B07C-6841-A2DA-DEE56EF8DCD2}"/>
              </a:ext>
            </a:extLst>
          </p:cNvPr>
          <p:cNvSpPr/>
          <p:nvPr/>
        </p:nvSpPr>
        <p:spPr>
          <a:xfrm>
            <a:off x="6096000" y="1453423"/>
            <a:ext cx="4977917" cy="47719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3" name="Rectangle 102"/>
          <p:cNvSpPr/>
          <p:nvPr/>
        </p:nvSpPr>
        <p:spPr>
          <a:xfrm>
            <a:off x="6423255" y="1683218"/>
            <a:ext cx="4650662" cy="4370427"/>
          </a:xfrm>
          <a:prstGeom prst="rect">
            <a:avLst/>
          </a:prstGeom>
        </p:spPr>
        <p:txBody>
          <a:bodyPr wrap="square">
            <a:spAutoFit/>
          </a:bodyPr>
          <a:lstStyle/>
          <a:p>
            <a:pPr>
              <a:spcAft>
                <a:spcPts val="1200"/>
              </a:spcAft>
            </a:pPr>
            <a:r>
              <a:rPr lang="fr-FR" sz="1600" b="1" dirty="0" smtClean="0">
                <a:solidFill>
                  <a:srgbClr val="C00000"/>
                </a:solidFill>
                <a:latin typeface="Corbel" panose="020B0503020204020204" pitchFamily="34" charset="0"/>
              </a:rPr>
              <a:t>PRÉPAREZ EN AMONT VOTRE PARTAGE :</a:t>
            </a:r>
          </a:p>
          <a:p>
            <a:pPr marL="342900" indent="-342900">
              <a:spcAft>
                <a:spcPts val="1200"/>
              </a:spcAft>
              <a:buFont typeface="+mj-lt"/>
              <a:buAutoNum type="arabicPeriod"/>
            </a:pPr>
            <a:r>
              <a:rPr lang="fr-FR" sz="1600" b="1" dirty="0" smtClean="0">
                <a:solidFill>
                  <a:srgbClr val="000000"/>
                </a:solidFill>
                <a:latin typeface="Corbel" panose="020B0503020204020204" pitchFamily="34" charset="0"/>
              </a:rPr>
              <a:t>Ne </a:t>
            </a:r>
            <a:r>
              <a:rPr lang="fr-FR" sz="1600" b="1" dirty="0">
                <a:solidFill>
                  <a:srgbClr val="000000"/>
                </a:solidFill>
                <a:latin typeface="Corbel" panose="020B0503020204020204" pitchFamily="34" charset="0"/>
              </a:rPr>
              <a:t>pas partager la synthèse client via le PCM. </a:t>
            </a:r>
            <a:r>
              <a:rPr lang="fr-FR" sz="1600" dirty="0">
                <a:solidFill>
                  <a:srgbClr val="000000"/>
                </a:solidFill>
                <a:latin typeface="Corbel" panose="020B0503020204020204" pitchFamily="34" charset="0"/>
              </a:rPr>
              <a:t>Pour les collaborateurs habilités, vous pouvez la partager via le portail Myway en activant la vue </a:t>
            </a:r>
            <a:r>
              <a:rPr lang="fr-FR" sz="1600" dirty="0" smtClean="0">
                <a:solidFill>
                  <a:srgbClr val="000000"/>
                </a:solidFill>
                <a:latin typeface="Corbel" panose="020B0503020204020204" pitchFamily="34" charset="0"/>
              </a:rPr>
              <a:t>Client.</a:t>
            </a:r>
          </a:p>
          <a:p>
            <a:pPr marL="342900" indent="-342900">
              <a:spcAft>
                <a:spcPts val="1200"/>
              </a:spcAft>
              <a:buFont typeface="+mj-lt"/>
              <a:buAutoNum type="arabicPeriod"/>
            </a:pPr>
            <a:endParaRPr lang="fr-FR" sz="1600" dirty="0" smtClean="0">
              <a:solidFill>
                <a:srgbClr val="000000"/>
              </a:solidFill>
              <a:latin typeface="Corbel" panose="020B0503020204020204" pitchFamily="34" charset="0"/>
            </a:endParaRPr>
          </a:p>
          <a:p>
            <a:pPr marL="342900" indent="-342900">
              <a:spcAft>
                <a:spcPts val="1200"/>
              </a:spcAft>
              <a:buFont typeface="+mj-lt"/>
              <a:buAutoNum type="arabicPeriod"/>
            </a:pPr>
            <a:endParaRPr lang="fr-FR" sz="1600" dirty="0">
              <a:solidFill>
                <a:srgbClr val="000000"/>
              </a:solidFill>
              <a:latin typeface="Corbel" panose="020B0503020204020204" pitchFamily="34" charset="0"/>
            </a:endParaRPr>
          </a:p>
          <a:p>
            <a:pPr marL="342900" indent="-342900">
              <a:spcAft>
                <a:spcPts val="1200"/>
              </a:spcAft>
              <a:buFont typeface="+mj-lt"/>
              <a:buAutoNum type="arabicPeriod"/>
            </a:pPr>
            <a:endParaRPr lang="fr-FR" sz="1600" dirty="0">
              <a:solidFill>
                <a:srgbClr val="000000"/>
              </a:solidFill>
              <a:latin typeface="Corbel" panose="020B0503020204020204" pitchFamily="34" charset="0"/>
            </a:endParaRPr>
          </a:p>
          <a:p>
            <a:pPr marL="342900" indent="-342900">
              <a:spcAft>
                <a:spcPts val="1200"/>
              </a:spcAft>
              <a:buFont typeface="+mj-lt"/>
              <a:buAutoNum type="arabicPeriod"/>
            </a:pPr>
            <a:endParaRPr lang="fr-FR" sz="1600" dirty="0">
              <a:solidFill>
                <a:srgbClr val="000000"/>
              </a:solidFill>
              <a:latin typeface="Corbel" panose="020B0503020204020204" pitchFamily="34" charset="0"/>
            </a:endParaRPr>
          </a:p>
          <a:p>
            <a:pPr marL="342900" indent="-342900">
              <a:spcAft>
                <a:spcPts val="1200"/>
              </a:spcAft>
              <a:buFont typeface="+mj-lt"/>
              <a:buAutoNum type="arabicPeriod"/>
            </a:pPr>
            <a:r>
              <a:rPr lang="fr-FR" sz="1600" b="1" dirty="0">
                <a:solidFill>
                  <a:srgbClr val="000000"/>
                </a:solidFill>
                <a:latin typeface="Corbel" panose="020B0503020204020204" pitchFamily="34" charset="0"/>
              </a:rPr>
              <a:t>Ouvrez en amont les documents que vous souhaitez présenter </a:t>
            </a:r>
          </a:p>
          <a:p>
            <a:pPr marL="342900" indent="-342900">
              <a:spcAft>
                <a:spcPts val="1200"/>
              </a:spcAft>
              <a:buFont typeface="+mj-lt"/>
              <a:buAutoNum type="arabicPeriod"/>
            </a:pPr>
            <a:r>
              <a:rPr lang="fr-FR" sz="1600" b="1" dirty="0">
                <a:solidFill>
                  <a:srgbClr val="000000"/>
                </a:solidFill>
                <a:latin typeface="Corbel" panose="020B0503020204020204" pitchFamily="34" charset="0"/>
              </a:rPr>
              <a:t>Fermez tout document ou applicatif non nécessaire </a:t>
            </a:r>
          </a:p>
        </p:txBody>
      </p:sp>
      <p:pic>
        <p:nvPicPr>
          <p:cNvPr id="104" name="Image 10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16995" y="3233541"/>
            <a:ext cx="1777880" cy="1412334"/>
          </a:xfrm>
          <a:prstGeom prst="rect">
            <a:avLst/>
          </a:prstGeom>
        </p:spPr>
      </p:pic>
      <p:pic>
        <p:nvPicPr>
          <p:cNvPr id="105" name="Image 10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77363" y="3382582"/>
            <a:ext cx="821100" cy="732533"/>
          </a:xfrm>
          <a:prstGeom prst="rect">
            <a:avLst/>
          </a:prstGeom>
        </p:spPr>
      </p:pic>
      <p:pic>
        <p:nvPicPr>
          <p:cNvPr id="106" name="Image 105"/>
          <p:cNvPicPr>
            <a:picLocks noChangeAspect="1"/>
          </p:cNvPicPr>
          <p:nvPr/>
        </p:nvPicPr>
        <p:blipFill>
          <a:blip r:embed="rId4" cstate="email">
            <a:extLst>
              <a:ext uri="{BEBA8EAE-BF5A-486C-A8C5-ECC9F3942E4B}">
                <a14:imgProps xmlns:a14="http://schemas.microsoft.com/office/drawing/2010/main">
                  <a14:imgLayer r:embed="rId5">
                    <a14:imgEffect>
                      <a14:backgroundRemoval t="9901" b="96782" l="5905" r="89905"/>
                    </a14:imgEffect>
                  </a14:imgLayer>
                </a14:imgProps>
              </a:ext>
              <a:ext uri="{28A0092B-C50C-407E-A947-70E740481C1C}">
                <a14:useLocalDpi xmlns:a14="http://schemas.microsoft.com/office/drawing/2010/main"/>
              </a:ext>
            </a:extLst>
          </a:blip>
          <a:stretch>
            <a:fillRect/>
          </a:stretch>
        </p:blipFill>
        <p:spPr>
          <a:xfrm rot="17032406" flipV="1">
            <a:off x="8005474" y="3509505"/>
            <a:ext cx="668444" cy="824233"/>
          </a:xfrm>
          <a:prstGeom prst="rect">
            <a:avLst/>
          </a:prstGeom>
        </p:spPr>
      </p:pic>
      <p:pic>
        <p:nvPicPr>
          <p:cNvPr id="107" name="Image 10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98364" y="2120132"/>
            <a:ext cx="649781" cy="646992"/>
          </a:xfrm>
          <a:prstGeom prst="rect">
            <a:avLst/>
          </a:prstGeom>
        </p:spPr>
      </p:pic>
    </p:spTree>
    <p:extLst>
      <p:ext uri="{BB962C8B-B14F-4D97-AF65-F5344CB8AC3E}">
        <p14:creationId xmlns:p14="http://schemas.microsoft.com/office/powerpoint/2010/main" val="4063430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p:txBody>
          <a:bodyPr>
            <a:normAutofit/>
          </a:bodyPr>
          <a:lstStyle/>
          <a:p>
            <a:r>
              <a:rPr lang="fr-FR" b="1" dirty="0" smtClean="0">
                <a:solidFill>
                  <a:srgbClr val="C00000"/>
                </a:solidFill>
              </a:rPr>
              <a:t>1. LA PRÉPARATION DE MON ENTRETIEN. </a:t>
            </a:r>
            <a:endParaRPr lang="fr-FR" b="1" dirty="0">
              <a:solidFill>
                <a:srgbClr val="C00000"/>
              </a:solidFill>
            </a:endParaRPr>
          </a:p>
        </p:txBody>
      </p:sp>
      <p:sp>
        <p:nvSpPr>
          <p:cNvPr id="31" name="Rectangle 30">
            <a:extLst>
              <a:ext uri="{FF2B5EF4-FFF2-40B4-BE49-F238E27FC236}">
                <a16:creationId xmlns:a16="http://schemas.microsoft.com/office/drawing/2014/main" id="{25B80C08-B07C-6841-A2DA-DEE56EF8DCD2}"/>
              </a:ext>
            </a:extLst>
          </p:cNvPr>
          <p:cNvSpPr/>
          <p:nvPr/>
        </p:nvSpPr>
        <p:spPr>
          <a:xfrm>
            <a:off x="629995" y="1431669"/>
            <a:ext cx="10627210" cy="47719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Rectangle 31"/>
          <p:cNvSpPr/>
          <p:nvPr/>
        </p:nvSpPr>
        <p:spPr>
          <a:xfrm>
            <a:off x="966500" y="1650637"/>
            <a:ext cx="7797584" cy="461665"/>
          </a:xfrm>
          <a:prstGeom prst="rect">
            <a:avLst/>
          </a:prstGeom>
        </p:spPr>
        <p:txBody>
          <a:bodyPr wrap="none">
            <a:spAutoFit/>
          </a:bodyPr>
          <a:lstStyle/>
          <a:p>
            <a:r>
              <a:rPr lang="fr-FR" sz="2400" b="1" dirty="0" smtClean="0">
                <a:solidFill>
                  <a:srgbClr val="000000"/>
                </a:solidFill>
                <a:latin typeface="Corbel" panose="020B0503020204020204" pitchFamily="34" charset="0"/>
              </a:rPr>
              <a:t>Quelques informations utiles sur les fonds d’écran CEGEE :</a:t>
            </a:r>
            <a:endParaRPr lang="fr-FR" sz="2400" dirty="0"/>
          </a:p>
        </p:txBody>
      </p:sp>
      <p:sp>
        <p:nvSpPr>
          <p:cNvPr id="34" name="Rectangle 33"/>
          <p:cNvSpPr/>
          <p:nvPr/>
        </p:nvSpPr>
        <p:spPr>
          <a:xfrm>
            <a:off x="1059905" y="2112301"/>
            <a:ext cx="6359675" cy="1969770"/>
          </a:xfrm>
          <a:prstGeom prst="rect">
            <a:avLst/>
          </a:prstGeom>
        </p:spPr>
        <p:txBody>
          <a:bodyPr wrap="square">
            <a:spAutoFit/>
          </a:bodyPr>
          <a:lstStyle/>
          <a:p>
            <a:pPr algn="just"/>
            <a:endParaRPr lang="fr-FR" sz="1400" dirty="0" smtClean="0">
              <a:latin typeface="Candara" panose="020E0502030303020204" pitchFamily="34" charset="0"/>
            </a:endParaRPr>
          </a:p>
          <a:p>
            <a:pPr algn="just"/>
            <a:r>
              <a:rPr lang="fr-FR" dirty="0">
                <a:latin typeface="Candara" panose="020E0502030303020204" pitchFamily="34" charset="0"/>
              </a:rPr>
              <a:t>A ma toute première connexion</a:t>
            </a:r>
            <a:r>
              <a:rPr lang="fr-FR" b="1" dirty="0" smtClean="0">
                <a:solidFill>
                  <a:srgbClr val="C00000"/>
                </a:solidFill>
                <a:latin typeface="Candara" panose="020E0502030303020204" pitchFamily="34" charset="0"/>
              </a:rPr>
              <a:t>, j’ajoute l’un des  fonds </a:t>
            </a:r>
            <a:r>
              <a:rPr lang="fr-FR" b="1" dirty="0">
                <a:solidFill>
                  <a:srgbClr val="C00000"/>
                </a:solidFill>
                <a:latin typeface="Candara" panose="020E0502030303020204" pitchFamily="34" charset="0"/>
              </a:rPr>
              <a:t>d’écran </a:t>
            </a:r>
            <a:r>
              <a:rPr lang="fr-FR" b="1" dirty="0" smtClean="0">
                <a:solidFill>
                  <a:srgbClr val="C00000"/>
                </a:solidFill>
                <a:latin typeface="Candara" panose="020E0502030303020204" pitchFamily="34" charset="0"/>
              </a:rPr>
              <a:t>CEGEE,</a:t>
            </a:r>
            <a:r>
              <a:rPr lang="fr-FR" dirty="0" smtClean="0">
                <a:latin typeface="Candara" panose="020E0502030303020204" pitchFamily="34" charset="0"/>
              </a:rPr>
              <a:t> disponibles dans la RDC (</a:t>
            </a:r>
            <a:r>
              <a:rPr lang="fr-FR" dirty="0" smtClean="0">
                <a:latin typeface="Candara" panose="020E0502030303020204" pitchFamily="34" charset="0"/>
                <a:hlinkClick r:id="rId2"/>
              </a:rPr>
              <a:t>cliquez ici </a:t>
            </a:r>
            <a:r>
              <a:rPr lang="fr-FR" dirty="0" smtClean="0">
                <a:latin typeface="Candara" panose="020E0502030303020204" pitchFamily="34" charset="0"/>
              </a:rPr>
              <a:t>pour y accéder) :</a:t>
            </a:r>
          </a:p>
          <a:p>
            <a:pPr algn="just"/>
            <a:endParaRPr lang="fr-FR" dirty="0" smtClean="0">
              <a:latin typeface="Candara" panose="020E0502030303020204" pitchFamily="34" charset="0"/>
            </a:endParaRPr>
          </a:p>
          <a:p>
            <a:pPr marL="285750" indent="-285750" algn="just">
              <a:buFont typeface="Arial" panose="020B0604020202020204" pitchFamily="34" charset="0"/>
              <a:buChar char="•"/>
            </a:pPr>
            <a:r>
              <a:rPr lang="fr-FR" dirty="0">
                <a:latin typeface="Candara" panose="020E0502030303020204" pitchFamily="34" charset="0"/>
              </a:rPr>
              <a:t>Je clique </a:t>
            </a:r>
            <a:r>
              <a:rPr lang="fr-FR" dirty="0" smtClean="0">
                <a:latin typeface="Candara" panose="020E0502030303020204" pitchFamily="34" charset="0"/>
              </a:rPr>
              <a:t>sur « </a:t>
            </a:r>
            <a:r>
              <a:rPr lang="fr-FR" dirty="0">
                <a:latin typeface="Candara" panose="020E0502030303020204" pitchFamily="34" charset="0"/>
              </a:rPr>
              <a:t>nouveau </a:t>
            </a:r>
            <a:r>
              <a:rPr lang="fr-FR" dirty="0" smtClean="0">
                <a:latin typeface="Candara" panose="020E0502030303020204" pitchFamily="34" charset="0"/>
              </a:rPr>
              <a:t>».</a:t>
            </a:r>
          </a:p>
          <a:p>
            <a:pPr marL="285750" indent="-285750" algn="just">
              <a:buFont typeface="Arial" panose="020B0604020202020204" pitchFamily="34" charset="0"/>
              <a:buChar char="•"/>
            </a:pPr>
            <a:r>
              <a:rPr lang="fr-FR" dirty="0" smtClean="0">
                <a:latin typeface="Candara" panose="020E0502030303020204" pitchFamily="34" charset="0"/>
              </a:rPr>
              <a:t>Je sélectionne l’un des fonds et je clique </a:t>
            </a:r>
            <a:r>
              <a:rPr lang="fr-FR" dirty="0">
                <a:latin typeface="Candara" panose="020E0502030303020204" pitchFamily="34" charset="0"/>
              </a:rPr>
              <a:t>sur « ouvrir </a:t>
            </a:r>
            <a:r>
              <a:rPr lang="fr-FR" dirty="0" smtClean="0">
                <a:latin typeface="Candara" panose="020E0502030303020204" pitchFamily="34" charset="0"/>
              </a:rPr>
              <a:t>».</a:t>
            </a:r>
          </a:p>
          <a:p>
            <a:pPr marL="265113" indent="-265113" algn="just"/>
            <a:r>
              <a:rPr lang="fr-FR" dirty="0" smtClean="0">
                <a:latin typeface="Candara" panose="020E0502030303020204" pitchFamily="34" charset="0"/>
              </a:rPr>
              <a:t> Cette </a:t>
            </a:r>
            <a:r>
              <a:rPr lang="fr-FR" dirty="0">
                <a:latin typeface="Candara" panose="020E0502030303020204" pitchFamily="34" charset="0"/>
              </a:rPr>
              <a:t>opération n’est à réaliser qu’une seule fois</a:t>
            </a:r>
            <a:r>
              <a:rPr lang="fr-FR" dirty="0" smtClean="0">
                <a:latin typeface="Candara" panose="020E0502030303020204" pitchFamily="34" charset="0"/>
              </a:rPr>
              <a:t>.</a:t>
            </a:r>
            <a:endParaRPr lang="fr-FR" dirty="0">
              <a:latin typeface="Candara" panose="020E0502030303020204" pitchFamily="34" charset="0"/>
            </a:endParaRPr>
          </a:p>
        </p:txBody>
      </p:sp>
      <p:pic>
        <p:nvPicPr>
          <p:cNvPr id="4" name="Image 3"/>
          <p:cNvPicPr>
            <a:picLocks noChangeAspect="1"/>
          </p:cNvPicPr>
          <p:nvPr/>
        </p:nvPicPr>
        <p:blipFill>
          <a:blip r:embed="rId3"/>
          <a:stretch>
            <a:fillRect/>
          </a:stretch>
        </p:blipFill>
        <p:spPr>
          <a:xfrm>
            <a:off x="6744590" y="3158010"/>
            <a:ext cx="1104900" cy="733425"/>
          </a:xfrm>
          <a:prstGeom prst="rect">
            <a:avLst/>
          </a:prstGeom>
        </p:spPr>
      </p:pic>
      <p:sp>
        <p:nvSpPr>
          <p:cNvPr id="38" name="Rectangle 37"/>
          <p:cNvSpPr/>
          <p:nvPr/>
        </p:nvSpPr>
        <p:spPr>
          <a:xfrm>
            <a:off x="739379" y="4343073"/>
            <a:ext cx="6977559" cy="1415772"/>
          </a:xfrm>
          <a:prstGeom prst="rect">
            <a:avLst/>
          </a:prstGeom>
          <a:solidFill>
            <a:schemeClr val="bg1">
              <a:lumMod val="75000"/>
            </a:schemeClr>
          </a:solidFill>
        </p:spPr>
        <p:txBody>
          <a:bodyPr wrap="square">
            <a:spAutoFit/>
          </a:bodyPr>
          <a:lstStyle/>
          <a:p>
            <a:pPr marL="900113" algn="just"/>
            <a:r>
              <a:rPr lang="fr-FR" dirty="0" smtClean="0">
                <a:latin typeface="Candara" panose="020E0502030303020204" pitchFamily="34" charset="0"/>
              </a:rPr>
              <a:t>Vous </a:t>
            </a:r>
            <a:r>
              <a:rPr lang="fr-FR" dirty="0">
                <a:latin typeface="Candara" panose="020E0502030303020204" pitchFamily="34" charset="0"/>
              </a:rPr>
              <a:t>avez remarqué </a:t>
            </a:r>
            <a:r>
              <a:rPr lang="fr-FR" b="1" dirty="0">
                <a:latin typeface="Candara" panose="020E0502030303020204" pitchFamily="34" charset="0"/>
              </a:rPr>
              <a:t>que l'arrière plan apparaissait à l'envers lorsque vous activiez votre caméra </a:t>
            </a:r>
            <a:r>
              <a:rPr lang="fr-FR" b="1" dirty="0" smtClean="0">
                <a:latin typeface="Candara" panose="020E0502030303020204" pitchFamily="34" charset="0"/>
              </a:rPr>
              <a:t>?</a:t>
            </a:r>
          </a:p>
          <a:p>
            <a:pPr marL="900113" algn="just"/>
            <a:endParaRPr lang="fr-FR" sz="1400" b="1" dirty="0">
              <a:latin typeface="Candara" panose="020E0502030303020204" pitchFamily="34" charset="0"/>
            </a:endParaRPr>
          </a:p>
          <a:p>
            <a:pPr marL="176213" algn="just"/>
            <a:r>
              <a:rPr lang="fr-FR" b="1" dirty="0">
                <a:solidFill>
                  <a:srgbClr val="C00000"/>
                </a:solidFill>
                <a:latin typeface="Candara" panose="020E0502030303020204" pitchFamily="34" charset="0"/>
              </a:rPr>
              <a:t>C'est normal, il apparait à l'envers pour vous, mais il sera bien à l'endroit pour le client </a:t>
            </a:r>
            <a:r>
              <a:rPr lang="fr-FR" dirty="0">
                <a:latin typeface="Candara" panose="020E0502030303020204" pitchFamily="34" charset="0"/>
              </a:rPr>
              <a:t>(selon le même principe qu'un miroir).</a:t>
            </a:r>
          </a:p>
        </p:txBody>
      </p:sp>
      <p:pic>
        <p:nvPicPr>
          <p:cNvPr id="5" name="Image 4"/>
          <p:cNvPicPr>
            <a:picLocks noChangeAspect="1"/>
          </p:cNvPicPr>
          <p:nvPr/>
        </p:nvPicPr>
        <p:blipFill>
          <a:blip r:embed="rId4"/>
          <a:stretch>
            <a:fillRect/>
          </a:stretch>
        </p:blipFill>
        <p:spPr>
          <a:xfrm rot="20826766">
            <a:off x="8549172" y="2188347"/>
            <a:ext cx="2922946" cy="1644489"/>
          </a:xfrm>
          <a:prstGeom prst="rect">
            <a:avLst/>
          </a:prstGeom>
        </p:spPr>
      </p:pic>
      <p:pic>
        <p:nvPicPr>
          <p:cNvPr id="3" name="Image 2"/>
          <p:cNvPicPr>
            <a:picLocks noChangeAspect="1"/>
          </p:cNvPicPr>
          <p:nvPr/>
        </p:nvPicPr>
        <p:blipFill>
          <a:blip r:embed="rId5"/>
          <a:stretch>
            <a:fillRect/>
          </a:stretch>
        </p:blipFill>
        <p:spPr>
          <a:xfrm rot="554115">
            <a:off x="8211961" y="3703686"/>
            <a:ext cx="3445444" cy="1942377"/>
          </a:xfrm>
          <a:prstGeom prst="rect">
            <a:avLst/>
          </a:prstGeom>
        </p:spPr>
      </p:pic>
      <p:sp>
        <p:nvSpPr>
          <p:cNvPr id="40" name="Rounded Rectangle 51">
            <a:extLst>
              <a:ext uri="{FF2B5EF4-FFF2-40B4-BE49-F238E27FC236}">
                <a16:creationId xmlns:a16="http://schemas.microsoft.com/office/drawing/2014/main" id="{B83253D3-E181-4488-9CD9-39D21527F719}"/>
              </a:ext>
            </a:extLst>
          </p:cNvPr>
          <p:cNvSpPr/>
          <p:nvPr/>
        </p:nvSpPr>
        <p:spPr>
          <a:xfrm rot="16200000" flipH="1">
            <a:off x="839768" y="4208989"/>
            <a:ext cx="730993" cy="931770"/>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Tree>
    <p:extLst>
      <p:ext uri="{BB962C8B-B14F-4D97-AF65-F5344CB8AC3E}">
        <p14:creationId xmlns:p14="http://schemas.microsoft.com/office/powerpoint/2010/main" val="3605297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a:xfrm>
            <a:off x="1368000" y="306001"/>
            <a:ext cx="8076251" cy="810012"/>
          </a:xfrm>
        </p:spPr>
        <p:txBody>
          <a:bodyPr>
            <a:normAutofit/>
          </a:bodyPr>
          <a:lstStyle/>
          <a:p>
            <a:pPr marL="457200" indent="-457200">
              <a:buFont typeface="+mj-lt"/>
              <a:buAutoNum type="arabicPeriod" startAt="2"/>
            </a:pPr>
            <a:r>
              <a:rPr lang="fr-FR" b="1" dirty="0" smtClean="0">
                <a:solidFill>
                  <a:srgbClr val="C00000"/>
                </a:solidFill>
              </a:rPr>
              <a:t>MON ENTRETIEN : SUR MON PC, JE LANCE LA REUNION AVEC MON CLIENT.</a:t>
            </a:r>
            <a:endParaRPr lang="fr-FR" b="1" dirty="0">
              <a:solidFill>
                <a:srgbClr val="C00000"/>
              </a:solidFill>
            </a:endParaRPr>
          </a:p>
        </p:txBody>
      </p:sp>
      <p:grpSp>
        <p:nvGrpSpPr>
          <p:cNvPr id="82" name="Groupe 81">
            <a:extLst>
              <a:ext uri="{FF2B5EF4-FFF2-40B4-BE49-F238E27FC236}">
                <a16:creationId xmlns:a16="http://schemas.microsoft.com/office/drawing/2014/main" id="{E1444141-D372-194C-9737-EAF09AB6DFBE}"/>
              </a:ext>
            </a:extLst>
          </p:cNvPr>
          <p:cNvGrpSpPr>
            <a:grpSpLocks noChangeAspect="1"/>
          </p:cNvGrpSpPr>
          <p:nvPr/>
        </p:nvGrpSpPr>
        <p:grpSpPr>
          <a:xfrm>
            <a:off x="10713256" y="306001"/>
            <a:ext cx="1143384" cy="1184177"/>
            <a:chOff x="1087896" y="781367"/>
            <a:chExt cx="839036" cy="868970"/>
          </a:xfrm>
          <a:effectLst>
            <a:outerShdw blurRad="50800" dist="38100" dir="5400000" algn="t" rotWithShape="0">
              <a:prstClr val="black">
                <a:alpha val="40000"/>
              </a:prstClr>
            </a:outerShdw>
          </a:effectLst>
        </p:grpSpPr>
        <p:sp>
          <p:nvSpPr>
            <p:cNvPr id="83" name="Ellipse 82">
              <a:extLst>
                <a:ext uri="{FF2B5EF4-FFF2-40B4-BE49-F238E27FC236}">
                  <a16:creationId xmlns:a16="http://schemas.microsoft.com/office/drawing/2014/main" id="{5B8FEE0F-0453-AC4A-9699-8DA19CE7689C}"/>
                </a:ext>
              </a:extLst>
            </p:cNvPr>
            <p:cNvSpPr/>
            <p:nvPr/>
          </p:nvSpPr>
          <p:spPr>
            <a:xfrm>
              <a:off x="1087896" y="781367"/>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4" name="Ellipse 83">
              <a:extLst>
                <a:ext uri="{FF2B5EF4-FFF2-40B4-BE49-F238E27FC236}">
                  <a16:creationId xmlns:a16="http://schemas.microsoft.com/office/drawing/2014/main" id="{D19EAD11-CBFF-244D-A637-54B40FC7DBD3}"/>
                </a:ext>
              </a:extLst>
            </p:cNvPr>
            <p:cNvSpPr/>
            <p:nvPr/>
          </p:nvSpPr>
          <p:spPr>
            <a:xfrm>
              <a:off x="1216386" y="937005"/>
              <a:ext cx="216024"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5" name="Groupe 84">
              <a:extLst>
                <a:ext uri="{FF2B5EF4-FFF2-40B4-BE49-F238E27FC236}">
                  <a16:creationId xmlns:a16="http://schemas.microsoft.com/office/drawing/2014/main" id="{C06B0952-A251-544E-A1DF-0ECC588057B2}"/>
                </a:ext>
              </a:extLst>
            </p:cNvPr>
            <p:cNvGrpSpPr/>
            <p:nvPr/>
          </p:nvGrpSpPr>
          <p:grpSpPr>
            <a:xfrm>
              <a:off x="1219989" y="1013738"/>
              <a:ext cx="574851" cy="419927"/>
              <a:chOff x="3206750" y="1935163"/>
              <a:chExt cx="671513" cy="490537"/>
            </a:xfrm>
          </p:grpSpPr>
          <p:sp>
            <p:nvSpPr>
              <p:cNvPr id="86" name="Freeform 5">
                <a:extLst>
                  <a:ext uri="{FF2B5EF4-FFF2-40B4-BE49-F238E27FC236}">
                    <a16:creationId xmlns:a16="http://schemas.microsoft.com/office/drawing/2014/main" id="{07C40167-7EA5-AA4E-A5A2-21FFBE44DC79}"/>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87" name="Freeform 6">
                <a:extLst>
                  <a:ext uri="{FF2B5EF4-FFF2-40B4-BE49-F238E27FC236}">
                    <a16:creationId xmlns:a16="http://schemas.microsoft.com/office/drawing/2014/main" id="{27184F63-3403-9348-9CA8-B3C3988FE0F1}"/>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88" name="Freeform 7">
                <a:extLst>
                  <a:ext uri="{FF2B5EF4-FFF2-40B4-BE49-F238E27FC236}">
                    <a16:creationId xmlns:a16="http://schemas.microsoft.com/office/drawing/2014/main" id="{DFA0B9AB-6C99-E940-8FF5-570F8DAAA477}"/>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89" name="Line 8">
                <a:extLst>
                  <a:ext uri="{FF2B5EF4-FFF2-40B4-BE49-F238E27FC236}">
                    <a16:creationId xmlns:a16="http://schemas.microsoft.com/office/drawing/2014/main" id="{8F1E7408-05C8-1D49-9670-70FB4F8B4275}"/>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0" name="Line 9">
                <a:extLst>
                  <a:ext uri="{FF2B5EF4-FFF2-40B4-BE49-F238E27FC236}">
                    <a16:creationId xmlns:a16="http://schemas.microsoft.com/office/drawing/2014/main" id="{5663BCFD-5A22-594A-B2E2-E09DB9A35521}"/>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1" name="Line 10">
                <a:extLst>
                  <a:ext uri="{FF2B5EF4-FFF2-40B4-BE49-F238E27FC236}">
                    <a16:creationId xmlns:a16="http://schemas.microsoft.com/office/drawing/2014/main" id="{D0C42598-8BC6-894F-B310-086C41E85AEE}"/>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2" name="Freeform 11">
                <a:extLst>
                  <a:ext uri="{FF2B5EF4-FFF2-40B4-BE49-F238E27FC236}">
                    <a16:creationId xmlns:a16="http://schemas.microsoft.com/office/drawing/2014/main" id="{59321F10-0502-4149-A018-8B397E02574F}"/>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3" name="Line 12">
                <a:extLst>
                  <a:ext uri="{FF2B5EF4-FFF2-40B4-BE49-F238E27FC236}">
                    <a16:creationId xmlns:a16="http://schemas.microsoft.com/office/drawing/2014/main" id="{112D8478-B80D-554A-9191-5A839CB7B5BB}"/>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4" name="Line 13">
                <a:extLst>
                  <a:ext uri="{FF2B5EF4-FFF2-40B4-BE49-F238E27FC236}">
                    <a16:creationId xmlns:a16="http://schemas.microsoft.com/office/drawing/2014/main" id="{DEA514E5-91C4-5D48-A126-FFAE7AD849B2}"/>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5" name="Line 14">
                <a:extLst>
                  <a:ext uri="{FF2B5EF4-FFF2-40B4-BE49-F238E27FC236}">
                    <a16:creationId xmlns:a16="http://schemas.microsoft.com/office/drawing/2014/main" id="{32BDF0AC-E901-FB40-A550-41D280040F73}"/>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6" name="Line 15">
                <a:extLst>
                  <a:ext uri="{FF2B5EF4-FFF2-40B4-BE49-F238E27FC236}">
                    <a16:creationId xmlns:a16="http://schemas.microsoft.com/office/drawing/2014/main" id="{F57A8063-51EA-E24D-8F7E-CAEC808EAAD8}"/>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7" name="Line 16">
                <a:extLst>
                  <a:ext uri="{FF2B5EF4-FFF2-40B4-BE49-F238E27FC236}">
                    <a16:creationId xmlns:a16="http://schemas.microsoft.com/office/drawing/2014/main" id="{0CA98659-9B40-6B40-807C-6ACC3263AD7E}"/>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8" name="Line 17">
                <a:extLst>
                  <a:ext uri="{FF2B5EF4-FFF2-40B4-BE49-F238E27FC236}">
                    <a16:creationId xmlns:a16="http://schemas.microsoft.com/office/drawing/2014/main" id="{E9AC4016-B244-7743-939E-EC4954414141}"/>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9" name="Line 18">
                <a:extLst>
                  <a:ext uri="{FF2B5EF4-FFF2-40B4-BE49-F238E27FC236}">
                    <a16:creationId xmlns:a16="http://schemas.microsoft.com/office/drawing/2014/main" id="{A3A04DDF-CAFB-0040-861A-B18550A39F08}"/>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00" name="Line 19">
                <a:extLst>
                  <a:ext uri="{FF2B5EF4-FFF2-40B4-BE49-F238E27FC236}">
                    <a16:creationId xmlns:a16="http://schemas.microsoft.com/office/drawing/2014/main" id="{A0DE576E-CB26-EF41-8ACA-D34A987859C3}"/>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01" name="Line 20">
                <a:extLst>
                  <a:ext uri="{FF2B5EF4-FFF2-40B4-BE49-F238E27FC236}">
                    <a16:creationId xmlns:a16="http://schemas.microsoft.com/office/drawing/2014/main" id="{7FCBC766-860A-2E48-950A-8FC591E43053}"/>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grpSp>
      </p:grpSp>
      <p:sp>
        <p:nvSpPr>
          <p:cNvPr id="63" name="Rectangle 62">
            <a:extLst>
              <a:ext uri="{FF2B5EF4-FFF2-40B4-BE49-F238E27FC236}">
                <a16:creationId xmlns:a16="http://schemas.microsoft.com/office/drawing/2014/main" id="{E858F9C3-DF67-5F48-8F11-22FA98E5D8B8}"/>
              </a:ext>
            </a:extLst>
          </p:cNvPr>
          <p:cNvSpPr/>
          <p:nvPr/>
        </p:nvSpPr>
        <p:spPr>
          <a:xfrm>
            <a:off x="969130" y="4270562"/>
            <a:ext cx="4930679" cy="18802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65" name="ZoneTexte 64">
            <a:extLst>
              <a:ext uri="{FF2B5EF4-FFF2-40B4-BE49-F238E27FC236}">
                <a16:creationId xmlns:a16="http://schemas.microsoft.com/office/drawing/2014/main" id="{D02E6853-04CC-FB48-9EFB-31B4B056F905}"/>
              </a:ext>
            </a:extLst>
          </p:cNvPr>
          <p:cNvSpPr txBox="1"/>
          <p:nvPr/>
        </p:nvSpPr>
        <p:spPr>
          <a:xfrm>
            <a:off x="299074" y="823440"/>
            <a:ext cx="911077" cy="1569660"/>
          </a:xfrm>
          <a:prstGeom prst="rect">
            <a:avLst/>
          </a:prstGeom>
          <a:noFill/>
        </p:spPr>
        <p:txBody>
          <a:bodyPr wrap="square" rtlCol="0">
            <a:spAutoFit/>
          </a:bodyPr>
          <a:lstStyle/>
          <a:p>
            <a:pPr defTabSz="1219170"/>
            <a:r>
              <a:rPr lang="fr-FR" sz="9600" b="1" kern="0" dirty="0">
                <a:solidFill>
                  <a:srgbClr val="FFFFFF">
                    <a:lumMod val="95000"/>
                  </a:srgbClr>
                </a:solidFill>
                <a:latin typeface="Ubuntu" panose="020B0504030602030204" pitchFamily="34" charset="0"/>
                <a:cs typeface="Arial"/>
                <a:sym typeface="Arial"/>
              </a:rPr>
              <a:t>1</a:t>
            </a:r>
          </a:p>
        </p:txBody>
      </p:sp>
      <p:sp>
        <p:nvSpPr>
          <p:cNvPr id="79" name="Rectangle 78">
            <a:extLst>
              <a:ext uri="{FF2B5EF4-FFF2-40B4-BE49-F238E27FC236}">
                <a16:creationId xmlns:a16="http://schemas.microsoft.com/office/drawing/2014/main" id="{25B80C08-B07C-6841-A2DA-DEE56EF8DCD2}"/>
              </a:ext>
            </a:extLst>
          </p:cNvPr>
          <p:cNvSpPr/>
          <p:nvPr/>
        </p:nvSpPr>
        <p:spPr>
          <a:xfrm>
            <a:off x="969130" y="1683149"/>
            <a:ext cx="4930679" cy="22540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cxnSp>
        <p:nvCxnSpPr>
          <p:cNvPr id="80" name="Connecteur droit 79">
            <a:extLst>
              <a:ext uri="{FF2B5EF4-FFF2-40B4-BE49-F238E27FC236}">
                <a16:creationId xmlns:a16="http://schemas.microsoft.com/office/drawing/2014/main" id="{59600107-6067-BD45-B755-6087E6F71BAA}"/>
              </a:ext>
            </a:extLst>
          </p:cNvPr>
          <p:cNvCxnSpPr>
            <a:cxnSpLocks/>
          </p:cNvCxnSpPr>
          <p:nvPr/>
        </p:nvCxnSpPr>
        <p:spPr>
          <a:xfrm>
            <a:off x="2902026" y="1683148"/>
            <a:ext cx="2996319"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81" name="Ellipse 80">
            <a:extLst>
              <a:ext uri="{FF2B5EF4-FFF2-40B4-BE49-F238E27FC236}">
                <a16:creationId xmlns:a16="http://schemas.microsoft.com/office/drawing/2014/main" id="{9AB76688-1A32-5243-A0BE-5B6F776216BF}"/>
              </a:ext>
            </a:extLst>
          </p:cNvPr>
          <p:cNvSpPr/>
          <p:nvPr/>
        </p:nvSpPr>
        <p:spPr>
          <a:xfrm>
            <a:off x="831081" y="1241638"/>
            <a:ext cx="811200" cy="811039"/>
          </a:xfrm>
          <a:prstGeom prst="ellipse">
            <a:avLst/>
          </a:prstGeom>
          <a:solidFill>
            <a:schemeClr val="bg1"/>
          </a:solidFill>
          <a:ln w="31750">
            <a:solidFill>
              <a:srgbClr val="0070C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pic>
        <p:nvPicPr>
          <p:cNvPr id="111" name="Image 110">
            <a:extLst>
              <a:ext uri="{FF2B5EF4-FFF2-40B4-BE49-F238E27FC236}">
                <a16:creationId xmlns:a16="http://schemas.microsoft.com/office/drawing/2014/main" id="{E3ACD38C-5716-0247-A632-50DBF1083B4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8306" y="1402871"/>
            <a:ext cx="524609" cy="527311"/>
          </a:xfrm>
          <a:prstGeom prst="rect">
            <a:avLst/>
          </a:prstGeom>
        </p:spPr>
      </p:pic>
      <p:sp>
        <p:nvSpPr>
          <p:cNvPr id="112" name="ZoneTexte 111">
            <a:extLst>
              <a:ext uri="{FF2B5EF4-FFF2-40B4-BE49-F238E27FC236}">
                <a16:creationId xmlns:a16="http://schemas.microsoft.com/office/drawing/2014/main" id="{96F869F7-DFA1-A843-9137-777633B600F6}"/>
              </a:ext>
            </a:extLst>
          </p:cNvPr>
          <p:cNvSpPr txBox="1"/>
          <p:nvPr/>
        </p:nvSpPr>
        <p:spPr>
          <a:xfrm>
            <a:off x="1783311" y="1530655"/>
            <a:ext cx="1118715" cy="246221"/>
          </a:xfrm>
          <a:prstGeom prst="rect">
            <a:avLst/>
          </a:prstGeom>
          <a:noFill/>
          <a:ln>
            <a:noFill/>
          </a:ln>
        </p:spPr>
        <p:txBody>
          <a:bodyPr wrap="square" lIns="0" tIns="0" rIns="0" bIns="0" rtlCol="0">
            <a:spAutoFit/>
          </a:bodyPr>
          <a:lstStyle/>
          <a:p>
            <a:pPr defTabSz="1219170" fontAlgn="base">
              <a:spcBef>
                <a:spcPct val="0"/>
              </a:spcBef>
              <a:spcAft>
                <a:spcPct val="0"/>
              </a:spcAft>
              <a:defRPr/>
            </a:pPr>
            <a:r>
              <a:rPr lang="fr-FR" sz="1600" b="1" dirty="0">
                <a:solidFill>
                  <a:srgbClr val="456FB3"/>
                </a:solidFill>
                <a:latin typeface="Arial"/>
                <a:cs typeface="Arial" panose="020B0604020202020204" pitchFamily="34" charset="0"/>
                <a:sym typeface="Arial"/>
              </a:rPr>
              <a:t>OUTLOOK</a:t>
            </a:r>
          </a:p>
        </p:txBody>
      </p:sp>
      <p:sp>
        <p:nvSpPr>
          <p:cNvPr id="114" name="Rectangle 113">
            <a:extLst>
              <a:ext uri="{FF2B5EF4-FFF2-40B4-BE49-F238E27FC236}">
                <a16:creationId xmlns:a16="http://schemas.microsoft.com/office/drawing/2014/main" id="{DFA70D0D-CA73-7F40-BD1C-B2B2BECF33EF}"/>
              </a:ext>
            </a:extLst>
          </p:cNvPr>
          <p:cNvSpPr/>
          <p:nvPr/>
        </p:nvSpPr>
        <p:spPr>
          <a:xfrm>
            <a:off x="6658730" y="1683149"/>
            <a:ext cx="4930679" cy="50724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115" name="TextBox 5">
            <a:extLst>
              <a:ext uri="{FF2B5EF4-FFF2-40B4-BE49-F238E27FC236}">
                <a16:creationId xmlns:a16="http://schemas.microsoft.com/office/drawing/2014/main" id="{B67F46DD-6540-A64E-8D77-5FCC1499177A}"/>
              </a:ext>
            </a:extLst>
          </p:cNvPr>
          <p:cNvSpPr txBox="1"/>
          <p:nvPr/>
        </p:nvSpPr>
        <p:spPr>
          <a:xfrm>
            <a:off x="6808218" y="1760523"/>
            <a:ext cx="5084709" cy="318100"/>
          </a:xfrm>
          <a:prstGeom prst="rect">
            <a:avLst/>
          </a:prstGeom>
          <a:noFill/>
        </p:spPr>
        <p:txBody>
          <a:bodyPr wrap="square" rtlCol="0" anchor="t">
            <a:spAutoFit/>
          </a:bodyPr>
          <a:lstStyle/>
          <a:p>
            <a:pPr defTabSz="1219170"/>
            <a:r>
              <a:rPr lang="fr-FR" sz="1467" b="1" kern="0" dirty="0" smtClean="0">
                <a:solidFill>
                  <a:srgbClr val="000000"/>
                </a:solidFill>
                <a:latin typeface="Arial"/>
                <a:cs typeface="Arial"/>
                <a:sym typeface="Arial"/>
              </a:rPr>
              <a:t>J’active </a:t>
            </a:r>
            <a:r>
              <a:rPr lang="fr-FR" sz="1467" b="1" kern="0" dirty="0">
                <a:solidFill>
                  <a:srgbClr val="000000"/>
                </a:solidFill>
                <a:latin typeface="Arial"/>
                <a:cs typeface="Arial"/>
                <a:sym typeface="Arial"/>
              </a:rPr>
              <a:t>l’arrière-plan Caisse d’épargne</a:t>
            </a:r>
            <a:endParaRPr lang="fr-FR" sz="1467" kern="0" dirty="0">
              <a:solidFill>
                <a:srgbClr val="000000"/>
              </a:solidFill>
              <a:latin typeface="Arial"/>
              <a:cs typeface="Arial"/>
              <a:sym typeface="Arial"/>
            </a:endParaRPr>
          </a:p>
        </p:txBody>
      </p:sp>
      <p:sp>
        <p:nvSpPr>
          <p:cNvPr id="116" name="ZoneTexte 115">
            <a:extLst>
              <a:ext uri="{FF2B5EF4-FFF2-40B4-BE49-F238E27FC236}">
                <a16:creationId xmlns:a16="http://schemas.microsoft.com/office/drawing/2014/main" id="{B273BDF4-2244-274E-94E3-49A14D944267}"/>
              </a:ext>
            </a:extLst>
          </p:cNvPr>
          <p:cNvSpPr txBox="1"/>
          <p:nvPr/>
        </p:nvSpPr>
        <p:spPr>
          <a:xfrm>
            <a:off x="316471" y="3633903"/>
            <a:ext cx="911077" cy="1569660"/>
          </a:xfrm>
          <a:prstGeom prst="rect">
            <a:avLst/>
          </a:prstGeom>
          <a:noFill/>
        </p:spPr>
        <p:txBody>
          <a:bodyPr wrap="square" rtlCol="0">
            <a:spAutoFit/>
          </a:bodyPr>
          <a:lstStyle/>
          <a:p>
            <a:pPr defTabSz="1219170"/>
            <a:r>
              <a:rPr lang="fr-FR" sz="9600" b="1" kern="0" dirty="0">
                <a:solidFill>
                  <a:srgbClr val="FFFFFF">
                    <a:lumMod val="95000"/>
                  </a:srgbClr>
                </a:solidFill>
                <a:latin typeface="Ubuntu" panose="020B0504030602030204" pitchFamily="34" charset="0"/>
                <a:cs typeface="Arial"/>
                <a:sym typeface="Arial"/>
              </a:rPr>
              <a:t>2</a:t>
            </a:r>
          </a:p>
        </p:txBody>
      </p:sp>
      <p:sp>
        <p:nvSpPr>
          <p:cNvPr id="117" name="ZoneTexte 116">
            <a:extLst>
              <a:ext uri="{FF2B5EF4-FFF2-40B4-BE49-F238E27FC236}">
                <a16:creationId xmlns:a16="http://schemas.microsoft.com/office/drawing/2014/main" id="{C65AC2C5-EFB2-F84E-A0B9-B99A0DA212C7}"/>
              </a:ext>
            </a:extLst>
          </p:cNvPr>
          <p:cNvSpPr txBox="1"/>
          <p:nvPr/>
        </p:nvSpPr>
        <p:spPr>
          <a:xfrm>
            <a:off x="6005158" y="823440"/>
            <a:ext cx="911077" cy="1569660"/>
          </a:xfrm>
          <a:prstGeom prst="rect">
            <a:avLst/>
          </a:prstGeom>
          <a:noFill/>
        </p:spPr>
        <p:txBody>
          <a:bodyPr wrap="square" rtlCol="0">
            <a:spAutoFit/>
          </a:bodyPr>
          <a:lstStyle/>
          <a:p>
            <a:pPr defTabSz="1219170"/>
            <a:r>
              <a:rPr lang="fr-FR" sz="9600" b="1" kern="0" dirty="0">
                <a:solidFill>
                  <a:srgbClr val="FFFFFF">
                    <a:lumMod val="95000"/>
                  </a:srgbClr>
                </a:solidFill>
                <a:latin typeface="Ubuntu" panose="020B0504030602030204" pitchFamily="34" charset="0"/>
                <a:cs typeface="Arial"/>
                <a:sym typeface="Arial"/>
              </a:rPr>
              <a:t>3</a:t>
            </a:r>
          </a:p>
        </p:txBody>
      </p:sp>
      <p:grpSp>
        <p:nvGrpSpPr>
          <p:cNvPr id="118" name="Groupe 117">
            <a:extLst>
              <a:ext uri="{FF2B5EF4-FFF2-40B4-BE49-F238E27FC236}">
                <a16:creationId xmlns:a16="http://schemas.microsoft.com/office/drawing/2014/main" id="{C1189D25-D85B-8C40-9345-D8D1E49F4F70}"/>
              </a:ext>
            </a:extLst>
          </p:cNvPr>
          <p:cNvGrpSpPr/>
          <p:nvPr/>
        </p:nvGrpSpPr>
        <p:grpSpPr>
          <a:xfrm>
            <a:off x="860809" y="4118129"/>
            <a:ext cx="783100" cy="811039"/>
            <a:chOff x="2723237" y="949516"/>
            <a:chExt cx="587325" cy="608279"/>
          </a:xfrm>
          <a:effectLst>
            <a:outerShdw blurRad="50800" dist="38100" dir="5400000" algn="t" rotWithShape="0">
              <a:prstClr val="black">
                <a:alpha val="40000"/>
              </a:prstClr>
            </a:outerShdw>
          </a:effectLst>
        </p:grpSpPr>
        <p:sp>
          <p:nvSpPr>
            <p:cNvPr id="119" name="Ellipse 118">
              <a:extLst>
                <a:ext uri="{FF2B5EF4-FFF2-40B4-BE49-F238E27FC236}">
                  <a16:creationId xmlns:a16="http://schemas.microsoft.com/office/drawing/2014/main" id="{9B2E61DA-CD6D-A046-ABF0-1CC1700CACF5}"/>
                </a:ext>
              </a:extLst>
            </p:cNvPr>
            <p:cNvSpPr/>
            <p:nvPr/>
          </p:nvSpPr>
          <p:spPr>
            <a:xfrm>
              <a:off x="2723237" y="949516"/>
              <a:ext cx="587325" cy="608279"/>
            </a:xfrm>
            <a:prstGeom prst="ellipse">
              <a:avLst/>
            </a:prstGeom>
            <a:solidFill>
              <a:schemeClr val="bg1"/>
            </a:solidFill>
            <a:ln w="317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120" name="Ellipse 119">
              <a:extLst>
                <a:ext uri="{FF2B5EF4-FFF2-40B4-BE49-F238E27FC236}">
                  <a16:creationId xmlns:a16="http://schemas.microsoft.com/office/drawing/2014/main" id="{7E633FA6-06A9-A84F-9A58-75917FACD529}"/>
                </a:ext>
              </a:extLst>
            </p:cNvPr>
            <p:cNvSpPr/>
            <p:nvPr/>
          </p:nvSpPr>
          <p:spPr>
            <a:xfrm>
              <a:off x="2813180" y="1058463"/>
              <a:ext cx="151217" cy="151217"/>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pic>
          <p:nvPicPr>
            <p:cNvPr id="121" name="Image 120">
              <a:extLst>
                <a:ext uri="{FF2B5EF4-FFF2-40B4-BE49-F238E27FC236}">
                  <a16:creationId xmlns:a16="http://schemas.microsoft.com/office/drawing/2014/main" id="{A9047263-57F7-DC40-803D-71F8E908C4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48645" y="1083409"/>
              <a:ext cx="345020" cy="348778"/>
            </a:xfrm>
            <a:prstGeom prst="rect">
              <a:avLst/>
            </a:prstGeom>
          </p:spPr>
        </p:pic>
      </p:grpSp>
      <p:sp>
        <p:nvSpPr>
          <p:cNvPr id="122" name="Espace réservé du contenu 3">
            <a:extLst>
              <a:ext uri="{FF2B5EF4-FFF2-40B4-BE49-F238E27FC236}">
                <a16:creationId xmlns:a16="http://schemas.microsoft.com/office/drawing/2014/main" id="{05DCDDFE-D3AE-EB4C-A9F5-9F873E47F0DA}"/>
              </a:ext>
            </a:extLst>
          </p:cNvPr>
          <p:cNvSpPr txBox="1">
            <a:spLocks noChangeAspect="1"/>
          </p:cNvSpPr>
          <p:nvPr/>
        </p:nvSpPr>
        <p:spPr>
          <a:xfrm>
            <a:off x="1630244" y="4203188"/>
            <a:ext cx="974901" cy="1610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0584" indent="0" algn="ctr" defTabSz="914377">
              <a:lnSpc>
                <a:spcPct val="80000"/>
              </a:lnSpc>
              <a:spcBef>
                <a:spcPts val="1000"/>
              </a:spcBef>
              <a:buNone/>
            </a:pPr>
            <a:r>
              <a:rPr lang="fr-FR" sz="1600" b="1" dirty="0">
                <a:solidFill>
                  <a:srgbClr val="5557AF"/>
                </a:solidFill>
                <a:latin typeface="Arial"/>
                <a:cs typeface="Arial Narrow" panose="020B0604020202020204" pitchFamily="34" charset="0"/>
                <a:sym typeface="Arial"/>
              </a:rPr>
              <a:t>TEAMS</a:t>
            </a:r>
          </a:p>
        </p:txBody>
      </p:sp>
      <p:sp>
        <p:nvSpPr>
          <p:cNvPr id="123" name="TextBox 5">
            <a:extLst>
              <a:ext uri="{FF2B5EF4-FFF2-40B4-BE49-F238E27FC236}">
                <a16:creationId xmlns:a16="http://schemas.microsoft.com/office/drawing/2014/main" id="{8833E28C-17D1-584B-B380-BD0E297606B9}"/>
              </a:ext>
            </a:extLst>
          </p:cNvPr>
          <p:cNvSpPr txBox="1"/>
          <p:nvPr/>
        </p:nvSpPr>
        <p:spPr>
          <a:xfrm>
            <a:off x="1681693" y="1760523"/>
            <a:ext cx="4340652" cy="910699"/>
          </a:xfrm>
          <a:prstGeom prst="rect">
            <a:avLst/>
          </a:prstGeom>
          <a:noFill/>
        </p:spPr>
        <p:txBody>
          <a:bodyPr wrap="square" rtlCol="0">
            <a:spAutoFit/>
          </a:bodyPr>
          <a:lstStyle/>
          <a:p>
            <a:pPr defTabSz="1219170">
              <a:spcBef>
                <a:spcPts val="1067"/>
              </a:spcBef>
            </a:pPr>
            <a:r>
              <a:rPr lang="fr-FR" sz="1467" kern="0" dirty="0">
                <a:solidFill>
                  <a:srgbClr val="000000"/>
                </a:solidFill>
                <a:latin typeface="Ubuntu" panose="020B0504030602030204" pitchFamily="34" charset="0"/>
                <a:cs typeface="Arial"/>
                <a:sym typeface="Arial"/>
              </a:rPr>
              <a:t>Je double-clique sur le rappel </a:t>
            </a:r>
            <a:r>
              <a:rPr lang="fr-FR" sz="1467" b="1" kern="0" dirty="0">
                <a:solidFill>
                  <a:srgbClr val="000000"/>
                </a:solidFill>
                <a:latin typeface="Ubuntu" panose="020B0504030602030204" pitchFamily="34" charset="0"/>
                <a:cs typeface="Arial"/>
                <a:sym typeface="Arial"/>
              </a:rPr>
              <a:t>Outlook</a:t>
            </a:r>
            <a:r>
              <a:rPr lang="fr-FR" sz="1467" b="1" kern="0" dirty="0">
                <a:solidFill>
                  <a:srgbClr val="00B2CB"/>
                </a:solidFill>
                <a:latin typeface="Ubuntu" panose="020B0504030602030204" pitchFamily="34" charset="0"/>
                <a:cs typeface="Calibri" panose="020F0502020204030204" pitchFamily="34" charset="0"/>
                <a:sym typeface="Arial"/>
              </a:rPr>
              <a:t/>
            </a:r>
            <a:br>
              <a:rPr lang="fr-FR" sz="1467" b="1" kern="0" dirty="0">
                <a:solidFill>
                  <a:srgbClr val="00B2CB"/>
                </a:solidFill>
                <a:latin typeface="Ubuntu" panose="020B0504030602030204" pitchFamily="34" charset="0"/>
                <a:cs typeface="Calibri" panose="020F0502020204030204" pitchFamily="34" charset="0"/>
                <a:sym typeface="Arial"/>
              </a:rPr>
            </a:br>
            <a:r>
              <a:rPr lang="fr-FR" sz="1467" kern="0" dirty="0">
                <a:solidFill>
                  <a:srgbClr val="000000"/>
                </a:solidFill>
                <a:latin typeface="Arial"/>
                <a:cs typeface="Arial"/>
                <a:sym typeface="Arial"/>
              </a:rPr>
              <a:t>et clique sur</a:t>
            </a:r>
            <a:r>
              <a:rPr lang="fr-FR" sz="1467" b="1" kern="0" dirty="0">
                <a:solidFill>
                  <a:srgbClr val="000000"/>
                </a:solidFill>
                <a:latin typeface="Arial"/>
                <a:cs typeface="Arial"/>
                <a:sym typeface="Arial"/>
              </a:rPr>
              <a:t> Rejoindre la réunion Teams</a:t>
            </a:r>
            <a:r>
              <a:rPr lang="fr-FR" sz="1467" kern="0" dirty="0">
                <a:solidFill>
                  <a:srgbClr val="000000"/>
                </a:solidFill>
                <a:latin typeface="Arial"/>
                <a:cs typeface="Arial"/>
                <a:sym typeface="Arial"/>
              </a:rPr>
              <a:t>.</a:t>
            </a:r>
          </a:p>
          <a:p>
            <a:pPr defTabSz="1219170">
              <a:spcBef>
                <a:spcPts val="1067"/>
              </a:spcBef>
            </a:pPr>
            <a:endParaRPr lang="fr-FR" sz="1467" b="1" kern="0" dirty="0">
              <a:solidFill>
                <a:srgbClr val="000000"/>
              </a:solidFill>
              <a:latin typeface="Ubuntu" panose="020B0504030602030204" pitchFamily="34" charset="0"/>
              <a:cs typeface="Arial"/>
              <a:sym typeface="Arial"/>
            </a:endParaRPr>
          </a:p>
        </p:txBody>
      </p:sp>
      <p:cxnSp>
        <p:nvCxnSpPr>
          <p:cNvPr id="124" name="Connecteur droit 123">
            <a:extLst>
              <a:ext uri="{FF2B5EF4-FFF2-40B4-BE49-F238E27FC236}">
                <a16:creationId xmlns:a16="http://schemas.microsoft.com/office/drawing/2014/main" id="{5C73DDE1-CCE9-B147-897B-ADF1E2D000D4}"/>
              </a:ext>
            </a:extLst>
          </p:cNvPr>
          <p:cNvCxnSpPr>
            <a:cxnSpLocks/>
          </p:cNvCxnSpPr>
          <p:nvPr/>
        </p:nvCxnSpPr>
        <p:spPr>
          <a:xfrm>
            <a:off x="6691256" y="1683148"/>
            <a:ext cx="4898153"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25" name="TextBox 5">
            <a:extLst>
              <a:ext uri="{FF2B5EF4-FFF2-40B4-BE49-F238E27FC236}">
                <a16:creationId xmlns:a16="http://schemas.microsoft.com/office/drawing/2014/main" id="{E7A59A58-3882-884C-B063-CDAA050FA9AE}"/>
              </a:ext>
            </a:extLst>
          </p:cNvPr>
          <p:cNvSpPr txBox="1"/>
          <p:nvPr/>
        </p:nvSpPr>
        <p:spPr>
          <a:xfrm>
            <a:off x="1664506" y="4430545"/>
            <a:ext cx="4340652" cy="769634"/>
          </a:xfrm>
          <a:prstGeom prst="rect">
            <a:avLst/>
          </a:prstGeom>
          <a:noFill/>
        </p:spPr>
        <p:txBody>
          <a:bodyPr wrap="square" rtlCol="0" anchor="t">
            <a:spAutoFit/>
          </a:bodyPr>
          <a:lstStyle/>
          <a:p>
            <a:pPr defTabSz="1219170">
              <a:spcBef>
                <a:spcPts val="1067"/>
              </a:spcBef>
            </a:pPr>
            <a:r>
              <a:rPr lang="fr-FR" sz="1467" kern="0" dirty="0">
                <a:solidFill>
                  <a:srgbClr val="000000"/>
                </a:solidFill>
                <a:latin typeface="Arial"/>
                <a:cs typeface="Arial"/>
                <a:sym typeface="Arial"/>
              </a:rPr>
              <a:t>Si je dispose de l’option Visio, je peux </a:t>
            </a:r>
            <a:r>
              <a:rPr lang="fr-FR" sz="1467" b="1" kern="0" dirty="0">
                <a:solidFill>
                  <a:srgbClr val="000000"/>
                </a:solidFill>
                <a:latin typeface="Arial"/>
                <a:cs typeface="Arial"/>
                <a:sym typeface="Arial"/>
              </a:rPr>
              <a:t>activer ma webcam,</a:t>
            </a:r>
            <a:r>
              <a:rPr lang="fr-FR" sz="1467" kern="0" dirty="0">
                <a:solidFill>
                  <a:srgbClr val="000000"/>
                </a:solidFill>
                <a:latin typeface="Arial"/>
                <a:cs typeface="Arial"/>
                <a:sym typeface="Arial"/>
              </a:rPr>
              <a:t> </a:t>
            </a:r>
            <a:r>
              <a:rPr lang="fr-FR" sz="1467" b="1" kern="0" dirty="0">
                <a:solidFill>
                  <a:srgbClr val="000000"/>
                </a:solidFill>
                <a:latin typeface="Arial"/>
                <a:cs typeface="Arial"/>
                <a:sym typeface="Arial"/>
              </a:rPr>
              <a:t>flouter / mettre un arrière-plan CE </a:t>
            </a:r>
            <a:r>
              <a:rPr lang="fr-FR" sz="1467" kern="0" dirty="0">
                <a:solidFill>
                  <a:srgbClr val="000000"/>
                </a:solidFill>
                <a:latin typeface="Arial"/>
                <a:cs typeface="Arial"/>
                <a:sym typeface="Arial"/>
              </a:rPr>
              <a:t>et </a:t>
            </a:r>
            <a:r>
              <a:rPr lang="fr-FR" sz="1467" b="1" kern="0" dirty="0">
                <a:solidFill>
                  <a:srgbClr val="000000"/>
                </a:solidFill>
                <a:latin typeface="Arial"/>
                <a:cs typeface="Arial"/>
                <a:sym typeface="Arial"/>
              </a:rPr>
              <a:t>activer mon microphone.</a:t>
            </a:r>
            <a:endParaRPr lang="fr-FR" sz="1467" kern="0" dirty="0">
              <a:solidFill>
                <a:srgbClr val="000000"/>
              </a:solidFill>
              <a:latin typeface="Arial"/>
              <a:cs typeface="Arial"/>
              <a:sym typeface="Arial"/>
            </a:endParaRPr>
          </a:p>
        </p:txBody>
      </p:sp>
      <p:grpSp>
        <p:nvGrpSpPr>
          <p:cNvPr id="126" name="Groupe 125">
            <a:extLst>
              <a:ext uri="{FF2B5EF4-FFF2-40B4-BE49-F238E27FC236}">
                <a16:creationId xmlns:a16="http://schemas.microsoft.com/office/drawing/2014/main" id="{B3794DAB-F935-E045-A518-AA5B22B3845C}"/>
              </a:ext>
            </a:extLst>
          </p:cNvPr>
          <p:cNvGrpSpPr/>
          <p:nvPr/>
        </p:nvGrpSpPr>
        <p:grpSpPr>
          <a:xfrm>
            <a:off x="1528378" y="5297106"/>
            <a:ext cx="3926745" cy="684897"/>
            <a:chOff x="1025102" y="3983142"/>
            <a:chExt cx="2945059" cy="513673"/>
          </a:xfrm>
        </p:grpSpPr>
        <p:pic>
          <p:nvPicPr>
            <p:cNvPr id="127" name="Image 126">
              <a:extLst>
                <a:ext uri="{FF2B5EF4-FFF2-40B4-BE49-F238E27FC236}">
                  <a16:creationId xmlns:a16="http://schemas.microsoft.com/office/drawing/2014/main" id="{CC4737AD-52D2-5343-BBE5-00294817DE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25102" y="3983142"/>
              <a:ext cx="2945059" cy="513673"/>
            </a:xfrm>
            <a:prstGeom prst="rect">
              <a:avLst/>
            </a:prstGeom>
          </p:spPr>
        </p:pic>
        <p:sp>
          <p:nvSpPr>
            <p:cNvPr id="128" name="Rectangle 127">
              <a:extLst>
                <a:ext uri="{FF2B5EF4-FFF2-40B4-BE49-F238E27FC236}">
                  <a16:creationId xmlns:a16="http://schemas.microsoft.com/office/drawing/2014/main" id="{324EA991-6090-D544-B89F-338CA056F3B9}"/>
                </a:ext>
              </a:extLst>
            </p:cNvPr>
            <p:cNvSpPr/>
            <p:nvPr/>
          </p:nvSpPr>
          <p:spPr>
            <a:xfrm>
              <a:off x="1348353" y="4246613"/>
              <a:ext cx="449450" cy="247895"/>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129" name="Rectangle 128">
              <a:extLst>
                <a:ext uri="{FF2B5EF4-FFF2-40B4-BE49-F238E27FC236}">
                  <a16:creationId xmlns:a16="http://schemas.microsoft.com/office/drawing/2014/main" id="{89F7F76E-5F67-904B-B1F1-7427F94FE7ED}"/>
                </a:ext>
              </a:extLst>
            </p:cNvPr>
            <p:cNvSpPr/>
            <p:nvPr/>
          </p:nvSpPr>
          <p:spPr>
            <a:xfrm>
              <a:off x="1852048" y="4246613"/>
              <a:ext cx="449450" cy="247895"/>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130" name="Rectangle 129">
              <a:extLst>
                <a:ext uri="{FF2B5EF4-FFF2-40B4-BE49-F238E27FC236}">
                  <a16:creationId xmlns:a16="http://schemas.microsoft.com/office/drawing/2014/main" id="{4735DCD5-EA95-0A4D-87B9-4AD7DDF5662C}"/>
                </a:ext>
              </a:extLst>
            </p:cNvPr>
            <p:cNvSpPr/>
            <p:nvPr/>
          </p:nvSpPr>
          <p:spPr>
            <a:xfrm>
              <a:off x="2347994" y="4246613"/>
              <a:ext cx="449450" cy="247895"/>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grpSp>
      <p:cxnSp>
        <p:nvCxnSpPr>
          <p:cNvPr id="131" name="Connecteur droit 130">
            <a:extLst>
              <a:ext uri="{FF2B5EF4-FFF2-40B4-BE49-F238E27FC236}">
                <a16:creationId xmlns:a16="http://schemas.microsoft.com/office/drawing/2014/main" id="{069374F1-8140-DB44-A476-FCC6602A3298}"/>
              </a:ext>
            </a:extLst>
          </p:cNvPr>
          <p:cNvCxnSpPr>
            <a:cxnSpLocks/>
          </p:cNvCxnSpPr>
          <p:nvPr/>
        </p:nvCxnSpPr>
        <p:spPr>
          <a:xfrm flipV="1">
            <a:off x="2605146" y="4283695"/>
            <a:ext cx="3293199" cy="1631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32" name="Image 131"/>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099987" y="2401415"/>
            <a:ext cx="2527573" cy="1372972"/>
          </a:xfrm>
          <a:prstGeom prst="rect">
            <a:avLst/>
          </a:prstGeom>
        </p:spPr>
      </p:pic>
      <p:pic>
        <p:nvPicPr>
          <p:cNvPr id="133" name="Image 132">
            <a:extLst>
              <a:ext uri="{FF2B5EF4-FFF2-40B4-BE49-F238E27FC236}">
                <a16:creationId xmlns:a16="http://schemas.microsoft.com/office/drawing/2014/main" id="{1798DB47-30B0-884A-9C56-FD7C2D6B2694}"/>
              </a:ext>
            </a:extLst>
          </p:cNvPr>
          <p:cNvPicPr>
            <a:picLocks/>
          </p:cNvPicPr>
          <p:nvPr/>
        </p:nvPicPr>
        <p:blipFill rotWithShape="1">
          <a:blip r:embed="rId6" cstate="email">
            <a:extLst>
              <a:ext uri="{28A0092B-C50C-407E-A947-70E740481C1C}">
                <a14:useLocalDpi xmlns:a14="http://schemas.microsoft.com/office/drawing/2010/main"/>
              </a:ext>
            </a:extLst>
          </a:blip>
          <a:srcRect/>
          <a:stretch/>
        </p:blipFill>
        <p:spPr>
          <a:xfrm>
            <a:off x="3491751" y="2367241"/>
            <a:ext cx="875559" cy="875559"/>
          </a:xfrm>
          <a:prstGeom prst="ellipse">
            <a:avLst/>
          </a:prstGeom>
          <a:noFill/>
          <a:ln w="28575">
            <a:solidFill>
              <a:srgbClr val="B34A8C"/>
            </a:solidFill>
          </a:ln>
          <a:effectLst>
            <a:outerShdw blurRad="50800" dist="38100" dir="2700000" algn="tl" rotWithShape="0">
              <a:prstClr val="black">
                <a:alpha val="40000"/>
              </a:prstClr>
            </a:outerShdw>
          </a:effectLst>
        </p:spPr>
      </p:pic>
      <p:sp>
        <p:nvSpPr>
          <p:cNvPr id="134" name="TextBox 5">
            <a:extLst>
              <a:ext uri="{FF2B5EF4-FFF2-40B4-BE49-F238E27FC236}">
                <a16:creationId xmlns:a16="http://schemas.microsoft.com/office/drawing/2014/main" id="{E7A59A58-3882-884C-B063-CDAA050FA9AE}"/>
              </a:ext>
            </a:extLst>
          </p:cNvPr>
          <p:cNvSpPr txBox="1"/>
          <p:nvPr/>
        </p:nvSpPr>
        <p:spPr>
          <a:xfrm>
            <a:off x="6970005" y="2166255"/>
            <a:ext cx="4340652" cy="3394134"/>
          </a:xfrm>
          <a:prstGeom prst="rect">
            <a:avLst/>
          </a:prstGeom>
          <a:noFill/>
        </p:spPr>
        <p:txBody>
          <a:bodyPr wrap="square" rtlCol="0" anchor="t">
            <a:spAutoFit/>
          </a:bodyPr>
          <a:lstStyle/>
          <a:p>
            <a:pPr defTabSz="1219170">
              <a:spcBef>
                <a:spcPts val="1067"/>
              </a:spcBef>
            </a:pPr>
            <a:r>
              <a:rPr lang="fr-FR" sz="1467" kern="0" dirty="0">
                <a:solidFill>
                  <a:srgbClr val="000000"/>
                </a:solidFill>
                <a:latin typeface="Arial"/>
                <a:cs typeface="Arial"/>
                <a:sym typeface="Arial"/>
              </a:rPr>
              <a:t>J’active l’option </a:t>
            </a:r>
            <a:r>
              <a:rPr lang="fr-FR" sz="1467" b="1" kern="0" dirty="0">
                <a:solidFill>
                  <a:srgbClr val="000000"/>
                </a:solidFill>
                <a:latin typeface="Arial"/>
                <a:cs typeface="Arial"/>
                <a:sym typeface="Arial"/>
              </a:rPr>
              <a:t>webcam</a:t>
            </a:r>
            <a:r>
              <a:rPr lang="fr-FR" sz="1467" kern="0" dirty="0">
                <a:solidFill>
                  <a:srgbClr val="000000"/>
                </a:solidFill>
                <a:latin typeface="Arial"/>
                <a:cs typeface="Arial"/>
                <a:sym typeface="Arial"/>
              </a:rPr>
              <a:t/>
            </a:r>
            <a:br>
              <a:rPr lang="fr-FR" sz="1467" kern="0" dirty="0">
                <a:solidFill>
                  <a:srgbClr val="000000"/>
                </a:solidFill>
                <a:latin typeface="Arial"/>
                <a:cs typeface="Arial"/>
                <a:sym typeface="Arial"/>
              </a:rPr>
            </a:br>
            <a:r>
              <a:rPr lang="fr-FR" sz="1467" kern="0" dirty="0">
                <a:solidFill>
                  <a:srgbClr val="000000"/>
                </a:solidFill>
                <a:latin typeface="Arial"/>
                <a:cs typeface="Arial"/>
                <a:sym typeface="Arial"/>
              </a:rPr>
              <a:t/>
            </a:r>
            <a:br>
              <a:rPr lang="fr-FR" sz="1467" kern="0" dirty="0">
                <a:solidFill>
                  <a:srgbClr val="000000"/>
                </a:solidFill>
                <a:latin typeface="Arial"/>
                <a:cs typeface="Arial"/>
                <a:sym typeface="Arial"/>
              </a:rPr>
            </a:br>
            <a:r>
              <a:rPr lang="fr-FR" sz="1467" kern="0" dirty="0">
                <a:solidFill>
                  <a:srgbClr val="000000"/>
                </a:solidFill>
                <a:latin typeface="Arial"/>
                <a:cs typeface="Arial"/>
                <a:sym typeface="Arial"/>
              </a:rPr>
              <a:t/>
            </a:r>
            <a:br>
              <a:rPr lang="fr-FR" sz="1467" kern="0" dirty="0">
                <a:solidFill>
                  <a:srgbClr val="000000"/>
                </a:solidFill>
                <a:latin typeface="Arial"/>
                <a:cs typeface="Arial"/>
                <a:sym typeface="Arial"/>
              </a:rPr>
            </a:br>
            <a:r>
              <a:rPr lang="fr-FR" sz="1467" kern="0" dirty="0">
                <a:solidFill>
                  <a:srgbClr val="000000"/>
                </a:solidFill>
                <a:latin typeface="Arial"/>
                <a:cs typeface="Arial"/>
                <a:sym typeface="Arial"/>
              </a:rPr>
              <a:t/>
            </a:r>
            <a:br>
              <a:rPr lang="fr-FR" sz="1467" kern="0" dirty="0">
                <a:solidFill>
                  <a:srgbClr val="000000"/>
                </a:solidFill>
                <a:latin typeface="Arial"/>
                <a:cs typeface="Arial"/>
                <a:sym typeface="Arial"/>
              </a:rPr>
            </a:br>
            <a:r>
              <a:rPr lang="fr-FR" sz="1467" kern="0" dirty="0">
                <a:solidFill>
                  <a:srgbClr val="000000"/>
                </a:solidFill>
                <a:latin typeface="Arial"/>
                <a:cs typeface="Arial"/>
                <a:sym typeface="Arial"/>
              </a:rPr>
              <a:t/>
            </a:r>
            <a:br>
              <a:rPr lang="fr-FR" sz="1467" kern="0" dirty="0">
                <a:solidFill>
                  <a:srgbClr val="000000"/>
                </a:solidFill>
                <a:latin typeface="Arial"/>
                <a:cs typeface="Arial"/>
                <a:sym typeface="Arial"/>
              </a:rPr>
            </a:br>
            <a:r>
              <a:rPr lang="fr-FR" sz="1467" kern="0" dirty="0">
                <a:solidFill>
                  <a:srgbClr val="000000"/>
                </a:solidFill>
                <a:latin typeface="Arial"/>
                <a:cs typeface="Arial"/>
                <a:sym typeface="Arial"/>
              </a:rPr>
              <a:t/>
            </a:r>
            <a:br>
              <a:rPr lang="fr-FR" sz="1467" kern="0" dirty="0">
                <a:solidFill>
                  <a:srgbClr val="000000"/>
                </a:solidFill>
                <a:latin typeface="Arial"/>
                <a:cs typeface="Arial"/>
                <a:sym typeface="Arial"/>
              </a:rPr>
            </a:br>
            <a:r>
              <a:rPr lang="fr-FR" sz="1467" kern="0" dirty="0">
                <a:solidFill>
                  <a:srgbClr val="000000"/>
                </a:solidFill>
                <a:latin typeface="Arial"/>
                <a:cs typeface="Arial"/>
                <a:sym typeface="Arial"/>
              </a:rPr>
              <a:t/>
            </a:r>
            <a:br>
              <a:rPr lang="fr-FR" sz="1467" kern="0" dirty="0">
                <a:solidFill>
                  <a:srgbClr val="000000"/>
                </a:solidFill>
                <a:latin typeface="Arial"/>
                <a:cs typeface="Arial"/>
                <a:sym typeface="Arial"/>
              </a:rPr>
            </a:br>
            <a:r>
              <a:rPr lang="fr-FR" sz="1467" kern="0" dirty="0">
                <a:solidFill>
                  <a:srgbClr val="000000"/>
                </a:solidFill>
                <a:latin typeface="Arial"/>
                <a:cs typeface="Arial"/>
                <a:sym typeface="Arial"/>
              </a:rPr>
              <a:t/>
            </a:r>
            <a:br>
              <a:rPr lang="fr-FR" sz="1467" kern="0" dirty="0">
                <a:solidFill>
                  <a:srgbClr val="000000"/>
                </a:solidFill>
                <a:latin typeface="Arial"/>
                <a:cs typeface="Arial"/>
                <a:sym typeface="Arial"/>
              </a:rPr>
            </a:br>
            <a:r>
              <a:rPr lang="fr-FR" sz="1467" kern="0" dirty="0">
                <a:solidFill>
                  <a:srgbClr val="000000"/>
                </a:solidFill>
                <a:latin typeface="Arial"/>
                <a:cs typeface="Arial"/>
                <a:sym typeface="Arial"/>
              </a:rPr>
              <a:t/>
            </a:r>
            <a:br>
              <a:rPr lang="fr-FR" sz="1467" kern="0" dirty="0">
                <a:solidFill>
                  <a:srgbClr val="000000"/>
                </a:solidFill>
                <a:latin typeface="Arial"/>
                <a:cs typeface="Arial"/>
                <a:sym typeface="Arial"/>
              </a:rPr>
            </a:br>
            <a:r>
              <a:rPr lang="fr-FR" sz="1467" kern="0" dirty="0">
                <a:solidFill>
                  <a:srgbClr val="000000"/>
                </a:solidFill>
                <a:latin typeface="Arial"/>
                <a:cs typeface="Arial"/>
                <a:sym typeface="Arial"/>
              </a:rPr>
              <a:t>Puis j’active </a:t>
            </a:r>
            <a:r>
              <a:rPr lang="fr-FR" sz="1467" b="1" kern="0" dirty="0">
                <a:solidFill>
                  <a:srgbClr val="000000"/>
                </a:solidFill>
                <a:latin typeface="Arial"/>
                <a:cs typeface="Arial"/>
                <a:sym typeface="Arial"/>
              </a:rPr>
              <a:t>l’option </a:t>
            </a:r>
            <a:r>
              <a:rPr lang="fr-FR" sz="1467" b="1" kern="0" dirty="0" smtClean="0">
                <a:solidFill>
                  <a:srgbClr val="000000"/>
                </a:solidFill>
                <a:latin typeface="Arial"/>
                <a:cs typeface="Arial"/>
                <a:sym typeface="Arial"/>
              </a:rPr>
              <a:t>« arrière plan ». </a:t>
            </a:r>
            <a:r>
              <a:rPr lang="fr-FR" sz="1467" kern="0" dirty="0">
                <a:solidFill>
                  <a:srgbClr val="000000"/>
                </a:solidFill>
                <a:latin typeface="Arial"/>
                <a:cs typeface="Arial"/>
                <a:sym typeface="Arial"/>
              </a:rPr>
              <a:t>Je sélectionne  un fond d’écran Caisse d’Epargne (plusieurs vous sont proposés en fin de liste des arrières plan).</a:t>
            </a:r>
          </a:p>
          <a:p>
            <a:pPr defTabSz="1219170">
              <a:spcBef>
                <a:spcPts val="1067"/>
              </a:spcBef>
            </a:pPr>
            <a:endParaRPr lang="fr-FR" sz="1467" kern="0" dirty="0">
              <a:solidFill>
                <a:srgbClr val="000000"/>
              </a:solidFill>
              <a:latin typeface="Arial"/>
              <a:cs typeface="Arial"/>
              <a:sym typeface="Arial"/>
            </a:endParaRPr>
          </a:p>
        </p:txBody>
      </p:sp>
      <p:pic>
        <p:nvPicPr>
          <p:cNvPr id="141" name="Image 14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528596" y="2525160"/>
            <a:ext cx="2817708" cy="1592969"/>
          </a:xfrm>
          <a:prstGeom prst="rect">
            <a:avLst/>
          </a:prstGeom>
        </p:spPr>
      </p:pic>
      <p:pic>
        <p:nvPicPr>
          <p:cNvPr id="142" name="Image 14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528596" y="5210678"/>
            <a:ext cx="3114161" cy="1571631"/>
          </a:xfrm>
          <a:prstGeom prst="rect">
            <a:avLst/>
          </a:prstGeom>
        </p:spPr>
      </p:pic>
    </p:spTree>
    <p:extLst>
      <p:ext uri="{BB962C8B-B14F-4D97-AF65-F5344CB8AC3E}">
        <p14:creationId xmlns:p14="http://schemas.microsoft.com/office/powerpoint/2010/main" val="129710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25B80C08-B07C-6841-A2DA-DEE56EF8DCD2}"/>
              </a:ext>
            </a:extLst>
          </p:cNvPr>
          <p:cNvSpPr/>
          <p:nvPr/>
        </p:nvSpPr>
        <p:spPr>
          <a:xfrm>
            <a:off x="6679049" y="3601366"/>
            <a:ext cx="4930679" cy="25810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grpSp>
        <p:nvGrpSpPr>
          <p:cNvPr id="82" name="Groupe 81">
            <a:extLst>
              <a:ext uri="{FF2B5EF4-FFF2-40B4-BE49-F238E27FC236}">
                <a16:creationId xmlns:a16="http://schemas.microsoft.com/office/drawing/2014/main" id="{E1444141-D372-194C-9737-EAF09AB6DFBE}"/>
              </a:ext>
            </a:extLst>
          </p:cNvPr>
          <p:cNvGrpSpPr>
            <a:grpSpLocks noChangeAspect="1"/>
          </p:cNvGrpSpPr>
          <p:nvPr/>
        </p:nvGrpSpPr>
        <p:grpSpPr>
          <a:xfrm>
            <a:off x="10713256" y="306001"/>
            <a:ext cx="1143384" cy="1184177"/>
            <a:chOff x="1087896" y="781367"/>
            <a:chExt cx="839036" cy="868970"/>
          </a:xfrm>
          <a:effectLst>
            <a:outerShdw blurRad="50800" dist="38100" dir="5400000" algn="t" rotWithShape="0">
              <a:prstClr val="black">
                <a:alpha val="40000"/>
              </a:prstClr>
            </a:outerShdw>
          </a:effectLst>
        </p:grpSpPr>
        <p:sp>
          <p:nvSpPr>
            <p:cNvPr id="83" name="Ellipse 82">
              <a:extLst>
                <a:ext uri="{FF2B5EF4-FFF2-40B4-BE49-F238E27FC236}">
                  <a16:creationId xmlns:a16="http://schemas.microsoft.com/office/drawing/2014/main" id="{5B8FEE0F-0453-AC4A-9699-8DA19CE7689C}"/>
                </a:ext>
              </a:extLst>
            </p:cNvPr>
            <p:cNvSpPr/>
            <p:nvPr/>
          </p:nvSpPr>
          <p:spPr>
            <a:xfrm>
              <a:off x="1087896" y="781367"/>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4" name="Ellipse 83">
              <a:extLst>
                <a:ext uri="{FF2B5EF4-FFF2-40B4-BE49-F238E27FC236}">
                  <a16:creationId xmlns:a16="http://schemas.microsoft.com/office/drawing/2014/main" id="{D19EAD11-CBFF-244D-A637-54B40FC7DBD3}"/>
                </a:ext>
              </a:extLst>
            </p:cNvPr>
            <p:cNvSpPr/>
            <p:nvPr/>
          </p:nvSpPr>
          <p:spPr>
            <a:xfrm>
              <a:off x="1216386" y="937005"/>
              <a:ext cx="216024"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5" name="Groupe 84">
              <a:extLst>
                <a:ext uri="{FF2B5EF4-FFF2-40B4-BE49-F238E27FC236}">
                  <a16:creationId xmlns:a16="http://schemas.microsoft.com/office/drawing/2014/main" id="{C06B0952-A251-544E-A1DF-0ECC588057B2}"/>
                </a:ext>
              </a:extLst>
            </p:cNvPr>
            <p:cNvGrpSpPr/>
            <p:nvPr/>
          </p:nvGrpSpPr>
          <p:grpSpPr>
            <a:xfrm>
              <a:off x="1219989" y="1013738"/>
              <a:ext cx="574851" cy="419927"/>
              <a:chOff x="3206750" y="1935163"/>
              <a:chExt cx="671513" cy="490537"/>
            </a:xfrm>
          </p:grpSpPr>
          <p:sp>
            <p:nvSpPr>
              <p:cNvPr id="86" name="Freeform 5">
                <a:extLst>
                  <a:ext uri="{FF2B5EF4-FFF2-40B4-BE49-F238E27FC236}">
                    <a16:creationId xmlns:a16="http://schemas.microsoft.com/office/drawing/2014/main" id="{07C40167-7EA5-AA4E-A5A2-21FFBE44DC79}"/>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87" name="Freeform 6">
                <a:extLst>
                  <a:ext uri="{FF2B5EF4-FFF2-40B4-BE49-F238E27FC236}">
                    <a16:creationId xmlns:a16="http://schemas.microsoft.com/office/drawing/2014/main" id="{27184F63-3403-9348-9CA8-B3C3988FE0F1}"/>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88" name="Freeform 7">
                <a:extLst>
                  <a:ext uri="{FF2B5EF4-FFF2-40B4-BE49-F238E27FC236}">
                    <a16:creationId xmlns:a16="http://schemas.microsoft.com/office/drawing/2014/main" id="{DFA0B9AB-6C99-E940-8FF5-570F8DAAA477}"/>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89" name="Line 8">
                <a:extLst>
                  <a:ext uri="{FF2B5EF4-FFF2-40B4-BE49-F238E27FC236}">
                    <a16:creationId xmlns:a16="http://schemas.microsoft.com/office/drawing/2014/main" id="{8F1E7408-05C8-1D49-9670-70FB4F8B4275}"/>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0" name="Line 9">
                <a:extLst>
                  <a:ext uri="{FF2B5EF4-FFF2-40B4-BE49-F238E27FC236}">
                    <a16:creationId xmlns:a16="http://schemas.microsoft.com/office/drawing/2014/main" id="{5663BCFD-5A22-594A-B2E2-E09DB9A35521}"/>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1" name="Line 10">
                <a:extLst>
                  <a:ext uri="{FF2B5EF4-FFF2-40B4-BE49-F238E27FC236}">
                    <a16:creationId xmlns:a16="http://schemas.microsoft.com/office/drawing/2014/main" id="{D0C42598-8BC6-894F-B310-086C41E85AEE}"/>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2" name="Freeform 11">
                <a:extLst>
                  <a:ext uri="{FF2B5EF4-FFF2-40B4-BE49-F238E27FC236}">
                    <a16:creationId xmlns:a16="http://schemas.microsoft.com/office/drawing/2014/main" id="{59321F10-0502-4149-A018-8B397E02574F}"/>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3" name="Line 12">
                <a:extLst>
                  <a:ext uri="{FF2B5EF4-FFF2-40B4-BE49-F238E27FC236}">
                    <a16:creationId xmlns:a16="http://schemas.microsoft.com/office/drawing/2014/main" id="{112D8478-B80D-554A-9191-5A839CB7B5BB}"/>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4" name="Line 13">
                <a:extLst>
                  <a:ext uri="{FF2B5EF4-FFF2-40B4-BE49-F238E27FC236}">
                    <a16:creationId xmlns:a16="http://schemas.microsoft.com/office/drawing/2014/main" id="{DEA514E5-91C4-5D48-A126-FFAE7AD849B2}"/>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5" name="Line 14">
                <a:extLst>
                  <a:ext uri="{FF2B5EF4-FFF2-40B4-BE49-F238E27FC236}">
                    <a16:creationId xmlns:a16="http://schemas.microsoft.com/office/drawing/2014/main" id="{32BDF0AC-E901-FB40-A550-41D280040F73}"/>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6" name="Line 15">
                <a:extLst>
                  <a:ext uri="{FF2B5EF4-FFF2-40B4-BE49-F238E27FC236}">
                    <a16:creationId xmlns:a16="http://schemas.microsoft.com/office/drawing/2014/main" id="{F57A8063-51EA-E24D-8F7E-CAEC808EAAD8}"/>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7" name="Line 16">
                <a:extLst>
                  <a:ext uri="{FF2B5EF4-FFF2-40B4-BE49-F238E27FC236}">
                    <a16:creationId xmlns:a16="http://schemas.microsoft.com/office/drawing/2014/main" id="{0CA98659-9B40-6B40-807C-6ACC3263AD7E}"/>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8" name="Line 17">
                <a:extLst>
                  <a:ext uri="{FF2B5EF4-FFF2-40B4-BE49-F238E27FC236}">
                    <a16:creationId xmlns:a16="http://schemas.microsoft.com/office/drawing/2014/main" id="{E9AC4016-B244-7743-939E-EC4954414141}"/>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9" name="Line 18">
                <a:extLst>
                  <a:ext uri="{FF2B5EF4-FFF2-40B4-BE49-F238E27FC236}">
                    <a16:creationId xmlns:a16="http://schemas.microsoft.com/office/drawing/2014/main" id="{A3A04DDF-CAFB-0040-861A-B18550A39F08}"/>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00" name="Line 19">
                <a:extLst>
                  <a:ext uri="{FF2B5EF4-FFF2-40B4-BE49-F238E27FC236}">
                    <a16:creationId xmlns:a16="http://schemas.microsoft.com/office/drawing/2014/main" id="{A0DE576E-CB26-EF41-8ACA-D34A987859C3}"/>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01" name="Line 20">
                <a:extLst>
                  <a:ext uri="{FF2B5EF4-FFF2-40B4-BE49-F238E27FC236}">
                    <a16:creationId xmlns:a16="http://schemas.microsoft.com/office/drawing/2014/main" id="{7FCBC766-860A-2E48-950A-8FC591E43053}"/>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grpSp>
      </p:grpSp>
      <p:sp>
        <p:nvSpPr>
          <p:cNvPr id="53" name="ZoneTexte 52">
            <a:extLst>
              <a:ext uri="{FF2B5EF4-FFF2-40B4-BE49-F238E27FC236}">
                <a16:creationId xmlns:a16="http://schemas.microsoft.com/office/drawing/2014/main" id="{D02E6853-04CC-FB48-9EFB-31B4B056F905}"/>
              </a:ext>
            </a:extLst>
          </p:cNvPr>
          <p:cNvSpPr txBox="1"/>
          <p:nvPr/>
        </p:nvSpPr>
        <p:spPr>
          <a:xfrm>
            <a:off x="299074" y="1028160"/>
            <a:ext cx="911077" cy="1569660"/>
          </a:xfrm>
          <a:prstGeom prst="rect">
            <a:avLst/>
          </a:prstGeom>
          <a:noFill/>
        </p:spPr>
        <p:txBody>
          <a:bodyPr wrap="square" rtlCol="0">
            <a:spAutoFit/>
          </a:bodyPr>
          <a:lstStyle/>
          <a:p>
            <a:pPr defTabSz="1219170"/>
            <a:r>
              <a:rPr lang="fr-FR" sz="9600" b="1" kern="0" dirty="0">
                <a:solidFill>
                  <a:srgbClr val="FFFFFF">
                    <a:lumMod val="95000"/>
                  </a:srgbClr>
                </a:solidFill>
                <a:latin typeface="Ubuntu" panose="020B0504030602030204" pitchFamily="34" charset="0"/>
                <a:cs typeface="Arial"/>
                <a:sym typeface="Arial"/>
              </a:rPr>
              <a:t>4</a:t>
            </a:r>
          </a:p>
        </p:txBody>
      </p:sp>
      <p:sp>
        <p:nvSpPr>
          <p:cNvPr id="54" name="Rectangle 53">
            <a:extLst>
              <a:ext uri="{FF2B5EF4-FFF2-40B4-BE49-F238E27FC236}">
                <a16:creationId xmlns:a16="http://schemas.microsoft.com/office/drawing/2014/main" id="{25B80C08-B07C-6841-A2DA-DEE56EF8DCD2}"/>
              </a:ext>
            </a:extLst>
          </p:cNvPr>
          <p:cNvSpPr/>
          <p:nvPr/>
        </p:nvSpPr>
        <p:spPr>
          <a:xfrm>
            <a:off x="1023722" y="1901517"/>
            <a:ext cx="4930679" cy="24248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55" name="TextBox 5">
            <a:extLst>
              <a:ext uri="{FF2B5EF4-FFF2-40B4-BE49-F238E27FC236}">
                <a16:creationId xmlns:a16="http://schemas.microsoft.com/office/drawing/2014/main" id="{8833E28C-17D1-584B-B380-BD0E297606B9}"/>
              </a:ext>
            </a:extLst>
          </p:cNvPr>
          <p:cNvSpPr txBox="1"/>
          <p:nvPr/>
        </p:nvSpPr>
        <p:spPr>
          <a:xfrm>
            <a:off x="1681693" y="1965243"/>
            <a:ext cx="4340652" cy="1503297"/>
          </a:xfrm>
          <a:prstGeom prst="rect">
            <a:avLst/>
          </a:prstGeom>
          <a:noFill/>
        </p:spPr>
        <p:txBody>
          <a:bodyPr wrap="square" rtlCol="0">
            <a:spAutoFit/>
          </a:bodyPr>
          <a:lstStyle/>
          <a:p>
            <a:pPr defTabSz="1219170">
              <a:spcBef>
                <a:spcPts val="1067"/>
              </a:spcBef>
            </a:pPr>
            <a:r>
              <a:rPr lang="fr-FR" sz="1467" b="1" kern="0" dirty="0">
                <a:solidFill>
                  <a:srgbClr val="000000"/>
                </a:solidFill>
                <a:latin typeface="Ubuntu" panose="020B0504030602030204" pitchFamily="34" charset="0"/>
                <a:cs typeface="Arial"/>
                <a:sym typeface="Arial"/>
              </a:rPr>
              <a:t>J’active mon </a:t>
            </a:r>
            <a:r>
              <a:rPr lang="fr-FR" sz="1467" b="1" kern="0" dirty="0" smtClean="0">
                <a:solidFill>
                  <a:srgbClr val="000000"/>
                </a:solidFill>
                <a:latin typeface="Ubuntu" panose="020B0504030602030204" pitchFamily="34" charset="0"/>
                <a:cs typeface="Arial"/>
                <a:sym typeface="Arial"/>
              </a:rPr>
              <a:t>micro </a:t>
            </a:r>
            <a:r>
              <a:rPr lang="fr-FR" sz="1467" kern="0" dirty="0" smtClean="0">
                <a:solidFill>
                  <a:srgbClr val="000000"/>
                </a:solidFill>
                <a:latin typeface="Ubuntu" panose="020B0504030602030204" pitchFamily="34" charset="0"/>
                <a:cs typeface="Arial"/>
                <a:sym typeface="Arial"/>
              </a:rPr>
              <a:t>«</a:t>
            </a:r>
            <a:r>
              <a:rPr lang="fr-FR" sz="1467" kern="0" dirty="0">
                <a:solidFill>
                  <a:srgbClr val="000000"/>
                </a:solidFill>
                <a:latin typeface="Ubuntu" panose="020B0504030602030204" pitchFamily="34" charset="0"/>
                <a:cs typeface="Arial"/>
                <a:sym typeface="Arial"/>
              </a:rPr>
              <a:t> Installation personnalisée» permet de modifier les paramètres des périphériques audios et de la webcam.</a:t>
            </a:r>
          </a:p>
          <a:p>
            <a:pPr defTabSz="1219170">
              <a:spcBef>
                <a:spcPts val="1067"/>
              </a:spcBef>
            </a:pPr>
            <a:r>
              <a:rPr lang="fr-FR" sz="1467" kern="0" dirty="0" smtClean="0">
                <a:solidFill>
                  <a:srgbClr val="000000"/>
                </a:solidFill>
                <a:latin typeface="Arial"/>
                <a:cs typeface="Arial"/>
                <a:sym typeface="Arial"/>
              </a:rPr>
              <a:t>.</a:t>
            </a:r>
            <a:endParaRPr lang="fr-FR" sz="1467" kern="0" dirty="0">
              <a:solidFill>
                <a:srgbClr val="000000"/>
              </a:solidFill>
              <a:latin typeface="Arial"/>
              <a:cs typeface="Arial"/>
              <a:sym typeface="Arial"/>
            </a:endParaRPr>
          </a:p>
          <a:p>
            <a:pPr defTabSz="1219170">
              <a:spcBef>
                <a:spcPts val="1067"/>
              </a:spcBef>
            </a:pPr>
            <a:endParaRPr lang="fr-FR" sz="1467" b="1" kern="0" dirty="0">
              <a:solidFill>
                <a:srgbClr val="000000"/>
              </a:solidFill>
              <a:latin typeface="Ubuntu" panose="020B0504030602030204" pitchFamily="34" charset="0"/>
              <a:cs typeface="Arial"/>
              <a:sym typeface="Arial"/>
            </a:endParaRPr>
          </a:p>
        </p:txBody>
      </p:sp>
      <p:pic>
        <p:nvPicPr>
          <p:cNvPr id="56" name="Image 5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4612" y="2880404"/>
            <a:ext cx="4182470" cy="738990"/>
          </a:xfrm>
          <a:prstGeom prst="rect">
            <a:avLst/>
          </a:prstGeom>
        </p:spPr>
      </p:pic>
      <p:pic>
        <p:nvPicPr>
          <p:cNvPr id="57" name="Image 5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605473">
            <a:off x="4662177" y="3269418"/>
            <a:ext cx="1141589" cy="1820224"/>
          </a:xfrm>
          <a:prstGeom prst="rect">
            <a:avLst/>
          </a:prstGeom>
        </p:spPr>
      </p:pic>
      <p:sp>
        <p:nvSpPr>
          <p:cNvPr id="58" name="Rectangle 57">
            <a:extLst>
              <a:ext uri="{FF2B5EF4-FFF2-40B4-BE49-F238E27FC236}">
                <a16:creationId xmlns:a16="http://schemas.microsoft.com/office/drawing/2014/main" id="{4735DCD5-EA95-0A4D-87B9-4AD7DDF5662C}"/>
              </a:ext>
            </a:extLst>
          </p:cNvPr>
          <p:cNvSpPr/>
          <p:nvPr/>
        </p:nvSpPr>
        <p:spPr>
          <a:xfrm>
            <a:off x="2541014" y="3276713"/>
            <a:ext cx="609665" cy="370207"/>
          </a:xfrm>
          <a:prstGeom prst="rect">
            <a:avLst/>
          </a:prstGeom>
          <a:noFill/>
          <a:ln w="158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Rectangle 58">
            <a:extLst>
              <a:ext uri="{FF2B5EF4-FFF2-40B4-BE49-F238E27FC236}">
                <a16:creationId xmlns:a16="http://schemas.microsoft.com/office/drawing/2014/main" id="{4735DCD5-EA95-0A4D-87B9-4AD7DDF5662C}"/>
              </a:ext>
            </a:extLst>
          </p:cNvPr>
          <p:cNvSpPr/>
          <p:nvPr/>
        </p:nvSpPr>
        <p:spPr>
          <a:xfrm>
            <a:off x="3246928" y="3275227"/>
            <a:ext cx="1421043" cy="370207"/>
          </a:xfrm>
          <a:prstGeom prst="rect">
            <a:avLst/>
          </a:prstGeom>
          <a:noFill/>
          <a:ln w="158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0" name="ZoneTexte 59">
            <a:extLst>
              <a:ext uri="{FF2B5EF4-FFF2-40B4-BE49-F238E27FC236}">
                <a16:creationId xmlns:a16="http://schemas.microsoft.com/office/drawing/2014/main" id="{D02E6853-04CC-FB48-9EFB-31B4B056F905}"/>
              </a:ext>
            </a:extLst>
          </p:cNvPr>
          <p:cNvSpPr txBox="1"/>
          <p:nvPr/>
        </p:nvSpPr>
        <p:spPr>
          <a:xfrm>
            <a:off x="5954401" y="1087641"/>
            <a:ext cx="911077" cy="1569660"/>
          </a:xfrm>
          <a:prstGeom prst="rect">
            <a:avLst/>
          </a:prstGeom>
          <a:noFill/>
        </p:spPr>
        <p:txBody>
          <a:bodyPr wrap="square" rtlCol="0">
            <a:spAutoFit/>
          </a:bodyPr>
          <a:lstStyle/>
          <a:p>
            <a:pPr defTabSz="1219170"/>
            <a:r>
              <a:rPr lang="fr-FR" sz="9600" b="1" kern="0" dirty="0">
                <a:solidFill>
                  <a:srgbClr val="FFFFFF">
                    <a:lumMod val="95000"/>
                  </a:srgbClr>
                </a:solidFill>
                <a:latin typeface="Ubuntu" panose="020B0504030602030204" pitchFamily="34" charset="0"/>
                <a:cs typeface="Arial"/>
                <a:sym typeface="Arial"/>
              </a:rPr>
              <a:t>5</a:t>
            </a:r>
          </a:p>
        </p:txBody>
      </p:sp>
      <p:sp>
        <p:nvSpPr>
          <p:cNvPr id="61" name="Rectangle 60">
            <a:extLst>
              <a:ext uri="{FF2B5EF4-FFF2-40B4-BE49-F238E27FC236}">
                <a16:creationId xmlns:a16="http://schemas.microsoft.com/office/drawing/2014/main" id="{25B80C08-B07C-6841-A2DA-DEE56EF8DCD2}"/>
              </a:ext>
            </a:extLst>
          </p:cNvPr>
          <p:cNvSpPr/>
          <p:nvPr/>
        </p:nvSpPr>
        <p:spPr>
          <a:xfrm>
            <a:off x="6679049" y="1797224"/>
            <a:ext cx="4930679" cy="16417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62" name="TextBox 5">
            <a:extLst>
              <a:ext uri="{FF2B5EF4-FFF2-40B4-BE49-F238E27FC236}">
                <a16:creationId xmlns:a16="http://schemas.microsoft.com/office/drawing/2014/main" id="{8833E28C-17D1-584B-B380-BD0E297606B9}"/>
              </a:ext>
            </a:extLst>
          </p:cNvPr>
          <p:cNvSpPr txBox="1"/>
          <p:nvPr/>
        </p:nvSpPr>
        <p:spPr>
          <a:xfrm>
            <a:off x="7337020" y="1860950"/>
            <a:ext cx="4340652" cy="1277529"/>
          </a:xfrm>
          <a:prstGeom prst="rect">
            <a:avLst/>
          </a:prstGeom>
          <a:noFill/>
        </p:spPr>
        <p:txBody>
          <a:bodyPr wrap="square" rtlCol="0">
            <a:spAutoFit/>
          </a:bodyPr>
          <a:lstStyle/>
          <a:p>
            <a:pPr defTabSz="1219170">
              <a:spcBef>
                <a:spcPts val="1067"/>
              </a:spcBef>
            </a:pPr>
            <a:r>
              <a:rPr lang="fr-FR" sz="1467" b="1" kern="0" dirty="0">
                <a:solidFill>
                  <a:srgbClr val="000000"/>
                </a:solidFill>
                <a:latin typeface="Ubuntu" panose="020B0504030602030204" pitchFamily="34" charset="0"/>
                <a:cs typeface="Arial"/>
                <a:sym typeface="Arial"/>
              </a:rPr>
              <a:t>Je clique sur « Joindre Maintenant » pour accéder à </a:t>
            </a:r>
            <a:r>
              <a:rPr lang="fr-FR" sz="1467" b="1" kern="0" dirty="0" smtClean="0">
                <a:solidFill>
                  <a:srgbClr val="000000"/>
                </a:solidFill>
                <a:latin typeface="Ubuntu" panose="020B0504030602030204" pitchFamily="34" charset="0"/>
                <a:cs typeface="Arial"/>
                <a:sym typeface="Arial"/>
              </a:rPr>
              <a:t>mon </a:t>
            </a:r>
            <a:r>
              <a:rPr lang="fr-FR" sz="1467" b="1" kern="0" dirty="0">
                <a:solidFill>
                  <a:srgbClr val="000000"/>
                </a:solidFill>
                <a:latin typeface="Ubuntu" panose="020B0504030602030204" pitchFamily="34" charset="0"/>
                <a:cs typeface="Arial"/>
                <a:sym typeface="Arial"/>
              </a:rPr>
              <a:t>entretien avec Teams.</a:t>
            </a:r>
          </a:p>
          <a:p>
            <a:pPr defTabSz="1219170">
              <a:spcBef>
                <a:spcPts val="1067"/>
              </a:spcBef>
            </a:pPr>
            <a:r>
              <a:rPr lang="fr-FR" sz="1467" kern="0" dirty="0" smtClean="0">
                <a:solidFill>
                  <a:srgbClr val="000000"/>
                </a:solidFill>
                <a:latin typeface="Arial"/>
                <a:cs typeface="Arial"/>
                <a:sym typeface="Arial"/>
              </a:rPr>
              <a:t>.</a:t>
            </a:r>
            <a:endParaRPr lang="fr-FR" sz="1467" kern="0" dirty="0">
              <a:solidFill>
                <a:srgbClr val="000000"/>
              </a:solidFill>
              <a:latin typeface="Arial"/>
              <a:cs typeface="Arial"/>
              <a:sym typeface="Arial"/>
            </a:endParaRPr>
          </a:p>
          <a:p>
            <a:pPr defTabSz="1219170">
              <a:spcBef>
                <a:spcPts val="1067"/>
              </a:spcBef>
            </a:pPr>
            <a:endParaRPr lang="fr-FR" sz="1467" b="1" kern="0" dirty="0">
              <a:solidFill>
                <a:srgbClr val="000000"/>
              </a:solidFill>
              <a:latin typeface="Ubuntu" panose="020B0504030602030204" pitchFamily="34" charset="0"/>
              <a:cs typeface="Arial"/>
              <a:sym typeface="Arial"/>
            </a:endParaRPr>
          </a:p>
        </p:txBody>
      </p:sp>
      <p:pic>
        <p:nvPicPr>
          <p:cNvPr id="64" name="Image 63">
            <a:extLst>
              <a:ext uri="{FF2B5EF4-FFF2-40B4-BE49-F238E27FC236}">
                <a16:creationId xmlns:a16="http://schemas.microsoft.com/office/drawing/2014/main" id="{84F63562-CB51-CC4F-880E-5D0F6AC593D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02900" y="2525483"/>
            <a:ext cx="4069761" cy="709842"/>
          </a:xfrm>
          <a:prstGeom prst="rect">
            <a:avLst/>
          </a:prstGeom>
        </p:spPr>
      </p:pic>
      <p:sp>
        <p:nvSpPr>
          <p:cNvPr id="66" name="Rectangle 65">
            <a:extLst>
              <a:ext uri="{FF2B5EF4-FFF2-40B4-BE49-F238E27FC236}">
                <a16:creationId xmlns:a16="http://schemas.microsoft.com/office/drawing/2014/main" id="{4735DCD5-EA95-0A4D-87B9-4AD7DDF5662C}"/>
              </a:ext>
            </a:extLst>
          </p:cNvPr>
          <p:cNvSpPr/>
          <p:nvPr/>
        </p:nvSpPr>
        <p:spPr>
          <a:xfrm>
            <a:off x="8629754" y="2559564"/>
            <a:ext cx="1071005" cy="308896"/>
          </a:xfrm>
          <a:prstGeom prst="rect">
            <a:avLst/>
          </a:prstGeom>
          <a:noFill/>
          <a:ln w="158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7" name="TextBox 5">
            <a:extLst>
              <a:ext uri="{FF2B5EF4-FFF2-40B4-BE49-F238E27FC236}">
                <a16:creationId xmlns:a16="http://schemas.microsoft.com/office/drawing/2014/main" id="{8833E28C-17D1-584B-B380-BD0E297606B9}"/>
              </a:ext>
            </a:extLst>
          </p:cNvPr>
          <p:cNvSpPr txBox="1"/>
          <p:nvPr/>
        </p:nvSpPr>
        <p:spPr>
          <a:xfrm>
            <a:off x="7102900" y="3619084"/>
            <a:ext cx="4340652" cy="1729063"/>
          </a:xfrm>
          <a:prstGeom prst="rect">
            <a:avLst/>
          </a:prstGeom>
          <a:noFill/>
        </p:spPr>
        <p:txBody>
          <a:bodyPr wrap="square" rtlCol="0">
            <a:spAutoFit/>
          </a:bodyPr>
          <a:lstStyle/>
          <a:p>
            <a:pPr defTabSz="1219170">
              <a:spcBef>
                <a:spcPts val="1067"/>
              </a:spcBef>
            </a:pPr>
            <a:r>
              <a:rPr lang="fr-FR" sz="1467" b="1" kern="0" dirty="0">
                <a:solidFill>
                  <a:srgbClr val="000000"/>
                </a:solidFill>
                <a:latin typeface="Ubuntu" panose="020B0504030602030204" pitchFamily="34" charset="0"/>
                <a:cs typeface="Arial"/>
                <a:sym typeface="Arial"/>
              </a:rPr>
              <a:t>Je suis notifié(e)quand mon client se connecte </a:t>
            </a:r>
            <a:r>
              <a:rPr lang="fr-FR" sz="1467" kern="0" dirty="0">
                <a:solidFill>
                  <a:srgbClr val="000000"/>
                </a:solidFill>
                <a:latin typeface="Ubuntu" panose="020B0504030602030204" pitchFamily="34" charset="0"/>
                <a:cs typeface="Arial"/>
                <a:sym typeface="Arial"/>
              </a:rPr>
              <a:t>et qu'il patiente en salle d'attente. Pour commencer l'entretien je l'autorise à rejoindre la réunion.</a:t>
            </a:r>
          </a:p>
          <a:p>
            <a:pPr defTabSz="1219170">
              <a:spcBef>
                <a:spcPts val="1067"/>
              </a:spcBef>
            </a:pPr>
            <a:r>
              <a:rPr lang="fr-FR" sz="1467" kern="0" dirty="0" smtClean="0">
                <a:solidFill>
                  <a:srgbClr val="000000"/>
                </a:solidFill>
                <a:latin typeface="Arial"/>
                <a:cs typeface="Arial"/>
                <a:sym typeface="Arial"/>
              </a:rPr>
              <a:t>.</a:t>
            </a:r>
            <a:endParaRPr lang="fr-FR" sz="1467" kern="0" dirty="0">
              <a:solidFill>
                <a:srgbClr val="000000"/>
              </a:solidFill>
              <a:latin typeface="Arial"/>
              <a:cs typeface="Arial"/>
              <a:sym typeface="Arial"/>
            </a:endParaRPr>
          </a:p>
          <a:p>
            <a:pPr defTabSz="1219170">
              <a:spcBef>
                <a:spcPts val="1067"/>
              </a:spcBef>
            </a:pPr>
            <a:endParaRPr lang="fr-FR" sz="1467" b="1" kern="0" dirty="0">
              <a:solidFill>
                <a:srgbClr val="000000"/>
              </a:solidFill>
              <a:latin typeface="Ubuntu" panose="020B0504030602030204" pitchFamily="34" charset="0"/>
              <a:cs typeface="Arial"/>
              <a:sym typeface="Arial"/>
            </a:endParaRPr>
          </a:p>
        </p:txBody>
      </p:sp>
      <p:pic>
        <p:nvPicPr>
          <p:cNvPr id="68" name="Image 67"/>
          <p:cNvPicPr>
            <a:picLocks noChangeAspect="1"/>
          </p:cNvPicPr>
          <p:nvPr/>
        </p:nvPicPr>
        <p:blipFill rotWithShape="1">
          <a:blip r:embed="rId5" cstate="email">
            <a:extLst>
              <a:ext uri="{28A0092B-C50C-407E-A947-70E740481C1C}">
                <a14:useLocalDpi xmlns:a14="http://schemas.microsoft.com/office/drawing/2010/main"/>
              </a:ext>
            </a:extLst>
          </a:blip>
          <a:srcRect l="4734" r="9584"/>
          <a:stretch/>
        </p:blipFill>
        <p:spPr>
          <a:xfrm>
            <a:off x="8357089" y="4483615"/>
            <a:ext cx="1561381" cy="1506375"/>
          </a:xfrm>
          <a:prstGeom prst="rect">
            <a:avLst/>
          </a:prstGeom>
        </p:spPr>
      </p:pic>
      <p:sp>
        <p:nvSpPr>
          <p:cNvPr id="70" name="ZoneTexte 69">
            <a:extLst>
              <a:ext uri="{FF2B5EF4-FFF2-40B4-BE49-F238E27FC236}">
                <a16:creationId xmlns:a16="http://schemas.microsoft.com/office/drawing/2014/main" id="{D02E6853-04CC-FB48-9EFB-31B4B056F905}"/>
              </a:ext>
            </a:extLst>
          </p:cNvPr>
          <p:cNvSpPr txBox="1"/>
          <p:nvPr/>
        </p:nvSpPr>
        <p:spPr>
          <a:xfrm>
            <a:off x="5954400" y="3197780"/>
            <a:ext cx="911077" cy="1569660"/>
          </a:xfrm>
          <a:prstGeom prst="rect">
            <a:avLst/>
          </a:prstGeom>
          <a:noFill/>
        </p:spPr>
        <p:txBody>
          <a:bodyPr wrap="square" rtlCol="0">
            <a:spAutoFit/>
          </a:bodyPr>
          <a:lstStyle/>
          <a:p>
            <a:pPr defTabSz="1219170"/>
            <a:r>
              <a:rPr lang="fr-FR" sz="9600" b="1" kern="0" dirty="0">
                <a:solidFill>
                  <a:srgbClr val="FFFFFF">
                    <a:lumMod val="95000"/>
                  </a:srgbClr>
                </a:solidFill>
                <a:latin typeface="Ubuntu" panose="020B0504030602030204" pitchFamily="34" charset="0"/>
                <a:cs typeface="Arial"/>
                <a:sym typeface="Arial"/>
              </a:rPr>
              <a:t>6</a:t>
            </a:r>
          </a:p>
        </p:txBody>
      </p:sp>
      <p:sp>
        <p:nvSpPr>
          <p:cNvPr id="71" name="Titre 3"/>
          <p:cNvSpPr>
            <a:spLocks noGrp="1"/>
          </p:cNvSpPr>
          <p:nvPr>
            <p:ph type="title"/>
          </p:nvPr>
        </p:nvSpPr>
        <p:spPr>
          <a:xfrm>
            <a:off x="1368000" y="306001"/>
            <a:ext cx="8062603" cy="810012"/>
          </a:xfrm>
        </p:spPr>
        <p:txBody>
          <a:bodyPr>
            <a:normAutofit/>
          </a:bodyPr>
          <a:lstStyle/>
          <a:p>
            <a:pPr marL="457200" indent="-457200">
              <a:buFont typeface="+mj-lt"/>
              <a:buAutoNum type="arabicPeriod" startAt="2"/>
            </a:pPr>
            <a:r>
              <a:rPr lang="fr-FR" b="1" dirty="0" smtClean="0">
                <a:solidFill>
                  <a:srgbClr val="C00000"/>
                </a:solidFill>
              </a:rPr>
              <a:t>MON ENTRETIEN : SUR MON PC, JE LANCE LA REUNION AVEC MON CLIENT.</a:t>
            </a:r>
            <a:endParaRPr lang="fr-FR" b="1" dirty="0">
              <a:solidFill>
                <a:srgbClr val="C00000"/>
              </a:solidFill>
            </a:endParaRPr>
          </a:p>
        </p:txBody>
      </p:sp>
      <p:sp>
        <p:nvSpPr>
          <p:cNvPr id="72" name="Rectangle 71"/>
          <p:cNvSpPr/>
          <p:nvPr/>
        </p:nvSpPr>
        <p:spPr>
          <a:xfrm>
            <a:off x="13625" y="5478657"/>
            <a:ext cx="6318914" cy="1379344"/>
          </a:xfrm>
          <a:prstGeom prst="rect">
            <a:avLst/>
          </a:prstGeom>
          <a:solidFill>
            <a:schemeClr val="bg2"/>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3" name="Rectangle 72"/>
          <p:cNvSpPr/>
          <p:nvPr/>
        </p:nvSpPr>
        <p:spPr>
          <a:xfrm>
            <a:off x="864141" y="5504697"/>
            <a:ext cx="5249839" cy="1123384"/>
          </a:xfrm>
          <a:prstGeom prst="rect">
            <a:avLst/>
          </a:prstGeom>
        </p:spPr>
        <p:txBody>
          <a:bodyPr wrap="square">
            <a:spAutoFit/>
          </a:bodyPr>
          <a:lstStyle/>
          <a:p>
            <a:pPr marL="285750" indent="-285750">
              <a:buFont typeface="Arial" panose="020B0604020202020204" pitchFamily="34" charset="0"/>
              <a:buChar char="•"/>
            </a:pPr>
            <a:endParaRPr lang="fr-FR" sz="1100" dirty="0" smtClean="0">
              <a:solidFill>
                <a:srgbClr val="000000"/>
              </a:solidFill>
              <a:latin typeface="Calibri" panose="020F0502020204030204" pitchFamily="34" charset="0"/>
              <a:cs typeface="Calibri" panose="020F0502020204030204" pitchFamily="34" charset="0"/>
            </a:endParaRPr>
          </a:p>
          <a:p>
            <a:r>
              <a:rPr lang="fr-FR" sz="1400" b="1" dirty="0" smtClean="0">
                <a:latin typeface="Calibri" panose="020F0502020204030204" pitchFamily="34" charset="0"/>
                <a:cs typeface="Calibri" panose="020F0502020204030204" pitchFamily="34" charset="0"/>
              </a:rPr>
              <a:t>Votre client rencontre des difficultés pour ce connecter, </a:t>
            </a:r>
            <a:r>
              <a:rPr lang="fr-FR" sz="1400" b="1" dirty="0" smtClean="0">
                <a:solidFill>
                  <a:srgbClr val="C00000"/>
                </a:solidFill>
                <a:latin typeface="Calibri" panose="020F0502020204030204" pitchFamily="34" charset="0"/>
                <a:cs typeface="Calibri" panose="020F0502020204030204" pitchFamily="34" charset="0"/>
              </a:rPr>
              <a:t>retrouvez dans votre espace Expérience Client / Vendre A Distance / Visio Client, un guide à leur transmettre par mail si besoin (</a:t>
            </a:r>
            <a:r>
              <a:rPr lang="fr-FR" sz="1400" b="1" dirty="0" smtClean="0">
                <a:solidFill>
                  <a:srgbClr val="C00000"/>
                </a:solidFill>
                <a:latin typeface="Calibri" panose="020F0502020204030204" pitchFamily="34" charset="0"/>
                <a:cs typeface="Calibri" panose="020F0502020204030204" pitchFamily="34" charset="0"/>
                <a:hlinkClick r:id="rId6"/>
              </a:rPr>
              <a:t>cliquez ici </a:t>
            </a:r>
            <a:r>
              <a:rPr lang="fr-FR" sz="1400" b="1" dirty="0" smtClean="0">
                <a:solidFill>
                  <a:srgbClr val="C00000"/>
                </a:solidFill>
                <a:latin typeface="Calibri" panose="020F0502020204030204" pitchFamily="34" charset="0"/>
                <a:cs typeface="Calibri" panose="020F0502020204030204" pitchFamily="34" charset="0"/>
              </a:rPr>
              <a:t>pour y accéder). </a:t>
            </a:r>
            <a:endParaRPr lang="fr-FR" sz="1400" b="1" dirty="0">
              <a:solidFill>
                <a:srgbClr val="C00000"/>
              </a:solidFill>
              <a:latin typeface="Calibri" panose="020F0502020204030204" pitchFamily="34" charset="0"/>
              <a:cs typeface="Calibri" panose="020F0502020204030204" pitchFamily="34" charset="0"/>
            </a:endParaRPr>
          </a:p>
        </p:txBody>
      </p:sp>
      <p:sp>
        <p:nvSpPr>
          <p:cNvPr id="75" name="Rounded Rectangle 51">
            <a:extLst>
              <a:ext uri="{FF2B5EF4-FFF2-40B4-BE49-F238E27FC236}">
                <a16:creationId xmlns:a16="http://schemas.microsoft.com/office/drawing/2014/main" id="{B83253D3-E181-4488-9CD9-39D21527F719}"/>
              </a:ext>
            </a:extLst>
          </p:cNvPr>
          <p:cNvSpPr/>
          <p:nvPr/>
        </p:nvSpPr>
        <p:spPr>
          <a:xfrm rot="16200000" flipH="1">
            <a:off x="128315" y="5744076"/>
            <a:ext cx="621137" cy="644625"/>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Tree>
    <p:extLst>
      <p:ext uri="{BB962C8B-B14F-4D97-AF65-F5344CB8AC3E}">
        <p14:creationId xmlns:p14="http://schemas.microsoft.com/office/powerpoint/2010/main" val="346854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vert="horz" lIns="91440" tIns="45720" rIns="91440" bIns="45720" rtlCol="0" anchor="ctr">
            <a:normAutofit/>
          </a:bodyPr>
          <a:lstStyle/>
          <a:p>
            <a:pPr marL="457200" indent="-457200">
              <a:buFont typeface="+mj-lt"/>
              <a:buAutoNum type="arabicPeriod" startAt="2"/>
            </a:pPr>
            <a:r>
              <a:rPr lang="fr-FR" b="1" dirty="0">
                <a:solidFill>
                  <a:srgbClr val="C00000"/>
                </a:solidFill>
              </a:rPr>
              <a:t>MON ENTRETIEN : </a:t>
            </a:r>
            <a:r>
              <a:rPr lang="fr-FR" b="1" dirty="0" smtClean="0">
                <a:solidFill>
                  <a:srgbClr val="C00000"/>
                </a:solidFill>
              </a:rPr>
              <a:t>JE VÉRIFIE L’IDENTITÉ DE MON INTERLOCUTEUR.</a:t>
            </a:r>
            <a:endParaRPr lang="fr-FR" b="1" dirty="0">
              <a:solidFill>
                <a:srgbClr val="C00000"/>
              </a:solidFill>
            </a:endParaRPr>
          </a:p>
        </p:txBody>
      </p:sp>
      <p:sp>
        <p:nvSpPr>
          <p:cNvPr id="7" name="Rectangle 6">
            <a:extLst>
              <a:ext uri="{FF2B5EF4-FFF2-40B4-BE49-F238E27FC236}">
                <a16:creationId xmlns:a16="http://schemas.microsoft.com/office/drawing/2014/main" id="{25B80C08-B07C-6841-A2DA-DEE56EF8DCD2}"/>
              </a:ext>
            </a:extLst>
          </p:cNvPr>
          <p:cNvSpPr/>
          <p:nvPr/>
        </p:nvSpPr>
        <p:spPr>
          <a:xfrm>
            <a:off x="699551" y="1453424"/>
            <a:ext cx="10327840" cy="40739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Espace réservé du texte 2"/>
          <p:cNvSpPr>
            <a:spLocks noGrp="1"/>
          </p:cNvSpPr>
          <p:nvPr>
            <p:ph type="body" sz="quarter" idx="17"/>
          </p:nvPr>
        </p:nvSpPr>
        <p:spPr>
          <a:xfrm>
            <a:off x="1000082" y="2560698"/>
            <a:ext cx="9726777" cy="2966645"/>
          </a:xfrm>
        </p:spPr>
        <p:txBody>
          <a:bodyPr>
            <a:noAutofit/>
          </a:bodyPr>
          <a:lstStyle/>
          <a:p>
            <a:pPr>
              <a:lnSpc>
                <a:spcPct val="100000"/>
              </a:lnSpc>
              <a:buClr>
                <a:srgbClr val="C00000"/>
              </a:buClr>
            </a:pPr>
            <a:r>
              <a:rPr lang="fr-FR" sz="1800" b="1" dirty="0" smtClean="0"/>
              <a:t>Proposez à votre client d’activer </a:t>
            </a:r>
            <a:r>
              <a:rPr lang="fr-FR" sz="1800" dirty="0" smtClean="0"/>
              <a:t>sa caméra s’il le souhaite, (aucune obligation).</a:t>
            </a:r>
          </a:p>
          <a:p>
            <a:pPr>
              <a:lnSpc>
                <a:spcPct val="100000"/>
              </a:lnSpc>
              <a:buClr>
                <a:srgbClr val="C00000"/>
              </a:buClr>
            </a:pPr>
            <a:r>
              <a:rPr lang="fr-FR" sz="1800" dirty="0" smtClean="0"/>
              <a:t>En cas de non activation de la caméra ou de 1</a:t>
            </a:r>
            <a:r>
              <a:rPr lang="fr-FR" sz="1800" baseline="30000" dirty="0" smtClean="0"/>
              <a:t>er</a:t>
            </a:r>
            <a:r>
              <a:rPr lang="fr-FR" sz="1800" dirty="0" smtClean="0"/>
              <a:t> contact avec le client :</a:t>
            </a:r>
          </a:p>
          <a:p>
            <a:pPr lvl="1">
              <a:lnSpc>
                <a:spcPct val="100000"/>
              </a:lnSpc>
              <a:buClr>
                <a:srgbClr val="C00000"/>
              </a:buClr>
            </a:pPr>
            <a:r>
              <a:rPr lang="fr-FR" sz="1800" b="1" dirty="0" smtClean="0"/>
              <a:t>Initiez la connexion en appelant le client sur son numéro de téléphone sécurisé</a:t>
            </a:r>
            <a:r>
              <a:rPr lang="fr-FR" sz="1800" dirty="0" smtClean="0"/>
              <a:t>. Cela permet également :</a:t>
            </a:r>
          </a:p>
          <a:p>
            <a:pPr lvl="2">
              <a:lnSpc>
                <a:spcPct val="100000"/>
              </a:lnSpc>
              <a:buClr>
                <a:srgbClr val="C00000"/>
              </a:buClr>
            </a:pPr>
            <a:r>
              <a:rPr lang="fr-FR" sz="1800" dirty="0" smtClean="0"/>
              <a:t>D’assurer au client que le lien reçu n’est pas une tentative de phishing,</a:t>
            </a:r>
          </a:p>
          <a:p>
            <a:pPr lvl="2">
              <a:lnSpc>
                <a:spcPct val="100000"/>
              </a:lnSpc>
              <a:buClr>
                <a:srgbClr val="C00000"/>
              </a:buClr>
            </a:pPr>
            <a:r>
              <a:rPr lang="fr-FR" sz="1800" dirty="0" smtClean="0"/>
              <a:t>D’accompagner le client dans la connexion.</a:t>
            </a:r>
          </a:p>
          <a:p>
            <a:pPr>
              <a:lnSpc>
                <a:spcPct val="100000"/>
              </a:lnSpc>
            </a:pPr>
            <a:endParaRPr lang="fr-FR" sz="900" dirty="0" smtClean="0"/>
          </a:p>
          <a:p>
            <a:pPr marL="0" indent="0">
              <a:lnSpc>
                <a:spcPct val="100000"/>
              </a:lnSpc>
              <a:buNone/>
            </a:pPr>
            <a:r>
              <a:rPr lang="fr-FR" sz="1800" b="1" dirty="0" smtClean="0">
                <a:solidFill>
                  <a:srgbClr val="C00000"/>
                </a:solidFill>
              </a:rPr>
              <a:t>A défaut : </a:t>
            </a:r>
            <a:r>
              <a:rPr lang="fr-FR" sz="1800" dirty="0" smtClean="0"/>
              <a:t>Demandez au début de la visioconférence de confirmer sa date et lieu de naissance/ N° téléphone / Adresse. </a:t>
            </a:r>
          </a:p>
        </p:txBody>
      </p:sp>
      <p:pic>
        <p:nvPicPr>
          <p:cNvPr id="32" name="Image 31"/>
          <p:cNvPicPr>
            <a:picLocks noChangeAspect="1"/>
          </p:cNvPicPr>
          <p:nvPr/>
        </p:nvPicPr>
        <p:blipFill>
          <a:blip r:embed="rId2">
            <a:extLst/>
          </a:blip>
          <a:stretch>
            <a:fillRect/>
          </a:stretch>
        </p:blipFill>
        <p:spPr>
          <a:xfrm>
            <a:off x="703628" y="1453424"/>
            <a:ext cx="1153832" cy="1137110"/>
          </a:xfrm>
          <a:prstGeom prst="rect">
            <a:avLst/>
          </a:prstGeom>
        </p:spPr>
      </p:pic>
      <p:sp>
        <p:nvSpPr>
          <p:cNvPr id="33" name="Rectangle 32"/>
          <p:cNvSpPr/>
          <p:nvPr/>
        </p:nvSpPr>
        <p:spPr>
          <a:xfrm>
            <a:off x="1857459" y="1698813"/>
            <a:ext cx="8772087" cy="707886"/>
          </a:xfrm>
          <a:prstGeom prst="rect">
            <a:avLst/>
          </a:prstGeom>
        </p:spPr>
        <p:txBody>
          <a:bodyPr wrap="square">
            <a:spAutoFit/>
          </a:bodyPr>
          <a:lstStyle/>
          <a:p>
            <a:r>
              <a:rPr lang="fr-FR" sz="2000" b="1" dirty="0">
                <a:solidFill>
                  <a:srgbClr val="C00000"/>
                </a:solidFill>
              </a:rPr>
              <a:t>En raison du risque de divulgation à tort de données à caractère personnel, assurez vous de l’identité du client :</a:t>
            </a:r>
            <a:endParaRPr lang="fr-FR" sz="2000" dirty="0">
              <a:solidFill>
                <a:srgbClr val="C00000"/>
              </a:solidFill>
            </a:endParaRPr>
          </a:p>
        </p:txBody>
      </p:sp>
    </p:spTree>
    <p:extLst>
      <p:ext uri="{BB962C8B-B14F-4D97-AF65-F5344CB8AC3E}">
        <p14:creationId xmlns:p14="http://schemas.microsoft.com/office/powerpoint/2010/main" val="179299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vert="horz" lIns="91440" tIns="45720" rIns="91440" bIns="45720" rtlCol="0" anchor="ctr">
            <a:normAutofit/>
          </a:bodyPr>
          <a:lstStyle/>
          <a:p>
            <a:pPr marL="457200" indent="-457200">
              <a:buFont typeface="+mj-lt"/>
              <a:buAutoNum type="arabicPeriod" startAt="2"/>
            </a:pPr>
            <a:r>
              <a:rPr lang="fr-FR" b="1" dirty="0">
                <a:solidFill>
                  <a:srgbClr val="C00000"/>
                </a:solidFill>
              </a:rPr>
              <a:t>MON ENTRETIEN : </a:t>
            </a:r>
            <a:r>
              <a:rPr lang="fr-FR" b="1" dirty="0" smtClean="0">
                <a:solidFill>
                  <a:srgbClr val="C00000"/>
                </a:solidFill>
              </a:rPr>
              <a:t>JE PARTAGE UN DOCUMENT.</a:t>
            </a:r>
            <a:endParaRPr lang="fr-FR" b="1" dirty="0">
              <a:solidFill>
                <a:srgbClr val="C00000"/>
              </a:solidFill>
            </a:endParaRPr>
          </a:p>
        </p:txBody>
      </p:sp>
      <p:grpSp>
        <p:nvGrpSpPr>
          <p:cNvPr id="10" name="Groupe 9">
            <a:extLst>
              <a:ext uri="{FF2B5EF4-FFF2-40B4-BE49-F238E27FC236}">
                <a16:creationId xmlns:a16="http://schemas.microsoft.com/office/drawing/2014/main" id="{E1444141-D372-194C-9737-EAF09AB6DFBE}"/>
              </a:ext>
            </a:extLst>
          </p:cNvPr>
          <p:cNvGrpSpPr>
            <a:grpSpLocks noChangeAspect="1"/>
          </p:cNvGrpSpPr>
          <p:nvPr/>
        </p:nvGrpSpPr>
        <p:grpSpPr>
          <a:xfrm>
            <a:off x="10713256" y="306001"/>
            <a:ext cx="1143384" cy="1184177"/>
            <a:chOff x="1087896" y="781367"/>
            <a:chExt cx="839036" cy="868970"/>
          </a:xfrm>
          <a:effectLst>
            <a:outerShdw blurRad="50800" dist="38100" dir="5400000" algn="t" rotWithShape="0">
              <a:prstClr val="black">
                <a:alpha val="40000"/>
              </a:prstClr>
            </a:outerShdw>
          </a:effectLst>
        </p:grpSpPr>
        <p:sp>
          <p:nvSpPr>
            <p:cNvPr id="11" name="Ellipse 10">
              <a:extLst>
                <a:ext uri="{FF2B5EF4-FFF2-40B4-BE49-F238E27FC236}">
                  <a16:creationId xmlns:a16="http://schemas.microsoft.com/office/drawing/2014/main" id="{5B8FEE0F-0453-AC4A-9699-8DA19CE7689C}"/>
                </a:ext>
              </a:extLst>
            </p:cNvPr>
            <p:cNvSpPr/>
            <p:nvPr/>
          </p:nvSpPr>
          <p:spPr>
            <a:xfrm>
              <a:off x="1087896" y="781367"/>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Ellipse 11">
              <a:extLst>
                <a:ext uri="{FF2B5EF4-FFF2-40B4-BE49-F238E27FC236}">
                  <a16:creationId xmlns:a16="http://schemas.microsoft.com/office/drawing/2014/main" id="{D19EAD11-CBFF-244D-A637-54B40FC7DBD3}"/>
                </a:ext>
              </a:extLst>
            </p:cNvPr>
            <p:cNvSpPr/>
            <p:nvPr/>
          </p:nvSpPr>
          <p:spPr>
            <a:xfrm>
              <a:off x="1216386" y="937005"/>
              <a:ext cx="216024"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3" name="Groupe 12">
              <a:extLst>
                <a:ext uri="{FF2B5EF4-FFF2-40B4-BE49-F238E27FC236}">
                  <a16:creationId xmlns:a16="http://schemas.microsoft.com/office/drawing/2014/main" id="{C06B0952-A251-544E-A1DF-0ECC588057B2}"/>
                </a:ext>
              </a:extLst>
            </p:cNvPr>
            <p:cNvGrpSpPr/>
            <p:nvPr/>
          </p:nvGrpSpPr>
          <p:grpSpPr>
            <a:xfrm>
              <a:off x="1219989" y="1013738"/>
              <a:ext cx="574851" cy="419927"/>
              <a:chOff x="3206750" y="1935163"/>
              <a:chExt cx="671513" cy="490537"/>
            </a:xfrm>
          </p:grpSpPr>
          <p:sp>
            <p:nvSpPr>
              <p:cNvPr id="14" name="Freeform 5">
                <a:extLst>
                  <a:ext uri="{FF2B5EF4-FFF2-40B4-BE49-F238E27FC236}">
                    <a16:creationId xmlns:a16="http://schemas.microsoft.com/office/drawing/2014/main" id="{07C40167-7EA5-AA4E-A5A2-21FFBE44DC79}"/>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5" name="Freeform 6">
                <a:extLst>
                  <a:ext uri="{FF2B5EF4-FFF2-40B4-BE49-F238E27FC236}">
                    <a16:creationId xmlns:a16="http://schemas.microsoft.com/office/drawing/2014/main" id="{27184F63-3403-9348-9CA8-B3C3988FE0F1}"/>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6" name="Freeform 7">
                <a:extLst>
                  <a:ext uri="{FF2B5EF4-FFF2-40B4-BE49-F238E27FC236}">
                    <a16:creationId xmlns:a16="http://schemas.microsoft.com/office/drawing/2014/main" id="{DFA0B9AB-6C99-E940-8FF5-570F8DAAA477}"/>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7" name="Line 8">
                <a:extLst>
                  <a:ext uri="{FF2B5EF4-FFF2-40B4-BE49-F238E27FC236}">
                    <a16:creationId xmlns:a16="http://schemas.microsoft.com/office/drawing/2014/main" id="{8F1E7408-05C8-1D49-9670-70FB4F8B4275}"/>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8" name="Line 9">
                <a:extLst>
                  <a:ext uri="{FF2B5EF4-FFF2-40B4-BE49-F238E27FC236}">
                    <a16:creationId xmlns:a16="http://schemas.microsoft.com/office/drawing/2014/main" id="{5663BCFD-5A22-594A-B2E2-E09DB9A35521}"/>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9" name="Line 10">
                <a:extLst>
                  <a:ext uri="{FF2B5EF4-FFF2-40B4-BE49-F238E27FC236}">
                    <a16:creationId xmlns:a16="http://schemas.microsoft.com/office/drawing/2014/main" id="{D0C42598-8BC6-894F-B310-086C41E85AEE}"/>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0" name="Freeform 11">
                <a:extLst>
                  <a:ext uri="{FF2B5EF4-FFF2-40B4-BE49-F238E27FC236}">
                    <a16:creationId xmlns:a16="http://schemas.microsoft.com/office/drawing/2014/main" id="{59321F10-0502-4149-A018-8B397E02574F}"/>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1" name="Line 12">
                <a:extLst>
                  <a:ext uri="{FF2B5EF4-FFF2-40B4-BE49-F238E27FC236}">
                    <a16:creationId xmlns:a16="http://schemas.microsoft.com/office/drawing/2014/main" id="{112D8478-B80D-554A-9191-5A839CB7B5BB}"/>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2" name="Line 13">
                <a:extLst>
                  <a:ext uri="{FF2B5EF4-FFF2-40B4-BE49-F238E27FC236}">
                    <a16:creationId xmlns:a16="http://schemas.microsoft.com/office/drawing/2014/main" id="{DEA514E5-91C4-5D48-A126-FFAE7AD849B2}"/>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3" name="Line 14">
                <a:extLst>
                  <a:ext uri="{FF2B5EF4-FFF2-40B4-BE49-F238E27FC236}">
                    <a16:creationId xmlns:a16="http://schemas.microsoft.com/office/drawing/2014/main" id="{32BDF0AC-E901-FB40-A550-41D280040F73}"/>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4" name="Line 15">
                <a:extLst>
                  <a:ext uri="{FF2B5EF4-FFF2-40B4-BE49-F238E27FC236}">
                    <a16:creationId xmlns:a16="http://schemas.microsoft.com/office/drawing/2014/main" id="{F57A8063-51EA-E24D-8F7E-CAEC808EAAD8}"/>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5" name="Line 16">
                <a:extLst>
                  <a:ext uri="{FF2B5EF4-FFF2-40B4-BE49-F238E27FC236}">
                    <a16:creationId xmlns:a16="http://schemas.microsoft.com/office/drawing/2014/main" id="{0CA98659-9B40-6B40-807C-6ACC3263AD7E}"/>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6" name="Line 17">
                <a:extLst>
                  <a:ext uri="{FF2B5EF4-FFF2-40B4-BE49-F238E27FC236}">
                    <a16:creationId xmlns:a16="http://schemas.microsoft.com/office/drawing/2014/main" id="{E9AC4016-B244-7743-939E-EC4954414141}"/>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7" name="Line 18">
                <a:extLst>
                  <a:ext uri="{FF2B5EF4-FFF2-40B4-BE49-F238E27FC236}">
                    <a16:creationId xmlns:a16="http://schemas.microsoft.com/office/drawing/2014/main" id="{A3A04DDF-CAFB-0040-861A-B18550A39F08}"/>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8" name="Line 19">
                <a:extLst>
                  <a:ext uri="{FF2B5EF4-FFF2-40B4-BE49-F238E27FC236}">
                    <a16:creationId xmlns:a16="http://schemas.microsoft.com/office/drawing/2014/main" id="{A0DE576E-CB26-EF41-8ACA-D34A987859C3}"/>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9" name="Line 20">
                <a:extLst>
                  <a:ext uri="{FF2B5EF4-FFF2-40B4-BE49-F238E27FC236}">
                    <a16:creationId xmlns:a16="http://schemas.microsoft.com/office/drawing/2014/main" id="{7FCBC766-860A-2E48-950A-8FC591E43053}"/>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grpSp>
      </p:grpSp>
      <p:sp>
        <p:nvSpPr>
          <p:cNvPr id="30" name="Rectangle 29">
            <a:extLst>
              <a:ext uri="{FF2B5EF4-FFF2-40B4-BE49-F238E27FC236}">
                <a16:creationId xmlns:a16="http://schemas.microsoft.com/office/drawing/2014/main" id="{DFA70D0D-CA73-7F40-BD1C-B2B2BECF33EF}"/>
              </a:ext>
            </a:extLst>
          </p:cNvPr>
          <p:cNvSpPr/>
          <p:nvPr/>
        </p:nvSpPr>
        <p:spPr>
          <a:xfrm>
            <a:off x="872079" y="1490178"/>
            <a:ext cx="4930679" cy="45675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56" name="Rectangle : coins arrondis 15">
            <a:extLst>
              <a:ext uri="{FF2B5EF4-FFF2-40B4-BE49-F238E27FC236}">
                <a16:creationId xmlns:a16="http://schemas.microsoft.com/office/drawing/2014/main" id="{0DBECAE4-5FA6-C442-A2A9-FFD98962810F}"/>
              </a:ext>
            </a:extLst>
          </p:cNvPr>
          <p:cNvSpPr/>
          <p:nvPr/>
        </p:nvSpPr>
        <p:spPr>
          <a:xfrm>
            <a:off x="6499458" y="1847675"/>
            <a:ext cx="5045689" cy="3000457"/>
          </a:xfrm>
          <a:prstGeom prst="roundRect">
            <a:avLst/>
          </a:prstGeom>
          <a:solidFill>
            <a:schemeClr val="bg1">
              <a:lumMod val="95000"/>
            </a:schemeClr>
          </a:solidFill>
          <a:ln w="6350" cap="flat" cmpd="sng" algn="ctr">
            <a:noFill/>
            <a:prstDash val="solid"/>
            <a:miter lim="800000"/>
          </a:ln>
          <a:effectLst/>
        </p:spPr>
        <p:txBody>
          <a:bodyPr lIns="48000" rIns="48000" numCol="2" rtlCol="0" anchor="ctr" anchorCtr="0"/>
          <a:lstStyle/>
          <a:p>
            <a:pPr marL="228594" indent="-228594">
              <a:spcBef>
                <a:spcPts val="800"/>
              </a:spcBef>
              <a:buFont typeface="Arial" panose="020B0604020202020204" pitchFamily="34" charset="0"/>
              <a:buChar char="•"/>
            </a:pPr>
            <a:endParaRPr lang="fr-FR" sz="1067" dirty="0">
              <a:latin typeface="Ubuntu" panose="020B0504030602030204" pitchFamily="34" charset="0"/>
            </a:endParaRPr>
          </a:p>
        </p:txBody>
      </p:sp>
      <p:sp>
        <p:nvSpPr>
          <p:cNvPr id="57" name="TextBox 5">
            <a:extLst>
              <a:ext uri="{FF2B5EF4-FFF2-40B4-BE49-F238E27FC236}">
                <a16:creationId xmlns:a16="http://schemas.microsoft.com/office/drawing/2014/main" id="{B67F46DD-6540-A64E-8D77-5FCC1499177A}"/>
              </a:ext>
            </a:extLst>
          </p:cNvPr>
          <p:cNvSpPr txBox="1"/>
          <p:nvPr/>
        </p:nvSpPr>
        <p:spPr>
          <a:xfrm>
            <a:off x="7019503" y="2505503"/>
            <a:ext cx="4255900" cy="995401"/>
          </a:xfrm>
          <a:prstGeom prst="rect">
            <a:avLst/>
          </a:prstGeom>
          <a:noFill/>
        </p:spPr>
        <p:txBody>
          <a:bodyPr wrap="square" rtlCol="0" anchor="t">
            <a:spAutoFit/>
          </a:bodyPr>
          <a:lstStyle/>
          <a:p>
            <a:r>
              <a:rPr lang="fr-FR" sz="1467" dirty="0">
                <a:latin typeface="Ubuntu"/>
              </a:rPr>
              <a:t>Au moment de partager mon écran, je clique sur l’option           </a:t>
            </a:r>
            <a:r>
              <a:rPr lang="fr-FR" sz="1467" b="1" dirty="0">
                <a:latin typeface="Ubuntu"/>
              </a:rPr>
              <a:t>partage </a:t>
            </a:r>
            <a:r>
              <a:rPr lang="fr-FR" sz="1467" dirty="0">
                <a:latin typeface="Ubuntu"/>
              </a:rPr>
              <a:t>puis je sélectionne la </a:t>
            </a:r>
            <a:r>
              <a:rPr lang="fr-FR" sz="1467" b="1" dirty="0">
                <a:latin typeface="Ubuntu"/>
              </a:rPr>
              <a:t>Fenêtre d’application</a:t>
            </a:r>
            <a:r>
              <a:rPr lang="fr-FR" sz="1467" dirty="0">
                <a:latin typeface="Ubuntu"/>
              </a:rPr>
              <a:t> que je souhaite partager avec mon client.</a:t>
            </a:r>
          </a:p>
        </p:txBody>
      </p:sp>
      <p:pic>
        <p:nvPicPr>
          <p:cNvPr id="58" name="Picture 2" descr="Bouton partage Ã©cran">
            <a:extLst>
              <a:ext uri="{FF2B5EF4-FFF2-40B4-BE49-F238E27FC236}">
                <a16:creationId xmlns:a16="http://schemas.microsoft.com/office/drawing/2014/main" id="{E6BEB60B-DD9B-8543-9126-641D047502B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831838" y="2747717"/>
            <a:ext cx="324807" cy="324807"/>
          </a:xfrm>
          <a:prstGeom prst="rect">
            <a:avLst/>
          </a:prstGeom>
          <a:noFill/>
          <a:extLst>
            <a:ext uri="{909E8E84-426E-40DD-AFC4-6F175D3DCCD1}">
              <a14:hiddenFill xmlns:a14="http://schemas.microsoft.com/office/drawing/2010/main">
                <a:solidFill>
                  <a:srgbClr val="FFFFFF"/>
                </a:solidFill>
              </a14:hiddenFill>
            </a:ext>
          </a:extLst>
        </p:spPr>
      </p:pic>
      <p:pic>
        <p:nvPicPr>
          <p:cNvPr id="59" name="Image 58">
            <a:extLst>
              <a:ext uri="{FF2B5EF4-FFF2-40B4-BE49-F238E27FC236}">
                <a16:creationId xmlns:a16="http://schemas.microsoft.com/office/drawing/2014/main" id="{3665812F-9885-FD40-941C-1A46699D00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95441" y="3877063"/>
            <a:ext cx="3101816" cy="628373"/>
          </a:xfrm>
          <a:prstGeom prst="rect">
            <a:avLst/>
          </a:prstGeom>
          <a:noFill/>
          <a:ln w="3175">
            <a:noFill/>
          </a:ln>
          <a:effectLst/>
        </p:spPr>
      </p:pic>
      <p:sp>
        <p:nvSpPr>
          <p:cNvPr id="60" name="Rectangle 59">
            <a:extLst>
              <a:ext uri="{FF2B5EF4-FFF2-40B4-BE49-F238E27FC236}">
                <a16:creationId xmlns:a16="http://schemas.microsoft.com/office/drawing/2014/main" id="{7EC13148-0AD1-444F-A6F0-B4981EE94EC1}"/>
              </a:ext>
            </a:extLst>
          </p:cNvPr>
          <p:cNvSpPr/>
          <p:nvPr/>
        </p:nvSpPr>
        <p:spPr>
          <a:xfrm>
            <a:off x="9288927" y="3909097"/>
            <a:ext cx="284331" cy="330527"/>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61" name="Groupe 60">
            <a:extLst>
              <a:ext uri="{FF2B5EF4-FFF2-40B4-BE49-F238E27FC236}">
                <a16:creationId xmlns:a16="http://schemas.microsoft.com/office/drawing/2014/main" id="{C1189D25-D85B-8C40-9345-D8D1E49F4F70}"/>
              </a:ext>
            </a:extLst>
          </p:cNvPr>
          <p:cNvGrpSpPr/>
          <p:nvPr/>
        </p:nvGrpSpPr>
        <p:grpSpPr>
          <a:xfrm>
            <a:off x="6547657" y="1702413"/>
            <a:ext cx="783100" cy="811039"/>
            <a:chOff x="2723237" y="949516"/>
            <a:chExt cx="587325" cy="608279"/>
          </a:xfrm>
          <a:effectLst>
            <a:outerShdw blurRad="50800" dist="38100" dir="5400000" algn="t" rotWithShape="0">
              <a:prstClr val="black">
                <a:alpha val="40000"/>
              </a:prstClr>
            </a:outerShdw>
          </a:effectLst>
        </p:grpSpPr>
        <p:sp>
          <p:nvSpPr>
            <p:cNvPr id="62" name="Ellipse 61">
              <a:extLst>
                <a:ext uri="{FF2B5EF4-FFF2-40B4-BE49-F238E27FC236}">
                  <a16:creationId xmlns:a16="http://schemas.microsoft.com/office/drawing/2014/main" id="{9B2E61DA-CD6D-A046-ABF0-1CC1700CACF5}"/>
                </a:ext>
              </a:extLst>
            </p:cNvPr>
            <p:cNvSpPr/>
            <p:nvPr/>
          </p:nvSpPr>
          <p:spPr>
            <a:xfrm>
              <a:off x="2723237" y="949516"/>
              <a:ext cx="587325" cy="608279"/>
            </a:xfrm>
            <a:prstGeom prst="ellipse">
              <a:avLst/>
            </a:prstGeom>
            <a:solidFill>
              <a:schemeClr val="bg1"/>
            </a:solidFill>
            <a:ln w="317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63" name="Ellipse 62">
              <a:extLst>
                <a:ext uri="{FF2B5EF4-FFF2-40B4-BE49-F238E27FC236}">
                  <a16:creationId xmlns:a16="http://schemas.microsoft.com/office/drawing/2014/main" id="{7E633FA6-06A9-A84F-9A58-75917FACD529}"/>
                </a:ext>
              </a:extLst>
            </p:cNvPr>
            <p:cNvSpPr/>
            <p:nvPr/>
          </p:nvSpPr>
          <p:spPr>
            <a:xfrm>
              <a:off x="2813180" y="1058463"/>
              <a:ext cx="151217" cy="151217"/>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64" name="Image 63">
              <a:extLst>
                <a:ext uri="{FF2B5EF4-FFF2-40B4-BE49-F238E27FC236}">
                  <a16:creationId xmlns:a16="http://schemas.microsoft.com/office/drawing/2014/main" id="{A9047263-57F7-DC40-803D-71F8E908C4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48645" y="1083409"/>
              <a:ext cx="345020" cy="348778"/>
            </a:xfrm>
            <a:prstGeom prst="rect">
              <a:avLst/>
            </a:prstGeom>
          </p:spPr>
        </p:pic>
      </p:grpSp>
      <p:sp>
        <p:nvSpPr>
          <p:cNvPr id="65" name="Espace réservé du contenu 3">
            <a:extLst>
              <a:ext uri="{FF2B5EF4-FFF2-40B4-BE49-F238E27FC236}">
                <a16:creationId xmlns:a16="http://schemas.microsoft.com/office/drawing/2014/main" id="{05DCDDFE-D3AE-EB4C-A9F5-9F873E47F0DA}"/>
              </a:ext>
            </a:extLst>
          </p:cNvPr>
          <p:cNvSpPr txBox="1">
            <a:spLocks noChangeAspect="1"/>
          </p:cNvSpPr>
          <p:nvPr/>
        </p:nvSpPr>
        <p:spPr>
          <a:xfrm>
            <a:off x="7317092" y="1965889"/>
            <a:ext cx="974901" cy="1610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0584" indent="0" algn="ctr">
              <a:lnSpc>
                <a:spcPct val="80000"/>
              </a:lnSpc>
              <a:buNone/>
            </a:pPr>
            <a:r>
              <a:rPr lang="fr-FR" sz="1600" b="1" dirty="0">
                <a:solidFill>
                  <a:srgbClr val="5557AF"/>
                </a:solidFill>
                <a:cs typeface="Arial Narrow" panose="020B0604020202020204" pitchFamily="34" charset="0"/>
              </a:rPr>
              <a:t>TEAMS</a:t>
            </a:r>
          </a:p>
        </p:txBody>
      </p:sp>
      <p:cxnSp>
        <p:nvCxnSpPr>
          <p:cNvPr id="66" name="Connecteur droit 65">
            <a:extLst>
              <a:ext uri="{FF2B5EF4-FFF2-40B4-BE49-F238E27FC236}">
                <a16:creationId xmlns:a16="http://schemas.microsoft.com/office/drawing/2014/main" id="{069374F1-8140-DB44-A476-FCC6602A3298}"/>
              </a:ext>
            </a:extLst>
          </p:cNvPr>
          <p:cNvCxnSpPr>
            <a:cxnSpLocks/>
          </p:cNvCxnSpPr>
          <p:nvPr/>
        </p:nvCxnSpPr>
        <p:spPr>
          <a:xfrm flipV="1">
            <a:off x="8291993" y="2049805"/>
            <a:ext cx="2605264" cy="12911"/>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67" name="TextBox 5">
            <a:extLst>
              <a:ext uri="{FF2B5EF4-FFF2-40B4-BE49-F238E27FC236}">
                <a16:creationId xmlns:a16="http://schemas.microsoft.com/office/drawing/2014/main" id="{8833E28C-17D1-584B-B380-BD0E297606B9}"/>
              </a:ext>
            </a:extLst>
          </p:cNvPr>
          <p:cNvSpPr txBox="1"/>
          <p:nvPr/>
        </p:nvSpPr>
        <p:spPr>
          <a:xfrm>
            <a:off x="1050646" y="1672089"/>
            <a:ext cx="4793104" cy="3970318"/>
          </a:xfrm>
          <a:prstGeom prst="rect">
            <a:avLst/>
          </a:prstGeom>
          <a:noFill/>
        </p:spPr>
        <p:txBody>
          <a:bodyPr wrap="square" rtlCol="0">
            <a:spAutoFit/>
          </a:bodyPr>
          <a:lstStyle/>
          <a:p>
            <a:pPr algn="just"/>
            <a:r>
              <a:rPr lang="fr-FR" sz="1400" b="1" dirty="0">
                <a:latin typeface="Arial" panose="020B0604020202020204" pitchFamily="34" charset="0"/>
                <a:cs typeface="Arial" panose="020B0604020202020204" pitchFamily="34" charset="0"/>
              </a:rPr>
              <a:t>J’ouvre les éléments de présentation utiles afin qu'ils s'affichent dans les propositions de partage de fenêtre</a:t>
            </a:r>
            <a:r>
              <a:rPr lang="fr-FR" sz="1400" dirty="0">
                <a:latin typeface="Arial" panose="020B0604020202020204" pitchFamily="34" charset="0"/>
                <a:cs typeface="Arial" panose="020B0604020202020204" pitchFamily="34" charset="0"/>
              </a:rPr>
              <a:t>. </a:t>
            </a:r>
            <a:r>
              <a:rPr lang="fr-FR" sz="1400" b="1" dirty="0">
                <a:solidFill>
                  <a:srgbClr val="C00000"/>
                </a:solidFill>
                <a:latin typeface="Arial" panose="020B0604020202020204" pitchFamily="34" charset="0"/>
                <a:cs typeface="Arial" panose="020B0604020202020204" pitchFamily="34" charset="0"/>
              </a:rPr>
              <a:t>Je ferme les applications et les documents non nécessaires pour l'entretien client.</a:t>
            </a:r>
          </a:p>
          <a:p>
            <a:pPr algn="just"/>
            <a:endParaRPr lang="fr-FR" sz="1400" dirty="0">
              <a:latin typeface="Arial" panose="020B0604020202020204" pitchFamily="34" charset="0"/>
              <a:cs typeface="Arial" panose="020B0604020202020204" pitchFamily="34" charset="0"/>
            </a:endParaRPr>
          </a:p>
          <a:p>
            <a:pPr fontAlgn="base"/>
            <a:r>
              <a:rPr lang="fr-FR" sz="1400" b="1" dirty="0">
                <a:solidFill>
                  <a:srgbClr val="C00000"/>
                </a:solidFill>
                <a:latin typeface="Arial" panose="020B0604020202020204" pitchFamily="34" charset="0"/>
                <a:cs typeface="Arial" panose="020B0604020202020204" pitchFamily="34" charset="0"/>
              </a:rPr>
              <a:t>Je peux rejoindre quelques minutes en avance la réunion afin de vérifier que les applications utiles sont bien proposées</a:t>
            </a:r>
            <a:r>
              <a:rPr lang="fr-FR" sz="1400" b="1" dirty="0" smtClean="0">
                <a:solidFill>
                  <a:srgbClr val="C00000"/>
                </a:solidFill>
                <a:latin typeface="Arial" panose="020B0604020202020204" pitchFamily="34" charset="0"/>
                <a:cs typeface="Arial" panose="020B0604020202020204" pitchFamily="34" charset="0"/>
              </a:rPr>
              <a:t>.</a:t>
            </a:r>
          </a:p>
          <a:p>
            <a:pPr lvl="1" fontAlgn="base"/>
            <a:r>
              <a:rPr lang="fr-FR" sz="1400" dirty="0">
                <a:latin typeface="Arial" panose="020B0604020202020204" pitchFamily="34" charset="0"/>
                <a:cs typeface="Arial" panose="020B0604020202020204" pitchFamily="34" charset="0"/>
              </a:rPr>
              <a:t/>
            </a:r>
            <a:br>
              <a:rPr lang="fr-FR" sz="1400" dirty="0">
                <a:latin typeface="Arial" panose="020B0604020202020204" pitchFamily="34" charset="0"/>
                <a:cs typeface="Arial" panose="020B0604020202020204" pitchFamily="34" charset="0"/>
              </a:rPr>
            </a:br>
            <a:r>
              <a:rPr lang="fr-FR" sz="1400" b="1" dirty="0" smtClean="0">
                <a:solidFill>
                  <a:schemeClr val="tx2"/>
                </a:solidFill>
                <a:latin typeface="Arial" panose="020B0604020202020204" pitchFamily="34" charset="0"/>
                <a:cs typeface="Arial" panose="020B0604020202020204" pitchFamily="34" charset="0"/>
              </a:rPr>
              <a:t>ATTENTION</a:t>
            </a:r>
            <a:r>
              <a:rPr lang="fr-FR" sz="1400" b="1" dirty="0">
                <a:solidFill>
                  <a:schemeClr val="tx1">
                    <a:lumMod val="75000"/>
                    <a:lumOff val="25000"/>
                  </a:schemeClr>
                </a:solidFill>
                <a:latin typeface="Arial" panose="020B0604020202020204" pitchFamily="34" charset="0"/>
                <a:cs typeface="Arial" panose="020B0604020202020204" pitchFamily="34" charset="0"/>
              </a:rPr>
              <a:t/>
            </a:r>
            <a:br>
              <a:rPr lang="fr-FR" sz="1400" b="1" dirty="0">
                <a:solidFill>
                  <a:schemeClr val="tx1">
                    <a:lumMod val="75000"/>
                    <a:lumOff val="25000"/>
                  </a:schemeClr>
                </a:solidFill>
                <a:latin typeface="Arial" panose="020B0604020202020204" pitchFamily="34" charset="0"/>
                <a:cs typeface="Arial" panose="020B0604020202020204" pitchFamily="34" charset="0"/>
              </a:rPr>
            </a:br>
            <a:r>
              <a:rPr lang="fr-FR" sz="1400" dirty="0">
                <a:latin typeface="Arial" panose="020B0604020202020204" pitchFamily="34" charset="0"/>
                <a:cs typeface="Arial" panose="020B0604020202020204" pitchFamily="34" charset="0"/>
              </a:rPr>
              <a:t>Lors du partage de fenêtre, le client visualise uniquement la fenêtre partagée. Si sur mon PC je change d’application ou de fenêtre le client ne le verra pas sans action de ma part.</a:t>
            </a:r>
            <a:r>
              <a:rPr lang="en-US" sz="1400" dirty="0">
                <a:latin typeface="Arial" panose="020B0604020202020204" pitchFamily="34" charset="0"/>
                <a:cs typeface="Arial" panose="020B0604020202020204" pitchFamily="34" charset="0"/>
              </a:rPr>
              <a:t>​</a:t>
            </a:r>
          </a:p>
          <a:p>
            <a:pPr lvl="1" algn="just" fontAlgn="base"/>
            <a:endParaRPr lang="fr-FR" sz="1400" b="1" dirty="0">
              <a:solidFill>
                <a:srgbClr val="C00000"/>
              </a:solidFill>
              <a:latin typeface="Arial" panose="020B0604020202020204" pitchFamily="34" charset="0"/>
              <a:cs typeface="Arial" panose="020B0604020202020204" pitchFamily="34" charset="0"/>
            </a:endParaRPr>
          </a:p>
          <a:p>
            <a:pPr lvl="1" algn="just" fontAlgn="base"/>
            <a:r>
              <a:rPr lang="fr-FR" sz="1400" b="1" dirty="0">
                <a:solidFill>
                  <a:srgbClr val="C00000"/>
                </a:solidFill>
                <a:latin typeface="Arial" panose="020B0604020202020204" pitchFamily="34" charset="0"/>
                <a:cs typeface="Arial" panose="020B0604020202020204" pitchFamily="34" charset="0"/>
              </a:rPr>
              <a:t>Si je  souhaite partager une nouvelle application ou un document je dois la sélectionner en recommençant le partage de fenêtre</a:t>
            </a:r>
            <a:r>
              <a:rPr lang="en-US" sz="1400" dirty="0" smtClean="0">
                <a:latin typeface="Arial" panose="020B0604020202020204" pitchFamily="34" charset="0"/>
                <a:cs typeface="Arial" panose="020B0604020202020204" pitchFamily="34" charset="0"/>
              </a:rPr>
              <a:t>​;</a:t>
            </a:r>
            <a:endParaRPr lang="fr-FR" sz="1400" dirty="0">
              <a:latin typeface="Arial" panose="020B0604020202020204" pitchFamily="34" charset="0"/>
              <a:cs typeface="Arial" panose="020B0604020202020204" pitchFamily="34" charset="0"/>
            </a:endParaRPr>
          </a:p>
        </p:txBody>
      </p:sp>
      <p:pic>
        <p:nvPicPr>
          <p:cNvPr id="68" name="Image 6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50646" y="3524145"/>
            <a:ext cx="538318" cy="530516"/>
          </a:xfrm>
          <a:prstGeom prst="rect">
            <a:avLst/>
          </a:prstGeom>
        </p:spPr>
      </p:pic>
      <p:sp>
        <p:nvSpPr>
          <p:cNvPr id="69" name="Rectangle 68">
            <a:extLst>
              <a:ext uri="{FF2B5EF4-FFF2-40B4-BE49-F238E27FC236}">
                <a16:creationId xmlns:a16="http://schemas.microsoft.com/office/drawing/2014/main" id="{7EC13148-0AD1-444F-A6F0-B4981EE94EC1}"/>
              </a:ext>
            </a:extLst>
          </p:cNvPr>
          <p:cNvSpPr/>
          <p:nvPr/>
        </p:nvSpPr>
        <p:spPr>
          <a:xfrm>
            <a:off x="9226298" y="3794177"/>
            <a:ext cx="409588" cy="568373"/>
          </a:xfrm>
          <a:prstGeom prst="rect">
            <a:avLst/>
          </a:prstGeom>
          <a:noFill/>
          <a:ln w="158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73" name="ZoneTexte 72">
            <a:extLst>
              <a:ext uri="{FF2B5EF4-FFF2-40B4-BE49-F238E27FC236}">
                <a16:creationId xmlns:a16="http://schemas.microsoft.com/office/drawing/2014/main" id="{D02E6853-04CC-FB48-9EFB-31B4B056F905}"/>
              </a:ext>
            </a:extLst>
          </p:cNvPr>
          <p:cNvSpPr txBox="1"/>
          <p:nvPr/>
        </p:nvSpPr>
        <p:spPr>
          <a:xfrm>
            <a:off x="5779766" y="1423854"/>
            <a:ext cx="911077" cy="1569660"/>
          </a:xfrm>
          <a:prstGeom prst="rect">
            <a:avLst/>
          </a:prstGeom>
          <a:noFill/>
        </p:spPr>
        <p:txBody>
          <a:bodyPr wrap="square" rtlCol="0">
            <a:spAutoFit/>
          </a:bodyPr>
          <a:lstStyle/>
          <a:p>
            <a:pPr defTabSz="1219170"/>
            <a:r>
              <a:rPr lang="fr-FR" sz="9600" b="1" kern="0" dirty="0">
                <a:solidFill>
                  <a:srgbClr val="FFFFFF">
                    <a:lumMod val="95000"/>
                  </a:srgbClr>
                </a:solidFill>
                <a:latin typeface="Ubuntu" panose="020B0504030602030204" pitchFamily="34" charset="0"/>
                <a:cs typeface="Arial"/>
                <a:sym typeface="Arial"/>
              </a:rPr>
              <a:t>1</a:t>
            </a:r>
          </a:p>
        </p:txBody>
      </p:sp>
    </p:spTree>
    <p:extLst>
      <p:ext uri="{BB962C8B-B14F-4D97-AF65-F5344CB8AC3E}">
        <p14:creationId xmlns:p14="http://schemas.microsoft.com/office/powerpoint/2010/main" val="3463129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descr="cid:image001.jpg@01D6BDC9.E2CED410"/>
          <p:cNvPicPr/>
          <p:nvPr/>
        </p:nvPicPr>
        <p:blipFill rotWithShape="1">
          <a:blip r:embed="rId2" r:link="rId3">
            <a:extLst>
              <a:ext uri="{28A0092B-C50C-407E-A947-70E740481C1C}">
                <a14:useLocalDpi xmlns:a14="http://schemas.microsoft.com/office/drawing/2010/main" val="0"/>
              </a:ext>
            </a:extLst>
          </a:blip>
          <a:srcRect l="1798" t="59983" r="58115" b="2690"/>
          <a:stretch/>
        </p:blipFill>
        <p:spPr bwMode="auto">
          <a:xfrm>
            <a:off x="4059195" y="1727449"/>
            <a:ext cx="7736566" cy="3117448"/>
          </a:xfrm>
          <a:prstGeom prst="rect">
            <a:avLst/>
          </a:prstGeom>
          <a:noFill/>
          <a:ln>
            <a:noFill/>
          </a:ln>
          <a:extLst>
            <a:ext uri="{53640926-AAD7-44D8-BBD7-CCE9431645EC}">
              <a14:shadowObscured xmlns:a14="http://schemas.microsoft.com/office/drawing/2010/main"/>
            </a:ext>
          </a:extLst>
        </p:spPr>
      </p:pic>
      <p:sp>
        <p:nvSpPr>
          <p:cNvPr id="94" name="Rectangle : coins arrondis 15">
            <a:extLst>
              <a:ext uri="{FF2B5EF4-FFF2-40B4-BE49-F238E27FC236}">
                <a16:creationId xmlns:a16="http://schemas.microsoft.com/office/drawing/2014/main" id="{4D012DC2-9726-A44C-AE99-ECD06F286B73}"/>
              </a:ext>
            </a:extLst>
          </p:cNvPr>
          <p:cNvSpPr/>
          <p:nvPr/>
        </p:nvSpPr>
        <p:spPr>
          <a:xfrm>
            <a:off x="6866351" y="5034531"/>
            <a:ext cx="4990289" cy="1088097"/>
          </a:xfrm>
          <a:prstGeom prst="roundRect">
            <a:avLst/>
          </a:prstGeom>
          <a:solidFill>
            <a:schemeClr val="bg1">
              <a:lumMod val="95000"/>
            </a:schemeClr>
          </a:solidFill>
          <a:ln w="6350" cap="flat" cmpd="sng" algn="ctr">
            <a:noFill/>
            <a:prstDash val="solid"/>
            <a:miter lim="800000"/>
          </a:ln>
          <a:effectLst/>
        </p:spPr>
        <p:txBody>
          <a:bodyPr lIns="48000" rIns="48000" numCol="2" rtlCol="0" anchor="ctr" anchorCtr="0"/>
          <a:lstStyle/>
          <a:p>
            <a:pPr marL="228594" indent="-228594">
              <a:spcBef>
                <a:spcPts val="800"/>
              </a:spcBef>
              <a:buFont typeface="Arial" panose="020B0604020202020204" pitchFamily="34" charset="0"/>
              <a:buChar char="•"/>
            </a:pPr>
            <a:endParaRPr lang="fr-FR" sz="1067" dirty="0">
              <a:latin typeface="Ubuntu" panose="020B0504030602030204" pitchFamily="34" charset="0"/>
            </a:endParaRPr>
          </a:p>
        </p:txBody>
      </p:sp>
      <p:sp>
        <p:nvSpPr>
          <p:cNvPr id="4" name="Titre 3"/>
          <p:cNvSpPr>
            <a:spLocks noGrp="1"/>
          </p:cNvSpPr>
          <p:nvPr>
            <p:ph type="title"/>
          </p:nvPr>
        </p:nvSpPr>
        <p:spPr/>
        <p:txBody>
          <a:bodyPr vert="horz" lIns="91440" tIns="45720" rIns="91440" bIns="45720" rtlCol="0" anchor="ctr">
            <a:normAutofit/>
          </a:bodyPr>
          <a:lstStyle/>
          <a:p>
            <a:pPr marL="457200" indent="-457200">
              <a:buFont typeface="+mj-lt"/>
              <a:buAutoNum type="arabicPeriod" startAt="2"/>
            </a:pPr>
            <a:r>
              <a:rPr lang="fr-FR" b="1" dirty="0">
                <a:solidFill>
                  <a:srgbClr val="C00000"/>
                </a:solidFill>
              </a:rPr>
              <a:t>MON ENTRETIEN : </a:t>
            </a:r>
            <a:r>
              <a:rPr lang="fr-FR" b="1" dirty="0" smtClean="0">
                <a:solidFill>
                  <a:srgbClr val="C00000"/>
                </a:solidFill>
              </a:rPr>
              <a:t>JE PARTAGE UN DOCUMENT.</a:t>
            </a:r>
            <a:endParaRPr lang="fr-FR" b="1" dirty="0">
              <a:solidFill>
                <a:srgbClr val="C00000"/>
              </a:solidFill>
            </a:endParaRPr>
          </a:p>
        </p:txBody>
      </p:sp>
      <p:grpSp>
        <p:nvGrpSpPr>
          <p:cNvPr id="10" name="Groupe 9">
            <a:extLst>
              <a:ext uri="{FF2B5EF4-FFF2-40B4-BE49-F238E27FC236}">
                <a16:creationId xmlns:a16="http://schemas.microsoft.com/office/drawing/2014/main" id="{E1444141-D372-194C-9737-EAF09AB6DFBE}"/>
              </a:ext>
            </a:extLst>
          </p:cNvPr>
          <p:cNvGrpSpPr>
            <a:grpSpLocks noChangeAspect="1"/>
          </p:cNvGrpSpPr>
          <p:nvPr/>
        </p:nvGrpSpPr>
        <p:grpSpPr>
          <a:xfrm>
            <a:off x="10713256" y="306001"/>
            <a:ext cx="1143384" cy="1184177"/>
            <a:chOff x="1087896" y="781367"/>
            <a:chExt cx="839036" cy="868970"/>
          </a:xfrm>
          <a:effectLst>
            <a:outerShdw blurRad="50800" dist="38100" dir="5400000" algn="t" rotWithShape="0">
              <a:prstClr val="black">
                <a:alpha val="40000"/>
              </a:prstClr>
            </a:outerShdw>
          </a:effectLst>
        </p:grpSpPr>
        <p:sp>
          <p:nvSpPr>
            <p:cNvPr id="11" name="Ellipse 10">
              <a:extLst>
                <a:ext uri="{FF2B5EF4-FFF2-40B4-BE49-F238E27FC236}">
                  <a16:creationId xmlns:a16="http://schemas.microsoft.com/office/drawing/2014/main" id="{5B8FEE0F-0453-AC4A-9699-8DA19CE7689C}"/>
                </a:ext>
              </a:extLst>
            </p:cNvPr>
            <p:cNvSpPr/>
            <p:nvPr/>
          </p:nvSpPr>
          <p:spPr>
            <a:xfrm>
              <a:off x="1087896" y="781367"/>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Ellipse 11">
              <a:extLst>
                <a:ext uri="{FF2B5EF4-FFF2-40B4-BE49-F238E27FC236}">
                  <a16:creationId xmlns:a16="http://schemas.microsoft.com/office/drawing/2014/main" id="{D19EAD11-CBFF-244D-A637-54B40FC7DBD3}"/>
                </a:ext>
              </a:extLst>
            </p:cNvPr>
            <p:cNvSpPr/>
            <p:nvPr/>
          </p:nvSpPr>
          <p:spPr>
            <a:xfrm>
              <a:off x="1216386" y="937005"/>
              <a:ext cx="216024"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3" name="Groupe 12">
              <a:extLst>
                <a:ext uri="{FF2B5EF4-FFF2-40B4-BE49-F238E27FC236}">
                  <a16:creationId xmlns:a16="http://schemas.microsoft.com/office/drawing/2014/main" id="{C06B0952-A251-544E-A1DF-0ECC588057B2}"/>
                </a:ext>
              </a:extLst>
            </p:cNvPr>
            <p:cNvGrpSpPr/>
            <p:nvPr/>
          </p:nvGrpSpPr>
          <p:grpSpPr>
            <a:xfrm>
              <a:off x="1219989" y="1013738"/>
              <a:ext cx="574851" cy="419927"/>
              <a:chOff x="3206750" y="1935163"/>
              <a:chExt cx="671513" cy="490537"/>
            </a:xfrm>
          </p:grpSpPr>
          <p:sp>
            <p:nvSpPr>
              <p:cNvPr id="14" name="Freeform 5">
                <a:extLst>
                  <a:ext uri="{FF2B5EF4-FFF2-40B4-BE49-F238E27FC236}">
                    <a16:creationId xmlns:a16="http://schemas.microsoft.com/office/drawing/2014/main" id="{07C40167-7EA5-AA4E-A5A2-21FFBE44DC79}"/>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5" name="Freeform 6">
                <a:extLst>
                  <a:ext uri="{FF2B5EF4-FFF2-40B4-BE49-F238E27FC236}">
                    <a16:creationId xmlns:a16="http://schemas.microsoft.com/office/drawing/2014/main" id="{27184F63-3403-9348-9CA8-B3C3988FE0F1}"/>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6" name="Freeform 7">
                <a:extLst>
                  <a:ext uri="{FF2B5EF4-FFF2-40B4-BE49-F238E27FC236}">
                    <a16:creationId xmlns:a16="http://schemas.microsoft.com/office/drawing/2014/main" id="{DFA0B9AB-6C99-E940-8FF5-570F8DAAA477}"/>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7" name="Line 8">
                <a:extLst>
                  <a:ext uri="{FF2B5EF4-FFF2-40B4-BE49-F238E27FC236}">
                    <a16:creationId xmlns:a16="http://schemas.microsoft.com/office/drawing/2014/main" id="{8F1E7408-05C8-1D49-9670-70FB4F8B4275}"/>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8" name="Line 9">
                <a:extLst>
                  <a:ext uri="{FF2B5EF4-FFF2-40B4-BE49-F238E27FC236}">
                    <a16:creationId xmlns:a16="http://schemas.microsoft.com/office/drawing/2014/main" id="{5663BCFD-5A22-594A-B2E2-E09DB9A35521}"/>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9" name="Line 10">
                <a:extLst>
                  <a:ext uri="{FF2B5EF4-FFF2-40B4-BE49-F238E27FC236}">
                    <a16:creationId xmlns:a16="http://schemas.microsoft.com/office/drawing/2014/main" id="{D0C42598-8BC6-894F-B310-086C41E85AEE}"/>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0" name="Freeform 11">
                <a:extLst>
                  <a:ext uri="{FF2B5EF4-FFF2-40B4-BE49-F238E27FC236}">
                    <a16:creationId xmlns:a16="http://schemas.microsoft.com/office/drawing/2014/main" id="{59321F10-0502-4149-A018-8B397E02574F}"/>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1" name="Line 12">
                <a:extLst>
                  <a:ext uri="{FF2B5EF4-FFF2-40B4-BE49-F238E27FC236}">
                    <a16:creationId xmlns:a16="http://schemas.microsoft.com/office/drawing/2014/main" id="{112D8478-B80D-554A-9191-5A839CB7B5BB}"/>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2" name="Line 13">
                <a:extLst>
                  <a:ext uri="{FF2B5EF4-FFF2-40B4-BE49-F238E27FC236}">
                    <a16:creationId xmlns:a16="http://schemas.microsoft.com/office/drawing/2014/main" id="{DEA514E5-91C4-5D48-A126-FFAE7AD849B2}"/>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3" name="Line 14">
                <a:extLst>
                  <a:ext uri="{FF2B5EF4-FFF2-40B4-BE49-F238E27FC236}">
                    <a16:creationId xmlns:a16="http://schemas.microsoft.com/office/drawing/2014/main" id="{32BDF0AC-E901-FB40-A550-41D280040F73}"/>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4" name="Line 15">
                <a:extLst>
                  <a:ext uri="{FF2B5EF4-FFF2-40B4-BE49-F238E27FC236}">
                    <a16:creationId xmlns:a16="http://schemas.microsoft.com/office/drawing/2014/main" id="{F57A8063-51EA-E24D-8F7E-CAEC808EAAD8}"/>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5" name="Line 16">
                <a:extLst>
                  <a:ext uri="{FF2B5EF4-FFF2-40B4-BE49-F238E27FC236}">
                    <a16:creationId xmlns:a16="http://schemas.microsoft.com/office/drawing/2014/main" id="{0CA98659-9B40-6B40-807C-6ACC3263AD7E}"/>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6" name="Line 17">
                <a:extLst>
                  <a:ext uri="{FF2B5EF4-FFF2-40B4-BE49-F238E27FC236}">
                    <a16:creationId xmlns:a16="http://schemas.microsoft.com/office/drawing/2014/main" id="{E9AC4016-B244-7743-939E-EC4954414141}"/>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7" name="Line 18">
                <a:extLst>
                  <a:ext uri="{FF2B5EF4-FFF2-40B4-BE49-F238E27FC236}">
                    <a16:creationId xmlns:a16="http://schemas.microsoft.com/office/drawing/2014/main" id="{A3A04DDF-CAFB-0040-861A-B18550A39F08}"/>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8" name="Line 19">
                <a:extLst>
                  <a:ext uri="{FF2B5EF4-FFF2-40B4-BE49-F238E27FC236}">
                    <a16:creationId xmlns:a16="http://schemas.microsoft.com/office/drawing/2014/main" id="{A0DE576E-CB26-EF41-8ACA-D34A987859C3}"/>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9" name="Line 20">
                <a:extLst>
                  <a:ext uri="{FF2B5EF4-FFF2-40B4-BE49-F238E27FC236}">
                    <a16:creationId xmlns:a16="http://schemas.microsoft.com/office/drawing/2014/main" id="{7FCBC766-860A-2E48-950A-8FC591E43053}"/>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grpSp>
      </p:grpSp>
      <p:sp>
        <p:nvSpPr>
          <p:cNvPr id="42" name="Rectangle : coins arrondis 15">
            <a:extLst>
              <a:ext uri="{FF2B5EF4-FFF2-40B4-BE49-F238E27FC236}">
                <a16:creationId xmlns:a16="http://schemas.microsoft.com/office/drawing/2014/main" id="{4D012DC2-9726-A44C-AE99-ECD06F286B73}"/>
              </a:ext>
            </a:extLst>
          </p:cNvPr>
          <p:cNvSpPr/>
          <p:nvPr/>
        </p:nvSpPr>
        <p:spPr>
          <a:xfrm>
            <a:off x="852656" y="1482772"/>
            <a:ext cx="2968541" cy="3758753"/>
          </a:xfrm>
          <a:prstGeom prst="roundRect">
            <a:avLst/>
          </a:prstGeom>
          <a:solidFill>
            <a:schemeClr val="bg1">
              <a:lumMod val="95000"/>
            </a:schemeClr>
          </a:solidFill>
          <a:ln w="6350" cap="flat" cmpd="sng" algn="ctr">
            <a:noFill/>
            <a:prstDash val="solid"/>
            <a:miter lim="800000"/>
          </a:ln>
          <a:effectLst/>
        </p:spPr>
        <p:txBody>
          <a:bodyPr lIns="48000" rIns="48000" numCol="2" rtlCol="0" anchor="ctr" anchorCtr="0"/>
          <a:lstStyle/>
          <a:p>
            <a:pPr marL="228594" indent="-228594">
              <a:spcBef>
                <a:spcPts val="800"/>
              </a:spcBef>
              <a:buFont typeface="Arial" panose="020B0604020202020204" pitchFamily="34" charset="0"/>
              <a:buChar char="•"/>
            </a:pPr>
            <a:endParaRPr lang="fr-FR" sz="1067" dirty="0">
              <a:latin typeface="Ubuntu" panose="020B0504030602030204" pitchFamily="34" charset="0"/>
            </a:endParaRPr>
          </a:p>
        </p:txBody>
      </p:sp>
      <p:sp>
        <p:nvSpPr>
          <p:cNvPr id="43" name="TextBox 5">
            <a:extLst>
              <a:ext uri="{FF2B5EF4-FFF2-40B4-BE49-F238E27FC236}">
                <a16:creationId xmlns:a16="http://schemas.microsoft.com/office/drawing/2014/main" id="{8833E28C-17D1-584B-B380-BD0E297606B9}"/>
              </a:ext>
            </a:extLst>
          </p:cNvPr>
          <p:cNvSpPr txBox="1"/>
          <p:nvPr/>
        </p:nvSpPr>
        <p:spPr>
          <a:xfrm>
            <a:off x="1182356" y="2172161"/>
            <a:ext cx="2569960" cy="2575770"/>
          </a:xfrm>
          <a:prstGeom prst="rect">
            <a:avLst/>
          </a:prstGeom>
          <a:noFill/>
        </p:spPr>
        <p:txBody>
          <a:bodyPr wrap="square" rtlCol="0">
            <a:spAutoFit/>
          </a:bodyPr>
          <a:lstStyle/>
          <a:p>
            <a:pPr lvl="0"/>
            <a:r>
              <a:rPr lang="fr-FR" sz="1467" dirty="0">
                <a:solidFill>
                  <a:srgbClr val="B34A8C"/>
                </a:solidFill>
                <a:latin typeface="Ubuntu" panose="020B0504030602030204" pitchFamily="34" charset="0"/>
              </a:rPr>
              <a:t>PARTAGER UNE </a:t>
            </a:r>
            <a:r>
              <a:rPr lang="fr-FR" sz="1467" b="1" dirty="0">
                <a:solidFill>
                  <a:srgbClr val="B34A8C"/>
                </a:solidFill>
                <a:latin typeface="Ubuntu" panose="020B0504030602030204" pitchFamily="34" charset="0"/>
              </a:rPr>
              <a:t>FENÊTRE D’APPLICATION </a:t>
            </a:r>
            <a:endParaRPr lang="fr-FR" sz="1467" dirty="0"/>
          </a:p>
          <a:p>
            <a:pPr lvl="0"/>
            <a:r>
              <a:rPr lang="fr-FR" sz="1467" dirty="0">
                <a:latin typeface="Ubuntu" panose="020B0504030602030204" pitchFamily="34" charset="0"/>
              </a:rPr>
              <a:t>masque automatiquement toute activité sur l’écran qui ne concerne pas l’application sélectionnée. De plus, les notifications ne seront pas affichées</a:t>
            </a:r>
            <a:r>
              <a:rPr lang="fr-FR" sz="1467" dirty="0" smtClean="0">
                <a:latin typeface="Ubuntu" panose="020B0504030602030204" pitchFamily="34" charset="0"/>
              </a:rPr>
              <a:t>.</a:t>
            </a:r>
          </a:p>
          <a:p>
            <a:pPr lvl="0"/>
            <a:endParaRPr lang="fr-FR" sz="1467" dirty="0">
              <a:latin typeface="Ubuntu" panose="020B0504030602030204" pitchFamily="34" charset="0"/>
            </a:endParaRPr>
          </a:p>
          <a:p>
            <a:pPr lvl="0"/>
            <a:r>
              <a:rPr lang="fr-FR" sz="1467" b="1" dirty="0">
                <a:latin typeface="Ubuntu" panose="020B0504030602030204" pitchFamily="34" charset="0"/>
              </a:rPr>
              <a:t>ARRETER LE PARTAGE : </a:t>
            </a:r>
            <a:r>
              <a:rPr lang="fr-FR" sz="1467" dirty="0">
                <a:latin typeface="Ubuntu" panose="020B0504030602030204" pitchFamily="34" charset="0"/>
              </a:rPr>
              <a:t>cliquer sur le </a:t>
            </a:r>
            <a:r>
              <a:rPr lang="fr-FR" sz="1467" dirty="0" smtClean="0">
                <a:latin typeface="Ubuntu" panose="020B0504030602030204" pitchFamily="34" charset="0"/>
              </a:rPr>
              <a:t>bouton </a:t>
            </a:r>
            <a:endParaRPr lang="fr-FR" sz="1467" dirty="0">
              <a:latin typeface="Ubuntu" panose="020B0504030602030204" pitchFamily="34" charset="0"/>
            </a:endParaRPr>
          </a:p>
        </p:txBody>
      </p:sp>
      <p:grpSp>
        <p:nvGrpSpPr>
          <p:cNvPr id="44" name="Groupe 43">
            <a:extLst>
              <a:ext uri="{FF2B5EF4-FFF2-40B4-BE49-F238E27FC236}">
                <a16:creationId xmlns:a16="http://schemas.microsoft.com/office/drawing/2014/main" id="{C1189D25-D85B-8C40-9345-D8D1E49F4F70}"/>
              </a:ext>
            </a:extLst>
          </p:cNvPr>
          <p:cNvGrpSpPr/>
          <p:nvPr/>
        </p:nvGrpSpPr>
        <p:grpSpPr>
          <a:xfrm>
            <a:off x="860809" y="1309642"/>
            <a:ext cx="783100" cy="811039"/>
            <a:chOff x="2723237" y="949516"/>
            <a:chExt cx="587325" cy="608279"/>
          </a:xfrm>
          <a:effectLst>
            <a:outerShdw blurRad="50800" dist="38100" dir="5400000" algn="t" rotWithShape="0">
              <a:prstClr val="black">
                <a:alpha val="40000"/>
              </a:prstClr>
            </a:outerShdw>
          </a:effectLst>
        </p:grpSpPr>
        <p:sp>
          <p:nvSpPr>
            <p:cNvPr id="45" name="Ellipse 44">
              <a:extLst>
                <a:ext uri="{FF2B5EF4-FFF2-40B4-BE49-F238E27FC236}">
                  <a16:creationId xmlns:a16="http://schemas.microsoft.com/office/drawing/2014/main" id="{9B2E61DA-CD6D-A046-ABF0-1CC1700CACF5}"/>
                </a:ext>
              </a:extLst>
            </p:cNvPr>
            <p:cNvSpPr/>
            <p:nvPr/>
          </p:nvSpPr>
          <p:spPr>
            <a:xfrm>
              <a:off x="2723237" y="949516"/>
              <a:ext cx="587325" cy="608279"/>
            </a:xfrm>
            <a:prstGeom prst="ellipse">
              <a:avLst/>
            </a:prstGeom>
            <a:solidFill>
              <a:schemeClr val="bg1"/>
            </a:solidFill>
            <a:ln w="317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46" name="Ellipse 45">
              <a:extLst>
                <a:ext uri="{FF2B5EF4-FFF2-40B4-BE49-F238E27FC236}">
                  <a16:creationId xmlns:a16="http://schemas.microsoft.com/office/drawing/2014/main" id="{7E633FA6-06A9-A84F-9A58-75917FACD529}"/>
                </a:ext>
              </a:extLst>
            </p:cNvPr>
            <p:cNvSpPr/>
            <p:nvPr/>
          </p:nvSpPr>
          <p:spPr>
            <a:xfrm>
              <a:off x="2813180" y="1058463"/>
              <a:ext cx="151217" cy="151217"/>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47" name="Image 46">
              <a:extLst>
                <a:ext uri="{FF2B5EF4-FFF2-40B4-BE49-F238E27FC236}">
                  <a16:creationId xmlns:a16="http://schemas.microsoft.com/office/drawing/2014/main" id="{A9047263-57F7-DC40-803D-71F8E908C4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48645" y="1083409"/>
              <a:ext cx="345020" cy="348778"/>
            </a:xfrm>
            <a:prstGeom prst="rect">
              <a:avLst/>
            </a:prstGeom>
          </p:spPr>
        </p:pic>
      </p:grpSp>
      <p:sp>
        <p:nvSpPr>
          <p:cNvPr id="48" name="Espace réservé du contenu 3">
            <a:extLst>
              <a:ext uri="{FF2B5EF4-FFF2-40B4-BE49-F238E27FC236}">
                <a16:creationId xmlns:a16="http://schemas.microsoft.com/office/drawing/2014/main" id="{05DCDDFE-D3AE-EB4C-A9F5-9F873E47F0DA}"/>
              </a:ext>
            </a:extLst>
          </p:cNvPr>
          <p:cNvSpPr txBox="1">
            <a:spLocks noChangeAspect="1"/>
          </p:cNvSpPr>
          <p:nvPr/>
        </p:nvSpPr>
        <p:spPr>
          <a:xfrm>
            <a:off x="1630244" y="1573118"/>
            <a:ext cx="974901" cy="1610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0584" indent="0" algn="ctr">
              <a:lnSpc>
                <a:spcPct val="80000"/>
              </a:lnSpc>
              <a:buNone/>
            </a:pPr>
            <a:r>
              <a:rPr lang="fr-FR" sz="1600" b="1" dirty="0">
                <a:solidFill>
                  <a:srgbClr val="5557AF"/>
                </a:solidFill>
                <a:cs typeface="Arial Narrow" panose="020B0604020202020204" pitchFamily="34" charset="0"/>
              </a:rPr>
              <a:t>TEAMS</a:t>
            </a:r>
          </a:p>
        </p:txBody>
      </p:sp>
      <p:cxnSp>
        <p:nvCxnSpPr>
          <p:cNvPr id="49" name="Connecteur droit 48">
            <a:extLst>
              <a:ext uri="{FF2B5EF4-FFF2-40B4-BE49-F238E27FC236}">
                <a16:creationId xmlns:a16="http://schemas.microsoft.com/office/drawing/2014/main" id="{069374F1-8140-DB44-A476-FCC6602A3298}"/>
              </a:ext>
            </a:extLst>
          </p:cNvPr>
          <p:cNvCxnSpPr>
            <a:cxnSpLocks/>
          </p:cNvCxnSpPr>
          <p:nvPr/>
        </p:nvCxnSpPr>
        <p:spPr>
          <a:xfrm flipV="1">
            <a:off x="2605146" y="1656528"/>
            <a:ext cx="1383262" cy="13418"/>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86" name="ZoneTexte 85">
            <a:extLst>
              <a:ext uri="{FF2B5EF4-FFF2-40B4-BE49-F238E27FC236}">
                <a16:creationId xmlns:a16="http://schemas.microsoft.com/office/drawing/2014/main" id="{D02E6853-04CC-FB48-9EFB-31B4B056F905}"/>
              </a:ext>
            </a:extLst>
          </p:cNvPr>
          <p:cNvSpPr txBox="1"/>
          <p:nvPr/>
        </p:nvSpPr>
        <p:spPr>
          <a:xfrm>
            <a:off x="299074" y="823440"/>
            <a:ext cx="911077" cy="1569660"/>
          </a:xfrm>
          <a:prstGeom prst="rect">
            <a:avLst/>
          </a:prstGeom>
          <a:noFill/>
        </p:spPr>
        <p:txBody>
          <a:bodyPr wrap="square" rtlCol="0">
            <a:spAutoFit/>
          </a:bodyPr>
          <a:lstStyle/>
          <a:p>
            <a:r>
              <a:rPr lang="fr-FR" sz="9600" b="1" dirty="0">
                <a:solidFill>
                  <a:schemeClr val="bg1">
                    <a:lumMod val="95000"/>
                  </a:schemeClr>
                </a:solidFill>
                <a:latin typeface="Ubuntu" panose="020B0504030602030204" pitchFamily="34" charset="0"/>
              </a:rPr>
              <a:t>2</a:t>
            </a:r>
          </a:p>
        </p:txBody>
      </p:sp>
      <p:sp>
        <p:nvSpPr>
          <p:cNvPr id="87" name="Rectangle 86">
            <a:extLst>
              <a:ext uri="{FF2B5EF4-FFF2-40B4-BE49-F238E27FC236}">
                <a16:creationId xmlns:a16="http://schemas.microsoft.com/office/drawing/2014/main" id="{7EC13148-0AD1-444F-A6F0-B4981EE94EC1}"/>
              </a:ext>
            </a:extLst>
          </p:cNvPr>
          <p:cNvSpPr/>
          <p:nvPr/>
        </p:nvSpPr>
        <p:spPr>
          <a:xfrm>
            <a:off x="4111671" y="3411700"/>
            <a:ext cx="702589" cy="284187"/>
          </a:xfrm>
          <a:prstGeom prst="rect">
            <a:avLst/>
          </a:prstGeom>
          <a:noFill/>
          <a:ln w="158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89" name="Rectangle 88">
            <a:extLst>
              <a:ext uri="{FF2B5EF4-FFF2-40B4-BE49-F238E27FC236}">
                <a16:creationId xmlns:a16="http://schemas.microsoft.com/office/drawing/2014/main" id="{7EC13148-0AD1-444F-A6F0-B4981EE94EC1}"/>
              </a:ext>
            </a:extLst>
          </p:cNvPr>
          <p:cNvSpPr/>
          <p:nvPr/>
        </p:nvSpPr>
        <p:spPr>
          <a:xfrm>
            <a:off x="5013064" y="3589210"/>
            <a:ext cx="6502452" cy="1124126"/>
          </a:xfrm>
          <a:prstGeom prst="rect">
            <a:avLst/>
          </a:prstGeom>
          <a:noFill/>
          <a:ln w="158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90" name="Rectangle 89">
            <a:extLst>
              <a:ext uri="{FF2B5EF4-FFF2-40B4-BE49-F238E27FC236}">
                <a16:creationId xmlns:a16="http://schemas.microsoft.com/office/drawing/2014/main" id="{7EC13148-0AD1-444F-A6F0-B4981EE94EC1}"/>
              </a:ext>
            </a:extLst>
          </p:cNvPr>
          <p:cNvSpPr/>
          <p:nvPr/>
        </p:nvSpPr>
        <p:spPr>
          <a:xfrm>
            <a:off x="8168284" y="1953204"/>
            <a:ext cx="696035" cy="808356"/>
          </a:xfrm>
          <a:prstGeom prst="rect">
            <a:avLst/>
          </a:prstGeom>
          <a:noFill/>
          <a:ln w="158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91" name="Rectangle 90"/>
          <p:cNvSpPr/>
          <p:nvPr/>
        </p:nvSpPr>
        <p:spPr>
          <a:xfrm>
            <a:off x="0" y="5366790"/>
            <a:ext cx="6318914" cy="1511677"/>
          </a:xfrm>
          <a:prstGeom prst="rect">
            <a:avLst/>
          </a:prstGeom>
          <a:solidFill>
            <a:schemeClr val="bg2"/>
          </a:solidFill>
          <a:ln>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2" name="Rectangle 91"/>
          <p:cNvSpPr/>
          <p:nvPr/>
        </p:nvSpPr>
        <p:spPr>
          <a:xfrm>
            <a:off x="808256" y="5282860"/>
            <a:ext cx="5249839" cy="1554272"/>
          </a:xfrm>
          <a:prstGeom prst="rect">
            <a:avLst/>
          </a:prstGeom>
        </p:spPr>
        <p:txBody>
          <a:bodyPr wrap="square">
            <a:spAutoFit/>
          </a:bodyPr>
          <a:lstStyle/>
          <a:p>
            <a:pPr marL="285750" indent="-285750">
              <a:buFont typeface="Arial" panose="020B0604020202020204" pitchFamily="34" charset="0"/>
              <a:buChar char="•"/>
            </a:pPr>
            <a:endParaRPr lang="fr-FR" sz="1100" dirty="0" smtClean="0">
              <a:latin typeface="Calibri" panose="020F0502020204030204" pitchFamily="34" charset="0"/>
              <a:cs typeface="Calibri" panose="020F0502020204030204" pitchFamily="34" charset="0"/>
            </a:endParaRPr>
          </a:p>
          <a:p>
            <a:r>
              <a:rPr lang="fr-FR" sz="1400" b="1" dirty="0">
                <a:latin typeface="Calibri" panose="020F0502020204030204" pitchFamily="34" charset="0"/>
                <a:cs typeface="Calibri" panose="020F0502020204030204" pitchFamily="34" charset="0"/>
              </a:rPr>
              <a:t>Le partage de fenêtre est différent d’un partage d’écran . </a:t>
            </a:r>
            <a:endParaRPr lang="fr-FR" sz="1400" b="1" dirty="0" smtClean="0">
              <a:latin typeface="Calibri" panose="020F0502020204030204" pitchFamily="34" charset="0"/>
              <a:cs typeface="Calibri" panose="020F0502020204030204" pitchFamily="34" charset="0"/>
            </a:endParaRPr>
          </a:p>
          <a:p>
            <a:r>
              <a:rPr lang="fr-FR" sz="1400" b="1" dirty="0" smtClean="0">
                <a:solidFill>
                  <a:srgbClr val="C00000"/>
                </a:solidFill>
                <a:latin typeface="Calibri" panose="020F0502020204030204" pitchFamily="34" charset="0"/>
                <a:cs typeface="Calibri" panose="020F0502020204030204" pitchFamily="34" charset="0"/>
              </a:rPr>
              <a:t>Le </a:t>
            </a:r>
            <a:r>
              <a:rPr lang="fr-FR" sz="1400" b="1" dirty="0">
                <a:solidFill>
                  <a:srgbClr val="C00000"/>
                </a:solidFill>
                <a:latin typeface="Calibri" panose="020F0502020204030204" pitchFamily="34" charset="0"/>
                <a:cs typeface="Calibri" panose="020F0502020204030204" pitchFamily="34" charset="0"/>
              </a:rPr>
              <a:t>client visualisera uniquement le document ou application partagé(e). </a:t>
            </a:r>
          </a:p>
          <a:p>
            <a:r>
              <a:rPr lang="fr-FR" sz="1400" b="1" dirty="0">
                <a:latin typeface="Calibri" panose="020F0502020204030204" pitchFamily="34" charset="0"/>
                <a:cs typeface="Calibri" panose="020F0502020204030204" pitchFamily="34" charset="0"/>
              </a:rPr>
              <a:t>Ex : vous partagez la fenêtre Portail Myway avec votre client et vous allez dans Outlook vérifier vos prochaines </a:t>
            </a:r>
            <a:r>
              <a:rPr lang="fr-FR" sz="1400" b="1" dirty="0" smtClean="0">
                <a:latin typeface="Calibri" panose="020F0502020204030204" pitchFamily="34" charset="0"/>
                <a:cs typeface="Calibri" panose="020F0502020204030204" pitchFamily="34" charset="0"/>
              </a:rPr>
              <a:t>disponibilités. Le </a:t>
            </a:r>
            <a:r>
              <a:rPr lang="fr-FR" sz="1400" b="1" dirty="0">
                <a:latin typeface="Calibri" panose="020F0502020204030204" pitchFamily="34" charset="0"/>
                <a:cs typeface="Calibri" panose="020F0502020204030204" pitchFamily="34" charset="0"/>
              </a:rPr>
              <a:t>client ne verra pas votre navigation dans votre </a:t>
            </a:r>
            <a:r>
              <a:rPr lang="fr-FR" sz="1400" b="1" dirty="0" smtClean="0">
                <a:latin typeface="Calibri" panose="020F0502020204030204" pitchFamily="34" charset="0"/>
                <a:cs typeface="Calibri" panose="020F0502020204030204" pitchFamily="34" charset="0"/>
              </a:rPr>
              <a:t>agenda. </a:t>
            </a:r>
            <a:endParaRPr lang="fr-FR" sz="1400" b="1" dirty="0">
              <a:latin typeface="Calibri" panose="020F0502020204030204" pitchFamily="34" charset="0"/>
              <a:cs typeface="Calibri" panose="020F0502020204030204" pitchFamily="34" charset="0"/>
            </a:endParaRPr>
          </a:p>
        </p:txBody>
      </p:sp>
      <p:pic>
        <p:nvPicPr>
          <p:cNvPr id="93" name="Image 92"/>
          <p:cNvPicPr>
            <a:picLocks noChangeAspect="1"/>
          </p:cNvPicPr>
          <p:nvPr/>
        </p:nvPicPr>
        <p:blipFill>
          <a:blip r:embed="rId5">
            <a:extLst/>
          </a:blip>
          <a:stretch>
            <a:fillRect/>
          </a:stretch>
        </p:blipFill>
        <p:spPr>
          <a:xfrm>
            <a:off x="113022" y="5464841"/>
            <a:ext cx="695234" cy="685158"/>
          </a:xfrm>
          <a:prstGeom prst="rect">
            <a:avLst/>
          </a:prstGeom>
        </p:spPr>
      </p:pic>
      <p:pic>
        <p:nvPicPr>
          <p:cNvPr id="3" name="Image 2"/>
          <p:cNvPicPr>
            <a:picLocks noChangeAspect="1"/>
          </p:cNvPicPr>
          <p:nvPr/>
        </p:nvPicPr>
        <p:blipFill>
          <a:blip r:embed="rId6"/>
          <a:stretch>
            <a:fillRect/>
          </a:stretch>
        </p:blipFill>
        <p:spPr>
          <a:xfrm>
            <a:off x="3159457" y="4482849"/>
            <a:ext cx="333375" cy="285750"/>
          </a:xfrm>
          <a:prstGeom prst="rect">
            <a:avLst/>
          </a:prstGeom>
        </p:spPr>
      </p:pic>
      <p:sp>
        <p:nvSpPr>
          <p:cNvPr id="5" name="Rectangle 4"/>
          <p:cNvSpPr/>
          <p:nvPr/>
        </p:nvSpPr>
        <p:spPr>
          <a:xfrm>
            <a:off x="7461865" y="5193762"/>
            <a:ext cx="4394775" cy="769634"/>
          </a:xfrm>
          <a:prstGeom prst="rect">
            <a:avLst/>
          </a:prstGeom>
        </p:spPr>
        <p:txBody>
          <a:bodyPr wrap="square">
            <a:spAutoFit/>
          </a:bodyPr>
          <a:lstStyle/>
          <a:p>
            <a:r>
              <a:rPr lang="fr-FR" sz="1467" b="1" dirty="0" smtClean="0">
                <a:latin typeface="Ubuntu" panose="020B0504030602030204" pitchFamily="34" charset="0"/>
              </a:rPr>
              <a:t>Si vous souhaitez partager un autre document</a:t>
            </a:r>
            <a:r>
              <a:rPr lang="fr-FR" sz="1467" dirty="0" smtClean="0">
                <a:latin typeface="Ubuntu" panose="020B0504030602030204" pitchFamily="34" charset="0"/>
              </a:rPr>
              <a:t>, </a:t>
            </a:r>
            <a:r>
              <a:rPr lang="fr-FR" sz="1467" dirty="0">
                <a:latin typeface="Ubuntu" panose="020B0504030602030204" pitchFamily="34" charset="0"/>
              </a:rPr>
              <a:t>vous devez arrêter le partage actuel et relancer un partage de fenêtre </a:t>
            </a:r>
            <a:r>
              <a:rPr lang="fr-FR" sz="1467" dirty="0" smtClean="0">
                <a:latin typeface="Ubuntu" panose="020B0504030602030204" pitchFamily="34" charset="0"/>
              </a:rPr>
              <a:t>d’application.</a:t>
            </a:r>
            <a:endParaRPr lang="fr-FR" sz="1467" dirty="0">
              <a:latin typeface="Ubuntu" panose="020B0504030602030204" pitchFamily="34" charset="0"/>
            </a:endParaRPr>
          </a:p>
        </p:txBody>
      </p:sp>
      <p:sp>
        <p:nvSpPr>
          <p:cNvPr id="95" name="Rounded Rectangle 51">
            <a:extLst>
              <a:ext uri="{FF2B5EF4-FFF2-40B4-BE49-F238E27FC236}">
                <a16:creationId xmlns:a16="http://schemas.microsoft.com/office/drawing/2014/main" id="{B83253D3-E181-4488-9CD9-39D21527F719}"/>
              </a:ext>
            </a:extLst>
          </p:cNvPr>
          <p:cNvSpPr/>
          <p:nvPr/>
        </p:nvSpPr>
        <p:spPr>
          <a:xfrm rot="16200000" flipH="1">
            <a:off x="6828984" y="5224564"/>
            <a:ext cx="621137" cy="644625"/>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Tree>
    <p:extLst>
      <p:ext uri="{BB962C8B-B14F-4D97-AF65-F5344CB8AC3E}">
        <p14:creationId xmlns:p14="http://schemas.microsoft.com/office/powerpoint/2010/main" val="1993699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vert="horz" lIns="91440" tIns="45720" rIns="91440" bIns="45720" rtlCol="0" anchor="ctr">
            <a:normAutofit/>
          </a:bodyPr>
          <a:lstStyle/>
          <a:p>
            <a:pPr marL="457200" indent="-457200">
              <a:buFont typeface="+mj-lt"/>
              <a:buAutoNum type="arabicPeriod" startAt="2"/>
            </a:pPr>
            <a:r>
              <a:rPr lang="fr-FR" b="1" dirty="0">
                <a:solidFill>
                  <a:srgbClr val="C00000"/>
                </a:solidFill>
              </a:rPr>
              <a:t>MON ENTRETIEN : </a:t>
            </a:r>
            <a:r>
              <a:rPr lang="fr-FR" b="1" dirty="0" smtClean="0">
                <a:solidFill>
                  <a:srgbClr val="C00000"/>
                </a:solidFill>
              </a:rPr>
              <a:t>JE PARTAGE UN DOCUMENT.</a:t>
            </a:r>
            <a:endParaRPr lang="fr-FR" b="1" dirty="0">
              <a:solidFill>
                <a:srgbClr val="C00000"/>
              </a:solidFill>
            </a:endParaRPr>
          </a:p>
        </p:txBody>
      </p:sp>
      <p:grpSp>
        <p:nvGrpSpPr>
          <p:cNvPr id="10" name="Groupe 9">
            <a:extLst>
              <a:ext uri="{FF2B5EF4-FFF2-40B4-BE49-F238E27FC236}">
                <a16:creationId xmlns:a16="http://schemas.microsoft.com/office/drawing/2014/main" id="{E1444141-D372-194C-9737-EAF09AB6DFBE}"/>
              </a:ext>
            </a:extLst>
          </p:cNvPr>
          <p:cNvGrpSpPr>
            <a:grpSpLocks noChangeAspect="1"/>
          </p:cNvGrpSpPr>
          <p:nvPr/>
        </p:nvGrpSpPr>
        <p:grpSpPr>
          <a:xfrm>
            <a:off x="10713256" y="306001"/>
            <a:ext cx="1143384" cy="1184177"/>
            <a:chOff x="1087896" y="781367"/>
            <a:chExt cx="839036" cy="868970"/>
          </a:xfrm>
          <a:effectLst>
            <a:outerShdw blurRad="50800" dist="38100" dir="5400000" algn="t" rotWithShape="0">
              <a:prstClr val="black">
                <a:alpha val="40000"/>
              </a:prstClr>
            </a:outerShdw>
          </a:effectLst>
        </p:grpSpPr>
        <p:sp>
          <p:nvSpPr>
            <p:cNvPr id="11" name="Ellipse 10">
              <a:extLst>
                <a:ext uri="{FF2B5EF4-FFF2-40B4-BE49-F238E27FC236}">
                  <a16:creationId xmlns:a16="http://schemas.microsoft.com/office/drawing/2014/main" id="{5B8FEE0F-0453-AC4A-9699-8DA19CE7689C}"/>
                </a:ext>
              </a:extLst>
            </p:cNvPr>
            <p:cNvSpPr/>
            <p:nvPr/>
          </p:nvSpPr>
          <p:spPr>
            <a:xfrm>
              <a:off x="1087896" y="781367"/>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Ellipse 11">
              <a:extLst>
                <a:ext uri="{FF2B5EF4-FFF2-40B4-BE49-F238E27FC236}">
                  <a16:creationId xmlns:a16="http://schemas.microsoft.com/office/drawing/2014/main" id="{D19EAD11-CBFF-244D-A637-54B40FC7DBD3}"/>
                </a:ext>
              </a:extLst>
            </p:cNvPr>
            <p:cNvSpPr/>
            <p:nvPr/>
          </p:nvSpPr>
          <p:spPr>
            <a:xfrm>
              <a:off x="1216386" y="937005"/>
              <a:ext cx="216024"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3" name="Groupe 12">
              <a:extLst>
                <a:ext uri="{FF2B5EF4-FFF2-40B4-BE49-F238E27FC236}">
                  <a16:creationId xmlns:a16="http://schemas.microsoft.com/office/drawing/2014/main" id="{C06B0952-A251-544E-A1DF-0ECC588057B2}"/>
                </a:ext>
              </a:extLst>
            </p:cNvPr>
            <p:cNvGrpSpPr/>
            <p:nvPr/>
          </p:nvGrpSpPr>
          <p:grpSpPr>
            <a:xfrm>
              <a:off x="1219989" y="1013738"/>
              <a:ext cx="574851" cy="419927"/>
              <a:chOff x="3206750" y="1935163"/>
              <a:chExt cx="671513" cy="490537"/>
            </a:xfrm>
          </p:grpSpPr>
          <p:sp>
            <p:nvSpPr>
              <p:cNvPr id="14" name="Freeform 5">
                <a:extLst>
                  <a:ext uri="{FF2B5EF4-FFF2-40B4-BE49-F238E27FC236}">
                    <a16:creationId xmlns:a16="http://schemas.microsoft.com/office/drawing/2014/main" id="{07C40167-7EA5-AA4E-A5A2-21FFBE44DC79}"/>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5" name="Freeform 6">
                <a:extLst>
                  <a:ext uri="{FF2B5EF4-FFF2-40B4-BE49-F238E27FC236}">
                    <a16:creationId xmlns:a16="http://schemas.microsoft.com/office/drawing/2014/main" id="{27184F63-3403-9348-9CA8-B3C3988FE0F1}"/>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6" name="Freeform 7">
                <a:extLst>
                  <a:ext uri="{FF2B5EF4-FFF2-40B4-BE49-F238E27FC236}">
                    <a16:creationId xmlns:a16="http://schemas.microsoft.com/office/drawing/2014/main" id="{DFA0B9AB-6C99-E940-8FF5-570F8DAAA477}"/>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7" name="Line 8">
                <a:extLst>
                  <a:ext uri="{FF2B5EF4-FFF2-40B4-BE49-F238E27FC236}">
                    <a16:creationId xmlns:a16="http://schemas.microsoft.com/office/drawing/2014/main" id="{8F1E7408-05C8-1D49-9670-70FB4F8B4275}"/>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8" name="Line 9">
                <a:extLst>
                  <a:ext uri="{FF2B5EF4-FFF2-40B4-BE49-F238E27FC236}">
                    <a16:creationId xmlns:a16="http://schemas.microsoft.com/office/drawing/2014/main" id="{5663BCFD-5A22-594A-B2E2-E09DB9A35521}"/>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9" name="Line 10">
                <a:extLst>
                  <a:ext uri="{FF2B5EF4-FFF2-40B4-BE49-F238E27FC236}">
                    <a16:creationId xmlns:a16="http://schemas.microsoft.com/office/drawing/2014/main" id="{D0C42598-8BC6-894F-B310-086C41E85AEE}"/>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0" name="Freeform 11">
                <a:extLst>
                  <a:ext uri="{FF2B5EF4-FFF2-40B4-BE49-F238E27FC236}">
                    <a16:creationId xmlns:a16="http://schemas.microsoft.com/office/drawing/2014/main" id="{59321F10-0502-4149-A018-8B397E02574F}"/>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1" name="Line 12">
                <a:extLst>
                  <a:ext uri="{FF2B5EF4-FFF2-40B4-BE49-F238E27FC236}">
                    <a16:creationId xmlns:a16="http://schemas.microsoft.com/office/drawing/2014/main" id="{112D8478-B80D-554A-9191-5A839CB7B5BB}"/>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2" name="Line 13">
                <a:extLst>
                  <a:ext uri="{FF2B5EF4-FFF2-40B4-BE49-F238E27FC236}">
                    <a16:creationId xmlns:a16="http://schemas.microsoft.com/office/drawing/2014/main" id="{DEA514E5-91C4-5D48-A126-FFAE7AD849B2}"/>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3" name="Line 14">
                <a:extLst>
                  <a:ext uri="{FF2B5EF4-FFF2-40B4-BE49-F238E27FC236}">
                    <a16:creationId xmlns:a16="http://schemas.microsoft.com/office/drawing/2014/main" id="{32BDF0AC-E901-FB40-A550-41D280040F73}"/>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4" name="Line 15">
                <a:extLst>
                  <a:ext uri="{FF2B5EF4-FFF2-40B4-BE49-F238E27FC236}">
                    <a16:creationId xmlns:a16="http://schemas.microsoft.com/office/drawing/2014/main" id="{F57A8063-51EA-E24D-8F7E-CAEC808EAAD8}"/>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5" name="Line 16">
                <a:extLst>
                  <a:ext uri="{FF2B5EF4-FFF2-40B4-BE49-F238E27FC236}">
                    <a16:creationId xmlns:a16="http://schemas.microsoft.com/office/drawing/2014/main" id="{0CA98659-9B40-6B40-807C-6ACC3263AD7E}"/>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6" name="Line 17">
                <a:extLst>
                  <a:ext uri="{FF2B5EF4-FFF2-40B4-BE49-F238E27FC236}">
                    <a16:creationId xmlns:a16="http://schemas.microsoft.com/office/drawing/2014/main" id="{E9AC4016-B244-7743-939E-EC4954414141}"/>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7" name="Line 18">
                <a:extLst>
                  <a:ext uri="{FF2B5EF4-FFF2-40B4-BE49-F238E27FC236}">
                    <a16:creationId xmlns:a16="http://schemas.microsoft.com/office/drawing/2014/main" id="{A3A04DDF-CAFB-0040-861A-B18550A39F08}"/>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8" name="Line 19">
                <a:extLst>
                  <a:ext uri="{FF2B5EF4-FFF2-40B4-BE49-F238E27FC236}">
                    <a16:creationId xmlns:a16="http://schemas.microsoft.com/office/drawing/2014/main" id="{A0DE576E-CB26-EF41-8ACA-D34A987859C3}"/>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9" name="Line 20">
                <a:extLst>
                  <a:ext uri="{FF2B5EF4-FFF2-40B4-BE49-F238E27FC236}">
                    <a16:creationId xmlns:a16="http://schemas.microsoft.com/office/drawing/2014/main" id="{7FCBC766-860A-2E48-950A-8FC591E43053}"/>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grpSp>
      </p:grpSp>
      <p:sp>
        <p:nvSpPr>
          <p:cNvPr id="51" name="Rectangle : coins arrondis 15">
            <a:extLst>
              <a:ext uri="{FF2B5EF4-FFF2-40B4-BE49-F238E27FC236}">
                <a16:creationId xmlns:a16="http://schemas.microsoft.com/office/drawing/2014/main" id="{97A78687-01FB-BE48-ACF1-CFC5D4E54705}"/>
              </a:ext>
            </a:extLst>
          </p:cNvPr>
          <p:cNvSpPr/>
          <p:nvPr/>
        </p:nvSpPr>
        <p:spPr>
          <a:xfrm>
            <a:off x="1368000" y="1502375"/>
            <a:ext cx="9627121" cy="4420754"/>
          </a:xfrm>
          <a:prstGeom prst="roundRect">
            <a:avLst/>
          </a:prstGeom>
          <a:solidFill>
            <a:schemeClr val="bg1">
              <a:lumMod val="95000"/>
            </a:schemeClr>
          </a:solidFill>
          <a:ln w="6350" cap="flat" cmpd="sng" algn="ctr">
            <a:noFill/>
            <a:prstDash val="solid"/>
            <a:miter lim="800000"/>
          </a:ln>
          <a:effectLst/>
        </p:spPr>
        <p:txBody>
          <a:bodyPr lIns="48000" rIns="48000" numCol="2" rtlCol="0" anchor="ctr" anchorCtr="0"/>
          <a:lstStyle/>
          <a:p>
            <a:pPr marL="228594" indent="-228594">
              <a:spcBef>
                <a:spcPts val="800"/>
              </a:spcBef>
              <a:buFont typeface="Arial" panose="020B0604020202020204" pitchFamily="34" charset="0"/>
              <a:buChar char="•"/>
            </a:pPr>
            <a:endParaRPr lang="fr-FR" sz="1067" dirty="0">
              <a:latin typeface="Ubuntu" panose="020B0504030602030204" pitchFamily="34" charset="0"/>
            </a:endParaRPr>
          </a:p>
        </p:txBody>
      </p:sp>
      <p:sp>
        <p:nvSpPr>
          <p:cNvPr id="52" name="TextBox 5">
            <a:extLst>
              <a:ext uri="{FF2B5EF4-FFF2-40B4-BE49-F238E27FC236}">
                <a16:creationId xmlns:a16="http://schemas.microsoft.com/office/drawing/2014/main" id="{B67F46DD-6540-A64E-8D77-5FCC1499177A}"/>
              </a:ext>
            </a:extLst>
          </p:cNvPr>
          <p:cNvSpPr txBox="1"/>
          <p:nvPr/>
        </p:nvSpPr>
        <p:spPr>
          <a:xfrm>
            <a:off x="1704523" y="2419455"/>
            <a:ext cx="8234615" cy="1672702"/>
          </a:xfrm>
          <a:prstGeom prst="rect">
            <a:avLst/>
          </a:prstGeom>
          <a:noFill/>
        </p:spPr>
        <p:txBody>
          <a:bodyPr wrap="square" rtlCol="0" anchor="t">
            <a:spAutoFit/>
          </a:bodyPr>
          <a:lstStyle/>
          <a:p>
            <a:r>
              <a:rPr lang="fr-FR" sz="1467" dirty="0">
                <a:solidFill>
                  <a:srgbClr val="B34A8C"/>
                </a:solidFill>
                <a:latin typeface="Ubuntu" panose="020B0504030602030204" pitchFamily="34" charset="0"/>
              </a:rPr>
              <a:t>INCLURE L’</a:t>
            </a:r>
            <a:r>
              <a:rPr lang="fr-FR" sz="1467" b="1" dirty="0">
                <a:solidFill>
                  <a:srgbClr val="B34A8C"/>
                </a:solidFill>
                <a:latin typeface="Ubuntu" panose="020B0504030602030204" pitchFamily="34" charset="0"/>
              </a:rPr>
              <a:t>AUDIO</a:t>
            </a:r>
            <a:r>
              <a:rPr lang="fr-FR" sz="1467" dirty="0">
                <a:solidFill>
                  <a:srgbClr val="B34A8C"/>
                </a:solidFill>
                <a:latin typeface="Ubuntu" panose="020B0504030602030204" pitchFamily="34" charset="0"/>
              </a:rPr>
              <a:t> DE MON DOCUMENT</a:t>
            </a:r>
            <a:endParaRPr lang="fr-FR" sz="1467" dirty="0"/>
          </a:p>
          <a:p>
            <a:r>
              <a:rPr lang="fr-FR" sz="1467" dirty="0">
                <a:latin typeface="Ubuntu"/>
              </a:rPr>
              <a:t>L’option </a:t>
            </a:r>
            <a:r>
              <a:rPr lang="fr-FR" sz="1467" b="1" dirty="0">
                <a:latin typeface="Ubuntu"/>
              </a:rPr>
              <a:t>Inclure l’audio système </a:t>
            </a:r>
            <a:r>
              <a:rPr lang="fr-FR" sz="1467" dirty="0">
                <a:latin typeface="Ubuntu"/>
              </a:rPr>
              <a:t>permet de diffuser le son de mon poste de travail à l’ensemble des participants de la réunion. </a:t>
            </a:r>
            <a:br>
              <a:rPr lang="fr-FR" sz="1467" dirty="0">
                <a:latin typeface="Ubuntu"/>
              </a:rPr>
            </a:br>
            <a:r>
              <a:rPr lang="fr-FR" sz="1467" dirty="0">
                <a:latin typeface="Ubuntu"/>
              </a:rPr>
              <a:t>Très utile pour partager une vidéo jouée sur mon poste de travail tout en diffusant le son auprès de mon interlocuteur en ligne.</a:t>
            </a:r>
          </a:p>
          <a:p>
            <a:r>
              <a:rPr lang="fr-FR" sz="1467" dirty="0">
                <a:latin typeface="Ubuntu"/>
              </a:rPr>
              <a:t>Votre interlocuteur entendra le son de la vidéo et le son de votre microphone si celui-ci reste ouvert.</a:t>
            </a:r>
          </a:p>
        </p:txBody>
      </p:sp>
      <p:sp>
        <p:nvSpPr>
          <p:cNvPr id="53" name="ZoneTexte 52">
            <a:extLst>
              <a:ext uri="{FF2B5EF4-FFF2-40B4-BE49-F238E27FC236}">
                <a16:creationId xmlns:a16="http://schemas.microsoft.com/office/drawing/2014/main" id="{C65AC2C5-EFB2-F84E-A0B9-B99A0DA212C7}"/>
              </a:ext>
            </a:extLst>
          </p:cNvPr>
          <p:cNvSpPr txBox="1"/>
          <p:nvPr/>
        </p:nvSpPr>
        <p:spPr>
          <a:xfrm>
            <a:off x="830820" y="843042"/>
            <a:ext cx="911077" cy="1569660"/>
          </a:xfrm>
          <a:prstGeom prst="rect">
            <a:avLst/>
          </a:prstGeom>
          <a:noFill/>
        </p:spPr>
        <p:txBody>
          <a:bodyPr wrap="square" rtlCol="0">
            <a:spAutoFit/>
          </a:bodyPr>
          <a:lstStyle/>
          <a:p>
            <a:r>
              <a:rPr lang="fr-FR" sz="9600" b="1" dirty="0">
                <a:solidFill>
                  <a:schemeClr val="bg1">
                    <a:lumMod val="95000"/>
                  </a:schemeClr>
                </a:solidFill>
                <a:latin typeface="Ubuntu" panose="020B0504030602030204" pitchFamily="34" charset="0"/>
              </a:rPr>
              <a:t>3</a:t>
            </a:r>
          </a:p>
        </p:txBody>
      </p:sp>
      <p:cxnSp>
        <p:nvCxnSpPr>
          <p:cNvPr id="54" name="Connecteur droit 53">
            <a:extLst>
              <a:ext uri="{FF2B5EF4-FFF2-40B4-BE49-F238E27FC236}">
                <a16:creationId xmlns:a16="http://schemas.microsoft.com/office/drawing/2014/main" id="{5C73DDE1-CCE9-B147-897B-ADF1E2D000D4}"/>
              </a:ext>
            </a:extLst>
          </p:cNvPr>
          <p:cNvCxnSpPr>
            <a:cxnSpLocks/>
          </p:cNvCxnSpPr>
          <p:nvPr/>
        </p:nvCxnSpPr>
        <p:spPr>
          <a:xfrm>
            <a:off x="2368642" y="1841893"/>
            <a:ext cx="3889487"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pic>
        <p:nvPicPr>
          <p:cNvPr id="55" name="Image 54"/>
          <p:cNvPicPr>
            <a:picLocks noChangeAspect="1"/>
          </p:cNvPicPr>
          <p:nvPr/>
        </p:nvPicPr>
        <p:blipFill>
          <a:blip r:embed="rId2"/>
          <a:stretch>
            <a:fillRect/>
          </a:stretch>
        </p:blipFill>
        <p:spPr>
          <a:xfrm>
            <a:off x="4032206" y="4098910"/>
            <a:ext cx="3213100" cy="444500"/>
          </a:xfrm>
          <a:prstGeom prst="rect">
            <a:avLst/>
          </a:prstGeom>
        </p:spPr>
      </p:pic>
      <p:pic>
        <p:nvPicPr>
          <p:cNvPr id="56" name="Image 55"/>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4032206" y="4933713"/>
            <a:ext cx="3213100" cy="528261"/>
          </a:xfrm>
          <a:prstGeom prst="rect">
            <a:avLst/>
          </a:prstGeom>
        </p:spPr>
      </p:pic>
      <p:sp>
        <p:nvSpPr>
          <p:cNvPr id="57" name="Rectangle 56"/>
          <p:cNvSpPr/>
          <p:nvPr/>
        </p:nvSpPr>
        <p:spPr>
          <a:xfrm>
            <a:off x="3976762" y="4543410"/>
            <a:ext cx="3272050" cy="318100"/>
          </a:xfrm>
          <a:prstGeom prst="rect">
            <a:avLst/>
          </a:prstGeom>
        </p:spPr>
        <p:txBody>
          <a:bodyPr wrap="none">
            <a:spAutoFit/>
          </a:bodyPr>
          <a:lstStyle/>
          <a:p>
            <a:r>
              <a:rPr lang="fr-FR" sz="1467" i="1" dirty="0">
                <a:latin typeface="Ubuntu"/>
              </a:rPr>
              <a:t>Option (non activée) avant le partage</a:t>
            </a:r>
            <a:endParaRPr lang="fr-FR" sz="1467" i="1" dirty="0"/>
          </a:p>
        </p:txBody>
      </p:sp>
      <p:sp>
        <p:nvSpPr>
          <p:cNvPr id="58" name="Rectangle 57"/>
          <p:cNvSpPr/>
          <p:nvPr/>
        </p:nvSpPr>
        <p:spPr>
          <a:xfrm>
            <a:off x="3869895" y="5457433"/>
            <a:ext cx="3486852" cy="318100"/>
          </a:xfrm>
          <a:prstGeom prst="rect">
            <a:avLst/>
          </a:prstGeom>
        </p:spPr>
        <p:txBody>
          <a:bodyPr wrap="none">
            <a:spAutoFit/>
          </a:bodyPr>
          <a:lstStyle/>
          <a:p>
            <a:r>
              <a:rPr lang="fr-FR" sz="1467" i="1" dirty="0">
                <a:latin typeface="Ubuntu"/>
              </a:rPr>
              <a:t>Option (non activée) pendant le partage</a:t>
            </a:r>
            <a:endParaRPr lang="fr-FR" sz="1467" i="1" dirty="0"/>
          </a:p>
        </p:txBody>
      </p:sp>
      <p:grpSp>
        <p:nvGrpSpPr>
          <p:cNvPr id="59" name="Groupe 58">
            <a:extLst>
              <a:ext uri="{FF2B5EF4-FFF2-40B4-BE49-F238E27FC236}">
                <a16:creationId xmlns:a16="http://schemas.microsoft.com/office/drawing/2014/main" id="{C1189D25-D85B-8C40-9345-D8D1E49F4F70}"/>
              </a:ext>
            </a:extLst>
          </p:cNvPr>
          <p:cNvGrpSpPr/>
          <p:nvPr/>
        </p:nvGrpSpPr>
        <p:grpSpPr>
          <a:xfrm>
            <a:off x="1537312" y="1436374"/>
            <a:ext cx="783100" cy="811039"/>
            <a:chOff x="2723237" y="949516"/>
            <a:chExt cx="587325" cy="608279"/>
          </a:xfrm>
          <a:effectLst>
            <a:outerShdw blurRad="50800" dist="38100" dir="5400000" algn="t" rotWithShape="0">
              <a:prstClr val="black">
                <a:alpha val="40000"/>
              </a:prstClr>
            </a:outerShdw>
          </a:effectLst>
        </p:grpSpPr>
        <p:sp>
          <p:nvSpPr>
            <p:cNvPr id="60" name="Ellipse 59">
              <a:extLst>
                <a:ext uri="{FF2B5EF4-FFF2-40B4-BE49-F238E27FC236}">
                  <a16:creationId xmlns:a16="http://schemas.microsoft.com/office/drawing/2014/main" id="{9B2E61DA-CD6D-A046-ABF0-1CC1700CACF5}"/>
                </a:ext>
              </a:extLst>
            </p:cNvPr>
            <p:cNvSpPr/>
            <p:nvPr/>
          </p:nvSpPr>
          <p:spPr>
            <a:xfrm>
              <a:off x="2723237" y="949516"/>
              <a:ext cx="587325" cy="608279"/>
            </a:xfrm>
            <a:prstGeom prst="ellipse">
              <a:avLst/>
            </a:prstGeom>
            <a:solidFill>
              <a:schemeClr val="bg1"/>
            </a:solidFill>
            <a:ln w="317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61" name="Ellipse 60">
              <a:extLst>
                <a:ext uri="{FF2B5EF4-FFF2-40B4-BE49-F238E27FC236}">
                  <a16:creationId xmlns:a16="http://schemas.microsoft.com/office/drawing/2014/main" id="{7E633FA6-06A9-A84F-9A58-75917FACD529}"/>
                </a:ext>
              </a:extLst>
            </p:cNvPr>
            <p:cNvSpPr/>
            <p:nvPr/>
          </p:nvSpPr>
          <p:spPr>
            <a:xfrm>
              <a:off x="2813180" y="1058463"/>
              <a:ext cx="151217" cy="151217"/>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62" name="Image 61">
              <a:extLst>
                <a:ext uri="{FF2B5EF4-FFF2-40B4-BE49-F238E27FC236}">
                  <a16:creationId xmlns:a16="http://schemas.microsoft.com/office/drawing/2014/main" id="{A9047263-57F7-DC40-803D-71F8E908C4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48645" y="1083409"/>
              <a:ext cx="345020" cy="348778"/>
            </a:xfrm>
            <a:prstGeom prst="rect">
              <a:avLst/>
            </a:prstGeom>
          </p:spPr>
        </p:pic>
      </p:grpSp>
    </p:spTree>
    <p:extLst>
      <p:ext uri="{BB962C8B-B14F-4D97-AF65-F5344CB8AC3E}">
        <p14:creationId xmlns:p14="http://schemas.microsoft.com/office/powerpoint/2010/main" val="443456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vert="horz" lIns="91440" tIns="45720" rIns="91440" bIns="45720" rtlCol="0" anchor="ctr">
            <a:normAutofit/>
          </a:bodyPr>
          <a:lstStyle/>
          <a:p>
            <a:pPr marL="457200" indent="-457200">
              <a:buFont typeface="+mj-lt"/>
              <a:buAutoNum type="arabicPeriod" startAt="3"/>
            </a:pPr>
            <a:r>
              <a:rPr lang="fr-FR" b="1" dirty="0" smtClean="0">
                <a:solidFill>
                  <a:srgbClr val="C00000"/>
                </a:solidFill>
              </a:rPr>
              <a:t>LE SUIVI DE LA RELATION : JE RÉDIGE MON COMPTE-RENDU.</a:t>
            </a:r>
            <a:endParaRPr lang="fr-FR" b="1" dirty="0">
              <a:solidFill>
                <a:srgbClr val="C00000"/>
              </a:solidFill>
            </a:endParaRPr>
          </a:p>
        </p:txBody>
      </p:sp>
      <p:sp>
        <p:nvSpPr>
          <p:cNvPr id="39" name="Rectangle 38">
            <a:extLst>
              <a:ext uri="{FF2B5EF4-FFF2-40B4-BE49-F238E27FC236}">
                <a16:creationId xmlns:a16="http://schemas.microsoft.com/office/drawing/2014/main" id="{25B80C08-B07C-6841-A2DA-DEE56EF8DCD2}"/>
              </a:ext>
            </a:extLst>
          </p:cNvPr>
          <p:cNvSpPr/>
          <p:nvPr/>
        </p:nvSpPr>
        <p:spPr>
          <a:xfrm>
            <a:off x="699551" y="1453424"/>
            <a:ext cx="10013705" cy="9867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0" name="Groupe 39">
            <a:extLst>
              <a:ext uri="{FF2B5EF4-FFF2-40B4-BE49-F238E27FC236}">
                <a16:creationId xmlns:a16="http://schemas.microsoft.com/office/drawing/2014/main" id="{724460FA-5893-ED49-B31D-7FC5C2D0B5DF}"/>
              </a:ext>
            </a:extLst>
          </p:cNvPr>
          <p:cNvGrpSpPr>
            <a:grpSpLocks noChangeAspect="1"/>
          </p:cNvGrpSpPr>
          <p:nvPr/>
        </p:nvGrpSpPr>
        <p:grpSpPr>
          <a:xfrm>
            <a:off x="1172874" y="1603034"/>
            <a:ext cx="707632" cy="732878"/>
            <a:chOff x="1087896" y="781367"/>
            <a:chExt cx="839036" cy="868970"/>
          </a:xfrm>
          <a:effectLst>
            <a:outerShdw blurRad="50800" dist="38100" dir="5400000" algn="t" rotWithShape="0">
              <a:prstClr val="black">
                <a:alpha val="40000"/>
              </a:prstClr>
            </a:outerShdw>
          </a:effectLst>
        </p:grpSpPr>
        <p:sp>
          <p:nvSpPr>
            <p:cNvPr id="41" name="Ellipse 40">
              <a:extLst>
                <a:ext uri="{FF2B5EF4-FFF2-40B4-BE49-F238E27FC236}">
                  <a16:creationId xmlns:a16="http://schemas.microsoft.com/office/drawing/2014/main" id="{E23FAAEA-7F43-CC4C-B5B3-BFE5C291A320}"/>
                </a:ext>
              </a:extLst>
            </p:cNvPr>
            <p:cNvSpPr/>
            <p:nvPr/>
          </p:nvSpPr>
          <p:spPr>
            <a:xfrm>
              <a:off x="1087896" y="781367"/>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42" name="Ellipse 41">
              <a:extLst>
                <a:ext uri="{FF2B5EF4-FFF2-40B4-BE49-F238E27FC236}">
                  <a16:creationId xmlns:a16="http://schemas.microsoft.com/office/drawing/2014/main" id="{0D0DBD1B-C19B-7B4D-AA46-8A18EE8C9C49}"/>
                </a:ext>
              </a:extLst>
            </p:cNvPr>
            <p:cNvSpPr/>
            <p:nvPr/>
          </p:nvSpPr>
          <p:spPr>
            <a:xfrm>
              <a:off x="1216386" y="937005"/>
              <a:ext cx="216024"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43" name="Groupe 42">
              <a:extLst>
                <a:ext uri="{FF2B5EF4-FFF2-40B4-BE49-F238E27FC236}">
                  <a16:creationId xmlns:a16="http://schemas.microsoft.com/office/drawing/2014/main" id="{AE2275BF-123C-4E44-AFC2-C89A157A9223}"/>
                </a:ext>
              </a:extLst>
            </p:cNvPr>
            <p:cNvGrpSpPr/>
            <p:nvPr/>
          </p:nvGrpSpPr>
          <p:grpSpPr>
            <a:xfrm>
              <a:off x="1219989" y="1013738"/>
              <a:ext cx="574851" cy="419927"/>
              <a:chOff x="3206750" y="1935163"/>
              <a:chExt cx="671513" cy="490537"/>
            </a:xfrm>
          </p:grpSpPr>
          <p:sp>
            <p:nvSpPr>
              <p:cNvPr id="44" name="Freeform 5">
                <a:extLst>
                  <a:ext uri="{FF2B5EF4-FFF2-40B4-BE49-F238E27FC236}">
                    <a16:creationId xmlns:a16="http://schemas.microsoft.com/office/drawing/2014/main" id="{40FEC133-08AE-214F-B28D-DDF0978F3352}"/>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5" name="Freeform 6">
                <a:extLst>
                  <a:ext uri="{FF2B5EF4-FFF2-40B4-BE49-F238E27FC236}">
                    <a16:creationId xmlns:a16="http://schemas.microsoft.com/office/drawing/2014/main" id="{3C297AF1-9195-AF41-86CD-7FAF84DD5113}"/>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6" name="Freeform 7">
                <a:extLst>
                  <a:ext uri="{FF2B5EF4-FFF2-40B4-BE49-F238E27FC236}">
                    <a16:creationId xmlns:a16="http://schemas.microsoft.com/office/drawing/2014/main" id="{9265762B-BF47-674E-9F25-0A6FC9C798AB}"/>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7" name="Line 8">
                <a:extLst>
                  <a:ext uri="{FF2B5EF4-FFF2-40B4-BE49-F238E27FC236}">
                    <a16:creationId xmlns:a16="http://schemas.microsoft.com/office/drawing/2014/main" id="{E5DB5FD6-B105-7549-A88E-87BD3749193E}"/>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8" name="Line 9">
                <a:extLst>
                  <a:ext uri="{FF2B5EF4-FFF2-40B4-BE49-F238E27FC236}">
                    <a16:creationId xmlns:a16="http://schemas.microsoft.com/office/drawing/2014/main" id="{31A772D6-348B-3240-A822-7920DD0DCD73}"/>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49" name="Line 10">
                <a:extLst>
                  <a:ext uri="{FF2B5EF4-FFF2-40B4-BE49-F238E27FC236}">
                    <a16:creationId xmlns:a16="http://schemas.microsoft.com/office/drawing/2014/main" id="{82B9E730-354A-4B4A-842B-1902AC93DD4B}"/>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0" name="Freeform 11">
                <a:extLst>
                  <a:ext uri="{FF2B5EF4-FFF2-40B4-BE49-F238E27FC236}">
                    <a16:creationId xmlns:a16="http://schemas.microsoft.com/office/drawing/2014/main" id="{0C640442-0BB9-FA4E-95CD-C3F0DD3C3CEE}"/>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1" name="Line 12">
                <a:extLst>
                  <a:ext uri="{FF2B5EF4-FFF2-40B4-BE49-F238E27FC236}">
                    <a16:creationId xmlns:a16="http://schemas.microsoft.com/office/drawing/2014/main" id="{919FFE7B-A5F1-C848-BCDC-D33FA43927D9}"/>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2" name="Line 13">
                <a:extLst>
                  <a:ext uri="{FF2B5EF4-FFF2-40B4-BE49-F238E27FC236}">
                    <a16:creationId xmlns:a16="http://schemas.microsoft.com/office/drawing/2014/main" id="{15FE36AB-4F1A-6249-BFCE-94644BDBCFEE}"/>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3" name="Line 14">
                <a:extLst>
                  <a:ext uri="{FF2B5EF4-FFF2-40B4-BE49-F238E27FC236}">
                    <a16:creationId xmlns:a16="http://schemas.microsoft.com/office/drawing/2014/main" id="{C6E7E918-7071-E247-99EE-B6C75193EFC6}"/>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4" name="Line 15">
                <a:extLst>
                  <a:ext uri="{FF2B5EF4-FFF2-40B4-BE49-F238E27FC236}">
                    <a16:creationId xmlns:a16="http://schemas.microsoft.com/office/drawing/2014/main" id="{154FF073-3809-2B46-A8C9-1DEAAD4A63CD}"/>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55" name="Line 16">
                <a:extLst>
                  <a:ext uri="{FF2B5EF4-FFF2-40B4-BE49-F238E27FC236}">
                    <a16:creationId xmlns:a16="http://schemas.microsoft.com/office/drawing/2014/main" id="{05BD0A86-F450-FB4A-8D6D-0D5D8757B97F}"/>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70" name="Line 17">
                <a:extLst>
                  <a:ext uri="{FF2B5EF4-FFF2-40B4-BE49-F238E27FC236}">
                    <a16:creationId xmlns:a16="http://schemas.microsoft.com/office/drawing/2014/main" id="{73EBC4A8-D30A-6141-AB1A-2B03B2941454}"/>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71" name="Line 18">
                <a:extLst>
                  <a:ext uri="{FF2B5EF4-FFF2-40B4-BE49-F238E27FC236}">
                    <a16:creationId xmlns:a16="http://schemas.microsoft.com/office/drawing/2014/main" id="{B79208DE-7134-DB4D-B2CF-9C73271AE97C}"/>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72" name="Line 19">
                <a:extLst>
                  <a:ext uri="{FF2B5EF4-FFF2-40B4-BE49-F238E27FC236}">
                    <a16:creationId xmlns:a16="http://schemas.microsoft.com/office/drawing/2014/main" id="{EEB98C95-C393-0E48-BCB7-C4F1E85DCDA3}"/>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74" name="Line 20">
                <a:extLst>
                  <a:ext uri="{FF2B5EF4-FFF2-40B4-BE49-F238E27FC236}">
                    <a16:creationId xmlns:a16="http://schemas.microsoft.com/office/drawing/2014/main" id="{07FF26EB-DED5-E54A-9C79-40554337FA78}"/>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sp>
        <p:nvSpPr>
          <p:cNvPr id="76" name="Rectangle 75"/>
          <p:cNvSpPr/>
          <p:nvPr/>
        </p:nvSpPr>
        <p:spPr>
          <a:xfrm>
            <a:off x="2101584" y="1685386"/>
            <a:ext cx="8390594" cy="646331"/>
          </a:xfrm>
          <a:prstGeom prst="rect">
            <a:avLst/>
          </a:prstGeom>
        </p:spPr>
        <p:txBody>
          <a:bodyPr wrap="square">
            <a:spAutoFit/>
          </a:bodyPr>
          <a:lstStyle/>
          <a:p>
            <a:pPr algn="just"/>
            <a:r>
              <a:rPr lang="fr-FR" b="1" dirty="0">
                <a:solidFill>
                  <a:srgbClr val="000000"/>
                </a:solidFill>
                <a:latin typeface="Corbel" panose="020B0503020204020204" pitchFamily="34" charset="0"/>
              </a:rPr>
              <a:t>Après l’entretien en visioconférence j’enregistre mon compte rendu en sélectionnant le média </a:t>
            </a:r>
            <a:r>
              <a:rPr lang="fr-FR" b="1" dirty="0" smtClean="0">
                <a:solidFill>
                  <a:srgbClr val="000000"/>
                </a:solidFill>
                <a:latin typeface="Corbel" panose="020B0503020204020204" pitchFamily="34" charset="0"/>
              </a:rPr>
              <a:t>correspondant.</a:t>
            </a:r>
            <a:endParaRPr lang="fr-FR" b="1" dirty="0">
              <a:solidFill>
                <a:srgbClr val="000000"/>
              </a:solidFill>
              <a:latin typeface="Corbel" panose="020B0503020204020204" pitchFamily="34" charset="0"/>
            </a:endParaRPr>
          </a:p>
        </p:txBody>
      </p:sp>
      <p:sp>
        <p:nvSpPr>
          <p:cNvPr id="78" name="Rectangle à coins arrondis 77"/>
          <p:cNvSpPr/>
          <p:nvPr/>
        </p:nvSpPr>
        <p:spPr>
          <a:xfrm>
            <a:off x="1752198" y="5086183"/>
            <a:ext cx="2947021" cy="897012"/>
          </a:xfrm>
          <a:prstGeom prst="roundRect">
            <a:avLst/>
          </a:prstGeom>
          <a:solidFill>
            <a:srgbClr val="FFEFEF"/>
          </a:solidFill>
          <a:ln>
            <a:solidFill>
              <a:srgbClr val="FFD9D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9" name="Rectangle à coins arrondis 78"/>
          <p:cNvSpPr/>
          <p:nvPr/>
        </p:nvSpPr>
        <p:spPr>
          <a:xfrm>
            <a:off x="1766810" y="3671667"/>
            <a:ext cx="2947021" cy="897012"/>
          </a:xfrm>
          <a:prstGeom prst="roundRect">
            <a:avLst/>
          </a:prstGeom>
          <a:solidFill>
            <a:srgbClr val="FFEFEF"/>
          </a:solidFill>
          <a:ln>
            <a:solidFill>
              <a:srgbClr val="FFD9D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0" name="Rectangle à coins arrondis 79"/>
          <p:cNvSpPr/>
          <p:nvPr/>
        </p:nvSpPr>
        <p:spPr>
          <a:xfrm>
            <a:off x="1752198" y="2478586"/>
            <a:ext cx="2947021" cy="897012"/>
          </a:xfrm>
          <a:prstGeom prst="roundRect">
            <a:avLst/>
          </a:prstGeom>
          <a:solidFill>
            <a:srgbClr val="FFEFEF"/>
          </a:solidFill>
          <a:ln>
            <a:solidFill>
              <a:srgbClr val="FFD9D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1" name="Image 80"/>
          <p:cNvPicPr/>
          <p:nvPr/>
        </p:nvPicPr>
        <p:blipFill>
          <a:blip r:embed="rId2" cstate="email">
            <a:extLst>
              <a:ext uri="{28A0092B-C50C-407E-A947-70E740481C1C}">
                <a14:useLocalDpi xmlns:a14="http://schemas.microsoft.com/office/drawing/2010/main"/>
              </a:ext>
            </a:extLst>
          </a:blip>
          <a:stretch>
            <a:fillRect/>
          </a:stretch>
        </p:blipFill>
        <p:spPr>
          <a:xfrm>
            <a:off x="4913653" y="2440213"/>
            <a:ext cx="4674619" cy="1984048"/>
          </a:xfrm>
          <a:prstGeom prst="rect">
            <a:avLst/>
          </a:prstGeom>
          <a:ln>
            <a:solidFill>
              <a:srgbClr val="FFD9D9"/>
            </a:solidFill>
          </a:ln>
          <a:effectLst>
            <a:outerShdw blurRad="50800" dist="38100" dir="5400000" algn="t" rotWithShape="0">
              <a:prstClr val="black">
                <a:alpha val="40000"/>
              </a:prstClr>
            </a:outerShdw>
          </a:effectLst>
        </p:spPr>
      </p:pic>
      <p:sp>
        <p:nvSpPr>
          <p:cNvPr id="82" name="Espace réservé du contenu 2"/>
          <p:cNvSpPr txBox="1">
            <a:spLocks/>
          </p:cNvSpPr>
          <p:nvPr/>
        </p:nvSpPr>
        <p:spPr>
          <a:xfrm>
            <a:off x="1306616" y="2407402"/>
            <a:ext cx="3381118" cy="1039380"/>
          </a:xfrm>
          <a:prstGeom prst="rect">
            <a:avLst/>
          </a:prstGeom>
        </p:spPr>
        <p:txBody>
          <a:bodyPr vert="horz" lIns="91440" tIns="45720" rIns="91440" bIns="45720" rtlCol="0">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fr-FR" dirty="0">
              <a:solidFill>
                <a:prstClr val="black"/>
              </a:solidFill>
            </a:endParaRPr>
          </a:p>
          <a:p>
            <a:pPr lvl="1">
              <a:buClr>
                <a:srgbClr val="FC8E8E"/>
              </a:buClr>
              <a:buFont typeface="Wingdings" panose="05000000000000000000" pitchFamily="2" charset="2"/>
              <a:buChar char="v"/>
            </a:pPr>
            <a:r>
              <a:rPr lang="fr-FR" dirty="0">
                <a:solidFill>
                  <a:prstClr val="black"/>
                </a:solidFill>
                <a:latin typeface="+mn-lt"/>
                <a:cs typeface="+mn-cs"/>
              </a:rPr>
              <a:t>A partir de la synthèse client, j’ouvre le compte rendu</a:t>
            </a:r>
          </a:p>
          <a:p>
            <a:pPr lvl="1"/>
            <a:endParaRPr lang="fr-FR" dirty="0">
              <a:solidFill>
                <a:prstClr val="black"/>
              </a:solidFill>
            </a:endParaRPr>
          </a:p>
          <a:p>
            <a:pPr lvl="1"/>
            <a:endParaRPr lang="fr-FR" dirty="0">
              <a:solidFill>
                <a:prstClr val="black"/>
              </a:solidFill>
            </a:endParaRPr>
          </a:p>
          <a:p>
            <a:pPr marL="457200" lvl="1" indent="0">
              <a:buNone/>
            </a:pPr>
            <a:endParaRPr lang="fr-FR" dirty="0">
              <a:solidFill>
                <a:prstClr val="black"/>
              </a:solidFill>
            </a:endParaRPr>
          </a:p>
          <a:p>
            <a:pPr lvl="1" indent="-274638"/>
            <a:endParaRPr lang="fr-FR" sz="2000" b="1" i="1" dirty="0">
              <a:solidFill>
                <a:schemeClr val="tx1">
                  <a:lumMod val="65000"/>
                  <a:lumOff val="35000"/>
                </a:schemeClr>
              </a:solidFill>
              <a:latin typeface="+mn-lt"/>
              <a:cs typeface="+mn-cs"/>
            </a:endParaRPr>
          </a:p>
          <a:p>
            <a:pPr lvl="1"/>
            <a:endParaRPr lang="fr-FR" dirty="0">
              <a:solidFill>
                <a:prstClr val="black"/>
              </a:solidFill>
            </a:endParaRPr>
          </a:p>
          <a:p>
            <a:pPr marL="457200" lvl="1" indent="0">
              <a:buNone/>
            </a:pPr>
            <a:endParaRPr lang="fr-FR" dirty="0">
              <a:solidFill>
                <a:prstClr val="black"/>
              </a:solidFill>
            </a:endParaRPr>
          </a:p>
          <a:p>
            <a:pPr lvl="1"/>
            <a:endParaRPr lang="fr-FR" dirty="0">
              <a:solidFill>
                <a:prstClr val="black"/>
              </a:solidFill>
            </a:endParaRPr>
          </a:p>
          <a:p>
            <a:pPr lvl="1"/>
            <a:endParaRPr lang="fr-FR" dirty="0">
              <a:solidFill>
                <a:prstClr val="black"/>
              </a:solidFill>
            </a:endParaRPr>
          </a:p>
          <a:p>
            <a:pPr lvl="1"/>
            <a:endParaRPr lang="fr-FR" dirty="0">
              <a:solidFill>
                <a:prstClr val="black"/>
              </a:solidFill>
            </a:endParaRPr>
          </a:p>
          <a:p>
            <a:pPr lvl="1"/>
            <a:endParaRPr lang="fr-FR" dirty="0">
              <a:solidFill>
                <a:prstClr val="black"/>
              </a:solidFill>
            </a:endParaRPr>
          </a:p>
          <a:p>
            <a:pPr lvl="1"/>
            <a:endParaRPr lang="fr-FR" dirty="0">
              <a:solidFill>
                <a:prstClr val="black"/>
              </a:solidFill>
            </a:endParaRPr>
          </a:p>
        </p:txBody>
      </p:sp>
      <p:pic>
        <p:nvPicPr>
          <p:cNvPr id="83" name="Image 82"/>
          <p:cNvPicPr/>
          <p:nvPr/>
        </p:nvPicPr>
        <p:blipFill rotWithShape="1">
          <a:blip r:embed="rId3" cstate="email">
            <a:extLst>
              <a:ext uri="{28A0092B-C50C-407E-A947-70E740481C1C}">
                <a14:useLocalDpi xmlns:a14="http://schemas.microsoft.com/office/drawing/2010/main"/>
              </a:ext>
            </a:extLst>
          </a:blip>
          <a:srcRect l="-116"/>
          <a:stretch/>
        </p:blipFill>
        <p:spPr>
          <a:xfrm>
            <a:off x="4913653" y="4647941"/>
            <a:ext cx="4706593" cy="1373419"/>
          </a:xfrm>
          <a:prstGeom prst="rect">
            <a:avLst/>
          </a:prstGeom>
          <a:ln>
            <a:solidFill>
              <a:srgbClr val="FFD9D9"/>
            </a:solidFill>
          </a:ln>
          <a:effectLst>
            <a:outerShdw blurRad="50800" dist="38100" dir="5400000" algn="t" rotWithShape="0">
              <a:prstClr val="black">
                <a:alpha val="40000"/>
              </a:prstClr>
            </a:outerShdw>
          </a:effectLst>
        </p:spPr>
      </p:pic>
      <p:sp>
        <p:nvSpPr>
          <p:cNvPr id="84" name="Espace réservé du contenu 2"/>
          <p:cNvSpPr txBox="1">
            <a:spLocks/>
          </p:cNvSpPr>
          <p:nvPr/>
        </p:nvSpPr>
        <p:spPr>
          <a:xfrm>
            <a:off x="1260946" y="5231478"/>
            <a:ext cx="3472458" cy="789882"/>
          </a:xfrm>
          <a:prstGeom prst="rect">
            <a:avLst/>
          </a:prstGeom>
        </p:spPr>
        <p:txBody>
          <a:bodyPr vert="horz" lIns="91440" tIns="45720" rIns="91440" bIns="45720" rtlCol="0">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Clr>
                <a:srgbClr val="FC8E8E"/>
              </a:buClr>
              <a:buFont typeface="Wingdings" panose="05000000000000000000" pitchFamily="2" charset="2"/>
              <a:buChar char="v"/>
            </a:pPr>
            <a:r>
              <a:rPr lang="fr-FR" dirty="0">
                <a:solidFill>
                  <a:prstClr val="black"/>
                </a:solidFill>
                <a:latin typeface="+mn-lt"/>
                <a:cs typeface="+mn-cs"/>
              </a:rPr>
              <a:t>Enfin, je termine la saisie de mon compte rendu et  je peux le valider</a:t>
            </a:r>
            <a:endParaRPr lang="fr-FR" dirty="0">
              <a:solidFill>
                <a:prstClr val="black"/>
              </a:solidFill>
            </a:endParaRPr>
          </a:p>
          <a:p>
            <a:pPr lvl="1"/>
            <a:endParaRPr lang="fr-FR" dirty="0">
              <a:solidFill>
                <a:prstClr val="black"/>
              </a:solidFill>
            </a:endParaRPr>
          </a:p>
          <a:p>
            <a:pPr lvl="1"/>
            <a:endParaRPr lang="fr-FR" dirty="0">
              <a:solidFill>
                <a:prstClr val="black"/>
              </a:solidFill>
            </a:endParaRPr>
          </a:p>
        </p:txBody>
      </p:sp>
      <p:sp>
        <p:nvSpPr>
          <p:cNvPr id="85" name="ZoneTexte 84"/>
          <p:cNvSpPr txBox="1"/>
          <p:nvPr/>
        </p:nvSpPr>
        <p:spPr>
          <a:xfrm>
            <a:off x="1306616" y="3757949"/>
            <a:ext cx="3407215" cy="738664"/>
          </a:xfrm>
          <a:prstGeom prst="rect">
            <a:avLst/>
          </a:prstGeom>
          <a:noFill/>
        </p:spPr>
        <p:txBody>
          <a:bodyPr wrap="square" rtlCol="0">
            <a:spAutoFit/>
          </a:bodyPr>
          <a:lstStyle/>
          <a:p>
            <a:pPr marL="717550" lvl="1" indent="-260350">
              <a:spcBef>
                <a:spcPts val="600"/>
              </a:spcBef>
              <a:buClr>
                <a:srgbClr val="FC8E8E"/>
              </a:buClr>
              <a:buSzPct val="70000"/>
              <a:buFont typeface="Wingdings" panose="05000000000000000000" pitchFamily="2" charset="2"/>
              <a:buChar char="v"/>
            </a:pPr>
            <a:r>
              <a:rPr lang="fr-FR" sz="1400" dirty="0">
                <a:solidFill>
                  <a:prstClr val="black"/>
                </a:solidFill>
              </a:rPr>
              <a:t>A l’étape </a:t>
            </a:r>
            <a:r>
              <a:rPr lang="fr-FR" sz="1400" b="1" i="1" dirty="0">
                <a:solidFill>
                  <a:prstClr val="black"/>
                </a:solidFill>
              </a:rPr>
              <a:t>Détail du contact, </a:t>
            </a:r>
            <a:r>
              <a:rPr lang="fr-FR" sz="1400" dirty="0">
                <a:solidFill>
                  <a:prstClr val="black"/>
                </a:solidFill>
              </a:rPr>
              <a:t>je choisis le média </a:t>
            </a:r>
            <a:r>
              <a:rPr lang="fr-FR" sz="1400" b="1" i="1" dirty="0">
                <a:solidFill>
                  <a:prstClr val="black"/>
                </a:solidFill>
              </a:rPr>
              <a:t>Autre</a:t>
            </a:r>
            <a:r>
              <a:rPr lang="fr-FR" sz="1400" dirty="0">
                <a:solidFill>
                  <a:prstClr val="black"/>
                </a:solidFill>
              </a:rPr>
              <a:t>, puis dans la liste je sélectionne </a:t>
            </a:r>
            <a:r>
              <a:rPr lang="fr-FR" sz="1400" b="1" i="1" dirty="0">
                <a:solidFill>
                  <a:prstClr val="black"/>
                </a:solidFill>
              </a:rPr>
              <a:t>Visio</a:t>
            </a:r>
            <a:r>
              <a:rPr lang="fr-FR" sz="1400" dirty="0">
                <a:solidFill>
                  <a:prstClr val="black"/>
                </a:solidFill>
              </a:rPr>
              <a:t> </a:t>
            </a:r>
          </a:p>
        </p:txBody>
      </p:sp>
      <p:sp>
        <p:nvSpPr>
          <p:cNvPr id="86" name="Rectangle à coins arrondis 85"/>
          <p:cNvSpPr/>
          <p:nvPr/>
        </p:nvSpPr>
        <p:spPr>
          <a:xfrm>
            <a:off x="7091748" y="5231478"/>
            <a:ext cx="968183" cy="211379"/>
          </a:xfrm>
          <a:prstGeom prst="roundRect">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solidFill>
                <a:prstClr val="black"/>
              </a:solidFill>
              <a:latin typeface="Calibri"/>
            </a:endParaRPr>
          </a:p>
        </p:txBody>
      </p:sp>
    </p:spTree>
    <p:extLst>
      <p:ext uri="{BB962C8B-B14F-4D97-AF65-F5344CB8AC3E}">
        <p14:creationId xmlns:p14="http://schemas.microsoft.com/office/powerpoint/2010/main" val="2283231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4586394"/>
            <a:ext cx="5414963" cy="58357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solidFill>
                <a:schemeClr val="tx1"/>
              </a:solidFill>
            </a:endParaRPr>
          </a:p>
        </p:txBody>
      </p:sp>
      <p:sp>
        <p:nvSpPr>
          <p:cNvPr id="5" name="Espace réservé du texte 6"/>
          <p:cNvSpPr>
            <a:spLocks noGrp="1"/>
          </p:cNvSpPr>
          <p:nvPr/>
        </p:nvSpPr>
        <p:spPr bwMode="auto">
          <a:xfrm>
            <a:off x="676207" y="1796320"/>
            <a:ext cx="4787166" cy="314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Bef>
                <a:spcPts val="0"/>
              </a:spcBef>
              <a:spcAft>
                <a:spcPts val="1200"/>
              </a:spcAft>
              <a:defRPr/>
            </a:pPr>
            <a:r>
              <a:rPr lang="fr-FR" sz="1600" b="1" dirty="0">
                <a:solidFill>
                  <a:schemeClr val="tx1">
                    <a:lumMod val="65000"/>
                    <a:lumOff val="35000"/>
                  </a:schemeClr>
                </a:solidFill>
                <a:cs typeface="Calibri" panose="020F0502020204030204" pitchFamily="34" charset="0"/>
              </a:rPr>
              <a:t>LES PRE REQUIS</a:t>
            </a:r>
          </a:p>
          <a:p>
            <a:pPr fontAlgn="auto">
              <a:lnSpc>
                <a:spcPct val="150000"/>
              </a:lnSpc>
              <a:spcBef>
                <a:spcPts val="0"/>
              </a:spcBef>
              <a:spcAft>
                <a:spcPts val="1200"/>
              </a:spcAft>
              <a:defRPr/>
            </a:pPr>
            <a:r>
              <a:rPr lang="fr-FR" sz="1600" b="1" dirty="0" smtClean="0">
                <a:solidFill>
                  <a:schemeClr val="tx1">
                    <a:lumMod val="65000"/>
                    <a:lumOff val="35000"/>
                  </a:schemeClr>
                </a:solidFill>
                <a:cs typeface="Calibri" panose="020F0502020204030204" pitchFamily="34" charset="0"/>
              </a:rPr>
              <a:t>JE CRÉE MON RDV AVEC VISIO CLIENTS.</a:t>
            </a:r>
          </a:p>
          <a:p>
            <a:pPr fontAlgn="auto">
              <a:lnSpc>
                <a:spcPct val="100000"/>
              </a:lnSpc>
              <a:spcBef>
                <a:spcPts val="0"/>
              </a:spcBef>
              <a:spcAft>
                <a:spcPts val="1200"/>
              </a:spcAft>
              <a:defRPr/>
            </a:pPr>
            <a:r>
              <a:rPr lang="fr-FR" sz="1600" b="1" dirty="0">
                <a:solidFill>
                  <a:schemeClr val="tx1">
                    <a:lumMod val="65000"/>
                    <a:lumOff val="35000"/>
                  </a:schemeClr>
                </a:solidFill>
                <a:cs typeface="Calibri" panose="020F0502020204030204" pitchFamily="34" charset="0"/>
              </a:rPr>
              <a:t>LES 3 ÉTAPES INCONTOURNABLES POUR RÉUSSIR UN RDV AVEC TEAMS</a:t>
            </a:r>
          </a:p>
          <a:p>
            <a:pPr marL="800100" lvl="1" indent="-342900" fontAlgn="auto">
              <a:lnSpc>
                <a:spcPct val="100000"/>
              </a:lnSpc>
              <a:spcBef>
                <a:spcPts val="0"/>
              </a:spcBef>
              <a:spcAft>
                <a:spcPts val="600"/>
              </a:spcAft>
              <a:buFont typeface="+mj-lt"/>
              <a:buAutoNum type="arabicPeriod"/>
              <a:defRPr/>
            </a:pPr>
            <a:r>
              <a:rPr lang="fr-FR" sz="1600" dirty="0">
                <a:solidFill>
                  <a:schemeClr val="tx1">
                    <a:lumMod val="65000"/>
                    <a:lumOff val="35000"/>
                  </a:schemeClr>
                </a:solidFill>
                <a:cs typeface="Calibri" panose="020F0502020204030204" pitchFamily="34" charset="0"/>
              </a:rPr>
              <a:t>La préparation de mon entretien</a:t>
            </a:r>
          </a:p>
          <a:p>
            <a:pPr marL="800100" lvl="1" indent="-342900" fontAlgn="auto">
              <a:lnSpc>
                <a:spcPct val="100000"/>
              </a:lnSpc>
              <a:spcBef>
                <a:spcPts val="0"/>
              </a:spcBef>
              <a:spcAft>
                <a:spcPts val="600"/>
              </a:spcAft>
              <a:buFont typeface="+mj-lt"/>
              <a:buAutoNum type="arabicPeriod"/>
              <a:defRPr/>
            </a:pPr>
            <a:r>
              <a:rPr lang="fr-FR" sz="1600" dirty="0">
                <a:solidFill>
                  <a:schemeClr val="tx1">
                    <a:lumMod val="65000"/>
                    <a:lumOff val="35000"/>
                  </a:schemeClr>
                </a:solidFill>
                <a:cs typeface="Calibri" panose="020F0502020204030204" pitchFamily="34" charset="0"/>
              </a:rPr>
              <a:t>Mon entretien</a:t>
            </a:r>
          </a:p>
          <a:p>
            <a:pPr marL="800100" lvl="1" indent="-342900" fontAlgn="auto">
              <a:lnSpc>
                <a:spcPct val="100000"/>
              </a:lnSpc>
              <a:spcBef>
                <a:spcPts val="0"/>
              </a:spcBef>
              <a:spcAft>
                <a:spcPts val="600"/>
              </a:spcAft>
              <a:buFont typeface="+mj-lt"/>
              <a:buAutoNum type="arabicPeriod"/>
              <a:defRPr/>
            </a:pPr>
            <a:r>
              <a:rPr lang="fr-FR" sz="1600" dirty="0">
                <a:solidFill>
                  <a:schemeClr val="tx1">
                    <a:lumMod val="65000"/>
                    <a:lumOff val="35000"/>
                  </a:schemeClr>
                </a:solidFill>
                <a:cs typeface="Calibri" panose="020F0502020204030204" pitchFamily="34" charset="0"/>
              </a:rPr>
              <a:t>Le suivi de la </a:t>
            </a:r>
            <a:r>
              <a:rPr lang="fr-FR" sz="1600" dirty="0" smtClean="0">
                <a:solidFill>
                  <a:schemeClr val="tx1">
                    <a:lumMod val="65000"/>
                    <a:lumOff val="35000"/>
                  </a:schemeClr>
                </a:solidFill>
                <a:cs typeface="Calibri" panose="020F0502020204030204" pitchFamily="34" charset="0"/>
              </a:rPr>
              <a:t>relation</a:t>
            </a:r>
          </a:p>
          <a:p>
            <a:pPr marL="800100" lvl="1" indent="-342900" fontAlgn="auto">
              <a:lnSpc>
                <a:spcPct val="100000"/>
              </a:lnSpc>
              <a:spcBef>
                <a:spcPts val="0"/>
              </a:spcBef>
              <a:spcAft>
                <a:spcPts val="600"/>
              </a:spcAft>
              <a:buFont typeface="+mj-lt"/>
              <a:buAutoNum type="arabicPeriod"/>
              <a:defRPr/>
            </a:pPr>
            <a:endParaRPr lang="fr-FR" sz="1600" dirty="0">
              <a:solidFill>
                <a:schemeClr val="tx1">
                  <a:lumMod val="65000"/>
                  <a:lumOff val="35000"/>
                </a:schemeClr>
              </a:solidFill>
              <a:cs typeface="Calibri" panose="020F0502020204030204" pitchFamily="34" charset="0"/>
            </a:endParaRPr>
          </a:p>
          <a:p>
            <a:pPr fontAlgn="auto">
              <a:lnSpc>
                <a:spcPct val="100000"/>
              </a:lnSpc>
              <a:spcBef>
                <a:spcPts val="0"/>
              </a:spcBef>
              <a:spcAft>
                <a:spcPts val="1200"/>
              </a:spcAft>
              <a:defRPr/>
            </a:pPr>
            <a:r>
              <a:rPr lang="fr-FR" sz="1600" b="1" dirty="0">
                <a:solidFill>
                  <a:schemeClr val="bg1"/>
                </a:solidFill>
                <a:cs typeface="Calibri" panose="020F0502020204030204" pitchFamily="34" charset="0"/>
              </a:rPr>
              <a:t>CÔTÉ CLIENTS </a:t>
            </a:r>
            <a:r>
              <a:rPr lang="fr-FR" sz="1600" dirty="0">
                <a:solidFill>
                  <a:schemeClr val="bg1"/>
                </a:solidFill>
                <a:cs typeface="Calibri" panose="020F0502020204030204" pitchFamily="34" charset="0"/>
              </a:rPr>
              <a:t>(AVEC SON PC, AVEC SMARTPHONE OU SA TABLETTE).</a:t>
            </a:r>
          </a:p>
          <a:p>
            <a:pPr marL="0" indent="0" fontAlgn="auto">
              <a:lnSpc>
                <a:spcPct val="150000"/>
              </a:lnSpc>
              <a:spcBef>
                <a:spcPts val="0"/>
              </a:spcBef>
              <a:spcAft>
                <a:spcPts val="1200"/>
              </a:spcAft>
              <a:buNone/>
              <a:defRPr/>
            </a:pPr>
            <a:endParaRPr lang="fr-FR" sz="1600" b="1" dirty="0">
              <a:solidFill>
                <a:schemeClr val="tx1">
                  <a:lumMod val="65000"/>
                  <a:lumOff val="35000"/>
                </a:schemeClr>
              </a:solidFill>
              <a:cs typeface="Calibri" panose="020F0502020204030204" pitchFamily="34" charset="0"/>
            </a:endParaRPr>
          </a:p>
        </p:txBody>
      </p:sp>
      <p:sp>
        <p:nvSpPr>
          <p:cNvPr id="9" name="Titre 5"/>
          <p:cNvSpPr>
            <a:spLocks noGrp="1"/>
          </p:cNvSpPr>
          <p:nvPr>
            <p:ph type="title"/>
          </p:nvPr>
        </p:nvSpPr>
        <p:spPr>
          <a:xfrm>
            <a:off x="1526488" y="175399"/>
            <a:ext cx="8783637" cy="769937"/>
          </a:xfrm>
        </p:spPr>
        <p:txBody>
          <a:bodyPr rtlCol="0">
            <a:normAutofit/>
          </a:bodyPr>
          <a:lstStyle/>
          <a:p>
            <a:pPr>
              <a:defRPr/>
            </a:pPr>
            <a:r>
              <a:rPr lang="fr-FR" dirty="0">
                <a:solidFill>
                  <a:srgbClr val="C00000"/>
                </a:solidFill>
                <a:cs typeface="Calibri" panose="020F0502020204030204" pitchFamily="34" charset="0"/>
              </a:rPr>
              <a:t>SOMMAIRE.</a:t>
            </a:r>
            <a:r>
              <a:rPr lang="fr-FR" i="1" dirty="0">
                <a:solidFill>
                  <a:srgbClr val="C00000"/>
                </a:solidFill>
                <a:cs typeface="Calibri" panose="020F0502020204030204" pitchFamily="34" charset="0"/>
              </a:rPr>
              <a:t/>
            </a:r>
            <a:br>
              <a:rPr lang="fr-FR" i="1" dirty="0">
                <a:solidFill>
                  <a:srgbClr val="C00000"/>
                </a:solidFill>
                <a:cs typeface="Calibri" panose="020F0502020204030204" pitchFamily="34" charset="0"/>
              </a:rPr>
            </a:br>
            <a:r>
              <a:rPr lang="fr-FR" sz="1800" dirty="0">
                <a:solidFill>
                  <a:schemeClr val="tx1">
                    <a:lumMod val="65000"/>
                    <a:lumOff val="35000"/>
                  </a:schemeClr>
                </a:solidFill>
                <a:cs typeface="Calibri" panose="020F0502020204030204" pitchFamily="34" charset="0"/>
              </a:rPr>
              <a:t>Réussir </a:t>
            </a:r>
            <a:r>
              <a:rPr lang="fr-FR" sz="1800" dirty="0" smtClean="0">
                <a:solidFill>
                  <a:schemeClr val="tx1">
                    <a:lumMod val="65000"/>
                    <a:lumOff val="35000"/>
                  </a:schemeClr>
                </a:solidFill>
                <a:cs typeface="Calibri" panose="020F0502020204030204" pitchFamily="34" charset="0"/>
              </a:rPr>
              <a:t>vos </a:t>
            </a:r>
            <a:r>
              <a:rPr lang="fr-FR" sz="1800" dirty="0">
                <a:solidFill>
                  <a:schemeClr val="tx1">
                    <a:lumMod val="65000"/>
                    <a:lumOff val="35000"/>
                  </a:schemeClr>
                </a:solidFill>
                <a:cs typeface="Calibri" panose="020F0502020204030204" pitchFamily="34" charset="0"/>
              </a:rPr>
              <a:t>rendez vous Client en visioconférence  !</a:t>
            </a:r>
          </a:p>
        </p:txBody>
      </p:sp>
      <p:sp>
        <p:nvSpPr>
          <p:cNvPr id="10" name="Espace réservé du numéro de diapositive 5"/>
          <p:cNvSpPr>
            <a:spLocks noGrp="1"/>
          </p:cNvSpPr>
          <p:nvPr>
            <p:ph type="sldNum" sz="quarter" idx="4294967295"/>
          </p:nvPr>
        </p:nvSpPr>
        <p:spPr>
          <a:xfrm>
            <a:off x="9988858" y="3302448"/>
            <a:ext cx="2133600" cy="273844"/>
          </a:xfrm>
          <a:prstGeom prst="rect">
            <a:avLst/>
          </a:prstGeom>
        </p:spPr>
        <p:txBody>
          <a:bodyPr/>
          <a:lstStyle>
            <a:lvl1pPr algn="r">
              <a:defRPr sz="1100"/>
            </a:lvl1pPr>
          </a:lstStyle>
          <a:p>
            <a:fld id="{1D19D0A2-BBF5-4B7E-A646-CBE7ACEBDC00}" type="slidenum">
              <a:rPr lang="fr-FR" smtClean="0"/>
              <a:pPr/>
              <a:t>22</a:t>
            </a:fld>
            <a:endParaRPr lang="fr-FR" dirty="0"/>
          </a:p>
        </p:txBody>
      </p:sp>
      <p:pic>
        <p:nvPicPr>
          <p:cNvPr id="7" name="Picture 8"/>
          <p:cNvPicPr/>
          <p:nvPr/>
        </p:nvPicPr>
        <p:blipFill>
          <a:blip r:embed="rId2"/>
          <a:stretch>
            <a:fillRect/>
          </a:stretch>
        </p:blipFill>
        <p:spPr>
          <a:xfrm>
            <a:off x="6327058" y="1154474"/>
            <a:ext cx="5000481" cy="4843636"/>
          </a:xfrm>
          <a:prstGeom prst="rect">
            <a:avLst/>
          </a:prstGeom>
        </p:spPr>
      </p:pic>
    </p:spTree>
    <p:extLst>
      <p:ext uri="{BB962C8B-B14F-4D97-AF65-F5344CB8AC3E}">
        <p14:creationId xmlns:p14="http://schemas.microsoft.com/office/powerpoint/2010/main" val="1402526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vert="horz" lIns="91440" tIns="45720" rIns="91440" bIns="45720" rtlCol="0" anchor="ctr">
            <a:normAutofit/>
          </a:bodyPr>
          <a:lstStyle/>
          <a:p>
            <a:r>
              <a:rPr lang="fr-FR" b="1" dirty="0" smtClean="0">
                <a:solidFill>
                  <a:srgbClr val="C00000"/>
                </a:solidFill>
              </a:rPr>
              <a:t>MON CLIENT SE CONNECTE AVEC SON PC.</a:t>
            </a:r>
            <a:endParaRPr lang="fr-FR" b="1" dirty="0">
              <a:solidFill>
                <a:srgbClr val="C00000"/>
              </a:solidFill>
            </a:endParaRPr>
          </a:p>
        </p:txBody>
      </p:sp>
      <p:pic>
        <p:nvPicPr>
          <p:cNvPr id="35" name="Image 34">
            <a:extLst>
              <a:ext uri="{FF2B5EF4-FFF2-40B4-BE49-F238E27FC236}">
                <a16:creationId xmlns:a16="http://schemas.microsoft.com/office/drawing/2014/main" id="{C2F92389-4958-BE44-BD3F-FBFD42441B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2993" y="2539066"/>
            <a:ext cx="2039956" cy="2358113"/>
          </a:xfrm>
          <a:prstGeom prst="rect">
            <a:avLst/>
          </a:prstGeom>
        </p:spPr>
      </p:pic>
      <p:sp>
        <p:nvSpPr>
          <p:cNvPr id="36" name="ZoneTexte 35">
            <a:extLst>
              <a:ext uri="{FF2B5EF4-FFF2-40B4-BE49-F238E27FC236}">
                <a16:creationId xmlns:a16="http://schemas.microsoft.com/office/drawing/2014/main" id="{FDE499DD-1F1D-A749-9121-5290D8AD62BF}"/>
              </a:ext>
            </a:extLst>
          </p:cNvPr>
          <p:cNvSpPr txBox="1"/>
          <p:nvPr/>
        </p:nvSpPr>
        <p:spPr>
          <a:xfrm>
            <a:off x="2023707" y="1192385"/>
            <a:ext cx="911077" cy="1569660"/>
          </a:xfrm>
          <a:prstGeom prst="rect">
            <a:avLst/>
          </a:prstGeom>
          <a:noFill/>
        </p:spPr>
        <p:txBody>
          <a:bodyPr wrap="square" rtlCol="0">
            <a:spAutoFit/>
          </a:bodyPr>
          <a:lstStyle/>
          <a:p>
            <a:pPr defTabSz="1219170"/>
            <a:r>
              <a:rPr lang="fr-FR" sz="9600" b="1" kern="0" dirty="0">
                <a:solidFill>
                  <a:srgbClr val="FFFFFF">
                    <a:lumMod val="95000"/>
                  </a:srgbClr>
                </a:solidFill>
                <a:latin typeface="Ubuntu" panose="020B0504030602030204" pitchFamily="34" charset="0"/>
                <a:cs typeface="Arial"/>
                <a:sym typeface="Arial"/>
              </a:rPr>
              <a:t>1</a:t>
            </a:r>
          </a:p>
        </p:txBody>
      </p:sp>
      <p:sp>
        <p:nvSpPr>
          <p:cNvPr id="37" name="ZoneTexte 36">
            <a:extLst>
              <a:ext uri="{FF2B5EF4-FFF2-40B4-BE49-F238E27FC236}">
                <a16:creationId xmlns:a16="http://schemas.microsoft.com/office/drawing/2014/main" id="{413DFE30-25F5-404E-B7CC-D0B5AD0B556C}"/>
              </a:ext>
            </a:extLst>
          </p:cNvPr>
          <p:cNvSpPr txBox="1"/>
          <p:nvPr/>
        </p:nvSpPr>
        <p:spPr>
          <a:xfrm>
            <a:off x="2072856" y="3886477"/>
            <a:ext cx="856539" cy="1569660"/>
          </a:xfrm>
          <a:prstGeom prst="rect">
            <a:avLst/>
          </a:prstGeom>
          <a:noFill/>
        </p:spPr>
        <p:txBody>
          <a:bodyPr wrap="square" rtlCol="0">
            <a:spAutoFit/>
          </a:bodyPr>
          <a:lstStyle/>
          <a:p>
            <a:pPr defTabSz="1219170"/>
            <a:r>
              <a:rPr lang="fr-FR" sz="9600" b="1" kern="0" dirty="0">
                <a:solidFill>
                  <a:srgbClr val="FFFFFF">
                    <a:lumMod val="95000"/>
                  </a:srgbClr>
                </a:solidFill>
                <a:latin typeface="Ubuntu" panose="020B0504030602030204" pitchFamily="34" charset="0"/>
                <a:cs typeface="Arial"/>
                <a:sym typeface="Arial"/>
              </a:rPr>
              <a:t>4</a:t>
            </a:r>
          </a:p>
        </p:txBody>
      </p:sp>
      <p:sp>
        <p:nvSpPr>
          <p:cNvPr id="38" name="ZoneTexte 37">
            <a:extLst>
              <a:ext uri="{FF2B5EF4-FFF2-40B4-BE49-F238E27FC236}">
                <a16:creationId xmlns:a16="http://schemas.microsoft.com/office/drawing/2014/main" id="{B4D5DC35-22FD-F640-B858-B0C6EC94B535}"/>
              </a:ext>
            </a:extLst>
          </p:cNvPr>
          <p:cNvSpPr txBox="1"/>
          <p:nvPr/>
        </p:nvSpPr>
        <p:spPr>
          <a:xfrm>
            <a:off x="8789042" y="1116013"/>
            <a:ext cx="856539" cy="1569660"/>
          </a:xfrm>
          <a:prstGeom prst="rect">
            <a:avLst/>
          </a:prstGeom>
          <a:noFill/>
        </p:spPr>
        <p:txBody>
          <a:bodyPr wrap="square" rtlCol="0">
            <a:spAutoFit/>
          </a:bodyPr>
          <a:lstStyle/>
          <a:p>
            <a:pPr defTabSz="1219170"/>
            <a:r>
              <a:rPr lang="fr-FR" sz="9600" b="1" kern="0" dirty="0">
                <a:solidFill>
                  <a:srgbClr val="FFFFFF">
                    <a:lumMod val="95000"/>
                  </a:srgbClr>
                </a:solidFill>
                <a:latin typeface="Ubuntu" panose="020B0504030602030204" pitchFamily="34" charset="0"/>
                <a:cs typeface="Arial"/>
                <a:sym typeface="Arial"/>
              </a:rPr>
              <a:t>3</a:t>
            </a:r>
          </a:p>
        </p:txBody>
      </p:sp>
      <p:sp>
        <p:nvSpPr>
          <p:cNvPr id="39" name="ZoneTexte 38">
            <a:extLst>
              <a:ext uri="{FF2B5EF4-FFF2-40B4-BE49-F238E27FC236}">
                <a16:creationId xmlns:a16="http://schemas.microsoft.com/office/drawing/2014/main" id="{B289BCC2-38B8-324F-8AC3-5E07F09623B8}"/>
              </a:ext>
            </a:extLst>
          </p:cNvPr>
          <p:cNvSpPr txBox="1"/>
          <p:nvPr/>
        </p:nvSpPr>
        <p:spPr>
          <a:xfrm>
            <a:off x="5204776" y="1116013"/>
            <a:ext cx="856539" cy="1569660"/>
          </a:xfrm>
          <a:prstGeom prst="rect">
            <a:avLst/>
          </a:prstGeom>
          <a:noFill/>
        </p:spPr>
        <p:txBody>
          <a:bodyPr wrap="square" rtlCol="0">
            <a:spAutoFit/>
          </a:bodyPr>
          <a:lstStyle/>
          <a:p>
            <a:pPr defTabSz="1219170"/>
            <a:r>
              <a:rPr lang="fr-FR" sz="9600" b="1" kern="0" dirty="0">
                <a:solidFill>
                  <a:srgbClr val="FFFFFF">
                    <a:lumMod val="95000"/>
                  </a:srgbClr>
                </a:solidFill>
                <a:latin typeface="Ubuntu" panose="020B0504030602030204" pitchFamily="34" charset="0"/>
                <a:cs typeface="Arial"/>
                <a:sym typeface="Arial"/>
              </a:rPr>
              <a:t>2</a:t>
            </a:r>
          </a:p>
        </p:txBody>
      </p:sp>
      <p:pic>
        <p:nvPicPr>
          <p:cNvPr id="40" name="Picture 2" descr="email-mockup - Forecast IT">
            <a:extLst>
              <a:ext uri="{FF2B5EF4-FFF2-40B4-BE49-F238E27FC236}">
                <a16:creationId xmlns:a16="http://schemas.microsoft.com/office/drawing/2014/main" id="{33107272-9A52-C34B-876D-E94B5306437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06495" y="1405258"/>
            <a:ext cx="2483379" cy="1528232"/>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roupe 40">
            <a:extLst>
              <a:ext uri="{FF2B5EF4-FFF2-40B4-BE49-F238E27FC236}">
                <a16:creationId xmlns:a16="http://schemas.microsoft.com/office/drawing/2014/main" id="{4D89CF84-6EF9-3542-A5DA-F3FD257D2F39}"/>
              </a:ext>
            </a:extLst>
          </p:cNvPr>
          <p:cNvGrpSpPr/>
          <p:nvPr/>
        </p:nvGrpSpPr>
        <p:grpSpPr>
          <a:xfrm>
            <a:off x="5728658" y="1286923"/>
            <a:ext cx="2973183" cy="1600439"/>
            <a:chOff x="4044466" y="637161"/>
            <a:chExt cx="2229887" cy="1200329"/>
          </a:xfrm>
        </p:grpSpPr>
        <p:pic>
          <p:nvPicPr>
            <p:cNvPr id="42" name="Image 41">
              <a:extLst>
                <a:ext uri="{FF2B5EF4-FFF2-40B4-BE49-F238E27FC236}">
                  <a16:creationId xmlns:a16="http://schemas.microsoft.com/office/drawing/2014/main" id="{E5038A7A-3D68-CE4D-AB78-83A2A092283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931079" y="637161"/>
              <a:ext cx="1343274" cy="1200329"/>
            </a:xfrm>
            <a:prstGeom prst="rect">
              <a:avLst/>
            </a:prstGeom>
          </p:spPr>
        </p:pic>
        <p:pic>
          <p:nvPicPr>
            <p:cNvPr id="43" name="Image 42">
              <a:extLst>
                <a:ext uri="{FF2B5EF4-FFF2-40B4-BE49-F238E27FC236}">
                  <a16:creationId xmlns:a16="http://schemas.microsoft.com/office/drawing/2014/main" id="{5488792E-44EE-464F-977E-6A68D44F2A4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044466" y="637161"/>
              <a:ext cx="950363" cy="1200329"/>
            </a:xfrm>
            <a:prstGeom prst="rect">
              <a:avLst/>
            </a:prstGeom>
          </p:spPr>
        </p:pic>
      </p:grpSp>
      <p:sp>
        <p:nvSpPr>
          <p:cNvPr id="44" name="ZoneTexte 43">
            <a:extLst>
              <a:ext uri="{FF2B5EF4-FFF2-40B4-BE49-F238E27FC236}">
                <a16:creationId xmlns:a16="http://schemas.microsoft.com/office/drawing/2014/main" id="{52691F30-11E8-724D-970D-E6A93955A825}"/>
              </a:ext>
            </a:extLst>
          </p:cNvPr>
          <p:cNvSpPr txBox="1"/>
          <p:nvPr/>
        </p:nvSpPr>
        <p:spPr>
          <a:xfrm>
            <a:off x="5633046" y="2928681"/>
            <a:ext cx="3068795" cy="502573"/>
          </a:xfrm>
          <a:prstGeom prst="rect">
            <a:avLst/>
          </a:prstGeom>
          <a:noFill/>
        </p:spPr>
        <p:txBody>
          <a:bodyPr wrap="square" rtlCol="0" anchor="t">
            <a:spAutoFit/>
          </a:bodyPr>
          <a:lstStyle/>
          <a:p>
            <a:pPr defTabSz="1219170"/>
            <a:r>
              <a:rPr lang="fr-FR" sz="1333" kern="0" dirty="0">
                <a:solidFill>
                  <a:srgbClr val="000000"/>
                </a:solidFill>
                <a:latin typeface="Ubuntu" panose="020B0504030602030204" pitchFamily="34" charset="0"/>
                <a:cs typeface="Arial"/>
                <a:sym typeface="Arial"/>
              </a:rPr>
              <a:t>Le client utilise son </a:t>
            </a:r>
            <a:r>
              <a:rPr lang="fr-FR" sz="1333" b="1" kern="0" dirty="0">
                <a:solidFill>
                  <a:srgbClr val="000000"/>
                </a:solidFill>
                <a:latin typeface="Ubuntu" panose="020B0504030602030204" pitchFamily="34" charset="0"/>
                <a:cs typeface="Arial"/>
                <a:sym typeface="Arial"/>
              </a:rPr>
              <a:t>navigateur web</a:t>
            </a:r>
            <a:r>
              <a:rPr lang="fr-FR" sz="1333" kern="0" dirty="0">
                <a:solidFill>
                  <a:srgbClr val="000000"/>
                </a:solidFill>
                <a:latin typeface="Ubuntu" panose="020B0504030602030204" pitchFamily="34" charset="0"/>
                <a:cs typeface="Arial"/>
                <a:sym typeface="Arial"/>
              </a:rPr>
              <a:t> pour accéder à la réunion en ligne.</a:t>
            </a:r>
          </a:p>
        </p:txBody>
      </p:sp>
      <p:pic>
        <p:nvPicPr>
          <p:cNvPr id="45" name="Image 44">
            <a:extLst>
              <a:ext uri="{FF2B5EF4-FFF2-40B4-BE49-F238E27FC236}">
                <a16:creationId xmlns:a16="http://schemas.microsoft.com/office/drawing/2014/main" id="{2A5C2F00-3F17-874B-9D27-78B2610F4C1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419422" y="1286924"/>
            <a:ext cx="2151304" cy="1649872"/>
          </a:xfrm>
          <a:prstGeom prst="rect">
            <a:avLst/>
          </a:prstGeom>
        </p:spPr>
      </p:pic>
      <p:sp>
        <p:nvSpPr>
          <p:cNvPr id="46" name="Rectangle 45">
            <a:extLst>
              <a:ext uri="{FF2B5EF4-FFF2-40B4-BE49-F238E27FC236}">
                <a16:creationId xmlns:a16="http://schemas.microsoft.com/office/drawing/2014/main" id="{4FB71ED8-F52F-4449-B944-86380D1DA2CB}"/>
              </a:ext>
            </a:extLst>
          </p:cNvPr>
          <p:cNvSpPr/>
          <p:nvPr/>
        </p:nvSpPr>
        <p:spPr>
          <a:xfrm>
            <a:off x="9403607" y="2928681"/>
            <a:ext cx="2453033" cy="707694"/>
          </a:xfrm>
          <a:prstGeom prst="rect">
            <a:avLst/>
          </a:prstGeom>
        </p:spPr>
        <p:txBody>
          <a:bodyPr wrap="square">
            <a:spAutoFit/>
          </a:bodyPr>
          <a:lstStyle/>
          <a:p>
            <a:pPr defTabSz="1219170"/>
            <a:r>
              <a:rPr lang="fr-FR" sz="1333" kern="0" dirty="0">
                <a:solidFill>
                  <a:srgbClr val="000000"/>
                </a:solidFill>
                <a:latin typeface="Ubuntu" panose="020B0504030602030204" pitchFamily="34" charset="0"/>
                <a:cs typeface="Arial"/>
                <a:sym typeface="Arial"/>
              </a:rPr>
              <a:t>Après avoir saisi son nom, le client clique sur </a:t>
            </a:r>
            <a:r>
              <a:rPr lang="fr-FR" sz="1333" b="1" kern="0" dirty="0">
                <a:solidFill>
                  <a:srgbClr val="000000"/>
                </a:solidFill>
                <a:latin typeface="Ubuntu" panose="020B0504030602030204" pitchFamily="34" charset="0"/>
                <a:cs typeface="Arial"/>
                <a:sym typeface="Arial"/>
              </a:rPr>
              <a:t>Rejoindre maintenant.</a:t>
            </a:r>
          </a:p>
        </p:txBody>
      </p:sp>
      <p:sp>
        <p:nvSpPr>
          <p:cNvPr id="47" name="Rectangle 46">
            <a:extLst>
              <a:ext uri="{FF2B5EF4-FFF2-40B4-BE49-F238E27FC236}">
                <a16:creationId xmlns:a16="http://schemas.microsoft.com/office/drawing/2014/main" id="{F9A15DF0-8801-2A4E-BF1E-734007B4E86C}"/>
              </a:ext>
            </a:extLst>
          </p:cNvPr>
          <p:cNvSpPr/>
          <p:nvPr/>
        </p:nvSpPr>
        <p:spPr>
          <a:xfrm>
            <a:off x="2620016" y="5486916"/>
            <a:ext cx="2240691" cy="502573"/>
          </a:xfrm>
          <a:prstGeom prst="rect">
            <a:avLst/>
          </a:prstGeom>
        </p:spPr>
        <p:txBody>
          <a:bodyPr wrap="square">
            <a:spAutoFit/>
          </a:bodyPr>
          <a:lstStyle/>
          <a:p>
            <a:pPr defTabSz="1219170"/>
            <a:r>
              <a:rPr lang="fr-FR" sz="1333" kern="0" dirty="0">
                <a:solidFill>
                  <a:srgbClr val="000000"/>
                </a:solidFill>
                <a:latin typeface="Ubuntu" panose="020B0504030602030204" pitchFamily="34" charset="0"/>
                <a:cs typeface="Arial"/>
                <a:sym typeface="Arial"/>
              </a:rPr>
              <a:t>Le client patiente dans la salle d’attente.</a:t>
            </a:r>
          </a:p>
        </p:txBody>
      </p:sp>
      <p:pic>
        <p:nvPicPr>
          <p:cNvPr id="48" name="Image 47">
            <a:extLst>
              <a:ext uri="{FF2B5EF4-FFF2-40B4-BE49-F238E27FC236}">
                <a16:creationId xmlns:a16="http://schemas.microsoft.com/office/drawing/2014/main" id="{64169387-53DD-C048-95D7-BB3F4C758BD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709403" y="3885513"/>
            <a:ext cx="2151304" cy="1549981"/>
          </a:xfrm>
          <a:prstGeom prst="rect">
            <a:avLst/>
          </a:prstGeom>
        </p:spPr>
      </p:pic>
      <p:sp>
        <p:nvSpPr>
          <p:cNvPr id="49" name="ZoneTexte 48">
            <a:extLst>
              <a:ext uri="{FF2B5EF4-FFF2-40B4-BE49-F238E27FC236}">
                <a16:creationId xmlns:a16="http://schemas.microsoft.com/office/drawing/2014/main" id="{18290031-FE79-5C49-AAA5-28AB49B3F69C}"/>
              </a:ext>
            </a:extLst>
          </p:cNvPr>
          <p:cNvSpPr txBox="1"/>
          <p:nvPr/>
        </p:nvSpPr>
        <p:spPr>
          <a:xfrm>
            <a:off x="2553366" y="2928681"/>
            <a:ext cx="2895216" cy="707694"/>
          </a:xfrm>
          <a:prstGeom prst="rect">
            <a:avLst/>
          </a:prstGeom>
          <a:noFill/>
        </p:spPr>
        <p:txBody>
          <a:bodyPr wrap="square" rtlCol="0" anchor="t">
            <a:spAutoFit/>
          </a:bodyPr>
          <a:lstStyle/>
          <a:p>
            <a:pPr defTabSz="1219170"/>
            <a:r>
              <a:rPr lang="fr-FR" sz="1333" kern="0" dirty="0">
                <a:solidFill>
                  <a:srgbClr val="000000"/>
                </a:solidFill>
                <a:latin typeface="Ubuntu" panose="020B0504030602030204" pitchFamily="34" charset="0"/>
                <a:cs typeface="Arial"/>
                <a:sym typeface="Arial"/>
              </a:rPr>
              <a:t>Le client reçoit un mail contenant </a:t>
            </a:r>
            <a:r>
              <a:rPr lang="fr-FR" sz="1333" b="1" kern="0" dirty="0">
                <a:solidFill>
                  <a:srgbClr val="000000"/>
                </a:solidFill>
                <a:latin typeface="Ubuntu" panose="020B0504030602030204" pitchFamily="34" charset="0"/>
                <a:cs typeface="Arial"/>
                <a:sym typeface="Arial"/>
              </a:rPr>
              <a:t>Rejoindre la réunion Microsoft Teams </a:t>
            </a:r>
            <a:r>
              <a:rPr lang="fr-FR" sz="1333" kern="0" dirty="0">
                <a:solidFill>
                  <a:srgbClr val="000000"/>
                </a:solidFill>
                <a:latin typeface="Ubuntu" panose="020B0504030602030204" pitchFamily="34" charset="0"/>
                <a:cs typeface="Arial"/>
                <a:sym typeface="Arial"/>
              </a:rPr>
              <a:t>en pied de mail.</a:t>
            </a:r>
          </a:p>
        </p:txBody>
      </p:sp>
      <p:sp>
        <p:nvSpPr>
          <p:cNvPr id="50" name="Rectangle 49">
            <a:extLst>
              <a:ext uri="{FF2B5EF4-FFF2-40B4-BE49-F238E27FC236}">
                <a16:creationId xmlns:a16="http://schemas.microsoft.com/office/drawing/2014/main" id="{BA03D16B-638F-A147-8FB3-B250E1F801EA}"/>
              </a:ext>
            </a:extLst>
          </p:cNvPr>
          <p:cNvSpPr/>
          <p:nvPr/>
        </p:nvSpPr>
        <p:spPr>
          <a:xfrm>
            <a:off x="5812311" y="5479833"/>
            <a:ext cx="2710265" cy="502573"/>
          </a:xfrm>
          <a:prstGeom prst="rect">
            <a:avLst/>
          </a:prstGeom>
        </p:spPr>
        <p:txBody>
          <a:bodyPr wrap="square">
            <a:spAutoFit/>
          </a:bodyPr>
          <a:lstStyle/>
          <a:p>
            <a:pPr defTabSz="1219170"/>
            <a:r>
              <a:rPr lang="fr-FR" sz="1333" kern="0" dirty="0">
                <a:solidFill>
                  <a:srgbClr val="000000"/>
                </a:solidFill>
                <a:latin typeface="Ubuntu" panose="020B0504030602030204" pitchFamily="34" charset="0"/>
                <a:cs typeface="Arial"/>
                <a:sym typeface="Arial"/>
              </a:rPr>
              <a:t>Le client autorise l’accès à la caméra et au microphone.</a:t>
            </a:r>
          </a:p>
        </p:txBody>
      </p:sp>
      <p:sp>
        <p:nvSpPr>
          <p:cNvPr id="63" name="Rectangle 62">
            <a:extLst>
              <a:ext uri="{FF2B5EF4-FFF2-40B4-BE49-F238E27FC236}">
                <a16:creationId xmlns:a16="http://schemas.microsoft.com/office/drawing/2014/main" id="{439B311B-7A32-C845-A175-272A6B78E141}"/>
              </a:ext>
            </a:extLst>
          </p:cNvPr>
          <p:cNvSpPr/>
          <p:nvPr/>
        </p:nvSpPr>
        <p:spPr>
          <a:xfrm>
            <a:off x="9237820" y="5537741"/>
            <a:ext cx="2618819" cy="502573"/>
          </a:xfrm>
          <a:prstGeom prst="rect">
            <a:avLst/>
          </a:prstGeom>
        </p:spPr>
        <p:txBody>
          <a:bodyPr wrap="square">
            <a:spAutoFit/>
          </a:bodyPr>
          <a:lstStyle/>
          <a:p>
            <a:pPr defTabSz="1219170"/>
            <a:r>
              <a:rPr lang="fr-FR" sz="1333" kern="0" dirty="0">
                <a:solidFill>
                  <a:srgbClr val="000000"/>
                </a:solidFill>
                <a:latin typeface="Ubuntu" panose="020B0504030602030204" pitchFamily="34" charset="0"/>
                <a:cs typeface="Arial"/>
                <a:sym typeface="Arial"/>
              </a:rPr>
              <a:t>Le conseiller autorise l’accès à la réunion pour le client.</a:t>
            </a:r>
          </a:p>
        </p:txBody>
      </p:sp>
      <p:sp>
        <p:nvSpPr>
          <p:cNvPr id="64" name="ZoneTexte 63">
            <a:extLst>
              <a:ext uri="{FF2B5EF4-FFF2-40B4-BE49-F238E27FC236}">
                <a16:creationId xmlns:a16="http://schemas.microsoft.com/office/drawing/2014/main" id="{AC92852F-AF0F-C843-8614-0797A2F1032B}"/>
              </a:ext>
            </a:extLst>
          </p:cNvPr>
          <p:cNvSpPr txBox="1"/>
          <p:nvPr/>
        </p:nvSpPr>
        <p:spPr>
          <a:xfrm>
            <a:off x="5204776" y="3886477"/>
            <a:ext cx="856539" cy="1569660"/>
          </a:xfrm>
          <a:prstGeom prst="rect">
            <a:avLst/>
          </a:prstGeom>
          <a:noFill/>
        </p:spPr>
        <p:txBody>
          <a:bodyPr wrap="square" rtlCol="0">
            <a:spAutoFit/>
          </a:bodyPr>
          <a:lstStyle/>
          <a:p>
            <a:pPr defTabSz="1219170"/>
            <a:r>
              <a:rPr lang="fr-FR" sz="9600" b="1" kern="0" dirty="0">
                <a:solidFill>
                  <a:srgbClr val="FFFFFF">
                    <a:lumMod val="95000"/>
                  </a:srgbClr>
                </a:solidFill>
                <a:latin typeface="Ubuntu" panose="020B0504030602030204" pitchFamily="34" charset="0"/>
                <a:cs typeface="Arial"/>
                <a:sym typeface="Arial"/>
              </a:rPr>
              <a:t>5</a:t>
            </a:r>
          </a:p>
        </p:txBody>
      </p:sp>
      <p:grpSp>
        <p:nvGrpSpPr>
          <p:cNvPr id="65" name="Groupe 64">
            <a:extLst>
              <a:ext uri="{FF2B5EF4-FFF2-40B4-BE49-F238E27FC236}">
                <a16:creationId xmlns:a16="http://schemas.microsoft.com/office/drawing/2014/main" id="{C46A5251-FA54-8441-9920-6FDBB008ACD9}"/>
              </a:ext>
            </a:extLst>
          </p:cNvPr>
          <p:cNvGrpSpPr/>
          <p:nvPr/>
        </p:nvGrpSpPr>
        <p:grpSpPr>
          <a:xfrm>
            <a:off x="5820535" y="3885514"/>
            <a:ext cx="2228569" cy="1537241"/>
            <a:chOff x="4541617" y="2887446"/>
            <a:chExt cx="1671427" cy="1152931"/>
          </a:xfrm>
        </p:grpSpPr>
        <p:pic>
          <p:nvPicPr>
            <p:cNvPr id="66" name="Picture 4" descr="Chrome browser PSD mockup #3 | Ressources">
              <a:extLst>
                <a:ext uri="{FF2B5EF4-FFF2-40B4-BE49-F238E27FC236}">
                  <a16:creationId xmlns:a16="http://schemas.microsoft.com/office/drawing/2014/main" id="{F52D613B-F32E-2048-B227-0188E7B2DF3E}"/>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4541617" y="2887446"/>
              <a:ext cx="1671427" cy="1152931"/>
            </a:xfrm>
            <a:prstGeom prst="rect">
              <a:avLst/>
            </a:prstGeom>
            <a:noFill/>
            <a:extLst>
              <a:ext uri="{909E8E84-426E-40DD-AFC4-6F175D3DCCD1}">
                <a14:hiddenFill xmlns:a14="http://schemas.microsoft.com/office/drawing/2010/main">
                  <a:solidFill>
                    <a:srgbClr val="FFFFFF"/>
                  </a:solidFill>
                </a14:hiddenFill>
              </a:ext>
            </a:extLst>
          </p:spPr>
        </p:pic>
        <p:pic>
          <p:nvPicPr>
            <p:cNvPr id="67" name="Image 66">
              <a:extLst>
                <a:ext uri="{FF2B5EF4-FFF2-40B4-BE49-F238E27FC236}">
                  <a16:creationId xmlns:a16="http://schemas.microsoft.com/office/drawing/2014/main" id="{C357101F-E715-E142-9444-43638FCA512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570591" y="3133850"/>
              <a:ext cx="1573804" cy="708966"/>
            </a:xfrm>
            <a:prstGeom prst="rect">
              <a:avLst/>
            </a:prstGeom>
          </p:spPr>
        </p:pic>
      </p:grpSp>
      <p:sp>
        <p:nvSpPr>
          <p:cNvPr id="68" name="ZoneTexte 67">
            <a:extLst>
              <a:ext uri="{FF2B5EF4-FFF2-40B4-BE49-F238E27FC236}">
                <a16:creationId xmlns:a16="http://schemas.microsoft.com/office/drawing/2014/main" id="{3610A044-4426-AA4B-A47A-DF5B31ADC5FA}"/>
              </a:ext>
            </a:extLst>
          </p:cNvPr>
          <p:cNvSpPr txBox="1"/>
          <p:nvPr/>
        </p:nvSpPr>
        <p:spPr>
          <a:xfrm>
            <a:off x="8606046" y="3886477"/>
            <a:ext cx="856539" cy="1569660"/>
          </a:xfrm>
          <a:prstGeom prst="rect">
            <a:avLst/>
          </a:prstGeom>
          <a:noFill/>
        </p:spPr>
        <p:txBody>
          <a:bodyPr wrap="square" rtlCol="0">
            <a:spAutoFit/>
          </a:bodyPr>
          <a:lstStyle/>
          <a:p>
            <a:pPr defTabSz="1219170"/>
            <a:r>
              <a:rPr lang="fr-FR" sz="9600" b="1" kern="0" dirty="0">
                <a:solidFill>
                  <a:srgbClr val="FFFFFF">
                    <a:lumMod val="95000"/>
                  </a:srgbClr>
                </a:solidFill>
                <a:latin typeface="Ubuntu" panose="020B0504030602030204" pitchFamily="34" charset="0"/>
                <a:cs typeface="Arial"/>
                <a:sym typeface="Arial"/>
              </a:rPr>
              <a:t>6</a:t>
            </a:r>
          </a:p>
        </p:txBody>
      </p:sp>
      <p:sp>
        <p:nvSpPr>
          <p:cNvPr id="69" name="Rectangle : coins arrondis 32">
            <a:extLst>
              <a:ext uri="{FF2B5EF4-FFF2-40B4-BE49-F238E27FC236}">
                <a16:creationId xmlns:a16="http://schemas.microsoft.com/office/drawing/2014/main" id="{DF5BA656-9742-B64C-9982-522AFD8BC330}"/>
              </a:ext>
            </a:extLst>
          </p:cNvPr>
          <p:cNvSpPr/>
          <p:nvPr/>
        </p:nvSpPr>
        <p:spPr>
          <a:xfrm>
            <a:off x="5281739" y="6099237"/>
            <a:ext cx="3253259" cy="53348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70">
              <a:spcBef>
                <a:spcPts val="1067"/>
              </a:spcBef>
            </a:pPr>
            <a:r>
              <a:rPr lang="fr-FR" sz="1067" kern="0" dirty="0">
                <a:solidFill>
                  <a:srgbClr val="000000">
                    <a:lumMod val="75000"/>
                    <a:lumOff val="25000"/>
                  </a:srgbClr>
                </a:solidFill>
                <a:latin typeface="Arial"/>
                <a:sym typeface="Arial"/>
              </a:rPr>
              <a:t>L’usage de la caméra sera inopérant dans la réunion initiée par le conseiller si le conseiller n’a pas l’option visio</a:t>
            </a:r>
          </a:p>
        </p:txBody>
      </p:sp>
      <p:sp>
        <p:nvSpPr>
          <p:cNvPr id="70" name="Rectangle 69">
            <a:extLst>
              <a:ext uri="{FF2B5EF4-FFF2-40B4-BE49-F238E27FC236}">
                <a16:creationId xmlns:a16="http://schemas.microsoft.com/office/drawing/2014/main" id="{BB4F26BA-3E9E-B047-BAF3-3A04E61E0482}"/>
              </a:ext>
            </a:extLst>
          </p:cNvPr>
          <p:cNvSpPr/>
          <p:nvPr/>
        </p:nvSpPr>
        <p:spPr>
          <a:xfrm>
            <a:off x="10165439" y="4229625"/>
            <a:ext cx="575859" cy="271384"/>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grpSp>
        <p:nvGrpSpPr>
          <p:cNvPr id="71" name="Groupe 70">
            <a:extLst>
              <a:ext uri="{FF2B5EF4-FFF2-40B4-BE49-F238E27FC236}">
                <a16:creationId xmlns:a16="http://schemas.microsoft.com/office/drawing/2014/main" id="{C8653E8F-1329-E04D-B0F3-512B7DEBBEBE}"/>
              </a:ext>
            </a:extLst>
          </p:cNvPr>
          <p:cNvGrpSpPr>
            <a:grpSpLocks noChangeAspect="1"/>
          </p:cNvGrpSpPr>
          <p:nvPr/>
        </p:nvGrpSpPr>
        <p:grpSpPr>
          <a:xfrm>
            <a:off x="355588" y="2175251"/>
            <a:ext cx="783100" cy="811039"/>
            <a:chOff x="1087896" y="781367"/>
            <a:chExt cx="839036" cy="868970"/>
          </a:xfrm>
          <a:effectLst>
            <a:outerShdw blurRad="50800" dist="38100" dir="5400000" algn="t" rotWithShape="0">
              <a:prstClr val="black">
                <a:alpha val="40000"/>
              </a:prstClr>
            </a:outerShdw>
          </a:effectLst>
        </p:grpSpPr>
        <p:sp>
          <p:nvSpPr>
            <p:cNvPr id="72" name="Ellipse 71">
              <a:extLst>
                <a:ext uri="{FF2B5EF4-FFF2-40B4-BE49-F238E27FC236}">
                  <a16:creationId xmlns:a16="http://schemas.microsoft.com/office/drawing/2014/main" id="{83879E58-1C47-6649-9D7D-4D2A46FFF29C}"/>
                </a:ext>
              </a:extLst>
            </p:cNvPr>
            <p:cNvSpPr/>
            <p:nvPr/>
          </p:nvSpPr>
          <p:spPr>
            <a:xfrm>
              <a:off x="1087896" y="781367"/>
              <a:ext cx="839036" cy="868970"/>
            </a:xfrm>
            <a:prstGeom prst="ellipse">
              <a:avLst/>
            </a:prstGeom>
            <a:solidFill>
              <a:schemeClr val="bg1"/>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73" name="Ellipse 72">
              <a:extLst>
                <a:ext uri="{FF2B5EF4-FFF2-40B4-BE49-F238E27FC236}">
                  <a16:creationId xmlns:a16="http://schemas.microsoft.com/office/drawing/2014/main" id="{71E6D972-3E76-E941-8AAD-3ACB8337A62A}"/>
                </a:ext>
              </a:extLst>
            </p:cNvPr>
            <p:cNvSpPr/>
            <p:nvPr/>
          </p:nvSpPr>
          <p:spPr>
            <a:xfrm>
              <a:off x="1216386" y="937005"/>
              <a:ext cx="216024" cy="216024"/>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grpSp>
          <p:nvGrpSpPr>
            <p:cNvPr id="74" name="Groupe 73">
              <a:extLst>
                <a:ext uri="{FF2B5EF4-FFF2-40B4-BE49-F238E27FC236}">
                  <a16:creationId xmlns:a16="http://schemas.microsoft.com/office/drawing/2014/main" id="{DEBD5F33-129B-0245-A9FD-97CC229FD5FB}"/>
                </a:ext>
              </a:extLst>
            </p:cNvPr>
            <p:cNvGrpSpPr/>
            <p:nvPr/>
          </p:nvGrpSpPr>
          <p:grpSpPr>
            <a:xfrm>
              <a:off x="1219989" y="1013733"/>
              <a:ext cx="574851" cy="419926"/>
              <a:chOff x="3206750" y="1935163"/>
              <a:chExt cx="671513" cy="490537"/>
            </a:xfrm>
          </p:grpSpPr>
          <p:sp>
            <p:nvSpPr>
              <p:cNvPr id="75" name="Freeform 5">
                <a:extLst>
                  <a:ext uri="{FF2B5EF4-FFF2-40B4-BE49-F238E27FC236}">
                    <a16:creationId xmlns:a16="http://schemas.microsoft.com/office/drawing/2014/main" id="{4B43FDB4-9D9A-374F-9A17-C162A29B1698}"/>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76" name="Freeform 6">
                <a:extLst>
                  <a:ext uri="{FF2B5EF4-FFF2-40B4-BE49-F238E27FC236}">
                    <a16:creationId xmlns:a16="http://schemas.microsoft.com/office/drawing/2014/main" id="{59404C6B-A4F6-6642-BDEF-24026BF8B913}"/>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77" name="Freeform 7">
                <a:extLst>
                  <a:ext uri="{FF2B5EF4-FFF2-40B4-BE49-F238E27FC236}">
                    <a16:creationId xmlns:a16="http://schemas.microsoft.com/office/drawing/2014/main" id="{3313157D-03DF-B742-AD43-95CDCE4DFD82}"/>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78" name="Line 8">
                <a:extLst>
                  <a:ext uri="{FF2B5EF4-FFF2-40B4-BE49-F238E27FC236}">
                    <a16:creationId xmlns:a16="http://schemas.microsoft.com/office/drawing/2014/main" id="{0059FA66-13ED-8049-AC17-420F6B722788}"/>
                  </a:ext>
                </a:extLst>
              </p:cNvPr>
              <p:cNvSpPr>
                <a:spLocks noChangeShapeType="1"/>
              </p:cNvSpPr>
              <p:nvPr/>
            </p:nvSpPr>
            <p:spPr bwMode="auto">
              <a:xfrm>
                <a:off x="3313113" y="2236788"/>
                <a:ext cx="4270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79" name="Line 9">
                <a:extLst>
                  <a:ext uri="{FF2B5EF4-FFF2-40B4-BE49-F238E27FC236}">
                    <a16:creationId xmlns:a16="http://schemas.microsoft.com/office/drawing/2014/main" id="{0915A45A-27DD-7249-8F81-A9457BBCF5F0}"/>
                  </a:ext>
                </a:extLst>
              </p:cNvPr>
              <p:cNvSpPr>
                <a:spLocks noChangeShapeType="1"/>
              </p:cNvSpPr>
              <p:nvPr/>
            </p:nvSpPr>
            <p:spPr bwMode="auto">
              <a:xfrm>
                <a:off x="3313113" y="1963738"/>
                <a:ext cx="4524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80" name="Line 10">
                <a:extLst>
                  <a:ext uri="{FF2B5EF4-FFF2-40B4-BE49-F238E27FC236}">
                    <a16:creationId xmlns:a16="http://schemas.microsoft.com/office/drawing/2014/main" id="{A0AD5F7F-4E58-3C48-98D7-0676A9EA4830}"/>
                  </a:ext>
                </a:extLst>
              </p:cNvPr>
              <p:cNvSpPr>
                <a:spLocks noChangeShapeType="1"/>
              </p:cNvSpPr>
              <p:nvPr/>
            </p:nvSpPr>
            <p:spPr bwMode="auto">
              <a:xfrm>
                <a:off x="3529013" y="1947863"/>
                <a:ext cx="63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81" name="Freeform 11">
                <a:extLst>
                  <a:ext uri="{FF2B5EF4-FFF2-40B4-BE49-F238E27FC236}">
                    <a16:creationId xmlns:a16="http://schemas.microsoft.com/office/drawing/2014/main" id="{5F623127-7F25-1346-A0E5-AA0A075BF4FF}"/>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82" name="Line 12">
                <a:extLst>
                  <a:ext uri="{FF2B5EF4-FFF2-40B4-BE49-F238E27FC236}">
                    <a16:creationId xmlns:a16="http://schemas.microsoft.com/office/drawing/2014/main" id="{53B9E2B8-CA6D-9045-98BF-F223D4AD5F9C}"/>
                  </a:ext>
                </a:extLst>
              </p:cNvPr>
              <p:cNvSpPr>
                <a:spLocks noChangeShapeType="1"/>
              </p:cNvSpPr>
              <p:nvPr/>
            </p:nvSpPr>
            <p:spPr bwMode="auto">
              <a:xfrm flipH="1">
                <a:off x="3448050" y="2344738"/>
                <a:ext cx="17463"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83" name="Line 13">
                <a:extLst>
                  <a:ext uri="{FF2B5EF4-FFF2-40B4-BE49-F238E27FC236}">
                    <a16:creationId xmlns:a16="http://schemas.microsoft.com/office/drawing/2014/main" id="{E8A4BE31-9CA9-2546-A56D-1DF3A6CBF081}"/>
                  </a:ext>
                </a:extLst>
              </p:cNvPr>
              <p:cNvSpPr>
                <a:spLocks noChangeShapeType="1"/>
              </p:cNvSpPr>
              <p:nvPr/>
            </p:nvSpPr>
            <p:spPr bwMode="auto">
              <a:xfrm>
                <a:off x="3616325" y="2344738"/>
                <a:ext cx="19050" cy="587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84" name="Line 14">
                <a:extLst>
                  <a:ext uri="{FF2B5EF4-FFF2-40B4-BE49-F238E27FC236}">
                    <a16:creationId xmlns:a16="http://schemas.microsoft.com/office/drawing/2014/main" id="{83036AC9-304E-014B-B820-FD8A1FAF56EB}"/>
                  </a:ext>
                </a:extLst>
              </p:cNvPr>
              <p:cNvSpPr>
                <a:spLocks noChangeShapeType="1"/>
              </p:cNvSpPr>
              <p:nvPr/>
            </p:nvSpPr>
            <p:spPr bwMode="auto">
              <a:xfrm flipH="1">
                <a:off x="3519488" y="1997075"/>
                <a:ext cx="158750" cy="207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85" name="Line 15">
                <a:extLst>
                  <a:ext uri="{FF2B5EF4-FFF2-40B4-BE49-F238E27FC236}">
                    <a16:creationId xmlns:a16="http://schemas.microsoft.com/office/drawing/2014/main" id="{B97635BA-3A6C-AC48-9427-2474541AFBC6}"/>
                  </a:ext>
                </a:extLst>
              </p:cNvPr>
              <p:cNvSpPr>
                <a:spLocks noChangeShapeType="1"/>
              </p:cNvSpPr>
              <p:nvPr/>
            </p:nvSpPr>
            <p:spPr bwMode="auto">
              <a:xfrm flipH="1">
                <a:off x="3568700" y="2124075"/>
                <a:ext cx="53975" cy="714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86" name="Line 16">
                <a:extLst>
                  <a:ext uri="{FF2B5EF4-FFF2-40B4-BE49-F238E27FC236}">
                    <a16:creationId xmlns:a16="http://schemas.microsoft.com/office/drawing/2014/main" id="{3959AB01-899D-4147-9CF9-C2E1C3381FFF}"/>
                  </a:ext>
                </a:extLst>
              </p:cNvPr>
              <p:cNvSpPr>
                <a:spLocks noChangeShapeType="1"/>
              </p:cNvSpPr>
              <p:nvPr/>
            </p:nvSpPr>
            <p:spPr bwMode="auto">
              <a:xfrm flipH="1">
                <a:off x="3646488" y="2071688"/>
                <a:ext cx="1587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87" name="Line 17">
                <a:extLst>
                  <a:ext uri="{FF2B5EF4-FFF2-40B4-BE49-F238E27FC236}">
                    <a16:creationId xmlns:a16="http://schemas.microsoft.com/office/drawing/2014/main" id="{27FBCD91-4597-CB4C-A2EF-29F2DA2F46C3}"/>
                  </a:ext>
                </a:extLst>
              </p:cNvPr>
              <p:cNvSpPr>
                <a:spLocks noChangeShapeType="1"/>
              </p:cNvSpPr>
              <p:nvPr/>
            </p:nvSpPr>
            <p:spPr bwMode="auto">
              <a:xfrm>
                <a:off x="3875088" y="2392363"/>
                <a:ext cx="0" cy="238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88" name="Line 18">
                <a:extLst>
                  <a:ext uri="{FF2B5EF4-FFF2-40B4-BE49-F238E27FC236}">
                    <a16:creationId xmlns:a16="http://schemas.microsoft.com/office/drawing/2014/main" id="{263A69A9-FB05-2C4F-8F90-A780A3360F45}"/>
                  </a:ext>
                </a:extLst>
              </p:cNvPr>
              <p:cNvSpPr>
                <a:spLocks noChangeShapeType="1"/>
              </p:cNvSpPr>
              <p:nvPr/>
            </p:nvSpPr>
            <p:spPr bwMode="auto">
              <a:xfrm>
                <a:off x="3213100" y="2392363"/>
                <a:ext cx="0" cy="2063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89" name="Line 19">
                <a:extLst>
                  <a:ext uri="{FF2B5EF4-FFF2-40B4-BE49-F238E27FC236}">
                    <a16:creationId xmlns:a16="http://schemas.microsoft.com/office/drawing/2014/main" id="{6CEC722D-C235-904B-BACB-27AC7B38DD4D}"/>
                  </a:ext>
                </a:extLst>
              </p:cNvPr>
              <p:cNvSpPr>
                <a:spLocks noChangeShapeType="1"/>
              </p:cNvSpPr>
              <p:nvPr/>
            </p:nvSpPr>
            <p:spPr bwMode="auto">
              <a:xfrm flipH="1">
                <a:off x="3419475" y="2320925"/>
                <a:ext cx="3524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90" name="Line 20">
                <a:extLst>
                  <a:ext uri="{FF2B5EF4-FFF2-40B4-BE49-F238E27FC236}">
                    <a16:creationId xmlns:a16="http://schemas.microsoft.com/office/drawing/2014/main" id="{2C3D09AD-4DCD-0344-BF07-39497DC9AF50}"/>
                  </a:ext>
                </a:extLst>
              </p:cNvPr>
              <p:cNvSpPr>
                <a:spLocks noChangeShapeType="1"/>
              </p:cNvSpPr>
              <p:nvPr/>
            </p:nvSpPr>
            <p:spPr bwMode="auto">
              <a:xfrm>
                <a:off x="3359150" y="2301875"/>
                <a:ext cx="1936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grpSp>
      </p:grpSp>
      <p:sp>
        <p:nvSpPr>
          <p:cNvPr id="91" name="Rectangle 90">
            <a:extLst>
              <a:ext uri="{FF2B5EF4-FFF2-40B4-BE49-F238E27FC236}">
                <a16:creationId xmlns:a16="http://schemas.microsoft.com/office/drawing/2014/main" id="{CF6DC3C8-C845-7B44-A262-8BF15D66B33C}"/>
              </a:ext>
            </a:extLst>
          </p:cNvPr>
          <p:cNvSpPr/>
          <p:nvPr/>
        </p:nvSpPr>
        <p:spPr>
          <a:xfrm>
            <a:off x="10585164" y="2463149"/>
            <a:ext cx="740192" cy="168357"/>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92" name="Rectangle 91">
            <a:extLst>
              <a:ext uri="{FF2B5EF4-FFF2-40B4-BE49-F238E27FC236}">
                <a16:creationId xmlns:a16="http://schemas.microsoft.com/office/drawing/2014/main" id="{35351426-D48D-184F-9AC0-29E36510330C}"/>
              </a:ext>
            </a:extLst>
          </p:cNvPr>
          <p:cNvSpPr/>
          <p:nvPr/>
        </p:nvSpPr>
        <p:spPr>
          <a:xfrm>
            <a:off x="6677072" y="4922378"/>
            <a:ext cx="580953" cy="191360"/>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pic>
        <p:nvPicPr>
          <p:cNvPr id="93" name="Image 9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321244" y="3891830"/>
            <a:ext cx="1746063" cy="1602356"/>
          </a:xfrm>
          <a:prstGeom prst="rect">
            <a:avLst/>
          </a:prstGeom>
        </p:spPr>
      </p:pic>
    </p:spTree>
    <p:extLst>
      <p:ext uri="{BB962C8B-B14F-4D97-AF65-F5344CB8AC3E}">
        <p14:creationId xmlns:p14="http://schemas.microsoft.com/office/powerpoint/2010/main" val="319947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vert="horz" lIns="91440" tIns="45720" rIns="91440" bIns="45720" rtlCol="0" anchor="ctr">
            <a:normAutofit/>
          </a:bodyPr>
          <a:lstStyle/>
          <a:p>
            <a:r>
              <a:rPr lang="fr-FR" b="1" dirty="0" smtClean="0">
                <a:solidFill>
                  <a:srgbClr val="C00000"/>
                </a:solidFill>
              </a:rPr>
              <a:t>MON CLIENT SE </a:t>
            </a:r>
            <a:r>
              <a:rPr lang="fr-FR" b="1" dirty="0">
                <a:solidFill>
                  <a:srgbClr val="C00000"/>
                </a:solidFill>
              </a:rPr>
              <a:t>CONNECTE </a:t>
            </a:r>
            <a:r>
              <a:rPr lang="fr-FR" b="1" dirty="0" smtClean="0">
                <a:solidFill>
                  <a:srgbClr val="C00000"/>
                </a:solidFill>
              </a:rPr>
              <a:t>AVEC SON SMARTPHONE OU SA TABLETTE.</a:t>
            </a:r>
            <a:endParaRPr lang="fr-FR" b="1" dirty="0">
              <a:solidFill>
                <a:srgbClr val="C00000"/>
              </a:solidFill>
            </a:endParaRPr>
          </a:p>
        </p:txBody>
      </p:sp>
      <p:grpSp>
        <p:nvGrpSpPr>
          <p:cNvPr id="51" name="Groupe 50">
            <a:extLst>
              <a:ext uri="{FF2B5EF4-FFF2-40B4-BE49-F238E27FC236}">
                <a16:creationId xmlns:a16="http://schemas.microsoft.com/office/drawing/2014/main" id="{0CB832A3-F1A7-9F4D-84A7-91FBF8B996D0}"/>
              </a:ext>
            </a:extLst>
          </p:cNvPr>
          <p:cNvGrpSpPr/>
          <p:nvPr/>
        </p:nvGrpSpPr>
        <p:grpSpPr>
          <a:xfrm>
            <a:off x="882598" y="2999965"/>
            <a:ext cx="783100" cy="811039"/>
            <a:chOff x="2966419" y="1016309"/>
            <a:chExt cx="587325" cy="608279"/>
          </a:xfrm>
        </p:grpSpPr>
        <p:sp>
          <p:nvSpPr>
            <p:cNvPr id="52" name="Ellipse 51">
              <a:extLst>
                <a:ext uri="{FF2B5EF4-FFF2-40B4-BE49-F238E27FC236}">
                  <a16:creationId xmlns:a16="http://schemas.microsoft.com/office/drawing/2014/main" id="{3D3A2879-3AED-F74C-8E2A-F42BB5166D86}"/>
                </a:ext>
              </a:extLst>
            </p:cNvPr>
            <p:cNvSpPr/>
            <p:nvPr/>
          </p:nvSpPr>
          <p:spPr>
            <a:xfrm>
              <a:off x="2966419" y="1016309"/>
              <a:ext cx="587325" cy="608279"/>
            </a:xfrm>
            <a:prstGeom prst="ellipse">
              <a:avLst/>
            </a:prstGeom>
            <a:solidFill>
              <a:schemeClr val="bg1"/>
            </a:solidFill>
            <a:ln w="31750">
              <a:solidFill>
                <a:schemeClr val="accent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53" name="Ellipse 52">
              <a:extLst>
                <a:ext uri="{FF2B5EF4-FFF2-40B4-BE49-F238E27FC236}">
                  <a16:creationId xmlns:a16="http://schemas.microsoft.com/office/drawing/2014/main" id="{09345531-D28D-E246-8E38-64374A008799}"/>
                </a:ext>
              </a:extLst>
            </p:cNvPr>
            <p:cNvSpPr/>
            <p:nvPr/>
          </p:nvSpPr>
          <p:spPr>
            <a:xfrm>
              <a:off x="3056362" y="1125256"/>
              <a:ext cx="151217" cy="151217"/>
            </a:xfrm>
            <a:prstGeom prst="ellipse">
              <a:avLst/>
            </a:prstGeom>
            <a:solidFill>
              <a:schemeClr val="accent2">
                <a:lumMod val="20000"/>
                <a:lumOff val="8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pic>
          <p:nvPicPr>
            <p:cNvPr id="54" name="Graphique 30">
              <a:extLst>
                <a:ext uri="{FF2B5EF4-FFF2-40B4-BE49-F238E27FC236}">
                  <a16:creationId xmlns:a16="http://schemas.microsoft.com/office/drawing/2014/main" id="{23B64308-63D2-E34F-BF0E-6B23E9F7CD26}"/>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3088560" y="1173347"/>
              <a:ext cx="357011" cy="325967"/>
            </a:xfrm>
            <a:prstGeom prst="rect">
              <a:avLst/>
            </a:prstGeom>
          </p:spPr>
        </p:pic>
      </p:grpSp>
      <p:grpSp>
        <p:nvGrpSpPr>
          <p:cNvPr id="55" name="Groupe 54">
            <a:extLst>
              <a:ext uri="{FF2B5EF4-FFF2-40B4-BE49-F238E27FC236}">
                <a16:creationId xmlns:a16="http://schemas.microsoft.com/office/drawing/2014/main" id="{8ADBF806-ECCA-C844-8818-318B59B80D0D}"/>
              </a:ext>
            </a:extLst>
          </p:cNvPr>
          <p:cNvGrpSpPr>
            <a:grpSpLocks noChangeAspect="1"/>
          </p:cNvGrpSpPr>
          <p:nvPr/>
        </p:nvGrpSpPr>
        <p:grpSpPr>
          <a:xfrm>
            <a:off x="882598" y="1987622"/>
            <a:ext cx="759607" cy="786708"/>
            <a:chOff x="2648234" y="1007895"/>
            <a:chExt cx="839036" cy="868970"/>
          </a:xfrm>
          <a:effectLst>
            <a:outerShdw blurRad="50800" dist="38100" dir="5400000" algn="t" rotWithShape="0">
              <a:prstClr val="black">
                <a:alpha val="40000"/>
              </a:prstClr>
            </a:outerShdw>
          </a:effectLst>
        </p:grpSpPr>
        <p:sp>
          <p:nvSpPr>
            <p:cNvPr id="56" name="Ellipse 55">
              <a:extLst>
                <a:ext uri="{FF2B5EF4-FFF2-40B4-BE49-F238E27FC236}">
                  <a16:creationId xmlns:a16="http://schemas.microsoft.com/office/drawing/2014/main" id="{5C5AFCEB-DE9A-BA48-9822-0B348E86E2C5}"/>
                </a:ext>
              </a:extLst>
            </p:cNvPr>
            <p:cNvSpPr/>
            <p:nvPr/>
          </p:nvSpPr>
          <p:spPr>
            <a:xfrm>
              <a:off x="2648234" y="1007895"/>
              <a:ext cx="839036" cy="868970"/>
            </a:xfrm>
            <a:prstGeom prst="ellipse">
              <a:avLst/>
            </a:prstGeom>
            <a:solidFill>
              <a:schemeClr val="bg1"/>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57" name="Ellipse 56">
              <a:extLst>
                <a:ext uri="{FF2B5EF4-FFF2-40B4-BE49-F238E27FC236}">
                  <a16:creationId xmlns:a16="http://schemas.microsoft.com/office/drawing/2014/main" id="{7D8154E7-ADD9-CB4A-ABF3-5D4833E34147}"/>
                </a:ext>
              </a:extLst>
            </p:cNvPr>
            <p:cNvSpPr/>
            <p:nvPr/>
          </p:nvSpPr>
          <p:spPr>
            <a:xfrm>
              <a:off x="2881424" y="1194558"/>
              <a:ext cx="216024" cy="216023"/>
            </a:xfrm>
            <a:prstGeom prst="ellipse">
              <a:avLst/>
            </a:prstGeom>
            <a:solidFill>
              <a:schemeClr val="accent2">
                <a:lumMod val="20000"/>
                <a:lumOff val="80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grpSp>
          <p:nvGrpSpPr>
            <p:cNvPr id="58" name="Groupe 57">
              <a:extLst>
                <a:ext uri="{FF2B5EF4-FFF2-40B4-BE49-F238E27FC236}">
                  <a16:creationId xmlns:a16="http://schemas.microsoft.com/office/drawing/2014/main" id="{D33CFF3A-C627-D345-BC30-142516DE86E7}"/>
                </a:ext>
              </a:extLst>
            </p:cNvPr>
            <p:cNvGrpSpPr/>
            <p:nvPr/>
          </p:nvGrpSpPr>
          <p:grpSpPr>
            <a:xfrm>
              <a:off x="2841907" y="1235895"/>
              <a:ext cx="466725" cy="454024"/>
              <a:chOff x="542925" y="1350963"/>
              <a:chExt cx="466725" cy="454024"/>
            </a:xfrm>
          </p:grpSpPr>
          <p:grpSp>
            <p:nvGrpSpPr>
              <p:cNvPr id="59" name="Groupe 58">
                <a:extLst>
                  <a:ext uri="{FF2B5EF4-FFF2-40B4-BE49-F238E27FC236}">
                    <a16:creationId xmlns:a16="http://schemas.microsoft.com/office/drawing/2014/main" id="{2A5F5CF3-5430-104E-87C5-CAAA5603CC5A}"/>
                  </a:ext>
                </a:extLst>
              </p:cNvPr>
              <p:cNvGrpSpPr/>
              <p:nvPr/>
            </p:nvGrpSpPr>
            <p:grpSpPr>
              <a:xfrm>
                <a:off x="598488" y="1350963"/>
                <a:ext cx="411162" cy="454024"/>
                <a:chOff x="598488" y="1350963"/>
                <a:chExt cx="411162" cy="454024"/>
              </a:xfrm>
            </p:grpSpPr>
            <p:sp>
              <p:nvSpPr>
                <p:cNvPr id="95" name="Line 24">
                  <a:extLst>
                    <a:ext uri="{FF2B5EF4-FFF2-40B4-BE49-F238E27FC236}">
                      <a16:creationId xmlns:a16="http://schemas.microsoft.com/office/drawing/2014/main" id="{CB890153-1AE4-1747-BEE6-8AC032D8CC8B}"/>
                    </a:ext>
                  </a:extLst>
                </p:cNvPr>
                <p:cNvSpPr>
                  <a:spLocks noChangeShapeType="1"/>
                </p:cNvSpPr>
                <p:nvPr/>
              </p:nvSpPr>
              <p:spPr bwMode="auto">
                <a:xfrm flipH="1">
                  <a:off x="969963" y="1393825"/>
                  <a:ext cx="33338"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96" name="Line 25">
                  <a:extLst>
                    <a:ext uri="{FF2B5EF4-FFF2-40B4-BE49-F238E27FC236}">
                      <a16:creationId xmlns:a16="http://schemas.microsoft.com/office/drawing/2014/main" id="{E2D7267F-0C40-7749-9F8F-A06D93DBCABD}"/>
                    </a:ext>
                  </a:extLst>
                </p:cNvPr>
                <p:cNvSpPr>
                  <a:spLocks noChangeShapeType="1"/>
                </p:cNvSpPr>
                <p:nvPr/>
              </p:nvSpPr>
              <p:spPr bwMode="auto">
                <a:xfrm flipH="1">
                  <a:off x="938213" y="1350963"/>
                  <a:ext cx="14288" cy="285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97" name="Line 26">
                  <a:extLst>
                    <a:ext uri="{FF2B5EF4-FFF2-40B4-BE49-F238E27FC236}">
                      <a16:creationId xmlns:a16="http://schemas.microsoft.com/office/drawing/2014/main" id="{F85AA8BD-1414-B547-A799-1AE23DD07C9A}"/>
                    </a:ext>
                  </a:extLst>
                </p:cNvPr>
                <p:cNvSpPr>
                  <a:spLocks noChangeShapeType="1"/>
                </p:cNvSpPr>
                <p:nvPr/>
              </p:nvSpPr>
              <p:spPr bwMode="auto">
                <a:xfrm flipH="1">
                  <a:off x="987425" y="1462088"/>
                  <a:ext cx="222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98" name="Freeform 27">
                  <a:extLst>
                    <a:ext uri="{FF2B5EF4-FFF2-40B4-BE49-F238E27FC236}">
                      <a16:creationId xmlns:a16="http://schemas.microsoft.com/office/drawing/2014/main" id="{F928F75F-DAEF-5B48-9C5D-74273B8D0DCC}"/>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99" name="Freeform 28">
                  <a:extLst>
                    <a:ext uri="{FF2B5EF4-FFF2-40B4-BE49-F238E27FC236}">
                      <a16:creationId xmlns:a16="http://schemas.microsoft.com/office/drawing/2014/main" id="{91E4CB22-C32E-4740-9214-0E38455B4B51}"/>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100" name="Line 29">
                  <a:extLst>
                    <a:ext uri="{FF2B5EF4-FFF2-40B4-BE49-F238E27FC236}">
                      <a16:creationId xmlns:a16="http://schemas.microsoft.com/office/drawing/2014/main" id="{85652EF8-A4D6-134D-98B7-E3D6F119A353}"/>
                    </a:ext>
                  </a:extLst>
                </p:cNvPr>
                <p:cNvSpPr>
                  <a:spLocks noChangeShapeType="1"/>
                </p:cNvSpPr>
                <p:nvPr/>
              </p:nvSpPr>
              <p:spPr bwMode="auto">
                <a:xfrm>
                  <a:off x="828675" y="1411288"/>
                  <a:ext cx="30163"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101" name="Line 30">
                  <a:extLst>
                    <a:ext uri="{FF2B5EF4-FFF2-40B4-BE49-F238E27FC236}">
                      <a16:creationId xmlns:a16="http://schemas.microsoft.com/office/drawing/2014/main" id="{9E09FA1C-8D2B-864C-8526-3020A0EC6111}"/>
                    </a:ext>
                  </a:extLst>
                </p:cNvPr>
                <p:cNvSpPr>
                  <a:spLocks noChangeShapeType="1"/>
                </p:cNvSpPr>
                <p:nvPr/>
              </p:nvSpPr>
              <p:spPr bwMode="auto">
                <a:xfrm flipH="1" flipV="1">
                  <a:off x="809625" y="1401763"/>
                  <a:ext cx="6350" cy="158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102" name="Line 31">
                  <a:extLst>
                    <a:ext uri="{FF2B5EF4-FFF2-40B4-BE49-F238E27FC236}">
                      <a16:creationId xmlns:a16="http://schemas.microsoft.com/office/drawing/2014/main" id="{D9EBE330-6A89-C34C-8949-0460AC3E11A3}"/>
                    </a:ext>
                  </a:extLst>
                </p:cNvPr>
                <p:cNvSpPr>
                  <a:spLocks noChangeShapeType="1"/>
                </p:cNvSpPr>
                <p:nvPr/>
              </p:nvSpPr>
              <p:spPr bwMode="auto">
                <a:xfrm>
                  <a:off x="741363" y="1387475"/>
                  <a:ext cx="163513" cy="793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103" name="Line 32">
                  <a:extLst>
                    <a:ext uri="{FF2B5EF4-FFF2-40B4-BE49-F238E27FC236}">
                      <a16:creationId xmlns:a16="http://schemas.microsoft.com/office/drawing/2014/main" id="{0B02185C-6979-2B41-87C0-2413782B8D0C}"/>
                    </a:ext>
                  </a:extLst>
                </p:cNvPr>
                <p:cNvSpPr>
                  <a:spLocks noChangeShapeType="1"/>
                </p:cNvSpPr>
                <p:nvPr/>
              </p:nvSpPr>
              <p:spPr bwMode="auto">
                <a:xfrm flipH="1" flipV="1">
                  <a:off x="641350" y="1673225"/>
                  <a:ext cx="161925" cy="80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104" name="Freeform 33">
                  <a:extLst>
                    <a:ext uri="{FF2B5EF4-FFF2-40B4-BE49-F238E27FC236}">
                      <a16:creationId xmlns:a16="http://schemas.microsoft.com/office/drawing/2014/main" id="{0DFAF690-6DDA-6448-BEE3-1EA23C6CE7CC}"/>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105" name="Line 34">
                  <a:extLst>
                    <a:ext uri="{FF2B5EF4-FFF2-40B4-BE49-F238E27FC236}">
                      <a16:creationId xmlns:a16="http://schemas.microsoft.com/office/drawing/2014/main" id="{0FA5CCA7-7F65-5D42-994B-C08EA3C6D4AC}"/>
                    </a:ext>
                  </a:extLst>
                </p:cNvPr>
                <p:cNvSpPr>
                  <a:spLocks noChangeShapeType="1"/>
                </p:cNvSpPr>
                <p:nvPr/>
              </p:nvSpPr>
              <p:spPr bwMode="auto">
                <a:xfrm flipH="1">
                  <a:off x="665163" y="1514475"/>
                  <a:ext cx="196850" cy="1063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106" name="Line 35">
                  <a:extLst>
                    <a:ext uri="{FF2B5EF4-FFF2-40B4-BE49-F238E27FC236}">
                      <a16:creationId xmlns:a16="http://schemas.microsoft.com/office/drawing/2014/main" id="{7237BE7A-A78E-1E46-A5F4-4D11ADB3FDEC}"/>
                    </a:ext>
                  </a:extLst>
                </p:cNvPr>
                <p:cNvSpPr>
                  <a:spLocks noChangeShapeType="1"/>
                </p:cNvSpPr>
                <p:nvPr/>
              </p:nvSpPr>
              <p:spPr bwMode="auto">
                <a:xfrm flipH="1">
                  <a:off x="706438" y="1593850"/>
                  <a:ext cx="6985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107" name="Line 36">
                  <a:extLst>
                    <a:ext uri="{FF2B5EF4-FFF2-40B4-BE49-F238E27FC236}">
                      <a16:creationId xmlns:a16="http://schemas.microsoft.com/office/drawing/2014/main" id="{74A37E1B-3FB7-ED40-A2DC-2A46AED85199}"/>
                    </a:ext>
                  </a:extLst>
                </p:cNvPr>
                <p:cNvSpPr>
                  <a:spLocks noChangeShapeType="1"/>
                </p:cNvSpPr>
                <p:nvPr/>
              </p:nvSpPr>
              <p:spPr bwMode="auto">
                <a:xfrm flipH="1">
                  <a:off x="803275" y="1568450"/>
                  <a:ext cx="22225" cy="111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grpSp>
          <p:grpSp>
            <p:nvGrpSpPr>
              <p:cNvPr id="60" name="Groupe 59">
                <a:extLst>
                  <a:ext uri="{FF2B5EF4-FFF2-40B4-BE49-F238E27FC236}">
                    <a16:creationId xmlns:a16="http://schemas.microsoft.com/office/drawing/2014/main" id="{57DFE804-ACBF-B849-8364-386404457722}"/>
                  </a:ext>
                </a:extLst>
              </p:cNvPr>
              <p:cNvGrpSpPr/>
              <p:nvPr/>
            </p:nvGrpSpPr>
            <p:grpSpPr>
              <a:xfrm>
                <a:off x="542925" y="1504950"/>
                <a:ext cx="206376" cy="244475"/>
                <a:chOff x="542925" y="1504950"/>
                <a:chExt cx="206376" cy="244475"/>
              </a:xfrm>
            </p:grpSpPr>
            <p:sp>
              <p:nvSpPr>
                <p:cNvPr id="61" name="Freeform 37">
                  <a:extLst>
                    <a:ext uri="{FF2B5EF4-FFF2-40B4-BE49-F238E27FC236}">
                      <a16:creationId xmlns:a16="http://schemas.microsoft.com/office/drawing/2014/main" id="{2B1AC4A1-5F72-2B4F-B432-1A9E28EDDBFE}"/>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62" name="Line 38">
                  <a:extLst>
                    <a:ext uri="{FF2B5EF4-FFF2-40B4-BE49-F238E27FC236}">
                      <a16:creationId xmlns:a16="http://schemas.microsoft.com/office/drawing/2014/main" id="{0BEAD5BE-D1A9-A343-9C95-91C45E713F63}"/>
                    </a:ext>
                  </a:extLst>
                </p:cNvPr>
                <p:cNvSpPr>
                  <a:spLocks noChangeShapeType="1"/>
                </p:cNvSpPr>
                <p:nvPr/>
              </p:nvSpPr>
              <p:spPr bwMode="auto">
                <a:xfrm flipH="1">
                  <a:off x="549275" y="1624013"/>
                  <a:ext cx="317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94" name="Line 39">
                  <a:extLst>
                    <a:ext uri="{FF2B5EF4-FFF2-40B4-BE49-F238E27FC236}">
                      <a16:creationId xmlns:a16="http://schemas.microsoft.com/office/drawing/2014/main" id="{CA14A4C1-D9D0-5640-896D-13B4229725D7}"/>
                    </a:ext>
                  </a:extLst>
                </p:cNvPr>
                <p:cNvSpPr>
                  <a:spLocks noChangeShapeType="1"/>
                </p:cNvSpPr>
                <p:nvPr/>
              </p:nvSpPr>
              <p:spPr bwMode="auto">
                <a:xfrm flipH="1" flipV="1">
                  <a:off x="542925" y="1747838"/>
                  <a:ext cx="82550" cy="158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grpSp>
        </p:grpSp>
      </p:grpSp>
      <p:pic>
        <p:nvPicPr>
          <p:cNvPr id="108" name="Picture 2" descr="56585744030644295783461">
            <a:extLst>
              <a:ext uri="{FF2B5EF4-FFF2-40B4-BE49-F238E27FC236}">
                <a16:creationId xmlns:a16="http://schemas.microsoft.com/office/drawing/2014/main" id="{316E5D37-32C0-764D-9789-E5718A1E90A2}"/>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b="2463"/>
          <a:stretch/>
        </p:blipFill>
        <p:spPr bwMode="auto">
          <a:xfrm>
            <a:off x="2095774" y="1401025"/>
            <a:ext cx="1578900" cy="3334641"/>
          </a:xfrm>
          <a:prstGeom prst="rect">
            <a:avLst/>
          </a:prstGeom>
          <a:noFill/>
          <a:ln w="6350">
            <a:solidFill>
              <a:schemeClr val="bg1">
                <a:lumMod val="85000"/>
              </a:schemeClr>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109" name="Image 108">
            <a:extLst>
              <a:ext uri="{FF2B5EF4-FFF2-40B4-BE49-F238E27FC236}">
                <a16:creationId xmlns:a16="http://schemas.microsoft.com/office/drawing/2014/main" id="{95A715C3-7845-D849-BDF1-384A174FF53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b="5696"/>
          <a:stretch/>
        </p:blipFill>
        <p:spPr>
          <a:xfrm>
            <a:off x="10133718" y="1401025"/>
            <a:ext cx="1633029" cy="3334641"/>
          </a:xfrm>
          <a:prstGeom prst="rect">
            <a:avLst/>
          </a:prstGeom>
          <a:noFill/>
          <a:ln w="3175">
            <a:solidFill>
              <a:schemeClr val="bg1">
                <a:lumMod val="85000"/>
              </a:schemeClr>
            </a:solidFill>
          </a:ln>
          <a:effectLst/>
        </p:spPr>
      </p:pic>
      <p:pic>
        <p:nvPicPr>
          <p:cNvPr id="110" name="Image 109">
            <a:extLst>
              <a:ext uri="{FF2B5EF4-FFF2-40B4-BE49-F238E27FC236}">
                <a16:creationId xmlns:a16="http://schemas.microsoft.com/office/drawing/2014/main" id="{5D98055D-2331-734E-92EE-0FA4087962D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6720"/>
          <a:stretch/>
        </p:blipFill>
        <p:spPr>
          <a:xfrm>
            <a:off x="7983657" y="1401025"/>
            <a:ext cx="1637473" cy="3334641"/>
          </a:xfrm>
          <a:prstGeom prst="rect">
            <a:avLst/>
          </a:prstGeom>
          <a:noFill/>
          <a:ln w="6350">
            <a:solidFill>
              <a:schemeClr val="bg1">
                <a:lumMod val="85000"/>
              </a:schemeClr>
            </a:solidFill>
          </a:ln>
          <a:effectLst/>
        </p:spPr>
      </p:pic>
      <p:pic>
        <p:nvPicPr>
          <p:cNvPr id="111" name="Image 110">
            <a:extLst>
              <a:ext uri="{FF2B5EF4-FFF2-40B4-BE49-F238E27FC236}">
                <a16:creationId xmlns:a16="http://schemas.microsoft.com/office/drawing/2014/main" id="{B02FEF71-D244-D545-8EE8-BA17A83CE51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b="5952"/>
          <a:stretch/>
        </p:blipFill>
        <p:spPr>
          <a:xfrm>
            <a:off x="5949516" y="1401025"/>
            <a:ext cx="1637473" cy="3334641"/>
          </a:xfrm>
          <a:prstGeom prst="rect">
            <a:avLst/>
          </a:prstGeom>
          <a:noFill/>
          <a:ln w="6350">
            <a:solidFill>
              <a:schemeClr val="bg1">
                <a:lumMod val="85000"/>
              </a:schemeClr>
            </a:solidFill>
          </a:ln>
          <a:effectLst/>
        </p:spPr>
      </p:pic>
      <p:pic>
        <p:nvPicPr>
          <p:cNvPr id="112" name="Picture 2" descr="25553744031473976447016">
            <a:extLst>
              <a:ext uri="{FF2B5EF4-FFF2-40B4-BE49-F238E27FC236}">
                <a16:creationId xmlns:a16="http://schemas.microsoft.com/office/drawing/2014/main" id="{5CBCEAA3-75FC-0B4E-B0C3-11104714B910}"/>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036227" y="1401025"/>
            <a:ext cx="1540012" cy="3334641"/>
          </a:xfrm>
          <a:prstGeom prst="rect">
            <a:avLst/>
          </a:prstGeom>
          <a:noFill/>
          <a:ln w="6350">
            <a:solidFill>
              <a:schemeClr val="bg1">
                <a:lumMod val="85000"/>
              </a:schemeClr>
            </a:solidFill>
            <a:miter lim="800000"/>
            <a:headEnd/>
            <a:tailEnd/>
          </a:ln>
          <a:effectLst/>
          <a:extLst>
            <a:ext uri="{909E8E84-426E-40DD-AFC4-6F175D3DCCD1}">
              <a14:hiddenFill xmlns:a14="http://schemas.microsoft.com/office/drawing/2010/main">
                <a:solidFill>
                  <a:srgbClr val="FFFFFF"/>
                </a:solidFill>
              </a14:hiddenFill>
            </a:ext>
          </a:extLst>
        </p:spPr>
      </p:pic>
      <p:sp>
        <p:nvSpPr>
          <p:cNvPr id="113" name="Rectangle 112">
            <a:extLst>
              <a:ext uri="{FF2B5EF4-FFF2-40B4-BE49-F238E27FC236}">
                <a16:creationId xmlns:a16="http://schemas.microsoft.com/office/drawing/2014/main" id="{C09D3670-25E3-4A44-A561-F29B70D4972D}"/>
              </a:ext>
            </a:extLst>
          </p:cNvPr>
          <p:cNvSpPr/>
          <p:nvPr/>
        </p:nvSpPr>
        <p:spPr>
          <a:xfrm>
            <a:off x="3938906" y="4931312"/>
            <a:ext cx="2076359" cy="646331"/>
          </a:xfrm>
          <a:prstGeom prst="rect">
            <a:avLst/>
          </a:prstGeom>
        </p:spPr>
        <p:txBody>
          <a:bodyPr wrap="square">
            <a:spAutoFit/>
          </a:bodyPr>
          <a:lstStyle/>
          <a:p>
            <a:pPr defTabSz="1219170"/>
            <a:r>
              <a:rPr lang="fr-FR" sz="1200" kern="0" dirty="0">
                <a:solidFill>
                  <a:srgbClr val="000000"/>
                </a:solidFill>
                <a:latin typeface="Ubuntu" panose="020B0504030602030204" pitchFamily="34" charset="0"/>
                <a:cs typeface="Arial"/>
                <a:sym typeface="Arial"/>
              </a:rPr>
              <a:t>Le client clique sur « Télécharger Teams ». L’application est gratuite.</a:t>
            </a:r>
          </a:p>
        </p:txBody>
      </p:sp>
      <p:sp>
        <p:nvSpPr>
          <p:cNvPr id="114" name="Rectangle 113">
            <a:extLst>
              <a:ext uri="{FF2B5EF4-FFF2-40B4-BE49-F238E27FC236}">
                <a16:creationId xmlns:a16="http://schemas.microsoft.com/office/drawing/2014/main" id="{B8897475-8FC4-A54D-98DC-AFBA4672BC8A}"/>
              </a:ext>
            </a:extLst>
          </p:cNvPr>
          <p:cNvSpPr/>
          <p:nvPr/>
        </p:nvSpPr>
        <p:spPr>
          <a:xfrm>
            <a:off x="5835189" y="4931311"/>
            <a:ext cx="2272335" cy="1200329"/>
          </a:xfrm>
          <a:prstGeom prst="rect">
            <a:avLst/>
          </a:prstGeom>
        </p:spPr>
        <p:txBody>
          <a:bodyPr wrap="square">
            <a:spAutoFit/>
          </a:bodyPr>
          <a:lstStyle/>
          <a:p>
            <a:pPr defTabSz="1219170"/>
            <a:r>
              <a:rPr lang="fr-FR" sz="1200" kern="0" dirty="0">
                <a:solidFill>
                  <a:srgbClr val="000000"/>
                </a:solidFill>
                <a:latin typeface="Ubuntu" panose="020B0504030602030204" pitchFamily="34" charset="0"/>
                <a:cs typeface="Arial"/>
                <a:sym typeface="Arial"/>
              </a:rPr>
              <a:t>Une fois l’application installée, le client recommence l’étape 1.</a:t>
            </a:r>
            <a:br>
              <a:rPr lang="fr-FR" sz="1200" kern="0" dirty="0">
                <a:solidFill>
                  <a:srgbClr val="000000"/>
                </a:solidFill>
                <a:latin typeface="Ubuntu" panose="020B0504030602030204" pitchFamily="34" charset="0"/>
                <a:cs typeface="Arial"/>
                <a:sym typeface="Arial"/>
              </a:rPr>
            </a:br>
            <a:r>
              <a:rPr lang="fr-FR" sz="1200" kern="0" dirty="0">
                <a:solidFill>
                  <a:srgbClr val="000000"/>
                </a:solidFill>
                <a:latin typeface="Ubuntu" panose="020B0504030602030204" pitchFamily="34" charset="0"/>
                <a:cs typeface="Arial"/>
                <a:sym typeface="Arial"/>
              </a:rPr>
              <a:t>Puis clique sur </a:t>
            </a:r>
            <a:r>
              <a:rPr lang="fr-FR" sz="1200" b="1" kern="0" dirty="0">
                <a:solidFill>
                  <a:srgbClr val="000000"/>
                </a:solidFill>
                <a:latin typeface="Ubuntu" panose="020B0504030602030204" pitchFamily="34" charset="0"/>
                <a:cs typeface="Arial"/>
                <a:sym typeface="Arial"/>
              </a:rPr>
              <a:t>Rejoindre </a:t>
            </a:r>
          </a:p>
          <a:p>
            <a:pPr defTabSz="1219170"/>
            <a:r>
              <a:rPr lang="fr-FR" sz="1200" b="1" kern="0" dirty="0">
                <a:solidFill>
                  <a:srgbClr val="000000"/>
                </a:solidFill>
                <a:latin typeface="Ubuntu" panose="020B0504030602030204" pitchFamily="34" charset="0"/>
                <a:cs typeface="Arial"/>
                <a:sym typeface="Arial"/>
              </a:rPr>
              <a:t>en tant qu’invité</a:t>
            </a:r>
            <a:r>
              <a:rPr lang="fr-FR" sz="1200" kern="0" dirty="0">
                <a:solidFill>
                  <a:srgbClr val="000000"/>
                </a:solidFill>
                <a:latin typeface="Ubuntu" panose="020B0504030602030204" pitchFamily="34" charset="0"/>
                <a:cs typeface="Arial"/>
                <a:sym typeface="Arial"/>
              </a:rPr>
              <a:t> une fois </a:t>
            </a:r>
          </a:p>
          <a:p>
            <a:pPr defTabSz="1219170"/>
            <a:r>
              <a:rPr lang="fr-FR" sz="1200" kern="0" dirty="0">
                <a:solidFill>
                  <a:srgbClr val="000000"/>
                </a:solidFill>
                <a:latin typeface="Ubuntu" panose="020B0504030602030204" pitchFamily="34" charset="0"/>
                <a:cs typeface="Arial"/>
                <a:sym typeface="Arial"/>
              </a:rPr>
              <a:t>sur cet écran.</a:t>
            </a:r>
          </a:p>
        </p:txBody>
      </p:sp>
      <p:sp>
        <p:nvSpPr>
          <p:cNvPr id="115" name="Rectangle 114">
            <a:extLst>
              <a:ext uri="{FF2B5EF4-FFF2-40B4-BE49-F238E27FC236}">
                <a16:creationId xmlns:a16="http://schemas.microsoft.com/office/drawing/2014/main" id="{CB1A25D2-D543-0748-B8B4-8B5E5EB91638}"/>
              </a:ext>
            </a:extLst>
          </p:cNvPr>
          <p:cNvSpPr/>
          <p:nvPr/>
        </p:nvSpPr>
        <p:spPr>
          <a:xfrm>
            <a:off x="7852825" y="4931312"/>
            <a:ext cx="2076360" cy="1015663"/>
          </a:xfrm>
          <a:prstGeom prst="rect">
            <a:avLst/>
          </a:prstGeom>
        </p:spPr>
        <p:txBody>
          <a:bodyPr wrap="square">
            <a:spAutoFit/>
          </a:bodyPr>
          <a:lstStyle/>
          <a:p>
            <a:pPr defTabSz="1219170"/>
            <a:r>
              <a:rPr lang="fr-FR" sz="1200" kern="0" dirty="0">
                <a:solidFill>
                  <a:srgbClr val="000000"/>
                </a:solidFill>
                <a:latin typeface="Ubuntu" panose="020B0504030602030204" pitchFamily="34" charset="0"/>
                <a:cs typeface="Arial"/>
                <a:sym typeface="Arial"/>
              </a:rPr>
              <a:t>Le client saisit son nom, il sera transmis au conseiller en charger d’autoriser l’accès à l’entretien client en ligne.</a:t>
            </a:r>
          </a:p>
        </p:txBody>
      </p:sp>
      <p:sp>
        <p:nvSpPr>
          <p:cNvPr id="116" name="Rectangle 115">
            <a:extLst>
              <a:ext uri="{FF2B5EF4-FFF2-40B4-BE49-F238E27FC236}">
                <a16:creationId xmlns:a16="http://schemas.microsoft.com/office/drawing/2014/main" id="{84F72C20-32AA-3C4E-B306-0CC8EA54750C}"/>
              </a:ext>
            </a:extLst>
          </p:cNvPr>
          <p:cNvSpPr/>
          <p:nvPr/>
        </p:nvSpPr>
        <p:spPr>
          <a:xfrm>
            <a:off x="5835189" y="6227751"/>
            <a:ext cx="2272335" cy="420756"/>
          </a:xfrm>
          <a:prstGeom prst="rect">
            <a:avLst/>
          </a:prstGeom>
        </p:spPr>
        <p:txBody>
          <a:bodyPr wrap="square">
            <a:spAutoFit/>
          </a:bodyPr>
          <a:lstStyle/>
          <a:p>
            <a:pPr defTabSz="1219170"/>
            <a:r>
              <a:rPr lang="fr-FR" sz="1067" b="1" kern="0" dirty="0">
                <a:solidFill>
                  <a:srgbClr val="00A193"/>
                </a:solidFill>
                <a:latin typeface="Ubuntu" panose="020B0504030602030204" pitchFamily="34" charset="0"/>
                <a:cs typeface="Arial"/>
                <a:sym typeface="Arial"/>
              </a:rPr>
              <a:t>J’autorise Teams à accéder </a:t>
            </a:r>
          </a:p>
          <a:p>
            <a:pPr defTabSz="1219170"/>
            <a:r>
              <a:rPr lang="fr-FR" sz="1067" b="1" kern="0" dirty="0">
                <a:solidFill>
                  <a:srgbClr val="00A193"/>
                </a:solidFill>
                <a:latin typeface="Ubuntu" panose="020B0504030602030204" pitchFamily="34" charset="0"/>
                <a:cs typeface="Arial"/>
                <a:sym typeface="Arial"/>
              </a:rPr>
              <a:t>à mon micro</a:t>
            </a:r>
          </a:p>
        </p:txBody>
      </p:sp>
      <p:sp>
        <p:nvSpPr>
          <p:cNvPr id="117" name="Rectangle 116">
            <a:extLst>
              <a:ext uri="{FF2B5EF4-FFF2-40B4-BE49-F238E27FC236}">
                <a16:creationId xmlns:a16="http://schemas.microsoft.com/office/drawing/2014/main" id="{036E8E39-82B1-8B49-8118-282247AD6B7E}"/>
              </a:ext>
            </a:extLst>
          </p:cNvPr>
          <p:cNvSpPr/>
          <p:nvPr/>
        </p:nvSpPr>
        <p:spPr>
          <a:xfrm>
            <a:off x="9984725" y="4931312"/>
            <a:ext cx="1782023" cy="646331"/>
          </a:xfrm>
          <a:prstGeom prst="rect">
            <a:avLst/>
          </a:prstGeom>
        </p:spPr>
        <p:txBody>
          <a:bodyPr wrap="square">
            <a:spAutoFit/>
          </a:bodyPr>
          <a:lstStyle/>
          <a:p>
            <a:pPr defTabSz="1219170"/>
            <a:r>
              <a:rPr lang="fr-FR" sz="1200" kern="0" dirty="0">
                <a:solidFill>
                  <a:srgbClr val="000000"/>
                </a:solidFill>
                <a:latin typeface="Ubuntu" panose="020B0504030602030204" pitchFamily="34" charset="0"/>
                <a:cs typeface="Arial"/>
                <a:sym typeface="Arial"/>
              </a:rPr>
              <a:t>Le client peut activer le haut-parleur en cliquant sur l’icône.</a:t>
            </a:r>
          </a:p>
        </p:txBody>
      </p:sp>
      <p:sp>
        <p:nvSpPr>
          <p:cNvPr id="118" name="Rectangle 117">
            <a:extLst>
              <a:ext uri="{FF2B5EF4-FFF2-40B4-BE49-F238E27FC236}">
                <a16:creationId xmlns:a16="http://schemas.microsoft.com/office/drawing/2014/main" id="{AC9D9535-65E3-514D-B683-660679BBE187}"/>
              </a:ext>
            </a:extLst>
          </p:cNvPr>
          <p:cNvSpPr/>
          <p:nvPr/>
        </p:nvSpPr>
        <p:spPr>
          <a:xfrm>
            <a:off x="4220635" y="3586534"/>
            <a:ext cx="1160435" cy="210264"/>
          </a:xfrm>
          <a:prstGeom prst="rect">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119" name="Rectangle 118">
            <a:extLst>
              <a:ext uri="{FF2B5EF4-FFF2-40B4-BE49-F238E27FC236}">
                <a16:creationId xmlns:a16="http://schemas.microsoft.com/office/drawing/2014/main" id="{FC96EF54-268C-3046-AC23-CC6168E56941}"/>
              </a:ext>
            </a:extLst>
          </p:cNvPr>
          <p:cNvSpPr/>
          <p:nvPr/>
        </p:nvSpPr>
        <p:spPr>
          <a:xfrm>
            <a:off x="6142568" y="4127742"/>
            <a:ext cx="1257765" cy="200216"/>
          </a:xfrm>
          <a:prstGeom prst="rect">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120" name="Rectangle 119">
            <a:extLst>
              <a:ext uri="{FF2B5EF4-FFF2-40B4-BE49-F238E27FC236}">
                <a16:creationId xmlns:a16="http://schemas.microsoft.com/office/drawing/2014/main" id="{AC0D12C1-AF57-784B-8531-F8761DC9EA1B}"/>
              </a:ext>
            </a:extLst>
          </p:cNvPr>
          <p:cNvSpPr/>
          <p:nvPr/>
        </p:nvSpPr>
        <p:spPr>
          <a:xfrm>
            <a:off x="8178582" y="3072269"/>
            <a:ext cx="1236351" cy="217932"/>
          </a:xfrm>
          <a:prstGeom prst="rect">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121" name="Rectangle 120">
            <a:extLst>
              <a:ext uri="{FF2B5EF4-FFF2-40B4-BE49-F238E27FC236}">
                <a16:creationId xmlns:a16="http://schemas.microsoft.com/office/drawing/2014/main" id="{22A373D6-4CFF-BB44-B7C3-B878561814F8}"/>
              </a:ext>
            </a:extLst>
          </p:cNvPr>
          <p:cNvSpPr/>
          <p:nvPr/>
        </p:nvSpPr>
        <p:spPr>
          <a:xfrm>
            <a:off x="2598526" y="4504848"/>
            <a:ext cx="1065183" cy="161540"/>
          </a:xfrm>
          <a:prstGeom prst="rect">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pic>
        <p:nvPicPr>
          <p:cNvPr id="122" name="Image 121">
            <a:extLst>
              <a:ext uri="{FF2B5EF4-FFF2-40B4-BE49-F238E27FC236}">
                <a16:creationId xmlns:a16="http://schemas.microsoft.com/office/drawing/2014/main" id="{1DB6F58E-CC69-8642-9C5F-A192A7E4320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982" y="4001229"/>
            <a:ext cx="2736065" cy="3162789"/>
          </a:xfrm>
          <a:prstGeom prst="rect">
            <a:avLst/>
          </a:prstGeom>
        </p:spPr>
      </p:pic>
      <p:sp>
        <p:nvSpPr>
          <p:cNvPr id="123" name="Rectangle 122">
            <a:extLst>
              <a:ext uri="{FF2B5EF4-FFF2-40B4-BE49-F238E27FC236}">
                <a16:creationId xmlns:a16="http://schemas.microsoft.com/office/drawing/2014/main" id="{F3C786EB-6727-CC45-B26D-1EE5B68455E4}"/>
              </a:ext>
            </a:extLst>
          </p:cNvPr>
          <p:cNvSpPr/>
          <p:nvPr/>
        </p:nvSpPr>
        <p:spPr>
          <a:xfrm>
            <a:off x="1974196" y="4797740"/>
            <a:ext cx="2161241" cy="830997"/>
          </a:xfrm>
          <a:prstGeom prst="rect">
            <a:avLst/>
          </a:prstGeom>
          <a:noFill/>
        </p:spPr>
        <p:txBody>
          <a:bodyPr wrap="square">
            <a:spAutoFit/>
          </a:bodyPr>
          <a:lstStyle/>
          <a:p>
            <a:pPr defTabSz="1219170"/>
            <a:r>
              <a:rPr lang="fr-FR" sz="1200" kern="0" dirty="0">
                <a:solidFill>
                  <a:srgbClr val="000000"/>
                </a:solidFill>
                <a:highlight>
                  <a:srgbClr val="FFFFFF"/>
                </a:highlight>
                <a:latin typeface="Ubuntu" panose="020B0504030602030204" pitchFamily="34" charset="0"/>
                <a:cs typeface="Arial"/>
                <a:sym typeface="Arial"/>
              </a:rPr>
              <a:t>Le client reçoit un mail contenant </a:t>
            </a:r>
            <a:r>
              <a:rPr lang="fr-FR" sz="1200" b="1" kern="0" dirty="0">
                <a:solidFill>
                  <a:srgbClr val="000000"/>
                </a:solidFill>
                <a:highlight>
                  <a:srgbClr val="FFFFFF"/>
                </a:highlight>
                <a:latin typeface="Ubuntu" panose="020B0504030602030204" pitchFamily="34" charset="0"/>
                <a:cs typeface="Arial"/>
                <a:sym typeface="Arial"/>
              </a:rPr>
              <a:t>Rejoindre la réunion Microsoft </a:t>
            </a:r>
            <a:br>
              <a:rPr lang="fr-FR" sz="1200" b="1" kern="0" dirty="0">
                <a:solidFill>
                  <a:srgbClr val="000000"/>
                </a:solidFill>
                <a:highlight>
                  <a:srgbClr val="FFFFFF"/>
                </a:highlight>
                <a:latin typeface="Ubuntu" panose="020B0504030602030204" pitchFamily="34" charset="0"/>
                <a:cs typeface="Arial"/>
                <a:sym typeface="Arial"/>
              </a:rPr>
            </a:br>
            <a:r>
              <a:rPr lang="fr-FR" sz="1200" b="1" kern="0" dirty="0">
                <a:solidFill>
                  <a:srgbClr val="000000"/>
                </a:solidFill>
                <a:highlight>
                  <a:srgbClr val="FFFFFF"/>
                </a:highlight>
                <a:latin typeface="Ubuntu" panose="020B0504030602030204" pitchFamily="34" charset="0"/>
                <a:cs typeface="Arial"/>
                <a:sym typeface="Arial"/>
              </a:rPr>
              <a:t>Teams </a:t>
            </a:r>
            <a:r>
              <a:rPr lang="fr-FR" sz="1200" kern="0" dirty="0">
                <a:solidFill>
                  <a:srgbClr val="000000"/>
                </a:solidFill>
                <a:highlight>
                  <a:srgbClr val="FFFFFF"/>
                </a:highlight>
                <a:latin typeface="Ubuntu" panose="020B0504030602030204" pitchFamily="34" charset="0"/>
                <a:cs typeface="Arial"/>
                <a:sym typeface="Arial"/>
              </a:rPr>
              <a:t>en pied de mail.</a:t>
            </a:r>
          </a:p>
        </p:txBody>
      </p:sp>
      <p:sp>
        <p:nvSpPr>
          <p:cNvPr id="124" name="Rectangle 123">
            <a:extLst>
              <a:ext uri="{FF2B5EF4-FFF2-40B4-BE49-F238E27FC236}">
                <a16:creationId xmlns:a16="http://schemas.microsoft.com/office/drawing/2014/main" id="{D46E5D3B-F140-1F48-B0AF-436FE189A767}"/>
              </a:ext>
            </a:extLst>
          </p:cNvPr>
          <p:cNvSpPr/>
          <p:nvPr/>
        </p:nvSpPr>
        <p:spPr>
          <a:xfrm>
            <a:off x="10801815" y="4448537"/>
            <a:ext cx="289932" cy="274159"/>
          </a:xfrm>
          <a:prstGeom prst="rect">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Tree>
    <p:extLst>
      <p:ext uri="{BB962C8B-B14F-4D97-AF65-F5344CB8AC3E}">
        <p14:creationId xmlns:p14="http://schemas.microsoft.com/office/powerpoint/2010/main" val="4075609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vert="horz" lIns="91440" tIns="45720" rIns="91440" bIns="45720" rtlCol="0" anchor="ctr">
            <a:normAutofit/>
          </a:bodyPr>
          <a:lstStyle/>
          <a:p>
            <a:r>
              <a:rPr lang="fr-FR" b="1" dirty="0" smtClean="0">
                <a:solidFill>
                  <a:srgbClr val="C00000"/>
                </a:solidFill>
              </a:rPr>
              <a:t>J’ACCOMPAGNE MON CLIENT.</a:t>
            </a:r>
            <a:endParaRPr lang="fr-FR" b="1" dirty="0">
              <a:solidFill>
                <a:srgbClr val="C00000"/>
              </a:solidFill>
            </a:endParaRPr>
          </a:p>
        </p:txBody>
      </p:sp>
      <p:sp>
        <p:nvSpPr>
          <p:cNvPr id="46" name="Rectangle 45">
            <a:extLst>
              <a:ext uri="{FF2B5EF4-FFF2-40B4-BE49-F238E27FC236}">
                <a16:creationId xmlns:a16="http://schemas.microsoft.com/office/drawing/2014/main" id="{25B80C08-B07C-6841-A2DA-DEE56EF8DCD2}"/>
              </a:ext>
            </a:extLst>
          </p:cNvPr>
          <p:cNvSpPr/>
          <p:nvPr/>
        </p:nvSpPr>
        <p:spPr>
          <a:xfrm>
            <a:off x="699551" y="1453425"/>
            <a:ext cx="4977917" cy="3973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7" name="Espace réservé du contenu 6">
            <a:extLst>
              <a:ext uri="{FF2B5EF4-FFF2-40B4-BE49-F238E27FC236}">
                <a16:creationId xmlns:a16="http://schemas.microsoft.com/office/drawing/2014/main" id="{5BD80B5D-AA68-47C0-A6AB-A0AB3BF10FCD}"/>
              </a:ext>
            </a:extLst>
          </p:cNvPr>
          <p:cNvSpPr txBox="1">
            <a:spLocks/>
          </p:cNvSpPr>
          <p:nvPr/>
        </p:nvSpPr>
        <p:spPr>
          <a:xfrm>
            <a:off x="886615" y="1726485"/>
            <a:ext cx="4689383" cy="3700527"/>
          </a:xfrm>
          <a:prstGeom prst="rect">
            <a:avLst/>
          </a:prstGeom>
        </p:spPr>
        <p:txBody>
          <a:bodyPr anchor="t"/>
          <a:lstStyle>
            <a:lvl1pPr marL="266700" marR="0" indent="-266700"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sz="2800" kern="1200">
                <a:solidFill>
                  <a:schemeClr val="tx1"/>
                </a:solidFill>
                <a:latin typeface="+mn-lt"/>
                <a:ea typeface="+mn-ea"/>
                <a:cs typeface="+mn-cs"/>
              </a:defRPr>
            </a:lvl1pPr>
            <a:lvl2pPr marL="541338" marR="0" indent="-204788" algn="l" defTabSz="914400"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sz="2400" kern="1200">
                <a:solidFill>
                  <a:schemeClr val="tx1"/>
                </a:solidFill>
                <a:latin typeface="+mn-lt"/>
                <a:ea typeface="+mn-ea"/>
                <a:cs typeface="+mn-cs"/>
              </a:defRPr>
            </a:lvl2pPr>
            <a:lvl3pPr marL="808038" marR="0" indent="-198438" algn="l" defTabSz="914400"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sz="2000" kern="1200">
                <a:solidFill>
                  <a:schemeClr val="tx1"/>
                </a:solidFill>
                <a:latin typeface="+mn-lt"/>
                <a:ea typeface="+mn-ea"/>
                <a:cs typeface="+mn-cs"/>
              </a:defRPr>
            </a:lvl3pPr>
            <a:lvl4pPr marL="1165225" marR="0" indent="-196850" algn="l" defTabSz="914400"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067"/>
              </a:spcBef>
              <a:buNone/>
            </a:pPr>
            <a:r>
              <a:rPr lang="fr-FR" sz="2000" b="1" dirty="0">
                <a:solidFill>
                  <a:srgbClr val="C00000"/>
                </a:solidFill>
                <a:latin typeface="Corbel" panose="020B0503020204020204" pitchFamily="34" charset="0"/>
              </a:rPr>
              <a:t>PARTICIPER À </a:t>
            </a:r>
            <a:r>
              <a:rPr lang="fr-FR" sz="2000" b="1" dirty="0" smtClean="0">
                <a:solidFill>
                  <a:srgbClr val="C00000"/>
                </a:solidFill>
                <a:latin typeface="Corbel" panose="020B0503020204020204" pitchFamily="34" charset="0"/>
              </a:rPr>
              <a:t>L’ENTRETIEN</a:t>
            </a:r>
          </a:p>
          <a:p>
            <a:pPr marL="0" indent="0" algn="ctr">
              <a:spcBef>
                <a:spcPts val="1067"/>
              </a:spcBef>
              <a:buNone/>
            </a:pPr>
            <a:endParaRPr lang="fr-FR" sz="1800" b="1" dirty="0">
              <a:solidFill>
                <a:srgbClr val="C00000"/>
              </a:solidFill>
              <a:latin typeface="Corbel" panose="020B0503020204020204" pitchFamily="34" charset="0"/>
            </a:endParaRPr>
          </a:p>
          <a:p>
            <a:pPr>
              <a:spcBef>
                <a:spcPts val="1067"/>
              </a:spcBef>
              <a:buClr>
                <a:srgbClr val="C00000"/>
              </a:buClr>
              <a:buFont typeface="Arial" panose="020B0604020202020204" pitchFamily="34" charset="0"/>
              <a:buChar char="•"/>
            </a:pPr>
            <a:r>
              <a:rPr lang="fr-FR" sz="1467" dirty="0"/>
              <a:t>Mon client ne </a:t>
            </a:r>
            <a:r>
              <a:rPr lang="fr-FR" sz="1467" b="1" dirty="0"/>
              <a:t>m'entend pas bien</a:t>
            </a:r>
            <a:endParaRPr lang="fr-FR" sz="1467" dirty="0"/>
          </a:p>
          <a:p>
            <a:pPr marL="0" indent="0">
              <a:spcBef>
                <a:spcPts val="1067"/>
              </a:spcBef>
              <a:buNone/>
            </a:pPr>
            <a:r>
              <a:rPr lang="fr-FR" sz="1467" dirty="0"/>
              <a:t>Lui proposer d'activer son haut-parleur, pour cela il clique sur l'icône Hauts-parleurs de Teams et augmente le volume sonore</a:t>
            </a:r>
            <a:endParaRPr lang="fr-FR" sz="1467" dirty="0">
              <a:cs typeface="Arial"/>
            </a:endParaRPr>
          </a:p>
          <a:p>
            <a:pPr>
              <a:spcBef>
                <a:spcPts val="1067"/>
              </a:spcBef>
              <a:buClr>
                <a:srgbClr val="C00000"/>
              </a:buClr>
              <a:buFont typeface="Arial" panose="020B0604020202020204" pitchFamily="34" charset="0"/>
              <a:buChar char="•"/>
            </a:pPr>
            <a:r>
              <a:rPr lang="fr-FR" sz="1467" dirty="0" smtClean="0"/>
              <a:t>Le </a:t>
            </a:r>
            <a:r>
              <a:rPr lang="fr-FR" sz="1467" dirty="0"/>
              <a:t>client </a:t>
            </a:r>
            <a:r>
              <a:rPr lang="fr-FR" sz="1467" b="1" dirty="0"/>
              <a:t>voit un écran noir</a:t>
            </a:r>
          </a:p>
          <a:p>
            <a:pPr marL="0" indent="0">
              <a:spcBef>
                <a:spcPts val="1067"/>
              </a:spcBef>
              <a:buNone/>
            </a:pPr>
            <a:r>
              <a:rPr lang="fr-FR" sz="1467" dirty="0"/>
              <a:t>Je vérifie tout d'abord que je partage la bonne fenêtre d'application. Attention, si je ferme totalement la fenêtre que je partage, le partage d'écran s'arrête.</a:t>
            </a:r>
          </a:p>
        </p:txBody>
      </p:sp>
      <p:grpSp>
        <p:nvGrpSpPr>
          <p:cNvPr id="138" name="Groupe 75">
            <a:extLst>
              <a:ext uri="{FF2B5EF4-FFF2-40B4-BE49-F238E27FC236}">
                <a16:creationId xmlns:a16="http://schemas.microsoft.com/office/drawing/2014/main" id="{F8940C94-65E0-8C48-9BF8-DD1361C8575B}"/>
              </a:ext>
            </a:extLst>
          </p:cNvPr>
          <p:cNvGrpSpPr>
            <a:grpSpLocks noChangeAspect="1"/>
          </p:cNvGrpSpPr>
          <p:nvPr/>
        </p:nvGrpSpPr>
        <p:grpSpPr>
          <a:xfrm>
            <a:off x="676783" y="1393829"/>
            <a:ext cx="759607" cy="786708"/>
            <a:chOff x="2648234" y="1007895"/>
            <a:chExt cx="839036" cy="868970"/>
          </a:xfrm>
          <a:effectLst>
            <a:outerShdw blurRad="50800" dist="38100" dir="5400000" algn="t" rotWithShape="0">
              <a:prstClr val="black">
                <a:alpha val="40000"/>
              </a:prstClr>
            </a:outerShdw>
          </a:effectLst>
        </p:grpSpPr>
        <p:sp>
          <p:nvSpPr>
            <p:cNvPr id="139" name="Ellipse 76">
              <a:extLst>
                <a:ext uri="{FF2B5EF4-FFF2-40B4-BE49-F238E27FC236}">
                  <a16:creationId xmlns:a16="http://schemas.microsoft.com/office/drawing/2014/main" id="{B45CF2E5-F8C0-1C42-8ED6-7A167A92477D}"/>
                </a:ext>
              </a:extLst>
            </p:cNvPr>
            <p:cNvSpPr/>
            <p:nvPr/>
          </p:nvSpPr>
          <p:spPr>
            <a:xfrm>
              <a:off x="2648234" y="1007895"/>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40" name="Ellipse 77">
              <a:extLst>
                <a:ext uri="{FF2B5EF4-FFF2-40B4-BE49-F238E27FC236}">
                  <a16:creationId xmlns:a16="http://schemas.microsoft.com/office/drawing/2014/main" id="{C8907709-74C0-B142-9BBE-6C4D1FA3FB13}"/>
                </a:ext>
              </a:extLst>
            </p:cNvPr>
            <p:cNvSpPr/>
            <p:nvPr/>
          </p:nvSpPr>
          <p:spPr>
            <a:xfrm>
              <a:off x="2881424" y="1194558"/>
              <a:ext cx="216024" cy="216023"/>
            </a:xfrm>
            <a:prstGeom prst="ellipse">
              <a:avLst/>
            </a:prstGeom>
            <a:solidFill>
              <a:schemeClr val="tx2">
                <a:lumMod val="20000"/>
                <a:lumOff val="80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141" name="Groupe 78">
              <a:extLst>
                <a:ext uri="{FF2B5EF4-FFF2-40B4-BE49-F238E27FC236}">
                  <a16:creationId xmlns:a16="http://schemas.microsoft.com/office/drawing/2014/main" id="{F5148AB1-5C51-834B-8A18-C724C6816FF4}"/>
                </a:ext>
              </a:extLst>
            </p:cNvPr>
            <p:cNvGrpSpPr/>
            <p:nvPr/>
          </p:nvGrpSpPr>
          <p:grpSpPr>
            <a:xfrm>
              <a:off x="2841907" y="1235895"/>
              <a:ext cx="466725" cy="454024"/>
              <a:chOff x="542925" y="1350963"/>
              <a:chExt cx="466725" cy="454024"/>
            </a:xfrm>
          </p:grpSpPr>
          <p:grpSp>
            <p:nvGrpSpPr>
              <p:cNvPr id="142" name="Groupe 79">
                <a:extLst>
                  <a:ext uri="{FF2B5EF4-FFF2-40B4-BE49-F238E27FC236}">
                    <a16:creationId xmlns:a16="http://schemas.microsoft.com/office/drawing/2014/main" id="{38312604-3D5C-D846-B8D6-57CF8E8AC2CB}"/>
                  </a:ext>
                </a:extLst>
              </p:cNvPr>
              <p:cNvGrpSpPr/>
              <p:nvPr/>
            </p:nvGrpSpPr>
            <p:grpSpPr>
              <a:xfrm>
                <a:off x="598488" y="1350963"/>
                <a:ext cx="411162" cy="454024"/>
                <a:chOff x="598488" y="1350963"/>
                <a:chExt cx="411162" cy="454024"/>
              </a:xfrm>
            </p:grpSpPr>
            <p:sp>
              <p:nvSpPr>
                <p:cNvPr id="147" name="Line 24">
                  <a:extLst>
                    <a:ext uri="{FF2B5EF4-FFF2-40B4-BE49-F238E27FC236}">
                      <a16:creationId xmlns:a16="http://schemas.microsoft.com/office/drawing/2014/main" id="{2C3E900B-3CAE-F14A-A5D5-CAFE397BC277}"/>
                    </a:ext>
                  </a:extLst>
                </p:cNvPr>
                <p:cNvSpPr>
                  <a:spLocks noChangeShapeType="1"/>
                </p:cNvSpPr>
                <p:nvPr/>
              </p:nvSpPr>
              <p:spPr bwMode="auto">
                <a:xfrm flipH="1">
                  <a:off x="969963" y="1393825"/>
                  <a:ext cx="33338"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48" name="Line 25">
                  <a:extLst>
                    <a:ext uri="{FF2B5EF4-FFF2-40B4-BE49-F238E27FC236}">
                      <a16:creationId xmlns:a16="http://schemas.microsoft.com/office/drawing/2014/main" id="{EBEEA3C2-FBC2-DA4A-9DFE-C230F50F572B}"/>
                    </a:ext>
                  </a:extLst>
                </p:cNvPr>
                <p:cNvSpPr>
                  <a:spLocks noChangeShapeType="1"/>
                </p:cNvSpPr>
                <p:nvPr/>
              </p:nvSpPr>
              <p:spPr bwMode="auto">
                <a:xfrm flipH="1">
                  <a:off x="938213" y="1350963"/>
                  <a:ext cx="14288" cy="285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49" name="Line 26">
                  <a:extLst>
                    <a:ext uri="{FF2B5EF4-FFF2-40B4-BE49-F238E27FC236}">
                      <a16:creationId xmlns:a16="http://schemas.microsoft.com/office/drawing/2014/main" id="{49CCE1C6-1C8D-A74E-B66D-17979A195FC7}"/>
                    </a:ext>
                  </a:extLst>
                </p:cNvPr>
                <p:cNvSpPr>
                  <a:spLocks noChangeShapeType="1"/>
                </p:cNvSpPr>
                <p:nvPr/>
              </p:nvSpPr>
              <p:spPr bwMode="auto">
                <a:xfrm flipH="1">
                  <a:off x="987425" y="1462088"/>
                  <a:ext cx="222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0" name="Freeform 27">
                  <a:extLst>
                    <a:ext uri="{FF2B5EF4-FFF2-40B4-BE49-F238E27FC236}">
                      <a16:creationId xmlns:a16="http://schemas.microsoft.com/office/drawing/2014/main" id="{2E031F1C-DF45-DE4F-932E-4097AD10AD32}"/>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1" name="Freeform 28">
                  <a:extLst>
                    <a:ext uri="{FF2B5EF4-FFF2-40B4-BE49-F238E27FC236}">
                      <a16:creationId xmlns:a16="http://schemas.microsoft.com/office/drawing/2014/main" id="{EDC6BA24-13A7-3D48-9D5B-3775E57C1064}"/>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2" name="Line 29">
                  <a:extLst>
                    <a:ext uri="{FF2B5EF4-FFF2-40B4-BE49-F238E27FC236}">
                      <a16:creationId xmlns:a16="http://schemas.microsoft.com/office/drawing/2014/main" id="{5C62D136-F471-4A4A-817B-F108DF10A33F}"/>
                    </a:ext>
                  </a:extLst>
                </p:cNvPr>
                <p:cNvSpPr>
                  <a:spLocks noChangeShapeType="1"/>
                </p:cNvSpPr>
                <p:nvPr/>
              </p:nvSpPr>
              <p:spPr bwMode="auto">
                <a:xfrm>
                  <a:off x="828675" y="1411288"/>
                  <a:ext cx="30163"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3" name="Line 30">
                  <a:extLst>
                    <a:ext uri="{FF2B5EF4-FFF2-40B4-BE49-F238E27FC236}">
                      <a16:creationId xmlns:a16="http://schemas.microsoft.com/office/drawing/2014/main" id="{0EFAF773-8774-7B43-A723-36CC7C25F110}"/>
                    </a:ext>
                  </a:extLst>
                </p:cNvPr>
                <p:cNvSpPr>
                  <a:spLocks noChangeShapeType="1"/>
                </p:cNvSpPr>
                <p:nvPr/>
              </p:nvSpPr>
              <p:spPr bwMode="auto">
                <a:xfrm flipH="1" flipV="1">
                  <a:off x="809625" y="1401763"/>
                  <a:ext cx="6350" cy="158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4" name="Line 31">
                  <a:extLst>
                    <a:ext uri="{FF2B5EF4-FFF2-40B4-BE49-F238E27FC236}">
                      <a16:creationId xmlns:a16="http://schemas.microsoft.com/office/drawing/2014/main" id="{0AC0CD02-35CB-1649-95FD-D26AE5FC6F89}"/>
                    </a:ext>
                  </a:extLst>
                </p:cNvPr>
                <p:cNvSpPr>
                  <a:spLocks noChangeShapeType="1"/>
                </p:cNvSpPr>
                <p:nvPr/>
              </p:nvSpPr>
              <p:spPr bwMode="auto">
                <a:xfrm>
                  <a:off x="741363" y="1387475"/>
                  <a:ext cx="163513" cy="793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5" name="Line 32">
                  <a:extLst>
                    <a:ext uri="{FF2B5EF4-FFF2-40B4-BE49-F238E27FC236}">
                      <a16:creationId xmlns:a16="http://schemas.microsoft.com/office/drawing/2014/main" id="{264BBBC4-BD77-0A42-BD69-85700D9053E2}"/>
                    </a:ext>
                  </a:extLst>
                </p:cNvPr>
                <p:cNvSpPr>
                  <a:spLocks noChangeShapeType="1"/>
                </p:cNvSpPr>
                <p:nvPr/>
              </p:nvSpPr>
              <p:spPr bwMode="auto">
                <a:xfrm flipH="1" flipV="1">
                  <a:off x="641350" y="1673225"/>
                  <a:ext cx="161925" cy="80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6" name="Freeform 33">
                  <a:extLst>
                    <a:ext uri="{FF2B5EF4-FFF2-40B4-BE49-F238E27FC236}">
                      <a16:creationId xmlns:a16="http://schemas.microsoft.com/office/drawing/2014/main" id="{4F88B4E8-0483-0A48-BA00-5B3D55C4A385}"/>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7" name="Line 34">
                  <a:extLst>
                    <a:ext uri="{FF2B5EF4-FFF2-40B4-BE49-F238E27FC236}">
                      <a16:creationId xmlns:a16="http://schemas.microsoft.com/office/drawing/2014/main" id="{C1800AE5-7DE5-BD42-B641-A51FF797ABFC}"/>
                    </a:ext>
                  </a:extLst>
                </p:cNvPr>
                <p:cNvSpPr>
                  <a:spLocks noChangeShapeType="1"/>
                </p:cNvSpPr>
                <p:nvPr/>
              </p:nvSpPr>
              <p:spPr bwMode="auto">
                <a:xfrm flipH="1">
                  <a:off x="665163" y="1514475"/>
                  <a:ext cx="196850" cy="1063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8" name="Line 35">
                  <a:extLst>
                    <a:ext uri="{FF2B5EF4-FFF2-40B4-BE49-F238E27FC236}">
                      <a16:creationId xmlns:a16="http://schemas.microsoft.com/office/drawing/2014/main" id="{10A6458A-93C4-0D4D-9A72-84791E7F3DD1}"/>
                    </a:ext>
                  </a:extLst>
                </p:cNvPr>
                <p:cNvSpPr>
                  <a:spLocks noChangeShapeType="1"/>
                </p:cNvSpPr>
                <p:nvPr/>
              </p:nvSpPr>
              <p:spPr bwMode="auto">
                <a:xfrm flipH="1">
                  <a:off x="706438" y="1593850"/>
                  <a:ext cx="6985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9" name="Line 36">
                  <a:extLst>
                    <a:ext uri="{FF2B5EF4-FFF2-40B4-BE49-F238E27FC236}">
                      <a16:creationId xmlns:a16="http://schemas.microsoft.com/office/drawing/2014/main" id="{E330582E-3459-B041-8227-261768B656C6}"/>
                    </a:ext>
                  </a:extLst>
                </p:cNvPr>
                <p:cNvSpPr>
                  <a:spLocks noChangeShapeType="1"/>
                </p:cNvSpPr>
                <p:nvPr/>
              </p:nvSpPr>
              <p:spPr bwMode="auto">
                <a:xfrm flipH="1">
                  <a:off x="803275" y="1568450"/>
                  <a:ext cx="22225" cy="111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nvGrpSpPr>
              <p:cNvPr id="143" name="Groupe 80">
                <a:extLst>
                  <a:ext uri="{FF2B5EF4-FFF2-40B4-BE49-F238E27FC236}">
                    <a16:creationId xmlns:a16="http://schemas.microsoft.com/office/drawing/2014/main" id="{DD53E410-70C5-9C44-BBA2-3120E8BCDCE7}"/>
                  </a:ext>
                </a:extLst>
              </p:cNvPr>
              <p:cNvGrpSpPr/>
              <p:nvPr/>
            </p:nvGrpSpPr>
            <p:grpSpPr>
              <a:xfrm>
                <a:off x="542925" y="1504950"/>
                <a:ext cx="206376" cy="244475"/>
                <a:chOff x="542925" y="1504950"/>
                <a:chExt cx="206376" cy="244475"/>
              </a:xfrm>
            </p:grpSpPr>
            <p:sp>
              <p:nvSpPr>
                <p:cNvPr id="144" name="Freeform 37">
                  <a:extLst>
                    <a:ext uri="{FF2B5EF4-FFF2-40B4-BE49-F238E27FC236}">
                      <a16:creationId xmlns:a16="http://schemas.microsoft.com/office/drawing/2014/main" id="{6294DA60-CA4D-0348-A384-E108340C51CA}"/>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45" name="Line 38">
                  <a:extLst>
                    <a:ext uri="{FF2B5EF4-FFF2-40B4-BE49-F238E27FC236}">
                      <a16:creationId xmlns:a16="http://schemas.microsoft.com/office/drawing/2014/main" id="{D35253BD-0113-FF4E-B6A4-6341E6545412}"/>
                    </a:ext>
                  </a:extLst>
                </p:cNvPr>
                <p:cNvSpPr>
                  <a:spLocks noChangeShapeType="1"/>
                </p:cNvSpPr>
                <p:nvPr/>
              </p:nvSpPr>
              <p:spPr bwMode="auto">
                <a:xfrm flipH="1">
                  <a:off x="549275" y="1624013"/>
                  <a:ext cx="317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46" name="Line 39">
                  <a:extLst>
                    <a:ext uri="{FF2B5EF4-FFF2-40B4-BE49-F238E27FC236}">
                      <a16:creationId xmlns:a16="http://schemas.microsoft.com/office/drawing/2014/main" id="{4EBDFA11-9D68-BB45-889F-CBE6133A844C}"/>
                    </a:ext>
                  </a:extLst>
                </p:cNvPr>
                <p:cNvSpPr>
                  <a:spLocks noChangeShapeType="1"/>
                </p:cNvSpPr>
                <p:nvPr/>
              </p:nvSpPr>
              <p:spPr bwMode="auto">
                <a:xfrm flipH="1" flipV="1">
                  <a:off x="542925" y="1747838"/>
                  <a:ext cx="82550" cy="158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grpSp>
      <p:sp>
        <p:nvSpPr>
          <p:cNvPr id="160" name="Rectangle 159">
            <a:extLst>
              <a:ext uri="{FF2B5EF4-FFF2-40B4-BE49-F238E27FC236}">
                <a16:creationId xmlns:a16="http://schemas.microsoft.com/office/drawing/2014/main" id="{25B80C08-B07C-6841-A2DA-DEE56EF8DCD2}"/>
              </a:ext>
            </a:extLst>
          </p:cNvPr>
          <p:cNvSpPr/>
          <p:nvPr/>
        </p:nvSpPr>
        <p:spPr>
          <a:xfrm>
            <a:off x="6324703" y="1453425"/>
            <a:ext cx="4977917" cy="3973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1" name="Groupe 75">
            <a:extLst>
              <a:ext uri="{FF2B5EF4-FFF2-40B4-BE49-F238E27FC236}">
                <a16:creationId xmlns:a16="http://schemas.microsoft.com/office/drawing/2014/main" id="{F8940C94-65E0-8C48-9BF8-DD1361C8575B}"/>
              </a:ext>
            </a:extLst>
          </p:cNvPr>
          <p:cNvGrpSpPr>
            <a:grpSpLocks noChangeAspect="1"/>
          </p:cNvGrpSpPr>
          <p:nvPr/>
        </p:nvGrpSpPr>
        <p:grpSpPr>
          <a:xfrm>
            <a:off x="6301935" y="1393829"/>
            <a:ext cx="759607" cy="786708"/>
            <a:chOff x="2648234" y="1007895"/>
            <a:chExt cx="839036" cy="868970"/>
          </a:xfrm>
          <a:effectLst>
            <a:outerShdw blurRad="50800" dist="38100" dir="5400000" algn="t" rotWithShape="0">
              <a:prstClr val="black">
                <a:alpha val="40000"/>
              </a:prstClr>
            </a:outerShdw>
          </a:effectLst>
        </p:grpSpPr>
        <p:sp>
          <p:nvSpPr>
            <p:cNvPr id="162" name="Ellipse 76">
              <a:extLst>
                <a:ext uri="{FF2B5EF4-FFF2-40B4-BE49-F238E27FC236}">
                  <a16:creationId xmlns:a16="http://schemas.microsoft.com/office/drawing/2014/main" id="{B45CF2E5-F8C0-1C42-8ED6-7A167A92477D}"/>
                </a:ext>
              </a:extLst>
            </p:cNvPr>
            <p:cNvSpPr/>
            <p:nvPr/>
          </p:nvSpPr>
          <p:spPr>
            <a:xfrm>
              <a:off x="2648234" y="1007895"/>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63" name="Ellipse 77">
              <a:extLst>
                <a:ext uri="{FF2B5EF4-FFF2-40B4-BE49-F238E27FC236}">
                  <a16:creationId xmlns:a16="http://schemas.microsoft.com/office/drawing/2014/main" id="{C8907709-74C0-B142-9BBE-6C4D1FA3FB13}"/>
                </a:ext>
              </a:extLst>
            </p:cNvPr>
            <p:cNvSpPr/>
            <p:nvPr/>
          </p:nvSpPr>
          <p:spPr>
            <a:xfrm>
              <a:off x="2881424" y="1194558"/>
              <a:ext cx="216024" cy="216023"/>
            </a:xfrm>
            <a:prstGeom prst="ellipse">
              <a:avLst/>
            </a:prstGeom>
            <a:solidFill>
              <a:schemeClr val="tx2">
                <a:lumMod val="20000"/>
                <a:lumOff val="80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164" name="Groupe 78">
              <a:extLst>
                <a:ext uri="{FF2B5EF4-FFF2-40B4-BE49-F238E27FC236}">
                  <a16:creationId xmlns:a16="http://schemas.microsoft.com/office/drawing/2014/main" id="{F5148AB1-5C51-834B-8A18-C724C6816FF4}"/>
                </a:ext>
              </a:extLst>
            </p:cNvPr>
            <p:cNvGrpSpPr/>
            <p:nvPr/>
          </p:nvGrpSpPr>
          <p:grpSpPr>
            <a:xfrm>
              <a:off x="2841907" y="1235895"/>
              <a:ext cx="466725" cy="454024"/>
              <a:chOff x="542925" y="1350963"/>
              <a:chExt cx="466725" cy="454024"/>
            </a:xfrm>
          </p:grpSpPr>
          <p:grpSp>
            <p:nvGrpSpPr>
              <p:cNvPr id="165" name="Groupe 79">
                <a:extLst>
                  <a:ext uri="{FF2B5EF4-FFF2-40B4-BE49-F238E27FC236}">
                    <a16:creationId xmlns:a16="http://schemas.microsoft.com/office/drawing/2014/main" id="{38312604-3D5C-D846-B8D6-57CF8E8AC2CB}"/>
                  </a:ext>
                </a:extLst>
              </p:cNvPr>
              <p:cNvGrpSpPr/>
              <p:nvPr/>
            </p:nvGrpSpPr>
            <p:grpSpPr>
              <a:xfrm>
                <a:off x="598488" y="1350963"/>
                <a:ext cx="411162" cy="454024"/>
                <a:chOff x="598488" y="1350963"/>
                <a:chExt cx="411162" cy="454024"/>
              </a:xfrm>
            </p:grpSpPr>
            <p:sp>
              <p:nvSpPr>
                <p:cNvPr id="170" name="Line 24">
                  <a:extLst>
                    <a:ext uri="{FF2B5EF4-FFF2-40B4-BE49-F238E27FC236}">
                      <a16:creationId xmlns:a16="http://schemas.microsoft.com/office/drawing/2014/main" id="{2C3E900B-3CAE-F14A-A5D5-CAFE397BC277}"/>
                    </a:ext>
                  </a:extLst>
                </p:cNvPr>
                <p:cNvSpPr>
                  <a:spLocks noChangeShapeType="1"/>
                </p:cNvSpPr>
                <p:nvPr/>
              </p:nvSpPr>
              <p:spPr bwMode="auto">
                <a:xfrm flipH="1">
                  <a:off x="969963" y="1393825"/>
                  <a:ext cx="33338"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1" name="Line 25">
                  <a:extLst>
                    <a:ext uri="{FF2B5EF4-FFF2-40B4-BE49-F238E27FC236}">
                      <a16:creationId xmlns:a16="http://schemas.microsoft.com/office/drawing/2014/main" id="{EBEEA3C2-FBC2-DA4A-9DFE-C230F50F572B}"/>
                    </a:ext>
                  </a:extLst>
                </p:cNvPr>
                <p:cNvSpPr>
                  <a:spLocks noChangeShapeType="1"/>
                </p:cNvSpPr>
                <p:nvPr/>
              </p:nvSpPr>
              <p:spPr bwMode="auto">
                <a:xfrm flipH="1">
                  <a:off x="938213" y="1350963"/>
                  <a:ext cx="14288" cy="285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2" name="Line 26">
                  <a:extLst>
                    <a:ext uri="{FF2B5EF4-FFF2-40B4-BE49-F238E27FC236}">
                      <a16:creationId xmlns:a16="http://schemas.microsoft.com/office/drawing/2014/main" id="{49CCE1C6-1C8D-A74E-B66D-17979A195FC7}"/>
                    </a:ext>
                  </a:extLst>
                </p:cNvPr>
                <p:cNvSpPr>
                  <a:spLocks noChangeShapeType="1"/>
                </p:cNvSpPr>
                <p:nvPr/>
              </p:nvSpPr>
              <p:spPr bwMode="auto">
                <a:xfrm flipH="1">
                  <a:off x="987425" y="1462088"/>
                  <a:ext cx="222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3" name="Freeform 27">
                  <a:extLst>
                    <a:ext uri="{FF2B5EF4-FFF2-40B4-BE49-F238E27FC236}">
                      <a16:creationId xmlns:a16="http://schemas.microsoft.com/office/drawing/2014/main" id="{2E031F1C-DF45-DE4F-932E-4097AD10AD32}"/>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4" name="Freeform 28">
                  <a:extLst>
                    <a:ext uri="{FF2B5EF4-FFF2-40B4-BE49-F238E27FC236}">
                      <a16:creationId xmlns:a16="http://schemas.microsoft.com/office/drawing/2014/main" id="{EDC6BA24-13A7-3D48-9D5B-3775E57C1064}"/>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5" name="Line 29">
                  <a:extLst>
                    <a:ext uri="{FF2B5EF4-FFF2-40B4-BE49-F238E27FC236}">
                      <a16:creationId xmlns:a16="http://schemas.microsoft.com/office/drawing/2014/main" id="{5C62D136-F471-4A4A-817B-F108DF10A33F}"/>
                    </a:ext>
                  </a:extLst>
                </p:cNvPr>
                <p:cNvSpPr>
                  <a:spLocks noChangeShapeType="1"/>
                </p:cNvSpPr>
                <p:nvPr/>
              </p:nvSpPr>
              <p:spPr bwMode="auto">
                <a:xfrm>
                  <a:off x="828675" y="1411288"/>
                  <a:ext cx="30163"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6" name="Line 30">
                  <a:extLst>
                    <a:ext uri="{FF2B5EF4-FFF2-40B4-BE49-F238E27FC236}">
                      <a16:creationId xmlns:a16="http://schemas.microsoft.com/office/drawing/2014/main" id="{0EFAF773-8774-7B43-A723-36CC7C25F110}"/>
                    </a:ext>
                  </a:extLst>
                </p:cNvPr>
                <p:cNvSpPr>
                  <a:spLocks noChangeShapeType="1"/>
                </p:cNvSpPr>
                <p:nvPr/>
              </p:nvSpPr>
              <p:spPr bwMode="auto">
                <a:xfrm flipH="1" flipV="1">
                  <a:off x="809625" y="1401763"/>
                  <a:ext cx="6350" cy="158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7" name="Line 31">
                  <a:extLst>
                    <a:ext uri="{FF2B5EF4-FFF2-40B4-BE49-F238E27FC236}">
                      <a16:creationId xmlns:a16="http://schemas.microsoft.com/office/drawing/2014/main" id="{0AC0CD02-35CB-1649-95FD-D26AE5FC6F89}"/>
                    </a:ext>
                  </a:extLst>
                </p:cNvPr>
                <p:cNvSpPr>
                  <a:spLocks noChangeShapeType="1"/>
                </p:cNvSpPr>
                <p:nvPr/>
              </p:nvSpPr>
              <p:spPr bwMode="auto">
                <a:xfrm>
                  <a:off x="741363" y="1387475"/>
                  <a:ext cx="163513" cy="793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8" name="Line 32">
                  <a:extLst>
                    <a:ext uri="{FF2B5EF4-FFF2-40B4-BE49-F238E27FC236}">
                      <a16:creationId xmlns:a16="http://schemas.microsoft.com/office/drawing/2014/main" id="{264BBBC4-BD77-0A42-BD69-85700D9053E2}"/>
                    </a:ext>
                  </a:extLst>
                </p:cNvPr>
                <p:cNvSpPr>
                  <a:spLocks noChangeShapeType="1"/>
                </p:cNvSpPr>
                <p:nvPr/>
              </p:nvSpPr>
              <p:spPr bwMode="auto">
                <a:xfrm flipH="1" flipV="1">
                  <a:off x="641350" y="1673225"/>
                  <a:ext cx="161925" cy="80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9" name="Freeform 33">
                  <a:extLst>
                    <a:ext uri="{FF2B5EF4-FFF2-40B4-BE49-F238E27FC236}">
                      <a16:creationId xmlns:a16="http://schemas.microsoft.com/office/drawing/2014/main" id="{4F88B4E8-0483-0A48-BA00-5B3D55C4A385}"/>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80" name="Line 34">
                  <a:extLst>
                    <a:ext uri="{FF2B5EF4-FFF2-40B4-BE49-F238E27FC236}">
                      <a16:creationId xmlns:a16="http://schemas.microsoft.com/office/drawing/2014/main" id="{C1800AE5-7DE5-BD42-B641-A51FF797ABFC}"/>
                    </a:ext>
                  </a:extLst>
                </p:cNvPr>
                <p:cNvSpPr>
                  <a:spLocks noChangeShapeType="1"/>
                </p:cNvSpPr>
                <p:nvPr/>
              </p:nvSpPr>
              <p:spPr bwMode="auto">
                <a:xfrm flipH="1">
                  <a:off x="665163" y="1514475"/>
                  <a:ext cx="196850" cy="1063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81" name="Line 35">
                  <a:extLst>
                    <a:ext uri="{FF2B5EF4-FFF2-40B4-BE49-F238E27FC236}">
                      <a16:creationId xmlns:a16="http://schemas.microsoft.com/office/drawing/2014/main" id="{10A6458A-93C4-0D4D-9A72-84791E7F3DD1}"/>
                    </a:ext>
                  </a:extLst>
                </p:cNvPr>
                <p:cNvSpPr>
                  <a:spLocks noChangeShapeType="1"/>
                </p:cNvSpPr>
                <p:nvPr/>
              </p:nvSpPr>
              <p:spPr bwMode="auto">
                <a:xfrm flipH="1">
                  <a:off x="706438" y="1593850"/>
                  <a:ext cx="6985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82" name="Line 36">
                  <a:extLst>
                    <a:ext uri="{FF2B5EF4-FFF2-40B4-BE49-F238E27FC236}">
                      <a16:creationId xmlns:a16="http://schemas.microsoft.com/office/drawing/2014/main" id="{E330582E-3459-B041-8227-261768B656C6}"/>
                    </a:ext>
                  </a:extLst>
                </p:cNvPr>
                <p:cNvSpPr>
                  <a:spLocks noChangeShapeType="1"/>
                </p:cNvSpPr>
                <p:nvPr/>
              </p:nvSpPr>
              <p:spPr bwMode="auto">
                <a:xfrm flipH="1">
                  <a:off x="803275" y="1568450"/>
                  <a:ext cx="22225" cy="111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nvGrpSpPr>
              <p:cNvPr id="166" name="Groupe 80">
                <a:extLst>
                  <a:ext uri="{FF2B5EF4-FFF2-40B4-BE49-F238E27FC236}">
                    <a16:creationId xmlns:a16="http://schemas.microsoft.com/office/drawing/2014/main" id="{DD53E410-70C5-9C44-BBA2-3120E8BCDCE7}"/>
                  </a:ext>
                </a:extLst>
              </p:cNvPr>
              <p:cNvGrpSpPr/>
              <p:nvPr/>
            </p:nvGrpSpPr>
            <p:grpSpPr>
              <a:xfrm>
                <a:off x="542925" y="1504950"/>
                <a:ext cx="206376" cy="244475"/>
                <a:chOff x="542925" y="1504950"/>
                <a:chExt cx="206376" cy="244475"/>
              </a:xfrm>
            </p:grpSpPr>
            <p:sp>
              <p:nvSpPr>
                <p:cNvPr id="167" name="Freeform 37">
                  <a:extLst>
                    <a:ext uri="{FF2B5EF4-FFF2-40B4-BE49-F238E27FC236}">
                      <a16:creationId xmlns:a16="http://schemas.microsoft.com/office/drawing/2014/main" id="{6294DA60-CA4D-0348-A384-E108340C51CA}"/>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68" name="Line 38">
                  <a:extLst>
                    <a:ext uri="{FF2B5EF4-FFF2-40B4-BE49-F238E27FC236}">
                      <a16:creationId xmlns:a16="http://schemas.microsoft.com/office/drawing/2014/main" id="{D35253BD-0113-FF4E-B6A4-6341E6545412}"/>
                    </a:ext>
                  </a:extLst>
                </p:cNvPr>
                <p:cNvSpPr>
                  <a:spLocks noChangeShapeType="1"/>
                </p:cNvSpPr>
                <p:nvPr/>
              </p:nvSpPr>
              <p:spPr bwMode="auto">
                <a:xfrm flipH="1">
                  <a:off x="549275" y="1624013"/>
                  <a:ext cx="317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69" name="Line 39">
                  <a:extLst>
                    <a:ext uri="{FF2B5EF4-FFF2-40B4-BE49-F238E27FC236}">
                      <a16:creationId xmlns:a16="http://schemas.microsoft.com/office/drawing/2014/main" id="{4EBDFA11-9D68-BB45-889F-CBE6133A844C}"/>
                    </a:ext>
                  </a:extLst>
                </p:cNvPr>
                <p:cNvSpPr>
                  <a:spLocks noChangeShapeType="1"/>
                </p:cNvSpPr>
                <p:nvPr/>
              </p:nvSpPr>
              <p:spPr bwMode="auto">
                <a:xfrm flipH="1" flipV="1">
                  <a:off x="542925" y="1747838"/>
                  <a:ext cx="82550" cy="158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grpSp>
      <p:sp>
        <p:nvSpPr>
          <p:cNvPr id="183" name="Espace réservé du contenu 6">
            <a:extLst>
              <a:ext uri="{FF2B5EF4-FFF2-40B4-BE49-F238E27FC236}">
                <a16:creationId xmlns:a16="http://schemas.microsoft.com/office/drawing/2014/main" id="{461A6133-40F7-437A-A401-0CABF7770DA2}"/>
              </a:ext>
            </a:extLst>
          </p:cNvPr>
          <p:cNvSpPr txBox="1">
            <a:spLocks/>
          </p:cNvSpPr>
          <p:nvPr/>
        </p:nvSpPr>
        <p:spPr>
          <a:xfrm>
            <a:off x="6574777" y="1700850"/>
            <a:ext cx="4689383" cy="2967499"/>
          </a:xfrm>
          <a:prstGeom prst="rect">
            <a:avLst/>
          </a:prstGeom>
        </p:spPr>
        <p:txBody>
          <a:bodyPr anchor="t"/>
          <a:lstStyle>
            <a:lvl1pPr marL="266700" marR="0" indent="-266700"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sz="2800" kern="1200">
                <a:solidFill>
                  <a:schemeClr val="tx1"/>
                </a:solidFill>
                <a:latin typeface="+mn-lt"/>
                <a:ea typeface="+mn-ea"/>
                <a:cs typeface="+mn-cs"/>
              </a:defRPr>
            </a:lvl1pPr>
            <a:lvl2pPr marL="541338" marR="0" indent="-204788" algn="l" defTabSz="914400"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sz="2400" kern="1200">
                <a:solidFill>
                  <a:schemeClr val="tx1"/>
                </a:solidFill>
                <a:latin typeface="+mn-lt"/>
                <a:ea typeface="+mn-ea"/>
                <a:cs typeface="+mn-cs"/>
              </a:defRPr>
            </a:lvl2pPr>
            <a:lvl3pPr marL="808038" marR="0" indent="-198438" algn="l" defTabSz="914400"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sz="2000" kern="1200">
                <a:solidFill>
                  <a:schemeClr val="tx1"/>
                </a:solidFill>
                <a:latin typeface="+mn-lt"/>
                <a:ea typeface="+mn-ea"/>
                <a:cs typeface="+mn-cs"/>
              </a:defRPr>
            </a:lvl3pPr>
            <a:lvl4pPr marL="1165225" marR="0" indent="-196850" algn="l" defTabSz="914400"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067"/>
              </a:spcBef>
              <a:buNone/>
            </a:pPr>
            <a:r>
              <a:rPr lang="fr-FR" sz="2000" b="1" dirty="0" smtClean="0">
                <a:solidFill>
                  <a:srgbClr val="7030A0"/>
                </a:solidFill>
                <a:latin typeface="Corbel" panose="020B0503020204020204" pitchFamily="34" charset="0"/>
              </a:rPr>
              <a:t>INSTALLATION DE TEAMS</a:t>
            </a:r>
          </a:p>
          <a:p>
            <a:pPr marL="0" indent="0">
              <a:spcBef>
                <a:spcPts val="1067"/>
              </a:spcBef>
              <a:buNone/>
            </a:pPr>
            <a:endParaRPr lang="fr-FR" sz="1467" dirty="0">
              <a:solidFill>
                <a:srgbClr val="000000"/>
              </a:solidFill>
              <a:cs typeface="Arial"/>
            </a:endParaRPr>
          </a:p>
          <a:p>
            <a:pPr>
              <a:spcBef>
                <a:spcPts val="1067"/>
              </a:spcBef>
              <a:buClr>
                <a:srgbClr val="B34A8C"/>
              </a:buClr>
              <a:buFont typeface="Wingdings" panose="05000000000000000000" pitchFamily="2" charset="2"/>
              <a:buChar char="§"/>
            </a:pPr>
            <a:r>
              <a:rPr lang="fr-FR" sz="1467" dirty="0">
                <a:solidFill>
                  <a:srgbClr val="000000"/>
                </a:solidFill>
              </a:rPr>
              <a:t>Le client n’</a:t>
            </a:r>
            <a:r>
              <a:rPr lang="fr-FR" sz="1467" b="1" dirty="0">
                <a:solidFill>
                  <a:srgbClr val="000000"/>
                </a:solidFill>
              </a:rPr>
              <a:t>arrive</a:t>
            </a:r>
            <a:r>
              <a:rPr lang="fr-FR" sz="1467" b="1" dirty="0"/>
              <a:t> pas à installer Teams, </a:t>
            </a:r>
            <a:r>
              <a:rPr lang="fr-FR" sz="1467" dirty="0"/>
              <a:t>mon smartphone </a:t>
            </a:r>
            <a:r>
              <a:rPr lang="fr-FR" sz="1467" b="1" dirty="0"/>
              <a:t>manque d’espace de stockage</a:t>
            </a:r>
            <a:endParaRPr lang="fr-FR" sz="1467" b="1" dirty="0">
              <a:cs typeface="Arial"/>
            </a:endParaRPr>
          </a:p>
          <a:p>
            <a:pPr marL="0" indent="0">
              <a:spcBef>
                <a:spcPts val="1067"/>
              </a:spcBef>
              <a:buClr>
                <a:srgbClr val="B34A8C"/>
              </a:buClr>
              <a:buNone/>
            </a:pPr>
            <a:r>
              <a:rPr lang="fr-FR" sz="1467" dirty="0"/>
              <a:t>Je propose au client d'utiliser un ordinateur disposant d'une connexion à internet et d'accéder à la réunion via son navigateur internet. Attention, internet explorer n'est pas compatible.</a:t>
            </a:r>
          </a:p>
          <a:p>
            <a:pPr>
              <a:spcBef>
                <a:spcPts val="1067"/>
              </a:spcBef>
              <a:buClr>
                <a:srgbClr val="B34A8C"/>
              </a:buClr>
              <a:buFont typeface="Arial" panose="020B0604020202020204" pitchFamily="34" charset="0"/>
              <a:buChar char="•"/>
            </a:pPr>
            <a:endParaRPr lang="fr-FR" sz="1467" dirty="0">
              <a:ea typeface="+mn-lt"/>
              <a:cs typeface="+mn-lt"/>
            </a:endParaRPr>
          </a:p>
          <a:p>
            <a:pPr>
              <a:buClr>
                <a:srgbClr val="B34A8C"/>
              </a:buClr>
              <a:buFont typeface="Wingdings" panose="05000000000000000000" pitchFamily="2" charset="2"/>
              <a:buChar char="§"/>
            </a:pPr>
            <a:r>
              <a:rPr lang="fr-FR" sz="1467" dirty="0">
                <a:ea typeface="+mn-lt"/>
                <a:cs typeface="+mn-lt"/>
              </a:rPr>
              <a:t>Le client </a:t>
            </a:r>
            <a:r>
              <a:rPr lang="fr-FR" sz="1467" b="1" dirty="0">
                <a:ea typeface="+mn-lt"/>
                <a:cs typeface="+mn-lt"/>
              </a:rPr>
              <a:t>ne m'entend pas</a:t>
            </a:r>
            <a:r>
              <a:rPr lang="fr-FR" sz="1467" dirty="0">
                <a:ea typeface="+mn-lt"/>
                <a:cs typeface="+mn-lt"/>
              </a:rPr>
              <a:t> mais entend les autres sons</a:t>
            </a:r>
          </a:p>
          <a:p>
            <a:pPr marL="0" indent="0">
              <a:buClr>
                <a:srgbClr val="B34A8C"/>
              </a:buClr>
              <a:buNone/>
            </a:pPr>
            <a:r>
              <a:rPr lang="fr-FR" sz="1467" dirty="0">
                <a:ea typeface="+mn-lt"/>
                <a:cs typeface="+mn-lt"/>
              </a:rPr>
              <a:t>Je vérifie que mon microphone n'est pas coupé. </a:t>
            </a:r>
            <a:endParaRPr lang="fr-FR" sz="1467" dirty="0">
              <a:cs typeface="Arial"/>
            </a:endParaRPr>
          </a:p>
        </p:txBody>
      </p:sp>
    </p:spTree>
    <p:extLst>
      <p:ext uri="{BB962C8B-B14F-4D97-AF65-F5344CB8AC3E}">
        <p14:creationId xmlns:p14="http://schemas.microsoft.com/office/powerpoint/2010/main" val="680378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vert="horz" lIns="91440" tIns="45720" rIns="91440" bIns="45720" rtlCol="0" anchor="ctr">
            <a:normAutofit/>
          </a:bodyPr>
          <a:lstStyle/>
          <a:p>
            <a:r>
              <a:rPr lang="fr-FR" b="1" dirty="0" smtClean="0">
                <a:solidFill>
                  <a:srgbClr val="C00000"/>
                </a:solidFill>
              </a:rPr>
              <a:t>EN SYNTHESE.</a:t>
            </a:r>
            <a:endParaRPr lang="fr-FR" b="1" dirty="0">
              <a:solidFill>
                <a:srgbClr val="C00000"/>
              </a:solidFill>
            </a:endParaRPr>
          </a:p>
        </p:txBody>
      </p:sp>
      <p:sp>
        <p:nvSpPr>
          <p:cNvPr id="46" name="Rectangle 45">
            <a:extLst>
              <a:ext uri="{FF2B5EF4-FFF2-40B4-BE49-F238E27FC236}">
                <a16:creationId xmlns:a16="http://schemas.microsoft.com/office/drawing/2014/main" id="{25B80C08-B07C-6841-A2DA-DEE56EF8DCD2}"/>
              </a:ext>
            </a:extLst>
          </p:cNvPr>
          <p:cNvSpPr/>
          <p:nvPr/>
        </p:nvSpPr>
        <p:spPr>
          <a:xfrm>
            <a:off x="699551" y="1335441"/>
            <a:ext cx="4977917" cy="50211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7" name="Espace réservé du contenu 6">
            <a:extLst>
              <a:ext uri="{FF2B5EF4-FFF2-40B4-BE49-F238E27FC236}">
                <a16:creationId xmlns:a16="http://schemas.microsoft.com/office/drawing/2014/main" id="{5BD80B5D-AA68-47C0-A6AB-A0AB3BF10FCD}"/>
              </a:ext>
            </a:extLst>
          </p:cNvPr>
          <p:cNvSpPr txBox="1">
            <a:spLocks/>
          </p:cNvSpPr>
          <p:nvPr/>
        </p:nvSpPr>
        <p:spPr>
          <a:xfrm>
            <a:off x="886615" y="1608501"/>
            <a:ext cx="4586137" cy="3700527"/>
          </a:xfrm>
          <a:prstGeom prst="rect">
            <a:avLst/>
          </a:prstGeom>
        </p:spPr>
        <p:txBody>
          <a:bodyPr anchor="t"/>
          <a:lstStyle>
            <a:lvl1pPr marL="266700" marR="0" indent="-266700"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sz="2800" kern="1200">
                <a:solidFill>
                  <a:schemeClr val="tx1"/>
                </a:solidFill>
                <a:latin typeface="+mn-lt"/>
                <a:ea typeface="+mn-ea"/>
                <a:cs typeface="+mn-cs"/>
              </a:defRPr>
            </a:lvl1pPr>
            <a:lvl2pPr marL="541338" marR="0" indent="-204788" algn="l" defTabSz="914400"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sz="2400" kern="1200">
                <a:solidFill>
                  <a:schemeClr val="tx1"/>
                </a:solidFill>
                <a:latin typeface="+mn-lt"/>
                <a:ea typeface="+mn-ea"/>
                <a:cs typeface="+mn-cs"/>
              </a:defRPr>
            </a:lvl2pPr>
            <a:lvl3pPr marL="808038" marR="0" indent="-198438" algn="l" defTabSz="914400"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sz="2000" kern="1200">
                <a:solidFill>
                  <a:schemeClr val="tx1"/>
                </a:solidFill>
                <a:latin typeface="+mn-lt"/>
                <a:ea typeface="+mn-ea"/>
                <a:cs typeface="+mn-cs"/>
              </a:defRPr>
            </a:lvl3pPr>
            <a:lvl4pPr marL="1165225" marR="0" indent="-196850" algn="l" defTabSz="914400"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067"/>
              </a:spcBef>
              <a:buNone/>
            </a:pPr>
            <a:r>
              <a:rPr lang="fr-FR" sz="2000" b="1" dirty="0" smtClean="0">
                <a:solidFill>
                  <a:srgbClr val="C00000"/>
                </a:solidFill>
                <a:latin typeface="Corbel" panose="020B0503020204020204" pitchFamily="34" charset="0"/>
              </a:rPr>
              <a:t>A LA PRISE DE RDV.</a:t>
            </a:r>
          </a:p>
          <a:p>
            <a:pPr>
              <a:spcBef>
                <a:spcPts val="1067"/>
              </a:spcBef>
              <a:buClr>
                <a:srgbClr val="C00000"/>
              </a:buClr>
              <a:buFont typeface="Arial" panose="020B0604020202020204" pitchFamily="34" charset="0"/>
              <a:buChar char="•"/>
            </a:pPr>
            <a:r>
              <a:rPr lang="fr-FR" sz="1467" b="1" dirty="0" smtClean="0">
                <a:solidFill>
                  <a:srgbClr val="C00000"/>
                </a:solidFill>
              </a:rPr>
              <a:t>Pré-vendre le </a:t>
            </a:r>
            <a:r>
              <a:rPr lang="fr-FR" sz="1467" b="1" dirty="0">
                <a:solidFill>
                  <a:srgbClr val="C00000"/>
                </a:solidFill>
              </a:rPr>
              <a:t>visio-partage</a:t>
            </a:r>
            <a:r>
              <a:rPr lang="fr-FR" sz="1467" dirty="0"/>
              <a:t>,</a:t>
            </a:r>
          </a:p>
          <a:p>
            <a:pPr>
              <a:spcBef>
                <a:spcPts val="1067"/>
              </a:spcBef>
              <a:buClr>
                <a:srgbClr val="C00000"/>
              </a:buClr>
              <a:buFont typeface="Arial" panose="020B0604020202020204" pitchFamily="34" charset="0"/>
              <a:buChar char="•"/>
            </a:pPr>
            <a:r>
              <a:rPr lang="fr-FR" sz="1467" b="1" dirty="0">
                <a:solidFill>
                  <a:srgbClr val="C00000"/>
                </a:solidFill>
              </a:rPr>
              <a:t>Connaître le </a:t>
            </a:r>
            <a:r>
              <a:rPr lang="fr-FR" sz="1467" b="1" dirty="0" smtClean="0">
                <a:solidFill>
                  <a:srgbClr val="C00000"/>
                </a:solidFill>
              </a:rPr>
              <a:t>matériel utilisé par votre </a:t>
            </a:r>
            <a:r>
              <a:rPr lang="fr-FR" sz="1467" b="1" dirty="0">
                <a:solidFill>
                  <a:srgbClr val="C00000"/>
                </a:solidFill>
              </a:rPr>
              <a:t>client </a:t>
            </a:r>
            <a:r>
              <a:rPr lang="fr-FR" sz="1467" dirty="0" smtClean="0"/>
              <a:t>(smartphone / tablette </a:t>
            </a:r>
            <a:r>
              <a:rPr lang="fr-FR" sz="1467" dirty="0"/>
              <a:t>ou PC),</a:t>
            </a:r>
          </a:p>
          <a:p>
            <a:pPr>
              <a:spcBef>
                <a:spcPts val="1067"/>
              </a:spcBef>
              <a:buClr>
                <a:srgbClr val="C00000"/>
              </a:buClr>
              <a:buFont typeface="Arial" panose="020B0604020202020204" pitchFamily="34" charset="0"/>
              <a:buChar char="•"/>
            </a:pPr>
            <a:r>
              <a:rPr lang="fr-FR" sz="1467" b="1" dirty="0">
                <a:solidFill>
                  <a:srgbClr val="C00000"/>
                </a:solidFill>
              </a:rPr>
              <a:t>Expliquer la procédure correspondante </a:t>
            </a:r>
            <a:r>
              <a:rPr lang="fr-FR" sz="1467" dirty="0"/>
              <a:t>(téléchargement TEAMS ou  non</a:t>
            </a:r>
            <a:r>
              <a:rPr lang="fr-FR" sz="1467" dirty="0" smtClean="0"/>
              <a:t>).</a:t>
            </a:r>
            <a:endParaRPr lang="fr-FR" sz="1467" dirty="0"/>
          </a:p>
        </p:txBody>
      </p:sp>
      <p:grpSp>
        <p:nvGrpSpPr>
          <p:cNvPr id="138" name="Groupe 75">
            <a:extLst>
              <a:ext uri="{FF2B5EF4-FFF2-40B4-BE49-F238E27FC236}">
                <a16:creationId xmlns:a16="http://schemas.microsoft.com/office/drawing/2014/main" id="{F8940C94-65E0-8C48-9BF8-DD1361C8575B}"/>
              </a:ext>
            </a:extLst>
          </p:cNvPr>
          <p:cNvGrpSpPr>
            <a:grpSpLocks noChangeAspect="1"/>
          </p:cNvGrpSpPr>
          <p:nvPr/>
        </p:nvGrpSpPr>
        <p:grpSpPr>
          <a:xfrm>
            <a:off x="676783" y="1275845"/>
            <a:ext cx="759607" cy="786708"/>
            <a:chOff x="2648234" y="1007895"/>
            <a:chExt cx="839036" cy="868970"/>
          </a:xfrm>
          <a:effectLst>
            <a:outerShdw blurRad="50800" dist="38100" dir="5400000" algn="t" rotWithShape="0">
              <a:prstClr val="black">
                <a:alpha val="40000"/>
              </a:prstClr>
            </a:outerShdw>
          </a:effectLst>
        </p:grpSpPr>
        <p:sp>
          <p:nvSpPr>
            <p:cNvPr id="139" name="Ellipse 76">
              <a:extLst>
                <a:ext uri="{FF2B5EF4-FFF2-40B4-BE49-F238E27FC236}">
                  <a16:creationId xmlns:a16="http://schemas.microsoft.com/office/drawing/2014/main" id="{B45CF2E5-F8C0-1C42-8ED6-7A167A92477D}"/>
                </a:ext>
              </a:extLst>
            </p:cNvPr>
            <p:cNvSpPr/>
            <p:nvPr/>
          </p:nvSpPr>
          <p:spPr>
            <a:xfrm>
              <a:off x="2648234" y="1007895"/>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40" name="Ellipse 77">
              <a:extLst>
                <a:ext uri="{FF2B5EF4-FFF2-40B4-BE49-F238E27FC236}">
                  <a16:creationId xmlns:a16="http://schemas.microsoft.com/office/drawing/2014/main" id="{C8907709-74C0-B142-9BBE-6C4D1FA3FB13}"/>
                </a:ext>
              </a:extLst>
            </p:cNvPr>
            <p:cNvSpPr/>
            <p:nvPr/>
          </p:nvSpPr>
          <p:spPr>
            <a:xfrm>
              <a:off x="2881424" y="1194558"/>
              <a:ext cx="216024" cy="216023"/>
            </a:xfrm>
            <a:prstGeom prst="ellipse">
              <a:avLst/>
            </a:prstGeom>
            <a:solidFill>
              <a:schemeClr val="tx2">
                <a:lumMod val="20000"/>
                <a:lumOff val="80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141" name="Groupe 78">
              <a:extLst>
                <a:ext uri="{FF2B5EF4-FFF2-40B4-BE49-F238E27FC236}">
                  <a16:creationId xmlns:a16="http://schemas.microsoft.com/office/drawing/2014/main" id="{F5148AB1-5C51-834B-8A18-C724C6816FF4}"/>
                </a:ext>
              </a:extLst>
            </p:cNvPr>
            <p:cNvGrpSpPr/>
            <p:nvPr/>
          </p:nvGrpSpPr>
          <p:grpSpPr>
            <a:xfrm>
              <a:off x="2841907" y="1235895"/>
              <a:ext cx="466725" cy="454024"/>
              <a:chOff x="542925" y="1350963"/>
              <a:chExt cx="466725" cy="454024"/>
            </a:xfrm>
          </p:grpSpPr>
          <p:grpSp>
            <p:nvGrpSpPr>
              <p:cNvPr id="142" name="Groupe 79">
                <a:extLst>
                  <a:ext uri="{FF2B5EF4-FFF2-40B4-BE49-F238E27FC236}">
                    <a16:creationId xmlns:a16="http://schemas.microsoft.com/office/drawing/2014/main" id="{38312604-3D5C-D846-B8D6-57CF8E8AC2CB}"/>
                  </a:ext>
                </a:extLst>
              </p:cNvPr>
              <p:cNvGrpSpPr/>
              <p:nvPr/>
            </p:nvGrpSpPr>
            <p:grpSpPr>
              <a:xfrm>
                <a:off x="598488" y="1350963"/>
                <a:ext cx="411162" cy="454024"/>
                <a:chOff x="598488" y="1350963"/>
                <a:chExt cx="411162" cy="454024"/>
              </a:xfrm>
            </p:grpSpPr>
            <p:sp>
              <p:nvSpPr>
                <p:cNvPr id="147" name="Line 24">
                  <a:extLst>
                    <a:ext uri="{FF2B5EF4-FFF2-40B4-BE49-F238E27FC236}">
                      <a16:creationId xmlns:a16="http://schemas.microsoft.com/office/drawing/2014/main" id="{2C3E900B-3CAE-F14A-A5D5-CAFE397BC277}"/>
                    </a:ext>
                  </a:extLst>
                </p:cNvPr>
                <p:cNvSpPr>
                  <a:spLocks noChangeShapeType="1"/>
                </p:cNvSpPr>
                <p:nvPr/>
              </p:nvSpPr>
              <p:spPr bwMode="auto">
                <a:xfrm flipH="1">
                  <a:off x="969963" y="1393825"/>
                  <a:ext cx="33338"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48" name="Line 25">
                  <a:extLst>
                    <a:ext uri="{FF2B5EF4-FFF2-40B4-BE49-F238E27FC236}">
                      <a16:creationId xmlns:a16="http://schemas.microsoft.com/office/drawing/2014/main" id="{EBEEA3C2-FBC2-DA4A-9DFE-C230F50F572B}"/>
                    </a:ext>
                  </a:extLst>
                </p:cNvPr>
                <p:cNvSpPr>
                  <a:spLocks noChangeShapeType="1"/>
                </p:cNvSpPr>
                <p:nvPr/>
              </p:nvSpPr>
              <p:spPr bwMode="auto">
                <a:xfrm flipH="1">
                  <a:off x="938213" y="1350963"/>
                  <a:ext cx="14288" cy="285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49" name="Line 26">
                  <a:extLst>
                    <a:ext uri="{FF2B5EF4-FFF2-40B4-BE49-F238E27FC236}">
                      <a16:creationId xmlns:a16="http://schemas.microsoft.com/office/drawing/2014/main" id="{49CCE1C6-1C8D-A74E-B66D-17979A195FC7}"/>
                    </a:ext>
                  </a:extLst>
                </p:cNvPr>
                <p:cNvSpPr>
                  <a:spLocks noChangeShapeType="1"/>
                </p:cNvSpPr>
                <p:nvPr/>
              </p:nvSpPr>
              <p:spPr bwMode="auto">
                <a:xfrm flipH="1">
                  <a:off x="987425" y="1462088"/>
                  <a:ext cx="222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0" name="Freeform 27">
                  <a:extLst>
                    <a:ext uri="{FF2B5EF4-FFF2-40B4-BE49-F238E27FC236}">
                      <a16:creationId xmlns:a16="http://schemas.microsoft.com/office/drawing/2014/main" id="{2E031F1C-DF45-DE4F-932E-4097AD10AD32}"/>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1" name="Freeform 28">
                  <a:extLst>
                    <a:ext uri="{FF2B5EF4-FFF2-40B4-BE49-F238E27FC236}">
                      <a16:creationId xmlns:a16="http://schemas.microsoft.com/office/drawing/2014/main" id="{EDC6BA24-13A7-3D48-9D5B-3775E57C1064}"/>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2" name="Line 29">
                  <a:extLst>
                    <a:ext uri="{FF2B5EF4-FFF2-40B4-BE49-F238E27FC236}">
                      <a16:creationId xmlns:a16="http://schemas.microsoft.com/office/drawing/2014/main" id="{5C62D136-F471-4A4A-817B-F108DF10A33F}"/>
                    </a:ext>
                  </a:extLst>
                </p:cNvPr>
                <p:cNvSpPr>
                  <a:spLocks noChangeShapeType="1"/>
                </p:cNvSpPr>
                <p:nvPr/>
              </p:nvSpPr>
              <p:spPr bwMode="auto">
                <a:xfrm>
                  <a:off x="828675" y="1411288"/>
                  <a:ext cx="30163"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3" name="Line 30">
                  <a:extLst>
                    <a:ext uri="{FF2B5EF4-FFF2-40B4-BE49-F238E27FC236}">
                      <a16:creationId xmlns:a16="http://schemas.microsoft.com/office/drawing/2014/main" id="{0EFAF773-8774-7B43-A723-36CC7C25F110}"/>
                    </a:ext>
                  </a:extLst>
                </p:cNvPr>
                <p:cNvSpPr>
                  <a:spLocks noChangeShapeType="1"/>
                </p:cNvSpPr>
                <p:nvPr/>
              </p:nvSpPr>
              <p:spPr bwMode="auto">
                <a:xfrm flipH="1" flipV="1">
                  <a:off x="809625" y="1401763"/>
                  <a:ext cx="6350" cy="158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4" name="Line 31">
                  <a:extLst>
                    <a:ext uri="{FF2B5EF4-FFF2-40B4-BE49-F238E27FC236}">
                      <a16:creationId xmlns:a16="http://schemas.microsoft.com/office/drawing/2014/main" id="{0AC0CD02-35CB-1649-95FD-D26AE5FC6F89}"/>
                    </a:ext>
                  </a:extLst>
                </p:cNvPr>
                <p:cNvSpPr>
                  <a:spLocks noChangeShapeType="1"/>
                </p:cNvSpPr>
                <p:nvPr/>
              </p:nvSpPr>
              <p:spPr bwMode="auto">
                <a:xfrm>
                  <a:off x="741363" y="1387475"/>
                  <a:ext cx="163513" cy="793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5" name="Line 32">
                  <a:extLst>
                    <a:ext uri="{FF2B5EF4-FFF2-40B4-BE49-F238E27FC236}">
                      <a16:creationId xmlns:a16="http://schemas.microsoft.com/office/drawing/2014/main" id="{264BBBC4-BD77-0A42-BD69-85700D9053E2}"/>
                    </a:ext>
                  </a:extLst>
                </p:cNvPr>
                <p:cNvSpPr>
                  <a:spLocks noChangeShapeType="1"/>
                </p:cNvSpPr>
                <p:nvPr/>
              </p:nvSpPr>
              <p:spPr bwMode="auto">
                <a:xfrm flipH="1" flipV="1">
                  <a:off x="641350" y="1673225"/>
                  <a:ext cx="161925" cy="80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6" name="Freeform 33">
                  <a:extLst>
                    <a:ext uri="{FF2B5EF4-FFF2-40B4-BE49-F238E27FC236}">
                      <a16:creationId xmlns:a16="http://schemas.microsoft.com/office/drawing/2014/main" id="{4F88B4E8-0483-0A48-BA00-5B3D55C4A385}"/>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7" name="Line 34">
                  <a:extLst>
                    <a:ext uri="{FF2B5EF4-FFF2-40B4-BE49-F238E27FC236}">
                      <a16:creationId xmlns:a16="http://schemas.microsoft.com/office/drawing/2014/main" id="{C1800AE5-7DE5-BD42-B641-A51FF797ABFC}"/>
                    </a:ext>
                  </a:extLst>
                </p:cNvPr>
                <p:cNvSpPr>
                  <a:spLocks noChangeShapeType="1"/>
                </p:cNvSpPr>
                <p:nvPr/>
              </p:nvSpPr>
              <p:spPr bwMode="auto">
                <a:xfrm flipH="1">
                  <a:off x="665163" y="1514475"/>
                  <a:ext cx="196850" cy="1063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8" name="Line 35">
                  <a:extLst>
                    <a:ext uri="{FF2B5EF4-FFF2-40B4-BE49-F238E27FC236}">
                      <a16:creationId xmlns:a16="http://schemas.microsoft.com/office/drawing/2014/main" id="{10A6458A-93C4-0D4D-9A72-84791E7F3DD1}"/>
                    </a:ext>
                  </a:extLst>
                </p:cNvPr>
                <p:cNvSpPr>
                  <a:spLocks noChangeShapeType="1"/>
                </p:cNvSpPr>
                <p:nvPr/>
              </p:nvSpPr>
              <p:spPr bwMode="auto">
                <a:xfrm flipH="1">
                  <a:off x="706438" y="1593850"/>
                  <a:ext cx="6985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59" name="Line 36">
                  <a:extLst>
                    <a:ext uri="{FF2B5EF4-FFF2-40B4-BE49-F238E27FC236}">
                      <a16:creationId xmlns:a16="http://schemas.microsoft.com/office/drawing/2014/main" id="{E330582E-3459-B041-8227-261768B656C6}"/>
                    </a:ext>
                  </a:extLst>
                </p:cNvPr>
                <p:cNvSpPr>
                  <a:spLocks noChangeShapeType="1"/>
                </p:cNvSpPr>
                <p:nvPr/>
              </p:nvSpPr>
              <p:spPr bwMode="auto">
                <a:xfrm flipH="1">
                  <a:off x="803275" y="1568450"/>
                  <a:ext cx="22225" cy="111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nvGrpSpPr>
              <p:cNvPr id="143" name="Groupe 80">
                <a:extLst>
                  <a:ext uri="{FF2B5EF4-FFF2-40B4-BE49-F238E27FC236}">
                    <a16:creationId xmlns:a16="http://schemas.microsoft.com/office/drawing/2014/main" id="{DD53E410-70C5-9C44-BBA2-3120E8BCDCE7}"/>
                  </a:ext>
                </a:extLst>
              </p:cNvPr>
              <p:cNvGrpSpPr/>
              <p:nvPr/>
            </p:nvGrpSpPr>
            <p:grpSpPr>
              <a:xfrm>
                <a:off x="542925" y="1504950"/>
                <a:ext cx="206376" cy="244475"/>
                <a:chOff x="542925" y="1504950"/>
                <a:chExt cx="206376" cy="244475"/>
              </a:xfrm>
            </p:grpSpPr>
            <p:sp>
              <p:nvSpPr>
                <p:cNvPr id="144" name="Freeform 37">
                  <a:extLst>
                    <a:ext uri="{FF2B5EF4-FFF2-40B4-BE49-F238E27FC236}">
                      <a16:creationId xmlns:a16="http://schemas.microsoft.com/office/drawing/2014/main" id="{6294DA60-CA4D-0348-A384-E108340C51CA}"/>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45" name="Line 38">
                  <a:extLst>
                    <a:ext uri="{FF2B5EF4-FFF2-40B4-BE49-F238E27FC236}">
                      <a16:creationId xmlns:a16="http://schemas.microsoft.com/office/drawing/2014/main" id="{D35253BD-0113-FF4E-B6A4-6341E6545412}"/>
                    </a:ext>
                  </a:extLst>
                </p:cNvPr>
                <p:cNvSpPr>
                  <a:spLocks noChangeShapeType="1"/>
                </p:cNvSpPr>
                <p:nvPr/>
              </p:nvSpPr>
              <p:spPr bwMode="auto">
                <a:xfrm flipH="1">
                  <a:off x="549275" y="1624013"/>
                  <a:ext cx="317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46" name="Line 39">
                  <a:extLst>
                    <a:ext uri="{FF2B5EF4-FFF2-40B4-BE49-F238E27FC236}">
                      <a16:creationId xmlns:a16="http://schemas.microsoft.com/office/drawing/2014/main" id="{4EBDFA11-9D68-BB45-889F-CBE6133A844C}"/>
                    </a:ext>
                  </a:extLst>
                </p:cNvPr>
                <p:cNvSpPr>
                  <a:spLocks noChangeShapeType="1"/>
                </p:cNvSpPr>
                <p:nvPr/>
              </p:nvSpPr>
              <p:spPr bwMode="auto">
                <a:xfrm flipH="1" flipV="1">
                  <a:off x="542925" y="1747838"/>
                  <a:ext cx="82550" cy="158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grpSp>
      <p:sp>
        <p:nvSpPr>
          <p:cNvPr id="160" name="Rectangle 159">
            <a:extLst>
              <a:ext uri="{FF2B5EF4-FFF2-40B4-BE49-F238E27FC236}">
                <a16:creationId xmlns:a16="http://schemas.microsoft.com/office/drawing/2014/main" id="{25B80C08-B07C-6841-A2DA-DEE56EF8DCD2}"/>
              </a:ext>
            </a:extLst>
          </p:cNvPr>
          <p:cNvSpPr/>
          <p:nvPr/>
        </p:nvSpPr>
        <p:spPr>
          <a:xfrm>
            <a:off x="6324703" y="1335441"/>
            <a:ext cx="4977917" cy="50211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1" name="Groupe 75">
            <a:extLst>
              <a:ext uri="{FF2B5EF4-FFF2-40B4-BE49-F238E27FC236}">
                <a16:creationId xmlns:a16="http://schemas.microsoft.com/office/drawing/2014/main" id="{F8940C94-65E0-8C48-9BF8-DD1361C8575B}"/>
              </a:ext>
            </a:extLst>
          </p:cNvPr>
          <p:cNvGrpSpPr>
            <a:grpSpLocks noChangeAspect="1"/>
          </p:cNvGrpSpPr>
          <p:nvPr/>
        </p:nvGrpSpPr>
        <p:grpSpPr>
          <a:xfrm>
            <a:off x="6301935" y="1275845"/>
            <a:ext cx="759607" cy="786708"/>
            <a:chOff x="2648234" y="1007895"/>
            <a:chExt cx="839036" cy="868970"/>
          </a:xfrm>
          <a:effectLst>
            <a:outerShdw blurRad="50800" dist="38100" dir="5400000" algn="t" rotWithShape="0">
              <a:prstClr val="black">
                <a:alpha val="40000"/>
              </a:prstClr>
            </a:outerShdw>
          </a:effectLst>
        </p:grpSpPr>
        <p:sp>
          <p:nvSpPr>
            <p:cNvPr id="162" name="Ellipse 76">
              <a:extLst>
                <a:ext uri="{FF2B5EF4-FFF2-40B4-BE49-F238E27FC236}">
                  <a16:creationId xmlns:a16="http://schemas.microsoft.com/office/drawing/2014/main" id="{B45CF2E5-F8C0-1C42-8ED6-7A167A92477D}"/>
                </a:ext>
              </a:extLst>
            </p:cNvPr>
            <p:cNvSpPr/>
            <p:nvPr/>
          </p:nvSpPr>
          <p:spPr>
            <a:xfrm>
              <a:off x="2648234" y="1007895"/>
              <a:ext cx="839036" cy="868970"/>
            </a:xfrm>
            <a:prstGeom prst="ellipse">
              <a:avLst/>
            </a:prstGeom>
            <a:solidFill>
              <a:schemeClr val="bg1"/>
            </a:solid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63" name="Ellipse 77">
              <a:extLst>
                <a:ext uri="{FF2B5EF4-FFF2-40B4-BE49-F238E27FC236}">
                  <a16:creationId xmlns:a16="http://schemas.microsoft.com/office/drawing/2014/main" id="{C8907709-74C0-B142-9BBE-6C4D1FA3FB13}"/>
                </a:ext>
              </a:extLst>
            </p:cNvPr>
            <p:cNvSpPr/>
            <p:nvPr/>
          </p:nvSpPr>
          <p:spPr>
            <a:xfrm>
              <a:off x="2881424" y="1194558"/>
              <a:ext cx="216024" cy="216023"/>
            </a:xfrm>
            <a:prstGeom prst="ellipse">
              <a:avLst/>
            </a:prstGeom>
            <a:solidFill>
              <a:schemeClr val="tx2">
                <a:lumMod val="20000"/>
                <a:lumOff val="80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grpSp>
          <p:nvGrpSpPr>
            <p:cNvPr id="164" name="Groupe 78">
              <a:extLst>
                <a:ext uri="{FF2B5EF4-FFF2-40B4-BE49-F238E27FC236}">
                  <a16:creationId xmlns:a16="http://schemas.microsoft.com/office/drawing/2014/main" id="{F5148AB1-5C51-834B-8A18-C724C6816FF4}"/>
                </a:ext>
              </a:extLst>
            </p:cNvPr>
            <p:cNvGrpSpPr/>
            <p:nvPr/>
          </p:nvGrpSpPr>
          <p:grpSpPr>
            <a:xfrm>
              <a:off x="2841907" y="1235895"/>
              <a:ext cx="466725" cy="454024"/>
              <a:chOff x="542925" y="1350963"/>
              <a:chExt cx="466725" cy="454024"/>
            </a:xfrm>
          </p:grpSpPr>
          <p:grpSp>
            <p:nvGrpSpPr>
              <p:cNvPr id="165" name="Groupe 79">
                <a:extLst>
                  <a:ext uri="{FF2B5EF4-FFF2-40B4-BE49-F238E27FC236}">
                    <a16:creationId xmlns:a16="http://schemas.microsoft.com/office/drawing/2014/main" id="{38312604-3D5C-D846-B8D6-57CF8E8AC2CB}"/>
                  </a:ext>
                </a:extLst>
              </p:cNvPr>
              <p:cNvGrpSpPr/>
              <p:nvPr/>
            </p:nvGrpSpPr>
            <p:grpSpPr>
              <a:xfrm>
                <a:off x="598488" y="1350963"/>
                <a:ext cx="411162" cy="454024"/>
                <a:chOff x="598488" y="1350963"/>
                <a:chExt cx="411162" cy="454024"/>
              </a:xfrm>
            </p:grpSpPr>
            <p:sp>
              <p:nvSpPr>
                <p:cNvPr id="170" name="Line 24">
                  <a:extLst>
                    <a:ext uri="{FF2B5EF4-FFF2-40B4-BE49-F238E27FC236}">
                      <a16:creationId xmlns:a16="http://schemas.microsoft.com/office/drawing/2014/main" id="{2C3E900B-3CAE-F14A-A5D5-CAFE397BC277}"/>
                    </a:ext>
                  </a:extLst>
                </p:cNvPr>
                <p:cNvSpPr>
                  <a:spLocks noChangeShapeType="1"/>
                </p:cNvSpPr>
                <p:nvPr/>
              </p:nvSpPr>
              <p:spPr bwMode="auto">
                <a:xfrm flipH="1">
                  <a:off x="969963" y="1393825"/>
                  <a:ext cx="33338"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1" name="Line 25">
                  <a:extLst>
                    <a:ext uri="{FF2B5EF4-FFF2-40B4-BE49-F238E27FC236}">
                      <a16:creationId xmlns:a16="http://schemas.microsoft.com/office/drawing/2014/main" id="{EBEEA3C2-FBC2-DA4A-9DFE-C230F50F572B}"/>
                    </a:ext>
                  </a:extLst>
                </p:cNvPr>
                <p:cNvSpPr>
                  <a:spLocks noChangeShapeType="1"/>
                </p:cNvSpPr>
                <p:nvPr/>
              </p:nvSpPr>
              <p:spPr bwMode="auto">
                <a:xfrm flipH="1">
                  <a:off x="938213" y="1350963"/>
                  <a:ext cx="14288" cy="285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2" name="Line 26">
                  <a:extLst>
                    <a:ext uri="{FF2B5EF4-FFF2-40B4-BE49-F238E27FC236}">
                      <a16:creationId xmlns:a16="http://schemas.microsoft.com/office/drawing/2014/main" id="{49CCE1C6-1C8D-A74E-B66D-17979A195FC7}"/>
                    </a:ext>
                  </a:extLst>
                </p:cNvPr>
                <p:cNvSpPr>
                  <a:spLocks noChangeShapeType="1"/>
                </p:cNvSpPr>
                <p:nvPr/>
              </p:nvSpPr>
              <p:spPr bwMode="auto">
                <a:xfrm flipH="1">
                  <a:off x="987425" y="1462088"/>
                  <a:ext cx="222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3" name="Freeform 27">
                  <a:extLst>
                    <a:ext uri="{FF2B5EF4-FFF2-40B4-BE49-F238E27FC236}">
                      <a16:creationId xmlns:a16="http://schemas.microsoft.com/office/drawing/2014/main" id="{2E031F1C-DF45-DE4F-932E-4097AD10AD32}"/>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4" name="Freeform 28">
                  <a:extLst>
                    <a:ext uri="{FF2B5EF4-FFF2-40B4-BE49-F238E27FC236}">
                      <a16:creationId xmlns:a16="http://schemas.microsoft.com/office/drawing/2014/main" id="{EDC6BA24-13A7-3D48-9D5B-3775E57C1064}"/>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5" name="Line 29">
                  <a:extLst>
                    <a:ext uri="{FF2B5EF4-FFF2-40B4-BE49-F238E27FC236}">
                      <a16:creationId xmlns:a16="http://schemas.microsoft.com/office/drawing/2014/main" id="{5C62D136-F471-4A4A-817B-F108DF10A33F}"/>
                    </a:ext>
                  </a:extLst>
                </p:cNvPr>
                <p:cNvSpPr>
                  <a:spLocks noChangeShapeType="1"/>
                </p:cNvSpPr>
                <p:nvPr/>
              </p:nvSpPr>
              <p:spPr bwMode="auto">
                <a:xfrm>
                  <a:off x="828675" y="1411288"/>
                  <a:ext cx="30163"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6" name="Line 30">
                  <a:extLst>
                    <a:ext uri="{FF2B5EF4-FFF2-40B4-BE49-F238E27FC236}">
                      <a16:creationId xmlns:a16="http://schemas.microsoft.com/office/drawing/2014/main" id="{0EFAF773-8774-7B43-A723-36CC7C25F110}"/>
                    </a:ext>
                  </a:extLst>
                </p:cNvPr>
                <p:cNvSpPr>
                  <a:spLocks noChangeShapeType="1"/>
                </p:cNvSpPr>
                <p:nvPr/>
              </p:nvSpPr>
              <p:spPr bwMode="auto">
                <a:xfrm flipH="1" flipV="1">
                  <a:off x="809625" y="1401763"/>
                  <a:ext cx="6350" cy="158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7" name="Line 31">
                  <a:extLst>
                    <a:ext uri="{FF2B5EF4-FFF2-40B4-BE49-F238E27FC236}">
                      <a16:creationId xmlns:a16="http://schemas.microsoft.com/office/drawing/2014/main" id="{0AC0CD02-35CB-1649-95FD-D26AE5FC6F89}"/>
                    </a:ext>
                  </a:extLst>
                </p:cNvPr>
                <p:cNvSpPr>
                  <a:spLocks noChangeShapeType="1"/>
                </p:cNvSpPr>
                <p:nvPr/>
              </p:nvSpPr>
              <p:spPr bwMode="auto">
                <a:xfrm>
                  <a:off x="741363" y="1387475"/>
                  <a:ext cx="163513" cy="793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8" name="Line 32">
                  <a:extLst>
                    <a:ext uri="{FF2B5EF4-FFF2-40B4-BE49-F238E27FC236}">
                      <a16:creationId xmlns:a16="http://schemas.microsoft.com/office/drawing/2014/main" id="{264BBBC4-BD77-0A42-BD69-85700D9053E2}"/>
                    </a:ext>
                  </a:extLst>
                </p:cNvPr>
                <p:cNvSpPr>
                  <a:spLocks noChangeShapeType="1"/>
                </p:cNvSpPr>
                <p:nvPr/>
              </p:nvSpPr>
              <p:spPr bwMode="auto">
                <a:xfrm flipH="1" flipV="1">
                  <a:off x="641350" y="1673225"/>
                  <a:ext cx="161925" cy="80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79" name="Freeform 33">
                  <a:extLst>
                    <a:ext uri="{FF2B5EF4-FFF2-40B4-BE49-F238E27FC236}">
                      <a16:creationId xmlns:a16="http://schemas.microsoft.com/office/drawing/2014/main" id="{4F88B4E8-0483-0A48-BA00-5B3D55C4A385}"/>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80" name="Line 34">
                  <a:extLst>
                    <a:ext uri="{FF2B5EF4-FFF2-40B4-BE49-F238E27FC236}">
                      <a16:creationId xmlns:a16="http://schemas.microsoft.com/office/drawing/2014/main" id="{C1800AE5-7DE5-BD42-B641-A51FF797ABFC}"/>
                    </a:ext>
                  </a:extLst>
                </p:cNvPr>
                <p:cNvSpPr>
                  <a:spLocks noChangeShapeType="1"/>
                </p:cNvSpPr>
                <p:nvPr/>
              </p:nvSpPr>
              <p:spPr bwMode="auto">
                <a:xfrm flipH="1">
                  <a:off x="665163" y="1514475"/>
                  <a:ext cx="196850" cy="1063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81" name="Line 35">
                  <a:extLst>
                    <a:ext uri="{FF2B5EF4-FFF2-40B4-BE49-F238E27FC236}">
                      <a16:creationId xmlns:a16="http://schemas.microsoft.com/office/drawing/2014/main" id="{10A6458A-93C4-0D4D-9A72-84791E7F3DD1}"/>
                    </a:ext>
                  </a:extLst>
                </p:cNvPr>
                <p:cNvSpPr>
                  <a:spLocks noChangeShapeType="1"/>
                </p:cNvSpPr>
                <p:nvPr/>
              </p:nvSpPr>
              <p:spPr bwMode="auto">
                <a:xfrm flipH="1">
                  <a:off x="706438" y="1593850"/>
                  <a:ext cx="6985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82" name="Line 36">
                  <a:extLst>
                    <a:ext uri="{FF2B5EF4-FFF2-40B4-BE49-F238E27FC236}">
                      <a16:creationId xmlns:a16="http://schemas.microsoft.com/office/drawing/2014/main" id="{E330582E-3459-B041-8227-261768B656C6}"/>
                    </a:ext>
                  </a:extLst>
                </p:cNvPr>
                <p:cNvSpPr>
                  <a:spLocks noChangeShapeType="1"/>
                </p:cNvSpPr>
                <p:nvPr/>
              </p:nvSpPr>
              <p:spPr bwMode="auto">
                <a:xfrm flipH="1">
                  <a:off x="803275" y="1568450"/>
                  <a:ext cx="22225" cy="111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nvGrpSpPr>
              <p:cNvPr id="166" name="Groupe 80">
                <a:extLst>
                  <a:ext uri="{FF2B5EF4-FFF2-40B4-BE49-F238E27FC236}">
                    <a16:creationId xmlns:a16="http://schemas.microsoft.com/office/drawing/2014/main" id="{DD53E410-70C5-9C44-BBA2-3120E8BCDCE7}"/>
                  </a:ext>
                </a:extLst>
              </p:cNvPr>
              <p:cNvGrpSpPr/>
              <p:nvPr/>
            </p:nvGrpSpPr>
            <p:grpSpPr>
              <a:xfrm>
                <a:off x="542925" y="1504950"/>
                <a:ext cx="206376" cy="244475"/>
                <a:chOff x="542925" y="1504950"/>
                <a:chExt cx="206376" cy="244475"/>
              </a:xfrm>
            </p:grpSpPr>
            <p:sp>
              <p:nvSpPr>
                <p:cNvPr id="167" name="Freeform 37">
                  <a:extLst>
                    <a:ext uri="{FF2B5EF4-FFF2-40B4-BE49-F238E27FC236}">
                      <a16:creationId xmlns:a16="http://schemas.microsoft.com/office/drawing/2014/main" id="{6294DA60-CA4D-0348-A384-E108340C51CA}"/>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68" name="Line 38">
                  <a:extLst>
                    <a:ext uri="{FF2B5EF4-FFF2-40B4-BE49-F238E27FC236}">
                      <a16:creationId xmlns:a16="http://schemas.microsoft.com/office/drawing/2014/main" id="{D35253BD-0113-FF4E-B6A4-6341E6545412}"/>
                    </a:ext>
                  </a:extLst>
                </p:cNvPr>
                <p:cNvSpPr>
                  <a:spLocks noChangeShapeType="1"/>
                </p:cNvSpPr>
                <p:nvPr/>
              </p:nvSpPr>
              <p:spPr bwMode="auto">
                <a:xfrm flipH="1">
                  <a:off x="549275" y="1624013"/>
                  <a:ext cx="317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sp>
              <p:nvSpPr>
                <p:cNvPr id="169" name="Line 39">
                  <a:extLst>
                    <a:ext uri="{FF2B5EF4-FFF2-40B4-BE49-F238E27FC236}">
                      <a16:creationId xmlns:a16="http://schemas.microsoft.com/office/drawing/2014/main" id="{4EBDFA11-9D68-BB45-889F-CBE6133A844C}"/>
                    </a:ext>
                  </a:extLst>
                </p:cNvPr>
                <p:cNvSpPr>
                  <a:spLocks noChangeShapeType="1"/>
                </p:cNvSpPr>
                <p:nvPr/>
              </p:nvSpPr>
              <p:spPr bwMode="auto">
                <a:xfrm flipH="1" flipV="1">
                  <a:off x="542925" y="1747838"/>
                  <a:ext cx="82550" cy="158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dirty="0"/>
                </a:p>
              </p:txBody>
            </p:sp>
          </p:grpSp>
        </p:grpSp>
      </p:grpSp>
      <p:sp>
        <p:nvSpPr>
          <p:cNvPr id="183" name="Espace réservé du contenu 6">
            <a:extLst>
              <a:ext uri="{FF2B5EF4-FFF2-40B4-BE49-F238E27FC236}">
                <a16:creationId xmlns:a16="http://schemas.microsoft.com/office/drawing/2014/main" id="{461A6133-40F7-437A-A401-0CABF7770DA2}"/>
              </a:ext>
            </a:extLst>
          </p:cNvPr>
          <p:cNvSpPr txBox="1">
            <a:spLocks/>
          </p:cNvSpPr>
          <p:nvPr/>
        </p:nvSpPr>
        <p:spPr>
          <a:xfrm>
            <a:off x="6574777" y="1582866"/>
            <a:ext cx="4766647" cy="5127650"/>
          </a:xfrm>
          <a:prstGeom prst="rect">
            <a:avLst/>
          </a:prstGeom>
        </p:spPr>
        <p:txBody>
          <a:bodyPr anchor="t"/>
          <a:lstStyle>
            <a:lvl1pPr marL="266700" marR="0" indent="-266700"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sz="2800" kern="1200">
                <a:solidFill>
                  <a:schemeClr val="tx1"/>
                </a:solidFill>
                <a:latin typeface="+mn-lt"/>
                <a:ea typeface="+mn-ea"/>
                <a:cs typeface="+mn-cs"/>
              </a:defRPr>
            </a:lvl1pPr>
            <a:lvl2pPr marL="541338" marR="0" indent="-204788" algn="l" defTabSz="914400"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sz="2400" kern="1200">
                <a:solidFill>
                  <a:schemeClr val="tx1"/>
                </a:solidFill>
                <a:latin typeface="+mn-lt"/>
                <a:ea typeface="+mn-ea"/>
                <a:cs typeface="+mn-cs"/>
              </a:defRPr>
            </a:lvl2pPr>
            <a:lvl3pPr marL="808038" marR="0" indent="-198438" algn="l" defTabSz="914400"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sz="2000" kern="1200">
                <a:solidFill>
                  <a:schemeClr val="tx1"/>
                </a:solidFill>
                <a:latin typeface="+mn-lt"/>
                <a:ea typeface="+mn-ea"/>
                <a:cs typeface="+mn-cs"/>
              </a:defRPr>
            </a:lvl3pPr>
            <a:lvl4pPr marL="1165225" marR="0" indent="-196850" algn="l" defTabSz="914400"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067"/>
              </a:spcBef>
              <a:buNone/>
            </a:pPr>
            <a:r>
              <a:rPr lang="fr-FR" sz="2000" b="1" dirty="0" smtClean="0">
                <a:solidFill>
                  <a:srgbClr val="7030A0"/>
                </a:solidFill>
                <a:latin typeface="Corbel" panose="020B0503020204020204" pitchFamily="34" charset="0"/>
              </a:rPr>
              <a:t>DURANT L’ENTRETIEN</a:t>
            </a:r>
          </a:p>
          <a:p>
            <a:pPr>
              <a:spcBef>
                <a:spcPts val="1067"/>
              </a:spcBef>
              <a:buClr>
                <a:srgbClr val="B34A8C"/>
              </a:buClr>
              <a:buFont typeface="Wingdings" panose="05000000000000000000" pitchFamily="2" charset="2"/>
              <a:buChar char="§"/>
            </a:pPr>
            <a:r>
              <a:rPr lang="fr-FR" sz="1467" b="1" dirty="0" smtClean="0">
                <a:solidFill>
                  <a:srgbClr val="7030A0"/>
                </a:solidFill>
              </a:rPr>
              <a:t>Veiller </a:t>
            </a:r>
            <a:r>
              <a:rPr lang="fr-FR" sz="1467" b="1" dirty="0">
                <a:solidFill>
                  <a:srgbClr val="7030A0"/>
                </a:solidFill>
              </a:rPr>
              <a:t>à l’aspect de votre bureau </a:t>
            </a:r>
            <a:r>
              <a:rPr lang="fr-FR" sz="1467" dirty="0">
                <a:solidFill>
                  <a:srgbClr val="000000"/>
                </a:solidFill>
              </a:rPr>
              <a:t>(sinon mettre un fond d’écran dédié ou flouter l’écran),</a:t>
            </a:r>
          </a:p>
          <a:p>
            <a:pPr>
              <a:spcBef>
                <a:spcPts val="1067"/>
              </a:spcBef>
              <a:buClr>
                <a:srgbClr val="B34A8C"/>
              </a:buClr>
              <a:buFont typeface="Wingdings" panose="05000000000000000000" pitchFamily="2" charset="2"/>
              <a:buChar char="§"/>
            </a:pPr>
            <a:r>
              <a:rPr lang="fr-FR" sz="1467" b="1" dirty="0">
                <a:solidFill>
                  <a:srgbClr val="7030A0"/>
                </a:solidFill>
              </a:rPr>
              <a:t>Ouvrir préalablement les documents utiles </a:t>
            </a:r>
            <a:r>
              <a:rPr lang="fr-FR" sz="1467" dirty="0">
                <a:solidFill>
                  <a:srgbClr val="000000"/>
                </a:solidFill>
              </a:rPr>
              <a:t>(comme les C.G. MRH dans notre cas),</a:t>
            </a:r>
          </a:p>
          <a:p>
            <a:pPr>
              <a:spcBef>
                <a:spcPts val="1067"/>
              </a:spcBef>
              <a:buClr>
                <a:srgbClr val="B34A8C"/>
              </a:buClr>
              <a:buFont typeface="Wingdings" panose="05000000000000000000" pitchFamily="2" charset="2"/>
              <a:buChar char="§"/>
            </a:pPr>
            <a:r>
              <a:rPr lang="fr-FR" sz="1467" b="1" dirty="0">
                <a:solidFill>
                  <a:srgbClr val="7030A0"/>
                </a:solidFill>
              </a:rPr>
              <a:t>Fermer les 2 messageries </a:t>
            </a:r>
            <a:r>
              <a:rPr lang="fr-FR" sz="1467" dirty="0">
                <a:solidFill>
                  <a:srgbClr val="000000"/>
                </a:solidFill>
              </a:rPr>
              <a:t>(Outlook et Skype),</a:t>
            </a:r>
          </a:p>
          <a:p>
            <a:pPr>
              <a:spcBef>
                <a:spcPts val="1067"/>
              </a:spcBef>
              <a:buClr>
                <a:srgbClr val="B34A8C"/>
              </a:buClr>
              <a:buFont typeface="Wingdings" panose="05000000000000000000" pitchFamily="2" charset="2"/>
              <a:buChar char="§"/>
            </a:pPr>
            <a:r>
              <a:rPr lang="fr-FR" sz="1467" b="1" dirty="0">
                <a:solidFill>
                  <a:srgbClr val="7030A0"/>
                </a:solidFill>
              </a:rPr>
              <a:t>Fermer les éventuelles synthèses ouvertes dans le PCM</a:t>
            </a:r>
            <a:r>
              <a:rPr lang="fr-FR" sz="1467" dirty="0">
                <a:solidFill>
                  <a:srgbClr val="000000"/>
                </a:solidFill>
              </a:rPr>
              <a:t>,</a:t>
            </a:r>
          </a:p>
          <a:p>
            <a:pPr>
              <a:spcBef>
                <a:spcPts val="1067"/>
              </a:spcBef>
              <a:buClr>
                <a:srgbClr val="B34A8C"/>
              </a:buClr>
              <a:buFont typeface="Wingdings" panose="05000000000000000000" pitchFamily="2" charset="2"/>
              <a:buChar char="§"/>
            </a:pPr>
            <a:r>
              <a:rPr lang="fr-FR" sz="1467" b="1" dirty="0">
                <a:solidFill>
                  <a:srgbClr val="7030A0"/>
                </a:solidFill>
              </a:rPr>
              <a:t>Fermer tout autre document ou application non utile au RDV</a:t>
            </a:r>
            <a:r>
              <a:rPr lang="fr-FR" sz="1467" dirty="0">
                <a:solidFill>
                  <a:srgbClr val="000000"/>
                </a:solidFill>
              </a:rPr>
              <a:t>,</a:t>
            </a:r>
          </a:p>
          <a:p>
            <a:pPr>
              <a:spcBef>
                <a:spcPts val="1067"/>
              </a:spcBef>
              <a:buClr>
                <a:srgbClr val="B34A8C"/>
              </a:buClr>
              <a:buFont typeface="Wingdings" panose="05000000000000000000" pitchFamily="2" charset="2"/>
              <a:buChar char="§"/>
            </a:pPr>
            <a:r>
              <a:rPr lang="fr-FR" sz="1467" dirty="0">
                <a:solidFill>
                  <a:srgbClr val="000000"/>
                </a:solidFill>
              </a:rPr>
              <a:t>Conseil d’utilisation de la caméra : </a:t>
            </a:r>
            <a:r>
              <a:rPr lang="fr-FR" sz="1467" b="1" dirty="0">
                <a:solidFill>
                  <a:srgbClr val="7030A0"/>
                </a:solidFill>
              </a:rPr>
              <a:t>utiliser le principe « miroir » (je fais comme mon client)… </a:t>
            </a:r>
            <a:r>
              <a:rPr lang="fr-FR" sz="1467" dirty="0">
                <a:solidFill>
                  <a:srgbClr val="000000"/>
                </a:solidFill>
              </a:rPr>
              <a:t>mais je peux aussi tenter de l’encourager comme dans cette vidéo ! </a:t>
            </a:r>
            <a:r>
              <a:rPr lang="fr-FR" sz="1467" dirty="0">
                <a:solidFill>
                  <a:srgbClr val="000000"/>
                </a:solidFill>
                <a:hlinkClick r:id="rId2"/>
              </a:rPr>
              <a:t>Cliquez </a:t>
            </a:r>
            <a:r>
              <a:rPr lang="fr-FR" sz="1467" dirty="0" smtClean="0">
                <a:solidFill>
                  <a:srgbClr val="000000"/>
                </a:solidFill>
                <a:hlinkClick r:id="rId2"/>
              </a:rPr>
              <a:t>ICI</a:t>
            </a:r>
            <a:endParaRPr lang="fr-FR" sz="1467" dirty="0" smtClean="0">
              <a:solidFill>
                <a:srgbClr val="000000"/>
              </a:solidFill>
            </a:endParaRPr>
          </a:p>
          <a:p>
            <a:pPr>
              <a:spcBef>
                <a:spcPts val="1067"/>
              </a:spcBef>
              <a:buClr>
                <a:srgbClr val="B34A8C"/>
              </a:buClr>
              <a:buFont typeface="Wingdings" panose="05000000000000000000" pitchFamily="2" charset="2"/>
              <a:buChar char="§"/>
            </a:pPr>
            <a:r>
              <a:rPr lang="fr-FR" sz="1467" dirty="0">
                <a:solidFill>
                  <a:srgbClr val="000000"/>
                </a:solidFill>
              </a:rPr>
              <a:t>Comme par téléphone, </a:t>
            </a:r>
            <a:r>
              <a:rPr lang="fr-FR" sz="1467" b="1" dirty="0">
                <a:solidFill>
                  <a:srgbClr val="7030A0"/>
                </a:solidFill>
              </a:rPr>
              <a:t>raccrochez après votre interlocuteur ! </a:t>
            </a:r>
          </a:p>
          <a:p>
            <a:pPr>
              <a:spcBef>
                <a:spcPts val="1067"/>
              </a:spcBef>
              <a:buClr>
                <a:srgbClr val="B34A8C"/>
              </a:buClr>
              <a:buFont typeface="Wingdings" panose="05000000000000000000" pitchFamily="2" charset="2"/>
              <a:buChar char="§"/>
            </a:pPr>
            <a:endParaRPr lang="fr-FR" sz="1467" dirty="0">
              <a:solidFill>
                <a:srgbClr val="000000"/>
              </a:solidFill>
            </a:endParaRPr>
          </a:p>
        </p:txBody>
      </p:sp>
      <p:pic>
        <p:nvPicPr>
          <p:cNvPr id="51" name="Image 50"/>
          <p:cNvPicPr>
            <a:picLocks noChangeAspect="1"/>
          </p:cNvPicPr>
          <p:nvPr/>
        </p:nvPicPr>
        <p:blipFill>
          <a:blip r:embed="rId3"/>
          <a:stretch>
            <a:fillRect/>
          </a:stretch>
        </p:blipFill>
        <p:spPr>
          <a:xfrm>
            <a:off x="8285694" y="5843082"/>
            <a:ext cx="1344812" cy="342316"/>
          </a:xfrm>
          <a:prstGeom prst="rect">
            <a:avLst/>
          </a:prstGeom>
        </p:spPr>
      </p:pic>
    </p:spTree>
    <p:extLst>
      <p:ext uri="{BB962C8B-B14F-4D97-AF65-F5344CB8AC3E}">
        <p14:creationId xmlns:p14="http://schemas.microsoft.com/office/powerpoint/2010/main" val="4213219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vert="horz" lIns="91440" tIns="45720" rIns="91440" bIns="45720" rtlCol="0" anchor="ctr">
            <a:normAutofit/>
          </a:bodyPr>
          <a:lstStyle/>
          <a:p>
            <a:r>
              <a:rPr lang="fr-FR" b="1" dirty="0" smtClean="0">
                <a:solidFill>
                  <a:srgbClr val="C00000"/>
                </a:solidFill>
              </a:rPr>
              <a:t>VOUS RENCONTREZ DES DIFFICULTES DANS L’UTILISATION TEAMS ?.</a:t>
            </a:r>
            <a:endParaRPr lang="fr-FR" b="1" dirty="0">
              <a:solidFill>
                <a:srgbClr val="C00000"/>
              </a:solidFill>
            </a:endParaRPr>
          </a:p>
        </p:txBody>
      </p:sp>
      <p:sp>
        <p:nvSpPr>
          <p:cNvPr id="46" name="Rectangle 45">
            <a:extLst>
              <a:ext uri="{FF2B5EF4-FFF2-40B4-BE49-F238E27FC236}">
                <a16:creationId xmlns:a16="http://schemas.microsoft.com/office/drawing/2014/main" id="{25B80C08-B07C-6841-A2DA-DEE56EF8DCD2}"/>
              </a:ext>
            </a:extLst>
          </p:cNvPr>
          <p:cNvSpPr/>
          <p:nvPr/>
        </p:nvSpPr>
        <p:spPr>
          <a:xfrm>
            <a:off x="762876" y="1289649"/>
            <a:ext cx="10437022" cy="46334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7" name="Espace réservé du contenu 6">
            <a:extLst>
              <a:ext uri="{FF2B5EF4-FFF2-40B4-BE49-F238E27FC236}">
                <a16:creationId xmlns:a16="http://schemas.microsoft.com/office/drawing/2014/main" id="{5BD80B5D-AA68-47C0-A6AB-A0AB3BF10FCD}"/>
              </a:ext>
            </a:extLst>
          </p:cNvPr>
          <p:cNvSpPr txBox="1">
            <a:spLocks/>
          </p:cNvSpPr>
          <p:nvPr/>
        </p:nvSpPr>
        <p:spPr>
          <a:xfrm>
            <a:off x="1882149" y="952237"/>
            <a:ext cx="8633043" cy="4970888"/>
          </a:xfrm>
          <a:prstGeom prst="rect">
            <a:avLst/>
          </a:prstGeom>
        </p:spPr>
        <p:txBody>
          <a:bodyPr anchor="t"/>
          <a:lstStyle>
            <a:lvl1pPr marL="266700" marR="0" indent="-266700"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sz="2800" kern="1200">
                <a:solidFill>
                  <a:schemeClr val="tx1"/>
                </a:solidFill>
                <a:latin typeface="+mn-lt"/>
                <a:ea typeface="+mn-ea"/>
                <a:cs typeface="+mn-cs"/>
              </a:defRPr>
            </a:lvl1pPr>
            <a:lvl2pPr marL="541338" marR="0" indent="-204788" algn="l" defTabSz="914400"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sz="2400" kern="1200">
                <a:solidFill>
                  <a:schemeClr val="tx1"/>
                </a:solidFill>
                <a:latin typeface="+mn-lt"/>
                <a:ea typeface="+mn-ea"/>
                <a:cs typeface="+mn-cs"/>
              </a:defRPr>
            </a:lvl2pPr>
            <a:lvl3pPr marL="808038" marR="0" indent="-198438" algn="l" defTabSz="914400"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sz="2000" kern="1200">
                <a:solidFill>
                  <a:schemeClr val="tx1"/>
                </a:solidFill>
                <a:latin typeface="+mn-lt"/>
                <a:ea typeface="+mn-ea"/>
                <a:cs typeface="+mn-cs"/>
              </a:defRPr>
            </a:lvl3pPr>
            <a:lvl4pPr marL="1165225" marR="0" indent="-196850" algn="l" defTabSz="914400"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067"/>
              </a:spcBef>
              <a:buNone/>
            </a:pPr>
            <a:endParaRPr lang="fr-FR" sz="1800" b="1" dirty="0">
              <a:solidFill>
                <a:srgbClr val="C00000"/>
              </a:solidFill>
              <a:latin typeface="Corbel" panose="020B0503020204020204" pitchFamily="34" charset="0"/>
            </a:endParaRPr>
          </a:p>
          <a:p>
            <a:pPr>
              <a:spcBef>
                <a:spcPts val="1067"/>
              </a:spcBef>
              <a:buClr>
                <a:srgbClr val="C00000"/>
              </a:buClr>
              <a:buFont typeface="Arial" panose="020B0604020202020204" pitchFamily="34" charset="0"/>
              <a:buChar char="•"/>
            </a:pPr>
            <a:r>
              <a:rPr lang="fr-FR" sz="1600" b="1" dirty="0">
                <a:solidFill>
                  <a:srgbClr val="C00000"/>
                </a:solidFill>
              </a:rPr>
              <a:t>Assurez vous au préalable d’avoir procédé au redémarrage de votre </a:t>
            </a:r>
            <a:r>
              <a:rPr lang="fr-FR" sz="1600" b="1" dirty="0" smtClean="0">
                <a:solidFill>
                  <a:srgbClr val="C00000"/>
                </a:solidFill>
              </a:rPr>
              <a:t>poste.</a:t>
            </a:r>
          </a:p>
          <a:p>
            <a:pPr>
              <a:spcBef>
                <a:spcPts val="1067"/>
              </a:spcBef>
              <a:buClr>
                <a:srgbClr val="C00000"/>
              </a:buClr>
              <a:buFont typeface="Arial" panose="020B0604020202020204" pitchFamily="34" charset="0"/>
              <a:buChar char="•"/>
            </a:pPr>
            <a:r>
              <a:rPr lang="fr-FR" sz="1600" b="1" dirty="0">
                <a:solidFill>
                  <a:srgbClr val="C00000"/>
                </a:solidFill>
              </a:rPr>
              <a:t>Votre client n’arrive pas à télécharger TEAMS </a:t>
            </a:r>
            <a:r>
              <a:rPr lang="fr-FR" sz="1600" b="1" dirty="0" smtClean="0">
                <a:solidFill>
                  <a:srgbClr val="C00000"/>
                </a:solidFill>
              </a:rPr>
              <a:t>?</a:t>
            </a:r>
          </a:p>
          <a:p>
            <a:pPr lvl="1">
              <a:spcBef>
                <a:spcPts val="1067"/>
              </a:spcBef>
              <a:buClr>
                <a:srgbClr val="C00000"/>
              </a:buClr>
              <a:buFont typeface="Arial" panose="020B0604020202020204" pitchFamily="34" charset="0"/>
              <a:buChar char="•"/>
            </a:pPr>
            <a:r>
              <a:rPr lang="fr-FR" sz="1600" dirty="0"/>
              <a:t>Si votre client n’a pas eu l’écran lui proposant d’installer TEAMS, conseillez lui d’ouvrir directement Play Store / </a:t>
            </a:r>
            <a:r>
              <a:rPr lang="fr-FR" sz="1600" dirty="0" smtClean="0"/>
              <a:t>App Store </a:t>
            </a:r>
            <a:r>
              <a:rPr lang="fr-FR" sz="1600" dirty="0"/>
              <a:t>et de télécharger </a:t>
            </a:r>
            <a:r>
              <a:rPr lang="fr-FR" sz="1600" dirty="0" smtClean="0"/>
              <a:t>TEAMS.</a:t>
            </a:r>
          </a:p>
          <a:p>
            <a:pPr lvl="1">
              <a:spcBef>
                <a:spcPts val="1067"/>
              </a:spcBef>
              <a:buClr>
                <a:srgbClr val="C00000"/>
              </a:buClr>
              <a:buFont typeface="Arial" panose="020B0604020202020204" pitchFamily="34" charset="0"/>
              <a:buChar char="•"/>
            </a:pPr>
            <a:r>
              <a:rPr lang="fr-FR" sz="1600" dirty="0"/>
              <a:t>S’il initie la demande d’installation mais qu’elle n’aboutit </a:t>
            </a:r>
            <a:r>
              <a:rPr lang="fr-FR" sz="1600" dirty="0" smtClean="0"/>
              <a:t>pas, </a:t>
            </a:r>
            <a:r>
              <a:rPr lang="fr-FR" sz="1600" dirty="0"/>
              <a:t>le smartphone de votre client peut manquer </a:t>
            </a:r>
            <a:r>
              <a:rPr lang="fr-FR" sz="1600" dirty="0" smtClean="0"/>
              <a:t>d’espace de stockage.</a:t>
            </a:r>
          </a:p>
          <a:p>
            <a:pPr lvl="1">
              <a:spcBef>
                <a:spcPts val="1067"/>
              </a:spcBef>
              <a:buClr>
                <a:srgbClr val="C00000"/>
              </a:buClr>
              <a:buFont typeface="Arial" panose="020B0604020202020204" pitchFamily="34" charset="0"/>
              <a:buChar char="•"/>
            </a:pPr>
            <a:endParaRPr lang="fr-FR" sz="1600" dirty="0"/>
          </a:p>
          <a:p>
            <a:pPr>
              <a:spcBef>
                <a:spcPts val="1067"/>
              </a:spcBef>
              <a:buClr>
                <a:srgbClr val="C00000"/>
              </a:buClr>
              <a:buFont typeface="Arial" panose="020B0604020202020204" pitchFamily="34" charset="0"/>
              <a:buChar char="•"/>
            </a:pPr>
            <a:r>
              <a:rPr lang="fr-FR" sz="1600" b="1" dirty="0">
                <a:solidFill>
                  <a:srgbClr val="C00000"/>
                </a:solidFill>
              </a:rPr>
              <a:t>Vous n’entendez pas votre client ?</a:t>
            </a:r>
          </a:p>
          <a:p>
            <a:pPr lvl="1">
              <a:spcBef>
                <a:spcPts val="1067"/>
              </a:spcBef>
              <a:buClr>
                <a:srgbClr val="C00000"/>
              </a:buClr>
              <a:buFont typeface="Arial" panose="020B0604020202020204" pitchFamily="34" charset="0"/>
              <a:buChar char="•"/>
            </a:pPr>
            <a:r>
              <a:rPr lang="fr-FR" sz="1600" dirty="0" smtClean="0"/>
              <a:t>Appelez </a:t>
            </a:r>
            <a:r>
              <a:rPr lang="fr-FR" sz="1600" dirty="0"/>
              <a:t>le sur son téléphone et vérifier avec lui l’activation du </a:t>
            </a:r>
            <a:r>
              <a:rPr lang="fr-FR" sz="1600" dirty="0" smtClean="0"/>
              <a:t>micro       et </a:t>
            </a:r>
            <a:r>
              <a:rPr lang="fr-FR" sz="1600" dirty="0"/>
              <a:t>les paramètres </a:t>
            </a:r>
            <a:r>
              <a:rPr lang="fr-FR" sz="1600" dirty="0" smtClean="0"/>
              <a:t>audio.</a:t>
            </a:r>
          </a:p>
          <a:p>
            <a:pPr lvl="1">
              <a:spcBef>
                <a:spcPts val="1067"/>
              </a:spcBef>
              <a:buClr>
                <a:srgbClr val="C00000"/>
              </a:buClr>
              <a:buFont typeface="Arial" panose="020B0604020202020204" pitchFamily="34" charset="0"/>
              <a:buChar char="•"/>
            </a:pPr>
            <a:r>
              <a:rPr lang="fr-FR" sz="1600" dirty="0"/>
              <a:t>S’il utilise un PC, assurez vous qu’il est bien équipé d’un périphérique (casque, micro haut parleur </a:t>
            </a:r>
            <a:r>
              <a:rPr lang="fr-FR" sz="1600" dirty="0" smtClean="0"/>
              <a:t>….).</a:t>
            </a:r>
            <a:endParaRPr lang="fr-FR" sz="1600" dirty="0"/>
          </a:p>
        </p:txBody>
      </p:sp>
      <p:sp>
        <p:nvSpPr>
          <p:cNvPr id="2" name="Rectangle 1"/>
          <p:cNvSpPr/>
          <p:nvPr/>
        </p:nvSpPr>
        <p:spPr>
          <a:xfrm>
            <a:off x="1973240" y="3390874"/>
            <a:ext cx="9663312" cy="369332"/>
          </a:xfrm>
          <a:prstGeom prst="rect">
            <a:avLst/>
          </a:prstGeom>
        </p:spPr>
        <p:txBody>
          <a:bodyPr wrap="square">
            <a:spAutoFit/>
          </a:bodyPr>
          <a:lstStyle/>
          <a:p>
            <a:r>
              <a:rPr lang="fr-FR" b="1" i="1" dirty="0" smtClean="0">
                <a:solidFill>
                  <a:srgbClr val="000000"/>
                </a:solidFill>
                <a:latin typeface="Candara" panose="020E0502030303020204" pitchFamily="34" charset="0"/>
              </a:rPr>
              <a:t>Solution : </a:t>
            </a:r>
            <a:r>
              <a:rPr lang="fr-FR" b="1" i="1" dirty="0">
                <a:solidFill>
                  <a:srgbClr val="000000"/>
                </a:solidFill>
                <a:latin typeface="Candara" panose="020E0502030303020204" pitchFamily="34" charset="0"/>
              </a:rPr>
              <a:t>Proposez au client de passer sur un RDV téléphonique si le problème </a:t>
            </a:r>
            <a:r>
              <a:rPr lang="fr-FR" b="1" i="1" dirty="0" smtClean="0">
                <a:solidFill>
                  <a:srgbClr val="000000"/>
                </a:solidFill>
                <a:latin typeface="Candara" panose="020E0502030303020204" pitchFamily="34" charset="0"/>
              </a:rPr>
              <a:t>persiste.</a:t>
            </a:r>
            <a:endParaRPr lang="fr-FR" i="1" dirty="0"/>
          </a:p>
        </p:txBody>
      </p:sp>
      <p:sp>
        <p:nvSpPr>
          <p:cNvPr id="3" name="Rectangle 2"/>
          <p:cNvSpPr/>
          <p:nvPr/>
        </p:nvSpPr>
        <p:spPr>
          <a:xfrm>
            <a:off x="1417599" y="5448281"/>
            <a:ext cx="9944669" cy="369332"/>
          </a:xfrm>
          <a:prstGeom prst="rect">
            <a:avLst/>
          </a:prstGeom>
        </p:spPr>
        <p:txBody>
          <a:bodyPr wrap="square">
            <a:spAutoFit/>
          </a:bodyPr>
          <a:lstStyle/>
          <a:p>
            <a:r>
              <a:rPr lang="fr-FR" b="1" i="1" dirty="0" smtClean="0">
                <a:solidFill>
                  <a:srgbClr val="000000"/>
                </a:solidFill>
                <a:latin typeface="Candara" panose="020E0502030303020204" pitchFamily="34" charset="0"/>
              </a:rPr>
              <a:t>Solution : </a:t>
            </a:r>
            <a:r>
              <a:rPr lang="fr-FR" b="1" i="1" dirty="0">
                <a:solidFill>
                  <a:srgbClr val="000000"/>
                </a:solidFill>
                <a:latin typeface="Candara" panose="020E0502030303020204" pitchFamily="34" charset="0"/>
              </a:rPr>
              <a:t>Utilisez l’appel par téléphone pour l’audio et TEAMS uniquement pour le partage </a:t>
            </a:r>
            <a:r>
              <a:rPr lang="fr-FR" b="1" i="1" dirty="0" smtClean="0">
                <a:solidFill>
                  <a:srgbClr val="000000"/>
                </a:solidFill>
                <a:latin typeface="Candara" panose="020E0502030303020204" pitchFamily="34" charset="0"/>
              </a:rPr>
              <a:t>d’écran. </a:t>
            </a:r>
            <a:endParaRPr lang="fr-FR" i="1" dirty="0"/>
          </a:p>
        </p:txBody>
      </p:sp>
      <p:pic>
        <p:nvPicPr>
          <p:cNvPr id="5" name="Image 4"/>
          <p:cNvPicPr>
            <a:picLocks noChangeAspect="1"/>
          </p:cNvPicPr>
          <p:nvPr/>
        </p:nvPicPr>
        <p:blipFill>
          <a:blip r:embed="rId2"/>
          <a:stretch>
            <a:fillRect/>
          </a:stretch>
        </p:blipFill>
        <p:spPr>
          <a:xfrm>
            <a:off x="8158117" y="4171272"/>
            <a:ext cx="285750" cy="323850"/>
          </a:xfrm>
          <a:prstGeom prst="rect">
            <a:avLst/>
          </a:prstGeom>
        </p:spPr>
      </p:pic>
      <p:pic>
        <p:nvPicPr>
          <p:cNvPr id="6" name="Image 5"/>
          <p:cNvPicPr>
            <a:picLocks noChangeAspect="1"/>
          </p:cNvPicPr>
          <p:nvPr/>
        </p:nvPicPr>
        <p:blipFill>
          <a:blip r:embed="rId3"/>
          <a:stretch>
            <a:fillRect/>
          </a:stretch>
        </p:blipFill>
        <p:spPr>
          <a:xfrm>
            <a:off x="2993931" y="4480418"/>
            <a:ext cx="1743075" cy="247650"/>
          </a:xfrm>
          <a:prstGeom prst="rect">
            <a:avLst/>
          </a:prstGeom>
        </p:spPr>
      </p:pic>
      <p:sp>
        <p:nvSpPr>
          <p:cNvPr id="7" name="Rectangle 6"/>
          <p:cNvSpPr/>
          <p:nvPr/>
        </p:nvSpPr>
        <p:spPr>
          <a:xfrm rot="610416">
            <a:off x="9164515" y="1292564"/>
            <a:ext cx="2852382" cy="9207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N’hésitez pas à contacter MyAssistance si besoin</a:t>
            </a:r>
            <a:endParaRPr lang="fr-FR" dirty="0"/>
          </a:p>
        </p:txBody>
      </p:sp>
      <p:pic>
        <p:nvPicPr>
          <p:cNvPr id="32" name="Imag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1231" y="1387943"/>
            <a:ext cx="1292009" cy="1277409"/>
          </a:xfrm>
          <a:prstGeom prst="rect">
            <a:avLst/>
          </a:prstGeom>
        </p:spPr>
      </p:pic>
    </p:spTree>
    <p:extLst>
      <p:ext uri="{BB962C8B-B14F-4D97-AF65-F5344CB8AC3E}">
        <p14:creationId xmlns:p14="http://schemas.microsoft.com/office/powerpoint/2010/main" val="3413212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ISIO CLIENTS FORMATION DOCUMENTS A PARTAGER FD.potx" id="{866CBA9F-A7B8-4E00-83FB-D633D6E5D44C}" vid="{22D524EA-6FC8-4227-86B5-C448D3AA9E4B}"/>
    </a:ext>
  </a:extLst>
</a:theme>
</file>

<file path=ppt/theme/theme3.xml><?xml version="1.0" encoding="utf-8"?>
<a:theme xmlns:a="http://schemas.openxmlformats.org/drawingml/2006/main" name="1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i-BP-communaute.potx" id="{59FBAEBF-B4CC-41AE-B2CC-E01335EE443F}" vid="{20157A95-7946-4BAD-A8AF-67C31BE071CD}"/>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1503</TotalTime>
  <Words>2514</Words>
  <Application>Microsoft Office PowerPoint</Application>
  <PresentationFormat>Grand écran</PresentationFormat>
  <Paragraphs>329</Paragraphs>
  <Slides>27</Slides>
  <Notes>0</Notes>
  <HiddenSlides>0</HiddenSlides>
  <MMClips>0</MMClips>
  <ScaleCrop>false</ScaleCrop>
  <HeadingPairs>
    <vt:vector size="6" baseType="variant">
      <vt:variant>
        <vt:lpstr>Polices utilisées</vt:lpstr>
      </vt:variant>
      <vt:variant>
        <vt:i4>21</vt:i4>
      </vt:variant>
      <vt:variant>
        <vt:lpstr>Thème</vt:lpstr>
      </vt:variant>
      <vt:variant>
        <vt:i4>3</vt:i4>
      </vt:variant>
      <vt:variant>
        <vt:lpstr>Titres des diapositives</vt:lpstr>
      </vt:variant>
      <vt:variant>
        <vt:i4>27</vt:i4>
      </vt:variant>
    </vt:vector>
  </HeadingPairs>
  <TitlesOfParts>
    <vt:vector size="51" baseType="lpstr">
      <vt:lpstr>Malgun Gothic</vt:lpstr>
      <vt:lpstr>Arial</vt:lpstr>
      <vt:lpstr>Arial Narrow</vt:lpstr>
      <vt:lpstr>Britannic Bold</vt:lpstr>
      <vt:lpstr>Cabin</vt:lpstr>
      <vt:lpstr>Cabin Condensed</vt:lpstr>
      <vt:lpstr>Calibri</vt:lpstr>
      <vt:lpstr>Calibri Light</vt:lpstr>
      <vt:lpstr>Cambria Math</vt:lpstr>
      <vt:lpstr>Candara</vt:lpstr>
      <vt:lpstr>Corbel</vt:lpstr>
      <vt:lpstr>Courier New</vt:lpstr>
      <vt:lpstr>Montserrat</vt:lpstr>
      <vt:lpstr>Montserrat ExtraBold</vt:lpstr>
      <vt:lpstr>Montserrat SemiBold</vt:lpstr>
      <vt:lpstr>Segoe UI Semibold</vt:lpstr>
      <vt:lpstr>Symbol</vt:lpstr>
      <vt:lpstr>Ubuntu</vt:lpstr>
      <vt:lpstr>Verdana</vt:lpstr>
      <vt:lpstr>Wingdings</vt:lpstr>
      <vt:lpstr>Wingdings 2</vt:lpstr>
      <vt:lpstr>Thème Office</vt:lpstr>
      <vt:lpstr>Conception personnalisée</vt:lpstr>
      <vt:lpstr>1_Conception personnalisée</vt:lpstr>
      <vt:lpstr>Présentation PowerPoint</vt:lpstr>
      <vt:lpstr>SOMMAIRE. Réussir vos rendez vous Client en visioconférence  !</vt:lpstr>
      <vt:lpstr>LES PRÉ REQUIS : L’ÉQUIPEMENT REQUIS</vt:lpstr>
      <vt:lpstr>LES PRÉ REQUIS : L’INSTALLATION DE TEAMS SUR VOTRE PC</vt:lpstr>
      <vt:lpstr>LES PRÉ REQUIS : L’INSTALLATION DE TEAMS SUR VOTRE PC</vt:lpstr>
      <vt:lpstr>SOMMAIRE. Réussir vos rendez vous Client en visioconférence  !</vt:lpstr>
      <vt:lpstr>JE CRÉE MON RDV AVEC VISIO CLIENTS.</vt:lpstr>
      <vt:lpstr>JE CRÉE MON RDV AVEC VISIO CLIENTS.</vt:lpstr>
      <vt:lpstr>JE CRÉE MON RDV AVEC VISIO CLIENTS.</vt:lpstr>
      <vt:lpstr>INFORMATIONS: RISQUES LIÉS À LA FRAUDE</vt:lpstr>
      <vt:lpstr>SOMMAIRE. Réussir vos rendez vous Client en visioconférence  !</vt:lpstr>
      <vt:lpstr>Présentation PowerPoint</vt:lpstr>
      <vt:lpstr>1. LA PRÉPARATION DE MON ENTRETIEN. </vt:lpstr>
      <vt:lpstr>1. LA PRÉPARATION DE MON ENTRETIEN. </vt:lpstr>
      <vt:lpstr>MON ENTRETIEN : SUR MON PC, JE LANCE LA REUNION AVEC MON CLIENT.</vt:lpstr>
      <vt:lpstr>MON ENTRETIEN : SUR MON PC, JE LANCE LA REUNION AVEC MON CLIENT.</vt:lpstr>
      <vt:lpstr>MON ENTRETIEN : JE VÉRIFIE L’IDENTITÉ DE MON INTERLOCUTEUR.</vt:lpstr>
      <vt:lpstr>MON ENTRETIEN : JE PARTAGE UN DOCUMENT.</vt:lpstr>
      <vt:lpstr>MON ENTRETIEN : JE PARTAGE UN DOCUMENT.</vt:lpstr>
      <vt:lpstr>MON ENTRETIEN : JE PARTAGE UN DOCUMENT.</vt:lpstr>
      <vt:lpstr>LE SUIVI DE LA RELATION : JE RÉDIGE MON COMPTE-RENDU.</vt:lpstr>
      <vt:lpstr>SOMMAIRE. Réussir vos rendez vous Client en visioconférence  !</vt:lpstr>
      <vt:lpstr>MON CLIENT SE CONNECTE AVEC SON PC.</vt:lpstr>
      <vt:lpstr>MON CLIENT SE CONNECTE AVEC SON SMARTPHONE OU SA TABLETTE.</vt:lpstr>
      <vt:lpstr>J’ACCOMPAGNE MON CLIENT.</vt:lpstr>
      <vt:lpstr>EN SYNTHESE.</vt:lpstr>
      <vt:lpstr>VOUS RENCONTREZ DES DIFFICULTES DANS L’UTILISATION TEAMS ?.</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VISIO CLIENTS</dc:title>
  <dc:creator>ESTANG Ludivine [CEGEE]</dc:creator>
  <cp:lastModifiedBy>RIVIERE Alexandra [CEGEE]</cp:lastModifiedBy>
  <cp:revision>164</cp:revision>
  <dcterms:created xsi:type="dcterms:W3CDTF">2020-11-12T13:03:37Z</dcterms:created>
  <dcterms:modified xsi:type="dcterms:W3CDTF">2020-11-26T13:47:17Z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ludivine.estang@cegee.caisse-epargne.fr</vt:lpwstr>
  </property>
  <property fmtid="{D5CDD505-2E9C-101B-9397-08002B2CF9AE}" pid="5" name="MSIP_Label_48a19f0c-bea1-442e-a475-ed109d9ec508_SetDate">
    <vt:lpwstr>2020-11-12T13:26:39.8878662Z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