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70" r:id="rId5"/>
    <p:sldId id="277"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31632"/>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8083" autoAdjust="0"/>
  </p:normalViewPr>
  <p:slideViewPr>
    <p:cSldViewPr showGuides="1">
      <p:cViewPr varScale="1">
        <p:scale>
          <a:sx n="69" d="100"/>
          <a:sy n="69" d="100"/>
        </p:scale>
        <p:origin x="1416" y="72"/>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18/01/2021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18/01/2021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461237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17273549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2.jpeg"/><Relationship Id="rId4" Type="http://schemas.openxmlformats.org/officeDocument/2006/relationships/image" Target="../media/image8.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a:xfrm>
            <a:off x="1619672" y="6376243"/>
            <a:ext cx="4932000" cy="365125"/>
          </a:xfrm>
        </p:spPr>
        <p:txBody>
          <a:bodyPr/>
          <a:lstStyle/>
          <a:p>
            <a:r>
              <a:rPr lang="fr-FR" dirty="0" smtClean="0"/>
              <a:t>INTITULÉ DU DOCUMENT • 04 AVRIL 2017</a:t>
            </a:r>
            <a:endParaRPr lang="fr-FR" dirty="0"/>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cxnSp>
        <p:nvCxnSpPr>
          <p:cNvPr id="15" name="Connecteur droit 14"/>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cxnSp>
        <p:nvCxnSpPr>
          <p:cNvPr id="16" name="Connecteur droit 15"/>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dirty="0" smtClean="0"/>
              <a:t>INTITULÉ DU DOCUMENT • 04 mai 2019</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424936" cy="430887"/>
          </a:xfrm>
        </p:spPr>
        <p:txBody>
          <a:bodyPr/>
          <a:lstStyle/>
          <a:p>
            <a:r>
              <a:rPr lang="fr-FR"/>
              <a:t>Modifiez le style du titre</a:t>
            </a:r>
          </a:p>
        </p:txBody>
      </p:sp>
      <p:sp>
        <p:nvSpPr>
          <p:cNvPr id="7" name="Espace réservé du contenu 5"/>
          <p:cNvSpPr>
            <a:spLocks noGrp="1"/>
          </p:cNvSpPr>
          <p:nvPr>
            <p:ph sz="quarter" idx="13"/>
          </p:nvPr>
        </p:nvSpPr>
        <p:spPr>
          <a:xfrm>
            <a:off x="538794" y="1508786"/>
            <a:ext cx="8425694" cy="4800535"/>
          </a:xfrm>
        </p:spPr>
        <p:txBody>
          <a:bodyPr lIns="0" tIns="0" rIns="0" bIns="0"/>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539552" y="816000"/>
            <a:ext cx="8424936" cy="384043"/>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07900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15616" y="260648"/>
            <a:ext cx="3816424" cy="430887"/>
          </a:xfrm>
        </p:spPr>
        <p:txBody>
          <a:bodyPr/>
          <a:lstStyle/>
          <a:p>
            <a:r>
              <a:rPr lang="fr-FR"/>
              <a:t>Modifiez le style du titre</a:t>
            </a:r>
          </a:p>
        </p:txBody>
      </p:sp>
      <p:sp>
        <p:nvSpPr>
          <p:cNvPr id="4" name="Espace réservé du texte 52"/>
          <p:cNvSpPr>
            <a:spLocks noGrp="1"/>
          </p:cNvSpPr>
          <p:nvPr>
            <p:ph type="body" sz="quarter" idx="12" hasCustomPrompt="1"/>
          </p:nvPr>
        </p:nvSpPr>
        <p:spPr>
          <a:xfrm>
            <a:off x="539552" y="816000"/>
            <a:ext cx="8424936" cy="384043"/>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0213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cxnSp>
        <p:nvCxnSpPr>
          <p:cNvPr id="22" name="Connecteur droit 21"/>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987824" y="6111552"/>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 id="2147483685" r:id="rId11"/>
    <p:sldLayoutId id="2147483686" r:id="rId12"/>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9"/>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2915816" y="6237312"/>
            <a:ext cx="4032160" cy="246221"/>
          </a:xfrm>
          <a:prstGeom prst="rect">
            <a:avLst/>
          </a:prstGeom>
          <a:noFill/>
        </p:spPr>
        <p:txBody>
          <a:bodyPr wrap="square" rtlCol="0">
            <a:spAutoFit/>
          </a:bodyPr>
          <a:lstStyle/>
          <a:p>
            <a:pPr algn="ctr">
              <a:spcAft>
                <a:spcPts val="300"/>
              </a:spcAft>
            </a:pPr>
            <a:r>
              <a:rPr lang="fr-FR" sz="1000" b="1" dirty="0" smtClean="0"/>
              <a:t>Département Promotion de l’Excellence - Marché des Professionnels </a:t>
            </a:r>
            <a:endParaRPr lang="fr-FR" sz="1000" b="1" dirty="0" smtClean="0">
              <a:solidFill>
                <a:schemeClr val="tx1"/>
              </a:solidFill>
            </a:endParaRPr>
          </a:p>
        </p:txBody>
      </p:sp>
      <p:cxnSp>
        <p:nvCxnSpPr>
          <p:cNvPr id="71" name="Connecteur droit 70"/>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grpSp>
        <p:nvGrpSpPr>
          <p:cNvPr id="96" name="Groupe 95"/>
          <p:cNvGrpSpPr/>
          <p:nvPr/>
        </p:nvGrpSpPr>
        <p:grpSpPr>
          <a:xfrm>
            <a:off x="251520" y="2348880"/>
            <a:ext cx="5760640" cy="1872208"/>
            <a:chOff x="180008" y="2257902"/>
            <a:chExt cx="5760640" cy="1872208"/>
          </a:xfrm>
        </p:grpSpPr>
        <p:sp>
          <p:nvSpPr>
            <p:cNvPr id="93" name="Sous-titre 2"/>
            <p:cNvSpPr txBox="1">
              <a:spLocks/>
            </p:cNvSpPr>
            <p:nvPr/>
          </p:nvSpPr>
          <p:spPr>
            <a:xfrm>
              <a:off x="180008" y="3600225"/>
              <a:ext cx="4428176" cy="529885"/>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algn="l"/>
              <a:r>
                <a:rPr lang="fr-FR" dirty="0" smtClean="0">
                  <a:solidFill>
                    <a:schemeClr val="bg1">
                      <a:lumMod val="50000"/>
                    </a:schemeClr>
                  </a:solidFill>
                </a:rPr>
                <a:t>book d’animation</a:t>
              </a:r>
              <a:endParaRPr lang="fr-FR" dirty="0">
                <a:solidFill>
                  <a:schemeClr val="bg1">
                    <a:lumMod val="50000"/>
                  </a:schemeClr>
                </a:solidFill>
              </a:endParaRPr>
            </a:p>
          </p:txBody>
        </p:sp>
        <p:sp>
          <p:nvSpPr>
            <p:cNvPr id="95" name="Titre 12"/>
            <p:cNvSpPr txBox="1">
              <a:spLocks/>
            </p:cNvSpPr>
            <p:nvPr/>
          </p:nvSpPr>
          <p:spPr>
            <a:xfrm>
              <a:off x="180008" y="2257902"/>
              <a:ext cx="5760640" cy="1815882"/>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pPr algn="l"/>
              <a:r>
                <a:rPr lang="fr-FR" sz="2800" dirty="0" smtClean="0"/>
                <a:t>« LES </a:t>
              </a:r>
              <a:r>
                <a:rPr lang="fr-FR" sz="2800" dirty="0" err="1" smtClean="0"/>
                <a:t>JOURNées</a:t>
              </a:r>
              <a:r>
                <a:rPr lang="fr-FR" sz="2800" dirty="0" smtClean="0"/>
                <a:t> rouges »</a:t>
              </a:r>
            </a:p>
            <a:p>
              <a:pPr algn="l"/>
              <a:r>
                <a:rPr lang="fr-FR" sz="2800" dirty="0" smtClean="0"/>
                <a:t>Version </a:t>
              </a:r>
              <a:r>
                <a:rPr lang="fr-FR" sz="2800" dirty="0" err="1" smtClean="0"/>
                <a:t>cegee</a:t>
              </a:r>
              <a:r>
                <a:rPr lang="fr-FR" sz="2800" dirty="0" smtClean="0"/>
                <a:t> - </a:t>
              </a:r>
              <a:r>
                <a:rPr lang="fr-FR" sz="2800" dirty="0" smtClean="0">
                  <a:effectLst>
                    <a:outerShdw blurRad="38100" dist="38100" dir="2700000" algn="tl">
                      <a:srgbClr val="000000">
                        <a:alpha val="43137"/>
                      </a:srgbClr>
                    </a:outerShdw>
                  </a:effectLst>
                </a:rPr>
                <a:t>PHONING</a:t>
              </a:r>
            </a:p>
            <a:p>
              <a:pPr algn="l"/>
              <a:r>
                <a:rPr lang="fr-FR" sz="2800" u="sng" cap="none" dirty="0"/>
                <a:t>Jeudi 28 janvier 2021</a:t>
              </a:r>
            </a:p>
            <a:p>
              <a:pPr algn="l"/>
              <a:endParaRPr lang="fr-FR" sz="2800" dirty="0" smtClean="0"/>
            </a:p>
          </p:txBody>
        </p:sp>
      </p:grpSp>
      <p:pic>
        <p:nvPicPr>
          <p:cNvPr id="18"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11" name="Image 10" descr="Une image contenant habits, chaussures, dessin&#10;&#10;Description générée automatiquement">
            <a:extLst>
              <a:ext uri="{FF2B5EF4-FFF2-40B4-BE49-F238E27FC236}">
                <a16:creationId xmlns:a16="http://schemas.microsoft.com/office/drawing/2014/main" id="{F9A5FA08-0709-4334-82FB-4E8F08C9BB1E}"/>
              </a:ext>
            </a:extLst>
          </p:cNvPr>
          <p:cNvPicPr>
            <a:picLocks noChangeAspect="1"/>
          </p:cNvPicPr>
          <p:nvPr/>
        </p:nvPicPr>
        <p:blipFill>
          <a:blip r:embed="rId5"/>
          <a:stretch>
            <a:fillRect/>
          </a:stretch>
        </p:blipFill>
        <p:spPr>
          <a:xfrm>
            <a:off x="1680299" y="4286991"/>
            <a:ext cx="785309" cy="726185"/>
          </a:xfrm>
          <a:prstGeom prst="rect">
            <a:avLst/>
          </a:prstGeom>
        </p:spPr>
      </p:pic>
    </p:spTree>
    <p:extLst>
      <p:ext uri="{BB962C8B-B14F-4D97-AF65-F5344CB8AC3E}">
        <p14:creationId xmlns:p14="http://schemas.microsoft.com/office/powerpoint/2010/main" val="351737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20"/>
          <p:cNvSpPr>
            <a:spLocks noGrp="1"/>
          </p:cNvSpPr>
          <p:nvPr>
            <p:ph type="title"/>
          </p:nvPr>
        </p:nvSpPr>
        <p:spPr>
          <a:xfrm>
            <a:off x="2771968" y="692696"/>
            <a:ext cx="1656016" cy="432048"/>
          </a:xfrm>
        </p:spPr>
        <p:txBody>
          <a:bodyPr/>
          <a:lstStyle/>
          <a:p>
            <a:r>
              <a:rPr lang="fr-FR" sz="2400" u="sng" dirty="0" smtClean="0"/>
              <a:t>SOMMAIRE</a:t>
            </a:r>
            <a:endParaRPr lang="fr-FR" sz="2400" u="sng"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2</a:t>
            </a:fld>
            <a:endParaRPr lang="fr-FR" dirty="0"/>
          </a:p>
        </p:txBody>
      </p:sp>
      <p:sp>
        <p:nvSpPr>
          <p:cNvPr id="7" name="Rectangle 6"/>
          <p:cNvSpPr/>
          <p:nvPr/>
        </p:nvSpPr>
        <p:spPr>
          <a:xfrm>
            <a:off x="2298105" y="1412776"/>
            <a:ext cx="4506143" cy="4247317"/>
          </a:xfrm>
          <a:prstGeom prst="rect">
            <a:avLst/>
          </a:prstGeom>
        </p:spPr>
        <p:txBody>
          <a:bodyPr wrap="square" lIns="91440" tIns="45720" rIns="91440" bIns="45720" anchor="t">
            <a:spAutoFit/>
          </a:bodyPr>
          <a:lstStyle/>
          <a:p>
            <a:pPr marL="285750" indent="-285750" fontAlgn="base">
              <a:buClr>
                <a:srgbClr val="FF0000"/>
              </a:buClr>
              <a:buFont typeface="Wingdings" panose="05000000000000000000" pitchFamily="2" charset="2"/>
              <a:buChar char="§"/>
            </a:pPr>
            <a:r>
              <a:rPr lang="fr-FR" dirty="0" smtClean="0"/>
              <a:t>Les </a:t>
            </a:r>
            <a:r>
              <a:rPr lang="fr-FR" dirty="0"/>
              <a:t>enjeux et </a:t>
            </a:r>
            <a:r>
              <a:rPr lang="fr-FR" dirty="0" smtClean="0"/>
              <a:t>objectifs</a:t>
            </a:r>
          </a:p>
          <a:p>
            <a:pPr marL="285750" indent="-285750" fontAlgn="base">
              <a:buClr>
                <a:srgbClr val="FF0000"/>
              </a:buClr>
              <a:buFont typeface="Wingdings" panose="05000000000000000000" pitchFamily="2" charset="2"/>
              <a:buChar char="§"/>
            </a:pPr>
            <a:endParaRPr lang="fr-FR" dirty="0" smtClean="0"/>
          </a:p>
          <a:p>
            <a:pPr marL="285750" indent="-285750" fontAlgn="base">
              <a:buClr>
                <a:srgbClr val="FF0000"/>
              </a:buClr>
              <a:buFont typeface="Wingdings" panose="05000000000000000000" pitchFamily="2" charset="2"/>
              <a:buChar char="§"/>
            </a:pPr>
            <a:r>
              <a:rPr lang="fr-FR" dirty="0" smtClean="0"/>
              <a:t>Le rétro-planning</a:t>
            </a:r>
          </a:p>
          <a:p>
            <a:pPr marL="285750" indent="-285750" fontAlgn="base">
              <a:buClr>
                <a:srgbClr val="FF0000"/>
              </a:buClr>
              <a:buFont typeface="Wingdings" panose="05000000000000000000" pitchFamily="2" charset="2"/>
              <a:buChar char="§"/>
            </a:pPr>
            <a:endParaRPr lang="fr-FR" dirty="0" smtClean="0"/>
          </a:p>
          <a:p>
            <a:pPr marL="285750" indent="-285750" fontAlgn="base">
              <a:buClr>
                <a:srgbClr val="FF0000"/>
              </a:buClr>
              <a:buFont typeface="Wingdings" panose="05000000000000000000" pitchFamily="2" charset="2"/>
              <a:buChar char="§"/>
            </a:pPr>
            <a:r>
              <a:rPr lang="fr-FR" dirty="0" smtClean="0"/>
              <a:t>Le calibrage de l’action</a:t>
            </a:r>
            <a:endParaRPr lang="fr-FR" dirty="0"/>
          </a:p>
          <a:p>
            <a:pPr marL="285750" indent="-285750" fontAlgn="base">
              <a:buClr>
                <a:srgbClr val="FF0000"/>
              </a:buClr>
              <a:buFont typeface="Wingdings" panose="05000000000000000000" pitchFamily="2" charset="2"/>
              <a:buChar char="§"/>
            </a:pPr>
            <a:endParaRPr lang="fr-FR" dirty="0"/>
          </a:p>
          <a:p>
            <a:pPr marL="285750" lvl="0" indent="-285750" fontAlgn="base">
              <a:buClr>
                <a:srgbClr val="FF0000"/>
              </a:buClr>
              <a:buFont typeface="Wingdings" panose="05000000000000000000" pitchFamily="2" charset="2"/>
              <a:buChar char="§"/>
            </a:pPr>
            <a:r>
              <a:rPr lang="fr-FR" dirty="0"/>
              <a:t>La </a:t>
            </a:r>
            <a:r>
              <a:rPr lang="fr-FR" dirty="0" smtClean="0"/>
              <a:t>préparation</a:t>
            </a:r>
          </a:p>
          <a:p>
            <a:pPr marL="285750" lvl="0" indent="-285750" fontAlgn="base">
              <a:buClr>
                <a:srgbClr val="FF0000"/>
              </a:buClr>
              <a:buFont typeface="Wingdings" panose="05000000000000000000" pitchFamily="2" charset="2"/>
              <a:buChar char="§"/>
            </a:pPr>
            <a:endParaRPr lang="fr-FR" dirty="0"/>
          </a:p>
          <a:p>
            <a:pPr marL="285750" lvl="0" indent="-285750" fontAlgn="base">
              <a:buClr>
                <a:srgbClr val="FF0000"/>
              </a:buClr>
              <a:buFont typeface="Wingdings" panose="05000000000000000000" pitchFamily="2" charset="2"/>
              <a:buChar char="§"/>
            </a:pPr>
            <a:r>
              <a:rPr lang="fr-FR" dirty="0"/>
              <a:t>Les « </a:t>
            </a:r>
            <a:r>
              <a:rPr lang="fr-FR" dirty="0">
                <a:solidFill>
                  <a:srgbClr val="C00000"/>
                </a:solidFill>
              </a:rPr>
              <a:t>Journées Rouges </a:t>
            </a:r>
            <a:r>
              <a:rPr lang="fr-FR" dirty="0" smtClean="0"/>
              <a:t>» version revisitée</a:t>
            </a:r>
            <a:endParaRPr lang="fr-FR" dirty="0"/>
          </a:p>
          <a:p>
            <a:pPr marL="285750" lvl="0" indent="-285750" fontAlgn="base">
              <a:buClr>
                <a:srgbClr val="FF0000"/>
              </a:buClr>
              <a:buFont typeface="Wingdings" panose="05000000000000000000" pitchFamily="2" charset="2"/>
              <a:buChar char="§"/>
            </a:pPr>
            <a:endParaRPr lang="fr-FR" dirty="0"/>
          </a:p>
          <a:p>
            <a:pPr marL="285750" indent="-285750" fontAlgn="base">
              <a:buClr>
                <a:srgbClr val="FF0000"/>
              </a:buClr>
              <a:buFont typeface="Wingdings" panose="05000000000000000000" pitchFamily="2" charset="2"/>
              <a:buChar char="§"/>
            </a:pPr>
            <a:r>
              <a:rPr lang="fr-FR" dirty="0"/>
              <a:t>La gestion des </a:t>
            </a:r>
            <a:r>
              <a:rPr lang="fr-FR" dirty="0" smtClean="0"/>
              <a:t>Prospects et le pilotage</a:t>
            </a:r>
            <a:r>
              <a:rPr lang="fr-FR" dirty="0"/>
              <a:t> </a:t>
            </a:r>
          </a:p>
          <a:p>
            <a:pPr marL="285750" indent="-285750">
              <a:buClr>
                <a:srgbClr val="FF0000"/>
              </a:buClr>
              <a:buFont typeface="Wingdings" panose="05000000000000000000" pitchFamily="2" charset="2"/>
              <a:buChar char="§"/>
            </a:pPr>
            <a:endParaRPr lang="fr-FR" dirty="0"/>
          </a:p>
          <a:p>
            <a:pPr marL="285750" indent="-285750" fontAlgn="base">
              <a:buClr>
                <a:srgbClr val="FF0000"/>
              </a:buClr>
              <a:buFont typeface="Wingdings" panose="05000000000000000000" pitchFamily="2" charset="2"/>
              <a:buChar char="§"/>
            </a:pPr>
            <a:r>
              <a:rPr lang="fr-FR" dirty="0"/>
              <a:t>Les scripts </a:t>
            </a:r>
            <a:r>
              <a:rPr lang="fr-FR" dirty="0" smtClean="0"/>
              <a:t>commerciaux</a:t>
            </a:r>
          </a:p>
          <a:p>
            <a:pPr marL="285750" indent="-285750" fontAlgn="base">
              <a:buClr>
                <a:srgbClr val="FF0000"/>
              </a:buClr>
              <a:buFont typeface="Wingdings" panose="05000000000000000000" pitchFamily="2" charset="2"/>
              <a:buChar char="§"/>
            </a:pPr>
            <a:endParaRPr lang="fr-FR" dirty="0" smtClean="0"/>
          </a:p>
          <a:p>
            <a:pPr marL="285750" indent="-285750" fontAlgn="base">
              <a:buClr>
                <a:srgbClr val="FF0000"/>
              </a:buClr>
              <a:buFont typeface="Wingdings" panose="05000000000000000000" pitchFamily="2" charset="2"/>
              <a:buChar char="§"/>
            </a:pPr>
            <a:r>
              <a:rPr lang="fr-FR" dirty="0" smtClean="0"/>
              <a:t>Les conditions favorables</a:t>
            </a:r>
            <a:endParaRPr lang="fr-FR" dirty="0"/>
          </a:p>
        </p:txBody>
      </p:sp>
      <p:pic>
        <p:nvPicPr>
          <p:cNvPr id="8" name="Image 7" descr="Une image contenant habits, chaussures, dessin&#10;&#10;Description générée automatiquement">
            <a:extLst>
              <a:ext uri="{FF2B5EF4-FFF2-40B4-BE49-F238E27FC236}">
                <a16:creationId xmlns:a16="http://schemas.microsoft.com/office/drawing/2014/main" id="{F9A5FA08-0709-4334-82FB-4E8F08C9BB1E}"/>
              </a:ext>
            </a:extLst>
          </p:cNvPr>
          <p:cNvPicPr>
            <a:picLocks noChangeAspect="1"/>
          </p:cNvPicPr>
          <p:nvPr/>
        </p:nvPicPr>
        <p:blipFill>
          <a:blip r:embed="rId2"/>
          <a:stretch>
            <a:fillRect/>
          </a:stretch>
        </p:blipFill>
        <p:spPr>
          <a:xfrm>
            <a:off x="6312402" y="2576745"/>
            <a:ext cx="1038473" cy="960289"/>
          </a:xfrm>
          <a:prstGeom prst="rect">
            <a:avLst/>
          </a:prstGeom>
        </p:spPr>
      </p:pic>
    </p:spTree>
    <p:extLst>
      <p:ext uri="{BB962C8B-B14F-4D97-AF65-F5344CB8AC3E}">
        <p14:creationId xmlns:p14="http://schemas.microsoft.com/office/powerpoint/2010/main" val="82341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424936" cy="769441"/>
          </a:xfrm>
        </p:spPr>
        <p:txBody>
          <a:bodyPr/>
          <a:lstStyle/>
          <a:p>
            <a:r>
              <a:rPr lang="fr-FR" dirty="0"/>
              <a:t>Les enjeux &amp; objectifs</a:t>
            </a:r>
            <a:br>
              <a:rPr lang="fr-FR" dirty="0"/>
            </a:br>
            <a:endParaRPr lang="fr-FR" dirty="0"/>
          </a:p>
        </p:txBody>
      </p:sp>
      <p:sp>
        <p:nvSpPr>
          <p:cNvPr id="3" name="Espace réservé du contenu 2"/>
          <p:cNvSpPr>
            <a:spLocks noGrp="1"/>
          </p:cNvSpPr>
          <p:nvPr>
            <p:ph sz="quarter" idx="13"/>
          </p:nvPr>
        </p:nvSpPr>
        <p:spPr>
          <a:xfrm>
            <a:off x="640490" y="1916832"/>
            <a:ext cx="7819941" cy="3082602"/>
          </a:xfrm>
        </p:spPr>
        <p:txBody>
          <a:bodyPr vert="horz" lIns="0" tIns="0" rIns="0" bIns="0" rtlCol="0" anchor="t">
            <a:normAutofit fontScale="92500" lnSpcReduction="20000"/>
          </a:bodyPr>
          <a:lstStyle/>
          <a:p>
            <a:pPr algn="just" fontAlgn="base"/>
            <a:endParaRPr lang="fr-FR" sz="1800" dirty="0"/>
          </a:p>
          <a:p>
            <a:pPr algn="just" fontAlgn="base"/>
            <a:r>
              <a:rPr lang="fr-FR" sz="1700" cap="none" dirty="0">
                <a:solidFill>
                  <a:schemeClr val="tx1">
                    <a:lumMod val="75000"/>
                    <a:lumOff val="25000"/>
                  </a:schemeClr>
                </a:solidFill>
              </a:rPr>
              <a:t>L</a:t>
            </a:r>
            <a:r>
              <a:rPr lang="fr-FR" sz="1700" cap="none" dirty="0" smtClean="0">
                <a:solidFill>
                  <a:schemeClr val="tx1">
                    <a:lumMod val="75000"/>
                    <a:lumOff val="25000"/>
                  </a:schemeClr>
                </a:solidFill>
              </a:rPr>
              <a:t>es «</a:t>
            </a:r>
            <a:r>
              <a:rPr lang="fr-FR" sz="1700" cap="none" dirty="0" smtClean="0">
                <a:solidFill>
                  <a:schemeClr val="tx1"/>
                </a:solidFill>
              </a:rPr>
              <a:t> </a:t>
            </a:r>
            <a:r>
              <a:rPr lang="fr-FR" sz="1700" cap="none" dirty="0" smtClean="0">
                <a:solidFill>
                  <a:srgbClr val="C00000"/>
                </a:solidFill>
              </a:rPr>
              <a:t>Journées Rouges</a:t>
            </a:r>
            <a:r>
              <a:rPr lang="fr-FR" sz="1700" cap="none" dirty="0" smtClean="0">
                <a:solidFill>
                  <a:schemeClr val="tx1"/>
                </a:solidFill>
              </a:rPr>
              <a:t> </a:t>
            </a:r>
            <a:r>
              <a:rPr lang="fr-FR" sz="1700" cap="none" dirty="0" smtClean="0">
                <a:solidFill>
                  <a:schemeClr val="tx1">
                    <a:lumMod val="75000"/>
                    <a:lumOff val="25000"/>
                  </a:schemeClr>
                </a:solidFill>
              </a:rPr>
              <a:t>», dans leur version nationale, ont été pensées pour fédérer toutes les Caisses autour d’une journée commune, dédiée à la conquête. Pour des raisons sanitaires, cette journée a été différée au </a:t>
            </a:r>
            <a:r>
              <a:rPr lang="fr-FR" cap="none" dirty="0" smtClean="0">
                <a:solidFill>
                  <a:srgbClr val="C00000"/>
                </a:solidFill>
              </a:rPr>
              <a:t>jeudi 25 mars</a:t>
            </a:r>
            <a:r>
              <a:rPr lang="fr-FR" sz="1700" cap="none" dirty="0" smtClean="0">
                <a:solidFill>
                  <a:schemeClr val="tx1"/>
                </a:solidFill>
              </a:rPr>
              <a:t>… </a:t>
            </a:r>
          </a:p>
          <a:p>
            <a:pPr algn="just" fontAlgn="base"/>
            <a:r>
              <a:rPr lang="fr-FR" sz="1700" i="1" cap="none" dirty="0" smtClean="0">
                <a:solidFill>
                  <a:schemeClr val="tx1">
                    <a:lumMod val="75000"/>
                    <a:lumOff val="25000"/>
                  </a:schemeClr>
                </a:solidFill>
              </a:rPr>
              <a:t>Save The New Date ! </a:t>
            </a:r>
            <a:r>
              <a:rPr lang="fr-FR" sz="1700" cap="none" dirty="0" smtClean="0">
                <a:solidFill>
                  <a:schemeClr val="tx1">
                    <a:lumMod val="75000"/>
                    <a:lumOff val="25000"/>
                  </a:schemeClr>
                </a:solidFill>
                <a:sym typeface="Wingdings" panose="05000000000000000000" pitchFamily="2" charset="2"/>
              </a:rPr>
              <a:t></a:t>
            </a:r>
          </a:p>
          <a:p>
            <a:pPr algn="just" fontAlgn="base"/>
            <a:endParaRPr lang="fr-FR" sz="1700" cap="none" dirty="0" smtClean="0">
              <a:solidFill>
                <a:schemeClr val="tx1"/>
              </a:solidFill>
              <a:sym typeface="Wingdings" panose="05000000000000000000" pitchFamily="2" charset="2"/>
            </a:endParaRPr>
          </a:p>
          <a:p>
            <a:pPr algn="just" fontAlgn="base"/>
            <a:r>
              <a:rPr lang="fr-FR" sz="1700" cap="none" dirty="0" smtClean="0">
                <a:solidFill>
                  <a:schemeClr val="tx1">
                    <a:lumMod val="75000"/>
                    <a:lumOff val="25000"/>
                  </a:schemeClr>
                </a:solidFill>
                <a:sym typeface="Wingdings" panose="05000000000000000000" pitchFamily="2" charset="2"/>
              </a:rPr>
              <a:t>Sans attendre, nous avons fait le choix de maintenir celle planifiée au </a:t>
            </a:r>
            <a:r>
              <a:rPr lang="fr-FR" sz="1700" u="sng" cap="none" dirty="0" smtClean="0">
                <a:solidFill>
                  <a:schemeClr val="tx1">
                    <a:lumMod val="75000"/>
                    <a:lumOff val="25000"/>
                  </a:schemeClr>
                </a:solidFill>
                <a:sym typeface="Wingdings" panose="05000000000000000000" pitchFamily="2" charset="2"/>
              </a:rPr>
              <a:t>jeudi 28 janvier</a:t>
            </a:r>
            <a:r>
              <a:rPr lang="fr-FR" sz="1700" cap="none" dirty="0" smtClean="0">
                <a:solidFill>
                  <a:schemeClr val="tx1">
                    <a:lumMod val="75000"/>
                    <a:lumOff val="25000"/>
                  </a:schemeClr>
                </a:solidFill>
                <a:sym typeface="Wingdings" panose="05000000000000000000" pitchFamily="2" charset="2"/>
              </a:rPr>
              <a:t>, dans une version ajustée.</a:t>
            </a:r>
          </a:p>
          <a:p>
            <a:pPr algn="just" fontAlgn="base"/>
            <a:endParaRPr lang="fr-FR" sz="1700" cap="none" dirty="0" smtClean="0">
              <a:solidFill>
                <a:schemeClr val="tx1">
                  <a:lumMod val="75000"/>
                  <a:lumOff val="25000"/>
                </a:schemeClr>
              </a:solidFill>
              <a:sym typeface="Wingdings" panose="05000000000000000000" pitchFamily="2" charset="2"/>
            </a:endParaRPr>
          </a:p>
          <a:p>
            <a:pPr algn="just" fontAlgn="base"/>
            <a:r>
              <a:rPr lang="fr-FR" sz="1700" cap="none" dirty="0" smtClean="0">
                <a:solidFill>
                  <a:schemeClr val="tx1">
                    <a:lumMod val="75000"/>
                    <a:lumOff val="25000"/>
                  </a:schemeClr>
                </a:solidFill>
              </a:rPr>
              <a:t>La prospection de nouveaux clients sera ainsi réalisée en mode « </a:t>
            </a:r>
            <a:r>
              <a:rPr lang="fr-FR" sz="1700" cap="none" dirty="0" smtClean="0">
                <a:solidFill>
                  <a:schemeClr val="tx1">
                    <a:lumMod val="75000"/>
                    <a:lumOff val="25000"/>
                  </a:schemeClr>
                </a:solidFill>
                <a:effectLst>
                  <a:outerShdw blurRad="38100" dist="38100" dir="2700000" algn="tl">
                    <a:srgbClr val="000000">
                      <a:alpha val="43137"/>
                    </a:srgbClr>
                  </a:outerShdw>
                </a:effectLst>
              </a:rPr>
              <a:t>phoning</a:t>
            </a:r>
            <a:r>
              <a:rPr lang="fr-FR" sz="1700" cap="none" dirty="0" smtClean="0">
                <a:solidFill>
                  <a:schemeClr val="tx1">
                    <a:lumMod val="75000"/>
                    <a:lumOff val="25000"/>
                  </a:schemeClr>
                </a:solidFill>
              </a:rPr>
              <a:t> », et organisée autour de deux axes prioritaires : </a:t>
            </a:r>
          </a:p>
          <a:p>
            <a:pPr algn="just" fontAlgn="base">
              <a:buFont typeface="Wingdings" panose="05000000000000000000" pitchFamily="2" charset="2"/>
              <a:buChar char="§"/>
            </a:pPr>
            <a:r>
              <a:rPr lang="fr-FR" sz="1700" cap="none" dirty="0" smtClean="0">
                <a:solidFill>
                  <a:schemeClr val="tx1">
                    <a:lumMod val="75000"/>
                    <a:lumOff val="25000"/>
                  </a:schemeClr>
                </a:solidFill>
              </a:rPr>
              <a:t> la </a:t>
            </a:r>
            <a:r>
              <a:rPr lang="fr-FR" sz="1700" cap="none" dirty="0" smtClean="0">
                <a:solidFill>
                  <a:schemeClr val="tx1">
                    <a:lumMod val="75000"/>
                    <a:lumOff val="25000"/>
                  </a:schemeClr>
                </a:solidFill>
                <a:effectLst>
                  <a:outerShdw blurRad="38100" dist="38100" dir="2700000" algn="tl">
                    <a:srgbClr val="000000">
                      <a:alpha val="43137"/>
                    </a:srgbClr>
                  </a:outerShdw>
                </a:effectLst>
              </a:rPr>
              <a:t>recommandation active</a:t>
            </a:r>
            <a:r>
              <a:rPr lang="fr-FR" sz="1700" cap="none" dirty="0" smtClean="0">
                <a:solidFill>
                  <a:schemeClr val="tx1">
                    <a:lumMod val="75000"/>
                    <a:lumOff val="25000"/>
                  </a:schemeClr>
                </a:solidFill>
              </a:rPr>
              <a:t>, </a:t>
            </a:r>
          </a:p>
          <a:p>
            <a:pPr algn="just" fontAlgn="base">
              <a:buFont typeface="Wingdings" panose="05000000000000000000" pitchFamily="2" charset="2"/>
              <a:buChar char="§"/>
            </a:pPr>
            <a:r>
              <a:rPr lang="fr-FR" sz="1700" cap="none" dirty="0" smtClean="0">
                <a:solidFill>
                  <a:schemeClr val="tx1">
                    <a:lumMod val="75000"/>
                    <a:lumOff val="25000"/>
                  </a:schemeClr>
                </a:solidFill>
              </a:rPr>
              <a:t> les « </a:t>
            </a:r>
            <a:r>
              <a:rPr lang="fr-FR" sz="1700" cap="none" dirty="0" smtClean="0">
                <a:solidFill>
                  <a:schemeClr val="tx1">
                    <a:lumMod val="75000"/>
                    <a:lumOff val="25000"/>
                  </a:schemeClr>
                </a:solidFill>
                <a:effectLst>
                  <a:outerShdw blurRad="38100" dist="38100" dir="2700000" algn="tl">
                    <a:srgbClr val="000000">
                      <a:alpha val="43137"/>
                    </a:srgbClr>
                  </a:outerShdw>
                </a:effectLst>
              </a:rPr>
              <a:t>Repérés </a:t>
            </a:r>
            <a:r>
              <a:rPr lang="fr-FR" sz="1700" cap="none" dirty="0">
                <a:solidFill>
                  <a:schemeClr val="tx1">
                    <a:lumMod val="75000"/>
                    <a:lumOff val="25000"/>
                  </a:schemeClr>
                </a:solidFill>
                <a:effectLst>
                  <a:outerShdw blurRad="38100" dist="38100" dir="2700000" algn="tl">
                    <a:srgbClr val="000000">
                      <a:alpha val="43137"/>
                    </a:srgbClr>
                  </a:outerShdw>
                </a:effectLst>
              </a:rPr>
              <a:t>P</a:t>
            </a:r>
            <a:r>
              <a:rPr lang="fr-FR" sz="1700" cap="none" dirty="0" smtClean="0">
                <a:solidFill>
                  <a:schemeClr val="tx1">
                    <a:lumMod val="75000"/>
                    <a:lumOff val="25000"/>
                  </a:schemeClr>
                </a:solidFill>
                <a:effectLst>
                  <a:outerShdw blurRad="38100" dist="38100" dir="2700000" algn="tl">
                    <a:srgbClr val="000000">
                      <a:alpha val="43137"/>
                    </a:srgbClr>
                  </a:outerShdw>
                </a:effectLst>
              </a:rPr>
              <a:t>ros</a:t>
            </a:r>
            <a:r>
              <a:rPr lang="fr-FR" sz="1700" cap="none" dirty="0" smtClean="0">
                <a:solidFill>
                  <a:schemeClr val="tx1">
                    <a:lumMod val="75000"/>
                    <a:lumOff val="25000"/>
                  </a:schemeClr>
                </a:solidFill>
              </a:rPr>
              <a:t> ».</a:t>
            </a:r>
          </a:p>
          <a:p>
            <a:pPr algn="just" fontAlgn="base"/>
            <a:endParaRPr lang="fr-FR" sz="1800" dirty="0"/>
          </a:p>
          <a:p>
            <a:pPr fontAlgn="base"/>
            <a:endParaRPr lang="fr-FR" sz="1800" dirty="0"/>
          </a:p>
          <a:p>
            <a:pPr fontAlgn="base"/>
            <a:endParaRPr lang="fr-FR" dirty="0"/>
          </a:p>
        </p:txBody>
      </p:sp>
      <p:sp>
        <p:nvSpPr>
          <p:cNvPr id="4" name="Espace réservé du texte 3"/>
          <p:cNvSpPr>
            <a:spLocks noGrp="1"/>
          </p:cNvSpPr>
          <p:nvPr>
            <p:ph type="body" sz="quarter" idx="12"/>
          </p:nvPr>
        </p:nvSpPr>
        <p:spPr>
          <a:xfrm>
            <a:off x="611560" y="838067"/>
            <a:ext cx="8424936" cy="384043"/>
          </a:xfrm>
        </p:spPr>
        <p:txBody>
          <a:bodyPr/>
          <a:lstStyle/>
          <a:p>
            <a:r>
              <a:rPr lang="fr-FR" dirty="0" smtClean="0">
                <a:solidFill>
                  <a:schemeClr val="bg1">
                    <a:lumMod val="50000"/>
                  </a:schemeClr>
                </a:solidFill>
              </a:rPr>
              <a:t>MAINTENIR NOTRE Présence auprès de nos clients</a:t>
            </a:r>
            <a:endParaRPr lang="fr-FR" dirty="0">
              <a:solidFill>
                <a:schemeClr val="bg1">
                  <a:lumMod val="50000"/>
                </a:schemeClr>
              </a:solidFill>
            </a:endParaRPr>
          </a:p>
        </p:txBody>
      </p:sp>
    </p:spTree>
    <p:extLst>
      <p:ext uri="{BB962C8B-B14F-4D97-AF65-F5344CB8AC3E}">
        <p14:creationId xmlns:p14="http://schemas.microsoft.com/office/powerpoint/2010/main" val="2104590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a:t>
            </a:r>
            <a:r>
              <a:rPr lang="fr-FR" dirty="0" smtClean="0"/>
              <a:t>rétro-planning </a:t>
            </a:r>
            <a:r>
              <a:rPr lang="fr-FR" dirty="0"/>
              <a:t>	</a:t>
            </a:r>
          </a:p>
        </p:txBody>
      </p:sp>
      <p:sp>
        <p:nvSpPr>
          <p:cNvPr id="4" name="Espace réservé du texte 3"/>
          <p:cNvSpPr>
            <a:spLocks noGrp="1"/>
          </p:cNvSpPr>
          <p:nvPr>
            <p:ph type="body" sz="quarter" idx="12"/>
          </p:nvPr>
        </p:nvSpPr>
        <p:spPr>
          <a:xfrm>
            <a:off x="640729" y="822823"/>
            <a:ext cx="8424936" cy="384043"/>
          </a:xfrm>
        </p:spPr>
        <p:txBody>
          <a:bodyPr/>
          <a:lstStyle/>
          <a:p>
            <a:r>
              <a:rPr lang="fr-FR" dirty="0">
                <a:solidFill>
                  <a:schemeClr val="bg1">
                    <a:lumMod val="50000"/>
                  </a:schemeClr>
                </a:solidFill>
              </a:rPr>
              <a:t>Une journée à </a:t>
            </a:r>
            <a:r>
              <a:rPr lang="fr-FR" dirty="0" smtClean="0">
                <a:solidFill>
                  <a:schemeClr val="bg1">
                    <a:lumMod val="50000"/>
                  </a:schemeClr>
                </a:solidFill>
              </a:rPr>
              <a:t>organiser et à préparer</a:t>
            </a:r>
            <a:endParaRPr lang="fr-FR" dirty="0">
              <a:solidFill>
                <a:schemeClr val="bg1">
                  <a:lumMod val="50000"/>
                </a:schemeClr>
              </a:solidFill>
            </a:endParaRPr>
          </a:p>
        </p:txBody>
      </p:sp>
      <p:sp>
        <p:nvSpPr>
          <p:cNvPr id="5" name="AutoShape 2" descr="data:image/jpg;base64,%20/9j/4AAQSkZJRgABAQEAYABgAAD/2wBDAAUDBAQEAwUEBAQFBQUGBwwIBwcHBw8LCwkMEQ8SEhEPERETFhwXExQaFRERGCEYGh0dHx8fExciJCIeJBweHx7/2wBDAQUFBQcGBw4ICA4eFBEUHh4eHh4eHh4eHh4eHh4eHh4eHh4eHh4eHh4eHh4eHh4eHh4eHh4eHh4eHh4eHh4eHh7/wAARCAGRA+8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MP4gazP4d8Da7r9rFHNPp2nz3UccmdjMiFgDjnHFfNtt+0B8cLHwdZfELXvhbox8FyCOWW8tb0CQxOwUMF81mXkjqn1r3/wCNf/JH/GH/AGBbv/0U1fOvwR/Z2sfGHwv8K6z4g8d+K7rSbu2juZdDN0RacEkIFzwAR2FAHZ+Nvi/8Vp/ijd+Evhf4J0bxFb2+mW2o77q48mQRzKCCS0qL3HA5qvY/H7xha+CPiAPFPg+x0nxn4PhhuJLMSmS2kjlZQuSrHnB7MQeOlc34y+HF147/AGo/Fmk6T4s1jwpJY+H7RreXTZGQP8u1UfBBKDjgVydvFpugfA34veDtasbq3+IVpBG2rXF1dPcNqMQlQJPG7c7CCDjtuH0AB6b4T+Jn7SWtPpN2fhd4XGlXxhkM6arFuED4O8Kbjdnac4xn2p+u/F342ah8TvFvhX4d/D7QtetPDt0kEs010IXAdcrnfKgJOG6DtXhHwz1T9mPTdR8NXr6Z46PiG3ktZGYbDD9qBXJxv+5v/SvSND+GNx8Rv2gfizJb+OPEfhcWWo2uRpU5jE4eNvv4Izjbx9TQB7L8MfjHB4m+DOreOta00aRd6EbiDVbXeSsc8KBmCk84O5eD0zjJxms79mT4yar8T01mx8S6LbaLrFiIbmK3h3YktJkzG/zEnOQc+zLxXn/xy8J2/gP4SeG/gX8Pt8+q+LdT2yy3UnzzhSrSyysBwCfLU8fdB9Kw7Kz+KXwt+OPg3xx8Rv8AhHU0zVFTwzPJpGVjWMr+680FR0KqQeeI8UAdZb/GH4+eIvEPiO28C/DXw/rOm6Nqk2ntcPeCJtycgEPMpJ2kHgY5r0n4TfFq38V/CjUfGev6f/Ys+iG4j1eDduWJ4Blyp7jjp+FfOnhr4UeKPHDfFLWvCvjbXNF1Wx8S3UcGnW108NtdsArfOVIIZgSoPbipNU8UaNqH7N+kfCv4c6XNpXiXxHrZ0nUtNuZ2eaCYOGnaRzztJ2jcR93cOxoA9n/Zl+NWr/E+71bTvEuh22i6hBDFe2UUO799ayZAf5ic8jqMdelct8WvjJ8dfA/ixLA/Dnw+2l6lq7adodxLdhnvCXIiyFm+QsMH5goGe1camn/FT4U/FXwL43+ICeHE0ZRF4alk0fIEdswxH5uVHCkAg88Ka9L/AGwOdX+E2Of+Kztf5igCx4P+K3xOX4keF/BnxB8H6PoV3rEd3NKkFx5rJFEoKMrLIy8ndkE9u1Y1z8cPit4u1fVLj4PfDG313w1pkzWzajfTiI3Mik7jEGdMjAHA3HpnG4CtP4qQfaf2t/h9bklRLomoRlgOm5SM/rXAfC/4xWvwB8NXPw0+JHhbXLW/026uJbC4tYFeK+ikkdw4ZiOMnGRn04IIoA7TxP8AtITR/Amfx/ofh9YNYsNWTS9S0rUt4NtN1YZGCeCMHjuCMg1ueIPjlnwJ8PfFXhm0sruHxTrVvpt0k5Ym2LhvMA2kfOrKRzXhHi7RvEP/AAo7xJ438RaPNo83i7xva6jb6fMDvih3naWBAwSSeo6AHvU3xk8J6t8P/jL4U0LT42/4QzXfFFnrNjHyVtboHZNGvoDvDY9MehoA+3q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sXx5H4gl8Fa1H4UmSHXmsZhpsj7dq3Gw+WTuBX72OoIrn/gbb/EW18BRxfFG8hvPEX2iQvJF5W0xZGwfu1VfXtQB3Vc9qfjnwTpd/LYan4w8PWV3CdssFxqUMciHGcMrMCOCOtdDXxN40v9Hs/jp8Rl1K7+FMLtqkJUeL9HkvJiPs8f+qKjCr6j1oA+14njljWSNldHAZWU5DA9CDTq+RvirrGuvqfxN8T+H/HviHT7HwrbaNe6RY6ffGOycSxpw0feMg/cGAc5INdVqmqeMl+NS/DCHWNZW11zVbXxJDei8kDQWCxk3Nsr5yqedEqhBxtkIxzyAfR9VdM1HT9Utjc6bfWt7AHaMyW8qyKHU4ZcqSMgggjsa+U/D3i/X5/H+mXD+PPE8nj6fxW1lqXhFi32GDThI65EG3aqiEI/m5ySfU7q9R+B+teILv4G69qkV1c6pq8GoauLRriQyszJPIIk+bOQMAAfhQB65LqFhFqMOmy31tHezo0kNu0qiWRV+8yrnJAyMkdKs18R+CNYXUfGekXuj+PvEvifXn8GarPei9ldpLC+MQLRQnAMeCB+7BO3AI616R8CPiMfF3xR8HabZeKr7VIoPAjNqsLTylDeiaIFpA3DSAEjdyeetAH0XFqGny6jNpsd9bPfQIsk1ssqmWNGztZlzkA4OCeuKs18g/H/AFXT9I+Nvjq8k8da74W1ePw7ZSaRHpkxj+33SiQpDJhTvBOPkyAcnrimfEHxp4qGqavceJPHHifwv4rsdN02Xwxomnhkt9SnkgjaYPEFIn/fl0IJ+UCgD7BqtaahYXlxc29pe21xNaOI7mOKVXaF8Z2uAcqcHODXyd8TPGXieHxb4ml1Pxv4m0Dxjp32IeFfDlluW01HfGhbdGFIuN0hdTk/LjHsHaPq2vaf+0Nrb6ld3emeD5/FcEWpTWN0YXN+9onkRTFSCIC3BHQsVBoA+uKraZqGn6pa/atNvrW9t97J5tvKsiblOGGVJGQQQR2Irxj9pnW5NO8S+CdP1fxfrXg/wleSXjalqmlytDJ58cam3iaQKdqsS524IbGO1fO0PijxNpfws8F2Wm+ItQ0rQrmfWJ31CLVm0sz3Qu3CCSYRt/Cd3lYG7Lf3eAD7x1G+stNspb7Uby3s7WEbpZ55BHGg6ZLHgU201LTry6ntbS/tbie22+fFFMrPFuGV3AHK5HIz1FeJ/FO81m+/Yy1G88ST28+qy6LC11NCf3cjeYnzjgdRg9O9SfGFfDvg3wA+t3Gpa/o0via7sLe81LSbpbV4Cse1GklCEpEMfMwBcjgZ+7QB7lVa51DT7a9trK4vrWG6uiwt4ZJVV5toy2xSctgcnHSvkPwTrXivxNpfg3w1L8QvE0UVx401TTH1C11F/tUtmlt5kYMjqGfrlWdMjcCAMAC5onivxSmj+GbOfxVrF1JaXPieya5lvHMtwttC/lNIwPzsvBBPIwKAPrmivjHRIfF9zpmjxzfFfx3t1jwBJ4gusaqd63EIBRY2I3Rp03YO58HJ5qH4ofEvUbrwX4dvV8beK9K8W23hWw1QJDqTW1nfNIpZ2EUcZMzjaS29lQKCMjmgD7QW4ga5e2WaNp41V3jDAsqtnaSOoBwceuDUlfF3i7U9U8NeLvi3q2geKtbHia507TLqC2F4djW0yxG4uFULgeUHwjD/AFascZq14e8beLdP+G1jrV94yvbjw/ZeOdM8zUE1uS/kis23faIp7gIhePdt4Ix8wX0FAH2PRXyJP4u1bxvczQ6N488Q2ulat8So9Pt7yxv5IpFsntclIiT8inkqMYBIbFfWGi2I0zSLPTVuru7FrAkP2i7lMs0u0Ab3c/eY4yT3JoAt0UUUAFFFFABRRRQAUUUUAFFFFABRRRQAUUUUAFFFFABRRRQAUUUUAFFFFABRRRQAVjeN/Emm+D/Cmo+JtY84WGnwmafyU3vtHoO/WtmvM/2p/wDk3vxp/wBg1/5igDj9K/a3+D1/qVtZfbNXtfPkWPzrix2xpk4yxDEge+K3vib+0T8Ofh54obw54gl1RrxYI591raiSMo4ypDbhnivnfxNqHxV1bwR4U+H3xEj8J+GfB3iGG1htdajtHlOE2PHGzh2CSMFByQO/I5xvfEDTfE1l+1HqWneCvHuieD5rTwvZwm81cRMk0ShFCDzFYbuAeB2NAHtGkftGfDnVPAWs+NrVtX/srR7iG3ut1niTfKcLtXdyPWvW7OeO6tIbqLPlzRrIuRg4IyK+S/jJ/wAJQn7KniuHxb4/0DxnfjUbRkuNJEIWGMyJhWEaqM5BPIr6P8K+L/CdxpWmWdv4o0Oa5NtGoij1CJnJCDIADZ7UAZfi74u+CvC3xF0fwFq97PHrOrBPICxZjTexVN7Z+XJBAqz8Tvif4U+HNxo0Xii4uLddXufs9vJHFvRW45c5+UcjmviTx54wj8a6p8QvFVv4R8T6hf6hqEB8O6vZ2jPb2cNo/wApLY43Bdxx0Nep/Gy80z4z+HvgnNcOY7fxDdyQ3PlnmGUxhJB/wGQH64oA+ldc8daDo/jfQPB921ydS16OWSxMcW6MrGAW3Nnjg8Vwnj79pX4VeDPE8vh3UtVu7q8gwLg2Nv50cLZIKM2R8wxyBnGfXivCPBGu+JJvj54A8A+JY5f+Ek8Gx6nprXDZxcxGEG3lBPUlR174B713v7KGufDnSvg9q+n+KL/RLLWF1C9GvxX7oksp3vjcG5cbMDjPcUAeo+PPjl8PfB/hLRvFV7qNxfaRrLstlcWEPmhyBk5BIx+POazvhf8AtEfDv4jeLIvDHhxtWOoSxPKv2i08tNqDJ53GvFfjnc+E77wJ8IJfhHeWGgaWfEhXTruaHZDaTZGZJBIDna3LFs5xzmvUvgYvxCt/Gzf8Jh8Y/B/i2yktJEh0/TFtlm87KkP+7jViAofIz36UAe60UUUAFFFFABRRRQAUUUUAFFFFABRRRQAUUUUAFFFFABRRRQAUUUUAFFFFABRRRQAUUUUAFFFFABRRRQAUUUUAFFFFABRRRQAUUUUAFFFFABRRRQAUUUUAFFFFABRRRQAUUUUAFFFFABRRRQAUUUUAFFBpM0ALRSc0E80ALRTc+9Ln3oAWikzRQAtFYnj2w1nVPBOtab4dv10/WLqxmhsbpnZBBMyEI5ZQSMHByATWB8DPD3jbwx4Ci0v4geII9f1tbiV2vEnkmBjJG1dzqp4+lAHdVxvjLxp8NvDOrRWPirXdA07ULhQ6R3boJGGcAnPOPrXZV803eteFfAfxE+I0PxM8L32pXWvXQuNLnXSnvF1C18kItvGwUhCDlcMVGTnPegD6NhisLm2EsMdtNBcIrBkVWWRMfKcjgjGMVN5UXmiXy08xRtDbRkD0zXyf8OPAWrz+IvhT4Y8aR6vAln4cvbx7RbqWIRMLoPbxSlSMlEZRtPTG3tXNeBdTjPi/wRO954suPGB8T3a+KIpZZzbSyotyY0TJ8ottXChO2c0AfaYtrcXBuRbxCcjBk2DcR9etRXc9lpWnT3c2y2tYEaWVlThQOScCvi7wvqjXXiPVdT8OW2v6Zaat4W1YXtlcNfSmK8jRX8tpp2xLIu4NmNUC7wPm61pQaRqnhfTdWh0u88Qyf2z8JZ9RvTcXU0pa/DgK6lj8jgEgKMYB6UAfX9jFYSRR3lnBAFlXzEkWMKWDDOemeRipIbS1gffDawxNgjKRgHB69K+O/HM0uk+OvB2sNPq3iLU5dN0kRaGw1O1miYJGoNtPD+4cs5ZmEo42kck1oa7qUeo/tDade6bp/iLSL9PFQ0zVo5ZL2RZLeRWRZDIWEEaSDhY1UnjO4dKAPp/+2PDN1cQMtzY3Mk901rG6IJN00ecpuAOCuD16VryW9vJKkskETyJ9x2QEr9D2r41+FOmx6Df+FdH0GPV7fUbbx1fQ6nFKbjy9qxTiDO75SuAMkdT15q58MX1NvFHh77FL4xPjvfe/8J0uoeeLcQ7JMZ3fuvveVs8vnFAH17Jb28kyTSQRPKn3HZAWX6HtUOoHTrOxur2+W3itolM9xJIo2gIMl2+gGc+1fLXwC0a+0PxN8JtXju9fludf0rUhrH2u6mkjbYQYgUY7U28AcDOO55q/+1J5DfEW7j8WN4o/stvC0g8NrpQnMb6j5jeYGEXVtvl/f+Xb1oA+k9PutL17SLXUbOS21Cwuo1nt5VAdJFIyrL+B61O1nZtCIWtIGiDbghjBUH1x618b32vXXhXw41vfw67H/bPwttbPS1trWaRWuwG3AbBhGAIJJxgd+leqfHG4u7f9jcT/AGi8huBpul75I3ZZgTNAGweu7rQB7R4k1bRND0v7Xr15a2di0iQ77ggIXdgqLz3JIArQmhhmi8qaKOSP+4ygj8q+LNdtY9R8JeNbPwdL4rfwhJqWiLbyaiJzcR3xuB9pMfmjeCBsLHoD04rode0/WfDtj4+8M6ZP4nPhKw8U6a2oCG4mnuU02SDddGN2JcgnBbaSetAH1gLa2Vgy28QYNuBCDIOMZ+uKp6hPpGnvapdrBE1zMYoB5Wd0jDkcDjPNfJT2lxqmgJp3hu68VJ4Du/HGmQaRJPNcR3AiZGFzsZ/3qx7j1bvmtrQrTVNE1Kx8O2U+stpumfFT7PaiaaWRltTDu2lyctHknqSPxoA+pxa2wxi3iG1Ng+QcL/d+ntTWsrNtu60gO1PLXMY4X+6Pb2r5F+Hej6rpdz4B8XWl3rrazqPijVNPuRcXUrQi2BuNiGNjtVdwBzjqx5qr8H760uPiR8NGt9Q8VS+IJ7/Uv+EnF7NObZ7tY2+7vPlsRz/q8gDG7nFAH2L9ltt5k+zw7ymwtsGSvp9PagWdoLY2wtYBAesfljae/TpXzV+0zceG1+N2k23jK88QxaG3ha4Zk0l5/wDXfaAIzIIfm25xz03bc8VmeAPDfiDxP438Jr4tbXGvtO8Cx39vHJcyxBrtLpvIM20gMwUjKnrnkGgD6W0y+0q81a/0y1sZFl06RPNkazZIt7LkbHICuQMZ2k4yBWxXwr8M5fHC6L4+utR1horqPwjqx1y2ZdS+0fafKkKPI0yeQkituA8plGCcZxWx4H1e103R7zVPC9j4517Sk8EK3iiznubqFprtjEE8qVhlfkaQ7osjYMigD7Sor4gtVupPA/jzSNCvNdXRLjUtFl01ljvIWEcku2V4vtDNLjIILEgErnaBgVr/AB7s9K8M6w3hzw1pnifTtT8OWlrc6XeG61C7FzE0pklZNr+XGEYtukk35PyhRgGgD6+tdRsLq+urG2vIZrqz2C5iRwWiLDKhh2yBmk1XUrLS7Zbm/nEMTSLGGKk/Mxwo4HcmvkHXdJfRvGPxZXQY/EcWtXNxZ3UzWZuGeTSpTA940Z+6X+Y4x8wGQvANPeS4Xw34hbwFN4nPgX+3tDGltetPv8/zh9qEfm/vdmNu7dxnOOKAPsaivkPxN4d13/hCPix4v0V9ZbXR4juLAs1xcFItNM0TTbI0OQu3cSyDdtLYNelfsdLrA8Gau13qVveaW1/nTkgS+CW42jeiteosjDdznLDJIyOlAHuVFcp8ND4ZNhrH/CLvetB/bN19s+1GbIut370L5vOzPTb8vpXV0AFFFFABRRRQAUUUUAFFFFABRRRQAUUZ5ooAKKTcKaZFB+6//fJpXBK4+imhgfX8RTs0wCsvxXoGk+KfDt74f1y1N1pt9EYriESMm9T23KQR+BrUrl/it4sl8D+ANV8Uw6TJq8lhEHWzjkKNLlgMBgrY6+hoAd4i8B+E/EHgdPBWsaQl3oSRxxpbPI4KiPGzDg7wRgcg5965LxT+z58JvFF9Bfa94amvbmC1itI5X1O6DeVGu1ASJBnA7nk9zXT/AAi8YTePfh/pviqfR5dGkvQ5NnJKZGj2sV5Yquemeg611lAHmGm/AL4Uab4V1XwvZ+GHj0nVnikvYP7QuT5rRnKHcZNy4PoRnvWfpf7NHwX0u9W9sPCcsFwquqyLqt3lQylTj976Mee1eC+J/Gni4eJ/ESW/ib4nxavJ4nm0zQGt54E0MzeYPKgleUjHXkdMYr2P4l/Ffxt4P8WWEEEXhLVNHiurGx1aGE3Ul9BNOVBLMq+TCDuyoc5YD34APXPB3hbQfCHhe18M+HtPSz0m1Vlit97OAGYs2SxJbJY9Setczo/wa+HWkRaRFp+gyRR6NqEmpaepvrhhBcOAGYAueDtHyn5c5OOTXnl18YviJa69q2pSaF4Zk8H6T4t/4R+5ZZpVv3DOqI6rkp8pdSc/ezwBgmktvjJ8Q49Yu9WvtD8Mt4OtPGMnhqV4ZZhfn98I45QpJTgsu7uewA5oA9b1D4e+D7/4g2Xj650dG8SWUPkwXqyupCYYYZQwVuGIywJrnfG3wG+E/jLxC+v+IPCFvPqMgHmzQzy2/mkEnc6xsodufvEEkYGcAV5f4P8A2iNe8V+LbzSv7MsYNJvor+Kxa2guhd2Twq/lvNIy+QwbYeI2yCwz0IruPCHj7UdB/ZP0vx9qhm1nU4tES4Yzy/NcTNwu9vQsRk+lAHU+M/hF8O/F/h3S/DuueG4ZNJ0kk2NrbzSWyQ5GOBEy9vWszwJ8BfhX4H8TW/iTwz4Zax1S2V1imN/cS7QylW+V5Cp4J7V5VefFj4i+CfEXjLWPHsemTzaZ4asri207SrmVrEyz3IjR9r/Mpy6huuQpx2q/o/x38fap8Otbv9P8M6XqOu6Xf28cl1bWV8tgtpICz3BhdBcMI9jBgoJ5BAOMEA+k6K4X4P8AjK88YfDpNevbvQbu+VpUmbSWn8gMvO0pMqyRsBjKMMjrnnjy/wCH3xp+I2oWvhTVvFOg+GIdI8V212NObT5ZjPHPBG75lViQEYRnhSSO5HSgD6Kor518N/Fr4u6x4Y8LypofgpdZ8Yyk6KrS3CwW8ESM0r3HJJY4XaqHgHnJGKNc+NnxCi8CQ6jYeGNHg1LTtZu9I8RXksV1d6faSW4Ub1W3Uy7JC67SQQOQc9aAPoqivB9a+KfxF1DW9E0bwHbeBtSmvvDD61PdT3M7Wu5JdjCJhtZgegBUEE8nANcl4p/ae1yFdCk0LQdMUzaNFqeoQXcV1NJMzsR5FuYFKqflOHkwp3Dpg5APqWivEovil4+1/wAWX0ng/wAOaDN4Z0aWzh1NNRvGgvpDPGkjGIkiJdiyDIfqVIHJwOSsviT8aNM0jx1qzWGh62lj4lOnwMsF1ImnwoCZZZI4l3tCqBfugtlmJzwCAfTVFcb8GfFlz4z8BWmt3t5od3eM7xzvpDzeQHU/dKzKskbAEZRhkGuyoAKKKKACiiigAooooAKKKKACiiigAooooAKKKKACiiigAooooAKKKKACiiigAooooAKKKKACiiigAooooAKKKKACiiigAooooAKKKKACiiigAooooAKKKKACiiigBDSU41x/xX8YQ+DPCU+puA85BSBP7z1UIOclFdSopydkRfEX4jaB4LtS19OJbsj5LaM5dv8AD8a8G8RftAeKr2Vv7Kt4LCL+HIy2PevM7y8vfE3iUT6le/6RdygNLI3ypk/oBWn8RfBWoeDNRhgupFnt7hA8M6dH9q+kw+X0KVo1NZM9OlhoQ0ludFa/HDx9FKHfUIpRnlWTg/pXpPgH9oK1vrqOy8TWYs2YhftCcpn37184WdrcXl1Ha2sLzzyNtREGSTWn4m8N6p4duIbXVYkjuJE3+Sp3Mo9/St6uBw8vdtZmk8PTelj7vsbu3vbWO5tJkmhkGVdDkEVYHWvlf9nH4iXGk6zF4Z1O4Z9PuWxAzHPlP6fQ19TrzXzeKwzw9TlZ5dak6UrDbqZbe2kuJASsaliB1wKdE4kiSRc4ZQwz71HfwG5sp7cMFMkZUEjOMin28flW8cROSihc+uBXPpYyH1H9og80xedH5g6ruGR+FSV8s+MPhrrGq33xu8QaT4fvY/FE08UWh3pR43ktzDF54gJwrblDqSM88ZFID6iSeB4jKs0bRjqwYED8a858MfBz4ceHPE0fizS7OZJoZpZ7ZHv5HtbaSUne0UZbYhOSOB3r538M+CPFEXww15rfQPEb6BLq+nzaj4fj0KXTJLiCNv8ASPJhaZ3k3Lt3AY3YABOON/UvDkE3gvRpbP4V+OIvh3b+JLie98NSNI93LG0WEkW1yHSIS5Pl5POX6HJAPrJGV1DIwZSMgg5BFMluIIm2yTRocZwzAceteLfAC+uvCHh7TtB1jRdd0208Q65fHw5ZXUZZ9OsgnmRwzlmzGcK5C8kdOMcc3+0D8P28YfGHV7u98NahqdlbfDm4+xSxwymP7et0TGgZOGkAYsE5PQ44oA+jhLExdVkQlPvgHJX61zaeONEh8MnxDrP2jQbH7WbWP+0lWOSRvM8tCqAk4c8qDhiCCQK+Y7v4d+MNO0vV4PBuja7Z6hrPw9tX1CZ/O3XV8LlDKju5/wBeYvMG3IOD2zWLa/DfVbj4N6/PP4W167sIdZ066t9FPhyaykQq4S4eCAzO7bo2wx46E+pAB9nWmr2N1c3sEbTKbJlWZ5beSOM7l3Ao7ALIMHqpIB4PNWmubdUWRp4lRvusXAB+lfHXjvwf4nvNK8ZP4e8J65a+H5tb0Wf+z20qWR5bFLFFVPI3KZhG+xWRWyCOT8pNX/DHwyv9a0r4a6J4m0LWdT8PnX9RuJbW80mWzFlbNDlI3jDuYovMU7QzDOenTIB9brcQNL5SzRmTGdgYZx9KJZoYiPNmjjyMjcwHFfLWj+FrnQf2oDdaD4I16/WfV5JLq/1TSZIo7ONlwWt71JdjwqgUJEyk4JU8jA2f2orfQbn4y+AI/EvhTV/FOm/2Zqhk07S4mlnc4iwwRWUsAecA+/OKAPot7i3j2754l3DIy4GRXNeJ9N8M/ETwTc6TrKXf9kXUyrIsyS2chaKUMPvhWA3IDnoR0yDXz78NvhhqGreLPhzB8QPDOoXVnpvh28kUXaSFLZvte62hlccb1jK/IT/D04rEtPCeoW3hrwnN46+HvivxF4Vt73W/tWj2NpK00d1LdM0E7wAqzKY9wVugznIyNwB9hPcW8QXzJ40BGQWcDI9axE8ZeGze6fYy6gbW71G4lt7O3uoJIJZniBL7UdQdoAPzY2njBORXzp4M+F+oa54h+Glh8QPC+oXmmWWk6lJ5N4HkW0QzBrWCdxxvVCPlJ6r04xWRpPgea11fwDruv/D7XdSW28V6yLlIdPlaSNXnLWsrjjbGJDv3njGTz0oA+uri+tYYLiZpd4t0Z5FiUyOAo5wq5YnjoBk9KZY6lZ3lpbXMUrItzGskaTo0Mm1hxlHAZT7EAj0r468L+H9fu/GF9rVr8M/EHhiW/wDD2t2urQDTpvJlumiYxgSFmabceQ7AAscLmuh8H/DPUtX1zSbrUPC99HqOl/C6xi0m4uoJIVtdUXzAq7jgCVCQdp5XrigD6qEtvMkiiSKRVBEgDA4+teeeBvg38O/C/iaPxL4fspzc25nFqj30k0FoZjmTyoyxWMnOOB0NfPHwS8AeIk0nxXDq2m+L9Lim8OPZ6vBa6C1rNeTEg74pZJiLmYESfMFAYMem4A+ofsfadqWkw+JLF/BtzoelCSA215daVLps12+1twa3kkcZUbf3i4DZx/DwAewT+HNBl8eQeLpM/wBt2unvYI3nkBYGcOwKZx1A5q54b8QaL4ksHv8AQtRg1C1SaSAzQtld6MVYA98EEZHFfKGg+A/Gk37Rk9xrFjrUN02vy3E+orojyQXVgwI8lr3zgnlNEcbNpKkAYyMV6j+yd4di8M+ANf0Y+FNT0PUYdUuluHurR4lu13v5LRFj86iPaMjj69aAPXPEVnpHiDw5qeialNHJp9/aSWl2Em2nypVKMNwPGQTzT9Es9M0DQNO0eykWKxsbSO3thJLk+VGoVfmPXgDmvje++FGr6b8CfCV9pvg/UY7m51GWXxTaDS5bm5nVWkFvvtdyM6KTkKCMbg3apr3QLXS0+GGl+OvDHiTxXp0dpqkg0mHTXivEgZ0MSG2EhcqhIwm7IG04+XFAH1/4j1yLRbCC6+w32oGe4jgjisow7kucbjkhQgHJYkAD8BWi08KyCNpo1kOMKWGT+FfDni7wF4/bwN4Eh1jQfEU2kQ6bdxW1mulSapcacXmLQCSJJEZJFh2AMfu7duAeK9LsPhrrmpfES9v9Z0y/v9b0zwFZxaTqt3C0S/2kqyLv3BinnA4J+ZtpOfegD6H0XXI9Uu9UhSxvraPT7jyDPcoqJcEKCWj+bcUGcbiACQcZAzWlDLFMu6GRJFzjKsCM18X/AAZ+H/iFdC8WW+q6b4y0uCbw6bPVbe08PtazXc+4HzI3kmIuZRiTkKAQx6bgD6z+x9p+paXpniOxl8Gz6DpiXEJtbq40yXTpb19h3lraSR8bRsG9Ths/7PAB7sLiAyCITRFznChxnjrxSC5tyWUXERKglhvHAHUmvjLTNDj1X4iap/YHgvxDL4wj+IDTW3iK3jb7Fa2qSqZkkkB2p8vmZQjLbhyc4rcm+F96vw/8Z+Ibbwfqr6xdeLrg6nDEskN5qGii5DywQg43K6jOF+/ggbs4IB9ZC4gMJmE0ZiHV9w2/nTo3SRA8bq6noynINfIs3gxb/wCHvjNtO8FeONA8Fz6lYz6VoY05prkzxKfMd7NpA5t2cpuUNk43DGMj2X9le31Oz+F/2XUfCp8ORxX0wtYGtpLVposj96beR2aEsd3y5xxnvkgHq9FFFABRRRQAUUUUAFFFFABRRRQAnekzSk1zfj7xjpHg7R31DU5gDj93EPvSN2AqoQc5csdxpXdkdExCrk9KrtqFipKvdwA+hkFfInjj4zeLPEM8iWly+mWZJCxwn5iPc1wE2qanNJ5k2oXTuecmU5r16WTVJK8nY7YYKTWrPv8AhnhmGYpEcf7LZqTNfCfh/wAb+KtCmWTTtZukCn7juSp+or6D+EHxqt/EE8ej+IVS0vjgRyg/JKf6GscTldWjHmWqIq4ScNUe1d6HYIjOeigk0isGxjnPSiVd8TpnG5SM15hyDLO4S6tY7iMMEkUMA3XFS1X023NpYQWzMHMaBSwGM1YpvfQDibz4V+C7zwvrvhu602SfTtcvnv7xHnYt57MG3o2coQQCMdKx9X+BXw91bWn1i/s9SmvpPs7SSnUZhvlgCiOZgGwZcIAXIyefU16dRSA8W8H/AAI0ePxrrvirxZCl7eT+JJtV09IL2XyfLJBiM0RwrSKckcHHHNJ8PPgRpOneKtX8U+KoUvNTl8T3er2CwXsptxG7boWkiOEMq5bnBxxycV7VRQBwWifCPwZout3uq6bBqMBu0mVrVdRm+yx+dnzCkO7YpOW6D+I1s2Xgfw3a/D1PAIsPO8PrZmy+zTOXJiIxgsec89etdJRQB5joXwJ+HOkWuq28emXl2mrWS2V79sv5ZzJErbk5ZiQVIGCORgY6Vfh+EfhOLwlceGvO197W4uVuWnfWrlrlXXgbZS+5RjIwOOTXf0UAc14L8FaH4M8MTaF4dt5IoZXkmkknmaWWaV+ru7Esx6cnsBXnPwM+AeheC/DmlTa9ALvxJbWc1tNLDfTSW0ZlLBmhR8BGKEAkKD1r2uigDg9T+EfgnUfA+keD7ixuRp+jEHTpIruRLi3IzysqkMCQSDzyKhu/g34Hm8Jad4Ygt9SsLHT5Hkiay1KaCZ3f77SSKwMhY8ktnkCvQqKAPEfEHwB0PVvHOiN5ItPCWleHX0yGC1vpobpZjNv3Bl6qVLBiWySx4rq9Y+DPgPUW0llsb3TjpdollAdNv5rUvAhyschjYbwDnGf7x9a9DooA898RfBr4f6/4qj8R6lpM0l2PJM0S3Ui29yYv9WZogdshGBywPQUmo/BzwXfXuu3jLq9vNrlyl1dta6pPDiVf40CMNhPfHWvQ6KAMDwD4P0LwPoA0Tw/byQ2xmkuJGllaWWWVzlnd2JLMfU+grfoooAKKKKACiiigAooooAKKKKACiiigAooooAKKKKACiiigAooooAKKKKACiiigAooooAKKKKACiiigAooooAKKKKACiiigAooooAKKKKACiiigAooooAKKKKACiiigBG6V8v8A7WmtSXHiWx0ZXIit4vMYZ4LE19QN0r5I/amtpIfiSJmBCTW4K/hxXpZUouvqdWDSdTU8n/pXofhXxBF4m0xfB3iq6yjH/iX30h5t5Oyk/wB08VyXhTw7qnifWE0vSbczTuMn0Uepr2LwR8D5dKvTrHja6t4tPtB5hRH4bHPJr3sXWpRXvPXoejWnBfEyX4A/D3VdG8aXes65bxQ2lkpSOVyNrn+8PbHetj4pwfD/AEabVfFi6hDqOq3UJhigEokUMe4HatO/8XeHvHfhvU9Js7qa2tbZxDCIXKvKMdfpXzd4q0S60PUjb3G9425ikP8AEP8AGuGjCdetz1HZroc9OMqk+aTsZcE8ttOlzE22WN/MUg9DnNfd/gLUjq/hLTNQPJmt1JPvjmvguT/VtwelfcXwct3tfhvosMmQwtwTn3pZzFeziwxy91M6fVZHh0y5ljba6RMyn0IFSWbM9pC7HLNGpJ9TiluWhW3ka42+UFJfcMjHfNOiKGJTHjYQNuOmO1fP9DzB1YM/hPSZriSaT7WS7kkfaGxsJy0eM/cJ5K/04reoqJRjLdGtKvVotunJr0Oe/wCEO0U/fF3Ip4ZWuXIdB92M88qvYdvzo/4Q/STy8l87nl3a6cmRx92RueWXse3HoMdDRU+yh2N/7QxX/Px/eYeneFdHsdUh1KKGSS6hRljeWQuVZ8B3GejMAMnvj61uUUVcYqKsjnq1Z1Zc03dhRRRTMwooooAKyr3w7ot74l07xJdWKSarpsUsNncF2BiSUASAAHBztHUHpWrRQAUUUUAFFFFABRRRQAUUUUAFFFFABWXe+HdGvfEen+IrqxSTVNOjkitLgswMSSY3gAHBzgdQa1KKACiiigAooooAy/D3h3RvD4vho9ilp9vu3vbrazHzJnxuc5JxnA6cVqUUUAFFFFABRRRQAUUUUAFFFFABRRRQAUUUUAV764jtbSa5lYKkSl2J7AV8TfFvxjd+MPFtzeSyH7JC5jto88Ko4zj1r6p+OGpPpvw11eWNtrvCYwfTNfEr42knOcV72TUIu9SR6GCho5HS2vhSWWxt7q61WyshOu6NJc7iPXiq1/4W1q1uDHHa/aoyAyTRMCrj2r2T4W/DzR/Glta3WtRSSQQWoRArEcnFekwfBvwrBGsUE+qRRr0VbtgB+tdFXM4UpOLeptPFKMtT5K/4R/XcH/iVTfmKoZlt5/44po2yOxVhX2TF8JfDcM0cq3erEowYZu2IyD35r5n+N2n6dpfxI1G003d5Y2swJz8xHNbYXHwxEnGxdHERquyPo79nvxq3izwmsN4+b+x/dy56sOzf59K9LnYrBIy8EKSPyr5T/ZPv5Lfx/cWKsdlxb5K9uM19XPt2Nuxtxzn0rwMfSjSrtR2POxMOWoyro0sk+lW00zb5HjBZvU1bqK0aBraNrbZ5JUbNgwMe1S1xvc5wooopAFFFFABRRRQAUUUUAFFFFABRRRQAUUUUAFFFFABRRRQAUUUUAFFFFABRRRQAUUUUAFFFFABRRRQAUUUUAFFFFABRRRQAUUUUAFFFFABRRRQAUUUUAFFFFABRRRQAUUUUAFFFFABRRRQAUUUUAFFFFABRRRQAUUUUAFFFFACNXiP7VPhObU/D8HiC0iMk1jkShRyU617cahvLeK6tngnjWSJ1KsrDIINbYes6NRTRdOpySTPiHwJ4xuvCun6pFpkarqF8AkVx3iHfFeofEz4jxP8AC6Hw3PqUWo63cxr9pkg+4g9z61lfGH4Najo13PrHhyFrrTnYu0KjLQ+w9q8amjaKQxyo0Tjgh1IP619LGFDFNVF0PVjGnVakjQ8N6xdaHqUd3bklRxInZ1r1vUl0fxb4Nub57mGJIot+52AZW9Pr/OvEsr/eH51v+EPDPiHxNeLp+j2tzIsh+ZsERj3PaumvThdTbtY0qQXxXsSfDrw5ceKPF1lpMCF0aQNMwHCoDyTX3Lp1rHZWUFpEMJCgRfoBXDfB/wCHNl4G0r5ts+pzDM8+P/HR7V6CK+bzDFqvO0dkeZiq3tJaEGqRPPp1zDGMu8TKozjkipLRGjtYo24ZUUH6gUzUZmt7Ce4QAtHGzAHpkCn20hltopGwC6Bjj3FcGtjmJKKKKQBRRRQAUUUUAFFFFABRRRQAUUUUAFFFFABRRRQAUUUUAFFFFABRRRQAUUUUAFFFFABRRRQAUUUUAFFFFABRRRQAUUUUAFFFFABRRRQAUUUUAcP8cdOfUvhpq8UYyyRGQD1xXxKRhSD1xiv0Kv7eO7s5raZQ0cqFGB7g18S/Fjwhd+EPFl1ZzRsLWVy9tJ2ZT2zXvZNWjaVN7no4GpZOJ9P/ALP8MUfwy0yZVw8incfXmvQT0r448IfGLxR4a0KHR7JbZ7eDOwuozWv/AMNBeM/+eNn/AN8Csa+V16lSUkjOphKjk2fVsrrHE0jdFBY/hXwl8Q746j441i8zuDXLAfQGu7u/j34yuLWW3aO1USIUyEGRkYryqRpbm5ZsNJLM+cAcsxPau3LsFPDylKodGGoSpXbPXf2ULCS48f3F6qny7eDDH65r6snUtC6r1KkD8q8y/Z58Fv4V8JrcXke2/vv3kmeqr2WvTpmKRO46qpNeRmFVVa7aOLEz56jZX0iGS30u2glAEiRhWAOeatVW0u4e606C4kCh5EDEL0zVmuJ7nOFFFFIAooooAKKKKACiiigAooooAKKKKACiiigAooooAKKKKACiiigAooooAKKKKACiiigAooooAKKKKACiiigAooooAKKKKACiiigAooooAKKKKACiiigAorJ8SeJNB8N2v2nXNUtrFMfKJH+Zv91Ry34CvI/En7Q+lwSPDoOiT3mPuzXDiNT/AMBGTj8RW1PD1KvwopQb2PcqK+VNT+PXjq6kY2v9nWKHoqQbyPxY16Z4L8beItR+Gun61d3iPezXk0bv5QAKr0GK2ngakEmynTaPX6K8ztvHOsRkeclvMPdNv8q3dN8d2ExCX1vJbH+8vzL/AI1lLD1F0JcGdfRUNld215AJrWeOaM/xIc1NWBIUUUUAFFFFABRRRQAUUUUAFFFFABRRRQAGkxS0UANKgjBAIrnNc8C+FdaYvqGiWskh6uEAJ/GuloqoTlD4WNSa2OFtPhP4FtZRImgwsQcjfyK63TdLsNNgENhZw20f92NQKu0VUqs5fExucnuxMUDNc34t8eeFPCysusaxBFOBn7PGd8p/4COR9TgV5jrf7RWlxsU0fQLu5HaS4kEY/wC+Rn+dVTw1WovdiEYSeyPb7mKOe3khl/1bqVbnHBp0SrHGsafdUAD6V8/+GPjXr3inxFb6BJothDBel4yYy7PjaenOM130Xjq+tiLd7GBli+TqQeOK0lhKsdGNwaPRKK4+x8e2EhC3drNAfVSHFdLp2pWGox77K6jmHcKeR9R1FYSpyjuiWmi3RRRUCCiiigAooooAKKKKACiiigAooooAKKKKACiiigAooooAKKRmVVLMwVQMkk8AV5b47+N3hbw+8lppe7Wr1SVIgbEKn3fv+GfrWlOlOo7RVxqLex6nQSFGSQB718leI/jd461Z3W1u4dKhPRLWMbh/wJsmuJv/ABJ4iv3LXmu6nOT/AH7p8flnFd0MsqP4nY1VF9T7qDKRkMCPrS14J4Cnnb4P6JI08pc3lxli5yefWtO21bU7Ygw6hcpjp+8JH5GsXhHrqTyHtFFeaab441W3IW6WK6T3G1vzFdhofifS9VKxpJ5Fwf8AllJwT9D0NYzoTh0JcWjbooorEkKKKKACiiigAooooAKKKKACiiigAooooAQ1zPxA8GaP4y0d7DUoRux+6mH3oz6g103ejFVGTg7xeo4ycXdHxt46+Dvivw3O729q+pWWfklhGWx7gc1wUum6jC/ly6deI3oYGz/Kv0FK54IyKqSaVp0j7pLG2dvUxjNevTzmaSUo3O2GOkl7yufDWgeDfE2uXCw6dot45YgbniKKPxNfQvwg+CkHh+5j1nxEyXd8vMcPVIj6+5r2eC3hgXbDCka+iqBS3E0NvEZJ5Y4ox1Z2AH61jic0q1o8sVZEVcXOastEORQuAowKc6hkKt0IwawbnxboMCSFbwTOg4REb5j6A4xWS3jy3lkEKabIVchctIBwePSuGNGb6HLys7G1hjt7aOCHiNFCrznipK8Z8T/G2z8J+Jbzw23huaaKwk8kSpdAZAHXBX+taGifHrwTfOI74X+mMerSw70H4rk/pVvC1rc3KVyS7Hq1FZ2ha5o+u2outH1O1vou5hkDbfYjqD7GtGsGmnZkBRRRSAKKKKACiiigAooooAKKKKACiiigAooooAKKKKACiiigAooqC7vLSzj8y7uoLdP70sgUfmaAJ6KyLbxR4auXmS38Q6TM0ETTSiO8jYxxr952weFHcngU6x8SeHb59ljr+lXTekN5G5/Q1XJLsOzNWigEEcc0VIgooooAKKKKACiiigAooooAKKKKACiiigAooooAKKKKAA8DJ6Vw3xC8T6ovhjVG8FtBc6pZqHcOpb93/G0Y/iYf5zxUPj3xK0jyaTYPiMfLPIp+8f7o9vWuR068nsL2O7t2xJGcjPQjuD7Guyjh9OZmkY9T531fU9Q1i/k1DVLya8upTl5ZW3E/4D2HFVo0eSRY40Z3Y4VVGST7Cvoa++CFp4i8VjW7a7OmaJeKJ5bVU/epIT8ypngKeue2eler+EvBPhjwrEF0XSbeCTGGnYb5W+rnn8OlejPMKcIrlWpq6qS0PkrSfhz451WPzbLwvqBT+9KgiH/j5Ga908FeDfEen/DHTtIu9P8ALvYryaV4vMU4VuhyDivYqK4KuPnU0sjOVVs8bu9D1e0Ba4064VR1IXcB+IzWdXutZWs+H9L1RWNxbqsp6Sx/Kw/x/GlHF/zISmeUadfXen3Ans53icdcHg+xHevRfCviyDUytreBYLs8D+7J9PQ+1cd4l8M3ujky/wCvtc8SqPu/7w7VhgkHIOD61tKEKyuU0pHulFcj4E8SG+UabfPm6Ufu3P8Ay0A9feuurz5wcHZmTVgoooqBBRRRQAUUUUAFFFFABRRRQAUUUUAFFFZ/iLWNP0DRrnVtUnEFrbpudj1PoAO5PQCmk27IBfEGs6ZoGlTapq13Ha2sQyzuep7ADuT6Cvmv4lfG7W9ceWw8NmTSdOyR5wOLiUfX+AfTn3rkvij491TxzrTXFwzwafExFpaA/LGP7x9WPc/gK5jS7C91TUIdP061lurqZtscUa5ZjXt4bAxprmqb/kdMKaWrIJHeSRpJHZ3YkszHJJ9Se9OtoJ7mZYbaGWeVuiRoWY/gK+h/h58A7OGKO98Yzm5nOG+xQPtjX2Zhy34Y+tey6Joej6JbC20jTLSxiH8MMQXP1I5J9zRVzGnDSCuEqqWx8u/Bfwl4otviLomo3Ph/U7e0in3PLNbsiqNp5OQK9R1PSdUju55G0+6CGViGERIxk+lew0VwTxspy5rGTqNu54WQVJUggjqDT4JpYJVlhkeORejIcEV7LqOl6fqCbbyzil/2iuGH0I5rivEXgmSBGuNJdpkHJhb7w+h71pDExlo9BqaZJ4b8bOrJbax8y9BcKOR/vD+oru4pEljWSN1dGGVZTkEV4aysrFWBBBwQRyDXR+DfEkmkzra3TM9i55H/ADzPqPb1FRWw6fvRFKHY9RopEZZEV0YMrDII6EUtcJmFFFFABRRRQAUUUUAFFFFABRRRQAUUUUAFZviXXNL8O6PNq2r3SW1rCOWPVj2VR3J9KtanfWum6fPqF9MsFtbxmSWRjgKo618efFrx9feOdfaZi0Ol27FbO2zwB/fb1Y/p0rqwuGdeXkXCHMzQ+KfxX1vxlPJZ2ryadowJC2yNhpR6yEdf93p9a86qewtLq/vIrOyt5Li5mYLHFGuWY+gFfR3wq+CGn6dBDqni+JL6/OGWzJzDF7N/fP6fWvZnUpYWFjobjBHhXhbwX4o8TEHRdFurmIn/AF5XZEP+BtgH8M16JpX7Pfiq4QNqGq6bYnuq7pT+mBX0zDFHDEsMMaRxoMKiKAFHoAKfXmzzKo/hVjF1n0PO/D3w5n0rwTYeHjqkcr2s0khl8ogNvPTGagvPA2rwgmCS3uB6Btp/WvS6K5Vial7kc7PE7+wvbCTy7y1lgbtuXg/Q9DVccHjivcLm3guoWhuIUljbqrjIrg/FXg1oFa80lWeMcvBnJX/d9fpXTTxKlpLQtTuReFfGE1qyWmqM00HRZTyyfX1FehxSJLGskbK6MMqwOQRXhp688Guq8C+Im0+4XT7yTNpIcKxP+qY/0qa9BP3ohKPY9KooorhMgooooAKKKKACiiigAooooAKKKKACiiigAoJAGTwKDwMnpXnPjXxQ95I+n6fIVtR8skg6yH0Ht/OtKdN1HZDSuaviTxpDas1tpYWeUcGU/cU+3rXCahf3moTebeXEkzdtx4H0HQVWrp/D3g+91FFuLtjaW55GR87D2Hb8a71GnRVzWyicxVixjkkuoTHG7gSLnapPevVdM8M6NYKPLs0lf+/MN5/XgfhWuqqoAVQAOwFZSxa6IlzPjX43wzJ8UNekeGRUa6JVipAPA6GuKr7/AGVWHzKp+orlfEnw58F+IA7ahoFoJmz++gXypM+uVxk/XNdFLMoxSjKOxcay2sfGml6hf6Xepe6beT2dyh+WWFyrD8R/KvcPhp8eZo5ItN8aIJIyQo1CJcFfd1HX6j8qz/iD8BdT0yKW/wDC902p26/MbWQATgex6N+hrxiaOSGV4Zo3jkQlXR1IZSOoIPQ12NUcVHv+Zp7s0fe9jdW19aRXlnPHcW8qho5I2DKw9QRU1fInwc+Jl/4J1FLO7eS50KZ/30PUwk/xp/Ud/rX1pp15a6jYwX1jOk9tOgkikQ5DKehrxsThpUJWexzzg4snooormICiiigAooooAKKKKACiiigAooooAKKKSR1jRpJGVUUEszHAA9TQAted/ET4u+GfCTPZxyHVNSXINvbsCEP+23QfTk15p8aPjLPfSzaB4RuWhsxlLi+Th5vVUPZffqa8PPJJPJPU16mGy/mXNU+43hS6s9F8W/GbxtrrPHBfLpFqTxFZja2Pdzz+WK8/vLq6vZzPeXM9zMesk0hdj+J5rofBngPxT4ufOjaZI1vnm5l+SIf8CPX8M163oH7OqeWr674hYv3jtIuP++m/wrudXD4fTRGnNGJ5v8Hf+Pjxb/2Kmof+grXC19deGfg54T0D7e1pNqcjX9hLYTGWdT+7kADYwoweOKwdR/Z58KyxkWGq6rav2MjJKB+GB/OsI4+jzt9yVVjc+f8Aw/4u8T6A6NpGu31qq9IxKWj/AO+Dlf0r1zwR+0FdRult4t09Zo+n2u0GGHuUPB/A1h+LPgL4q0tHn0ee31iFQTsT93Lj/dPB/A15TfWl1Y3Ulpe201tcRnDxSoVZT7g1u4YfEro/zKtGZ90+Htc0nxBpqaho19DeWz/xRtyp9GHUH2NaNfDfgzxVrfhHVl1LRbtoX4EkTcxzL/dZe/8AMV9afC/x9pXjrSPtFqRBfwgfarRj80Z9R6qfWvKxWDlR95aownTcTsKKKK4jMKKKKACiiigAooooAKKKKACiiigArnvHWsf2XpJjhbFzcZSPHVR3b/PrXQ15L411E6jr87BsxQnyo/oOp/E5rfD0+eepUVdmLXa+AvDSzhdV1CPMecwRn+L/AGj7elc74X0w6trMNqc+WPnlPoo6/wCH416/GixxrHGoVVACgdAK6MTV5VyoucraDqKKxPF3i7wx4QtIbvxRr2n6PBO5jikvJxGrtjOAT1OK4DI26Kwtf8Y+FdA0O213WvEOm6fpd1s+z3c9wqRS7l3LtY8HI5HtWrpl9Z6np1tqOn3MV1Z3USzQTRNuSRGGVZSOoIINAFiiuXb4ieBF8U/8Iu3i7RRrfmeX9h+2J52/Gdu3PXHauooAbIiSRtHIodGGGUjIIrzHxt4dOk3AurVSbKU8d/Lb0+npXqFV9RtIb+yltLhd0ci7T7e9a0qrpy8ioux4rBLJBMk0LlJEYMrDqCK9g8Naomr6TFdjAk+7Ko7MOteSalaSWN/NZzfficqff0NdJ8NNQNvq72LtiO5X5R/tj/62a7MRBThzIuSuj0miiivOMgooooAKKKKACiiigAooooAKKKKACvlv9pLxw+u+JT4csZj/AGbprlZdp4ln7n3C9Prmvffip4j/AOEV8Canq6sBcLF5dsD3lbhfrjOfoDXxQ7NI7SSMWdiWZickk9Sa9TLaN26j6G1GPUn0qwvNU1K307T7d7i6uHEcUajlia+vvhL8O9M8EaOhMcc+sTIPtV1jJz/cT0Ufr1Ptwv7LXg2O30uXxhew5uLktDZbh9yMHDMPqePwr3Opx+Jcpezjsgqz1sgooorzTEKKKKACiiigDlfG3hqPUIHvrKMLeIMsB/y1H+NeakEEgggjqDXuleb/ABH0hbO/XUIFxFcn5wOgf/6/+NduGq/YZpCXQ0fhtrRkQ6PcPllG6An07r+HWu3rxHT7qSyvYbuI4eJwwr2m0nS5tYriM5SRAw+hFZ4mnyyuuopqzJaKKK5iAooooAKKKKACiiigAooooAKKKrapew6bpl1qFycQ20TSuf8AZUZP8qErgeC/tT+M2M0PguxlwgCz35U9T1SP/wBmP/Aa8DRWd1RFLMxAVQMkk9BV/wAR6rca5r19rF0xaa7naVvbJ4H0AwK9G/Zq8JJr/jNtXvIw9lpIWTDDhpmzsH4YJ/AV9HBRwtDXp+Z1q0InrPwG+G8fhLSRq2qwq2t3aDdkZ+zRn+Ae/qfw7V6jRRXgVKkqknKRyttu7CiiisxBRRRQAUUUUAcJ8QfDuA+r2ScdbhAP/Hh/WuFr3R1V0ZHUMrDBB7ivHvE+mnStZntR/q87o/8AdPSu/DVeZcrNYPod58PtXOoaV9lmbM9rhST1Zex/pXTV5J4KvzYeIbdy2I5T5T/Run64r1uufEQ5Z6dSJKzCiiisCQooooAKKKKACiiigAooooAKKKZPKkMLzSMFRFLMT2AoA5P4i64bS2GmWz4mmXMpHVU9Px/lXnNW9WvZNR1Ke8kJzI5IHoOw/Ktv4f6Oupaobmdd1vbYJBHDP2H9a9OCVGnqbL3UbPgfwvGkUepalFukPzQxMOFHYketdtRRXnzm5u7Mm7hRRRUCCiiigArzH41fC208YWT6npUcVtrsK5VsbVuR/cf39G/pXp1FXTqSpy5ojTad0fAd1BNa3MttcRPFNE5SRHGCrA4INe1/syeO5LHU/wDhDtSnzaXRLWJY/wCrl6lB7N1+v1q1+1L4LitpYfGWnw7RM4hvwo43Y+WT6nGD+FeF2txNa3UV1bSGOaFxJG46qwOQfzr31y4uj6/gzq0nE++6Kwvh/r8fifwdpmuR4DXMIMig/dkHDj8GBrdr56UXFtM5GrBRRRSAKKKKACiiigAooooAKKKKACvn/wDaV+IjrI/gvRbgrgf8TKVD68iIH9T+XrXrfxO8Tx+EfBd/rLFfPRPLtlP8UrcKP6/QGvim7uJru6lurmRpZ5nMkjsclmJySfxr0svw6nL2ktkbUoX1Iq95+DXwWN0sOveMYSsJAe309urjs0noP9nv39DQ/Zv+HcetXQ8WazDvsbWTbaQsOJpR1Y+qr+p+lfS1bY3GOL9nD5lVKnREdtBDbQJb28McMUYCoiKFVR6ADpUlFFeOc4UUUUAFcr8QvAeg+NdOaDUrdY7tVxBeRqPNiP17j2PFdVRVRk4O8XqNOx8R/EHwZrPgrWTp+qxAo+Tb3Cf6uZR3HofUdqoeE/EGpeGNdt9Y0qYx3ELcjPyyL3VvUGvsn4heEtO8Z+G5tIv1Csfmt5gPmhk7MP6juK+MfEWkXug63d6PqMfl3NrIY3HY+hHsRyK97C4lYiDjLc6YT5lqfavgbxLYeLfDVrrent+7mXDxk8xuPvKfoa26+Wf2Z/FzaL4v/sC6mxYaqQqgnhJx90/8C+7+XpX1NXj4qh7Go49DCceVhRRRXOQFFFFABRRRQAUUUUAFFFFAFXVrj7LplzcZx5cTMD74rxUksSzcknJr1rxw+zwte+6BfzNeSV34Re62aw2PQvhbZhLC5vmHzSv5an/ZX/65/SuzrB8AxiPwtaY/i3MfxY1vVyVnebM5bhXzb+3XpsWsaX8P9IuM+TfeJoraTBwdr4U/oa+kq4r4ofDrTvH114an1C/urU6Bq0WpwrCFIldCCEbcD8px2rMR8ZfEPVLrxf8ACGw8D3kvmXXw90u+bVMEgpLBcLa24I/3DX0B4Q+N3hjwX4c+HngXUtG8R3OoX2gaX5dxZ2qPbr5saou5jICMEc8HA9a6O8+AHha4vfiBeLqF/FL43TZdlAn+jAtvby+P4mGTnNekeE9Cj8OeDtL8N2l1LJHpthFZRTuBvYRoEDEDjPGfSgD5d+Lfh/wX/a2nfA/4V6FFeeJbjWI9V1TUSxlfTgHDu8k7ZbcQB8ueB7kV9bQqY4UjZi5VQCx6n3rwnwn+zpN4Uv8AUb7w98VPFmnz6lP595JHFbF5nyTlmZCepNe7wq0cKRtI0jKoBdurH1NADqKKKAPOvihZiLVLe8VcCZNrfVf/AKxrmNLuDaalbXQOPKlVj9M8/pXefFOMNpNtJ3WbA/EV5L4wvrjTPC2p6haFRcW9u0kZZdwBHqO9enh/fgkbwXMkj6KByAaK+HU/aQ+KaoqjUNLwAAP9AX/Gl/4aS+Kn/P8A6V/4AL/jR/ZNfujb6hV8j7hor4e/4aS+Kn/P/pX/AIAL/jR/w0l8VP8An/0r/wAAF/xo/smv3QfUKvkfcNFfD3/DSXxU/wCf/Sv/AAAX/Gj/AIaS+Kn/AD/6V/4AL/jR/ZNfug+oVfI+4aK+Hv8AhpL4qf8AP/pX/gAv+NH/AA0l8VP+f/Sv/ABf8aP7Jr90H1Cr5H3DRXw9/wANJfFT/n/0r/wAX/Gj/hpL4qf8/wDpX/gAv+NH9k1+6D6hV8j7hor4e/4aS+Kn/P8A6V/4AL/jQ37SfxUAJ+36V/4AL/jR/ZNfug+oVfI9p/a51Vk07RNFRuJZXuZB67RtX+bV8+2NtLeXsFnAu6WeVYox6sxwP1Net/FjS/GXjS38Ka1Dot7qEkuiRSTyW1sSgkcliMDp1HFY/wANPAPiyH4gaFcal4a1S3tIb2OWSWS3YKgU7gSfqBXZh5RpULX1VyY2jGx9U6Bptvo2h2WlWq4htIEhT3CjGfqetXqKK8Fu7uchQ8Raj/Y/h/UdWMPnCytJbjy923fsQttzzjOOteS/BL9oDS/iR4M8T+I7jQ20T/hHo/Onge7E2+IozBw2xcZMbr0PSvS/iN/yT3xJ/wBgm6/9FNXwbotrquhfD/wJYaRCxj+ImkS6FcheMMupb2f3JjlKY9DSA+uf2cvjKnxh03WLxfDcmh/2bOkJR7vzjJuXdn7i4/Wr/wAdPjF4W+E+hG61ZzeatNGXstLhbEtxg4yTghEHdz6HGTxXi3wf0rxzY3HxZ0j4X3ek2mr2niiOGN9SBMPkKjAjhTzwuOK7b4w6FrUf7NHibWfH0GjXXjOPRJbae+so/lEXmZCISAQMHnAGTQB7N4O1geIvCWj6+Lc2w1KxhuxCX3eX5iBtucDOM4zgVq1ynwb/AOSReD/+wHZf+iErq6ACsjxjZi+8O3Ue3LovmJ9V5rXpk6CSCSM9GUr+YpxdmmCPDRXqfw8ujceGYVY5MLNH+A5H6EV5dIu2R19GI/WtHUfEWpeGPhD4o1rSJI0vbILLCZE3qGOByO9elWhzxSXc3ceayR7FRXw9/wANJfFT/n/0r/wAX/Gj/hpL4qf8/wDpX/gAv+NH9k1+6NvqFXyPuGivh7/hpL4qf8/+lf8AgAv+NH/DSXxU/wCf/Sv/AAAX/Gj+ya/dB9Qq+R9w0V8Pf8NJfFT/AJ/9K/8AABf8aP8AhpL4qf8AP/pX/gAv+NH9k1+6D6hV8j7hor4e/wCGkvip/wA/+lf+AC/40f8ADSXxU/5/9K/8AF/xo/smv3QfUKvkfcNFfD3/AA0l8VP+f/Sv/ABf8aP+Gkvip/z/AOlf+AC/40f2TX7oPqFXyPuGvP8A9oTUm034U6qUba1zstwR1+Zhn9M18vf8NJfFT/n/ANK/8AF/xrqdQ8e+JPHfwMm1HxHPbyzprqQJ5EIjAUR7uQOvJpxy6pSnGU7WuiZYSdO0pHm9fWv7NmjrpfwvtLgqBNqEr3Tn1BO1f/HVH518lHpX298MYVt/h34fhUABNOhH/jgrfM5WppeZNZ6HRUx5okkSN5UV3+4pYAt9B3pzMFBZiAB1Jrwb41bf+GoPg0/GA2onPt5BrxDmPeqK+abv4pfFbW/DHiv4neFptBtvC3hy8mii0m7tWaa+igP712lB+Q4yQAO2K6nwj8VdY8S/HbQtCtDFF4b1bwgmtLA8QMySsRwX9s4/CgD22ivlfU/jZ8RIfhRrHiCym02XVrbx02h2yvagRtbg4VGAPUn+LrX0N8PrLxbY6CU8aa9ZazqTylxNaWX2aOOMgYTbk5wdx3e/tQBvzTRQgGaVIwx2gswGT6U+vBP20Cr+FPBLDDD/AITCxwRz3ave6ACuG+KlqPLs70DkExMf1H9a7muZ+JSBvDRY/wAMyEfqP61rQdqiKjueYqxVgynBByDXtumz/atPtrn/AJ6xK5/EZrxGqPxZ+M2ufDWLw7p+m6Rp99HeWDTM1yzhlKvtwNp6V3VqMqzUY7m3s5VGox3PoOivkP8A4au8Xf8AQr6H/wB/Jf8AGj/hq7xd/wBCvof/AH8l/wAaj+zMR2/Ev6lW7H15RXyH/wANXeLv+hX0P/v5L/jR/wANXeLv+hX0P/v5L/jR/ZmI7fiH1Kt2PryivkP/AIau8Xf9Cvof/fyX/Gj/AIau8Xf9Cvof/fyX/Gj+zMR2/EPqVbsfXlFfIf8Aw1d4u/6FfQ/+/kv+NH/DV3i7/oV9D/7+S/40f2ZiO34h9Srdj68or5D/AOGrvF3/AEK+h/8AfyX/ABo/4au8Xf8AQr6H/wB/Jf8AGj+zMR2/EPqVbsfXlYHxAujbeGZwpw0zCIfj1/QGvmL/AIau8Xf9Cvof/fyX/GvT/D/jnUPH/wAL9L8QalZ21nNPezp5VuWKYjO0HnnPNL6jVpNSmtLkSw1SnrJFevWvA9kLLw5bDbh5R5r/AI9P0xXkyjLAepr3G3jEMEcS9EUKPwFLFy0SImx9FFFcJkFFFeJa7441LRf2pbnSdS1ue38K2fg5tTuLbbujR1lIaXABYkKO35UAe20V83+Gv2oPBV18XNfsdQ8XWo8JfZ7VdFlGmzh5J2H70HCbuG/vAD0qD9oa18ceFrzTbXwv8VPFVx4j8UaqLbSNKxAIIVLAuzER7hGinGc9wTwDQB9L0Vn+GrO+07w9p9hqWoyane29skdxeOoVp5AoDOQOBk5NaFAGR400aLxB4U1LR5kVxdW7ooPZ8fKfwOK+GJY2ikeJwQyMVYH1Fff1fEnxTtVsviP4ht4wAi6hMygdACxIH6162Vzd5RN6L3R7Z+yTqzT+HdX0V2J+y3Kzx5/uyLggfimf+BV7fXyb8AfEbeF5/FWsG3a6jstEe6a3V9hkKOnAODjgntW1/wANaaf/ANCPd/8AgwX/AOIqMTg6tStJ01cp0JzbcUfTFFfM/wDw1pp//Qj3f/gwX/4ij/hrTT/+hHu//Bgv/wARWP8AZ2J/l/FB9Urfyn0xRXzP/wANaaf/ANCPd/8AgwX/AOIo/wCGtNP/AOhHu/8AwYL/APEUf2dif5fxQfVK38p9MUV8z/8ADWmn/wDQj3f/AIMF/wDiKP8AhrTT/wDoR7v/AMGC/wDxFH9nYn+X8UH1St/KfTFFfM//AA1pp/8A0I93/wCDBf8A4ij/AIa00/8A6Ee7/wDBgv8A8RR/Z2J/l/FB9Urfyn0xRXzP/wANaaf/ANCPd/8AgwX/AOIqW0/ats7q7htovA935k0ixrnUV6k4H8FH9n4n+X8UH1St/KWv2tddeTUtJ8Oxv+7ijN1MoPVidq5/AGvFNF0+41bWLPS7UZnu5khTjOCxxn8Otdh8fr5r74s60ckrAyQL9FQZ/Umrv7NumrqHxUs5ZFytnDJcfRsbR/M16lL9zhk/K5UfdgfU/hzSbXQtCstHsU2W9pCsSD1x1J9yck/WtCiivn223dnIRXFxb24X7RPFFu6b3C5/OlnuLeBA808USnozuAD+dfL37fGit4jvfhroMbFHv9UuLdWAyQWWICvJv2hPFF18RPhJ4Zi3uG8L+HkvtUCN8ounuobMI3+1gO34mkB9+qwZQykEEZBHelr47+PHxP8AFekeDPB/hrTfBfie3s7KTSJ01u1eWOC+/cqTbKypgls7cbjyvSvTvEWo/EL4r/Cd7u1tdW+GcKtdrqtvdxN9tlgSIFRFuRSoclgW4wBxmgD3SGSOaMSQyJIh6MpyD+NOrxz9i3j9mrwpj+7c/wDpTLXsdABXgH7WPhmMJp/iy2jw5b7JdkDrwTGx/IjP+7Xv9cb8bdNXVPhbrtuV3NHbGdB/tRkMP5V0YWo6dWLLg7SR8bWtxLaXUV1AxSWFxIjDqGByK+5/CeqprnhnTdXTGLu2SU46ZI5/XNfCdfW37NV8158KbKNmJNtNLB9AGyP0NelmcLwUuxrWWlz0qiiivFOcKKKKACiiigAooooAKKKKAMbxvGZPC98AM4Td+RryOvbdStxdafcW558yNl/MV4o6lHZG6qSD9RXfhH7rRrA9U+H8gk8LWuP4Cyn8Ca364j4WXoMF1p7N8ysJUHseD+uPzrt65a0bTZnLcKKKKyEFFFFABRRRQAUUUUAcd8U5Aul2sXd5ifyH/wBevKvE+nPq/h6/0uOVYXuoGjDsMhSe5Fd78Tb0T6zHaKcrbx/N/vHn+WK5/RbY3mr2lqBnzJVB+mef0zXp4f3KafzN4aJM8yj/AGT/ABA0asfGOmKSAcfY34/8ep3/AAyd4g/6HLTP/AJ//iq+tBwMUVn/AGnie/4Iv67W7nyX/wAMneIP+hy0z/wCf/4qj/hk7xB/0OWmf+AT/wDxVfWlFH9p4n+b8EH12t3Pkv8A4ZO8Qf8AQ5aZ/wCAT/8AxVH/AAyd4g/6HLTP/AJ//iq+tKKP7TxP834IPrtbufJf/DJ3iD/octM/8An/APiqP+GTvEH/AEOWmf8AgE//AMVX1pRR/aeJ/m/BB9drdz5L/wCGTvEH/Q5aZ/4BP/8AFUf8MneIP+hy0z/wCf8A+Kr60oo/tPE/zfgg+u1u58l/8MneIP8AoctM/wDAJ/8A4qg/sm+ICD/xWWmf+AT/APxVfWlFH9p4n+b8EH12t3PKdXs9S8MaRoOi/wBpSs1pp0cDyQuyK7JxnGaj8Oapff29Y+dfXTxmZVZWmYg5OORn3rpvipalrO0vFH3HMbfiMj+RrgI3aORZEOGUhgfQitKVp07szXvI9zoqvpl0l9p8F3H92VA30PcVYrzGrGIyeGK4gkgniSWKRSjo6hlZSMEEHqCKzI/DPhuOHT4Y/D+kpFpsnmWCLZxhbV+u6IY+Q+64rWooAp2GlaXp9zd3NhptnaT3knm3UkECo07/AN5yBlj7nNSajY2WpWM1jqNnb3lpMu2WCeMSRyL6Mp4I+tWKKAI7W3t7S1itbWCKC3hQRxRRoFRFAwFAHAAHYVJRRQAVHcuI7eWQ9FQt+QqSsXxteix8OXLbsPKPKT6n/wCtmqirtIaPJpG3SM3qSa208L3HjD4X+IvD9vdR2kuoEQpNIhZUIweQOtYVerfD+1Nt4ZgLDDTEyn8Tx+mK9GvNwimtzVycdUfNX/DJ3iD/AKHLTP8AwCf/AOKo/wCGTvEH/Q5aZ/4BP/8AFV9aUVn/AGnif5vwRp9drdz5L/4ZO8Qf9Dlpn/gE/wD8VR/wyd4g/wChy0z/AMAn/wDiq+tKKP7TxP8AN+CD67W7nyX/AMMneIP+hy0z/wAAn/8AiqP+GTvEH/Q5aZ/4BP8A/FV9aUUf2nif5vwQfXa3c+S/+GTvEH/Q5aZ/4BP/APFUf8MneIP+hy0z/wAAn/8Aiq+tKKP7TxP834IPrtbufJf/AAyd4g/6HLTP/AJ//iqP+GTvEH/Q5aZ/4BP/APFV9aUUf2nif5vwQfXa3c+S/wDhk7xB/wBDlpn/AIBP/wDFVp+J/hfqHw5+CN7p95qlvqRbWIrlXhiZAgK7CMEn2r6hrkvjBpJ1r4ba3ZIu6QWxlj/3k+b+lVHH1pyipvS6E8VUnpJ6HxZX2r8ILtb34Y+Hp1IJ+wxo3+8o2n9RXxUK+m/2U9eW88H3egyP++06cvGpPWKTnj6Nu/MV2ZlC9JPsFZe6ek+PvDNj4y8Gat4X1J5I7XU7V7eR4/vJuHDD3Bwfwrx/4U/AjxNoPjnRPEfjbx9J4lh8N2z22hWq2/lrArIUO498KRj378CvfKK8I5jwHVfgT4pjtfEPhXw148i0zwT4ju3ub6zksfMuofMbMscUmcBW6cjoTWx4k+DusWfjPw74o+G/iKy0G50jRhopjvrM3KPbDG0jBHzDHfr+dezUUAfO9h+zzrVv8NZPCk/i22u7l/FqeIGvZLVgZFBBKsoP3yRnI45r6BvLWG8sJrK5XfDPE0Ui5xlWGCPyNT0UAfNXhr9mrxBYavo+lap8RJb/AMCaHqZ1HT9G+yhXVw5dQz/Vmz9TgCvpWiigArlfidME0COL+KSdfyAP/wBauqrzv4oXwm1K3sVORAhZv95v/rCtqEb1EVFanHVg/HD4QeMvH1z4evtA/swW1rpgjb7TctG25m3cAKeMEV0dpC9zdw28fLyuEH1JxXtsEawwpCnCooUfQCu2riJUZKUdzZVXTkpRPir/AIZj+J3roH/gc3/xuj/hmP4neugf+Bzf/G6+2KKX9q1/I0+vVfI+J/8AhmP4neugf+Bzf/G6P+GY/id66B/4HN/8br7Yoo/tWv5B9eq+R8T/APDMfxO9dA/8Dm/+N0f8Mx/E710D/wADm/8AjdfbFFH9q1/IPr1XyPif/hmP4neugf8Agc3/AMbo/wCGY/id66B/4HN/8br7Yoo/tWv5B9eq+R8T/wDDMfxO9dA/8Dm/+N0f8Mx/E710D/wOb/43X2xRR/atfyD69V8j4n/4Zj+J3roH/gc3/wAbr2Lwf4N1rwP8J9J0LXfsxvIb24cm3kLptdtw5IH8q92rjvjLqmq6H4BvdZ0aO2e6tGRz58PmAIWCsQPUZzn2NJ46rXahK25M8TOraMjhLOzvLh1Ntazy8jlIyf5V7XGSyKxGCQCR6V8Y6r8UPH2pIY5/E97GhPS22wY9soAf1r6h+DuvHxF8OtJ1CSZpbhYvInZmy3mJ8pye5OAfxoxtGcYqUjKpFpXOuooorzjI4r42WXjm9+H14PhzqS2PiKF0mt9wTEyqctF8wIG4ZGfXHIrzD4SeFfiN4r+MWo/Eb4oeFdP0GD+wv7Fi03zVn+0AuGZmALDbywwfUDHFfQlFAHkvh74IeGNN+K/iHxZPofhufStRtraOy03+yo9tnJEuGdQRtBY88AGo7nwn4g1T9q608W6hpcn/AAj2jeHng067Mi7ftcjANhc7s7HkGcV69RQAUUUUAFfFPxcuFuvib4ilUgj7fIgI/wBk7f6V9k69qUGj6Je6pcsBFawPK2TjOBnH49K+E7+5kvb6e8mOZJ5GkY+pY5NerlcdZSN6K3Z2nwm0vUtX03xrZaRaPdX0/h2aG3iVgpeRnQAZJAGeetcR/wAKM+LP/Ql3X/gVb/8AxyvoX9kXS2TTNc1p14lmjtoz/ugs3/oS/lXu9XWx86FWUYpGqxUqTaij4E/4Ub8Wf+hLuv8AwKt//jlH/Cjfiz/0Jd1/4FW//wAcr77oqP7Xrfyr8f8AMv8AtCp2R8Cf8KN+LP8A0Jd1/wCBVv8A/HKP+FG/Fn/oS7r/AMCrf/45X33RR/a9b+Vfj/mH9oVOyPgT/hRvxZ/6Eu6/8Crf/wCOUf8ACjfiz/0Jd1/4FW//AMcr77oo/tet/Kvx/wAw/tCp2R8Cf8KN+LP/AEJd1/4FW/8A8co/4Ub8Wf8AoS7r/wACrf8A+OV990Uf2vW/lX4/5h/aFTsj4E/4Ub8Wf+hLuv8AwKt//jlaHhj4J/FG28S6Xc3fg66S2ivIXlb7TAcIHBY/f9M1910UPNqrVrL8f8xPH1H0R8U/Fzf/AMLO8Rb/AL325/y7fpXcfsnbP+E81Dd977Adv/fYzXM/H+xax+LOsjBCztHOv0ZBn9Qau/s26kun/FSzikbCXkMlv9WIyP5V2VPewunYh6wPreiiivnjkPOPi38OLvxt4w8Ba5b6nBaR+F9W+3zRSRFjOuUO1SDwfkPX1rzhv2Z/L8NfE3S7XXrZJfGV3DLbSNbsVtI47jztrDPJJyMjHavo6igDidb+HOkeIvA3h7wv4gknlj0V7O4SS2fy901umFPf5Sc8V1WuWbajol9p6OI2ubaSEORkKWUjP61cooA4j4F+Cbn4dfC3R/B13fxX82niUNcRRlFffK7jAJJ4DY/Cu3oooAKxvHG3/hDdZ3/d+xS5/wC+DWzXGfG3Ul0v4W67cFtrSWxgjP8AtSEKP51dJXmkOO6PjFPuj6V9Sfsp7/8AhXVxu+79vk2/kK+XK+tv2a7FrP4U2MjKQbmaWfPqC2B+gr28xf7n5nTW+E9KooorwTlCiiigAooooAKKKKACiiigArynx5pzWGvyuq4huP3qHtk9R+f8xXq1YvjLR/7Y0lkjUfaYvnhPv3H4/wCFbUKnJMqLszzPQNRfStWgvFyQhw6j+JT1FexW00dzbx3ELB45FDKw7g14eysrFWUqwOCD1Brq/A3iQac4sL5z9kc/I5/5ZH/D+VdWIpcy5luXON9T0mikRldAyMGUjIIOQaWvPMgooooAKKKKACqmsahDpmnS3k5+VBwO7N2Aqa6uIbW3e4uJFjiQZZmPAryzxfr8mtXYWPclpEf3aHuf7xrajSdR+RUY3Mi8uJbu6luZmzJK5Zj7mur+GOnGbUJdRdfkhXYhPdj1/T+dcpZW015dR2tuheWRtqgV7DoWnRaVpkNnFzsGXb+8x6muvET5Y8q6lzdkXqKKK84yCiiigAooooAKKKKACiiigAooooAoeILAano9zZ8bnT5CezDkfrXjcitG7RupVlJDA9iK9zrzr4jaKbe7/tW3T9zMf3uP4X9fxrrwtSz5WXB9C38NNYUK2kTvg5LwE9/Vf613VeGxSPFKssbFHQhlYHBBr1Hwj4kg1aBYJ2Ed8o+ZTwH9x/hRiaLT5kOcep0NFFFchmFFFFABRRRQAV5j8QdYXUNTFpA+63tsjIPDP3P4dPzrb8ceKI4YZNN06XdO3yyyL0QdwD6/yrz2u3DUbe8zSEepa0qzk1DUYLOMZaVwD7Dufyr2i3iSCCOGMYRFCgewrkvhzohtbc6pcpiWYYiB6qnr+P8AL612FZ4mpzSsugpu7CiiiuYgKKKKACiiigAooooAKKKKACkYBlKsAQRgg96WigD4q+LPhmTwp471HS9hFszme1PrE5yv5cj6ij4U+LJPBvjS01Y7jat+5u0H8UTdfy4P4V9D/tB+BW8WeGBqGnw7tW00F4gOssf8Sf1HuPevk4ggkEEEdQe1fQ4apHEUbS9GdcGpRPvqyube8tIru1mSaCZA8ciHIZSMgipa+YfgJ8U08NMPDviGZv7Jkb/R5zz9lY9Qf9g/ofrX03bzRXECTwSJLFIoZHQ5DA9CDXi4jDyoys9jmnFxY+iiisCQooooAKKKhvbq3s7Z7i6lWKJByzGgCLWNQg0zT5by4bCoOB3Y9gK8cvrmW8vJbqY5klYs3+Fani3XpNavfk3Jax8RIe/+0fesi2hlubiO3gQvLIwVVHc16VCl7NXe5tGNjpvhvpputYN66/urUZB9XPT9M16XWd4c0uPSNKitFwXxukYfxMetaNcVapzyuZyd2FFFFZEhRRRQAUUUUAFFFFABRRRQAVT1zToNX0a90u6GYbuB4XHswI/rVyimnZ3A+Dde0y50XWrzSbxSs9pM0T5GM4PB/EYP416z+y94wTSten8L30oS21E77YseFmA+7/wIfqPet39p/wACSSgeNdMi3FFEeoIo52jhZPw6H8K+fY3eORZI2ZHUhlZTggjoRX0MXHF0P63OtWnE+/qK8q+BnxQtfFOmw6LrFysevQLty5x9qUfxD/a9R+Neq14NWnKnJxkcrTTswooorMQUUUUAFFFcV8V/iDpvgfRXkZ459VlUi0tN3LH+83oo/XpVQhKclGK1Gk27HBftS+Mha6bD4PspP390BNeEH7sQPyr+JGfoK+ckVndURSzsQqqOpJ6AVb1nUr7WNVuNU1K4e4u7hy8sjdz/AEHYCvTP2cfA7+IPE669fQk6Zpjhl3DiWb+FffHU/hX0EIxwtHX+mdSShE9/+FHh3/hFvAWmaS6hbhYvNucd5X+Zvyzj6AV1NFFfPyk5Scn1OVu4UUUVIgooooAKKKKACiiigAooooA+dv2tdCdNR0nxHGn7uSM2sxA6MDuXP4E14nouoXGk6vZ6patie0mWZOepU5x+PSvtD4m+GY/F3gu/0VgvnOm+2Y/wyryp/Pj6E18U3dvPaXUtrcxNFPC5jkRhgqwOCD+Ne7l9VTpcj6HTSleNj7r8N6ta69oNlrFi++3u4VlQ+meoPuDkH3FaFfM/7OHxEj0S7/4RTWZtlhdSbrSZjxDKeqn0Vv0P1r6YrycRQdGbj0MJx5WFFFFYEhRRRQAUUUUAFfP/AO1j4njZdP8ACdtJlw32u7APTjEan8yf++a9e+Ifi7TvBnhubV79gz/dt4Afmmk7KP6nsK+MPEOrXuva3d6vqMhkubqQyOewz0A9gOBXpZfQcp+0eyNqUbu5VtLea7uobW3UvLM6xooHJYnAr7o8J6Umh+GdN0hMYtLZIjjoSByfzzXzb+zN4QbWvFx8QXUObHSjuQkcPOfuj/gP3vrt9a+paeZVeaSgugVpa2CiiivMMQooooAKKKKACiiigAooooAKKKKAOK8deGGuC+qadHmXrNEv8X+0PeuAr3SuX8UeEbfUi11ZFbe6PLDHyOff0PvXXQxFvdkaRn3OQ8OeJ77R8Rf8fFr/AM8nPT/dPau+0jxNpGpKBHcrDKf+WUvyn8Ox/CvLdS0+806cw3lu8Tdsjg+4PQ1VredCFTUpxTPdQQwyCCPaivE7e/vrfiC8uIx6LIQPyq0de1ortOp3OP8AerB4R9yPZs9hd1Rdzsqj1JxWBrPi7SdPVlil+1zD+CI5A+rdBXmNzd3Vz/x8XM0vs7kioKuOEX2mNQNXX9dv9Zm3XD7YgfkiX7q/4ms2KOSWVY4kZ3Y4VVGSTV7RtG1DVpQlpASmfmkbhF+pr0fwz4Zs9GUSnE92RzKR09lHatZ1YUlZFOSRX8FeHF0mD7VdKGvZBz38seg9/WuloorzpycndmTdwoooqRBRRRQAUUUUAFFFFABRRRQAUUUUAFR3UEN1bvbzxiSKQbWU9xUlFAHk3ivw/PotyWUNJZuf3cnp/sn3rFjd45FkjZkdTlWU4INe33EMNxC0M8ayRuMMrDINcF4i8ETRM1xpB82PqYGPzD6HvXfSxCekjWM+47QPHMkarDq0ZlUcecg+b8R3rsNP1jS79QbW9hcn+Hdhh+B5rx2eGWCVopo3jkU4KuMEVHVTw0JarQHBM91BBGQc0jMqjLMB9TXiSXl5GMR3dwg9FlYf1pJbm5lGJbmaQejSE/zrL6o+4vZnrWpeIdH08Hz72MuP4Izub8h/WuJ8ReMry/VrexU2sB4LZ+dh9e34VytWLGzur6YQ2lvJNIeyjP5+lbQw8IaspRSK9dZ4K8MPfyJf38ZW0U5RD1lP+FavhvwVHAy3OrFZZByIByoPue9dmoCqFUAADAA7VlWxP2Ykyn2FAAAAGAOgoooriMwooooAKKKKACiiigAooooAKKKKACiiigAr56+P/wAKZEmn8WeGbUvG+ZL+0jHKnvIg9PUfj619C0VtQryoy5olRk4u5+f9egfDL4q+IPBYWzGNR0nOTaStgp67G/h+nI9q9d+KvwTsNekl1bwy0Wnai2WktyMQzH8PuH3HHtXzr4i0HWPD1+1jrWnXFlODwJFwGHqp6MPcV7kKtHFRs/uOlSjNH1j4P+LXgrxJHGiammn3bdba9IjbPoGPyt+BruopI5UDxSJIp6FTkV8A1e0/WNW08BbDVb61UdFhuHQfkDiuWplkW/ckQ6K6M+8qZLLFEpaWREUdSxwK8S8Eazq9x8JtGu59Su5biS6nV5WlJZgDwCaSaeac5mmllP8AtuW/nXGsI7u7M+Q9N1jxlpVkrLbP9sm7CP7o+rf4Zrgdd1q+1icPdSYRT8kS8KtZlaGj6PqGqyhLO3Zlz80jcIv1NbwpQpalKKRRjRpHWONSzscBQMkmvS/BHhsaXEL28UG8ccD/AJ5D0+tWfDPhiz0dRM+Li7xzIRwv+6O1b9c1fEc3ux2IlK+wUUUVykBRRRQAUUUUAFFFFABRRRQAUUUUAFFFFAEdzDDc28lvcRrLDKpR0YZDKRgg18m/Gr4Y3XgvUG1HT1efQp3/AHb9Tbsf4G9vQ9/rX1tUF/Z2uoWUtne28dxbTKVkikXKsPQiujDYiVCV1sXCbiz4Jgmlt50ngkeKWNgyOhwykdCDXunw4+Pc9uItP8ZQtPGMKL+BfnHu6/xfUc+xpvxT+BdzatJqngtWuIOWfT2b50/65k/eHsefTNeH3VvcWlw9tdQSQTRna8cilWU+hB5Fe1+5xcf6ujo92aPufQPEWh6/ai50bVbS9jP/ADykBIPoR1B9jWpXwHbTz20wmtppYJR0eNyrD8RzXR2PxB8cWUYjtvFOqIo7GXf/AOhZrinlbv7sjN0ezPtmqeq6rpmk2zXOp6ha2cK9XnlCAfnXxtc/Efx5cx+XN4r1Nl9A4X+QFc3fXl5fTedfXdxdSf35pS5/M0RyuX2pAqPdn0X8Qvj3plnFJZeEIft90QV+1yqVhQ+qg8ufyH1r541jUr/WNRm1HU7qW6u5m3PLI2Sf8B7VVUFmCqCWPQAcmvVfhp8Fdd8RPFfa6smkaXkNh1xPMP8AZU/dHufwFdsYUcLG5olGCOU+GfgfVPHGuLZ2atFZxsDd3RX5Yl9vVj2FfYnhrRdP8O6JbaPpcAhtbdNqjuT3YnuSeSaTw1oWleHdJi0vR7OO1tYhwq9WPdmPUk+taVeRisU678jCc+YKKKK5DMKKKKACiiigAooooAKKKKACiiigArwD9pX4dvI7+NNFtyxx/wATKJBzx0lA/Q/gfWvf6R1V0ZHUMrDDKRkEelbUK0qM+ZFRk4u58AV7x8GfjQbVYNA8YzloAAlvqDdUHZZPUf7Xbv6iL40fBmezlm1/whbNLaHL3Fggy0Xq0Y7r/s9R2rw0ggkEEEdQa9z91i6f9aHT7s0ffdtPDdQJcW00c0Mg3I6MGVh6gipK+JPBvjvxR4Sf/iS6pJHBnJtpPniP/AT0/DFet6B+0X+7VNd8Okv3ltJeP++W/wAa8yrl1WL93VGLpSWx9AUV5JF+0D4HZcta60h7g26H/wBnqpqP7Q/heJD9g0jVbp/SQJED+OW/lWCwlb+Un2cux7NXKfELx7oPgrTmn1K4WS7K/uLONh5sp+nYe5rwTxZ8efFmqI8Gkw2+jwsMbo/nlx/vHgfgK8rvbq5vbqS6vLiW4nkOXklcszH3Jrso5bJu9RlxovqbvxA8Zaz401k6hqsoCJkW9un+rhX0A9fU9TVLwl4f1LxRr1vo+lQmSeZuWx8sa92b0AqfwX4T1vxfqy6dotoZW4MsrcRwr/eZu306mvrT4YeAdJ8C6P8AZ7QCe+mAN1dsPmkPoPRR2FdmIxMMPHljv2NJzUFZGp4H8N2HhPw1a6Jp6/u4Vy7kcyOfvMfcmtuiivAlJyd2crYUUUUgCiiigAooooAKKKKACiig0AFFNNZ+t63pWi2rXWqX0NrGBnLtg/lTSbdkC12NLNFeR6v8fPBVlcNFA1xeAH70a4H603Sfj94KvJxHcG5swf4pFyP0rp+pV7XUTX2FTses3Vvb3UJhuIUljPVXGRXN6j4H0m4Ja3aW1Y9lOV/I1q6Fr2k65ai40u+huYz/AHG5H4VpVgpTpvsZ6pnn8/gC8Unyb+Bx6MpBqlF4M1KS7lthPbb4gCxycc9K9OFVre1aPULm5LArMEAHcYFarEz7lc7OJtvh/cEj7RqEajuEQk/rW7pvg3RrQhpY3unHeU8fkK6OiolXnLqJyY2KOOKMRxoqIowFUYAp1FFZEhRRRQAUUUUAFFFFABRRRQAUUUUAFFFFABRRRQAUUUUAFFFFAFW/0+xv02XlrFMPVl5H0PUVz154F0mY5t5Z7c+gO4frXV0Vcako7MabRwknw+Of3epcf7Uf/wBenRfD5c/vdSbH+zH/AI13NFX9Yqdx87OZsfBOjW5DTCW5P+22B+QrobW1t7WLy7aCOFPRFAqWis5TlLdibbCiiipEFFFFABRRRQAUUUUAFFFFABRRRQAUUUhoAWikoNABkUbhWfqmsaXpcZk1C/gtlx/y0cD9K5p/ij4ESTy28QW+7OOhrSNKpJe7FsqMJPZHa7hVPWNL0zWLNrPVLG3vYG/gmjDD6jPQ+4qno/iXQdYGdO1S2uM9ArjP5Vrgg1LUoPXQTUlueSeJPgH4R1CR5dLuLzSXbnZG3mRj6BuR+dcVqH7OuuRsTY+ILCdewliZD+ma+kaUV0QxtaK0kUqkkeU+FPA+qaf4NsfC01xbG8spZJpHUnYVc8YOM5rXtvh/cEg3OoRqO4jQk/rXawWrR6lcXRYFZVVQO4xVqpliZ30YObOc03wZo1oQ8kb3Tj/nqePyFdDFHHFGI40VEUYCqMAU6isZTlLdktthRRRUiCiiigAooooAKKKKACiiigAooooAKKKKACiiigAooooAKwfFXg/w34oi2a3pNvdNjCyldsi/Rhz+HSt6inGTi7pgnY8O179nfSJmeTRNcurPP3Y50Eqj8eDXK3f7PPimNyLbWNLnX1YOn6YNfTdFdccdXj1NFVkfMNv+z34tdgJtU0qIeoZ2/oK6TRP2dLZHDa14ilmA6pawhAfxJJr3qiiWPrvqDqyOT8IfDrwh4WZJdL0iI3K9Lmf95Ln1BPQ/TFdZRRXLKcpO8nchtsKKKKkQUUUUAFFFFABRRRQAUUUUAFFFFABRQabQA6kLKOrAfjSU0lR1I/Oj0AeGU9GB/GvPfiH8JPDHi5nu1j/szUm5NzbKAHP+2vQ/XrXfqRzgg/jTqqnUlTd4uw7tbHyR4t+C/jbQ2eS2s11i1B4kszl8e6Hn8s1yFz4V8UWtvJcXPhvWYIYlLySSWEqqijkkkrgAetfcwpJo45omhmjWSNwVdHGQwPUEdxXoQzOol7yuaqs+p8BUV9v3nhPwWoElz4Y0IZYAMbCLknp/DV2x8O+H7F99loWl2resNpGh/QVu8zjb4SvbLsfGHh/wf4o190GkaFfXKt0lERWP/vs4X9a9d8Efs+XDulz4u1FY0GD9ktDkn2Zz0/AV9DUVzVcxqS0joQ6rexn+H9E0nw/pqafo9jDZ2yfwRrjJ9SepPua0KKK4G23dmQUUUUgCiiigAooooAKKKKACiiigAoPSikbpQBx/xT8b2Pgjw9Jf3GHuXG23h7u3+FfHnjLxVrXivU5L7V7qSXJJSLd8iD0A6V1f7QniabxB8QLm3EjG1sD5MS54z3P55rzj3619Vl2DjSpqbWrPXwtFRim9zvfgd4R0vxh4taw1acpbxR79ittMh9Aa0Pj74F0bwXrFoujTExXSFmhd9xQjiu//AGefBfh++8F/2vdMU1CSU7Z1fa8YHYVo/HTwT4fh8AXmqLK1xqNv863Mkm6Q+2fSsJYv/a+W7t2Idb99vofPfhHxPrHhbU0v9Hu5IWUgsgPyP7EdK+wfhN48sfG/h9buPEd5HhbiHPKt6/SviX6V6B8BPEknh34g2eZCLa8byZVzwc9P1rozHBxq03JLVF4mipxv1Ps8VTs55ZNUv4WbMcRj2DA4yuTVxDlc+tRQ/ZzPMYvL83IEu3rnHGfwr5VdTyCaiiikAUUUUAFFFFABRRRQAUUUUAFFFFABRRRQAUUUUAFFFFABRRRQAUUUUAFFFFABRRRQAUUUUAFFFFABRRRQAUUUUAFFFFABRRRQAUUUUAFIeopaQ9aAENeQ/G74tx+EwdH0XZcaq4+Y9VhB9feu++IevJ4a8I6hqzH5oojs/wB48CvkLwpIup6rrHinVwbtrNGudj8hpCeAfYZr08vwiq3nJaI68NR5veZX1Kz8ceKZW1G9gv7zzDuBkf5fwBPFc5e2NzYzGC8tXt5R1V1wauanr+r6ldtdXGoT7mPyqr4VB2AHauj0e7n8VeH77SdTfz7yyh8+zuG++AOqk9x1r6Jc0EtFY9PVdDkbG7u7CdZ7G6mtpVOQ0TlTn8K+gfgr8aZ7i7g0DxVIpZ8JBdnjJ7Bq+dwcjNKGKkMrEEHII6g1OJwsK8LSWoqlKNRan6GRMHQMpBBGQR3p9eZfs8eLX8TeB4o7ly13ZHyZCTyR2NemjpXyFWm6c3F9DxakXGTTKNhPLLqF/G7ZjidFQYHHy5P61eqG3+zmSZoPL378Sleu4etTVDICiiikAUUUUAFFFFABRRRQAUUUUAFFFFABRRRQAUUUUAFFFFABRRRQAUUUUAFFFFABRRRQAUUUUAFFFFABRRRQAUUUUAFFFFABRRRQAUUUUAB6VV1G9ttPs5Ly8nSGCNdzu5wAKtHpXy/+0748uL7WT4V0+4KWlvzc7T99/T8K6cJhniKiijWjSdSVkX/iP8friSeSw8JQqsakqbuQZJ/3RXkWpeOfGGoTGW58QXhYn+Ftv8q7vw34F8J2HgGx1/xpBqSTXkuyKODOT6YAq3/wjXwuz/yB/FWe/wC6evdpSw1H3YxPRj7KCskefaR8QPGWlzLLba/dnB+7IQwP517T8M/j1HeXEOmeK4UgkchFuk+6T/telcsPDfwtxk6R4pH/AGyesjx/4T8HQfD6DxT4Va9CtdeQy3DHORnPB9xSqfV8R7rjqE1Sqe7Y+uraWOaFZoXDxuAysDkEVLXz5+y748nug/hPVLhpGjUtau552jnb+FfQYrwcTQlQqODPNq03Tlysp6xby3NvGkQBZZkY5OOAeau1U1S6ktYonjVSXmSM7vQmrdYu9jMKKKKQBRRRQAUUUUAFFFFABRRRQAUUUUAFFFFABUd2WFrKV67Dj8qkpG5UihAfAfi1nbxVqrPnd9rlzn/eNenfA/4UaX410O51TVL2RFWQxxxxHlSO5rl/jb4em0L4j30DKVguphLE2Ou7r+pr6D8EfDnT9L8NWR0nVbyxlniDXBSXiQkcnHavqMVieShFxdrnrVa1qacWeAHQdY0f4lN4X028u7m2trpd5ilKps4JLc4HFLquk6tqXxLPhu5vru2s7y6CRmSUmPYe4PQ1237QWjJ4LtoToN5NENUYi7cvukcj/a6iqnwA01fHFzNZ+ILmSeDSgDandiRGPP3utCrP2PtvL5jUvd5+gfGj4R6R4O8Jxazpl9IXVlSRJD9/PcV5J4dZl8QacyZ3C6jxj/eFfWnir4c6dqmg3cOq6te3qxxMYBJNxGQODjvXzn8JPDcmtfEyz06NS0VtcGSR8cBVPH8qWDxPNRlzyvYmjV5qbuz7S05maxhZvvGMZ/KorC3livr6V1wkrqUOeoC4q3Gu1AvYDFVrG6e4uLqNlUCGTYpHcYr5q+9jy31LdFFFSIKKKKACiiigAooooAKKKKACiiigAooooAKKKKACiiigAooooAKKKKACiiigAooooAKKKKACiiigAooooAKKKKACiiigAooooAKKKKACkP3vwpaQ9aTBHjv7V9xLD8PEijztluArfSvnbwLqFnb3N7peoP5dpqUBgaX/AJ5t2Y/lX1L+0NocmtfDe9WFC81viVQPY8/pXxseRX02VWnQ5T1cJZ07G7qXhHXrO6MK2ElzHn93LB86uOxyOldx4N8Da9Z+Eda1aCGKXUmg8pLRJVMiJ3YjP1rzm01nV7SHybXU7uKP+6shwKveE/Fmt+G9dTWLG8laYH94sjFhKvcHNd1WFWUfdexvKMmtDDkjkhkaKVWR1OGVhgg0mK991Pw74b+L2htrnhsw6f4hiX/SLU8CQ/T3rw7WNNvtI1GXT9Qt3t7iJsMjD9aeHxMamlrSXQdOopep7d+x9PINW1q2yfLKK/419LDpXgn7I2hy2+jajrUqFRcyBIiR1UDmvex0r5rMpKWIlY8rFO9VlLSoJYTdGVdpkuGdeQcr2NXaq6XdPdwPI6quJWQY9AcVarhle+pzsKKKKQBRRRQAUUUUAFFFFABRRRQAUUUUAFFFFABRRRQAUUUUAFFFFABRRRQAUUUUAFFFFABRRRQAUUUUAFFFFABRRRQAUUUUAFFFFABRRRQBV1eb7PpdzP08uJm/IV8Da9eyalrV7fSsXeeZnJJ96+99biM+kXUI6vEyj8q+A9VtnsdSurSRdrwysjAjpzXu5KleTZ6GB6nv1xrcOu/DrwRLHEYxFfrEQ3OSBiu28deJtQj1x/Dnh21s724uYSI2hK+ZbuOpb261xVzokOh/DvwRBDK0gkv1lJbsSM12njzwrqra+/iPw1PbWM9tCSgiCmS4c9Q2e1ZVOTmXz/MmVr/eSeDPFFzqF/eaLrVtZWNxZwGMxyMplmkA5Ye1eR+L/wDkhkv/AGHJv/Rj1634L8J31hqN7revTWt9c3cBk8yQKJIpCOVGO1eR+L/+SGy/9hyb8f3j08Py+093yKp25nY8++GuoyaX460e7iYr/pSI2O4JwRX3XC4kiRx/EoNfB/w/s5NQ8baNaxqSzXcbfgDX3fbIY4UjznaoFVnVvaRsLHL3l3EuoIbhEWYZCuGXnHzDpU1Z+txySR2ojjZ9t1GxwM4APWtCvFexwBRRRSAKKKKACiiigAooooAKKKKACiiigAooooAKDRRQB5x8b/h7H420ISWuE1O0+a3f+9jnaa+XtT1/xzol22m3usanaSwnZ5bNjAHp7V9zYrl/G/gPw54ttzHq2no0mPlmQbXH4ivSweOVJclRXR1UMRy+7JXR8U6vresauqDVNSuLwRn5BK2cfSm6RrGq6SztpWoXFm0n3zEcbq991b9m6Fpi2l65IkfZJF6U3Sv2boxMranrsjRjqsSjmvY/tDC8vl2O36zRseO6d4j8catdrYWWsandTSnaIkbOc+vtX078DPh2vg3SGu7/ABLq15807/3P9kVv+CPh/wCG/CMAGl2CCfHzTuNzn8T0rqwK8jG49Vbwpqy/M4q+IU1ywVkOFQ29vHA8zx5zK+9snvUwrP0ZHWS+Z1Zd10xGRjI45FeatmcpoUUUUgCiiigAooooAKKKKACiiigAooooAKKKKACiiigAooooAKKKKACiiigAooooAKKKKACiiigAooooAKKKKACiiigAooooAKKKKACiiigApDS0hoAiuoI7m3kglUNHIpV1PcEV8e/G/wCHV54P12W8tYXl0m5cvG6jIjJ/hPpX2PVTVdOstUspLO+to7i3kBDJIMgiuvB4yWGndbdTehXdKV1sfn3zj196Svpbxl+zzYXlxJceHdQazLHPky8oPYVw8n7PvjRZdizWbpn72cV9HTzHDzj8Vj044qnLrY818Ma9qnhvVotT0q4eGeM9AeG9iO4ro/D+j+JPin41aSRnkeZwbi4xhIk7gV6b4Y/Zzk85JfEGsfuwctFbjBPtmvc/CvhvR/DWmrY6RZR28Y6lR8zH1JrkxWZUo39lqzCrioL4NyTwtotp4f0K10myQLFAgUe57mtYdKbTh0r52Tbd2eY3d3IbO3jtYfKizt3FuTnknNTUyGKOGMRxIEQdAOlPpMAooooAKKKKACiiigAooooAKKKKACiiigAooooAKKKKACiiigAooooAKKKKACiiigAooooAKKKKACiiigAooooAKKKKACiiigAooooAKKKKAEbpzXyb+0r4Kn0TxTJr1tCf7Pv23MwHCSe/1r6zNZfiPRdP17SptN1KBZreUYKkdPeurB4l4eopdOptQq+zlc+bPA/ivwhrPgO08O+NNTu4J7CQyRSq+36AGrEnib4YK5X+3vFBwSMic8+/Ss34jfA7XdFuZLnQEOo6fkkIP9Yg9PevLbzSdUs5DHdabdwsOoaFh/SvfpU6NX34y0fS56EIU53cZHssPiL4XzSLE3iDxMgbgs052j68Vj/FHxD4Li8Cw+EvCdzPdqtz9oaVzuHOSefqa820/RNYv5Vis9LvJmbpthbH8q9e+GXwJ1S+uob/AMVD7JaAhvs6/ff6+1KpGhQ96Uvlcco06bu2Wf2WfBM1xqL+LL6ErBGClqGH3j0JFfS4qrpdja6bYxWVlCkMEKhURRwAKtDrXgYrEOvUcmeZVqe0lcgvroWqxMULeZKsfB6Z71YqvfWouliUuV8uVZOB1x2qxXPpYzCiiikAUUUUAFFFFABRRRQAUUUUAFFFFABRRRQAUUUUAFFFFABRRRQAUUUUANlkSKNpJHVEQFmZjgKB1JNV9L1LTtVtftWl6haX1vuK+bbTLImR1GVJGa8o/bA8Xf8ACK/BPU4YbuO2vtaZdMt3dgoXzeHYnsAm7J7Zrzb9j/WPD/hX4meJ/hfoHiS01zRbmCHVNLuYJt6mQRqs6fXP6IPWgD6e07VtL1KGabTtSs7yKFykrwTrIsbDkhiDwR6GoD4i8Pi0t7z+3dL+zXMhigm+1x7JXBwVVs4Y5B4HNfDf7PviPVPh1rGseItRmx4K8TaxfaJePj5bS8Rd8Mh9MiQr9N3oKr63pFxr37MHwq0SznW3ub3xdeW8MvZHaaYKePfFAH3tdajp9rd21pdX1rBcXRK28Ukqq8xHUICctj2qtq/iDQdHlji1fW9N06SQbkW6ukiLD1AYjNfI9h46u/F3xM+C1hr6GLxV4d1bUNN1mBxhvNSKPD/RgM59Qa3Pgr8K/CnxqTxL8QfiV9s17U7nWbi0htzeSRR2UUTYVFEbKehHXjAHHUkA+o73U9NstP8A7RvNQtLaywG+0SzKkeD0O4nHOeKLvVNMtLOK8utRs7e2mKrFNLOqo5b7oVicHPbHWviPxpHc+Hvgz8Y/hrHql3qmjeGtVsV0yS5cO0SSOrNFn2P6g8CoPEfiPVNN+Etl8IvF0u7WfD3iHTJtOlbpd6fIxMbLnrtzj2GB2NAH3Dq+r6Vo8CXGranZafC7bFkup1iVmxnALEAnANEmsaTHpQ1aTVLJNOKhhdtcKISp6Hfnbj8a+bLDwVovxq/aD8fxfEF7vUNM8LtbWWmaWt1JFEgdMtJ8hDZJUnr/ABd8Cqvxh+GOl/DH9mr4iaboviC/1DTbq+hmgsJ5A8enDfH+7Xqd3IJJIyNnGQSwB9G2/jLwhcTpb2/irQpppGCpGmoRMzE9AAGyTW7XxL8JfBmmv4x8MvN+y9relL9qt2bWZPEF26QYIPnlCoUgfexnFfbVABRRRQAUUUUAFFFFABRRRQAUUUUAFFFFABRRRQAUUUUAFFFFABRRRQAUUUUAFFFFABRRRQAUUUUAFFFFABRRRQAUYoooAMUm0UtFABgUYoooAMVy/jn4heCvA72sfizxFZaQ10GMAuCR5gXGcYB6ZFdRXy7+2K7x/Fn4aPH4NTxowF5jRHAIu/3fTlW+797ofu0Ae6eG/ib4B8SaXqWp6H4r02/tNMiaa9kik/1EYGSzA84wDzisO2+PXwduLiO3i+IGjGSVwiAyMASTgckYH414J4V8I+I5r74gePZvhlF8NNETwbe2A0uNgPtMpiY+ZtCr0HfaOg6mvMtNvobn4S6F4Tm+BGh2N9rtqLPTvF2oTpbrPKTxKJDGMN6fvPz6UAffPivxV4c8K6KdZ8R61ZaZp+QBPPKFViegX+8fYZqr4I8d+D/G0E03hPxFp+rrA22UW8mWQ4B5U845HOMV85XPhDT739ob4efDf4iXMeqaZoXg2FrK2uGPkXt4CyOxB+/kIOD12AEHnOn8QvDvhP4eftLfDG48B2Npo19qktxb6tY2OI4mtQi/O8a8Ljcxzjnbn+GgD2fV/i18NdI8THw3qXjTSLXVhKsLWzzcq7YwpPQHkdTx3q142+JPgXwVcWtv4q8TWGlS3cZlgWdj+8QHBIwDxXyQ3gkWPhTxbdn4eeH/AIl+FL69mmj8U6NfxpqdqrMTIfnVzuj4OMKowSSwap/iZqWlX/ij4NX/AIa8IXvxE00+H7hbXSNSCme6RQy/vMIV3JgnhcfJ+NAH1doPxM8A67oGpa9o/ivTL3TtLQyX08cuRboBksw6gY74rAHx/wDg0SAPiFo+T/tN/hXgGj+EfEa6H8VvHl38O4vhzo1z4SnsYdGjYfvZQhJl2hVx9doHPfk1n/CPwP8AEu+8MeGLhPgb8KtR0WeG3b+0bu1ja7mgOMyuTMMvtyfu9e1AH1x428eeDvBVvb3HirxFp+kpcnEP2iTDScdlHJHvjFMT4geCn8GP4yj8S6dJ4fjx5l+ku6NDkDDY5B5HB55FeH+EPDPhjx5+1N8SV8eafZ6xc6Qlrb6VYXyB447cxglljbg84OcfxH1r0P4d/DT4SaXJ4w0Pw9DY6lb39+ravpMk63FvayBQViEP3UAznkE84zhQAAWYPj38HZpkhi+IGjvJIwVVDNyScAdK67w/4x8L69ot3rWka7ZXWm2cjxXN0JNscTJ98MzYAx3r53+C/wAPfAt5+0b8VdMuvB+hz2Wly2RsLeSyjaO2JVifLUjC5IHT0ry1Zif2ebfR7q8lsdC1X4lvaaxNG20fZ+W2sewyoP1UUAfYPhX4s/DbxTrI0bw/4y0m/wBQKllgjmwzAED5c43HJHA5rZXxh4Zbxk/g0a1af8JAkH2hrAtiXy+Dux34INfP/wC1P8Nvhf4S+CM3iHw7oul6DrGmSW0mj3lgBFNLJ5iKBuHMuVJOSSeN2eM1518S7Hxfqnx9u/Gvh2R4vE/hvwvp2t/ZwM/aAI18+LHU5Vm47gEdSKAPsrTPE/h/U/EWp+HrDVbe41XSthvrVCd8G8ZXd9RWxXzP+yx4q0/xv8dPiX4r0rcLTUrXTplRvvRt5IDIfdWBH4V9MUAFFFFABRRRQAUUUUAFFFFABRRRQAUUUUAFFFFABRRRQAUUUUAFFFFABRRRQAUUUUAFFFFAAelJilooAbtqrc6ZYXLbrizglPqyA1copptbDTaKtrp9la/8e9pDF/uIBVgLTqKG29wbuIBS0UUhGXreu6BpMsUWsa5p2nSP88a3N4kJYDuASMj9Kdba/oVzpkuqW2tabNYQkiW5jukaKPHXc4OB1HU18rftlt4XT47+CG8ZeHdT8Q6N/ZFz51hpxYTyHc20rtZTw2CeRwK4vQ9It18FfF3XfB3hPXvC/gWfw8kEVpqzMWkug6ksu5mPAz3PXr2AB9wx6xpMk9rBHqli8t3H5ttGtwpaZMZ3IM/MvuOKvV8o+CwP+FsfAHgceB+P+/C16X+2Frmq6L8GbiPSL9tOl1O+t9Olu1ODDFK2HIPbjjqOCaAPT7LxH4evtROm2WvaXc3oLA28N3G8oK9flBzx3pNW8SeHdJuRa6rr2lWE5UOIrm8jiYqe+GIOODXzd8Vf2d/h74H+EN/4s8LyanpfiXQrMXsOrjUJDJLKgB+ZSdg3H+6o68elS/GzwX4V8efs5f8AC2vEOivJ4tTwtBLHdG5lTy227uUVgh5djyO9AH0fo/iDQdYkkj0jW9N1F4xudbW6SUqPUhScVNpuq6XqZmGm6lZ3pgfy5hbzrJ5bf3W2k4Psa+evCug+B/gt+zne/EzQdL+w6ze+HYvOma6lkE07qPLG1mIXMjD7oFed/so61oPgf4vaNoOn+KrPWYfGWhpJf+VPv+z6mm59jHsSNw9yQKAPsfWNZ0jR445NX1Wx05JCVRrq4SIMfQFiM0qatpT6T/ayanZNp20v9rE6mHaDgnfnbjPvXyxpfhXwp8UPG3xT8bfFyS+vtN8JXk1rb2C3EqR2lrChdpAsZDElVJwOvPXisbw9dfDGH4IfFzR/hr4u1nVtPksWvE029tpEi0+NiAFRnGWOc85zgDIJBYgH1cnjbwbI6xx+LtAZ2ICqNRhJJ9B81b46V8EfCnwdp17D4TkuP2YdbulnWzaTXhr92scobZm78sLtCnPmbQcY4zivvZQFUKOgGBQAtFFFABRRRQAUUUUAFFFFABRRRQAUUUUAea/FH4T2nxE8b+GtW8QahFcaDogld9Fktd6XUrjAZ33dBxxtP1rM1D4D+F7Pxz4X8W+B4rDwldaLcvJcx2lllL6FwA0bYZccZw3OMniuw+IXxI8F+AH09PF2s/2a2oyGK0H2aWXzGGMj92rY6jriusVgyhl5BGRQB4z4b+AemWPwh8UfDvWNXGqW+ualPqCXItPLa1kkCbCFLNkoyA5yM9MCs7SP2en0/wAA+A/Cv/CXLIfCeuNqxuP7Ox9qzIz+Xt8z5PvY3Zbp0r1n4ja5ceGfAeueIbSGOe406xluY45M7XZFJAOOccV4n8Ofj54g1LxRpGn+Ih4K1Sz1TTLq9P8Awi9+9zcaf5ESykXKPwm4EqBn7wPPFAHV+JvgXpmp/HzRfixYaqNOubIhr2zFrvF44UqH37hsOCAeGzgVheKf2eNTXxZqevfDb4naz4FTV5TPqFnbwmWKSUkneuJE28knBz14x0qxrX7QWk6n4Gh1Dw7o/jGxv9Vl8vSQ2grcT3EaAPLPFF5gDxqvG4tgMRwwBre1P46+E7OPQI9N0zxP4nn1nTxfwx6Npn2iRId2wvIu4bfnyCBnBB9sgGJL+zno0PwR1T4daXr1xFe6vPFc6hrN1D58s8qMGJKbl44IA3cZ5JPJufGb4C6Z8RJvCt+urjS9U0AxKboWnm/aYkwdjDeuORkHJxk9a2/FHxs8HeHvFcfh+8t9ck2iD7dfw6extdNMxAiFy5IMRORwV4yM4qpd/Hnwha+NpPCs2l+JRJDq6aPPfjT91lDcvjy1eUNxuJ44zwcgDmgDO+KXwMuPEfjNvGvgrx1qngjxDcxLBf3FpGZEuo1XA3IHQhuFGckYHTvWbbfs528Pwm8TeEZPGN/e634muI7jUtbvITKXdGBG2LeMDg9WJ55JAAGl4S+Ox1i38X3U/wAPvGJj0HVWsYobLS2uJZgu1SDggCQHczKcBVK8k1BfftC6bNJ4POg+E/Ed9F4g1KaxuFayIms3iOHjZAeZOQ2M4CgntigDK0H4G/FjTdQsJpf2htdubS1ljZrU2DBZI1Iyn+vOAQMdDX0HXj1n8dtDh8LadqF1Y6zrWp6nfXtvZ6bo2lF7qVbaRlkcReY3yqAMsX56gDkCzq3x98F2dhoN1Y6f4j1ttdt7iezt9M07zp8wHE0bR7gVdfmyOg2tz6gHrFFYHhXxXp3inwNaeLtCWWeyvbQ3NukoEbng/K2eFOQQe1ed/s8fFrV/iZcXputMtktYLdXkmtoJY0tbguwa0ZpCRK6qFYumB83QUAex0V5/8S/ivovgTXrHQrzQ/Emr6hfWkt3BBo9h9pYpGQGyNwIxnOcYwDzWafjl4Tnv/C9no+l+Itbk8TWourL+zrESiOPzPLcy5YFNjZ3HGBg80AepUV4tpvx/0RPCHhvUrjSPEGu6lr32xrez0TSN0vl287RM5jMrbQCAPvtnrgdBt+Mfjd4Q8L6zbaZf2PiGZ2tYry+lg01imlwyHCNd7iDFnnjBIxyBxkA9Oorl/iH460TwR4ah1zUkvb1LqeK2srbT4fPuLyaT7kcSZG5iAT1HANeceHv2gLCXRPEWs63oWqxraeIRo2l6Xa2DnUbpjEj7WhYjEgy5YZAAXuSAQD2+iua8HeONA8UeDD4ssZprewiEv2pbuPy5bVos+Ykq87WXByOa848N/Hq38TfELS9H0nw3rdvo11pV3qBnv9MljnuUiwUe2VSfNRhnGBuJwMZoA9sorw7xD+0VpVp4O8UalZ+DvFVrrWhWsc7aZq+n/ZpCkjFFlOGbEYYfMeD/ADGm/wAf/CdrPp1rqei+KLSaa3gm1Fn0wiPSPOOI/tR3fut3Ufe4IPegD16ikVgyhlIIIyCO9LQAUUUUAFFFFABRRRQAUUUUAFFFFABRRRQAUUUUAFFFFABRRRQAUUUUAFFFFABRRRQAVyPijwBpXiDx/wCGPGd3d3sV94cMxtYomURSeahRt4KknAPGCK66vOvih8YfC/w78V+H/DeuWuqzXmvSCO0a0hR41JkVPnLOpHLDoDxQB2nifSLfxB4b1PQbqSWK31G0ltZXiIDqsiFSVyCM4PGQa4+5+Efha8+DVv8AC2+a7utItrZYIbiRl+0RlTlZAwXAcHvj8K9Bqlr2qWmi6JfaxfyCO1srd7iZvREUsf0FAHnPjL4GeFfF/gzRdB8QahrF3faJGI7DW/PVL+MD1dVCtwAOV7A9eaZ8JPgN4M+HWuTeILW41XW9adDGl/q1wJpYoyACiYAA6HnGeSM44rJ/Z1+JHizxPreo6L44+yJeXen2+u6MsCBD9hmJUowH8SMADnn5ucVt+IPG3iTT/jxd+FrG0GpadD4KbWItPQxxSzXYvPKAErkBQV45OO9AHKeJP2VPAOra5f6ha614n0a0v5TLcabYXqpaszff+VkJw3cZ+mBXdWnwh8K2Hi7wh4g0s3dgPCdlNZ6fZQupgMcisrF9wLE/MTncOeuag+CfxT/4WLNr1jdaANF1LRJ447iCPUYb6Mh1JUiWL5ScqwI7Y/AcvrXx/m0lvF15deBrldE8OXT6f/aR1OJVurzcixwhWAKht+S5+VAp6nAIB61400C18VeEtW8NX008NrqdpJayyQkCRVdSpK5BGee4NeEwfsj+FLeFIYPiB4/iiQbURNRiVVHoAIuK1bD9oy3vvCUGqWPhGS+1Zteh0SXTLPVoLgCWZC0bRzpmOQHGOCADnJGKv2/x0urjw1A0PgHUH8Wz67Pocfh8X8WftEKb5CZz8gUJzuxg/TmgDS+KvwF8HfEHUrTWLu81jR9Zt4VtzqOl3IimmiUYCvlSD9cZ98Vu/B34V+FfhbpFzY+HY7ma4vZBLe313J5lxcsM4LNgDAyeAAOSepNc5qPxh1pLLQrHTPhjrt34t1SKeaTQZ7iO1a1jhbbI7TSfKy5I2ED5wQRjpWVqH7QTT2uhyeFfAWp69carpt3fNbG7jtpLU20hjmSTeMfKVbkHnAwDkUAegeEfh5pPhrx/4p8Z2d5fS3viRoWuopmQxR+WCBsAUEdeck1jaD8E/BenfDzV/At7Hd6xo+q3st7Ot4671kcg5RkVduCAQeo9a47/AIXl4iv/ABt4ZXRfB/2jw3qnhl9cmke8jSZFH3ic9oyNpUDLFsjgVXuv2k7mx8G6Jr2pfD86fP4hdm0a2u9ftoY7m3SMPJM0zgJEBuVVVsM5PAoAt+F/2WPh9o+v2eqX+qeI/EENiwe1sNUvFktomBBU7VUZxjGCSCOoNek2Pw90mz+K2o/EaO7vW1K/0+Owlt2ZPIWNMYIG3dnj1x7VW0r4n6BffBxvid5dwmlx2D3c0K4eRSmQ0YwcMdwIBzg8GvMbP47eIrLxRqt9418K3XhjRdP8LDVv7OeWK4lmZplWNklXH3twXawG09aAPQ/hd8H/AAv8OfFPiLXvDst6h16QSTWkjIYYMMzYjAUEDLHgk44r0SvAdP8A2ltPufA2t623hcHVdJnto2sLbWra5gZLhsJI11GTHGow27d93Az1yPVPhV4sufG3g638QXOjx6U0zuqxRalb30TBTjck0DFWHbsQQRjuQDqqK+QfhR8cvHviDWPDSHxfZa/qV/qf2a/8Nw+HJInt7fzHVpvtQHlnagEn44PQ1HafHPx1PrNzb2fj3T73W49altLXwonhiV5LqJJ9oUXKjaCUyc9RjmgD7CorxKbxB8VPHXi/xVbeB9d0bw3pvhi6Gn7bvT/tUl9dCMPIGO4eWg3KARnOSe1YfjH4y+LJ/g94V8W6bHH4fS/1CSz17VU09r+LSzGzRlhEDuZGkGN3JA9SQCAfRNFcd8GfEF54o+HOl6zqGraRq1zMjB7zS94gmwxAba6qyMRjKEfKciuxoAKKKKACiiigAooooAKKKKACiiigAooooAKKKKACiiigAooooAKKKKACiiigAooooAKKKKACiiigDgvEXw7bVvjR4a+Iw1jyBodlcWhsfs+7z/NDDd5m4bcbum05xWx8U/Cp8b/D3WvCYvhYHVLYwfaTF5nl5IOduRnp0yKreK/iX4J8LeL9H8Ja9rX2PWtZeNNPtvs0z+cXk8tRuVCq5bj5iPyrrqAPAvGX7P2vaqngmbw98Srjw5qHhXRE0pLy308s84ChS4xKuzIH3eevWtTw78EdauPC3iDw18S/iRqfjnTtXhRIlngML2bqSRJGTI/zZx+XORXqfjLWT4d8Jatry2U18dPs5bkW0X35dilto9M4684rxr4c/HXVLzwdrvi7xdaeHbvRtM02HUDP4ZvxPLEZGwbeaCVlkSUdeQF4IyTQBkw/sy67fG10fxT8ZPEet+ELWQFNGaIx7kT/AFaNIZGBAGAfkGRnG3t7L8RPBVv4p+F+qeBbK5TSbe8sfscUqw+YsCgADCZGcAdMiuf8efFvSNBh1+1hju477R9LttTlkktBNF5U8mxQFEqFmz1GVA9T0qz/AMLc8NpBcCW01QXkGvQ6AbQQIJpLmUKyMi78GMq27dnorccUAY/jr4NN4s8C+C/BV54iCaNoM9vLqMQsyTqaxKFCZ8weWCN397kj05p+PP2d/BmqW+l3Pgmz03wXremalDfW+o2dgHJ8sk7GUMuQTg9eqiu3+HHjS38T+GdT1qaZFgsNRu7WSQ25hCrA5UnG984x97Iz1wOlef6N+0FY6/470bS9I8P6vb6LeWN9evd6lYPA9zFAm5JbYltro2GHOD04FAC/Er4B3Gu+MLvxd4K8eap4K1jUoxHqptojLBeDAGTHvXBOBnJIOOnU03Qv2ebHTfAvirSp/FN7qPiLxPZC0vtZuYBgKv3QkKsAAMdCxPv2rt/DHxS8O+IdS8MWFjbakkviTS5dUsjLEgVIYyoIkw5w3zDAGR71jXvxde0+NGp+AW8I6/cW+n6SL5ry0smnLsckYVedhAKqcEs+RxjNAHA6N+z78VdJs7Kwsf2idbhsbOOOGC3j05lRI0ACoB9o4AAAr6PjVljVWbcQAC3r715RY/HvwrNpGs315oPivSZ9Hktku7DUdPWC6AnfZG4Qvjbu65IPHStfxD8XPDeh3nie3urDWJB4YeyGpywwIyRpdLuSQZcEoo++cZHYGgD0KiuZ+HvjbSPHOhXGvaLFeJpUd1LBBd3MYRLtYzgzRckmMkEAsFPB4rzaP9oHTtV8e+G9D0PRtSi0nU7y6il1TU7F4YLiGCNmaW1kzhwGUBsgEBhxQB7fRXnXw1+MXhXx7r0uj6Xaa1ZTfZzdWUmoWfkxahAG2tLbtk71BK9cH5hx1x6LQAUUUUAFFFFABRRRQAUUUUAcz448A+D/ABs1i3irQrfVDYOZLUysw8tjjJG0j0FdKoCqFUYAGBXC/Ff4reFPhnJpUfiY3wOqymK2+zQeZ8wxnPIx1Fd0jB0Vh0IyKAMP4haFL4o8Da34dhuVtZNSspbVZmUsIy6kbiARnGfWsbQPh3ouieBH0LTdN0iz1GXSf7Pnv7axSJpT5e0s20AkZ5wTWn8T9avPDnw68Qa9p4iN3p+nzXEIlXcm9VJGRkZHHrXlXh7x58T9DvvBN742ufDeqaJ4vdbWE6bayQTWc8kJlizuYhwdrKemOtAEXjP9npte8CeBtG/tXS5tR8LWZsy19YvLa3KMoBJjV1YMCoI+buc5p/jv4DahrXgnw/4Z0nUfC9jHplo0bSyaKzSRTEsfNtnEoeLBZiFyRkA9aw5/jh48vtU8FWvhzw1c6hb6vBeXNzJ5EIluBDJtKIDKFTaB8xJOQwwMjFb/AMDvjJ4g8RweGYfF2iyRXfima9axkhRI4YordNxx87MwPK5ODkHjFAFHxP8As12ureNrfXG1TTdRt5Le1h1A6xYvcXMhhRYy6SLIoDOqgnIPzc10Or/Bm+vrbXIV163T+0vF9t4hQm3Y+WkRQ+Ufm5J2fe9+lUtQ/aK06HSfD91Z+E766udbF00VvJfW9uqLBN5RzJKyoWLdFBzitzxD8XLPw54m12PWbXUIbPTPD1pqjWn2ZDMJJ5TGsWVY5cthdvQHuaAMDWPgz4ya58RDRPHNlZWGp+Izr0NpLp5dHkcYliuMOPNiIA+TgHHOc4qPRfgXr2h6XoUWleKtNS+0bxPc6zDM2mbY3hnTa0XlKwVW5OCuAOMCtK7+PVvpWi67P4j8E67o2r6PFb3UmlTNG8s1tNII1ljZSVPzEgr1yK6r4VfEceN9R1/Sbzw3qXh3VtDkgF1ZXzIz7Jk3xuChI5APHbigDhtM+CPiXw/p+iXvhfxpa2HiLSbnUStxLYebbzW95KZGjaMtnKnbgg9RWt4S+DMnh7V/C19Fr4uf7Is9SjvGlgw11cXrB3kGDhFDZ+XnjHNYvj346atBqjWPhbwve/2fB4kt9El1y5jVrWSXzFE0aqGDggMwD9Mr711J+MmnCztrn+xL3E/jAeFQPNTIlJYed/ufL060AT+HPhebL4BH4WahrLP5mnzWUt9ax7DiQsdwUk/3uhPNch4H+B2t+Hvido/jSPWdDsY7KBbe60zS7KWC3ugITGZSvmYEp+U5wR8vrzW/8dfir/wrLxZ4M/tCSCPQNS/tE6kTEXmbybcPCkXIAZpCq89dw6dayfHnxk17w7HcTL4Wuhfx+En106TI8Z8oiZU/eShv4VbcyqDwCAc0AO+LXh/xzqnx78MX3gy+OkSQ6BexyanPpzXNqpaWM+U/QBmAyOc/L35rU+G3wePgrxB4XvrfWhdW2i6FPpsiPDh55Zp/OeXOcAbi3y47jmtSz+JT6b8C4PiN4s0W7sJVsUnmsk2vJK7EKmwKSMSEqQM8Bhnoa4a3+PWp6b4h8XS+MPDF3oOn6JpVpPFps4Q3T3E0jIo8wNsKt8uDwF+bPSgCLUPgBrUvwj8P+BYtc8OXDaY920lxf6MZTma4eZWhYOHiZd4BwcHFQ+K/2aI9W13StS/trT9TeLTbWw1CTXLF7qWbyF2+ajLIu1mXruz0HvXp3wd+Jml/EjT9RktLN7C+0y4WC8tGuIpxGWXcjCSIlGBHoeCCD0rE8NfGqz1vWJCnhLX4PDJN0tv4hMQe1la3z5mQuWjX5HAZsAkY70AbfxS8BXHirwzotnomqpo+qaBqFvqOl3LwebEksKsgDpn5lKuwxn0rzLV/2dtW1zwxqlvr/ijTdT1u78R/26s8umkWrM0KxPFJEHyVwMjDDBC+9dJo/wAerK7ZZNQ8Ha7pFpf6fc6hodzdbNmpxwRmRwuCTGxQBgGxkGseL9pISWU03/CsvFIl/ska1bxb4czWAJElwTu+VVwODy2RgUAd98PfhvZ+G/hXceB7n7D5d7FOl22n27QRHzVKtsVmYjg9c9q8+0v4G+OFurM6n8SIZIdL8P3WhaXJaacYJ7eKRFRJN4flwFGSMdOMHmr/AIm/aL0zSLu6a28G67qWmWWn2OpXl9A0YW3t7oAozKTnIyBtGc89hmrrfHixg0nxDdah4R1rT7rRbizR7O4aNZJYbpwsUowSBkHJU8igDm9P/Z51ptK8UW+seK9Mnudf8PppLy22l+Ttkjk3rM/zkysf4mY7mPOaj139nC817xZbeJNc1jw7qV7cwW8erG50l2DGEbA0AWVfLzGFBzu5XPtXa+NPjXp3hm+8SWkvh7Ur19C1HTrFxbuha4a8XKlAfTpg9TWa3xre80YyPoGp6Bqlp4ns9DvrC5WKaRDPgqchguCD1BJGOhoA9miRYokjUYVFCgewp1eX+Gfi+niDxW2nWPgzxFJob3dxZWuupEHt554ch1wDuRdysodsKSOvNcxq37QV1bQ+K9NPgS/svEOiaRJqcVncXtvKHRGCsZPKc+WV3Bip5IzjtkA93orw7QvjhJC0F34w0u90aKPwcNeubbyo5Cx88RKUZXJy+QVTHRhkg1Zm+Plvp2ga9eeIvBGu6Hqek2EWpLpty8Ze6tZJFjEiOp28M2Cp5FAHtFFcB8L/AIlJ401vWdEuvDWqeHtS0tIZmtr4oXkgmBMcnykgZweOorgPil8YfGGi6V471Lw3pFvdW2h6rZ6PZuUDbZWCtNK+WG4AusYUY5OScUAe/UV4T4V+MPiCy8TatpfjHTC0NtqejaZmKJYpLOW9tBIxmAdlOJSE+U8Z6mtDX/j/AKLpekC+TQ7m4kudau9L02JryCFbxbY4kuBJIwRUzkDJyTQB7NRXjsfx3stSuvCdt4V8Jav4gl8SWUl3EsEsafZljk8uUSFjj5SG5BwccZzXsVABRRRQAUUUUAFFFFABRRRQAUUUUAFFFFABRRRQAUUUUAFZuq6BoOrXdteapoum39zanNvNc2qSPCc5yjMCV5APHpWlRQAVzXxN8JR+OfBl74XuNSubC1vii3EluAXeMMGaPnoGAwT1wa6WigDzHw78D/A/hTxtpPinwbZt4enso5ormC2YtHfRyKBtk3kn5SMgjHNP+JPwf0nxz4i1TWb/AFe/tX1Dw5/YLRQBdqJ9pFwJckZJ3AAqeCK9LooA4H4XfDVfA+s61q8niXVNdvNYitluZb5Y8hoFZQV2AADDAbeg2is/UvgzoWo+FPFfh+81C7ki8Q6sdW83Ym61nypQoCMMAUHDA5BIPWvTqKAPJtI+COnWOlaRaTa/c3M+m69BrX2hbC2tzK0QIWIrEijbyeeT707VPgnp90l9cWfiXVtO1SXxBLr1nqFuE8yzmkQI6KCCGUqCPmHevV6KAPJr34Ko9jo81h478T2XiPTROp13z1luLhZzmVXVwV2khSAAAuOKt6F8F/D+h3Wjy6Zf30Uel6Pd6WqOQ5m+0vvlmdjyXLEn05r06igDyKH4G2Vrb+ForDxVqtodB0iXR3ZI4z9ttpCCVkyOOfSl8Q/ArQ9W8E+EfD66xd2914VgNvYagbaGZmRkCOHjkVkOQqnpwRxXrlFAHJxeA9Gb4ZS+AbxpLnTp7J7S4kWOOF5N4O58Rqqq2TngcGuB0/8AZ905xqg8TeMtf8SjUdFGjP8AbPLUxQq6uhQqBgqVB5zk8nNe1UUAeUeHfg0dD8Jaro9j4yv4L7UGQHUYNNsoXSNf+WexIgrqwJyGz17V0Xwg+Hen/DjQbvTbK+uL+a9vHvLq4ljSLfIwA+WOMBEACgYAFdrRQBy3wo8F2vw98Baf4Rsr2e9t7FpmWedQHbzJnlOQOOC5H4Vyc3wR0STwOnh1dXv4ru21mXWdP1WNUFxZXEkpkOzjG3kgg9R1r1WigDyrxN8HHv8AxBqOteH/AB14g8Lz6xGi6wmneX5d46rt8zawOxyM5K4q/qnwnsl8KaBoXhPxJrvhQ6CX+yXNhPuZw4w4lVsrKT1ywJB5GK9GooA5f4XeCtP8A+Eo/D+n3Vxdjzpbie4nwHmmkYs7kKABknoBgV1FFFABRRRQAUUUUAFFFFABRRRQAUUUUAFFFFABRRRQAUUUUAFFFFABRRRQAUUUUAFFFFABRRRQAUUUUAcx4k+H/g3xH4o0vxPreg297rGlMjWN07MGhKPvUgAgcNzyK6eiigCj4hsbnUtDvdPs9SuNLuZ4WjivLcKZIGI4dQwIJB7EV4TZ/s96te2vil/EnibSDf61of8AZCSaRo62cf8ArBJ50qKcSPuUcjHBPtj0f9oHxbqvgb4S614o0U2q31mIjGbmMvGN0qqSVBBPDHvXk3gb40eMNUvNcjt9e8NeL7Gz0C8v2v8ASdMubeKwuIk3RJL5pw2/BwAQflNAGxcfA3xjq1p4pk8SeONOvtQ13SbXTVli00xR24gl3g7Q/IIHrnJPbiurl+EMMnxv0/4iNqgNtbWcYm07y/lmvIo3ijuM5xlY5CAMZ6c1x/hn4gfFex03wR4i8VXnhi+0XxiYLaJbKzkimsZriLfE7bmIdQeGAx14NS6Z8X/FeoeENB0eOHTk8e3nieTQL2LyWMMHkOWnm2bs48raevBcUAehfDn4fHw14I1rwzqF+l7Hql/fXLyRRlNqXLs23knkBsZrhfCPwT8V2GvaFNr/AI5tdU0nQdMu9KsbeLTvKlEE0exWZ9xBcDGeMcCui/aV+I918NfCOmara3VlbfatTit7mWZBLLFbnPmSRQ7l81h8oxkY3ZrqPhNr2r+I/h9pmsa5BbRajPEXljt3UjGTsJAZgpZdrFcnGcZoA89+FPwb8VeE/GHh7Vta8ZWWrWHh7Sp9LsLaLTzC6xOVILNuO5vl549K1PiN8LPEfiDxxq3iLw74xGgjVtA/si52WxadSrO8bxyBht+ZhnvjOCDgjI8G/GjxZqnh/wAWaxe/DfUHTRtWltIlhvLeNBHGSH8x5HAUxhcs3T5hjoTW54I+NmkeKn8Jx2mjXkL+Irm9tfmmRhbSWoy4LKSHB4wV45oA463/AGe9bk0nxNFf+LNL+3a7ZWiedZ6UIEiuLeYushUN84YbdxY7ixY56Vo23wb8cTw+M21nx3YXF54waxi1C5t9NMJjtoEKSRxrvIBZCFDduTyat3/7Qmk6f4L0nxde+F9XTStTlvLaN4isrJcwuyJCQveUodp6etd94k8bQ+GfhnJ408QaXdWRhtEnl09SskyyNgLCCOC24hfTNAFP4S+Cb7wT4On8IXmsDVNJgmlj0stGVmhtG+7DI2cOVyQGAHGOOK870X4FeJrbVfDdpqXji2vfDHhuS7XT7FdO8ufyZ43TDyBvmZQwwcevrxHbfH3UdP1zxbceL/DN3oWn6LplnNFps4T7U9xPIUUeYG2FW+TngLk56GvR/g98SdM+I+kX11aWj2F5p1z9mvLVriOfy2IDKRJESjgqRyDwcjtQBxPwH+A0Xw08TSarJc6LeCG3a3tJrfT3humVjy0shkIY4AzhQCSTxxXt9FFABRRRQAUUUUAFFFFABRRRQBkeIvC/hrxG1u3iHw9pOrm1bfbm+s45/Kb1XeDtPA6VrgAAADAHQUUUAY3jjQU8UeD9X8OyXLWyalaSWrTKm4xh1IzjIz19a848I/BrV7LVdCufFvxF1DxRZ+HkP9j2LadDaxW8vl+WsjGPmQqucbjwec9c+leMtZbw74U1TXU0+51FrC1kuFtbdcyTFVJ2qPU15h4D+Mus+KvAWt+IYfCuire6e0Sw2kXie3eORnIBWWRgpgZc8hl56DJyKANDwf8ABu38O3nhS4TxBNcnw7a39uqm2C+f9qbJJ+b5dv459qzT8DLi08L+DNP0Hx1faRq3hRroW2px2EUhkS4z5imJyVzg4B5x6dMVvCPx6m1fTbG/1LwrHp8H/CSjw/qkiaj50do7xhopVYIN6MxVTnbtJHWszxP+0pHpOg6Vfw+GrJptXubxrFbzWFtYZLOByizmVkIDSEfKgB4B56ZANLUfgFeTfDDSvAVn48kisLJp2nN5odrei5MjswciUEpIu4jerD1wDWndfAfQ7iC9s5Nb1H7HceG7LQowMCaH7LJ5kc4kzy+7BxgDirPjD4oXk37ONz8UPBVjHNNJpv2qCK7YKIedrlv7xQ7uO5Feey/Gb4naNrtxPqHhJNSgtPCNtq9/psd/BGtrmWUPOJtmXLRqhEYGASRxjJAOvuPgXdarpetN4o8e3+ua/qkdrbHVJbGOIQWsEwlWFYUIXlwSWznn657rwv4Jj0P4heKvF66i87+IY7JGtzEFEH2aIxghs/NuznoMV5d45/aa0Pw34tg0qPSYbixjtrS4v7ibUUgmjW4VXUQwkEzFUZWbBGM16P8AFbx5c+ENN0YaLoTa/rGu3yWWm2X2kW6yOVLlmkIIUBVJzg9qAOM1n4D3N5r9zLafEDU7Pw9Nrqa8NE+xxvGt2HVnPmZDlCQ2F4AJB5I5S4+A1w/i6LU4vH2ox6LD4mTxJFoxsozGLkMS2ZMhyDkgdhk8E81l+D/i149/4QvxVrWpeH7XUNTsfFd1pyadd6nb2S2UEcaN5fmhf3pUlgMBmbNVLX47+Ldb8Q/D650bwtbRaHrVre3GpxyXqmRTbFlnCsV5WMASDgGTgfLg5APTPin8LdF+Iuv+Gr/X2jnsdF+2CSwltxIl19oh8sEkn5ShAcEAnIHTGa55Pgis1qINS8WXd8R4Sn8Mea1qocwyNlJSdxyyrhenOM8VQ+CX7QWn/Ejxm3h06Pb6ebi1ku9Oki1JLl5I0bBWZAoML4KsFJP8XPHPt9AHntx8NG1P4Kn4b+IPEl1qLfZVt01RLdIJU2MGhYIvAKbUHXnbycnNcjL8AJdWi8SSeMPHl/4iv9dsra3a6l06GLyHt5C8TrGvyFRwChGD82T83HsXiGLUJ9A1CHSbs2eoPbSLa3ARX8qUqdjbWBBwcHBGDXOfBPxc/jr4VeHvFUyhbi+tB9oCjA85GMcmB2G9Gx7UAVPgz8OIfh1o95a/brLULu8lDzXFrotppylVBCrst0UHGTyxJ5OMVz/hr4LTaLqT2Y8ea5N4OV7qS38OIqxRIbjdvDyphpUBdyEbgEj059cooA8V0j4DSQbINY8earrVjpum3WneH7ae2jRdMjnjMTMSuDOwTCgt0/lpJ8F7ddn/ABUMx2+CX8J/8eo5Vm3ef97r/s9PevWKKAPF7n4CWs3h/wAR6T/wk86jW9D03SGk+xjMIs+kgG7kt6cY9TWh4v8AgrZ+In8WvL4hurZ/ENtYxI0cC5tJLQ5Rxk/Pk4yDj616xRQB4nb/AAHvJY9Vm1zx9e6xqOqavpuqXN5Lp8cZL2Z4QKhChWGBx0x3rW1n4NW+pa1rOpnxBNE2p+I9P10oLUHy2tVCiLO7kNj73b0NerUUAeR6T8GLzTNYuYrX4ieIIPCklxc3UGg24WFYpZw2/My/NIgZ2YI2VzjrjJx/DH7PI0tXj1Lxzf6tGfDtx4dSOSwiiWK1kIKbdmMspySzbi2eSMCvdKKAPGLT4DQ3MJi8T+LbzWg3hc+HGdbRLZxGJxNHKpUkBk2qAMHOMkmobj4DXWraBr9v4q+IGpa9rOq6fDpkOpzWUcf2O1jlWXYsSEBizLksTk8e+fbaKAOQ8PeB49I+I+t+Ml1J5n1WwtLJrYxACMQBgG3Z5zu6Y4xXAzfC/UdYuPiJ4SvZJdO0jWdYtdasNQjiEgJ+RpYyMj5g8X5ODXttFAHifxX+HMsGgfEjUdNh1LWtT8YNZtaWtpCqtZ3FvEEifeW4G5QxbjHvTdV+AOn6x8LfBnhp9Rh0/VfDdvhLqTToL6F5JF/f7oZgUfc5LAnkHmvbqKAPOPCPwosvDniXw3rVrqan+xNJn07yItPhto52mkEjy7YQqJ8wPyqvfk55PTfD218TWnhpIvFuoC/1M3E7mXy0QiIysYkIQBcqhUHHp1NdDRQAUUUUAFFFFABRRRQAUUUUAFFFFABRRRQAUUUUAFFFFABRRRQAUUUUAFFFFABRRRQAUUUUAFFFFABRRRQAUUUUAFFFFABRRRQAUUUUAFFFFABRRRQAUUUUAFFFFABRRRQAUUUUAFFFFABRRRQAUUUUAFFFFABRRRQAUUUUAFFFFABRRRQAUUUUAFFFFAHLfFfwdH4+8B6h4Vlv3sEvDGTOsQkK7JFf7pIznbjr3rn9d+E9rdeLNX17R9Yk0ca7o0ul6xaR2ytFeFkKRzkZG2RATzzkccd3/tI+L/EXgX4Qax4l8L2ttNqFsEXfOw2wK7BTKFP3yCRhfU5OQCDhaN8VfHF544uvC0nw5tkfS9Ot7zV7n+3YwtsZYi4QZQK5yMZyBjJOMUAJ4K+Cmq6XdeHIvFHxFv8AxNo/hkxvpGmHTYbWOGWNNkbsyZaTaucBj15z672k/CPRNP8AjdqPxRS6le6vLYxx2RTEUEzKiyTqc/eZUAPHc9eMcLb/ALQ+pQ6Z4vbWPBNtb6l4csYb0W9prK3UVwjy+UR5qxgBgcYwGB9RV0/HbXLLRPGMmtfDm5sta8OpZTJp8WorOs8N0TskaRUwgXGX4bA9eaAO7+JHw/XxXruieILTUobHVNHS5hi+02Qu7eaG4j2SI8RZTngEEMMcg5BxWf8AAf4Vw/CjR9S0qz1p9Str65F1h7VYjE+0KwBBOV4GAfu9MmvOfHPxh+IGp/DLw5rXhDSdMsr3VvEMWlyy2Ot2t4qhj8ixyNGyAvyCXT5NucEEGt6H43axb3iXE/ge8n8IWuqx6HfeIGv4jKt1uETv9nVRuQSkKWGO5C9FoAdq/wAB9QuLm/l0v4iX+mpJ4gOvWEI0yCWO0uGDCQkN/rc5GN3C44GTRB8BLjT9J0mHRPiBqenappOr3uo2up/YYZJNt1/rI3RvkY/7WB1+7Wfe/HzxRb6fresR/DVJ9I03X20KGddZXzLucT+VhYzHxxzycZ4z3pbP4/eIotUSy1z4Zyaelpr8Gh6xPHrEcy2k0+3yimFBl+9lugHHJzQBa/4Z1sbnwPovgzVvF2pXmj6T9rmjRIvJklu5nZo7h3V8kx7jhehPJ9K9A1/wK3iT4Ut4H8Ra3cXs72aQSapHEIpWlTBSbbkgNuUEjOCc9K4zUPjNrVj8VIfBNx4Msyl/LcW+mXMOuRSvNLGjsokjVT5QYoRyxK5GR2rk/hd8avGGraL4P1bxhp4s4NXvdVYz2VzF5U0Fv5rndEYmdRHsMYAdWbYGLNnFAG/L+z5Jq1r4iPi/x7f+Ib/W7O1ga6m0+GPyHtpC8TLGMoVHygoRhvmJPzV3Xwb+HcPw70K5sft1nf3V1N5k1xbaNa6crADCr5duig4HdiTyenSuO8NfG7WL6402fWvAE+kaRr9lc3nh69OopMbtYojMFlRVzCWjGRy3f0zUvwm+NGseMfEuhaXrXgZvD9t4g0h9S0q6/tJLjzwhXepUKCo+bIJ5IxwM0Aey0UUUAFFFFABRRRQAUUUUAFFFFABRRRQBmeKbe4uvD97a232sSSxFM2lx5M6g9TG/Zx1GeM14b/wo+KTS9Zh1NfFmpX2pvbTT6pLq8Ju41hffCIsRqhcOSzBxj0LcV9C0VMot9bG9KtCCtKCl63/Ro8Nh+Eqp4G8U+EbzT9c1C28R3K3N/cz6tHLOLoBNs0chQEqDGjMWGQeikCpfFPwrXXNJ8O6faaTqmhXGgWv9n2N7p+pRRvs2gOshaNgYm2hgwXfkdFzXttFTyP8Amf4f5Gv1mn/z6j/5N/8AJHHJ4Vt9c+GF34L1W2vrOxubJ7FjJcK9ztZcGQsAV35JI6jpxziufsfgpokFjqVvdeIvEOoS6l4fGgT3N1PE8ptxJI6sD5Y+ceZtBIxhV4716jRVpWRyzkpSbSt/XmeVXnwM8Ny6/Y6xaa34g06WC1tra7jtbhFS/W3QJGZgUJztGCVK5FdT8S/AemeOtIsrK8v9S0u40+6S7sb/AE6YRXFtKoI3IxBHKkg5B4NdZRTJPG4f2e/DdvpkFtb+KvF0N5Brc2tR6kl8guhNNEsci79nIIUc43cn5uauWfwI8NWdn4YtrPXPEMC+Hbi7lt2S5TdPHcuGlglOz5kONvZiCcknmvWKKAPMvAXwa0fwWb5dI8S+JTBPayWtnDLdIU05GzzDhAdy8YLFiMe5z1Gn+Fbi0urCdvFfiG5Fnpbae0c1whW4Ykf6RIAozMMfeGByeK6WigDim8MaxoekwXmm+IvEeu6hpelXFvb2l5eR7dQmb5keYlQC4IChsgAE8VN8F/CbeBfhZ4e8KyshnsbQC4KHK+c5LyY9RvZsGuvooAKKKKACiiigAooooAKKKKACiiigAooooAKKKKACiiigAooooAKKKKACiiigAooooAKKKKACiiigAooooAKKKKACiiigAooooAKKKKACiiigAooooAKKKKACiiigAooooAKKKKACiiigAooooAKKKKACiiigAooooAKKKKACiiigAooooAKKKKACiiigAooooAKKKKACiiigAooooAKKKKACiiigAooooAKKKKACiiigDA+IvhPTvHPgrU/CerS3MVlqMQjlkt2CyJhgwKkgjIKjqDXL2Hwg0SG18Rw6hreu6s/iLS4NNv57y4QyskSFA4ZVB3kNyTke1ej0UAeNWn7PPhuLTdTs7jxR4qvzqWlRaVPNd3UcjiGKYSR7Mx4XbgIABtx2zzXT6h8LtOuNX8Q6taeIPEGmX2uWdpayz2NysTwLbAhGjIXOTk7g24H0rvqKAPKtG+BnhnTNCt9NGr65cyx+IIPEE17PNG01xcxDCB8IF2YAGFAPHWnXPwN8Lz+L21ptW8QLpsmpDVZdAW8H9myXY580x7c53ANjdgkdMcV6nRQB5u/we8PN4XuvD51LVfs1z4jPiJ33x7xcGYS7B8mPL3DGMZx3o1T4O+HdQuNVnm1HVVbU/ENrr8wV48LPbhQiLlPuHaMg5PuK9IooA8m0P4D+G9H8XWniK18QeJnNjq02q2ljLeK9rDLMHEoCFM4bfySS3A+brl3hn4E+G9Cm00Jrev31lpl3d3NpY3c8bwRLcqyyxABAdh3scZzknJNer0UAeU+GfgX4a0PUEuP7c8SajBaWtxaaTZ316JYNKjmXY4gXbx8uFBYtwK2PDPwr0Lw/qHhG9tL/AFKR/Culy6ZZrK6ESxyBQWkwoy3yjGMD2rvq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D/9k="/>
          <p:cNvSpPr>
            <a:spLocks noChangeAspect="1" noChangeArrowheads="1"/>
          </p:cNvSpPr>
          <p:nvPr/>
        </p:nvSpPr>
        <p:spPr bwMode="auto">
          <a:xfrm>
            <a:off x="212725" y="7127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data:image/jpg;base64,%20/9j/4AAQSkZJRgABAQEAYABgAAD/2wBDAAUDBAQEAwUEBAQFBQUGBwwIBwcHBw8LCwkMEQ8SEhEPERETFhwXExQaFRERGCEYGh0dHx8fExciJCIeJBweHx7/2wBDAQUFBQcGBw4ICA4eFBEUHh4eHh4eHh4eHh4eHh4eHh4eHh4eHh4eHh4eHh4eHh4eHh4eHh4eHh4eHh4eHh4eHh7/wAARCAGRA+8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MP4gazP4d8Da7r9rFHNPp2nz3UccmdjMiFgDjnHFfNtt+0B8cLHwdZfELXvhbox8FyCOWW8tb0CQxOwUMF81mXkjqn1r3/wCNf/JH/GH/AGBbv/0U1fOvwR/Z2sfGHwv8K6z4g8d+K7rSbu2juZdDN0RacEkIFzwAR2FAHZ+Nvi/8Vp/ijd+Evhf4J0bxFb2+mW2o77q48mQRzKCCS0qL3HA5qvY/H7xha+CPiAPFPg+x0nxn4PhhuJLMSmS2kjlZQuSrHnB7MQeOlc34y+HF147/AGo/Fmk6T4s1jwpJY+H7RreXTZGQP8u1UfBBKDjgVydvFpugfA34veDtasbq3+IVpBG2rXF1dPcNqMQlQJPG7c7CCDjtuH0AB6b4T+Jn7SWtPpN2fhd4XGlXxhkM6arFuED4O8Kbjdnac4xn2p+u/F342ah8TvFvhX4d/D7QtetPDt0kEs010IXAdcrnfKgJOG6DtXhHwz1T9mPTdR8NXr6Z46PiG3ktZGYbDD9qBXJxv+5v/SvSND+GNx8Rv2gfizJb+OPEfhcWWo2uRpU5jE4eNvv4Izjbx9TQB7L8MfjHB4m+DOreOta00aRd6EbiDVbXeSsc8KBmCk84O5eD0zjJxms79mT4yar8T01mx8S6LbaLrFiIbmK3h3YktJkzG/zEnOQc+zLxXn/xy8J2/gP4SeG/gX8Pt8+q+LdT2yy3UnzzhSrSyysBwCfLU8fdB9Kw7Kz+KXwt+OPg3xx8Rv8AhHU0zVFTwzPJpGVjWMr+680FR0KqQeeI8UAdZb/GH4+eIvEPiO28C/DXw/rOm6Nqk2ntcPeCJtycgEPMpJ2kHgY5r0n4TfFq38V/CjUfGev6f/Ys+iG4j1eDduWJ4Blyp7jjp+FfOnhr4UeKPHDfFLWvCvjbXNF1Wx8S3UcGnW108NtdsArfOVIIZgSoPbipNU8UaNqH7N+kfCv4c6XNpXiXxHrZ0nUtNuZ2eaCYOGnaRzztJ2jcR93cOxoA9n/Zl+NWr/E+71bTvEuh22i6hBDFe2UUO799ayZAf5ic8jqMdelct8WvjJ8dfA/ixLA/Dnw+2l6lq7adodxLdhnvCXIiyFm+QsMH5goGe1camn/FT4U/FXwL43+ICeHE0ZRF4alk0fIEdswxH5uVHCkAg88Ka9L/AGwOdX+E2Of+Kztf5igCx4P+K3xOX4keF/BnxB8H6PoV3rEd3NKkFx5rJFEoKMrLIy8ndkE9u1Y1z8cPit4u1fVLj4PfDG313w1pkzWzajfTiI3Mik7jEGdMjAHA3HpnG4CtP4qQfaf2t/h9bklRLomoRlgOm5SM/rXAfC/4xWvwB8NXPw0+JHhbXLW/026uJbC4tYFeK+ikkdw4ZiOMnGRn04IIoA7TxP8AtITR/Amfx/ofh9YNYsNWTS9S0rUt4NtN1YZGCeCMHjuCMg1ueIPjlnwJ8PfFXhm0sruHxTrVvpt0k5Ym2LhvMA2kfOrKRzXhHi7RvEP/AAo7xJ438RaPNo83i7xva6jb6fMDvih3naWBAwSSeo6AHvU3xk8J6t8P/jL4U0LT42/4QzXfFFnrNjHyVtboHZNGvoDvDY9MehoA+3q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sXx5H4gl8Fa1H4UmSHXmsZhpsj7dq3Gw+WTuBX72OoIrn/gbb/EW18BRxfFG8hvPEX2iQvJF5W0xZGwfu1VfXtQB3Vc9qfjnwTpd/LYan4w8PWV3CdssFxqUMciHGcMrMCOCOtdDXxN40v9Hs/jp8Rl1K7+FMLtqkJUeL9HkvJiPs8f+qKjCr6j1oA+14njljWSNldHAZWU5DA9CDTq+RvirrGuvqfxN8T+H/HviHT7HwrbaNe6RY6ffGOycSxpw0feMg/cGAc5INdVqmqeMl+NS/DCHWNZW11zVbXxJDei8kDQWCxk3Nsr5yqedEqhBxtkIxzyAfR9VdM1HT9Utjc6bfWt7AHaMyW8qyKHU4ZcqSMgggjsa+U/D3i/X5/H+mXD+PPE8nj6fxW1lqXhFi32GDThI65EG3aqiEI/m5ySfU7q9R+B+teILv4G69qkV1c6pq8GoauLRriQyszJPIIk+bOQMAAfhQB65LqFhFqMOmy31tHezo0kNu0qiWRV+8yrnJAyMkdKs18R+CNYXUfGekXuj+PvEvifXn8GarPei9ldpLC+MQLRQnAMeCB+7BO3AI616R8CPiMfF3xR8HabZeKr7VIoPAjNqsLTylDeiaIFpA3DSAEjdyeetAH0XFqGny6jNpsd9bPfQIsk1ssqmWNGztZlzkA4OCeuKs18g/H/AFXT9I+Nvjq8k8da74W1ePw7ZSaRHpkxj+33SiQpDJhTvBOPkyAcnrimfEHxp4qGqavceJPHHifwv4rsdN02Xwxomnhkt9SnkgjaYPEFIn/fl0IJ+UCgD7BqtaahYXlxc29pe21xNaOI7mOKVXaF8Z2uAcqcHODXyd8TPGXieHxb4ml1Pxv4m0Dxjp32IeFfDlluW01HfGhbdGFIuN0hdTk/LjHsHaPq2vaf+0Nrb6ld3emeD5/FcEWpTWN0YXN+9onkRTFSCIC3BHQsVBoA+uKraZqGn6pa/atNvrW9t97J5tvKsiblOGGVJGQQQR2Irxj9pnW5NO8S+CdP1fxfrXg/wleSXjalqmlytDJ58cam3iaQKdqsS524IbGO1fO0PijxNpfws8F2Wm+ItQ0rQrmfWJ31CLVm0sz3Qu3CCSYRt/Cd3lYG7Lf3eAD7x1G+stNspb7Uby3s7WEbpZ55BHGg6ZLHgU201LTry6ntbS/tbie22+fFFMrPFuGV3AHK5HIz1FeJ/FO81m+/Yy1G88ST28+qy6LC11NCf3cjeYnzjgdRg9O9SfGFfDvg3wA+t3Gpa/o0via7sLe81LSbpbV4Cse1GklCEpEMfMwBcjgZ+7QB7lVa51DT7a9trK4vrWG6uiwt4ZJVV5toy2xSctgcnHSvkPwTrXivxNpfg3w1L8QvE0UVx401TTH1C11F/tUtmlt5kYMjqGfrlWdMjcCAMAC5onivxSmj+GbOfxVrF1JaXPieya5lvHMtwttC/lNIwPzsvBBPIwKAPrmivjHRIfF9zpmjxzfFfx3t1jwBJ4gusaqd63EIBRY2I3Rp03YO58HJ5qH4ofEvUbrwX4dvV8beK9K8W23hWw1QJDqTW1nfNIpZ2EUcZMzjaS29lQKCMjmgD7QW4ga5e2WaNp41V3jDAsqtnaSOoBwceuDUlfF3i7U9U8NeLvi3q2geKtbHia507TLqC2F4djW0yxG4uFULgeUHwjD/AFascZq14e8beLdP+G1jrV94yvbjw/ZeOdM8zUE1uS/kis23faIp7gIhePdt4Ix8wX0FAH2PRXyJP4u1bxvczQ6N488Q2ulat8So9Pt7yxv5IpFsntclIiT8inkqMYBIbFfWGi2I0zSLPTVuru7FrAkP2i7lMs0u0Ab3c/eY4yT3JoAt0UUUAFFFFABRRRQAUUUUAFFFFABRRRQAUUUUAFFFFABRRRQAUUUUAFFFFABRRRQAVjeN/Emm+D/Cmo+JtY84WGnwmafyU3vtHoO/WtmvM/2p/wDk3vxp/wBg1/5igDj9K/a3+D1/qVtZfbNXtfPkWPzrix2xpk4yxDEge+K3vib+0T8Ofh54obw54gl1RrxYI591raiSMo4ypDbhnivnfxNqHxV1bwR4U+H3xEj8J+GfB3iGG1htdajtHlOE2PHGzh2CSMFByQO/I5xvfEDTfE1l+1HqWneCvHuieD5rTwvZwm81cRMk0ShFCDzFYbuAeB2NAHtGkftGfDnVPAWs+NrVtX/srR7iG3ut1niTfKcLtXdyPWvW7OeO6tIbqLPlzRrIuRg4IyK+S/jJ/wAJQn7KniuHxb4/0DxnfjUbRkuNJEIWGMyJhWEaqM5BPIr6P8K+L/CdxpWmWdv4o0Oa5NtGoij1CJnJCDIADZ7UAZfi74u+CvC3xF0fwFq97PHrOrBPICxZjTexVN7Z+XJBAqz8Tvif4U+HNxo0Xii4uLddXufs9vJHFvRW45c5+UcjmviTx54wj8a6p8QvFVv4R8T6hf6hqEB8O6vZ2jPb2cNo/wApLY43Bdxx0Nep/Gy80z4z+HvgnNcOY7fxDdyQ3PlnmGUxhJB/wGQH64oA+ldc8daDo/jfQPB921ydS16OWSxMcW6MrGAW3Nnjg8Vwnj79pX4VeDPE8vh3UtVu7q8gwLg2Nv50cLZIKM2R8wxyBnGfXivCPBGu+JJvj54A8A+JY5f+Ek8Gx6nprXDZxcxGEG3lBPUlR174B713v7KGufDnSvg9q+n+KL/RLLWF1C9GvxX7oksp3vjcG5cbMDjPcUAeo+PPjl8PfB/hLRvFV7qNxfaRrLstlcWEPmhyBk5BIx+POazvhf8AtEfDv4jeLIvDHhxtWOoSxPKv2i08tNqDJ53GvFfjnc+E77wJ8IJfhHeWGgaWfEhXTruaHZDaTZGZJBIDna3LFs5xzmvUvgYvxCt/Gzf8Jh8Y/B/i2yktJEh0/TFtlm87KkP+7jViAofIz36UAe60UUUAFFFFABRRRQAUUUUAFFFFABRRRQAUUUUAFFFFABRRRQAUUUUAFFFFABRRRQAUUUUAFFFFABRRRQAUUUUAFFFFABRRRQAUUUUAFFFFABRRRQAUUUUAFFFFABRRRQAUUUUAFFFFABRRRQAUUUUAFFBpM0ALRSc0E80ALRTc+9Ln3oAWikzRQAtFYnj2w1nVPBOtab4dv10/WLqxmhsbpnZBBMyEI5ZQSMHByATWB8DPD3jbwx4Ci0v4geII9f1tbiV2vEnkmBjJG1dzqp4+lAHdVxvjLxp8NvDOrRWPirXdA07ULhQ6R3boJGGcAnPOPrXZV803eteFfAfxE+I0PxM8L32pXWvXQuNLnXSnvF1C18kItvGwUhCDlcMVGTnPegD6NhisLm2EsMdtNBcIrBkVWWRMfKcjgjGMVN5UXmiXy08xRtDbRkD0zXyf8OPAWrz+IvhT4Y8aR6vAln4cvbx7RbqWIRMLoPbxSlSMlEZRtPTG3tXNeBdTjPi/wRO954suPGB8T3a+KIpZZzbSyotyY0TJ8ottXChO2c0AfaYtrcXBuRbxCcjBk2DcR9etRXc9lpWnT3c2y2tYEaWVlThQOScCvi7wvqjXXiPVdT8OW2v6Zaat4W1YXtlcNfSmK8jRX8tpp2xLIu4NmNUC7wPm61pQaRqnhfTdWh0u88Qyf2z8JZ9RvTcXU0pa/DgK6lj8jgEgKMYB6UAfX9jFYSRR3lnBAFlXzEkWMKWDDOemeRipIbS1gffDawxNgjKRgHB69K+O/HM0uk+OvB2sNPq3iLU5dN0kRaGw1O1miYJGoNtPD+4cs5ZmEo42kck1oa7qUeo/tDade6bp/iLSL9PFQ0zVo5ZL2RZLeRWRZDIWEEaSDhY1UnjO4dKAPp/+2PDN1cQMtzY3Mk901rG6IJN00ecpuAOCuD16VryW9vJKkskETyJ9x2QEr9D2r41+FOmx6Df+FdH0GPV7fUbbx1fQ6nFKbjy9qxTiDO75SuAMkdT15q58MX1NvFHh77FL4xPjvfe/8J0uoeeLcQ7JMZ3fuvveVs8vnFAH17Jb28kyTSQRPKn3HZAWX6HtUOoHTrOxur2+W3itolM9xJIo2gIMl2+gGc+1fLXwC0a+0PxN8JtXju9fludf0rUhrH2u6mkjbYQYgUY7U28AcDOO55q/+1J5DfEW7j8WN4o/stvC0g8NrpQnMb6j5jeYGEXVtvl/f+Xb1oA+k9PutL17SLXUbOS21Cwuo1nt5VAdJFIyrL+B61O1nZtCIWtIGiDbghjBUH1x618b32vXXhXw41vfw67H/bPwttbPS1trWaRWuwG3AbBhGAIJJxgd+leqfHG4u7f9jcT/AGi8huBpul75I3ZZgTNAGweu7rQB7R4k1bRND0v7Xr15a2di0iQ77ggIXdgqLz3JIArQmhhmi8qaKOSP+4ygj8q+LNdtY9R8JeNbPwdL4rfwhJqWiLbyaiJzcR3xuB9pMfmjeCBsLHoD04rode0/WfDtj4+8M6ZP4nPhKw8U6a2oCG4mnuU02SDddGN2JcgnBbaSetAH1gLa2Vgy28QYNuBCDIOMZ+uKp6hPpGnvapdrBE1zMYoB5Wd0jDkcDjPNfJT2lxqmgJp3hu68VJ4Du/HGmQaRJPNcR3AiZGFzsZ/3qx7j1bvmtrQrTVNE1Kx8O2U+stpumfFT7PaiaaWRltTDu2lyctHknqSPxoA+pxa2wxi3iG1Ng+QcL/d+ntTWsrNtu60gO1PLXMY4X+6Pb2r5F+Hej6rpdz4B8XWl3rrazqPijVNPuRcXUrQi2BuNiGNjtVdwBzjqx5qr8H760uPiR8NGt9Q8VS+IJ7/Uv+EnF7NObZ7tY2+7vPlsRz/q8gDG7nFAH2L9ltt5k+zw7ymwtsGSvp9PagWdoLY2wtYBAesfljae/TpXzV+0zceG1+N2k23jK88QxaG3ha4Zk0l5/wDXfaAIzIIfm25xz03bc8VmeAPDfiDxP438Jr4tbXGvtO8Cx39vHJcyxBrtLpvIM20gMwUjKnrnkGgD6W0y+0q81a/0y1sZFl06RPNkazZIt7LkbHICuQMZ2k4yBWxXwr8M5fHC6L4+utR1horqPwjqx1y2ZdS+0fafKkKPI0yeQkituA8plGCcZxWx4H1e103R7zVPC9j4517Sk8EK3iiznubqFprtjEE8qVhlfkaQ7osjYMigD7Sor4gtVupPA/jzSNCvNdXRLjUtFl01ljvIWEcku2V4vtDNLjIILEgErnaBgVr/AB7s9K8M6w3hzw1pnifTtT8OWlrc6XeG61C7FzE0pklZNr+XGEYtukk35PyhRgGgD6+tdRsLq+urG2vIZrqz2C5iRwWiLDKhh2yBmk1XUrLS7Zbm/nEMTSLGGKk/Mxwo4HcmvkHXdJfRvGPxZXQY/EcWtXNxZ3UzWZuGeTSpTA940Z+6X+Y4x8wGQvANPeS4Xw34hbwFN4nPgX+3tDGltetPv8/zh9qEfm/vdmNu7dxnOOKAPsaivkPxN4d13/hCPix4v0V9ZbXR4juLAs1xcFItNM0TTbI0OQu3cSyDdtLYNelfsdLrA8Gau13qVveaW1/nTkgS+CW42jeiteosjDdznLDJIyOlAHuVFcp8ND4ZNhrH/CLvetB/bN19s+1GbIut370L5vOzPTb8vpXV0AFFFFABRRRQAUUUUAFFFFABRRRQAUUZ5ooAKKTcKaZFB+6//fJpXBK4+imhgfX8RTs0wCsvxXoGk+KfDt74f1y1N1pt9EYriESMm9T23KQR+BrUrl/it4sl8D+ANV8Uw6TJq8lhEHWzjkKNLlgMBgrY6+hoAd4i8B+E/EHgdPBWsaQl3oSRxxpbPI4KiPGzDg7wRgcg5965LxT+z58JvFF9Bfa94amvbmC1itI5X1O6DeVGu1ASJBnA7nk9zXT/AAi8YTePfh/pviqfR5dGkvQ5NnJKZGj2sV5Yquemeg611lAHmGm/AL4Uab4V1XwvZ+GHj0nVnikvYP7QuT5rRnKHcZNy4PoRnvWfpf7NHwX0u9W9sPCcsFwquqyLqt3lQylTj976Mee1eC+J/Gni4eJ/ESW/ib4nxavJ4nm0zQGt54E0MzeYPKgleUjHXkdMYr2P4l/Ffxt4P8WWEEEXhLVNHiurGx1aGE3Ul9BNOVBLMq+TCDuyoc5YD34APXPB3hbQfCHhe18M+HtPSz0m1Vlit97OAGYs2SxJbJY9Setczo/wa+HWkRaRFp+gyRR6NqEmpaepvrhhBcOAGYAueDtHyn5c5OOTXnl18YviJa69q2pSaF4Zk8H6T4t/4R+5ZZpVv3DOqI6rkp8pdSc/ezwBgmktvjJ8Q49Yu9WvtD8Mt4OtPGMnhqV4ZZhfn98I45QpJTgsu7uewA5oA9b1D4e+D7/4g2Xj650dG8SWUPkwXqyupCYYYZQwVuGIywJrnfG3wG+E/jLxC+v+IPCFvPqMgHmzQzy2/mkEnc6xsodufvEEkYGcAV5f4P8A2iNe8V+LbzSv7MsYNJvor+Kxa2guhd2Twq/lvNIy+QwbYeI2yCwz0IruPCHj7UdB/ZP0vx9qhm1nU4tES4Yzy/NcTNwu9vQsRk+lAHU+M/hF8O/F/h3S/DuueG4ZNJ0kk2NrbzSWyQ5GOBEy9vWszwJ8BfhX4H8TW/iTwz4Zax1S2V1imN/cS7QylW+V5Cp4J7V5VefFj4i+CfEXjLWPHsemTzaZ4asri207SrmVrEyz3IjR9r/Mpy6huuQpx2q/o/x38fap8Otbv9P8M6XqOu6Xf28cl1bWV8tgtpICz3BhdBcMI9jBgoJ5BAOMEA+k6K4X4P8AjK88YfDpNevbvQbu+VpUmbSWn8gMvO0pMqyRsBjKMMjrnnjy/wCH3xp+I2oWvhTVvFOg+GIdI8V212NObT5ZjPHPBG75lViQEYRnhSSO5HSgD6Kor518N/Fr4u6x4Y8LypofgpdZ8Yyk6KrS3CwW8ESM0r3HJJY4XaqHgHnJGKNc+NnxCi8CQ6jYeGNHg1LTtZu9I8RXksV1d6faSW4Ub1W3Uy7JC67SQQOQc9aAPoqivB9a+KfxF1DW9E0bwHbeBtSmvvDD61PdT3M7Wu5JdjCJhtZgegBUEE8nANcl4p/ae1yFdCk0LQdMUzaNFqeoQXcV1NJMzsR5FuYFKqflOHkwp3Dpg5APqWivEovil4+1/wAWX0ng/wAOaDN4Z0aWzh1NNRvGgvpDPGkjGIkiJdiyDIfqVIHJwOSsviT8aNM0jx1qzWGh62lj4lOnwMsF1ImnwoCZZZI4l3tCqBfugtlmJzwCAfTVFcb8GfFlz4z8BWmt3t5od3eM7xzvpDzeQHU/dKzKskbAEZRhkGuyoAKKKKACiiigAooooAKKKKACiiigAooooAKKKKACiiigAooooAKKKKACiiigAooooAKKKKACiiigAooooAKKKKACiiigAooooAKKKKACiiigAooooAKKKKACiiigBDSU41x/xX8YQ+DPCU+puA85BSBP7z1UIOclFdSopydkRfEX4jaB4LtS19OJbsj5LaM5dv8AD8a8G8RftAeKr2Vv7Kt4LCL+HIy2PevM7y8vfE3iUT6le/6RdygNLI3ypk/oBWn8RfBWoeDNRhgupFnt7hA8M6dH9q+kw+X0KVo1NZM9OlhoQ0ludFa/HDx9FKHfUIpRnlWTg/pXpPgH9oK1vrqOy8TWYs2YhftCcpn37184WdrcXl1Ha2sLzzyNtREGSTWn4m8N6p4duIbXVYkjuJE3+Sp3Mo9/St6uBw8vdtZmk8PTelj7vsbu3vbWO5tJkmhkGVdDkEVYHWvlf9nH4iXGk6zF4Z1O4Z9PuWxAzHPlP6fQ19TrzXzeKwzw9TlZ5dak6UrDbqZbe2kuJASsaliB1wKdE4kiSRc4ZQwz71HfwG5sp7cMFMkZUEjOMin28flW8cROSihc+uBXPpYyH1H9og80xedH5g6ruGR+FSV8s+MPhrrGq33xu8QaT4fvY/FE08UWh3pR43ktzDF54gJwrblDqSM88ZFID6iSeB4jKs0bRjqwYED8a858MfBz4ceHPE0fizS7OZJoZpZ7ZHv5HtbaSUne0UZbYhOSOB3r538M+CPFEXww15rfQPEb6BLq+nzaj4fj0KXTJLiCNv8ASPJhaZ3k3Lt3AY3YABOON/UvDkE3gvRpbP4V+OIvh3b+JLie98NSNI93LG0WEkW1yHSIS5Pl5POX6HJAPrJGV1DIwZSMgg5BFMluIIm2yTRocZwzAceteLfAC+uvCHh7TtB1jRdd0208Q65fHw5ZXUZZ9OsgnmRwzlmzGcK5C8kdOMcc3+0D8P28YfGHV7u98NahqdlbfDm4+xSxwymP7et0TGgZOGkAYsE5PQ44oA+jhLExdVkQlPvgHJX61zaeONEh8MnxDrP2jQbH7WbWP+0lWOSRvM8tCqAk4c8qDhiCCQK+Y7v4d+MNO0vV4PBuja7Z6hrPw9tX1CZ/O3XV8LlDKju5/wBeYvMG3IOD2zWLa/DfVbj4N6/PP4W167sIdZ066t9FPhyaykQq4S4eCAzO7bo2wx46E+pAB9nWmr2N1c3sEbTKbJlWZ5beSOM7l3Ao7ALIMHqpIB4PNWmubdUWRp4lRvusXAB+lfHXjvwf4nvNK8ZP4e8J65a+H5tb0Wf+z20qWR5bFLFFVPI3KZhG+xWRWyCOT8pNX/DHwyv9a0r4a6J4m0LWdT8PnX9RuJbW80mWzFlbNDlI3jDuYovMU7QzDOenTIB9brcQNL5SzRmTGdgYZx9KJZoYiPNmjjyMjcwHFfLWj+FrnQf2oDdaD4I16/WfV5JLq/1TSZIo7ONlwWt71JdjwqgUJEyk4JU8jA2f2orfQbn4y+AI/EvhTV/FOm/2Zqhk07S4mlnc4iwwRWUsAecA+/OKAPot7i3j2754l3DIy4GRXNeJ9N8M/ETwTc6TrKXf9kXUyrIsyS2chaKUMPvhWA3IDnoR0yDXz78NvhhqGreLPhzB8QPDOoXVnpvh28kUXaSFLZvte62hlccb1jK/IT/D04rEtPCeoW3hrwnN46+HvivxF4Vt73W/tWj2NpK00d1LdM0E7wAqzKY9wVugznIyNwB9hPcW8QXzJ40BGQWcDI9axE8ZeGze6fYy6gbW71G4lt7O3uoJIJZniBL7UdQdoAPzY2njBORXzp4M+F+oa54h+Glh8QPC+oXmmWWk6lJ5N4HkW0QzBrWCdxxvVCPlJ6r04xWRpPgea11fwDruv/D7XdSW28V6yLlIdPlaSNXnLWsrjjbGJDv3njGTz0oA+uri+tYYLiZpd4t0Z5FiUyOAo5wq5YnjoBk9KZY6lZ3lpbXMUrItzGskaTo0Mm1hxlHAZT7EAj0r468L+H9fu/GF9rVr8M/EHhiW/wDD2t2urQDTpvJlumiYxgSFmabceQ7AAscLmuh8H/DPUtX1zSbrUPC99HqOl/C6xi0m4uoJIVtdUXzAq7jgCVCQdp5XrigD6qEtvMkiiSKRVBEgDA4+teeeBvg38O/C/iaPxL4fspzc25nFqj30k0FoZjmTyoyxWMnOOB0NfPHwS8AeIk0nxXDq2m+L9Lim8OPZ6vBa6C1rNeTEg74pZJiLmYESfMFAYMem4A+ofsfadqWkw+JLF/BtzoelCSA215daVLps12+1twa3kkcZUbf3i4DZx/DwAewT+HNBl8eQeLpM/wBt2unvYI3nkBYGcOwKZx1A5q54b8QaL4ksHv8AQtRg1C1SaSAzQtld6MVYA98EEZHFfKGg+A/Gk37Rk9xrFjrUN02vy3E+orojyQXVgwI8lr3zgnlNEcbNpKkAYyMV6j+yd4di8M+ANf0Y+FNT0PUYdUuluHurR4lu13v5LRFj86iPaMjj69aAPXPEVnpHiDw5qeialNHJp9/aSWl2Em2nypVKMNwPGQTzT9Es9M0DQNO0eykWKxsbSO3thJLk+VGoVfmPXgDmvje++FGr6b8CfCV9pvg/UY7m51GWXxTaDS5bm5nVWkFvvtdyM6KTkKCMbg3apr3QLXS0+GGl+OvDHiTxXp0dpqkg0mHTXivEgZ0MSG2EhcqhIwm7IG04+XFAH1/4j1yLRbCC6+w32oGe4jgjisow7kucbjkhQgHJYkAD8BWi08KyCNpo1kOMKWGT+FfDni7wF4/bwN4Eh1jQfEU2kQ6bdxW1mulSapcacXmLQCSJJEZJFh2AMfu7duAeK9LsPhrrmpfES9v9Z0y/v9b0zwFZxaTqt3C0S/2kqyLv3BinnA4J+ZtpOfegD6H0XXI9Uu9UhSxvraPT7jyDPcoqJcEKCWj+bcUGcbiACQcZAzWlDLFMu6GRJFzjKsCM18X/AAZ+H/iFdC8WW+q6b4y0uCbw6bPVbe08PtazXc+4HzI3kmIuZRiTkKAQx6bgD6z+x9p+paXpniOxl8Gz6DpiXEJtbq40yXTpb19h3lraSR8bRsG9Ths/7PAB7sLiAyCITRFznChxnjrxSC5tyWUXERKglhvHAHUmvjLTNDj1X4iap/YHgvxDL4wj+IDTW3iK3jb7Fa2qSqZkkkB2p8vmZQjLbhyc4rcm+F96vw/8Z+Ibbwfqr6xdeLrg6nDEskN5qGii5DywQg43K6jOF+/ggbs4IB9ZC4gMJmE0ZiHV9w2/nTo3SRA8bq6noynINfIs3gxb/wCHvjNtO8FeONA8Fz6lYz6VoY05prkzxKfMd7NpA5t2cpuUNk43DGMj2X9le31Oz+F/2XUfCp8ORxX0wtYGtpLVposj96beR2aEsd3y5xxnvkgHq9FFFABRRRQAUUUUAFFFFABRRRQAnekzSk1zfj7xjpHg7R31DU5gDj93EPvSN2AqoQc5csdxpXdkdExCrk9KrtqFipKvdwA+hkFfInjj4zeLPEM8iWly+mWZJCxwn5iPc1wE2qanNJ5k2oXTuecmU5r16WTVJK8nY7YYKTWrPv8AhnhmGYpEcf7LZqTNfCfh/wAb+KtCmWTTtZukCn7juSp+or6D+EHxqt/EE8ej+IVS0vjgRyg/JKf6GscTldWjHmWqIq4ScNUe1d6HYIjOeigk0isGxjnPSiVd8TpnG5SM15hyDLO4S6tY7iMMEkUMA3XFS1X023NpYQWzMHMaBSwGM1YpvfQDibz4V+C7zwvrvhu602SfTtcvnv7xHnYt57MG3o2coQQCMdKx9X+BXw91bWn1i/s9SmvpPs7SSnUZhvlgCiOZgGwZcIAXIyefU16dRSA8W8H/AAI0ePxrrvirxZCl7eT+JJtV09IL2XyfLJBiM0RwrSKckcHHHNJ8PPgRpOneKtX8U+KoUvNTl8T3er2CwXsptxG7boWkiOEMq5bnBxxycV7VRQBwWifCPwZout3uq6bBqMBu0mVrVdRm+yx+dnzCkO7YpOW6D+I1s2Xgfw3a/D1PAIsPO8PrZmy+zTOXJiIxgsec89etdJRQB5joXwJ+HOkWuq28emXl2mrWS2V79sv5ZzJErbk5ZiQVIGCORgY6Vfh+EfhOLwlceGvO197W4uVuWnfWrlrlXXgbZS+5RjIwOOTXf0UAc14L8FaH4M8MTaF4dt5IoZXkmkknmaWWaV+ru7Esx6cnsBXnPwM+AeheC/DmlTa9ALvxJbWc1tNLDfTSW0ZlLBmhR8BGKEAkKD1r2uigDg9T+EfgnUfA+keD7ixuRp+jEHTpIruRLi3IzysqkMCQSDzyKhu/g34Hm8Jad4Ygt9SsLHT5Hkiay1KaCZ3f77SSKwMhY8ktnkCvQqKAPEfEHwB0PVvHOiN5ItPCWleHX0yGC1vpobpZjNv3Bl6qVLBiWySx4rq9Y+DPgPUW0llsb3TjpdollAdNv5rUvAhyschjYbwDnGf7x9a9DooA898RfBr4f6/4qj8R6lpM0l2PJM0S3Ui29yYv9WZogdshGBywPQUmo/BzwXfXuu3jLq9vNrlyl1dta6pPDiVf40CMNhPfHWvQ6KAMDwD4P0LwPoA0Tw/byQ2xmkuJGllaWWWVzlnd2JLMfU+grfoooAKKKKACiiigAooooAKKKKACiiigAooooAKKKKACiiigAooooAKKKKACiiigAooooAKKKKACiiigAooooAKKKKACiiigAooooAKKKKACiiigAooooAKKKKACiiigBG6V8v8A7WmtSXHiWx0ZXIit4vMYZ4LE19QN0r5I/amtpIfiSJmBCTW4K/hxXpZUouvqdWDSdTU8n/pXofhXxBF4m0xfB3iq6yjH/iX30h5t5Oyk/wB08VyXhTw7qnifWE0vSbczTuMn0Uepr2LwR8D5dKvTrHja6t4tPtB5hRH4bHPJr3sXWpRXvPXoejWnBfEyX4A/D3VdG8aXes65bxQ2lkpSOVyNrn+8PbHetj4pwfD/AEabVfFi6hDqOq3UJhigEokUMe4HatO/8XeHvHfhvU9Js7qa2tbZxDCIXKvKMdfpXzd4q0S60PUjb3G9425ikP8AEP8AGuGjCdetz1HZroc9OMqk+aTsZcE8ttOlzE22WN/MUg9DnNfd/gLUjq/hLTNQPJmt1JPvjmvguT/VtwelfcXwct3tfhvosMmQwtwTn3pZzFeziwxy91M6fVZHh0y5ljba6RMyn0IFSWbM9pC7HLNGpJ9TiluWhW3ka42+UFJfcMjHfNOiKGJTHjYQNuOmO1fP9DzB1YM/hPSZriSaT7WS7kkfaGxsJy0eM/cJ5K/04reoqJRjLdGtKvVotunJr0Oe/wCEO0U/fF3Ip4ZWuXIdB92M88qvYdvzo/4Q/STy8l87nl3a6cmRx92RueWXse3HoMdDRU+yh2N/7QxX/Px/eYeneFdHsdUh1KKGSS6hRljeWQuVZ8B3GejMAMnvj61uUUVcYqKsjnq1Z1Zc03dhRRRTMwooooAKyr3w7ot74l07xJdWKSarpsUsNncF2BiSUASAAHBztHUHpWrRQAUUUUAFFFFABRRRQAUUUUAFFFFABWXe+HdGvfEen+IrqxSTVNOjkitLgswMSSY3gAHBzgdQa1KKACiiigAooooAy/D3h3RvD4vho9ilp9vu3vbrazHzJnxuc5JxnA6cVqUUUAFFFFABRRRQAUUUUAFFFFABRRRQAUUUUAV764jtbSa5lYKkSl2J7AV8TfFvxjd+MPFtzeSyH7JC5jto88Ko4zj1r6p+OGpPpvw11eWNtrvCYwfTNfEr42knOcV72TUIu9SR6GCho5HS2vhSWWxt7q61WyshOu6NJc7iPXiq1/4W1q1uDHHa/aoyAyTRMCrj2r2T4W/DzR/Glta3WtRSSQQWoRArEcnFekwfBvwrBGsUE+qRRr0VbtgB+tdFXM4UpOLeptPFKMtT5K/4R/XcH/iVTfmKoZlt5/44po2yOxVhX2TF8JfDcM0cq3erEowYZu2IyD35r5n+N2n6dpfxI1G003d5Y2swJz8xHNbYXHwxEnGxdHERquyPo79nvxq3izwmsN4+b+x/dy56sOzf59K9LnYrBIy8EKSPyr5T/ZPv5Lfx/cWKsdlxb5K9uM19XPt2Nuxtxzn0rwMfSjSrtR2POxMOWoyro0sk+lW00zb5HjBZvU1bqK0aBraNrbZ5JUbNgwMe1S1xvc5wooopAFFFFABRRRQAUUUUAFFFFABRRRQAUUUUAFFFFABRRRQAUUUUAFFFFABRRRQAUUUUAFFFFABRRRQAUUUUAFFFFABRRRQAUUUUAFFFFABRRRQAUUUUAFFFFABRRRQAUUUUAFFFFABRRRQAUUUUAFFFFABRRRQAUUUUAFFFFACNXiP7VPhObU/D8HiC0iMk1jkShRyU617cahvLeK6tngnjWSJ1KsrDIINbYes6NRTRdOpySTPiHwJ4xuvCun6pFpkarqF8AkVx3iHfFeofEz4jxP8AC6Hw3PqUWo63cxr9pkg+4g9z61lfGH4Najo13PrHhyFrrTnYu0KjLQ+w9q8amjaKQxyo0Tjgh1IP619LGFDFNVF0PVjGnVakjQ8N6xdaHqUd3bklRxInZ1r1vUl0fxb4Nub57mGJIot+52AZW9Pr/OvEsr/eH51v+EPDPiHxNeLp+j2tzIsh+ZsERj3PaumvThdTbtY0qQXxXsSfDrw5ceKPF1lpMCF0aQNMwHCoDyTX3Lp1rHZWUFpEMJCgRfoBXDfB/wCHNl4G0r5ts+pzDM8+P/HR7V6CK+bzDFqvO0dkeZiq3tJaEGqRPPp1zDGMu8TKozjkipLRGjtYo24ZUUH6gUzUZmt7Ce4QAtHGzAHpkCn20hltopGwC6Bjj3FcGtjmJKKKKQBRRRQAUUUUAFFFFABRRRQAUUUUAFFFFABRRRQAUUUUAFFFFABRRRQAUUUUAFFFFABRRRQAUUUUAFFFFABRRRQAUUUUAFFFFABRRRQAUUUUAcP8cdOfUvhpq8UYyyRGQD1xXxKRhSD1xiv0Kv7eO7s5raZQ0cqFGB7g18S/Fjwhd+EPFl1ZzRsLWVy9tJ2ZT2zXvZNWjaVN7no4GpZOJ9P/ALP8MUfwy0yZVw8incfXmvQT0r448IfGLxR4a0KHR7JbZ7eDOwuozWv/AMNBeM/+eNn/AN8Csa+V16lSUkjOphKjk2fVsrrHE0jdFBY/hXwl8Q746j441i8zuDXLAfQGu7u/j34yuLWW3aO1USIUyEGRkYryqRpbm5ZsNJLM+cAcsxPau3LsFPDylKodGGoSpXbPXf2ULCS48f3F6qny7eDDH65r6snUtC6r1KkD8q8y/Z58Fv4V8JrcXke2/vv3kmeqr2WvTpmKRO46qpNeRmFVVa7aOLEz56jZX0iGS30u2glAEiRhWAOeatVW0u4e606C4kCh5EDEL0zVmuJ7nOFFFFIAooooAKKKKACiiigAooooAKKKKACiiigAooooAKKKKACiiigAooooAKKKKACiiigAooooAKKKKACiiigAooooAKKKKACiiigAooooAKKKKACiiigAorJ8SeJNB8N2v2nXNUtrFMfKJH+Zv91Ry34CvI/En7Q+lwSPDoOiT3mPuzXDiNT/AMBGTj8RW1PD1KvwopQb2PcqK+VNT+PXjq6kY2v9nWKHoqQbyPxY16Z4L8beItR+Gun61d3iPezXk0bv5QAKr0GK2ngakEmynTaPX6K8ztvHOsRkeclvMPdNv8q3dN8d2ExCX1vJbH+8vzL/AI1lLD1F0JcGdfRUNld215AJrWeOaM/xIc1NWBIUUUUAFFFFABRRRQAUUUUAFFFFABRRRQAGkxS0UANKgjBAIrnNc8C+FdaYvqGiWskh6uEAJ/GuloqoTlD4WNSa2OFtPhP4FtZRImgwsQcjfyK63TdLsNNgENhZw20f92NQKu0VUqs5fExucnuxMUDNc34t8eeFPCysusaxBFOBn7PGd8p/4COR9TgV5jrf7RWlxsU0fQLu5HaS4kEY/wC+Rn+dVTw1WovdiEYSeyPb7mKOe3khl/1bqVbnHBp0SrHGsafdUAD6V8/+GPjXr3inxFb6BJothDBel4yYy7PjaenOM130Xjq+tiLd7GBli+TqQeOK0lhKsdGNwaPRKK4+x8e2EhC3drNAfVSHFdLp2pWGox77K6jmHcKeR9R1FYSpyjuiWmi3RRRUCCiiigAooooAKKKKACiiigAooooAKKKKACiiigAooooAKKRmVVLMwVQMkk8AV5b47+N3hbw+8lppe7Wr1SVIgbEKn3fv+GfrWlOlOo7RVxqLex6nQSFGSQB718leI/jd461Z3W1u4dKhPRLWMbh/wJsmuJv/ABJ4iv3LXmu6nOT/AH7p8flnFd0MsqP4nY1VF9T7qDKRkMCPrS14J4Cnnb4P6JI08pc3lxli5yefWtO21bU7Ygw6hcpjp+8JH5GsXhHrqTyHtFFeaab441W3IW6WK6T3G1vzFdhofifS9VKxpJ5Fwf8AllJwT9D0NYzoTh0JcWjbooorEkKKKKACiiigAooooAKKKKACiiigAooooAQ1zPxA8GaP4y0d7DUoRux+6mH3oz6g103ejFVGTg7xeo4ycXdHxt46+Dvivw3O729q+pWWfklhGWx7gc1wUum6jC/ly6deI3oYGz/Kv0FK54IyKqSaVp0j7pLG2dvUxjNevTzmaSUo3O2GOkl7yufDWgeDfE2uXCw6dot45YgbniKKPxNfQvwg+CkHh+5j1nxEyXd8vMcPVIj6+5r2eC3hgXbDCka+iqBS3E0NvEZJ5Y4ox1Z2AH61jic0q1o8sVZEVcXOastEORQuAowKc6hkKt0IwawbnxboMCSFbwTOg4REb5j6A4xWS3jy3lkEKabIVchctIBwePSuGNGb6HLys7G1hjt7aOCHiNFCrznipK8Z8T/G2z8J+Jbzw23huaaKwk8kSpdAZAHXBX+taGifHrwTfOI74X+mMerSw70H4rk/pVvC1rc3KVyS7Hq1FZ2ha5o+u2outH1O1vou5hkDbfYjqD7GtGsGmnZkBRRRSAKKKKACiiigAooooAKKKKACiiigAooooAKKKKACiiigAooqC7vLSzj8y7uoLdP70sgUfmaAJ6KyLbxR4auXmS38Q6TM0ETTSiO8jYxxr952weFHcngU6x8SeHb59ljr+lXTekN5G5/Q1XJLsOzNWigEEcc0VIgooooAKKKKACiiigAooooAKKKKACiiigAooooAKKKKAA8DJ6Vw3xC8T6ovhjVG8FtBc6pZqHcOpb93/G0Y/iYf5zxUPj3xK0jyaTYPiMfLPIp+8f7o9vWuR068nsL2O7t2xJGcjPQjuD7Guyjh9OZmkY9T531fU9Q1i/k1DVLya8upTl5ZW3E/4D2HFVo0eSRY40Z3Y4VVGST7Cvoa++CFp4i8VjW7a7OmaJeKJ5bVU/epIT8ypngKeue2eler+EvBPhjwrEF0XSbeCTGGnYb5W+rnn8OlejPMKcIrlWpq6qS0PkrSfhz451WPzbLwvqBT+9KgiH/j5Ga908FeDfEen/DHTtIu9P8ALvYryaV4vMU4VuhyDivYqK4KuPnU0sjOVVs8bu9D1e0Ba4064VR1IXcB+IzWdXutZWs+H9L1RWNxbqsp6Sx/Kw/x/GlHF/zISmeUadfXen3Ans53icdcHg+xHevRfCviyDUytreBYLs8D+7J9PQ+1cd4l8M3ujky/wCvtc8SqPu/7w7VhgkHIOD61tKEKyuU0pHulFcj4E8SG+UabfPm6Ufu3P8Ay0A9feuurz5wcHZmTVgoooqBBRRRQAUUUUAFFFFABRRRQAUUUUAFFFZ/iLWNP0DRrnVtUnEFrbpudj1PoAO5PQCmk27IBfEGs6ZoGlTapq13Ha2sQyzuep7ADuT6Cvmv4lfG7W9ceWw8NmTSdOyR5wOLiUfX+AfTn3rkvij491TxzrTXFwzwafExFpaA/LGP7x9WPc/gK5jS7C91TUIdP061lurqZtscUa5ZjXt4bAxprmqb/kdMKaWrIJHeSRpJHZ3YkszHJJ9Se9OtoJ7mZYbaGWeVuiRoWY/gK+h/h58A7OGKO98Yzm5nOG+xQPtjX2Zhy34Y+tey6Joej6JbC20jTLSxiH8MMQXP1I5J9zRVzGnDSCuEqqWx8u/Bfwl4otviLomo3Ph/U7e0in3PLNbsiqNp5OQK9R1PSdUju55G0+6CGViGERIxk+lew0VwTxspy5rGTqNu54WQVJUggjqDT4JpYJVlhkeORejIcEV7LqOl6fqCbbyzil/2iuGH0I5rivEXgmSBGuNJdpkHJhb7w+h71pDExlo9BqaZJ4b8bOrJbax8y9BcKOR/vD+oru4pEljWSN1dGGVZTkEV4aysrFWBBBwQRyDXR+DfEkmkzra3TM9i55H/ADzPqPb1FRWw6fvRFKHY9RopEZZEV0YMrDII6EUtcJmFFFFABRRRQAUUUUAFFFFABRRRQAUUUUAFZviXXNL8O6PNq2r3SW1rCOWPVj2VR3J9KtanfWum6fPqF9MsFtbxmSWRjgKo618efFrx9feOdfaZi0Ol27FbO2zwB/fb1Y/p0rqwuGdeXkXCHMzQ+KfxX1vxlPJZ2ryadowJC2yNhpR6yEdf93p9a86qewtLq/vIrOyt5Li5mYLHFGuWY+gFfR3wq+CGn6dBDqni+JL6/OGWzJzDF7N/fP6fWvZnUpYWFjobjBHhXhbwX4o8TEHRdFurmIn/AF5XZEP+BtgH8M16JpX7Pfiq4QNqGq6bYnuq7pT+mBX0zDFHDEsMMaRxoMKiKAFHoAKfXmzzKo/hVjF1n0PO/D3w5n0rwTYeHjqkcr2s0khl8ogNvPTGagvPA2rwgmCS3uB6Btp/WvS6K5Vial7kc7PE7+wvbCTy7y1lgbtuXg/Q9DVccHjivcLm3guoWhuIUljbqrjIrg/FXg1oFa80lWeMcvBnJX/d9fpXTTxKlpLQtTuReFfGE1qyWmqM00HRZTyyfX1FehxSJLGskbK6MMqwOQRXhp688Guq8C+Im0+4XT7yTNpIcKxP+qY/0qa9BP3ohKPY9KooorhMgooooAKKKKACiiigAooooAKKKKACiiigAoJAGTwKDwMnpXnPjXxQ95I+n6fIVtR8skg6yH0Ht/OtKdN1HZDSuaviTxpDas1tpYWeUcGU/cU+3rXCahf3moTebeXEkzdtx4H0HQVWrp/D3g+91FFuLtjaW55GR87D2Hb8a71GnRVzWyicxVixjkkuoTHG7gSLnapPevVdM8M6NYKPLs0lf+/MN5/XgfhWuqqoAVQAOwFZSxa6IlzPjX43wzJ8UNekeGRUa6JVipAPA6GuKr7/AGVWHzKp+orlfEnw58F+IA7ahoFoJmz++gXypM+uVxk/XNdFLMoxSjKOxcay2sfGml6hf6Xepe6beT2dyh+WWFyrD8R/KvcPhp8eZo5ItN8aIJIyQo1CJcFfd1HX6j8qz/iD8BdT0yKW/wDC902p26/MbWQATgex6N+hrxiaOSGV4Zo3jkQlXR1IZSOoIPQ12NUcVHv+Zp7s0fe9jdW19aRXlnPHcW8qho5I2DKw9QRU1fInwc+Jl/4J1FLO7eS50KZ/30PUwk/xp/Ud/rX1pp15a6jYwX1jOk9tOgkikQ5DKehrxsThpUJWexzzg4snooormICiiigAooooAKKKKACiiigAooooAKKKSR1jRpJGVUUEszHAA9TQAted/ET4u+GfCTPZxyHVNSXINvbsCEP+23QfTk15p8aPjLPfSzaB4RuWhsxlLi+Th5vVUPZffqa8PPJJPJPU16mGy/mXNU+43hS6s9F8W/GbxtrrPHBfLpFqTxFZja2Pdzz+WK8/vLq6vZzPeXM9zMesk0hdj+J5rofBngPxT4ufOjaZI1vnm5l+SIf8CPX8M163oH7OqeWr674hYv3jtIuP++m/wrudXD4fTRGnNGJ5v8Hf+Pjxb/2Kmof+grXC19deGfg54T0D7e1pNqcjX9hLYTGWdT+7kADYwoweOKwdR/Z58KyxkWGq6rav2MjJKB+GB/OsI4+jzt9yVVjc+f8Aw/4u8T6A6NpGu31qq9IxKWj/AO+Dlf0r1zwR+0FdRult4t09Zo+n2u0GGHuUPB/A1h+LPgL4q0tHn0ee31iFQTsT93Lj/dPB/A15TfWl1Y3Ulpe201tcRnDxSoVZT7g1u4YfEro/zKtGZ90+Htc0nxBpqaho19DeWz/xRtyp9GHUH2NaNfDfgzxVrfhHVl1LRbtoX4EkTcxzL/dZe/8AMV9afC/x9pXjrSPtFqRBfwgfarRj80Z9R6qfWvKxWDlR95aownTcTsKKKK4jMKKKKACiiigAooooAKKKKACiiigArnvHWsf2XpJjhbFzcZSPHVR3b/PrXQ15L411E6jr87BsxQnyo/oOp/E5rfD0+eepUVdmLXa+AvDSzhdV1CPMecwRn+L/AGj7elc74X0w6trMNqc+WPnlPoo6/wCH416/GixxrHGoVVACgdAK6MTV5VyoucraDqKKxPF3i7wx4QtIbvxRr2n6PBO5jikvJxGrtjOAT1OK4DI26Kwtf8Y+FdA0O213WvEOm6fpd1s+z3c9wqRS7l3LtY8HI5HtWrpl9Z6np1tqOn3MV1Z3USzQTRNuSRGGVZSOoIINAFiiuXb4ieBF8U/8Iu3i7RRrfmeX9h+2J52/Gdu3PXHauooAbIiSRtHIodGGGUjIIrzHxt4dOk3AurVSbKU8d/Lb0+npXqFV9RtIb+yltLhd0ci7T7e9a0qrpy8ioux4rBLJBMk0LlJEYMrDqCK9g8Naomr6TFdjAk+7Ko7MOteSalaSWN/NZzfficqff0NdJ8NNQNvq72LtiO5X5R/tj/62a7MRBThzIuSuj0miiivOMgooooAKKKKACiiigAooooAKKKKACvlv9pLxw+u+JT4csZj/AGbprlZdp4ln7n3C9Prmvffip4j/AOEV8Canq6sBcLF5dsD3lbhfrjOfoDXxQ7NI7SSMWdiWZickk9Sa9TLaN26j6G1GPUn0qwvNU1K307T7d7i6uHEcUajlia+vvhL8O9M8EaOhMcc+sTIPtV1jJz/cT0Ufr1Ptwv7LXg2O30uXxhew5uLktDZbh9yMHDMPqePwr3Opx+Jcpezjsgqz1sgooorzTEKKKKACiiigDlfG3hqPUIHvrKMLeIMsB/y1H+NeakEEgggjqDXuleb/ABH0hbO/XUIFxFcn5wOgf/6/+NduGq/YZpCXQ0fhtrRkQ6PcPllG6An07r+HWu3rxHT7qSyvYbuI4eJwwr2m0nS5tYriM5SRAw+hFZ4mnyyuuopqzJaKKK5iAooooAKKKKACiiigAooooAKKKrapew6bpl1qFycQ20TSuf8AZUZP8qErgeC/tT+M2M0PguxlwgCz35U9T1SP/wBmP/Aa8DRWd1RFLMxAVQMkk9BV/wAR6rca5r19rF0xaa7naVvbJ4H0AwK9G/Zq8JJr/jNtXvIw9lpIWTDDhpmzsH4YJ/AV9HBRwtDXp+Z1q0InrPwG+G8fhLSRq2qwq2t3aDdkZ+zRn+Ae/qfw7V6jRRXgVKkqknKRyttu7CiiisxBRRRQAUUUUAcJ8QfDuA+r2ScdbhAP/Hh/WuFr3R1V0ZHUMrDBB7ivHvE+mnStZntR/q87o/8AdPSu/DVeZcrNYPod58PtXOoaV9lmbM9rhST1Zex/pXTV5J4KvzYeIbdy2I5T5T/Run64r1uufEQ5Z6dSJKzCiiisCQooooAKKKKACiiigAooooAKKKZPKkMLzSMFRFLMT2AoA5P4i64bS2GmWz4mmXMpHVU9Px/lXnNW9WvZNR1Ke8kJzI5IHoOw/Ktv4f6Oupaobmdd1vbYJBHDP2H9a9OCVGnqbL3UbPgfwvGkUepalFukPzQxMOFHYketdtRRXnzm5u7Mm7hRRRUCCiiigArzH41fC208YWT6npUcVtrsK5VsbVuR/cf39G/pXp1FXTqSpy5ojTad0fAd1BNa3MttcRPFNE5SRHGCrA4INe1/syeO5LHU/wDhDtSnzaXRLWJY/wCrl6lB7N1+v1q1+1L4LitpYfGWnw7RM4hvwo43Y+WT6nGD+FeF2txNa3UV1bSGOaFxJG46qwOQfzr31y4uj6/gzq0nE++6Kwvh/r8fifwdpmuR4DXMIMig/dkHDj8GBrdr56UXFtM5GrBRRRSAKKKKACiiigAooooAKKKKACvn/wDaV+IjrI/gvRbgrgf8TKVD68iIH9T+XrXrfxO8Tx+EfBd/rLFfPRPLtlP8UrcKP6/QGvim7uJru6lurmRpZ5nMkjsclmJySfxr0svw6nL2ktkbUoX1Iq95+DXwWN0sOveMYSsJAe309urjs0noP9nv39DQ/Zv+HcetXQ8WazDvsbWTbaQsOJpR1Y+qr+p+lfS1bY3GOL9nD5lVKnREdtBDbQJb28McMUYCoiKFVR6ADpUlFFeOc4UUUUAFcr8QvAeg+NdOaDUrdY7tVxBeRqPNiP17j2PFdVRVRk4O8XqNOx8R/EHwZrPgrWTp+qxAo+Tb3Cf6uZR3HofUdqoeE/EGpeGNdt9Y0qYx3ELcjPyyL3VvUGvsn4heEtO8Z+G5tIv1Csfmt5gPmhk7MP6juK+MfEWkXug63d6PqMfl3NrIY3HY+hHsRyK97C4lYiDjLc6YT5lqfavgbxLYeLfDVrrent+7mXDxk8xuPvKfoa26+Wf2Z/FzaL4v/sC6mxYaqQqgnhJx90/8C+7+XpX1NXj4qh7Go49DCceVhRRRXOQFFFFABRRRQAUUUUAFFFFAFXVrj7LplzcZx5cTMD74rxUksSzcknJr1rxw+zwte+6BfzNeSV34Re62aw2PQvhbZhLC5vmHzSv5an/ZX/65/SuzrB8AxiPwtaY/i3MfxY1vVyVnebM5bhXzb+3XpsWsaX8P9IuM+TfeJoraTBwdr4U/oa+kq4r4ofDrTvH114an1C/urU6Bq0WpwrCFIldCCEbcD8px2rMR8ZfEPVLrxf8ACGw8D3kvmXXw90u+bVMEgpLBcLa24I/3DX0B4Q+N3hjwX4c+HngXUtG8R3OoX2gaX5dxZ2qPbr5saou5jICMEc8HA9a6O8+AHha4vfiBeLqF/FL43TZdlAn+jAtvby+P4mGTnNekeE9Cj8OeDtL8N2l1LJHpthFZRTuBvYRoEDEDjPGfSgD5d+Lfh/wX/a2nfA/4V6FFeeJbjWI9V1TUSxlfTgHDu8k7ZbcQB8ueB7kV9bQqY4UjZi5VQCx6n3rwnwn+zpN4Uv8AUb7w98VPFmnz6lP595JHFbF5nyTlmZCepNe7wq0cKRtI0jKoBdurH1NADqKKKAPOvihZiLVLe8VcCZNrfVf/AKxrmNLuDaalbXQOPKlVj9M8/pXefFOMNpNtJ3WbA/EV5L4wvrjTPC2p6haFRcW9u0kZZdwBHqO9enh/fgkbwXMkj6KByAaK+HU/aQ+KaoqjUNLwAAP9AX/Gl/4aS+Kn/P8A6V/4AL/jR/ZNfujb6hV8j7hor4e/4aS+Kn/P/pX/AIAL/jR/w0l8VP8An/0r/wAAF/xo/smv3QfUKvkfcNFfD3/DSXxU/wCf/Sv/AAAX/Gj/AIaS+Kn/AD/6V/4AL/jR/ZNfug+oVfI+4aK+Hv8AhpL4qf8AP/pX/gAv+NH/AA0l8VP+f/Sv/ABf8aP7Jr90H1Cr5H3DRXw9/wANJfFT/n/0r/wAX/Gj/hpL4qf8/wDpX/gAv+NH9k1+6D6hV8j7hor4e/4aS+Kn/P8A6V/4AL/jQ37SfxUAJ+36V/4AL/jR/ZNfug+oVfI9p/a51Vk07RNFRuJZXuZB67RtX+bV8+2NtLeXsFnAu6WeVYox6sxwP1Net/FjS/GXjS38Ka1Dot7qEkuiRSTyW1sSgkcliMDp1HFY/wANPAPiyH4gaFcal4a1S3tIb2OWSWS3YKgU7gSfqBXZh5RpULX1VyY2jGx9U6Bptvo2h2WlWq4htIEhT3CjGfqetXqKK8Fu7uchQ8Raj/Y/h/UdWMPnCytJbjy923fsQttzzjOOteS/BL9oDS/iR4M8T+I7jQ20T/hHo/Onge7E2+IozBw2xcZMbr0PSvS/iN/yT3xJ/wBgm6/9FNXwbotrquhfD/wJYaRCxj+ImkS6FcheMMupb2f3JjlKY9DSA+uf2cvjKnxh03WLxfDcmh/2bOkJR7vzjJuXdn7i4/Wr/wAdPjF4W+E+hG61ZzeatNGXstLhbEtxg4yTghEHdz6HGTxXi3wf0rxzY3HxZ0j4X3ek2mr2niiOGN9SBMPkKjAjhTzwuOK7b4w6FrUf7NHibWfH0GjXXjOPRJbae+so/lEXmZCISAQMHnAGTQB7N4O1geIvCWj6+Lc2w1KxhuxCX3eX5iBtucDOM4zgVq1ynwb/AOSReD/+wHZf+iErq6ACsjxjZi+8O3Ue3LovmJ9V5rXpk6CSCSM9GUr+YpxdmmCPDRXqfw8ujceGYVY5MLNH+A5H6EV5dIu2R19GI/WtHUfEWpeGPhD4o1rSJI0vbILLCZE3qGOByO9elWhzxSXc3ceayR7FRXw9/wANJfFT/n/0r/wAX/Gj/hpL4qf8/wDpX/gAv+NH9k1+6NvqFXyPuGivh7/hpL4qf8/+lf8AgAv+NH/DSXxU/wCf/Sv/AAAX/Gj+ya/dB9Qq+R9w0V8Pf8NJfFT/AJ/9K/8AABf8aP8AhpL4qf8AP/pX/gAv+NH9k1+6D6hV8j7hor4e/wCGkvip/wA/+lf+AC/40f8ADSXxU/5/9K/8AF/xo/smv3QfUKvkfcNFfD3/AA0l8VP+f/Sv/ABf8aP+Gkvip/z/AOlf+AC/40f2TX7oPqFXyPuGvP8A9oTUm034U6qUba1zstwR1+Zhn9M18vf8NJfFT/n/ANK/8AF/xrqdQ8e+JPHfwMm1HxHPbyzprqQJ5EIjAUR7uQOvJpxy6pSnGU7WuiZYSdO0pHm9fWv7NmjrpfwvtLgqBNqEr3Tn1BO1f/HVH518lHpX298MYVt/h34fhUABNOhH/jgrfM5WppeZNZ6HRUx5okkSN5UV3+4pYAt9B3pzMFBZiAB1Jrwb41bf+GoPg0/GA2onPt5BrxDmPeqK+abv4pfFbW/DHiv4neFptBtvC3hy8mii0m7tWaa+igP712lB+Q4yQAO2K6nwj8VdY8S/HbQtCtDFF4b1bwgmtLA8QMySsRwX9s4/CgD22ivlfU/jZ8RIfhRrHiCym02XVrbx02h2yvagRtbg4VGAPUn+LrX0N8PrLxbY6CU8aa9ZazqTylxNaWX2aOOMgYTbk5wdx3e/tQBvzTRQgGaVIwx2gswGT6U+vBP20Cr+FPBLDDD/AITCxwRz3ave6ACuG+KlqPLs70DkExMf1H9a7muZ+JSBvDRY/wAMyEfqP61rQdqiKjueYqxVgynBByDXtumz/atPtrn/AJ6xK5/EZrxGqPxZ+M2ufDWLw7p+m6Rp99HeWDTM1yzhlKvtwNp6V3VqMqzUY7m3s5VGox3PoOivkP8A4au8Xf8AQr6H/wB/Jf8AGj/hq7xd/wBCvof/AH8l/wAaj+zMR2/Ev6lW7H15RXyH/wANXeLv+hX0P/v5L/jR/wANXeLv+hX0P/v5L/jR/ZmI7fiH1Kt2PryivkP/AIau8Xf9Cvof/fyX/Gj/AIau8Xf9Cvof/fyX/Gj+zMR2/EPqVbsfXlFfIf8Aw1d4u/6FfQ/+/kv+NH/DV3i7/oV9D/7+S/40f2ZiO34h9Srdj68or5D/AOGrvF3/AEK+h/8AfyX/ABo/4au8Xf8AQr6H/wB/Jf8AGj+zMR2/EPqVbsfXlYHxAujbeGZwpw0zCIfj1/QGvmL/AIau8Xf9Cvof/fyX/GvT/D/jnUPH/wAL9L8QalZ21nNPezp5VuWKYjO0HnnPNL6jVpNSmtLkSw1SnrJFevWvA9kLLw5bDbh5R5r/AI9P0xXkyjLAepr3G3jEMEcS9EUKPwFLFy0SImx9FFFcJkFFFeJa7441LRf2pbnSdS1ue38K2fg5tTuLbbujR1lIaXABYkKO35UAe20V83+Gv2oPBV18XNfsdQ8XWo8JfZ7VdFlGmzh5J2H70HCbuG/vAD0qD9oa18ceFrzTbXwv8VPFVx4j8UaqLbSNKxAIIVLAuzER7hGinGc9wTwDQB9L0Vn+GrO+07w9p9hqWoyane29skdxeOoVp5AoDOQOBk5NaFAGR400aLxB4U1LR5kVxdW7ooPZ8fKfwOK+GJY2ikeJwQyMVYH1Fff1fEnxTtVsviP4ht4wAi6hMygdACxIH6162Vzd5RN6L3R7Z+yTqzT+HdX0V2J+y3Kzx5/uyLggfimf+BV7fXyb8AfEbeF5/FWsG3a6jstEe6a3V9hkKOnAODjgntW1/wANaaf/ANCPd/8AgwX/AOIqMTg6tStJ01cp0JzbcUfTFFfM/wDw1pp//Qj3f/gwX/4ij/hrTT/+hHu//Bgv/wARWP8AZ2J/l/FB9Urfyn0xRXzP/wANaaf/ANCPd/8AgwX/AOIo/wCGtNP/AOhHu/8AwYL/APEUf2dif5fxQfVK38p9MUV8z/8ADWmn/wDQj3f/AIMF/wDiKP8AhrTT/wDoR7v/AMGC/wDxFH9nYn+X8UH1St/KfTFFfM//AA1pp/8A0I93/wCDBf8A4ij/AIa00/8A6Ee7/wDBgv8A8RR/Z2J/l/FB9Urfyn0xRXzP/wANaaf/ANCPd/8AgwX/AOIqW0/ats7q7htovA935k0ixrnUV6k4H8FH9n4n+X8UH1St/KWv2tddeTUtJ8Oxv+7ijN1MoPVidq5/AGvFNF0+41bWLPS7UZnu5khTjOCxxn8Otdh8fr5r74s60ckrAyQL9FQZ/Umrv7NumrqHxUs5ZFytnDJcfRsbR/M16lL9zhk/K5UfdgfU/hzSbXQtCstHsU2W9pCsSD1x1J9yck/WtCiivn223dnIRXFxb24X7RPFFu6b3C5/OlnuLeBA808USnozuAD+dfL37fGit4jvfhroMbFHv9UuLdWAyQWWICvJv2hPFF18RPhJ4Zi3uG8L+HkvtUCN8ounuobMI3+1gO34mkB9+qwZQykEEZBHelr47+PHxP8AFekeDPB/hrTfBfie3s7KTSJ01u1eWOC+/cqTbKypgls7cbjyvSvTvEWo/EL4r/Cd7u1tdW+GcKtdrqtvdxN9tlgSIFRFuRSoclgW4wBxmgD3SGSOaMSQyJIh6MpyD+NOrxz9i3j9mrwpj+7c/wDpTLXsdABXgH7WPhmMJp/iy2jw5b7JdkDrwTGx/IjP+7Xv9cb8bdNXVPhbrtuV3NHbGdB/tRkMP5V0YWo6dWLLg7SR8bWtxLaXUV1AxSWFxIjDqGByK+5/CeqprnhnTdXTGLu2SU46ZI5/XNfCdfW37NV8158KbKNmJNtNLB9AGyP0NelmcLwUuxrWWlz0qiiivFOcKKKKACiiigAooooAKKKKAMbxvGZPC98AM4Td+RryOvbdStxdafcW558yNl/MV4o6lHZG6qSD9RXfhH7rRrA9U+H8gk8LWuP4Cyn8Ca364j4WXoMF1p7N8ysJUHseD+uPzrt65a0bTZnLcKKKKyEFFFFABRRRQAUUUUAcd8U5Aul2sXd5ifyH/wBevKvE+nPq/h6/0uOVYXuoGjDsMhSe5Fd78Tb0T6zHaKcrbx/N/vHn+WK5/RbY3mr2lqBnzJVB+mef0zXp4f3KafzN4aJM8yj/AGT/ABA0asfGOmKSAcfY34/8ep3/AAyd4g/6HLTP/AJ//iq+tBwMUVn/AGnie/4Iv67W7nyX/wAMneIP+hy0z/wCf/4qj/hk7xB/0OWmf+AT/wDxVfWlFH9p4n+b8EH12t3Pkv8A4ZO8Qf8AQ5aZ/wCAT/8AxVH/AAyd4g/6HLTP/AJ//iq+tKKP7TxP834IPrtbufJf/DJ3iD/octM/8An/APiqP+GTvEH/AEOWmf8AgE//AMVX1pRR/aeJ/m/BB9drdz5L/wCGTvEH/Q5aZ/4BP/8AFUf8MneIP+hy0z/wCf8A+Kr60oo/tPE/zfgg+u1u58l/8MneIP8AoctM/wDAJ/8A4qg/sm+ICD/xWWmf+AT/APxVfWlFH9p4n+b8EH12t3PKdXs9S8MaRoOi/wBpSs1pp0cDyQuyK7JxnGaj8Oapff29Y+dfXTxmZVZWmYg5OORn3rpvipalrO0vFH3HMbfiMj+RrgI3aORZEOGUhgfQitKVp07szXvI9zoqvpl0l9p8F3H92VA30PcVYrzGrGIyeGK4gkgniSWKRSjo6hlZSMEEHqCKzI/DPhuOHT4Y/D+kpFpsnmWCLZxhbV+u6IY+Q+64rWooAp2GlaXp9zd3NhptnaT3knm3UkECo07/AN5yBlj7nNSajY2WpWM1jqNnb3lpMu2WCeMSRyL6Mp4I+tWKKAI7W3t7S1itbWCKC3hQRxRRoFRFAwFAHAAHYVJRRQAVHcuI7eWQ9FQt+QqSsXxteix8OXLbsPKPKT6n/wCtmqirtIaPJpG3SM3qSa208L3HjD4X+IvD9vdR2kuoEQpNIhZUIweQOtYVerfD+1Nt4ZgLDDTEyn8Tx+mK9GvNwimtzVycdUfNX/DJ3iD/AKHLTP8AwCf/AOKo/wCGTvEH/Q5aZ/4BP/8AFV9aUVn/AGnif5vwRp9drdz5L/4ZO8Qf9Dlpn/gE/wD8VR/wyd4g/wChy0z/AMAn/wDiq+tKKP7TxP8AN+CD67W7nyX/AMMneIP+hy0z/wAAn/8AiqP+GTvEH/Q5aZ/4BP8A/FV9aUUf2nif5vwQfXa3c+S/+GTvEH/Q5aZ/4BP/APFUf8MneIP+hy0z/wAAn/8Aiq+tKKP7TxP834IPrtbufJf/AAyd4g/6HLTP/AJ//iqP+GTvEH/Q5aZ/4BP/APFV9aUUf2nif5vwQfXa3c+S/wDhk7xB/wBDlpn/AIBP/wDFVp+J/hfqHw5+CN7p95qlvqRbWIrlXhiZAgK7CMEn2r6hrkvjBpJ1r4ba3ZIu6QWxlj/3k+b+lVHH1pyipvS6E8VUnpJ6HxZX2r8ILtb34Y+Hp1IJ+wxo3+8o2n9RXxUK+m/2U9eW88H3egyP++06cvGpPWKTnj6Nu/MV2ZlC9JPsFZe6ek+PvDNj4y8Gat4X1J5I7XU7V7eR4/vJuHDD3Bwfwrx/4U/AjxNoPjnRPEfjbx9J4lh8N2z22hWq2/lrArIUO498KRj378CvfKK8I5jwHVfgT4pjtfEPhXw148i0zwT4ju3ub6zksfMuofMbMscUmcBW6cjoTWx4k+DusWfjPw74o+G/iKy0G50jRhopjvrM3KPbDG0jBHzDHfr+dezUUAfO9h+zzrVv8NZPCk/i22u7l/FqeIGvZLVgZFBBKsoP3yRnI45r6BvLWG8sJrK5XfDPE0Ui5xlWGCPyNT0UAfNXhr9mrxBYavo+lap8RJb/AMCaHqZ1HT9G+yhXVw5dQz/Vmz9TgCvpWiigArlfidME0COL+KSdfyAP/wBauqrzv4oXwm1K3sVORAhZv95v/rCtqEb1EVFanHVg/HD4QeMvH1z4evtA/swW1rpgjb7TctG25m3cAKeMEV0dpC9zdw28fLyuEH1JxXtsEawwpCnCooUfQCu2riJUZKUdzZVXTkpRPir/AIZj+J3roH/gc3/xuj/hmP4neugf+Bzf/G6+2KKX9q1/I0+vVfI+J/8AhmP4neugf+Bzf/G6P+GY/id66B/4HN/8br7Yoo/tWv5B9eq+R8T/APDMfxO9dA/8Dm/+N0f8Mx/E710D/wADm/8AjdfbFFH9q1/IPr1XyPif/hmP4neugf8Agc3/AMbo/wCGY/id66B/4HN/8br7Yoo/tWv5B9eq+R8T/wDDMfxO9dA/8Dm/+N0f8Mx/E710D/wOb/43X2xRR/atfyD69V8j4n/4Zj+J3roH/gc3/wAbr2Lwf4N1rwP8J9J0LXfsxvIb24cm3kLptdtw5IH8q92rjvjLqmq6H4BvdZ0aO2e6tGRz58PmAIWCsQPUZzn2NJ46rXahK25M8TOraMjhLOzvLh1Ntazy8jlIyf5V7XGSyKxGCQCR6V8Y6r8UPH2pIY5/E97GhPS22wY9soAf1r6h+DuvHxF8OtJ1CSZpbhYvInZmy3mJ8pye5OAfxoxtGcYqUjKpFpXOuooorzjI4r42WXjm9+H14PhzqS2PiKF0mt9wTEyqctF8wIG4ZGfXHIrzD4SeFfiN4r+MWo/Eb4oeFdP0GD+wv7Fi03zVn+0AuGZmALDbywwfUDHFfQlFAHkvh74IeGNN+K/iHxZPofhufStRtraOy03+yo9tnJEuGdQRtBY88AGo7nwn4g1T9q608W6hpcn/AAj2jeHng067Mi7ftcjANhc7s7HkGcV69RQAUUUUAFfFPxcuFuvib4ilUgj7fIgI/wBk7f6V9k69qUGj6Je6pcsBFawPK2TjOBnH49K+E7+5kvb6e8mOZJ5GkY+pY5NerlcdZSN6K3Z2nwm0vUtX03xrZaRaPdX0/h2aG3iVgpeRnQAZJAGeetcR/wAKM+LP/Ql3X/gVb/8AxyvoX9kXS2TTNc1p14lmjtoz/ugs3/oS/lXu9XWx86FWUYpGqxUqTaij4E/4Ub8Wf+hLuv8AwKt//jlH/Cjfiz/0Jd1/4FW//wAcr77oqP7Xrfyr8f8AMv8AtCp2R8Cf8KN+LP8A0Jd1/wCBVv8A/HKP+FG/Fn/oS7r/AMCrf/45X33RR/a9b+Vfj/mH9oVOyPgT/hRvxZ/6Eu6/8Crf/wCOUf8ACjfiz/0Jd1/4FW//AMcr77oo/tet/Kvx/wAw/tCp2R8Cf8KN+LP/AEJd1/4FW/8A8co/4Ub8Wf8AoS7r/wACrf8A+OV990Uf2vW/lX4/5h/aFTsj4E/4Ub8Wf+hLuv8AwKt//jlaHhj4J/FG28S6Xc3fg66S2ivIXlb7TAcIHBY/f9M1910UPNqrVrL8f8xPH1H0R8U/Fzf/AMLO8Rb/AL325/y7fpXcfsnbP+E81Dd977Adv/fYzXM/H+xax+LOsjBCztHOv0ZBn9Qau/s26kun/FSzikbCXkMlv9WIyP5V2VPewunYh6wPreiiivnjkPOPi38OLvxt4w8Ba5b6nBaR+F9W+3zRSRFjOuUO1SDwfkPX1rzhv2Z/L8NfE3S7XXrZJfGV3DLbSNbsVtI47jztrDPJJyMjHavo6igDidb+HOkeIvA3h7wv4gknlj0V7O4SS2fy901umFPf5Sc8V1WuWbajol9p6OI2ubaSEORkKWUjP61cooA4j4F+Cbn4dfC3R/B13fxX82niUNcRRlFffK7jAJJ4DY/Cu3oooAKxvHG3/hDdZ3/d+xS5/wC+DWzXGfG3Ul0v4W67cFtrSWxgjP8AtSEKP51dJXmkOO6PjFPuj6V9Sfsp7/8AhXVxu+79vk2/kK+XK+tv2a7FrP4U2MjKQbmaWfPqC2B+gr28xf7n5nTW+E9KooorwTlCiiigAooooAKKKKACiiigArynx5pzWGvyuq4huP3qHtk9R+f8xXq1YvjLR/7Y0lkjUfaYvnhPv3H4/wCFbUKnJMqLszzPQNRfStWgvFyQhw6j+JT1FexW00dzbx3ELB45FDKw7g14eysrFWUqwOCD1Brq/A3iQac4sL5z9kc/I5/5ZH/D+VdWIpcy5luXON9T0mikRldAyMGUjIIOQaWvPMgooooAKKKKACqmsahDpmnS3k5+VBwO7N2Aqa6uIbW3e4uJFjiQZZmPAryzxfr8mtXYWPclpEf3aHuf7xrajSdR+RUY3Mi8uJbu6luZmzJK5Zj7mur+GOnGbUJdRdfkhXYhPdj1/T+dcpZW015dR2tuheWRtqgV7DoWnRaVpkNnFzsGXb+8x6muvET5Y8q6lzdkXqKKK84yCiiigAooooAKKKKACiiigAooooAoeILAano9zZ8bnT5CezDkfrXjcitG7RupVlJDA9iK9zrzr4jaKbe7/tW3T9zMf3uP4X9fxrrwtSz5WXB9C38NNYUK2kTvg5LwE9/Vf613VeGxSPFKssbFHQhlYHBBr1Hwj4kg1aBYJ2Ed8o+ZTwH9x/hRiaLT5kOcep0NFFFchmFFFFABRRRQAV5j8QdYXUNTFpA+63tsjIPDP3P4dPzrb8ceKI4YZNN06XdO3yyyL0QdwD6/yrz2u3DUbe8zSEepa0qzk1DUYLOMZaVwD7Dufyr2i3iSCCOGMYRFCgewrkvhzohtbc6pcpiWYYiB6qnr+P8AL612FZ4mpzSsugpu7CiiiuYgKKKKACiiigAooooAKKKKACkYBlKsAQRgg96WigD4q+LPhmTwp471HS9hFszme1PrE5yv5cj6ij4U+LJPBvjS01Y7jat+5u0H8UTdfy4P4V9D/tB+BW8WeGBqGnw7tW00F4gOssf8Sf1HuPevk4ggkEEEdQe1fQ4apHEUbS9GdcGpRPvqyube8tIru1mSaCZA8ciHIZSMgipa+YfgJ8U08NMPDviGZv7Jkb/R5zz9lY9Qf9g/ofrX03bzRXECTwSJLFIoZHQ5DA9CDXi4jDyoys9jmnFxY+iiisCQooooAKKKhvbq3s7Z7i6lWKJByzGgCLWNQg0zT5by4bCoOB3Y9gK8cvrmW8vJbqY5klYs3+Fani3XpNavfk3Jax8RIe/+0fesi2hlubiO3gQvLIwVVHc16VCl7NXe5tGNjpvhvpputYN66/urUZB9XPT9M16XWd4c0uPSNKitFwXxukYfxMetaNcVapzyuZyd2FFFFZEhRRRQAUUUUAFFFFABRRRQAVT1zToNX0a90u6GYbuB4XHswI/rVyimnZ3A+Dde0y50XWrzSbxSs9pM0T5GM4PB/EYP416z+y94wTSten8L30oS21E77YseFmA+7/wIfqPet39p/wACSSgeNdMi3FFEeoIo52jhZPw6H8K+fY3eORZI2ZHUhlZTggjoRX0MXHF0P63OtWnE+/qK8q+BnxQtfFOmw6LrFysevQLty5x9qUfxD/a9R+Neq14NWnKnJxkcrTTswooorMQUUUUAFFFcV8V/iDpvgfRXkZ459VlUi0tN3LH+83oo/XpVQhKclGK1Gk27HBftS+Mha6bD4PspP390BNeEH7sQPyr+JGfoK+ckVndURSzsQqqOpJ6AVb1nUr7WNVuNU1K4e4u7hy8sjdz/AEHYCvTP2cfA7+IPE669fQk6Zpjhl3DiWb+FffHU/hX0EIxwtHX+mdSShE9/+FHh3/hFvAWmaS6hbhYvNucd5X+Zvyzj6AV1NFFfPyk5Scn1OVu4UUUVIgooooAKKKKACiiigAooooA+dv2tdCdNR0nxHGn7uSM2sxA6MDuXP4E14nouoXGk6vZ6patie0mWZOepU5x+PSvtD4m+GY/F3gu/0VgvnOm+2Y/wyryp/Pj6E18U3dvPaXUtrcxNFPC5jkRhgqwOCD+Ne7l9VTpcj6HTSleNj7r8N6ta69oNlrFi++3u4VlQ+meoPuDkH3FaFfM/7OHxEj0S7/4RTWZtlhdSbrSZjxDKeqn0Vv0P1r6YrycRQdGbj0MJx5WFFFFYEhRRRQAUUUUAFfP/AO1j4njZdP8ACdtJlw32u7APTjEan8yf++a9e+Ifi7TvBnhubV79gz/dt4Afmmk7KP6nsK+MPEOrXuva3d6vqMhkubqQyOewz0A9gOBXpZfQcp+0eyNqUbu5VtLea7uobW3UvLM6xooHJYnAr7o8J6Umh+GdN0hMYtLZIjjoSByfzzXzb+zN4QbWvFx8QXUObHSjuQkcPOfuj/gP3vrt9a+paeZVeaSgugVpa2CiiivMMQooooAKKKKACiiigAooooAKKKKAOK8deGGuC+qadHmXrNEv8X+0PeuAr3SuX8UeEbfUi11ZFbe6PLDHyOff0PvXXQxFvdkaRn3OQ8OeJ77R8Rf8fFr/AM8nPT/dPau+0jxNpGpKBHcrDKf+WUvyn8Ox/CvLdS0+806cw3lu8Tdsjg+4PQ1VredCFTUpxTPdQQwyCCPaivE7e/vrfiC8uIx6LIQPyq0de1ortOp3OP8AerB4R9yPZs9hd1Rdzsqj1JxWBrPi7SdPVlil+1zD+CI5A+rdBXmNzd3Vz/x8XM0vs7kioKuOEX2mNQNXX9dv9Zm3XD7YgfkiX7q/4ms2KOSWVY4kZ3Y4VVGSTV7RtG1DVpQlpASmfmkbhF+pr0fwz4Zs9GUSnE92RzKR09lHatZ1YUlZFOSRX8FeHF0mD7VdKGvZBz38seg9/WuloorzpycndmTdwoooqRBRRRQAUUUUAFFFFABRRRQAUUUUAFR3UEN1bvbzxiSKQbWU9xUlFAHk3ivw/PotyWUNJZuf3cnp/sn3rFjd45FkjZkdTlWU4INe33EMNxC0M8ayRuMMrDINcF4i8ETRM1xpB82PqYGPzD6HvXfSxCekjWM+47QPHMkarDq0ZlUcecg+b8R3rsNP1jS79QbW9hcn+Hdhh+B5rx2eGWCVopo3jkU4KuMEVHVTw0JarQHBM91BBGQc0jMqjLMB9TXiSXl5GMR3dwg9FlYf1pJbm5lGJbmaQejSE/zrL6o+4vZnrWpeIdH08Hz72MuP4Izub8h/WuJ8ReMry/VrexU2sB4LZ+dh9e34VytWLGzur6YQ2lvJNIeyjP5+lbQw8IaspRSK9dZ4K8MPfyJf38ZW0U5RD1lP+FavhvwVHAy3OrFZZByIByoPue9dmoCqFUAADAA7VlWxP2Ykyn2FAAAAGAOgoooriMwooooAKKKKACiiigAooooAKKKKACiiigAr56+P/wAKZEmn8WeGbUvG+ZL+0jHKnvIg9PUfj619C0VtQryoy5olRk4u5+f9egfDL4q+IPBYWzGNR0nOTaStgp67G/h+nI9q9d+KvwTsNekl1bwy0Wnai2WktyMQzH8PuH3HHtXzr4i0HWPD1+1jrWnXFlODwJFwGHqp6MPcV7kKtHFRs/uOlSjNH1j4P+LXgrxJHGiammn3bdba9IjbPoGPyt+BruopI5UDxSJIp6FTkV8A1e0/WNW08BbDVb61UdFhuHQfkDiuWplkW/ckQ6K6M+8qZLLFEpaWREUdSxwK8S8Eazq9x8JtGu59Su5biS6nV5WlJZgDwCaSaeac5mmllP8AtuW/nXGsI7u7M+Q9N1jxlpVkrLbP9sm7CP7o+rf4Zrgdd1q+1icPdSYRT8kS8KtZlaGj6PqGqyhLO3Zlz80jcIv1NbwpQpalKKRRjRpHWONSzscBQMkmvS/BHhsaXEL28UG8ccD/AJ5D0+tWfDPhiz0dRM+Li7xzIRwv+6O1b9c1fEc3ux2IlK+wUUUVykBRRRQAUUUUAFFFFABRRRQAUUUUAFFFFAEdzDDc28lvcRrLDKpR0YZDKRgg18m/Gr4Y3XgvUG1HT1efQp3/AHb9Tbsf4G9vQ9/rX1tUF/Z2uoWUtne28dxbTKVkikXKsPQiujDYiVCV1sXCbiz4Jgmlt50ngkeKWNgyOhwykdCDXunw4+Pc9uItP8ZQtPGMKL+BfnHu6/xfUc+xpvxT+BdzatJqngtWuIOWfT2b50/65k/eHsefTNeH3VvcWlw9tdQSQTRna8cilWU+hB5Fe1+5xcf6ujo92aPufQPEWh6/ai50bVbS9jP/ADykBIPoR1B9jWpXwHbTz20wmtppYJR0eNyrD8RzXR2PxB8cWUYjtvFOqIo7GXf/AOhZrinlbv7sjN0ezPtmqeq6rpmk2zXOp6ha2cK9XnlCAfnXxtc/Efx5cx+XN4r1Nl9A4X+QFc3fXl5fTedfXdxdSf35pS5/M0RyuX2pAqPdn0X8Qvj3plnFJZeEIft90QV+1yqVhQ+qg8ufyH1r541jUr/WNRm1HU7qW6u5m3PLI2Sf8B7VVUFmCqCWPQAcmvVfhp8Fdd8RPFfa6smkaXkNh1xPMP8AZU/dHufwFdsYUcLG5olGCOU+GfgfVPHGuLZ2atFZxsDd3RX5Yl9vVj2FfYnhrRdP8O6JbaPpcAhtbdNqjuT3YnuSeSaTw1oWleHdJi0vR7OO1tYhwq9WPdmPUk+taVeRisU678jCc+YKKKK5DMKKKKACiiigAooooAKKKKACiiigArwD9pX4dvI7+NNFtyxx/wATKJBzx0lA/Q/gfWvf6R1V0ZHUMrDDKRkEelbUK0qM+ZFRk4u58AV7x8GfjQbVYNA8YzloAAlvqDdUHZZPUf7Xbv6iL40fBmezlm1/whbNLaHL3Fggy0Xq0Y7r/s9R2rw0ggkEEEdQa9z91i6f9aHT7s0ffdtPDdQJcW00c0Mg3I6MGVh6gipK+JPBvjvxR4Sf/iS6pJHBnJtpPniP/AT0/DFet6B+0X+7VNd8Okv3ltJeP++W/wAa8yrl1WL93VGLpSWx9AUV5JF+0D4HZcta60h7g26H/wBnqpqP7Q/heJD9g0jVbp/SQJED+OW/lWCwlb+Un2cux7NXKfELx7oPgrTmn1K4WS7K/uLONh5sp+nYe5rwTxZ8efFmqI8Gkw2+jwsMbo/nlx/vHgfgK8rvbq5vbqS6vLiW4nkOXklcszH3Jrso5bJu9RlxovqbvxA8Zaz401k6hqsoCJkW9un+rhX0A9fU9TVLwl4f1LxRr1vo+lQmSeZuWx8sa92b0AqfwX4T1vxfqy6dotoZW4MsrcRwr/eZu306mvrT4YeAdJ8C6P8AZ7QCe+mAN1dsPmkPoPRR2FdmIxMMPHljv2NJzUFZGp4H8N2HhPw1a6Jp6/u4Vy7kcyOfvMfcmtuiivAlJyd2crYUUUUgCiiigAooooAKKKKACiig0AFFNNZ+t63pWi2rXWqX0NrGBnLtg/lTSbdkC12NLNFeR6v8fPBVlcNFA1xeAH70a4H603Sfj94KvJxHcG5swf4pFyP0rp+pV7XUTX2FTses3Vvb3UJhuIUljPVXGRXN6j4H0m4Ja3aW1Y9lOV/I1q6Fr2k65ai40u+huYz/AHG5H4VpVgpTpvsZ6pnn8/gC8Unyb+Bx6MpBqlF4M1KS7lthPbb4gCxycc9K9OFVre1aPULm5LArMEAHcYFarEz7lc7OJtvh/cEj7RqEajuEQk/rW7pvg3RrQhpY3unHeU8fkK6OiolXnLqJyY2KOOKMRxoqIowFUYAp1FFZEhRRRQAUUUUAFFFFABRRRQAUUUUAFFFFABRRRQAUUUUAFFFFAFW/0+xv02XlrFMPVl5H0PUVz154F0mY5t5Z7c+gO4frXV0Vcako7MabRwknw+Of3epcf7Uf/wBenRfD5c/vdSbH+zH/AI13NFX9Yqdx87OZsfBOjW5DTCW5P+22B+QrobW1t7WLy7aCOFPRFAqWis5TlLdibbCiiipEFFFFABRRRQAUUUUAFFFFABRRRQAUUUhoAWikoNABkUbhWfqmsaXpcZk1C/gtlx/y0cD9K5p/ij4ESTy28QW+7OOhrSNKpJe7FsqMJPZHa7hVPWNL0zWLNrPVLG3vYG/gmjDD6jPQ+4qno/iXQdYGdO1S2uM9ArjP5Vrgg1LUoPXQTUlueSeJPgH4R1CR5dLuLzSXbnZG3mRj6BuR+dcVqH7OuuRsTY+ILCdewliZD+ma+kaUV0QxtaK0kUqkkeU+FPA+qaf4NsfC01xbG8spZJpHUnYVc8YOM5rXtvh/cEg3OoRqO4jQk/rXawWrR6lcXRYFZVVQO4xVqpliZ30YObOc03wZo1oQ8kb3Tj/nqePyFdDFHHFGI40VEUYCqMAU6isZTlLdktthRRRUiCiiigAooooAKKKKACiiigAooooAKKKKACiiigAooooAKwfFXg/w34oi2a3pNvdNjCyldsi/Rhz+HSt6inGTi7pgnY8O179nfSJmeTRNcurPP3Y50Eqj8eDXK3f7PPimNyLbWNLnX1YOn6YNfTdFdccdXj1NFVkfMNv+z34tdgJtU0qIeoZ2/oK6TRP2dLZHDa14ilmA6pawhAfxJJr3qiiWPrvqDqyOT8IfDrwh4WZJdL0iI3K9Lmf95Ln1BPQ/TFdZRRXLKcpO8nchtsKKKKkQUUUUAFFFFABRRRQAUUUUAFFFFABRQabQA6kLKOrAfjSU0lR1I/Oj0AeGU9GB/GvPfiH8JPDHi5nu1j/szUm5NzbKAHP+2vQ/XrXfqRzgg/jTqqnUlTd4uw7tbHyR4t+C/jbQ2eS2s11i1B4kszl8e6Hn8s1yFz4V8UWtvJcXPhvWYIYlLySSWEqqijkkkrgAetfcwpJo45omhmjWSNwVdHGQwPUEdxXoQzOol7yuaqs+p8BUV9v3nhPwWoElz4Y0IZYAMbCLknp/DV2x8O+H7F99loWl2resNpGh/QVu8zjb4SvbLsfGHh/wf4o190GkaFfXKt0lERWP/vs4X9a9d8Efs+XDulz4u1FY0GD9ktDkn2Zz0/AV9DUVzVcxqS0joQ6rexn+H9E0nw/pqafo9jDZ2yfwRrjJ9SepPua0KKK4G23dmQUUUUgCiiigAooooAKKKKACiiigAoPSikbpQBx/xT8b2Pgjw9Jf3GHuXG23h7u3+FfHnjLxVrXivU5L7V7qSXJJSLd8iD0A6V1f7QniabxB8QLm3EjG1sD5MS54z3P55rzj3619Vl2DjSpqbWrPXwtFRim9zvfgd4R0vxh4taw1acpbxR79ittMh9Aa0Pj74F0bwXrFoujTExXSFmhd9xQjiu//AGefBfh++8F/2vdMU1CSU7Z1fa8YHYVo/HTwT4fh8AXmqLK1xqNv863Mkm6Q+2fSsJYv/a+W7t2Idb99vofPfhHxPrHhbU0v9Hu5IWUgsgPyP7EdK+wfhN48sfG/h9buPEd5HhbiHPKt6/SviX6V6B8BPEknh34g2eZCLa8byZVzwc9P1rozHBxq03JLVF4mipxv1Ps8VTs55ZNUv4WbMcRj2DA4yuTVxDlc+tRQ/ZzPMYvL83IEu3rnHGfwr5VdTyCaiiikAUUUUAFFFFABRRRQAUUUUAFFFFABRRRQAUUUUAFFFFABRRRQAUUUUAFFFFABRRRQAUUUUAFFFFABRRRQAUUUUAFFFFABRRRQAUUUUAFIeopaQ9aAENeQ/G74tx+EwdH0XZcaq4+Y9VhB9feu++IevJ4a8I6hqzH5oojs/wB48CvkLwpIup6rrHinVwbtrNGudj8hpCeAfYZr08vwiq3nJaI68NR5veZX1Kz8ceKZW1G9gv7zzDuBkf5fwBPFc5e2NzYzGC8tXt5R1V1wauanr+r6ldtdXGoT7mPyqr4VB2AHauj0e7n8VeH77SdTfz7yyh8+zuG++AOqk9x1r6Jc0EtFY9PVdDkbG7u7CdZ7G6mtpVOQ0TlTn8K+gfgr8aZ7i7g0DxVIpZ8JBdnjJ7Bq+dwcjNKGKkMrEEHII6g1OJwsK8LSWoqlKNRan6GRMHQMpBBGQR3p9eZfs8eLX8TeB4o7ly13ZHyZCTyR2NemjpXyFWm6c3F9DxakXGTTKNhPLLqF/G7ZjidFQYHHy5P61eqG3+zmSZoPL378Sleu4etTVDICiiikAUUUUAFFFFABRRRQAUUUUAFFFFABRRRQAUUUUAFFFFABRRRQAUUUUAFFFFABRRRQAUUUUAFFFFABRRRQAUUUUAFFFFABRRRQAUUUUAB6VV1G9ttPs5Ly8nSGCNdzu5wAKtHpXy/+0748uL7WT4V0+4KWlvzc7T99/T8K6cJhniKiijWjSdSVkX/iP8friSeSw8JQqsakqbuQZJ/3RXkWpeOfGGoTGW58QXhYn+Ftv8q7vw34F8J2HgGx1/xpBqSTXkuyKODOT6YAq3/wjXwuz/yB/FWe/wC6evdpSw1H3YxPRj7KCskefaR8QPGWlzLLba/dnB+7IQwP517T8M/j1HeXEOmeK4UgkchFuk+6T/telcsPDfwtxk6R4pH/AGyesjx/4T8HQfD6DxT4Va9CtdeQy3DHORnPB9xSqfV8R7rjqE1Sqe7Y+uraWOaFZoXDxuAysDkEVLXz5+y748nug/hPVLhpGjUtau552jnb+FfQYrwcTQlQqODPNq03Tlysp6xby3NvGkQBZZkY5OOAeau1U1S6ktYonjVSXmSM7vQmrdYu9jMKKKKQBRRRQAUUUUAFFFFABRRRQAUUUUAFFFFABUd2WFrKV67Dj8qkpG5UihAfAfi1nbxVqrPnd9rlzn/eNenfA/4UaX410O51TVL2RFWQxxxxHlSO5rl/jb4em0L4j30DKVguphLE2Ou7r+pr6D8EfDnT9L8NWR0nVbyxlniDXBSXiQkcnHavqMVieShFxdrnrVa1qacWeAHQdY0f4lN4X028u7m2trpd5ilKps4JLc4HFLquk6tqXxLPhu5vru2s7y6CRmSUmPYe4PQ1237QWjJ4LtoToN5NENUYi7cvukcj/a6iqnwA01fHFzNZ+ILmSeDSgDandiRGPP3utCrP2PtvL5jUvd5+gfGj4R6R4O8Jxazpl9IXVlSRJD9/PcV5J4dZl8QacyZ3C6jxj/eFfWnir4c6dqmg3cOq6te3qxxMYBJNxGQODjvXzn8JPDcmtfEyz06NS0VtcGSR8cBVPH8qWDxPNRlzyvYmjV5qbuz7S05maxhZvvGMZ/KorC3livr6V1wkrqUOeoC4q3Gu1AvYDFVrG6e4uLqNlUCGTYpHcYr5q+9jy31LdFFFSIKKKKACiiigAooooAKKKKACiiigAooooAKKKKACiiigAooooAKKKKACiiigAooooAKKKKACiiigAooooAKKKKACiiigAooooAKKKKACkP3vwpaQ9aTBHjv7V9xLD8PEijztluArfSvnbwLqFnb3N7peoP5dpqUBgaX/AJ5t2Y/lX1L+0NocmtfDe9WFC81viVQPY8/pXxseRX02VWnQ5T1cJZ07G7qXhHXrO6MK2ElzHn93LB86uOxyOldx4N8Da9Z+Eda1aCGKXUmg8pLRJVMiJ3YjP1rzm01nV7SHybXU7uKP+6shwKveE/Fmt+G9dTWLG8laYH94sjFhKvcHNd1WFWUfdexvKMmtDDkjkhkaKVWR1OGVhgg0mK991Pw74b+L2htrnhsw6f4hiX/SLU8CQ/T3rw7WNNvtI1GXT9Qt3t7iJsMjD9aeHxMamlrSXQdOopep7d+x9PINW1q2yfLKK/419LDpXgn7I2hy2+jajrUqFRcyBIiR1UDmvex0r5rMpKWIlY8rFO9VlLSoJYTdGVdpkuGdeQcr2NXaq6XdPdwPI6quJWQY9AcVarhle+pzsKKKKQBRRRQAUUUUAFFFFABRRRQAUUUUAFFFFABRRRQAUUUUAFFFFABRRRQAUUUUAFFFFABRRRQAUUUUAFFFFABRRRQAUUUUAFFFFABRRRQBV1eb7PpdzP08uJm/IV8Da9eyalrV7fSsXeeZnJJ96+99biM+kXUI6vEyj8q+A9VtnsdSurSRdrwysjAjpzXu5KleTZ6GB6nv1xrcOu/DrwRLHEYxFfrEQ3OSBiu28deJtQj1x/Dnh21s724uYSI2hK+ZbuOpb261xVzokOh/DvwRBDK0gkv1lJbsSM12njzwrqra+/iPw1PbWM9tCSgiCmS4c9Q2e1ZVOTmXz/MmVr/eSeDPFFzqF/eaLrVtZWNxZwGMxyMplmkA5Ye1eR+L/wDkhkv/AGHJv/Rj1634L8J31hqN7revTWt9c3cBk8yQKJIpCOVGO1eR+L/+SGy/9hyb8f3j08Py+093yKp25nY8++GuoyaX460e7iYr/pSI2O4JwRX3XC4kiRx/EoNfB/w/s5NQ8baNaxqSzXcbfgDX3fbIY4UjznaoFVnVvaRsLHL3l3EuoIbhEWYZCuGXnHzDpU1Z+txySR2ojjZ9t1GxwM4APWtCvFexwBRRRSAKKKKACiiigAooooAKKKKACiiigAooooAKDRRQB5x8b/h7H420ISWuE1O0+a3f+9jnaa+XtT1/xzol22m3usanaSwnZ5bNjAHp7V9zYrl/G/gPw54ttzHq2no0mPlmQbXH4ivSweOVJclRXR1UMRy+7JXR8U6vresauqDVNSuLwRn5BK2cfSm6RrGq6SztpWoXFm0n3zEcbq991b9m6Fpi2l65IkfZJF6U3Sv2boxMranrsjRjqsSjmvY/tDC8vl2O36zRseO6d4j8catdrYWWsandTSnaIkbOc+vtX078DPh2vg3SGu7/ABLq15807/3P9kVv+CPh/wCG/CMAGl2CCfHzTuNzn8T0rqwK8jG49Vbwpqy/M4q+IU1ywVkOFQ29vHA8zx5zK+9snvUwrP0ZHWS+Z1Zd10xGRjI45FeatmcpoUUUUgCiiigAooooAKKKKACiiigAooooAKKKKACiiigAooooAKKKKACiiigAooooAKKKKACiiigAooooAKKKKACiiigAooooAKKKKACiiigApDS0hoAiuoI7m3kglUNHIpV1PcEV8e/G/wCHV54P12W8tYXl0m5cvG6jIjJ/hPpX2PVTVdOstUspLO+to7i3kBDJIMgiuvB4yWGndbdTehXdKV1sfn3zj196Svpbxl+zzYXlxJceHdQazLHPky8oPYVw8n7PvjRZdizWbpn72cV9HTzHDzj8Vj044qnLrY818Ma9qnhvVotT0q4eGeM9AeG9iO4ro/D+j+JPin41aSRnkeZwbi4xhIk7gV6b4Y/Zzk85JfEGsfuwctFbjBPtmvc/CvhvR/DWmrY6RZR28Y6lR8zH1JrkxWZUo39lqzCrioL4NyTwtotp4f0K10myQLFAgUe57mtYdKbTh0r52Tbd2eY3d3IbO3jtYfKizt3FuTnknNTUyGKOGMRxIEQdAOlPpMAooooAKKKKACiiigAooooAKKKKACiiigAooooAKKKKACiiigAooooAKKKKACiiigAooooAKKKKACiiigAooooAKKKKACiiigAooooAKKKKAEbpzXyb+0r4Kn0TxTJr1tCf7Pv23MwHCSe/1r6zNZfiPRdP17SptN1KBZreUYKkdPeurB4l4eopdOptQq+zlc+bPA/ivwhrPgO08O+NNTu4J7CQyRSq+36AGrEnib4YK5X+3vFBwSMic8+/Ss34jfA7XdFuZLnQEOo6fkkIP9Yg9PevLbzSdUs5DHdabdwsOoaFh/SvfpU6NX34y0fS56EIU53cZHssPiL4XzSLE3iDxMgbgs052j68Vj/FHxD4Li8Cw+EvCdzPdqtz9oaVzuHOSefqa820/RNYv5Vis9LvJmbpthbH8q9e+GXwJ1S+uob/AMVD7JaAhvs6/ff6+1KpGhQ96Uvlcco06bu2Wf2WfBM1xqL+LL6ErBGClqGH3j0JFfS4qrpdja6bYxWVlCkMEKhURRwAKtDrXgYrEOvUcmeZVqe0lcgvroWqxMULeZKsfB6Z71YqvfWouliUuV8uVZOB1x2qxXPpYzCiiikAUUUUAFFFFABRRRQAUUUUAFFFFABRRRQAUUUUAFFFFABRRRQAUUUUANlkSKNpJHVEQFmZjgKB1JNV9L1LTtVtftWl6haX1vuK+bbTLImR1GVJGa8o/bA8Xf8ACK/BPU4YbuO2vtaZdMt3dgoXzeHYnsAm7J7Zrzb9j/WPD/hX4meJ/hfoHiS01zRbmCHVNLuYJt6mQRqs6fXP6IPWgD6e07VtL1KGabTtSs7yKFykrwTrIsbDkhiDwR6GoD4i8Pi0t7z+3dL+zXMhigm+1x7JXBwVVs4Y5B4HNfDf7PviPVPh1rGseItRmx4K8TaxfaJePj5bS8Rd8Mh9MiQr9N3oKr63pFxr37MHwq0SznW3ub3xdeW8MvZHaaYKePfFAH3tdajp9rd21pdX1rBcXRK28Ukqq8xHUICctj2qtq/iDQdHlji1fW9N06SQbkW6ukiLD1AYjNfI9h46u/F3xM+C1hr6GLxV4d1bUNN1mBxhvNSKPD/RgM59Qa3Pgr8K/CnxqTxL8QfiV9s17U7nWbi0htzeSRR2UUTYVFEbKehHXjAHHUkA+o73U9NstP8A7RvNQtLaywG+0SzKkeD0O4nHOeKLvVNMtLOK8utRs7e2mKrFNLOqo5b7oVicHPbHWviPxpHc+Hvgz8Y/hrHql3qmjeGtVsV0yS5cO0SSOrNFn2P6g8CoPEfiPVNN+Etl8IvF0u7WfD3iHTJtOlbpd6fIxMbLnrtzj2GB2NAH3Dq+r6Vo8CXGranZafC7bFkup1iVmxnALEAnANEmsaTHpQ1aTVLJNOKhhdtcKISp6Hfnbj8a+bLDwVovxq/aD8fxfEF7vUNM8LtbWWmaWt1JFEgdMtJ8hDZJUnr/ABd8Cqvxh+GOl/DH9mr4iaboviC/1DTbq+hmgsJ5A8enDfH+7Xqd3IJJIyNnGQSwB9G2/jLwhcTpb2/irQpppGCpGmoRMzE9AAGyTW7XxL8JfBmmv4x8MvN+y9relL9qt2bWZPEF26QYIPnlCoUgfexnFfbVABRRRQAUUUUAFFFFABRRRQAUUUUAFFFFABRRRQAUUUUAFFFFABRRRQAUUUUAFFFFABRRRQAUUUUAFFFFABRRRQAUYoooAMUm0UtFABgUYoooAMVy/jn4heCvA72sfizxFZaQ10GMAuCR5gXGcYB6ZFdRXy7+2K7x/Fn4aPH4NTxowF5jRHAIu/3fTlW+797ofu0Ae6eG/ib4B8SaXqWp6H4r02/tNMiaa9kik/1EYGSzA84wDzisO2+PXwduLiO3i+IGjGSVwiAyMASTgckYH414J4V8I+I5r74gePZvhlF8NNETwbe2A0uNgPtMpiY+ZtCr0HfaOg6mvMtNvobn4S6F4Tm+BGh2N9rtqLPTvF2oTpbrPKTxKJDGMN6fvPz6UAffPivxV4c8K6KdZ8R61ZaZp+QBPPKFViegX+8fYZqr4I8d+D/G0E03hPxFp+rrA22UW8mWQ4B5U845HOMV85XPhDT739ob4efDf4iXMeqaZoXg2FrK2uGPkXt4CyOxB+/kIOD12AEHnOn8QvDvhP4eftLfDG48B2Npo19qktxb6tY2OI4mtQi/O8a8Ljcxzjnbn+GgD2fV/i18NdI8THw3qXjTSLXVhKsLWzzcq7YwpPQHkdTx3q142+JPgXwVcWtv4q8TWGlS3cZlgWdj+8QHBIwDxXyQ3gkWPhTxbdn4eeH/AIl+FL69mmj8U6NfxpqdqrMTIfnVzuj4OMKowSSwap/iZqWlX/ij4NX/AIa8IXvxE00+H7hbXSNSCme6RQy/vMIV3JgnhcfJ+NAH1doPxM8A67oGpa9o/ivTL3TtLQyX08cuRboBksw6gY74rAHx/wDg0SAPiFo+T/tN/hXgGj+EfEa6H8VvHl38O4vhzo1z4SnsYdGjYfvZQhJl2hVx9doHPfk1n/CPwP8AEu+8MeGLhPgb8KtR0WeG3b+0bu1ja7mgOMyuTMMvtyfu9e1AH1x428eeDvBVvb3HirxFp+kpcnEP2iTDScdlHJHvjFMT4geCn8GP4yj8S6dJ4fjx5l+ku6NDkDDY5B5HB55FeH+EPDPhjx5+1N8SV8eafZ6xc6Qlrb6VYXyB447cxglljbg84OcfxH1r0P4d/DT4SaXJ4w0Pw9DY6lb39+ravpMk63FvayBQViEP3UAznkE84zhQAAWYPj38HZpkhi+IGjvJIwVVDNyScAdK67w/4x8L69ot3rWka7ZXWm2cjxXN0JNscTJ98MzYAx3r53+C/wAPfAt5+0b8VdMuvB+hz2Wly2RsLeSyjaO2JVifLUjC5IHT0ry1Zif2ebfR7q8lsdC1X4lvaaxNG20fZ+W2sewyoP1UUAfYPhX4s/DbxTrI0bw/4y0m/wBQKllgjmwzAED5c43HJHA5rZXxh4Zbxk/g0a1af8JAkH2hrAtiXy+Dux34INfP/wC1P8Nvhf4S+CM3iHw7oul6DrGmSW0mj3lgBFNLJ5iKBuHMuVJOSSeN2eM1518S7Hxfqnx9u/Gvh2R4vE/hvwvp2t/ZwM/aAI18+LHU5Vm47gEdSKAPsrTPE/h/U/EWp+HrDVbe41XSthvrVCd8G8ZXd9RWxXzP+yx4q0/xv8dPiX4r0rcLTUrXTplRvvRt5IDIfdWBH4V9MUAFFFFABRRRQAUUUUAFFFFABRRRQAUUUUAFFFFABRRRQAUUUUAFFFFABRRRQAUUUUAFFFFAAelJilooAbtqrc6ZYXLbrizglPqyA1copptbDTaKtrp9la/8e9pDF/uIBVgLTqKG29wbuIBS0UUhGXreu6BpMsUWsa5p2nSP88a3N4kJYDuASMj9Kdba/oVzpkuqW2tabNYQkiW5jukaKPHXc4OB1HU18rftlt4XT47+CG8ZeHdT8Q6N/ZFz51hpxYTyHc20rtZTw2CeRwK4vQ9It18FfF3XfB3hPXvC/gWfw8kEVpqzMWkug6ksu5mPAz3PXr2AB9wx6xpMk9rBHqli8t3H5ttGtwpaZMZ3IM/MvuOKvV8o+CwP+FsfAHgceB+P+/C16X+2Frmq6L8GbiPSL9tOl1O+t9Olu1ODDFK2HIPbjjqOCaAPT7LxH4evtROm2WvaXc3oLA28N3G8oK9flBzx3pNW8SeHdJuRa6rr2lWE5UOIrm8jiYqe+GIOODXzd8Vf2d/h74H+EN/4s8LyanpfiXQrMXsOrjUJDJLKgB+ZSdg3H+6o68elS/GzwX4V8efs5f8AC2vEOivJ4tTwtBLHdG5lTy227uUVgh5djyO9AH0fo/iDQdYkkj0jW9N1F4xudbW6SUqPUhScVNpuq6XqZmGm6lZ3pgfy5hbzrJ5bf3W2k4Psa+evCug+B/gt+zne/EzQdL+w6ze+HYvOma6lkE07qPLG1mIXMjD7oFed/so61oPgf4vaNoOn+KrPWYfGWhpJf+VPv+z6mm59jHsSNw9yQKAPsfWNZ0jR445NX1Wx05JCVRrq4SIMfQFiM0qatpT6T/ayanZNp20v9rE6mHaDgnfnbjPvXyxpfhXwp8UPG3xT8bfFyS+vtN8JXk1rb2C3EqR2lrChdpAsZDElVJwOvPXisbw9dfDGH4IfFzR/hr4u1nVtPksWvE029tpEi0+NiAFRnGWOc85zgDIJBYgH1cnjbwbI6xx+LtAZ2ICqNRhJJ9B81b46V8EfCnwdp17D4TkuP2YdbulnWzaTXhr92scobZm78sLtCnPmbQcY4zivvZQFUKOgGBQAtFFFABRRRQAUUUUAFFFFABRRRQAUUUUAea/FH4T2nxE8b+GtW8QahFcaDogld9Fktd6XUrjAZ33dBxxtP1rM1D4D+F7Pxz4X8W+B4rDwldaLcvJcx2lllL6FwA0bYZccZw3OMniuw+IXxI8F+AH09PF2s/2a2oyGK0H2aWXzGGMj92rY6jriusVgyhl5BGRQB4z4b+AemWPwh8UfDvWNXGqW+ualPqCXItPLa1kkCbCFLNkoyA5yM9MCs7SP2en0/wAA+A/Cv/CXLIfCeuNqxuP7Ox9qzIz+Xt8z5PvY3Zbp0r1n4ja5ceGfAeueIbSGOe406xluY45M7XZFJAOOccV4n8Ofj54g1LxRpGn+Ih4K1Sz1TTLq9P8Awi9+9zcaf5ESykXKPwm4EqBn7wPPFAHV+JvgXpmp/HzRfixYaqNOubIhr2zFrvF44UqH37hsOCAeGzgVheKf2eNTXxZqevfDb4naz4FTV5TPqFnbwmWKSUkneuJE28knBz14x0qxrX7QWk6n4Gh1Dw7o/jGxv9Vl8vSQ2grcT3EaAPLPFF5gDxqvG4tgMRwwBre1P46+E7OPQI9N0zxP4nn1nTxfwx6Npn2iRId2wvIu4bfnyCBnBB9sgGJL+zno0PwR1T4daXr1xFe6vPFc6hrN1D58s8qMGJKbl44IA3cZ5JPJufGb4C6Z8RJvCt+urjS9U0AxKboWnm/aYkwdjDeuORkHJxk9a2/FHxs8HeHvFcfh+8t9ck2iD7dfw6extdNMxAiFy5IMRORwV4yM4qpd/Hnwha+NpPCs2l+JRJDq6aPPfjT91lDcvjy1eUNxuJ44zwcgDmgDO+KXwMuPEfjNvGvgrx1qngjxDcxLBf3FpGZEuo1XA3IHQhuFGckYHTvWbbfs528Pwm8TeEZPGN/e634muI7jUtbvITKXdGBG2LeMDg9WJ55JAAGl4S+Ox1i38X3U/wAPvGJj0HVWsYobLS2uJZgu1SDggCQHczKcBVK8k1BfftC6bNJ4POg+E/Ed9F4g1KaxuFayIms3iOHjZAeZOQ2M4CgntigDK0H4G/FjTdQsJpf2htdubS1ljZrU2DBZI1Iyn+vOAQMdDX0HXj1n8dtDh8LadqF1Y6zrWp6nfXtvZ6bo2lF7qVbaRlkcReY3yqAMsX56gDkCzq3x98F2dhoN1Y6f4j1ttdt7iezt9M07zp8wHE0bR7gVdfmyOg2tz6gHrFFYHhXxXp3inwNaeLtCWWeyvbQ3NukoEbng/K2eFOQQe1ed/s8fFrV/iZcXputMtktYLdXkmtoJY0tbguwa0ZpCRK6qFYumB83QUAex0V5/8S/ivovgTXrHQrzQ/Emr6hfWkt3BBo9h9pYpGQGyNwIxnOcYwDzWafjl4Tnv/C9no+l+Itbk8TWourL+zrESiOPzPLcy5YFNjZ3HGBg80AepUV4tpvx/0RPCHhvUrjSPEGu6lr32xrez0TSN0vl287RM5jMrbQCAPvtnrgdBt+Mfjd4Q8L6zbaZf2PiGZ2tYry+lg01imlwyHCNd7iDFnnjBIxyBxkA9Oorl/iH460TwR4ah1zUkvb1LqeK2srbT4fPuLyaT7kcSZG5iAT1HANeceHv2gLCXRPEWs63oWqxraeIRo2l6Xa2DnUbpjEj7WhYjEgy5YZAAXuSAQD2+iua8HeONA8UeDD4ssZprewiEv2pbuPy5bVos+Ykq87WXByOa848N/Hq38TfELS9H0nw3rdvo11pV3qBnv9MljnuUiwUe2VSfNRhnGBuJwMZoA9sorw7xD+0VpVp4O8UalZ+DvFVrrWhWsc7aZq+n/ZpCkjFFlOGbEYYfMeD/ADGm/wAf/CdrPp1rqei+KLSaa3gm1Fn0wiPSPOOI/tR3fut3Ufe4IPegD16ikVgyhlIIIyCO9LQAUUUUAFFFFABRRRQAUUUUAFFFFABRRRQAUUUUAFFFFABRRRQAUUUUAFFFFABRRRQAVyPijwBpXiDx/wCGPGd3d3sV94cMxtYomURSeahRt4KknAPGCK66vOvih8YfC/w78V+H/DeuWuqzXmvSCO0a0hR41JkVPnLOpHLDoDxQB2nifSLfxB4b1PQbqSWK31G0ltZXiIDqsiFSVyCM4PGQa4+5+Efha8+DVv8AC2+a7utItrZYIbiRl+0RlTlZAwXAcHvj8K9Bqlr2qWmi6JfaxfyCO1srd7iZvREUsf0FAHnPjL4GeFfF/gzRdB8QahrF3faJGI7DW/PVL+MD1dVCtwAOV7A9eaZ8JPgN4M+HWuTeILW41XW9adDGl/q1wJpYoyACiYAA6HnGeSM44rJ/Z1+JHizxPreo6L44+yJeXen2+u6MsCBD9hmJUowH8SMADnn5ucVt+IPG3iTT/jxd+FrG0GpadD4KbWItPQxxSzXYvPKAErkBQV45OO9AHKeJP2VPAOra5f6ha614n0a0v5TLcabYXqpaszff+VkJw3cZ+mBXdWnwh8K2Hi7wh4g0s3dgPCdlNZ6fZQupgMcisrF9wLE/MTncOeuag+CfxT/4WLNr1jdaANF1LRJ447iCPUYb6Mh1JUiWL5ScqwI7Y/AcvrXx/m0lvF15deBrldE8OXT6f/aR1OJVurzcixwhWAKht+S5+VAp6nAIB61400C18VeEtW8NX008NrqdpJayyQkCRVdSpK5BGee4NeEwfsj+FLeFIYPiB4/iiQbURNRiVVHoAIuK1bD9oy3vvCUGqWPhGS+1Zteh0SXTLPVoLgCWZC0bRzpmOQHGOCADnJGKv2/x0urjw1A0PgHUH8Wz67Pocfh8X8WftEKb5CZz8gUJzuxg/TmgDS+KvwF8HfEHUrTWLu81jR9Zt4VtzqOl3IimmiUYCvlSD9cZ98Vu/B34V+FfhbpFzY+HY7ma4vZBLe313J5lxcsM4LNgDAyeAAOSepNc5qPxh1pLLQrHTPhjrt34t1SKeaTQZ7iO1a1jhbbI7TSfKy5I2ED5wQRjpWVqH7QTT2uhyeFfAWp69carpt3fNbG7jtpLU20hjmSTeMfKVbkHnAwDkUAegeEfh5pPhrx/4p8Z2d5fS3viRoWuopmQxR+WCBsAUEdeck1jaD8E/BenfDzV/At7Hd6xo+q3st7Ot4671kcg5RkVduCAQeo9a47/AIXl4iv/ABt4ZXRfB/2jw3qnhl9cmke8jSZFH3ic9oyNpUDLFsjgVXuv2k7mx8G6Jr2pfD86fP4hdm0a2u9ftoY7m3SMPJM0zgJEBuVVVsM5PAoAt+F/2WPh9o+v2eqX+qeI/EENiwe1sNUvFktomBBU7VUZxjGCSCOoNek2Pw90mz+K2o/EaO7vW1K/0+Owlt2ZPIWNMYIG3dnj1x7VW0r4n6BffBxvid5dwmlx2D3c0K4eRSmQ0YwcMdwIBzg8GvMbP47eIrLxRqt9418K3XhjRdP8LDVv7OeWK4lmZplWNklXH3twXawG09aAPQ/hd8H/AAv8OfFPiLXvDst6h16QSTWkjIYYMMzYjAUEDLHgk44r0SvAdP8A2ltPufA2t623hcHVdJnto2sLbWra5gZLhsJI11GTHGow27d93Az1yPVPhV4sufG3g638QXOjx6U0zuqxRalb30TBTjck0DFWHbsQQRjuQDqqK+QfhR8cvHviDWPDSHxfZa/qV/qf2a/8Nw+HJInt7fzHVpvtQHlnagEn44PQ1HafHPx1PrNzb2fj3T73W49altLXwonhiV5LqJJ9oUXKjaCUyc9RjmgD7CorxKbxB8VPHXi/xVbeB9d0bw3pvhi6Gn7bvT/tUl9dCMPIGO4eWg3KARnOSe1YfjH4y+LJ/g94V8W6bHH4fS/1CSz17VU09r+LSzGzRlhEDuZGkGN3JA9SQCAfRNFcd8GfEF54o+HOl6zqGraRq1zMjB7zS94gmwxAba6qyMRjKEfKciuxoAKKKKACiiigAooooAKKKKACiiigAooooAKKKKACiiigAooooAKKKKACiiigAooooAKKKKACiiigDgvEXw7bVvjR4a+Iw1jyBodlcWhsfs+7z/NDDd5m4bcbum05xWx8U/Cp8b/D3WvCYvhYHVLYwfaTF5nl5IOduRnp0yKreK/iX4J8LeL9H8Ja9rX2PWtZeNNPtvs0z+cXk8tRuVCq5bj5iPyrrqAPAvGX7P2vaqngmbw98Srjw5qHhXRE0pLy308s84ChS4xKuzIH3eevWtTw78EdauPC3iDw18S/iRqfjnTtXhRIlngML2bqSRJGTI/zZx+XORXqfjLWT4d8Jatry2U18dPs5bkW0X35dilto9M4684rxr4c/HXVLzwdrvi7xdaeHbvRtM02HUDP4ZvxPLEZGwbeaCVlkSUdeQF4IyTQBkw/sy67fG10fxT8ZPEet+ELWQFNGaIx7kT/AFaNIZGBAGAfkGRnG3t7L8RPBVv4p+F+qeBbK5TSbe8sfscUqw+YsCgADCZGcAdMiuf8efFvSNBh1+1hju477R9LttTlkktBNF5U8mxQFEqFmz1GVA9T0qz/AMLc8NpBcCW01QXkGvQ6AbQQIJpLmUKyMi78GMq27dnorccUAY/jr4NN4s8C+C/BV54iCaNoM9vLqMQsyTqaxKFCZ8weWCN397kj05p+PP2d/BmqW+l3Pgmz03wXremalDfW+o2dgHJ8sk7GUMuQTg9eqiu3+HHjS38T+GdT1qaZFgsNRu7WSQ25hCrA5UnG984x97Iz1wOlef6N+0FY6/470bS9I8P6vb6LeWN9evd6lYPA9zFAm5JbYltro2GHOD04FAC/Er4B3Gu+MLvxd4K8eap4K1jUoxHqptojLBeDAGTHvXBOBnJIOOnU03Qv2ebHTfAvirSp/FN7qPiLxPZC0vtZuYBgKv3QkKsAAMdCxPv2rt/DHxS8O+IdS8MWFjbakkviTS5dUsjLEgVIYyoIkw5w3zDAGR71jXvxde0+NGp+AW8I6/cW+n6SL5ry0smnLsckYVedhAKqcEs+RxjNAHA6N+z78VdJs7Kwsf2idbhsbOOOGC3j05lRI0ACoB9o4AAAr6PjVljVWbcQAC3r715RY/HvwrNpGs315oPivSZ9Hktku7DUdPWC6AnfZG4Qvjbu65IPHStfxD8XPDeh3nie3urDWJB4YeyGpywwIyRpdLuSQZcEoo++cZHYGgD0KiuZ+HvjbSPHOhXGvaLFeJpUd1LBBd3MYRLtYzgzRckmMkEAsFPB4rzaP9oHTtV8e+G9D0PRtSi0nU7y6il1TU7F4YLiGCNmaW1kzhwGUBsgEBhxQB7fRXnXw1+MXhXx7r0uj6Xaa1ZTfZzdWUmoWfkxahAG2tLbtk71BK9cH5hx1x6LQAUUUUAFFFFABRRRQAUUUUAcz448A+D/ABs1i3irQrfVDYOZLUysw8tjjJG0j0FdKoCqFUYAGBXC/Ff4reFPhnJpUfiY3wOqymK2+zQeZ8wxnPIx1Fd0jB0Vh0IyKAMP4haFL4o8Da34dhuVtZNSspbVZmUsIy6kbiARnGfWsbQPh3ouieBH0LTdN0iz1GXSf7Pnv7axSJpT5e0s20AkZ5wTWn8T9avPDnw68Qa9p4iN3p+nzXEIlXcm9VJGRkZHHrXlXh7x58T9DvvBN742ufDeqaJ4vdbWE6bayQTWc8kJlizuYhwdrKemOtAEXjP9npte8CeBtG/tXS5tR8LWZsy19YvLa3KMoBJjV1YMCoI+buc5p/jv4DahrXgnw/4Z0nUfC9jHplo0bSyaKzSRTEsfNtnEoeLBZiFyRkA9aw5/jh48vtU8FWvhzw1c6hb6vBeXNzJ5EIluBDJtKIDKFTaB8xJOQwwMjFb/AMDvjJ4g8RweGYfF2iyRXfima9axkhRI4YordNxx87MwPK5ODkHjFAFHxP8As12ureNrfXG1TTdRt5Le1h1A6xYvcXMhhRYy6SLIoDOqgnIPzc10Or/Bm+vrbXIV163T+0vF9t4hQm3Y+WkRQ+Ufm5J2fe9+lUtQ/aK06HSfD91Z+E766udbF00VvJfW9uqLBN5RzJKyoWLdFBzitzxD8XLPw54m12PWbXUIbPTPD1pqjWn2ZDMJJ5TGsWVY5cthdvQHuaAMDWPgz4ya58RDRPHNlZWGp+Izr0NpLp5dHkcYliuMOPNiIA+TgHHOc4qPRfgXr2h6XoUWleKtNS+0bxPc6zDM2mbY3hnTa0XlKwVW5OCuAOMCtK7+PVvpWi67P4j8E67o2r6PFb3UmlTNG8s1tNII1ljZSVPzEgr1yK6r4VfEceN9R1/Sbzw3qXh3VtDkgF1ZXzIz7Jk3xuChI5APHbigDhtM+CPiXw/p+iXvhfxpa2HiLSbnUStxLYebbzW95KZGjaMtnKnbgg9RWt4S+DMnh7V/C19Fr4uf7Is9SjvGlgw11cXrB3kGDhFDZ+XnjHNYvj346atBqjWPhbwve/2fB4kt9El1y5jVrWSXzFE0aqGDggMwD9Mr711J+MmnCztrn+xL3E/jAeFQPNTIlJYed/ufL060AT+HPhebL4BH4WahrLP5mnzWUt9ax7DiQsdwUk/3uhPNch4H+B2t+Hvido/jSPWdDsY7KBbe60zS7KWC3ugITGZSvmYEp+U5wR8vrzW/8dfir/wrLxZ4M/tCSCPQNS/tE6kTEXmbybcPCkXIAZpCq89dw6dayfHnxk17w7HcTL4Wuhfx+En106TI8Z8oiZU/eShv4VbcyqDwCAc0AO+LXh/xzqnx78MX3gy+OkSQ6BexyanPpzXNqpaWM+U/QBmAyOc/L35rU+G3wePgrxB4XvrfWhdW2i6FPpsiPDh55Zp/OeXOcAbi3y47jmtSz+JT6b8C4PiN4s0W7sJVsUnmsk2vJK7EKmwKSMSEqQM8Bhnoa4a3+PWp6b4h8XS+MPDF3oOn6JpVpPFps4Q3T3E0jIo8wNsKt8uDwF+bPSgCLUPgBrUvwj8P+BYtc8OXDaY920lxf6MZTma4eZWhYOHiZd4BwcHFQ+K/2aI9W13StS/trT9TeLTbWw1CTXLF7qWbyF2+ajLIu1mXruz0HvXp3wd+Jml/EjT9RktLN7C+0y4WC8tGuIpxGWXcjCSIlGBHoeCCD0rE8NfGqz1vWJCnhLX4PDJN0tv4hMQe1la3z5mQuWjX5HAZsAkY70AbfxS8BXHirwzotnomqpo+qaBqFvqOl3LwebEksKsgDpn5lKuwxn0rzLV/2dtW1zwxqlvr/ijTdT1u78R/26s8umkWrM0KxPFJEHyVwMjDDBC+9dJo/wAerK7ZZNQ8Ha7pFpf6fc6hodzdbNmpxwRmRwuCTGxQBgGxkGseL9pISWU03/CsvFIl/ska1bxb4czWAJElwTu+VVwODy2RgUAd98PfhvZ+G/hXceB7n7D5d7FOl22n27QRHzVKtsVmYjg9c9q8+0v4G+OFurM6n8SIZIdL8P3WhaXJaacYJ7eKRFRJN4flwFGSMdOMHmr/AIm/aL0zSLu6a28G67qWmWWn2OpXl9A0YW3t7oAozKTnIyBtGc89hmrrfHixg0nxDdah4R1rT7rRbizR7O4aNZJYbpwsUowSBkHJU8igDm9P/Z51ptK8UW+seK9Mnudf8PppLy22l+Ttkjk3rM/zkysf4mY7mPOaj139nC817xZbeJNc1jw7qV7cwW8erG50l2DGEbA0AWVfLzGFBzu5XPtXa+NPjXp3hm+8SWkvh7Ur19C1HTrFxbuha4a8XKlAfTpg9TWa3xre80YyPoGp6Bqlp4ns9DvrC5WKaRDPgqchguCD1BJGOhoA9miRYokjUYVFCgewp1eX+Gfi+niDxW2nWPgzxFJob3dxZWuupEHt554ch1wDuRdysodsKSOvNcxq37QV1bQ+K9NPgS/svEOiaRJqcVncXtvKHRGCsZPKc+WV3Bip5IzjtkA93orw7QvjhJC0F34w0u90aKPwcNeubbyo5Cx88RKUZXJy+QVTHRhkg1Zm+Plvp2ga9eeIvBGu6Hqek2EWpLpty8Ze6tZJFjEiOp28M2Cp5FAHtFFcB8L/AIlJ401vWdEuvDWqeHtS0tIZmtr4oXkgmBMcnykgZweOorgPil8YfGGi6V471Lw3pFvdW2h6rZ6PZuUDbZWCtNK+WG4AusYUY5OScUAe/UV4T4V+MPiCy8TatpfjHTC0NtqejaZmKJYpLOW9tBIxmAdlOJSE+U8Z6mtDX/j/AKLpekC+TQ7m4kudau9L02JryCFbxbY4kuBJIwRUzkDJyTQB7NRXjsfx3stSuvCdt4V8Jav4gl8SWUl3EsEsafZljk8uUSFjj5SG5BwccZzXsVABRRRQAUUUUAFFFFABRRRQAUUUUAFFFFABRRRQAUUUUAFZuq6BoOrXdteapoum39zanNvNc2qSPCc5yjMCV5APHpWlRQAVzXxN8JR+OfBl74XuNSubC1vii3EluAXeMMGaPnoGAwT1wa6WigDzHw78D/A/hTxtpPinwbZt4enso5ormC2YtHfRyKBtk3kn5SMgjHNP+JPwf0nxz4i1TWb/AFe/tX1Dw5/YLRQBdqJ9pFwJckZJ3AAqeCK9LooA4H4XfDVfA+s61q8niXVNdvNYitluZb5Y8hoFZQV2AADDAbeg2is/UvgzoWo+FPFfh+81C7ki8Q6sdW83Ym61nypQoCMMAUHDA5BIPWvTqKAPJtI+COnWOlaRaTa/c3M+m69BrX2hbC2tzK0QIWIrEijbyeeT707VPgnp90l9cWfiXVtO1SXxBLr1nqFuE8yzmkQI6KCCGUqCPmHevV6KAPJr34Ko9jo81h478T2XiPTROp13z1luLhZzmVXVwV2khSAAAuOKt6F8F/D+h3Wjy6Zf30Uel6Pd6WqOQ5m+0vvlmdjyXLEn05r06igDyKH4G2Vrb+ForDxVqtodB0iXR3ZI4z9ttpCCVkyOOfSl8Q/ArQ9W8E+EfD66xd2914VgNvYagbaGZmRkCOHjkVkOQqnpwRxXrlFAHJxeA9Gb4ZS+AbxpLnTp7J7S4kWOOF5N4O58Rqqq2TngcGuB0/8AZ905xqg8TeMtf8SjUdFGjP8AbPLUxQq6uhQqBgqVB5zk8nNe1UUAeUeHfg0dD8Jaro9j4yv4L7UGQHUYNNsoXSNf+WexIgrqwJyGz17V0Xwg+Hen/DjQbvTbK+uL+a9vHvLq4ljSLfIwA+WOMBEACgYAFdrRQBy3wo8F2vw98Baf4Rsr2e9t7FpmWedQHbzJnlOQOOC5H4Vyc3wR0STwOnh1dXv4ru21mXWdP1WNUFxZXEkpkOzjG3kgg9R1r1WigDyrxN8HHv8AxBqOteH/AB14g8Lz6xGi6wmneX5d46rt8zawOxyM5K4q/qnwnsl8KaBoXhPxJrvhQ6CX+yXNhPuZw4w4lVsrKT1ywJB5GK9GooA5f4XeCtP8A+Eo/D+n3Vxdjzpbie4nwHmmkYs7kKABknoBgV1FFFABRRRQAUUUUAFFFFABRRRQAUUUUAFFFFABRRRQAUUUUAFFFFABRRRQAUUUUAFFFFABRRRQAUUUUAcx4k+H/g3xH4o0vxPreg297rGlMjWN07MGhKPvUgAgcNzyK6eiigCj4hsbnUtDvdPs9SuNLuZ4WjivLcKZIGI4dQwIJB7EV4TZ/s96te2vil/EnibSDf61of8AZCSaRo62cf8ArBJ50qKcSPuUcjHBPtj0f9oHxbqvgb4S614o0U2q31mIjGbmMvGN0qqSVBBPDHvXk3gb40eMNUvNcjt9e8NeL7Gz0C8v2v8ASdMubeKwuIk3RJL5pw2/BwAQflNAGxcfA3xjq1p4pk8SeONOvtQ13SbXTVli00xR24gl3g7Q/IIHrnJPbiurl+EMMnxv0/4iNqgNtbWcYm07y/lmvIo3ijuM5xlY5CAMZ6c1x/hn4gfFex03wR4i8VXnhi+0XxiYLaJbKzkimsZriLfE7bmIdQeGAx14NS6Z8X/FeoeENB0eOHTk8e3nieTQL2LyWMMHkOWnm2bs48raevBcUAehfDn4fHw14I1rwzqF+l7Hql/fXLyRRlNqXLs23knkBsZrhfCPwT8V2GvaFNr/AI5tdU0nQdMu9KsbeLTvKlEE0exWZ9xBcDGeMcCui/aV+I918NfCOmara3VlbfatTit7mWZBLLFbnPmSRQ7l81h8oxkY3ZrqPhNr2r+I/h9pmsa5BbRajPEXljt3UjGTsJAZgpZdrFcnGcZoA89+FPwb8VeE/GHh7Vta8ZWWrWHh7Sp9LsLaLTzC6xOVILNuO5vl549K1PiN8LPEfiDxxq3iLw74xGgjVtA/si52WxadSrO8bxyBht+ZhnvjOCDgjI8G/GjxZqnh/wAWaxe/DfUHTRtWltIlhvLeNBHGSH8x5HAUxhcs3T5hjoTW54I+NmkeKn8Jx2mjXkL+Irm9tfmmRhbSWoy4LKSHB4wV45oA463/AGe9bk0nxNFf+LNL+3a7ZWiedZ6UIEiuLeYushUN84YbdxY7ixY56Vo23wb8cTw+M21nx3YXF54waxi1C5t9NMJjtoEKSRxrvIBZCFDduTyat3/7Qmk6f4L0nxde+F9XTStTlvLaN4isrJcwuyJCQveUodp6etd94k8bQ+GfhnJ408QaXdWRhtEnl09SskyyNgLCCOC24hfTNAFP4S+Cb7wT4On8IXmsDVNJgmlj0stGVmhtG+7DI2cOVyQGAHGOOK870X4FeJrbVfDdpqXji2vfDHhuS7XT7FdO8ufyZ43TDyBvmZQwwcevrxHbfH3UdP1zxbceL/DN3oWn6LplnNFps4T7U9xPIUUeYG2FW+TngLk56GvR/g98SdM+I+kX11aWj2F5p1z9mvLVriOfy2IDKRJESjgqRyDwcjtQBxPwH+A0Xw08TSarJc6LeCG3a3tJrfT3humVjy0shkIY4AzhQCSTxxXt9FFABRRRQAUUUUAFFFFABRRRQBkeIvC/hrxG1u3iHw9pOrm1bfbm+s45/Kb1XeDtPA6VrgAAADAHQUUUAY3jjQU8UeD9X8OyXLWyalaSWrTKm4xh1IzjIz19a848I/BrV7LVdCufFvxF1DxRZ+HkP9j2LadDaxW8vl+WsjGPmQqucbjwec9c+leMtZbw74U1TXU0+51FrC1kuFtbdcyTFVJ2qPU15h4D+Mus+KvAWt+IYfCuire6e0Sw2kXie3eORnIBWWRgpgZc8hl56DJyKANDwf8ABu38O3nhS4TxBNcnw7a39uqm2C+f9qbJJ+b5dv459qzT8DLi08L+DNP0Hx1faRq3hRroW2px2EUhkS4z5imJyVzg4B5x6dMVvCPx6m1fTbG/1LwrHp8H/CSjw/qkiaj50do7xhopVYIN6MxVTnbtJHWszxP+0pHpOg6Vfw+GrJptXubxrFbzWFtYZLOByizmVkIDSEfKgB4B56ZANLUfgFeTfDDSvAVn48kisLJp2nN5odrei5MjswciUEpIu4jerD1wDWndfAfQ7iC9s5Nb1H7HceG7LQowMCaH7LJ5kc4kzy+7BxgDirPjD4oXk37ONz8UPBVjHNNJpv2qCK7YKIedrlv7xQ7uO5Feey/Gb4naNrtxPqHhJNSgtPCNtq9/psd/BGtrmWUPOJtmXLRqhEYGASRxjJAOvuPgXdarpetN4o8e3+ua/qkdrbHVJbGOIQWsEwlWFYUIXlwSWznn657rwv4Jj0P4heKvF66i87+IY7JGtzEFEH2aIxghs/NuznoMV5d45/aa0Pw34tg0qPSYbixjtrS4v7ibUUgmjW4VXUQwkEzFUZWbBGM16P8AFbx5c+ENN0YaLoTa/rGu3yWWm2X2kW6yOVLlmkIIUBVJzg9qAOM1n4D3N5r9zLafEDU7Pw9Nrqa8NE+xxvGt2HVnPmZDlCQ2F4AJB5I5S4+A1w/i6LU4vH2ox6LD4mTxJFoxsozGLkMS2ZMhyDkgdhk8E81l+D/i149/4QvxVrWpeH7XUNTsfFd1pyadd6nb2S2UEcaN5fmhf3pUlgMBmbNVLX47+Ldb8Q/D650bwtbRaHrVre3GpxyXqmRTbFlnCsV5WMASDgGTgfLg5APTPin8LdF+Iuv+Gr/X2jnsdF+2CSwltxIl19oh8sEkn5ShAcEAnIHTGa55Pgis1qINS8WXd8R4Sn8Mea1qocwyNlJSdxyyrhenOM8VQ+CX7QWn/Ejxm3h06Pb6ebi1ku9Oki1JLl5I0bBWZAoML4KsFJP8XPHPt9AHntx8NG1P4Kn4b+IPEl1qLfZVt01RLdIJU2MGhYIvAKbUHXnbycnNcjL8AJdWi8SSeMPHl/4iv9dsra3a6l06GLyHt5C8TrGvyFRwChGD82T83HsXiGLUJ9A1CHSbs2eoPbSLa3ARX8qUqdjbWBBwcHBGDXOfBPxc/jr4VeHvFUyhbi+tB9oCjA85GMcmB2G9Gx7UAVPgz8OIfh1o95a/brLULu8lDzXFrotppylVBCrst0UHGTyxJ5OMVz/hr4LTaLqT2Y8ea5N4OV7qS38OIqxRIbjdvDyphpUBdyEbgEj059cooA8V0j4DSQbINY8earrVjpum3WneH7ae2jRdMjnjMTMSuDOwTCgt0/lpJ8F7ddn/ABUMx2+CX8J/8eo5Vm3ef97r/s9PevWKKAPF7n4CWs3h/wAR6T/wk86jW9D03SGk+xjMIs+kgG7kt6cY9TWh4v8AgrZ+In8WvL4hurZ/ENtYxI0cC5tJLQ5Rxk/Pk4yDj616xRQB4nb/AAHvJY9Vm1zx9e6xqOqavpuqXN5Lp8cZL2Z4QKhChWGBx0x3rW1n4NW+pa1rOpnxBNE2p+I9P10oLUHy2tVCiLO7kNj73b0NerUUAeR6T8GLzTNYuYrX4ieIIPCklxc3UGg24WFYpZw2/My/NIgZ2YI2VzjrjJx/DH7PI0tXj1Lxzf6tGfDtx4dSOSwiiWK1kIKbdmMspySzbi2eSMCvdKKAPGLT4DQ3MJi8T+LbzWg3hc+HGdbRLZxGJxNHKpUkBk2qAMHOMkmobj4DXWraBr9v4q+IGpa9rOq6fDpkOpzWUcf2O1jlWXYsSEBizLksTk8e+fbaKAOQ8PeB49I+I+t+Ml1J5n1WwtLJrYxACMQBgG3Z5zu6Y4xXAzfC/UdYuPiJ4SvZJdO0jWdYtdasNQjiEgJ+RpYyMj5g8X5ODXttFAHifxX+HMsGgfEjUdNh1LWtT8YNZtaWtpCqtZ3FvEEifeW4G5QxbjHvTdV+AOn6x8LfBnhp9Rh0/VfDdvhLqTToL6F5JF/f7oZgUfc5LAnkHmvbqKAPOPCPwosvDniXw3rVrqan+xNJn07yItPhto52mkEjy7YQqJ8wPyqvfk55PTfD218TWnhpIvFuoC/1M3E7mXy0QiIysYkIQBcqhUHHp1NdDRQAUUUUAFFFFABRRRQAUUUUAFFFFABRRRQAUUUUAFFFFABRRRQAUUUUAFFFFABRRRQAUUUUAFFFFABRRRQAUUUUAFFFFABRRRQAUUUUAFFFFABRRRQAUUUUAFFFFABRRRQAUUUUAFFFFABRRRQAUUUUAFFFFABRRRQAUUUUAFFFFABRRRQAUUUUAFFFFAHLfFfwdH4+8B6h4Vlv3sEvDGTOsQkK7JFf7pIznbjr3rn9d+E9rdeLNX17R9Yk0ca7o0ul6xaR2ytFeFkKRzkZG2RATzzkccd3/tI+L/EXgX4Qax4l8L2ttNqFsEXfOw2wK7BTKFP3yCRhfU5OQCDhaN8VfHF544uvC0nw5tkfS9Ot7zV7n+3YwtsZYi4QZQK5yMZyBjJOMUAJ4K+Cmq6XdeHIvFHxFv8AxNo/hkxvpGmHTYbWOGWNNkbsyZaTaucBj15z672k/CPRNP8AjdqPxRS6le6vLYxx2RTEUEzKiyTqc/eZUAPHc9eMcLb/ALQ+pQ6Z4vbWPBNtb6l4csYb0W9prK3UVwjy+UR5qxgBgcYwGB9RV0/HbXLLRPGMmtfDm5sta8OpZTJp8WorOs8N0TskaRUwgXGX4bA9eaAO7+JHw/XxXruieILTUobHVNHS5hi+02Qu7eaG4j2SI8RZTngEEMMcg5BxWf8AAf4Vw/CjR9S0qz1p9Str65F1h7VYjE+0KwBBOV4GAfu9MmvOfHPxh+IGp/DLw5rXhDSdMsr3VvEMWlyy2Ot2t4qhj8ixyNGyAvyCXT5NucEEGt6H43axb3iXE/ge8n8IWuqx6HfeIGv4jKt1uETv9nVRuQSkKWGO5C9FoAdq/wAB9QuLm/l0v4iX+mpJ4gOvWEI0yCWO0uGDCQkN/rc5GN3C44GTRB8BLjT9J0mHRPiBqenappOr3uo2up/YYZJNt1/rI3RvkY/7WB1+7Wfe/HzxRb6fresR/DVJ9I03X20KGddZXzLucT+VhYzHxxzycZ4z3pbP4/eIotUSy1z4Zyaelpr8Gh6xPHrEcy2k0+3yimFBl+9lugHHJzQBa/4Z1sbnwPovgzVvF2pXmj6T9rmjRIvJklu5nZo7h3V8kx7jhehPJ9K9A1/wK3iT4Ut4H8Ra3cXs72aQSapHEIpWlTBSbbkgNuUEjOCc9K4zUPjNrVj8VIfBNx4Msyl/LcW+mXMOuRSvNLGjsokjVT5QYoRyxK5GR2rk/hd8avGGraL4P1bxhp4s4NXvdVYz2VzF5U0Fv5rndEYmdRHsMYAdWbYGLNnFAG/L+z5Jq1r4iPi/x7f+Ib/W7O1ga6m0+GPyHtpC8TLGMoVHygoRhvmJPzV3Xwb+HcPw70K5sft1nf3V1N5k1xbaNa6crADCr5duig4HdiTyenSuO8NfG7WL6402fWvAE+kaRr9lc3nh69OopMbtYojMFlRVzCWjGRy3f0zUvwm+NGseMfEuhaXrXgZvD9t4g0h9S0q6/tJLjzwhXepUKCo+bIJ5IxwM0Aey0UUUAFFFFABRRRQAUUUUAFFFFABRRRQBmeKbe4uvD97a232sSSxFM2lx5M6g9TG/Zx1GeM14b/wo+KTS9Zh1NfFmpX2pvbTT6pLq8Ju41hffCIsRqhcOSzBxj0LcV9C0VMot9bG9KtCCtKCl63/Ro8Nh+Eqp4G8U+EbzT9c1C28R3K3N/cz6tHLOLoBNs0chQEqDGjMWGQeikCpfFPwrXXNJ8O6faaTqmhXGgWv9n2N7p+pRRvs2gOshaNgYm2hgwXfkdFzXttFTyP8Amf4f5Gv1mn/z6j/5N/8AJHHJ4Vt9c+GF34L1W2vrOxubJ7FjJcK9ztZcGQsAV35JI6jpxziufsfgpokFjqVvdeIvEOoS6l4fGgT3N1PE8ptxJI6sD5Y+ceZtBIxhV4716jRVpWRyzkpSbSt/XmeVXnwM8Ny6/Y6xaa34g06WC1tra7jtbhFS/W3QJGZgUJztGCVK5FdT8S/AemeOtIsrK8v9S0u40+6S7sb/AE6YRXFtKoI3IxBHKkg5B4NdZRTJPG4f2e/DdvpkFtb+KvF0N5Brc2tR6kl8guhNNEsci79nIIUc43cn5uauWfwI8NWdn4YtrPXPEMC+Hbi7lt2S5TdPHcuGlglOz5kONvZiCcknmvWKKAPMvAXwa0fwWb5dI8S+JTBPayWtnDLdIU05GzzDhAdy8YLFiMe5z1Gn+Fbi0urCdvFfiG5Fnpbae0c1whW4Ykf6RIAozMMfeGByeK6WigDim8MaxoekwXmm+IvEeu6hpelXFvb2l5eR7dQmb5keYlQC4IChsgAE8VN8F/CbeBfhZ4e8KyshnsbQC4KHK+c5LyY9RvZsGuvooAKKKKACiiigAooooAKKKKACiiigAooooAKKKKACiiigAooooAKKKKACiiigAooooAKKKKACiiigAooooAKKKKACiiigAooooAKKKKACiiigAooooAKKKKACiiigAooooAKKKKACiiigAooooAKKKKACiiigAooooAKKKKACiiigAooooAKKKKACiiigAooooAKKKKACiiigAooooAKKKKACiiigAooooAKKKKACiiigDA+IvhPTvHPgrU/CerS3MVlqMQjlkt2CyJhgwKkgjIKjqDXL2Hwg0SG18Rw6hreu6s/iLS4NNv57y4QyskSFA4ZVB3kNyTke1ej0UAeNWn7PPhuLTdTs7jxR4qvzqWlRaVPNd3UcjiGKYSR7Mx4XbgIABtx2zzXT6h8LtOuNX8Q6taeIPEGmX2uWdpayz2NysTwLbAhGjIXOTk7g24H0rvqKAPKtG+BnhnTNCt9NGr65cyx+IIPEE17PNG01xcxDCB8IF2YAGFAPHWnXPwN8Lz+L21ptW8QLpsmpDVZdAW8H9myXY580x7c53ANjdgkdMcV6nRQB5u/we8PN4XuvD51LVfs1z4jPiJ33x7xcGYS7B8mPL3DGMZx3o1T4O+HdQuNVnm1HVVbU/ENrr8wV48LPbhQiLlPuHaMg5PuK9IooA8m0P4D+G9H8XWniK18QeJnNjq02q2ljLeK9rDLMHEoCFM4bfySS3A+brl3hn4E+G9Cm00Jrev31lpl3d3NpY3c8bwRLcqyyxABAdh3scZzknJNer0UAeU+GfgX4a0PUEuP7c8SajBaWtxaaTZ316JYNKjmXY4gXbx8uFBYtwK2PDPwr0Lw/qHhG9tL/AFKR/Culy6ZZrK6ESxyBQWkwoy3yjGMD2rvq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D/9k="/>
          <p:cNvSpPr>
            <a:spLocks noChangeAspect="1" noChangeArrowheads="1"/>
          </p:cNvSpPr>
          <p:nvPr/>
        </p:nvSpPr>
        <p:spPr bwMode="auto">
          <a:xfrm>
            <a:off x="365125" y="8651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 name="Image 6">
            <a:extLst>
              <a:ext uri="{FF2B5EF4-FFF2-40B4-BE49-F238E27FC236}">
                <a16:creationId xmlns:a16="http://schemas.microsoft.com/office/drawing/2014/main" id="{3D8AED56-FED1-43D5-A881-B9D9F52018A6}"/>
              </a:ext>
            </a:extLst>
          </p:cNvPr>
          <p:cNvPicPr>
            <a:picLocks noChangeAspect="1"/>
          </p:cNvPicPr>
          <p:nvPr/>
        </p:nvPicPr>
        <p:blipFill rotWithShape="1">
          <a:blip r:embed="rId2"/>
          <a:srcRect l="20890" t="8825"/>
          <a:stretch/>
        </p:blipFill>
        <p:spPr>
          <a:xfrm>
            <a:off x="892105" y="2132856"/>
            <a:ext cx="7455868" cy="2952408"/>
          </a:xfrm>
          <a:prstGeom prst="rect">
            <a:avLst/>
          </a:prstGeom>
          <a:solidFill>
            <a:srgbClr val="C00000"/>
          </a:solidFill>
          <a:ln>
            <a:solidFill>
              <a:schemeClr val="bg1"/>
            </a:solidFill>
          </a:ln>
        </p:spPr>
      </p:pic>
      <p:sp>
        <p:nvSpPr>
          <p:cNvPr id="7" name="Rectangle 6"/>
          <p:cNvSpPr/>
          <p:nvPr/>
        </p:nvSpPr>
        <p:spPr>
          <a:xfrm>
            <a:off x="892105" y="4737877"/>
            <a:ext cx="1170871" cy="16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01717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4714"/>
            <a:ext cx="4682069" cy="414627"/>
          </a:xfrm>
        </p:spPr>
        <p:txBody>
          <a:bodyPr/>
          <a:lstStyle/>
          <a:p>
            <a:r>
              <a:rPr lang="fr-FR" dirty="0"/>
              <a:t>Le calibrage de l’action</a:t>
            </a:r>
          </a:p>
          <a:p>
            <a:endParaRPr lang="fr-FR" dirty="0"/>
          </a:p>
        </p:txBody>
      </p:sp>
      <p:sp>
        <p:nvSpPr>
          <p:cNvPr id="3" name="Espace réservé du texte 2"/>
          <p:cNvSpPr>
            <a:spLocks noGrp="1"/>
          </p:cNvSpPr>
          <p:nvPr>
            <p:ph type="body" sz="quarter" idx="12"/>
          </p:nvPr>
        </p:nvSpPr>
        <p:spPr>
          <a:xfrm>
            <a:off x="683568" y="818033"/>
            <a:ext cx="8424936" cy="384043"/>
          </a:xfrm>
        </p:spPr>
        <p:txBody>
          <a:bodyPr/>
          <a:lstStyle/>
          <a:p>
            <a:r>
              <a:rPr lang="fr-FR" dirty="0" smtClean="0">
                <a:solidFill>
                  <a:schemeClr val="bg1">
                    <a:lumMod val="50000"/>
                  </a:schemeClr>
                </a:solidFill>
              </a:rPr>
              <a:t>Les statistiques d’usage à respecter</a:t>
            </a:r>
            <a:endParaRPr lang="fr-FR" dirty="0">
              <a:solidFill>
                <a:schemeClr val="bg1">
                  <a:lumMod val="50000"/>
                </a:schemeClr>
              </a:solidFill>
            </a:endParaRPr>
          </a:p>
        </p:txBody>
      </p:sp>
      <p:sp>
        <p:nvSpPr>
          <p:cNvPr id="5" name="ZoneTexte 4"/>
          <p:cNvSpPr txBox="1"/>
          <p:nvPr/>
        </p:nvSpPr>
        <p:spPr>
          <a:xfrm>
            <a:off x="683568" y="1589305"/>
            <a:ext cx="8070374" cy="4431983"/>
          </a:xfrm>
          <a:prstGeom prst="rect">
            <a:avLst/>
          </a:prstGeom>
          <a:noFill/>
        </p:spPr>
        <p:txBody>
          <a:bodyPr wrap="square" rtlCol="0">
            <a:spAutoFit/>
          </a:bodyPr>
          <a:lstStyle/>
          <a:p>
            <a:r>
              <a:rPr lang="fr-FR" dirty="0"/>
              <a:t> </a:t>
            </a:r>
          </a:p>
          <a:p>
            <a:r>
              <a:rPr lang="fr-FR" sz="1600" b="1" u="sng" dirty="0">
                <a:solidFill>
                  <a:schemeClr val="tx1">
                    <a:lumMod val="75000"/>
                    <a:lumOff val="25000"/>
                  </a:schemeClr>
                </a:solidFill>
              </a:rPr>
              <a:t>De manière générale, viser le contact utile</a:t>
            </a:r>
            <a:r>
              <a:rPr lang="fr-FR" sz="1600" b="1" dirty="0">
                <a:solidFill>
                  <a:schemeClr val="tx1">
                    <a:lumMod val="75000"/>
                    <a:lumOff val="25000"/>
                  </a:schemeClr>
                </a:solidFill>
              </a:rPr>
              <a:t>…</a:t>
            </a:r>
            <a:endParaRPr lang="fr-FR" sz="1600" dirty="0">
              <a:solidFill>
                <a:schemeClr val="tx1">
                  <a:lumMod val="75000"/>
                  <a:lumOff val="25000"/>
                </a:schemeClr>
              </a:solidFill>
            </a:endParaRPr>
          </a:p>
          <a:p>
            <a:pPr marL="171450" indent="-171450">
              <a:buFont typeface="Wingdings" panose="05000000000000000000" pitchFamily="2" charset="2"/>
              <a:buChar char="ü"/>
            </a:pPr>
            <a:r>
              <a:rPr lang="fr-FR" sz="1600" dirty="0">
                <a:solidFill>
                  <a:schemeClr val="tx1">
                    <a:lumMod val="75000"/>
                    <a:lumOff val="25000"/>
                  </a:schemeClr>
                </a:solidFill>
              </a:rPr>
              <a:t>Prévoir le double de contacts pour ambitionner avoir la moitié d’</a:t>
            </a:r>
            <a:r>
              <a:rPr lang="fr-FR" sz="1600" dirty="0" err="1">
                <a:solidFill>
                  <a:schemeClr val="tx1">
                    <a:lumMod val="75000"/>
                    <a:lumOff val="25000"/>
                  </a:schemeClr>
                </a:solidFill>
              </a:rPr>
              <a:t>entre-eux</a:t>
            </a:r>
            <a:r>
              <a:rPr lang="fr-FR" sz="1600" dirty="0">
                <a:solidFill>
                  <a:schemeClr val="tx1">
                    <a:lumMod val="75000"/>
                    <a:lumOff val="25000"/>
                  </a:schemeClr>
                </a:solidFill>
              </a:rPr>
              <a:t> au fil.</a:t>
            </a:r>
          </a:p>
          <a:p>
            <a:r>
              <a:rPr lang="fr-FR" sz="1600" b="1" dirty="0">
                <a:solidFill>
                  <a:schemeClr val="tx1">
                    <a:lumMod val="75000"/>
                    <a:lumOff val="25000"/>
                  </a:schemeClr>
                </a:solidFill>
              </a:rPr>
              <a:t> </a:t>
            </a:r>
          </a:p>
          <a:p>
            <a:r>
              <a:rPr lang="fr-FR" sz="1000" dirty="0">
                <a:solidFill>
                  <a:schemeClr val="tx1">
                    <a:lumMod val="75000"/>
                    <a:lumOff val="25000"/>
                  </a:schemeClr>
                </a:solidFill>
              </a:rPr>
              <a:t>  </a:t>
            </a:r>
            <a:endParaRPr lang="fr-FR" sz="3200" dirty="0">
              <a:solidFill>
                <a:schemeClr val="tx1">
                  <a:lumMod val="75000"/>
                  <a:lumOff val="25000"/>
                </a:schemeClr>
              </a:solidFill>
            </a:endParaRPr>
          </a:p>
          <a:p>
            <a:r>
              <a:rPr lang="fr-FR" sz="1600" b="1" u="sng" dirty="0">
                <a:solidFill>
                  <a:schemeClr val="tx1">
                    <a:lumMod val="75000"/>
                    <a:lumOff val="25000"/>
                  </a:schemeClr>
                </a:solidFill>
              </a:rPr>
              <a:t>Spécifique à l’action « Les Journées Rouges »</a:t>
            </a:r>
            <a:r>
              <a:rPr lang="fr-FR" sz="1600" b="1" dirty="0">
                <a:solidFill>
                  <a:schemeClr val="tx1">
                    <a:lumMod val="75000"/>
                    <a:lumOff val="25000"/>
                  </a:schemeClr>
                </a:solidFill>
              </a:rPr>
              <a:t>…</a:t>
            </a:r>
            <a:endParaRPr lang="fr-FR" sz="1600" dirty="0">
              <a:solidFill>
                <a:schemeClr val="tx1">
                  <a:lumMod val="75000"/>
                  <a:lumOff val="25000"/>
                </a:schemeClr>
              </a:solidFill>
            </a:endParaRPr>
          </a:p>
          <a:p>
            <a:pPr marL="285750" indent="-285750">
              <a:buFont typeface="Wingdings" panose="05000000000000000000" pitchFamily="2" charset="2"/>
              <a:buChar char="ü"/>
            </a:pPr>
            <a:r>
              <a:rPr lang="fr-FR" sz="1600" dirty="0">
                <a:solidFill>
                  <a:schemeClr val="tx1">
                    <a:lumMod val="75000"/>
                    <a:lumOff val="25000"/>
                  </a:schemeClr>
                </a:solidFill>
              </a:rPr>
              <a:t>Objectif d’appels de 10 Prospects par séance de prospection </a:t>
            </a:r>
            <a:r>
              <a:rPr lang="fr-FR" sz="1600" i="1" dirty="0">
                <a:solidFill>
                  <a:schemeClr val="tx1">
                    <a:lumMod val="75000"/>
                    <a:lumOff val="25000"/>
                  </a:schemeClr>
                </a:solidFill>
              </a:rPr>
              <a:t>(une le matin, une l’après-midi)</a:t>
            </a:r>
            <a:r>
              <a:rPr lang="fr-FR" sz="1600" dirty="0">
                <a:solidFill>
                  <a:schemeClr val="tx1">
                    <a:lumMod val="75000"/>
                    <a:lumOff val="25000"/>
                  </a:schemeClr>
                </a:solidFill>
              </a:rPr>
              <a:t>.</a:t>
            </a:r>
          </a:p>
          <a:p>
            <a:pPr marL="285750" lvl="1" indent="-285750">
              <a:buFont typeface="Wingdings" panose="05000000000000000000" pitchFamily="2" charset="2"/>
              <a:buChar char="ü"/>
            </a:pPr>
            <a:r>
              <a:rPr lang="fr-FR" sz="1600" dirty="0">
                <a:solidFill>
                  <a:schemeClr val="tx1">
                    <a:lumMod val="75000"/>
                    <a:lumOff val="25000"/>
                  </a:schemeClr>
                </a:solidFill>
              </a:rPr>
              <a:t>Soit, pour l’intégralité des deux séances de la journée, une sélection d’une liste de 40 Prospects.</a:t>
            </a:r>
          </a:p>
          <a:p>
            <a:r>
              <a:rPr lang="fr-FR" sz="1600" b="1" dirty="0">
                <a:solidFill>
                  <a:schemeClr val="tx1">
                    <a:lumMod val="75000"/>
                    <a:lumOff val="25000"/>
                  </a:schemeClr>
                </a:solidFill>
              </a:rPr>
              <a:t> </a:t>
            </a:r>
            <a:endParaRPr lang="fr-FR" sz="1600" dirty="0">
              <a:solidFill>
                <a:schemeClr val="tx1">
                  <a:lumMod val="75000"/>
                  <a:lumOff val="25000"/>
                </a:schemeClr>
              </a:solidFill>
            </a:endParaRPr>
          </a:p>
          <a:p>
            <a:r>
              <a:rPr lang="fr-FR" sz="1000" dirty="0">
                <a:solidFill>
                  <a:schemeClr val="tx1">
                    <a:lumMod val="75000"/>
                    <a:lumOff val="25000"/>
                  </a:schemeClr>
                </a:solidFill>
              </a:rPr>
              <a:t>  </a:t>
            </a:r>
            <a:endParaRPr lang="fr-FR" sz="3200" dirty="0">
              <a:solidFill>
                <a:schemeClr val="tx1">
                  <a:lumMod val="75000"/>
                  <a:lumOff val="25000"/>
                </a:schemeClr>
              </a:solidFill>
            </a:endParaRPr>
          </a:p>
          <a:p>
            <a:r>
              <a:rPr lang="fr-FR" sz="1600" b="1" u="sng" dirty="0">
                <a:solidFill>
                  <a:schemeClr val="tx1">
                    <a:lumMod val="75000"/>
                    <a:lumOff val="25000"/>
                  </a:schemeClr>
                </a:solidFill>
              </a:rPr>
              <a:t>Les données utiles aux débriefings : le nombre de</a:t>
            </a:r>
            <a:r>
              <a:rPr lang="fr-FR" sz="1600" b="1" dirty="0">
                <a:solidFill>
                  <a:schemeClr val="tx1">
                    <a:lumMod val="75000"/>
                    <a:lumOff val="25000"/>
                  </a:schemeClr>
                </a:solidFill>
              </a:rPr>
              <a:t>…</a:t>
            </a:r>
            <a:endParaRPr lang="fr-FR" sz="1600" dirty="0">
              <a:solidFill>
                <a:schemeClr val="tx1">
                  <a:lumMod val="75000"/>
                  <a:lumOff val="25000"/>
                </a:schemeClr>
              </a:solidFill>
            </a:endParaRPr>
          </a:p>
          <a:p>
            <a:pPr marL="285750" indent="-285750">
              <a:buFont typeface="Wingdings" panose="05000000000000000000" pitchFamily="2" charset="2"/>
              <a:buChar char="ü"/>
            </a:pPr>
            <a:r>
              <a:rPr lang="fr-FR" sz="1600" dirty="0">
                <a:solidFill>
                  <a:schemeClr val="tx1">
                    <a:lumMod val="75000"/>
                    <a:lumOff val="25000"/>
                  </a:schemeClr>
                </a:solidFill>
              </a:rPr>
              <a:t>Appels passés </a:t>
            </a:r>
            <a:r>
              <a:rPr lang="fr-FR" sz="1600" i="1" dirty="0">
                <a:solidFill>
                  <a:schemeClr val="tx1">
                    <a:lumMod val="75000"/>
                    <a:lumOff val="25000"/>
                  </a:schemeClr>
                </a:solidFill>
              </a:rPr>
              <a:t>(chaque fois que le téléphone est décroché)</a:t>
            </a:r>
            <a:r>
              <a:rPr lang="fr-FR" sz="1600" dirty="0">
                <a:solidFill>
                  <a:schemeClr val="tx1">
                    <a:lumMod val="75000"/>
                    <a:lumOff val="25000"/>
                  </a:schemeClr>
                </a:solidFill>
              </a:rPr>
              <a:t>.</a:t>
            </a:r>
          </a:p>
          <a:p>
            <a:pPr marL="285750" lvl="1" indent="-285750">
              <a:buFont typeface="Wingdings" panose="05000000000000000000" pitchFamily="2" charset="2"/>
              <a:buChar char="ü"/>
            </a:pPr>
            <a:r>
              <a:rPr lang="fr-FR" sz="1600" dirty="0">
                <a:solidFill>
                  <a:schemeClr val="tx1">
                    <a:lumMod val="75000"/>
                    <a:lumOff val="25000"/>
                  </a:schemeClr>
                </a:solidFill>
              </a:rPr>
              <a:t>Contacts utiles </a:t>
            </a:r>
            <a:r>
              <a:rPr lang="fr-FR" sz="1600" i="1" dirty="0">
                <a:solidFill>
                  <a:schemeClr val="tx1">
                    <a:lumMod val="75000"/>
                    <a:lumOff val="25000"/>
                  </a:schemeClr>
                </a:solidFill>
              </a:rPr>
              <a:t>(Gérant décisionnaire au fil)</a:t>
            </a:r>
            <a:r>
              <a:rPr lang="fr-FR" sz="1600" dirty="0">
                <a:solidFill>
                  <a:schemeClr val="tx1">
                    <a:lumMod val="75000"/>
                    <a:lumOff val="25000"/>
                  </a:schemeClr>
                </a:solidFill>
              </a:rPr>
              <a:t>.</a:t>
            </a:r>
          </a:p>
          <a:p>
            <a:pPr marL="285750" lvl="1" indent="-285750">
              <a:buFont typeface="Wingdings" panose="05000000000000000000" pitchFamily="2" charset="2"/>
              <a:buChar char="ü"/>
            </a:pPr>
            <a:r>
              <a:rPr lang="fr-FR" sz="1600" dirty="0">
                <a:solidFill>
                  <a:schemeClr val="tx1">
                    <a:lumMod val="75000"/>
                    <a:lumOff val="25000"/>
                  </a:schemeClr>
                </a:solidFill>
              </a:rPr>
              <a:t>Rendez-vous obtenus </a:t>
            </a:r>
            <a:r>
              <a:rPr lang="fr-FR" sz="1600" i="1" dirty="0">
                <a:solidFill>
                  <a:schemeClr val="tx1">
                    <a:lumMod val="75000"/>
                    <a:lumOff val="25000"/>
                  </a:schemeClr>
                </a:solidFill>
              </a:rPr>
              <a:t>(datés ou accords de principe avec relances qualifiées et planifiées à court terme)</a:t>
            </a:r>
            <a:r>
              <a:rPr lang="fr-FR" sz="1600" dirty="0">
                <a:solidFill>
                  <a:schemeClr val="tx1">
                    <a:lumMod val="75000"/>
                    <a:lumOff val="25000"/>
                  </a:schemeClr>
                </a:solidFill>
              </a:rPr>
              <a:t>.</a:t>
            </a:r>
          </a:p>
          <a:p>
            <a:pPr marL="285750" lvl="1" indent="-285750">
              <a:buFont typeface="Wingdings" panose="05000000000000000000" pitchFamily="2" charset="2"/>
              <a:buChar char="ü"/>
            </a:pPr>
            <a:r>
              <a:rPr lang="fr-FR" sz="1600" dirty="0">
                <a:solidFill>
                  <a:schemeClr val="tx1">
                    <a:lumMod val="75000"/>
                    <a:lumOff val="25000"/>
                  </a:schemeClr>
                </a:solidFill>
              </a:rPr>
              <a:t>Relances à effectuer </a:t>
            </a:r>
            <a:r>
              <a:rPr lang="fr-FR" sz="1600" i="1" dirty="0">
                <a:solidFill>
                  <a:schemeClr val="tx1">
                    <a:lumMod val="75000"/>
                    <a:lumOff val="25000"/>
                  </a:schemeClr>
                </a:solidFill>
              </a:rPr>
              <a:t>(convenues avec les Prospects)</a:t>
            </a:r>
            <a:r>
              <a:rPr lang="fr-FR" sz="1600" dirty="0">
                <a:solidFill>
                  <a:schemeClr val="tx1">
                    <a:lumMod val="75000"/>
                    <a:lumOff val="25000"/>
                  </a:schemeClr>
                </a:solidFill>
              </a:rPr>
              <a:t>.</a:t>
            </a:r>
          </a:p>
          <a:p>
            <a:r>
              <a:rPr lang="fr-FR" sz="1200" b="1" dirty="0">
                <a:solidFill>
                  <a:schemeClr val="tx1">
                    <a:lumMod val="75000"/>
                    <a:lumOff val="25000"/>
                  </a:schemeClr>
                </a:solidFill>
              </a:rPr>
              <a:t> </a:t>
            </a:r>
            <a:endParaRPr lang="fr-FR" sz="1200" dirty="0">
              <a:solidFill>
                <a:schemeClr val="tx1">
                  <a:lumMod val="75000"/>
                  <a:lumOff val="25000"/>
                </a:schemeClr>
              </a:solidFill>
            </a:endParaRPr>
          </a:p>
          <a:p>
            <a:endParaRPr lang="fr-FR" sz="1200" dirty="0"/>
          </a:p>
          <a:p>
            <a:r>
              <a:rPr lang="fr-FR" sz="1200" dirty="0"/>
              <a:t> </a:t>
            </a:r>
          </a:p>
        </p:txBody>
      </p:sp>
      <p:sp>
        <p:nvSpPr>
          <p:cNvPr id="6" name="Explosion 1 5"/>
          <p:cNvSpPr/>
          <p:nvPr/>
        </p:nvSpPr>
        <p:spPr>
          <a:xfrm>
            <a:off x="5436096" y="188640"/>
            <a:ext cx="2304256" cy="1724126"/>
          </a:xfrm>
          <a:prstGeom prst="irregularSeal1">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5868144" y="764704"/>
            <a:ext cx="1440160" cy="553998"/>
          </a:xfrm>
          <a:prstGeom prst="rect">
            <a:avLst/>
          </a:prstGeom>
          <a:noFill/>
        </p:spPr>
        <p:txBody>
          <a:bodyPr wrap="square" rtlCol="0">
            <a:spAutoFit/>
          </a:bodyPr>
          <a:lstStyle/>
          <a:p>
            <a:pPr algn="just"/>
            <a:r>
              <a:rPr lang="fr-FR" sz="1000" b="1" dirty="0" smtClean="0">
                <a:solidFill>
                  <a:srgbClr val="C00000"/>
                </a:solidFill>
              </a:rPr>
              <a:t>Fichier Excel,, un onglet par DR, sous </a:t>
            </a:r>
            <a:r>
              <a:rPr lang="fr-FR" sz="1000" b="1" dirty="0" err="1" smtClean="0">
                <a:solidFill>
                  <a:srgbClr val="C00000"/>
                </a:solidFill>
              </a:rPr>
              <a:t>Yammer</a:t>
            </a:r>
            <a:r>
              <a:rPr lang="fr-FR" sz="1000" b="1" dirty="0" smtClean="0">
                <a:solidFill>
                  <a:srgbClr val="C00000"/>
                </a:solidFill>
              </a:rPr>
              <a:t>, à renseigner le 28 au soir</a:t>
            </a:r>
          </a:p>
        </p:txBody>
      </p:sp>
    </p:spTree>
    <p:extLst>
      <p:ext uri="{BB962C8B-B14F-4D97-AF65-F5344CB8AC3E}">
        <p14:creationId xmlns:p14="http://schemas.microsoft.com/office/powerpoint/2010/main" val="11353860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a:xfrm>
            <a:off x="611560" y="711187"/>
            <a:ext cx="8424936" cy="288032"/>
          </a:xfrm>
        </p:spPr>
        <p:txBody>
          <a:bodyPr/>
          <a:lstStyle/>
          <a:p>
            <a:r>
              <a:rPr lang="fr-FR" dirty="0">
                <a:solidFill>
                  <a:schemeClr val="bg1">
                    <a:lumMod val="50000"/>
                  </a:schemeClr>
                </a:solidFill>
              </a:rPr>
              <a:t>L’organisation </a:t>
            </a:r>
            <a:r>
              <a:rPr lang="fr-FR" dirty="0" smtClean="0">
                <a:solidFill>
                  <a:schemeClr val="bg1">
                    <a:lumMod val="50000"/>
                  </a:schemeClr>
                </a:solidFill>
              </a:rPr>
              <a:t>du Phoning </a:t>
            </a:r>
            <a:r>
              <a:rPr lang="fr-FR" sz="1400" i="1" dirty="0">
                <a:solidFill>
                  <a:schemeClr val="bg1">
                    <a:lumMod val="50000"/>
                  </a:schemeClr>
                </a:solidFill>
              </a:rPr>
              <a:t>(1/2)</a:t>
            </a:r>
          </a:p>
        </p:txBody>
      </p:sp>
      <p:sp>
        <p:nvSpPr>
          <p:cNvPr id="5" name="Titre 1">
            <a:extLst>
              <a:ext uri="{FF2B5EF4-FFF2-40B4-BE49-F238E27FC236}">
                <a16:creationId xmlns:a16="http://schemas.microsoft.com/office/drawing/2014/main" id="{3D54F1A7-53F9-4879-900F-043389930A74}"/>
              </a:ext>
            </a:extLst>
          </p:cNvPr>
          <p:cNvSpPr>
            <a:spLocks noGrp="1"/>
          </p:cNvSpPr>
          <p:nvPr>
            <p:ph type="title"/>
          </p:nvPr>
        </p:nvSpPr>
        <p:spPr>
          <a:xfrm>
            <a:off x="469284" y="260648"/>
            <a:ext cx="8495205" cy="432000"/>
          </a:xfrm>
        </p:spPr>
        <p:txBody>
          <a:bodyPr/>
          <a:lstStyle/>
          <a:p>
            <a:r>
              <a:rPr lang="fr-FR" dirty="0"/>
              <a:t>La préparation</a:t>
            </a:r>
          </a:p>
        </p:txBody>
      </p:sp>
      <p:pic>
        <p:nvPicPr>
          <p:cNvPr id="7" name="Image 6"/>
          <p:cNvPicPr>
            <a:picLocks noChangeAspect="1"/>
          </p:cNvPicPr>
          <p:nvPr/>
        </p:nvPicPr>
        <p:blipFill rotWithShape="1">
          <a:blip r:embed="rId3"/>
          <a:srcRect t="1480" b="389"/>
          <a:stretch/>
        </p:blipFill>
        <p:spPr>
          <a:xfrm>
            <a:off x="611559" y="2317263"/>
            <a:ext cx="2807899" cy="2386151"/>
          </a:xfrm>
          <a:prstGeom prst="rect">
            <a:avLst/>
          </a:prstGeom>
        </p:spPr>
      </p:pic>
      <p:sp>
        <p:nvSpPr>
          <p:cNvPr id="9" name="Ellipse 8"/>
          <p:cNvSpPr/>
          <p:nvPr/>
        </p:nvSpPr>
        <p:spPr>
          <a:xfrm>
            <a:off x="6804248" y="836712"/>
            <a:ext cx="691624" cy="673892"/>
          </a:xfrm>
          <a:prstGeom prst="ellipse">
            <a:avLst/>
          </a:prstGeom>
          <a:solidFill>
            <a:schemeClr val="accent1">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J-15</a:t>
            </a:r>
          </a:p>
        </p:txBody>
      </p:sp>
      <p:sp>
        <p:nvSpPr>
          <p:cNvPr id="3" name="Rectangle 2"/>
          <p:cNvSpPr/>
          <p:nvPr/>
        </p:nvSpPr>
        <p:spPr>
          <a:xfrm>
            <a:off x="466233" y="1636129"/>
            <a:ext cx="8210223" cy="646331"/>
          </a:xfrm>
          <a:prstGeom prst="rect">
            <a:avLst/>
          </a:prstGeom>
        </p:spPr>
        <p:txBody>
          <a:bodyPr wrap="square" lIns="91440" tIns="45720" rIns="91440" bIns="45720" anchor="t">
            <a:spAutoFit/>
          </a:bodyPr>
          <a:lstStyle/>
          <a:p>
            <a:pPr algn="just" fontAlgn="base"/>
            <a:r>
              <a:rPr lang="fr-FR" b="1" dirty="0">
                <a:solidFill>
                  <a:schemeClr val="tx1">
                    <a:lumMod val="75000"/>
                    <a:lumOff val="25000"/>
                  </a:schemeClr>
                </a:solidFill>
              </a:rPr>
              <a:t>La Conquête est à organiser autour de deux </a:t>
            </a:r>
            <a:r>
              <a:rPr lang="fr-FR" b="1" dirty="0" smtClean="0">
                <a:solidFill>
                  <a:schemeClr val="tx1">
                    <a:lumMod val="75000"/>
                    <a:lumOff val="25000"/>
                  </a:schemeClr>
                </a:solidFill>
              </a:rPr>
              <a:t>axes : la </a:t>
            </a:r>
            <a:r>
              <a:rPr lang="fr-FR" b="1" dirty="0">
                <a:solidFill>
                  <a:schemeClr val="tx1">
                    <a:lumMod val="75000"/>
                    <a:lumOff val="25000"/>
                  </a:schemeClr>
                </a:solidFill>
              </a:rPr>
              <a:t>recommandation active et les « Repérés Pros ». </a:t>
            </a:r>
          </a:p>
        </p:txBody>
      </p:sp>
      <p:sp>
        <p:nvSpPr>
          <p:cNvPr id="11" name="Espace réservé du contenu 1"/>
          <p:cNvSpPr txBox="1">
            <a:spLocks/>
          </p:cNvSpPr>
          <p:nvPr/>
        </p:nvSpPr>
        <p:spPr>
          <a:xfrm>
            <a:off x="3615175" y="1909343"/>
            <a:ext cx="5205298" cy="2903927"/>
          </a:xfrm>
          <a:prstGeom prst="rect">
            <a:avLst/>
          </a:prstGeom>
        </p:spPr>
        <p:txBody>
          <a:bodyPr vert="horz" lIns="0" tIns="0" rIns="0" bIns="0" rtlCol="0" anchor="t">
            <a:normAutofit fontScale="55000" lnSpcReduction="200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BF76AA"/>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BF76AA"/>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200" b="1" i="0" u="sng" strike="noStrike" kern="0" cap="none" spc="0" normalizeH="0" baseline="0" noProof="0" dirty="0" smtClean="0">
                <a:ln>
                  <a:noFill/>
                </a:ln>
                <a:solidFill>
                  <a:srgbClr val="C00000"/>
                </a:solidFill>
                <a:effectLst/>
                <a:uLnTx/>
                <a:uFillTx/>
                <a:latin typeface="Arial"/>
                <a:cs typeface="Arial"/>
                <a:sym typeface="Arial"/>
              </a:rPr>
              <a:t>Les étapes clés du Phoning « </a:t>
            </a:r>
            <a:r>
              <a:rPr kumimoji="0" lang="fr-FR" sz="22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Arial"/>
                <a:cs typeface="Arial"/>
                <a:sym typeface="Arial"/>
              </a:rPr>
              <a:t>recommandation active</a:t>
            </a:r>
            <a:r>
              <a:rPr kumimoji="0" lang="fr-FR" sz="2200" b="1" i="0" u="sng" strike="noStrike" kern="0" cap="none" spc="0" normalizeH="0" baseline="0" noProof="0" dirty="0" smtClean="0">
                <a:ln>
                  <a:noFill/>
                </a:ln>
                <a:solidFill>
                  <a:srgbClr val="C00000"/>
                </a:solidFill>
                <a:effectLst/>
                <a:uLnTx/>
                <a:uFillTx/>
                <a:latin typeface="Arial"/>
                <a:cs typeface="Arial"/>
                <a:sym typeface="Arial"/>
              </a:rPr>
              <a:t> »</a:t>
            </a:r>
            <a:r>
              <a:rPr kumimoji="0" lang="fr-FR" sz="2200" b="1" i="0" u="none" strike="noStrike" kern="0" cap="none" spc="0" normalizeH="0" baseline="0" noProof="0" dirty="0" smtClean="0">
                <a:ln>
                  <a:noFill/>
                </a:ln>
                <a:solidFill>
                  <a:srgbClr val="C00000"/>
                </a:solidFill>
                <a:effectLst/>
                <a:uLnTx/>
                <a:uFillTx/>
                <a:latin typeface="Arial"/>
                <a:cs typeface="Arial"/>
                <a:sym typeface="Arial"/>
              </a:rPr>
              <a:t> </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Identifier les clients satisfaits pour se faire recommander</a:t>
            </a:r>
          </a:p>
          <a:p>
            <a:pPr marL="266700" marR="0" lvl="0" indent="-266700" algn="l"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S’appuyer sur les synergies internes et le canal des apporteurs d’affaires,  </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Exploiter les enquêtes satisfaction </a:t>
            </a:r>
            <a:r>
              <a:rPr kumimoji="0" lang="fr-FR" sz="2000" b="0" i="1" u="none" strike="noStrike" kern="0" cap="none" spc="0" normalizeH="0" baseline="0" noProof="0" dirty="0" smtClean="0">
                <a:ln>
                  <a:noFill/>
                </a:ln>
                <a:solidFill>
                  <a:srgbClr val="000000"/>
                </a:solidFill>
                <a:effectLst/>
                <a:uLnTx/>
                <a:uFillTx/>
                <a:latin typeface="Arial"/>
                <a:cs typeface="Arial"/>
                <a:sym typeface="Arial"/>
              </a:rPr>
              <a:t>(à partir des levées d'anonymat sur note NPS de 9 à 10).</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Qualifier et valider les Prospects recommandés</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sng" strike="noStrike" kern="0" cap="none" spc="0" normalizeH="0" baseline="0" noProof="0" dirty="0" smtClean="0">
                <a:ln>
                  <a:noFill/>
                </a:ln>
                <a:solidFill>
                  <a:srgbClr val="C00000"/>
                </a:solidFill>
                <a:effectLst/>
                <a:uLnTx/>
                <a:uFillTx/>
                <a:latin typeface="Arial"/>
                <a:cs typeface="Arial"/>
                <a:sym typeface="Arial"/>
              </a:rPr>
              <a:t>Avant tout contact</a:t>
            </a:r>
            <a:r>
              <a:rPr kumimoji="0" lang="fr-FR" sz="2000" b="0" i="0" u="none" strike="noStrike" kern="0" cap="none" spc="0" normalizeH="0" baseline="0" noProof="0" dirty="0" smtClean="0">
                <a:ln>
                  <a:noFill/>
                </a:ln>
                <a:solidFill>
                  <a:srgbClr val="000000"/>
                </a:solidFill>
                <a:effectLst/>
                <a:uLnTx/>
                <a:uFillTx/>
                <a:latin typeface="Arial"/>
                <a:cs typeface="Arial"/>
                <a:sym typeface="Arial"/>
              </a:rPr>
              <a:t> : faire des recherches, opérer les interrogations de routine, s’assurer que son secteur d’activité figure bien parmi les métiers prioritaires, etc…​</a:t>
            </a:r>
          </a:p>
          <a:p>
            <a:pPr marL="266700" marR="0" lvl="0" indent="-26670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Prendre contact avec les Prospects Recommandés</a:t>
            </a:r>
          </a:p>
          <a:p>
            <a:pPr marL="266700" marR="0" lvl="0" indent="-266700" algn="l"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Proposer un premier rendez-vous de prise de contact.</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 Tenir informés les Clients recommandeurs</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Les informer, tant de la prise de contact, que de l’issue donnée à la proposition de rendez-vous, et les remercier.</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900" b="0" i="0" u="none" strike="noStrike" kern="0" cap="none" spc="0" normalizeH="0" baseline="0" noProof="0" dirty="0" smtClean="0">
              <a:ln>
                <a:noFill/>
              </a:ln>
              <a:solidFill>
                <a:srgbClr val="000000"/>
              </a:solidFill>
              <a:effectLst/>
              <a:uLnTx/>
              <a:uFillTx/>
              <a:latin typeface="Arial"/>
              <a:cs typeface="Arial"/>
              <a:sym typeface="Arial"/>
            </a:endParaRPr>
          </a:p>
          <a:p>
            <a:pPr marL="266700" marR="0" lvl="0" indent="-26670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ZoneTexte 1"/>
          <p:cNvSpPr txBox="1"/>
          <p:nvPr/>
        </p:nvSpPr>
        <p:spPr>
          <a:xfrm>
            <a:off x="1501484" y="5013176"/>
            <a:ext cx="8759148" cy="523220"/>
          </a:xfrm>
          <a:prstGeom prst="rect">
            <a:avLst/>
          </a:prstGeom>
          <a:noFill/>
        </p:spPr>
        <p:txBody>
          <a:bodyPr wrap="square" rtlCol="0">
            <a:spAutoFit/>
          </a:bodyPr>
          <a:lstStyle/>
          <a:p>
            <a:r>
              <a:rPr lang="fr-FR" sz="1400" b="1" u="sng" dirty="0" smtClean="0">
                <a:solidFill>
                  <a:srgbClr val="C00000"/>
                </a:solidFill>
              </a:rPr>
              <a:t>Sans attendre le jour « J »</a:t>
            </a:r>
            <a:r>
              <a:rPr lang="fr-FR" sz="1400" b="1" dirty="0" smtClean="0">
                <a:solidFill>
                  <a:srgbClr val="C00000"/>
                </a:solidFill>
              </a:rPr>
              <a:t> :</a:t>
            </a:r>
          </a:p>
          <a:p>
            <a:r>
              <a:rPr lang="fr-FR" sz="1400" b="1" dirty="0" smtClean="0">
                <a:solidFill>
                  <a:srgbClr val="C00000"/>
                </a:solidFill>
              </a:rPr>
              <a:t>Contacter des clients privilégiés, afin d’obtenir en amont des noms de prospects recommandés. </a:t>
            </a:r>
          </a:p>
        </p:txBody>
      </p:sp>
      <p:pic>
        <p:nvPicPr>
          <p:cNvPr id="10" name="Image 9"/>
          <p:cNvPicPr/>
          <p:nvPr/>
        </p:nvPicPr>
        <p:blipFill rotWithShape="1">
          <a:blip r:embed="rId4"/>
          <a:srcRect l="11709" t="57111" r="80083" b="29852"/>
          <a:stretch/>
        </p:blipFill>
        <p:spPr bwMode="auto">
          <a:xfrm>
            <a:off x="534946" y="4774564"/>
            <a:ext cx="868680" cy="775970"/>
          </a:xfrm>
          <a:prstGeom prst="rect">
            <a:avLst/>
          </a:prstGeom>
          <a:ln>
            <a:noFill/>
          </a:ln>
          <a:extLst>
            <a:ext uri="{53640926-AAD7-44D8-BBD7-CCE9431645EC}">
              <a14:shadowObscured xmlns:a14="http://schemas.microsoft.com/office/drawing/2010/main"/>
            </a:ext>
          </a:extLst>
        </p:spPr>
      </p:pic>
      <p:sp>
        <p:nvSpPr>
          <p:cNvPr id="12" name="Explosion 1 11"/>
          <p:cNvSpPr/>
          <p:nvPr/>
        </p:nvSpPr>
        <p:spPr>
          <a:xfrm>
            <a:off x="4716016" y="116632"/>
            <a:ext cx="1728192" cy="1407367"/>
          </a:xfrm>
          <a:prstGeom prst="irregularSeal1">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5004048" y="548680"/>
            <a:ext cx="1101791" cy="553998"/>
          </a:xfrm>
          <a:prstGeom prst="rect">
            <a:avLst/>
          </a:prstGeom>
          <a:noFill/>
        </p:spPr>
        <p:txBody>
          <a:bodyPr wrap="square" rtlCol="0">
            <a:spAutoFit/>
          </a:bodyPr>
          <a:lstStyle/>
          <a:p>
            <a:pPr algn="ctr"/>
            <a:r>
              <a:rPr lang="fr-FR" sz="1000" b="1" dirty="0" smtClean="0">
                <a:solidFill>
                  <a:srgbClr val="C00000"/>
                </a:solidFill>
              </a:rPr>
              <a:t>Exploitation fichiers AVISO</a:t>
            </a:r>
          </a:p>
          <a:p>
            <a:pPr algn="ctr"/>
            <a:r>
              <a:rPr lang="fr-FR" sz="1000" b="1" i="1" dirty="0">
                <a:solidFill>
                  <a:srgbClr val="C00000"/>
                </a:solidFill>
              </a:rPr>
              <a:t>(</a:t>
            </a:r>
            <a:r>
              <a:rPr lang="fr-FR" sz="1000" b="1" i="1" dirty="0" smtClean="0">
                <a:solidFill>
                  <a:srgbClr val="C00000"/>
                </a:solidFill>
              </a:rPr>
              <a:t>4 vagues)</a:t>
            </a:r>
          </a:p>
        </p:txBody>
      </p:sp>
    </p:spTree>
    <p:extLst>
      <p:ext uri="{BB962C8B-B14F-4D97-AF65-F5344CB8AC3E}">
        <p14:creationId xmlns:p14="http://schemas.microsoft.com/office/powerpoint/2010/main" val="32037229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a:xfrm>
            <a:off x="589677" y="700042"/>
            <a:ext cx="8424936" cy="288032"/>
          </a:xfrm>
        </p:spPr>
        <p:txBody>
          <a:bodyPr/>
          <a:lstStyle/>
          <a:p>
            <a:r>
              <a:rPr lang="fr-FR" dirty="0">
                <a:solidFill>
                  <a:schemeClr val="bg1">
                    <a:lumMod val="50000"/>
                  </a:schemeClr>
                </a:solidFill>
              </a:rPr>
              <a:t>L’organisation </a:t>
            </a:r>
            <a:r>
              <a:rPr lang="fr-FR" dirty="0" smtClean="0">
                <a:solidFill>
                  <a:schemeClr val="bg1">
                    <a:lumMod val="50000"/>
                  </a:schemeClr>
                </a:solidFill>
              </a:rPr>
              <a:t>du Phoning </a:t>
            </a:r>
            <a:r>
              <a:rPr lang="fr-FR" sz="1400" i="1" dirty="0">
                <a:solidFill>
                  <a:schemeClr val="bg1">
                    <a:lumMod val="50000"/>
                  </a:schemeClr>
                </a:solidFill>
              </a:rPr>
              <a:t>(2/2)</a:t>
            </a:r>
          </a:p>
          <a:p>
            <a:endParaRPr lang="fr-FR" dirty="0">
              <a:solidFill>
                <a:schemeClr val="bg1">
                  <a:lumMod val="50000"/>
                </a:schemeClr>
              </a:solidFill>
            </a:endParaRPr>
          </a:p>
        </p:txBody>
      </p:sp>
      <p:sp>
        <p:nvSpPr>
          <p:cNvPr id="5" name="Titre 1">
            <a:extLst>
              <a:ext uri="{FF2B5EF4-FFF2-40B4-BE49-F238E27FC236}">
                <a16:creationId xmlns:a16="http://schemas.microsoft.com/office/drawing/2014/main" id="{3D54F1A7-53F9-4879-900F-043389930A74}"/>
              </a:ext>
            </a:extLst>
          </p:cNvPr>
          <p:cNvSpPr>
            <a:spLocks noGrp="1"/>
          </p:cNvSpPr>
          <p:nvPr>
            <p:ph type="title"/>
          </p:nvPr>
        </p:nvSpPr>
        <p:spPr>
          <a:xfrm>
            <a:off x="469284" y="260648"/>
            <a:ext cx="8495205" cy="432000"/>
          </a:xfrm>
        </p:spPr>
        <p:txBody>
          <a:bodyPr/>
          <a:lstStyle/>
          <a:p>
            <a:r>
              <a:rPr lang="fr-FR" dirty="0"/>
              <a:t>La préparation</a:t>
            </a:r>
          </a:p>
        </p:txBody>
      </p:sp>
      <p:pic>
        <p:nvPicPr>
          <p:cNvPr id="7" name="Image 6"/>
          <p:cNvPicPr>
            <a:picLocks noChangeAspect="1"/>
          </p:cNvPicPr>
          <p:nvPr/>
        </p:nvPicPr>
        <p:blipFill rotWithShape="1">
          <a:blip r:embed="rId3"/>
          <a:srcRect t="1480" b="389"/>
          <a:stretch/>
        </p:blipFill>
        <p:spPr>
          <a:xfrm>
            <a:off x="589675" y="2369782"/>
            <a:ext cx="2829783" cy="2386151"/>
          </a:xfrm>
          <a:prstGeom prst="rect">
            <a:avLst/>
          </a:prstGeom>
        </p:spPr>
      </p:pic>
      <p:sp>
        <p:nvSpPr>
          <p:cNvPr id="9" name="Ellipse 8"/>
          <p:cNvSpPr/>
          <p:nvPr/>
        </p:nvSpPr>
        <p:spPr>
          <a:xfrm>
            <a:off x="6804248" y="872726"/>
            <a:ext cx="691624" cy="673892"/>
          </a:xfrm>
          <a:prstGeom prst="ellipse">
            <a:avLst/>
          </a:prstGeom>
          <a:solidFill>
            <a:schemeClr val="accent1">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J-15</a:t>
            </a:r>
          </a:p>
        </p:txBody>
      </p:sp>
      <p:sp>
        <p:nvSpPr>
          <p:cNvPr id="3" name="Rectangle 2"/>
          <p:cNvSpPr/>
          <p:nvPr/>
        </p:nvSpPr>
        <p:spPr>
          <a:xfrm>
            <a:off x="589676" y="1733115"/>
            <a:ext cx="8158787" cy="646331"/>
          </a:xfrm>
          <a:prstGeom prst="rect">
            <a:avLst/>
          </a:prstGeom>
        </p:spPr>
        <p:txBody>
          <a:bodyPr wrap="square" lIns="91440" tIns="45720" rIns="91440" bIns="45720" anchor="t">
            <a:spAutoFit/>
          </a:bodyPr>
          <a:lstStyle/>
          <a:p>
            <a:pPr algn="just" fontAlgn="base"/>
            <a:r>
              <a:rPr lang="fr-FR" b="1" dirty="0">
                <a:solidFill>
                  <a:schemeClr val="tx1">
                    <a:lumMod val="75000"/>
                    <a:lumOff val="25000"/>
                  </a:schemeClr>
                </a:solidFill>
              </a:rPr>
              <a:t>La Conquête est à organiser autour de deux axes : la recommandation active et les « Repérés Pros ». </a:t>
            </a:r>
          </a:p>
        </p:txBody>
      </p:sp>
      <p:sp>
        <p:nvSpPr>
          <p:cNvPr id="10" name="Espace réservé du contenu 1"/>
          <p:cNvSpPr txBox="1">
            <a:spLocks/>
          </p:cNvSpPr>
          <p:nvPr/>
        </p:nvSpPr>
        <p:spPr>
          <a:xfrm>
            <a:off x="3570377" y="1837335"/>
            <a:ext cx="5336709" cy="2975935"/>
          </a:xfrm>
          <a:prstGeom prst="rect">
            <a:avLst/>
          </a:prstGeom>
        </p:spPr>
        <p:txBody>
          <a:bodyPr vert="horz" lIns="0" tIns="0" rIns="0" bIns="0" rtlCol="0" anchor="t">
            <a:normAutofit fontScale="55000" lnSpcReduction="20000"/>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900" b="0" i="0" u="none" strike="noStrike" kern="0" cap="none" spc="0" normalizeH="0" baseline="0" noProof="0" dirty="0" smtClean="0">
              <a:ln>
                <a:noFill/>
              </a:ln>
              <a:solidFill>
                <a:srgbClr val="B24388"/>
              </a:solidFill>
              <a:effectLst/>
              <a:uLnTx/>
              <a:uFillTx/>
              <a:latin typeface="Montserrat SemiBold" panose="00000700000000000000" pitchFamily="50" charset="0"/>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BF76AA"/>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BF76AA"/>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200" b="1" i="0" u="sng" strike="noStrike" kern="0" cap="none" spc="0" normalizeH="0" baseline="0" noProof="0" dirty="0" smtClean="0">
                <a:ln>
                  <a:noFill/>
                </a:ln>
                <a:solidFill>
                  <a:srgbClr val="C00000"/>
                </a:solidFill>
                <a:effectLst/>
                <a:uLnTx/>
                <a:uFillTx/>
                <a:latin typeface="Arial"/>
                <a:cs typeface="Arial"/>
                <a:sym typeface="Arial"/>
              </a:rPr>
              <a:t>Les étapes clés du Phoning « </a:t>
            </a:r>
            <a:r>
              <a:rPr kumimoji="0" lang="fr-FR" sz="2200" b="1" i="0" u="sng" strike="noStrike" kern="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Arial"/>
                <a:cs typeface="Arial"/>
                <a:sym typeface="Arial"/>
              </a:rPr>
              <a:t>Repérés Pros</a:t>
            </a:r>
            <a:r>
              <a:rPr kumimoji="0" lang="fr-FR" sz="2200" b="1" i="0" u="sng" strike="noStrike" kern="0" cap="none" spc="0" normalizeH="0" baseline="0" noProof="0" dirty="0" smtClean="0">
                <a:ln>
                  <a:noFill/>
                </a:ln>
                <a:solidFill>
                  <a:srgbClr val="C00000"/>
                </a:solidFill>
                <a:effectLst/>
                <a:uLnTx/>
                <a:uFillTx/>
                <a:latin typeface="Arial"/>
                <a:cs typeface="Arial"/>
                <a:sym typeface="Arial"/>
              </a:rPr>
              <a:t> »</a:t>
            </a:r>
            <a:r>
              <a:rPr kumimoji="0" lang="fr-FR" sz="2200" b="1" i="0" u="none" strike="noStrike" kern="0" cap="none" spc="0" normalizeH="0" baseline="0" noProof="0" dirty="0" smtClean="0">
                <a:ln>
                  <a:noFill/>
                </a:ln>
                <a:solidFill>
                  <a:srgbClr val="C00000"/>
                </a:solidFill>
                <a:effectLst/>
                <a:uLnTx/>
                <a:uFillTx/>
                <a:latin typeface="Arial"/>
                <a:cs typeface="Arial"/>
                <a:sym typeface="Arial"/>
              </a:rPr>
              <a:t> </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Faire une revue de portefeuilles avec les </a:t>
            </a:r>
            <a:r>
              <a:rPr kumimoji="0" lang="fr-FR" sz="2000" b="1" i="0" u="none" strike="noStrike" kern="0" cap="none" spc="0" normalizeH="0" baseline="0" noProof="0" dirty="0" err="1" smtClean="0">
                <a:ln>
                  <a:noFill/>
                </a:ln>
                <a:solidFill>
                  <a:srgbClr val="000000"/>
                </a:solidFill>
                <a:effectLst/>
                <a:uLnTx/>
                <a:uFillTx/>
                <a:latin typeface="Arial"/>
                <a:cs typeface="Arial"/>
                <a:sym typeface="Arial"/>
              </a:rPr>
              <a:t>GCPart</a:t>
            </a:r>
            <a:r>
              <a:rPr kumimoji="0" lang="fr-FR" sz="2000" b="1" i="0" u="none" strike="noStrike" kern="0" cap="none" spc="0" normalizeH="0" baseline="0" noProof="0" dirty="0" smtClean="0">
                <a:ln>
                  <a:noFill/>
                </a:ln>
                <a:solidFill>
                  <a:srgbClr val="000000"/>
                </a:solidFill>
                <a:effectLst/>
                <a:uLnTx/>
                <a:uFillTx/>
                <a:latin typeface="Arial"/>
                <a:cs typeface="Arial"/>
                <a:sym typeface="Arial"/>
              </a:rPr>
              <a:t> et les DA</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A la lumière des fichiers fournis,</a:t>
            </a:r>
            <a:r>
              <a:rPr kumimoji="0" lang="fr-FR" sz="2000" b="0" i="0" u="none" strike="noStrike" kern="0" cap="none" spc="0" normalizeH="0" noProof="0" dirty="0" smtClean="0">
                <a:ln>
                  <a:noFill/>
                </a:ln>
                <a:solidFill>
                  <a:srgbClr val="000000"/>
                </a:solidFill>
                <a:effectLst/>
                <a:uLnTx/>
                <a:uFillTx/>
                <a:latin typeface="Arial"/>
                <a:cs typeface="Arial"/>
                <a:sym typeface="Arial"/>
              </a:rPr>
              <a:t> s</a:t>
            </a:r>
            <a:r>
              <a:rPr kumimoji="0" lang="fr-FR" sz="2000" b="0" i="0" u="none" strike="noStrike" kern="0" cap="none" spc="0" normalizeH="0" baseline="0" noProof="0" dirty="0" smtClean="0">
                <a:ln>
                  <a:noFill/>
                </a:ln>
                <a:solidFill>
                  <a:srgbClr val="000000"/>
                </a:solidFill>
                <a:effectLst/>
                <a:uLnTx/>
                <a:uFillTx/>
                <a:latin typeface="Arial"/>
                <a:cs typeface="Arial"/>
                <a:sym typeface="Arial"/>
              </a:rPr>
              <a:t>’appuyer sur les synergies internes et leur parfaite connaissance de leurs clients déjà gérés à titre « Part ».</a:t>
            </a:r>
            <a:endParaRPr kumimoji="0" lang="fr-FR" sz="2000" b="0" i="1"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Qualifier et valider les « Repérés Pros » ainsi identifiés</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sng" strike="noStrike" kern="0" cap="none" spc="0" normalizeH="0" baseline="0" noProof="0" dirty="0" smtClean="0">
                <a:ln>
                  <a:noFill/>
                </a:ln>
                <a:solidFill>
                  <a:srgbClr val="C00000"/>
                </a:solidFill>
                <a:effectLst/>
                <a:uLnTx/>
                <a:uFillTx/>
                <a:latin typeface="Arial"/>
                <a:cs typeface="Arial"/>
                <a:sym typeface="Arial"/>
              </a:rPr>
              <a:t>Avant tout contact</a:t>
            </a:r>
            <a:r>
              <a:rPr kumimoji="0" lang="fr-FR" sz="2000" b="0" i="0" u="none" strike="noStrike" kern="0" cap="none" spc="0" normalizeH="0" baseline="0" noProof="0" dirty="0" smtClean="0">
                <a:ln>
                  <a:noFill/>
                </a:ln>
                <a:solidFill>
                  <a:srgbClr val="000000"/>
                </a:solidFill>
                <a:effectLst/>
                <a:uLnTx/>
                <a:uFillTx/>
                <a:latin typeface="Arial"/>
                <a:cs typeface="Arial"/>
                <a:sym typeface="Arial"/>
              </a:rPr>
              <a:t> : faire des recherches, opérer les interrogations de routine, s’assurer que son secteur d’activité figure bien parmi les métiers prioritaires, etc…​</a:t>
            </a:r>
          </a:p>
          <a:p>
            <a:pPr marL="266700" marR="0" lvl="0" indent="-26670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Prendre contact avec les « Repérés Pros »</a:t>
            </a:r>
          </a:p>
          <a:p>
            <a:pPr marL="266700" marR="0" lvl="0" indent="-266700" algn="l"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Proposer un premier rendez-vous de prise de contact,</a:t>
            </a:r>
          </a:p>
          <a:p>
            <a:pPr marL="266700" marR="0" lvl="0" indent="-266700" algn="l"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Pourquoi pas en binôme avec l’interlocuteur « Part » dédié.</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2000" b="1"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2000" b="1" i="0" u="none" strike="noStrike" kern="0" cap="none" spc="0" normalizeH="0" baseline="0" noProof="0" dirty="0" smtClean="0">
                <a:ln>
                  <a:noFill/>
                </a:ln>
                <a:solidFill>
                  <a:srgbClr val="000000"/>
                </a:solidFill>
                <a:effectLst/>
                <a:uLnTx/>
                <a:uFillTx/>
                <a:latin typeface="Arial"/>
                <a:cs typeface="Arial"/>
                <a:sym typeface="Arial"/>
              </a:rPr>
              <a:t> Tenir informés les </a:t>
            </a:r>
            <a:r>
              <a:rPr kumimoji="0" lang="fr-FR" sz="2000" b="1" i="0" u="none" strike="noStrike" kern="0" cap="none" spc="0" normalizeH="0" baseline="0" noProof="0" dirty="0" err="1" smtClean="0">
                <a:ln>
                  <a:noFill/>
                </a:ln>
                <a:solidFill>
                  <a:srgbClr val="000000"/>
                </a:solidFill>
                <a:effectLst/>
                <a:uLnTx/>
                <a:uFillTx/>
                <a:latin typeface="Arial"/>
                <a:cs typeface="Arial"/>
                <a:sym typeface="Arial"/>
              </a:rPr>
              <a:t>GCPart</a:t>
            </a:r>
            <a:r>
              <a:rPr kumimoji="0" lang="fr-FR" sz="2000" b="1" i="0" u="none" strike="noStrike" kern="0" cap="none" spc="0" normalizeH="0" baseline="0" noProof="0" dirty="0" smtClean="0">
                <a:ln>
                  <a:noFill/>
                </a:ln>
                <a:solidFill>
                  <a:srgbClr val="000000"/>
                </a:solidFill>
                <a:effectLst/>
                <a:uLnTx/>
                <a:uFillTx/>
                <a:latin typeface="Arial"/>
                <a:cs typeface="Arial"/>
                <a:sym typeface="Arial"/>
              </a:rPr>
              <a:t> et les DA</a:t>
            </a:r>
          </a:p>
          <a:p>
            <a:pPr marL="266700" marR="0" lvl="0" indent="-266700" algn="just" defTabSz="914400" rtl="0" eaLnBrk="1" fontAlgn="base" latinLnBrk="0" hangingPunct="1">
              <a:lnSpc>
                <a:spcPct val="100000"/>
              </a:lnSpc>
              <a:spcBef>
                <a:spcPts val="0"/>
              </a:spcBef>
              <a:spcAft>
                <a:spcPts val="0"/>
              </a:spcAft>
              <a:buClr>
                <a:srgbClr val="C00000"/>
              </a:buClr>
              <a:buSzTx/>
              <a:buFont typeface="Cambria Math" panose="02040503050406030204" pitchFamily="18" charset="0"/>
              <a:buChar char="ʘ"/>
              <a:tabLst/>
              <a:defRPr/>
            </a:pPr>
            <a:r>
              <a:rPr kumimoji="0" lang="fr-FR" sz="2000" b="0" i="0" u="none" strike="noStrike" kern="0" cap="none" spc="0" normalizeH="0" baseline="0" noProof="0" dirty="0" smtClean="0">
                <a:ln>
                  <a:noFill/>
                </a:ln>
                <a:solidFill>
                  <a:srgbClr val="000000"/>
                </a:solidFill>
                <a:effectLst/>
                <a:uLnTx/>
                <a:uFillTx/>
                <a:latin typeface="Arial"/>
                <a:cs typeface="Arial"/>
                <a:sym typeface="Arial"/>
              </a:rPr>
              <a:t>Les informer, tant de la prise de contact, que de l’issue donnée à la proposition de rendez-vous, et les remercier.</a:t>
            </a:r>
          </a:p>
          <a:p>
            <a:pPr marL="0" marR="0" lvl="0" indent="0" algn="l" defTabSz="914400" rtl="0" eaLnBrk="1" fontAlgn="base"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900" b="0" i="0" u="none" strike="noStrike" kern="0" cap="none" spc="0" normalizeH="0" baseline="0" noProof="0" dirty="0" smtClean="0">
              <a:ln>
                <a:noFill/>
              </a:ln>
              <a:solidFill>
                <a:srgbClr val="000000"/>
              </a:solidFill>
              <a:effectLst/>
              <a:uLnTx/>
              <a:uFillTx/>
              <a:latin typeface="Arial"/>
              <a:cs typeface="Arial"/>
              <a:sym typeface="Arial"/>
            </a:endParaRPr>
          </a:p>
          <a:p>
            <a:pPr marL="266700" marR="0" lvl="0" indent="-26670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ZoneTexte 7"/>
          <p:cNvSpPr txBox="1"/>
          <p:nvPr/>
        </p:nvSpPr>
        <p:spPr>
          <a:xfrm>
            <a:off x="1501484" y="5013176"/>
            <a:ext cx="8759148" cy="523220"/>
          </a:xfrm>
          <a:prstGeom prst="rect">
            <a:avLst/>
          </a:prstGeom>
          <a:noFill/>
        </p:spPr>
        <p:txBody>
          <a:bodyPr wrap="square" rtlCol="0">
            <a:spAutoFit/>
          </a:bodyPr>
          <a:lstStyle/>
          <a:p>
            <a:r>
              <a:rPr lang="fr-FR" sz="1400" b="1" u="sng" dirty="0" smtClean="0">
                <a:solidFill>
                  <a:srgbClr val="C00000"/>
                </a:solidFill>
              </a:rPr>
              <a:t>Sans attendre le jour « J »</a:t>
            </a:r>
            <a:r>
              <a:rPr lang="fr-FR" sz="1400" b="1" dirty="0" smtClean="0">
                <a:solidFill>
                  <a:srgbClr val="C00000"/>
                </a:solidFill>
              </a:rPr>
              <a:t> :</a:t>
            </a:r>
          </a:p>
          <a:p>
            <a:r>
              <a:rPr lang="fr-FR" sz="1400" b="1" dirty="0" smtClean="0">
                <a:solidFill>
                  <a:srgbClr val="C00000"/>
                </a:solidFill>
              </a:rPr>
              <a:t>Organiser des échanges avec les </a:t>
            </a:r>
            <a:r>
              <a:rPr lang="fr-FR" sz="1400" b="1" dirty="0" err="1" smtClean="0">
                <a:solidFill>
                  <a:srgbClr val="C00000"/>
                </a:solidFill>
              </a:rPr>
              <a:t>GCPart</a:t>
            </a:r>
            <a:r>
              <a:rPr lang="fr-FR" sz="1400" b="1" dirty="0" smtClean="0">
                <a:solidFill>
                  <a:srgbClr val="C00000"/>
                </a:solidFill>
              </a:rPr>
              <a:t> &amp; DA, afin de qualifier en amont les « Repérés Pros » sélectionnés.</a:t>
            </a:r>
          </a:p>
        </p:txBody>
      </p:sp>
      <p:pic>
        <p:nvPicPr>
          <p:cNvPr id="11" name="Image 10"/>
          <p:cNvPicPr/>
          <p:nvPr/>
        </p:nvPicPr>
        <p:blipFill rotWithShape="1">
          <a:blip r:embed="rId4"/>
          <a:srcRect l="11709" t="57111" r="80083" b="29852"/>
          <a:stretch/>
        </p:blipFill>
        <p:spPr bwMode="auto">
          <a:xfrm>
            <a:off x="466234" y="4813270"/>
            <a:ext cx="868680" cy="775970"/>
          </a:xfrm>
          <a:prstGeom prst="rect">
            <a:avLst/>
          </a:prstGeom>
          <a:ln>
            <a:noFill/>
          </a:ln>
          <a:extLst>
            <a:ext uri="{53640926-AAD7-44D8-BBD7-CCE9431645EC}">
              <a14:shadowObscured xmlns:a14="http://schemas.microsoft.com/office/drawing/2010/main"/>
            </a:ext>
          </a:extLst>
        </p:spPr>
      </p:pic>
      <p:sp>
        <p:nvSpPr>
          <p:cNvPr id="2" name="Explosion 1 1"/>
          <p:cNvSpPr/>
          <p:nvPr/>
        </p:nvSpPr>
        <p:spPr>
          <a:xfrm>
            <a:off x="4716016" y="332656"/>
            <a:ext cx="1728192" cy="1069946"/>
          </a:xfrm>
          <a:prstGeom prst="irregularSeal1">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5054385" y="626433"/>
            <a:ext cx="1101791" cy="400110"/>
          </a:xfrm>
          <a:prstGeom prst="rect">
            <a:avLst/>
          </a:prstGeom>
          <a:noFill/>
        </p:spPr>
        <p:txBody>
          <a:bodyPr wrap="square" rtlCol="0">
            <a:spAutoFit/>
          </a:bodyPr>
          <a:lstStyle/>
          <a:p>
            <a:r>
              <a:rPr lang="fr-FR" sz="1000" b="1" dirty="0" smtClean="0">
                <a:solidFill>
                  <a:srgbClr val="C00000"/>
                </a:solidFill>
              </a:rPr>
              <a:t>Fourniture fichier Excel, avec filtres</a:t>
            </a:r>
          </a:p>
        </p:txBody>
      </p:sp>
    </p:spTree>
    <p:extLst>
      <p:ext uri="{BB962C8B-B14F-4D97-AF65-F5344CB8AC3E}">
        <p14:creationId xmlns:p14="http://schemas.microsoft.com/office/powerpoint/2010/main" val="2735425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332656"/>
            <a:ext cx="6624736" cy="430887"/>
          </a:xfrm>
        </p:spPr>
        <p:txBody>
          <a:bodyPr/>
          <a:lstStyle/>
          <a:p>
            <a:r>
              <a:rPr lang="fr-FR" dirty="0"/>
              <a:t>Les « Journées Rouges </a:t>
            </a:r>
            <a:r>
              <a:rPr lang="fr-FR" dirty="0" smtClean="0"/>
              <a:t>» version revisitée</a:t>
            </a:r>
            <a:endParaRPr lang="fr-FR" dirty="0"/>
          </a:p>
        </p:txBody>
      </p:sp>
      <p:sp>
        <p:nvSpPr>
          <p:cNvPr id="3" name="Espace réservé du texte 2"/>
          <p:cNvSpPr>
            <a:spLocks noGrp="1"/>
          </p:cNvSpPr>
          <p:nvPr>
            <p:ph type="body" sz="quarter" idx="12"/>
          </p:nvPr>
        </p:nvSpPr>
        <p:spPr>
          <a:xfrm>
            <a:off x="624911" y="850306"/>
            <a:ext cx="8424936" cy="288032"/>
          </a:xfrm>
        </p:spPr>
        <p:txBody>
          <a:bodyPr/>
          <a:lstStyle/>
          <a:p>
            <a:r>
              <a:rPr lang="fr-FR" dirty="0">
                <a:solidFill>
                  <a:schemeClr val="bg1">
                    <a:lumMod val="50000"/>
                  </a:schemeClr>
                </a:solidFill>
              </a:rPr>
              <a:t>Une journée </a:t>
            </a:r>
            <a:r>
              <a:rPr lang="fr-FR" dirty="0" smtClean="0">
                <a:solidFill>
                  <a:schemeClr val="bg1">
                    <a:lumMod val="50000"/>
                  </a:schemeClr>
                </a:solidFill>
              </a:rPr>
              <a:t>type bien « huilée » !</a:t>
            </a:r>
            <a:endParaRPr lang="fr-FR" sz="1400" i="1" dirty="0">
              <a:solidFill>
                <a:schemeClr val="bg1">
                  <a:lumMod val="50000"/>
                </a:schemeClr>
              </a:solidFill>
            </a:endParaRPr>
          </a:p>
          <a:p>
            <a:endParaRPr lang="fr-FR" dirty="0">
              <a:solidFill>
                <a:schemeClr val="bg1">
                  <a:lumMod val="50000"/>
                </a:schemeClr>
              </a:solidFill>
            </a:endParaRPr>
          </a:p>
        </p:txBody>
      </p:sp>
      <p:sp>
        <p:nvSpPr>
          <p:cNvPr id="4" name="Rectangle 3"/>
          <p:cNvSpPr/>
          <p:nvPr/>
        </p:nvSpPr>
        <p:spPr>
          <a:xfrm>
            <a:off x="624911" y="1947244"/>
            <a:ext cx="3288489" cy="26835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fr-FR" dirty="0">
              <a:solidFill>
                <a:schemeClr val="tx1"/>
              </a:solidFill>
            </a:endParaRPr>
          </a:p>
          <a:p>
            <a:pPr marL="171450" indent="-171450" algn="just">
              <a:buFont typeface="Wingdings" panose="05000000000000000000" pitchFamily="2" charset="2"/>
              <a:buChar char="§"/>
            </a:pPr>
            <a:r>
              <a:rPr lang="fr-FR" sz="1400" b="1" dirty="0">
                <a:solidFill>
                  <a:schemeClr val="tx1">
                    <a:lumMod val="75000"/>
                    <a:lumOff val="25000"/>
                  </a:schemeClr>
                </a:solidFill>
              </a:rPr>
              <a:t>Prévoir la logistique  :</a:t>
            </a:r>
            <a:endParaRPr lang="fr-FR" sz="1400" b="1" dirty="0" smtClean="0">
              <a:solidFill>
                <a:schemeClr val="tx1">
                  <a:lumMod val="75000"/>
                  <a:lumOff val="25000"/>
                </a:schemeClr>
              </a:solidFill>
            </a:endParaRPr>
          </a:p>
          <a:p>
            <a:pPr marL="628650" lvl="1" indent="-171450" algn="just">
              <a:buFont typeface="Wingdings" panose="05000000000000000000" pitchFamily="2" charset="2"/>
              <a:buChar char="ü"/>
            </a:pPr>
            <a:r>
              <a:rPr lang="fr-FR" sz="1400" b="1" i="1" dirty="0">
                <a:solidFill>
                  <a:schemeClr val="tx1">
                    <a:lumMod val="75000"/>
                    <a:lumOff val="25000"/>
                  </a:schemeClr>
                </a:solidFill>
              </a:rPr>
              <a:t>O</a:t>
            </a:r>
            <a:r>
              <a:rPr lang="fr-FR" sz="1400" b="1" i="1" dirty="0" smtClean="0">
                <a:solidFill>
                  <a:schemeClr val="tx1">
                    <a:lumMod val="75000"/>
                    <a:lumOff val="25000"/>
                  </a:schemeClr>
                </a:solidFill>
              </a:rPr>
              <a:t>rdinateurs portables </a:t>
            </a:r>
          </a:p>
          <a:p>
            <a:pPr marL="628650" lvl="1" indent="-171450" algn="just">
              <a:buFont typeface="Wingdings" panose="05000000000000000000" pitchFamily="2" charset="2"/>
              <a:buChar char="ü"/>
            </a:pPr>
            <a:r>
              <a:rPr lang="fr-FR" sz="1400" b="1" i="1" dirty="0" smtClean="0">
                <a:solidFill>
                  <a:schemeClr val="tx1">
                    <a:lumMod val="75000"/>
                    <a:lumOff val="25000"/>
                  </a:schemeClr>
                </a:solidFill>
              </a:rPr>
              <a:t>Casques</a:t>
            </a:r>
          </a:p>
          <a:p>
            <a:pPr marL="628650" lvl="1" indent="-171450" algn="just">
              <a:buFont typeface="Wingdings" panose="05000000000000000000" pitchFamily="2" charset="2"/>
              <a:buChar char="ü"/>
            </a:pPr>
            <a:r>
              <a:rPr lang="fr-FR" sz="1400" b="1" i="1" dirty="0" smtClean="0">
                <a:solidFill>
                  <a:schemeClr val="tx1">
                    <a:lumMod val="75000"/>
                    <a:lumOff val="25000"/>
                  </a:schemeClr>
                </a:solidFill>
              </a:rPr>
              <a:t>Téléphones portables</a:t>
            </a:r>
          </a:p>
          <a:p>
            <a:pPr marL="628650" lvl="1" indent="-171450" algn="just">
              <a:buFont typeface="Wingdings" panose="05000000000000000000" pitchFamily="2" charset="2"/>
              <a:buChar char="ü"/>
            </a:pPr>
            <a:r>
              <a:rPr lang="fr-FR" sz="1400" b="1" i="1" dirty="0" smtClean="0">
                <a:solidFill>
                  <a:schemeClr val="tx1">
                    <a:lumMod val="75000"/>
                    <a:lumOff val="25000"/>
                  </a:schemeClr>
                </a:solidFill>
              </a:rPr>
              <a:t>Chargeurs</a:t>
            </a:r>
          </a:p>
          <a:p>
            <a:pPr marL="628650" lvl="1" indent="-171450" algn="just">
              <a:buFont typeface="Wingdings" panose="05000000000000000000" pitchFamily="2" charset="2"/>
              <a:buChar char="ü"/>
            </a:pPr>
            <a:r>
              <a:rPr lang="fr-FR" sz="1400" b="1" i="1" dirty="0" smtClean="0">
                <a:solidFill>
                  <a:schemeClr val="tx1">
                    <a:lumMod val="75000"/>
                    <a:lumOff val="25000"/>
                  </a:schemeClr>
                </a:solidFill>
              </a:rPr>
              <a:t>Liste de prospects papier</a:t>
            </a:r>
          </a:p>
          <a:p>
            <a:pPr marL="628650" lvl="1" indent="-171450" algn="just">
              <a:buFont typeface="Wingdings" panose="05000000000000000000" pitchFamily="2" charset="2"/>
              <a:buChar char="ü"/>
            </a:pPr>
            <a:r>
              <a:rPr lang="fr-FR" sz="1400" b="1" i="1" dirty="0" smtClean="0">
                <a:solidFill>
                  <a:schemeClr val="tx1">
                    <a:lumMod val="75000"/>
                    <a:lumOff val="25000"/>
                  </a:schemeClr>
                </a:solidFill>
                <a:cs typeface="Arial"/>
              </a:rPr>
              <a:t>Agenda papier sur 4 semaines</a:t>
            </a:r>
            <a:endParaRPr lang="fr-FR" sz="1400" b="1" i="1" dirty="0">
              <a:solidFill>
                <a:schemeClr val="tx1">
                  <a:lumMod val="75000"/>
                  <a:lumOff val="25000"/>
                </a:schemeClr>
              </a:solidFill>
              <a:cs typeface="Arial"/>
            </a:endParaRPr>
          </a:p>
          <a:p>
            <a:pPr marL="171450" indent="-171450">
              <a:buFont typeface="Wingdings" panose="05000000000000000000" pitchFamily="2" charset="2"/>
              <a:buChar char="§"/>
            </a:pPr>
            <a:endParaRPr lang="fr-FR" sz="1400" b="1" dirty="0">
              <a:solidFill>
                <a:schemeClr val="tx1">
                  <a:lumMod val="75000"/>
                  <a:lumOff val="25000"/>
                </a:schemeClr>
              </a:solidFill>
            </a:endParaRPr>
          </a:p>
          <a:p>
            <a:pPr marL="171450" indent="-171450">
              <a:buFont typeface="Wingdings" panose="05000000000000000000" pitchFamily="2" charset="2"/>
              <a:buChar char="§"/>
            </a:pPr>
            <a:endParaRPr lang="fr-FR" sz="1400" b="1" dirty="0">
              <a:solidFill>
                <a:schemeClr val="tx1">
                  <a:lumMod val="75000"/>
                  <a:lumOff val="25000"/>
                </a:schemeClr>
              </a:solidFill>
            </a:endParaRPr>
          </a:p>
          <a:p>
            <a:pPr marL="171450" indent="-171450" algn="just">
              <a:buFont typeface="Wingdings" panose="05000000000000000000" pitchFamily="2" charset="2"/>
              <a:buChar char="§"/>
            </a:pPr>
            <a:r>
              <a:rPr lang="fr-FR" sz="1400" b="1" dirty="0">
                <a:solidFill>
                  <a:schemeClr val="tx1">
                    <a:lumMod val="75000"/>
                    <a:lumOff val="25000"/>
                  </a:schemeClr>
                </a:solidFill>
              </a:rPr>
              <a:t>Proposer aux équipes de filmer des moments de la journée pour la constitution du film au National </a:t>
            </a:r>
            <a:r>
              <a:rPr lang="fr-FR" sz="1400" b="1" i="1" dirty="0">
                <a:solidFill>
                  <a:schemeClr val="tx1">
                    <a:lumMod val="75000"/>
                    <a:lumOff val="25000"/>
                  </a:schemeClr>
                </a:solidFill>
              </a:rPr>
              <a:t>(Speach.me</a:t>
            </a:r>
            <a:r>
              <a:rPr lang="fr-FR" sz="1400" b="1" i="1" dirty="0" smtClean="0">
                <a:solidFill>
                  <a:schemeClr val="tx1">
                    <a:lumMod val="75000"/>
                    <a:lumOff val="25000"/>
                  </a:schemeClr>
                </a:solidFill>
              </a:rPr>
              <a:t>) </a:t>
            </a:r>
            <a:r>
              <a:rPr lang="fr-FR" sz="1200" i="1" dirty="0" smtClean="0">
                <a:solidFill>
                  <a:schemeClr val="tx1">
                    <a:lumMod val="75000"/>
                    <a:lumOff val="25000"/>
                  </a:schemeClr>
                </a:solidFill>
              </a:rPr>
              <a:t>(sous Click &amp; </a:t>
            </a:r>
            <a:r>
              <a:rPr lang="fr-FR" sz="1200" i="1" dirty="0" err="1" smtClean="0">
                <a:solidFill>
                  <a:schemeClr val="tx1">
                    <a:lumMod val="75000"/>
                    <a:lumOff val="25000"/>
                  </a:schemeClr>
                </a:solidFill>
              </a:rPr>
              <a:t>Learn</a:t>
            </a:r>
            <a:r>
              <a:rPr lang="fr-FR" sz="1200" i="1" dirty="0" smtClean="0">
                <a:solidFill>
                  <a:schemeClr val="tx1">
                    <a:lumMod val="75000"/>
                    <a:lumOff val="25000"/>
                  </a:schemeClr>
                </a:solidFill>
              </a:rPr>
              <a:t>)</a:t>
            </a:r>
            <a:endParaRPr lang="fr-FR" sz="2000" i="1" dirty="0">
              <a:solidFill>
                <a:schemeClr val="tx1"/>
              </a:solidFill>
            </a:endParaRPr>
          </a:p>
          <a:p>
            <a:pPr algn="ctr"/>
            <a:r>
              <a:rPr lang="fr-FR" sz="2400" dirty="0"/>
              <a:t>é</a:t>
            </a:r>
            <a:endParaRPr lang="fr-FR" sz="2400" dirty="0">
              <a:cs typeface="Arial"/>
            </a:endParaRPr>
          </a:p>
        </p:txBody>
      </p:sp>
      <p:sp>
        <p:nvSpPr>
          <p:cNvPr id="5" name="ZoneTexte 4">
            <a:extLst>
              <a:ext uri="{FF2B5EF4-FFF2-40B4-BE49-F238E27FC236}">
                <a16:creationId xmlns:a16="http://schemas.microsoft.com/office/drawing/2014/main" id="{88A349E8-D79B-4FFB-8FCD-AB32FDD22CE4}"/>
              </a:ext>
            </a:extLst>
          </p:cNvPr>
          <p:cNvSpPr txBox="1"/>
          <p:nvPr/>
        </p:nvSpPr>
        <p:spPr>
          <a:xfrm>
            <a:off x="5868144" y="4932547"/>
            <a:ext cx="3600400" cy="8848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100" b="1" dirty="0">
                <a:solidFill>
                  <a:srgbClr val="C00000"/>
                </a:solidFill>
              </a:rPr>
              <a:t>*</a:t>
            </a:r>
            <a:r>
              <a:rPr lang="fr-FR" sz="1100" dirty="0">
                <a:solidFill>
                  <a:srgbClr val="C00000"/>
                </a:solidFill>
              </a:rPr>
              <a:t> </a:t>
            </a:r>
            <a:r>
              <a:rPr lang="fr-FR" sz="1050" dirty="0" err="1">
                <a:solidFill>
                  <a:srgbClr val="C00000"/>
                </a:solidFill>
              </a:rPr>
              <a:t>B’Digit</a:t>
            </a:r>
            <a:r>
              <a:rPr lang="fr-FR" sz="1050" dirty="0">
                <a:solidFill>
                  <a:srgbClr val="C00000"/>
                </a:solidFill>
              </a:rPr>
              <a:t> :</a:t>
            </a:r>
          </a:p>
          <a:p>
            <a:pPr algn="just"/>
            <a:r>
              <a:rPr lang="fr-FR" sz="1050" dirty="0">
                <a:solidFill>
                  <a:schemeClr val="tx1">
                    <a:lumMod val="75000"/>
                    <a:lumOff val="25000"/>
                  </a:schemeClr>
                </a:solidFill>
              </a:rPr>
              <a:t>  </a:t>
            </a:r>
            <a:r>
              <a:rPr lang="fr-FR" sz="1000" i="1" dirty="0">
                <a:solidFill>
                  <a:schemeClr val="tx1">
                    <a:lumMod val="75000"/>
                    <a:lumOff val="25000"/>
                  </a:schemeClr>
                </a:solidFill>
              </a:rPr>
              <a:t>module ludique de démystification de la </a:t>
            </a:r>
            <a:r>
              <a:rPr lang="fr-FR" sz="1000" i="1" dirty="0" smtClean="0">
                <a:solidFill>
                  <a:schemeClr val="tx1">
                    <a:lumMod val="75000"/>
                    <a:lumOff val="25000"/>
                  </a:schemeClr>
                </a:solidFill>
              </a:rPr>
              <a:t>prospection</a:t>
            </a:r>
          </a:p>
          <a:p>
            <a:pPr algn="just"/>
            <a:r>
              <a:rPr lang="fr-FR" sz="1000" b="1" dirty="0" smtClean="0">
                <a:solidFill>
                  <a:schemeClr val="tx1">
                    <a:lumMod val="75000"/>
                    <a:lumOff val="25000"/>
                  </a:schemeClr>
                </a:solidFill>
              </a:rPr>
              <a:t>  Accès = via Click &amp; </a:t>
            </a:r>
            <a:r>
              <a:rPr lang="fr-FR" sz="1000" b="1" dirty="0" err="1" smtClean="0">
                <a:solidFill>
                  <a:schemeClr val="tx1">
                    <a:lumMod val="75000"/>
                    <a:lumOff val="25000"/>
                  </a:schemeClr>
                </a:solidFill>
              </a:rPr>
              <a:t>Learn</a:t>
            </a:r>
            <a:r>
              <a:rPr lang="fr-FR" sz="1000" b="1" dirty="0" smtClean="0">
                <a:solidFill>
                  <a:schemeClr val="tx1">
                    <a:lumMod val="75000"/>
                    <a:lumOff val="25000"/>
                  </a:schemeClr>
                </a:solidFill>
              </a:rPr>
              <a:t> </a:t>
            </a:r>
            <a:r>
              <a:rPr lang="fr-FR" sz="1000" b="1" dirty="0" smtClean="0">
                <a:solidFill>
                  <a:schemeClr val="tx1">
                    <a:lumMod val="75000"/>
                    <a:lumOff val="25000"/>
                  </a:schemeClr>
                </a:solidFill>
                <a:sym typeface="Wingdings" panose="05000000000000000000" pitchFamily="2" charset="2"/>
              </a:rPr>
              <a:t> Accueil Collaborateur  b-digit</a:t>
            </a:r>
          </a:p>
          <a:p>
            <a:pPr algn="just"/>
            <a:r>
              <a:rPr lang="fr-FR" sz="1000" b="1" dirty="0" smtClean="0">
                <a:solidFill>
                  <a:schemeClr val="tx1">
                    <a:lumMod val="75000"/>
                    <a:lumOff val="25000"/>
                  </a:schemeClr>
                </a:solidFill>
                <a:sym typeface="Wingdings" panose="05000000000000000000" pitchFamily="2" charset="2"/>
              </a:rPr>
              <a:t>   Cliquer sur BPCE</a:t>
            </a:r>
          </a:p>
          <a:p>
            <a:pPr algn="just"/>
            <a:r>
              <a:rPr lang="fr-FR" sz="1000" b="1" dirty="0" smtClean="0">
                <a:solidFill>
                  <a:schemeClr val="tx1">
                    <a:lumMod val="75000"/>
                    <a:lumOff val="25000"/>
                  </a:schemeClr>
                </a:solidFill>
                <a:sym typeface="Wingdings" panose="05000000000000000000" pitchFamily="2" charset="2"/>
              </a:rPr>
              <a:t>                Catalogue  Réseau  PROS  Prospection Pro</a:t>
            </a:r>
            <a:endParaRPr lang="fr-FR" sz="1000" b="1" dirty="0">
              <a:solidFill>
                <a:schemeClr val="tx1">
                  <a:lumMod val="75000"/>
                  <a:lumOff val="25000"/>
                </a:schemeClr>
              </a:solidFill>
            </a:endParaRPr>
          </a:p>
        </p:txBody>
      </p:sp>
      <p:sp>
        <p:nvSpPr>
          <p:cNvPr id="7" name="ZoneTexte 6"/>
          <p:cNvSpPr txBox="1"/>
          <p:nvPr/>
        </p:nvSpPr>
        <p:spPr>
          <a:xfrm>
            <a:off x="4644008" y="1556792"/>
            <a:ext cx="1296144" cy="3339376"/>
          </a:xfrm>
          <a:prstGeom prst="rect">
            <a:avLst/>
          </a:prstGeom>
          <a:noFill/>
        </p:spPr>
        <p:txBody>
          <a:bodyPr wrap="square" rtlCol="0">
            <a:spAutoFit/>
          </a:bodyPr>
          <a:lstStyle/>
          <a:p>
            <a:r>
              <a:rPr lang="fr-FR" sz="1200" dirty="0" smtClean="0"/>
              <a:t>9:15</a:t>
            </a:r>
          </a:p>
          <a:p>
            <a:endParaRPr lang="fr-FR" sz="1200" dirty="0"/>
          </a:p>
          <a:p>
            <a:r>
              <a:rPr lang="fr-FR" sz="1200" dirty="0" smtClean="0"/>
              <a:t>9:30 – 10:00</a:t>
            </a:r>
          </a:p>
          <a:p>
            <a:endParaRPr lang="fr-FR" sz="1200" dirty="0" smtClean="0"/>
          </a:p>
          <a:p>
            <a:endParaRPr lang="fr-FR" sz="1200" dirty="0" smtClean="0"/>
          </a:p>
          <a:p>
            <a:endParaRPr lang="fr-FR" sz="1200" dirty="0"/>
          </a:p>
          <a:p>
            <a:r>
              <a:rPr lang="fr-FR" sz="1200" dirty="0" smtClean="0"/>
              <a:t>10:00 – 12:00</a:t>
            </a:r>
          </a:p>
          <a:p>
            <a:endParaRPr lang="fr-FR" sz="1200" dirty="0" smtClean="0"/>
          </a:p>
          <a:p>
            <a:endParaRPr lang="fr-FR" sz="1200" dirty="0"/>
          </a:p>
          <a:p>
            <a:r>
              <a:rPr lang="fr-FR" sz="1200" i="1" dirty="0" smtClean="0">
                <a:solidFill>
                  <a:srgbClr val="C00000"/>
                </a:solidFill>
              </a:rPr>
              <a:t>- PAUSE -</a:t>
            </a:r>
          </a:p>
          <a:p>
            <a:endParaRPr lang="fr-FR" sz="1200" dirty="0"/>
          </a:p>
          <a:p>
            <a:r>
              <a:rPr lang="fr-FR" sz="1200" dirty="0" smtClean="0"/>
              <a:t>14:00 – 16:00</a:t>
            </a:r>
          </a:p>
          <a:p>
            <a:endParaRPr lang="fr-FR" sz="1200" dirty="0" smtClean="0"/>
          </a:p>
          <a:p>
            <a:endParaRPr lang="fr-FR" sz="1200" dirty="0"/>
          </a:p>
          <a:p>
            <a:r>
              <a:rPr lang="fr-FR" sz="1200" dirty="0" smtClean="0"/>
              <a:t>16:00 – 16:30</a:t>
            </a:r>
          </a:p>
          <a:p>
            <a:endParaRPr lang="fr-FR" sz="1200" dirty="0"/>
          </a:p>
          <a:p>
            <a:r>
              <a:rPr lang="fr-FR" sz="1200" dirty="0" smtClean="0"/>
              <a:t>16:30 – 17:00</a:t>
            </a:r>
            <a:endParaRPr lang="fr-FR" sz="1400" dirty="0" smtClean="0"/>
          </a:p>
          <a:p>
            <a:endParaRPr lang="fr-FR" sz="700" dirty="0" smtClean="0"/>
          </a:p>
        </p:txBody>
      </p:sp>
      <p:sp>
        <p:nvSpPr>
          <p:cNvPr id="8" name="ZoneTexte 7"/>
          <p:cNvSpPr txBox="1"/>
          <p:nvPr/>
        </p:nvSpPr>
        <p:spPr>
          <a:xfrm>
            <a:off x="6156176" y="1574982"/>
            <a:ext cx="2448272" cy="3554819"/>
          </a:xfrm>
          <a:prstGeom prst="rect">
            <a:avLst/>
          </a:prstGeom>
          <a:noFill/>
        </p:spPr>
        <p:txBody>
          <a:bodyPr wrap="square" rtlCol="0">
            <a:spAutoFit/>
          </a:bodyPr>
          <a:lstStyle/>
          <a:p>
            <a:r>
              <a:rPr lang="fr-FR" sz="1200" dirty="0" smtClean="0"/>
              <a:t>Introduction Véronique PLAT</a:t>
            </a:r>
          </a:p>
          <a:p>
            <a:endParaRPr lang="fr-FR" sz="1200" dirty="0"/>
          </a:p>
          <a:p>
            <a:r>
              <a:rPr lang="fr-FR" sz="1200" dirty="0" smtClean="0"/>
              <a:t>Lancement de la journée :</a:t>
            </a:r>
          </a:p>
          <a:p>
            <a:r>
              <a:rPr lang="fr-FR" sz="1200" dirty="0" smtClean="0"/>
              <a:t>- Intervention </a:t>
            </a:r>
            <a:r>
              <a:rPr lang="fr-FR" sz="1200" b="1" dirty="0" smtClean="0"/>
              <a:t>Directeur de Région</a:t>
            </a:r>
          </a:p>
          <a:p>
            <a:r>
              <a:rPr lang="fr-FR" sz="1200" dirty="0" smtClean="0"/>
              <a:t>- Activité </a:t>
            </a:r>
            <a:r>
              <a:rPr lang="fr-FR" sz="1200" dirty="0" err="1" smtClean="0"/>
              <a:t>B’Digit</a:t>
            </a:r>
            <a:r>
              <a:rPr lang="fr-FR" sz="1200" dirty="0" smtClean="0">
                <a:solidFill>
                  <a:srgbClr val="C00000"/>
                </a:solidFill>
              </a:rPr>
              <a:t>*</a:t>
            </a:r>
          </a:p>
          <a:p>
            <a:endParaRPr lang="fr-FR" sz="1200" dirty="0" smtClean="0"/>
          </a:p>
          <a:p>
            <a:r>
              <a:rPr lang="fr-FR" sz="1200" dirty="0" smtClean="0"/>
              <a:t>Prospection recommandation active ou « Repérés Pros »</a:t>
            </a:r>
          </a:p>
          <a:p>
            <a:endParaRPr lang="fr-FR" sz="1200" dirty="0"/>
          </a:p>
          <a:p>
            <a:r>
              <a:rPr lang="fr-FR" sz="1200" i="1" dirty="0" smtClean="0">
                <a:solidFill>
                  <a:srgbClr val="C00000"/>
                </a:solidFill>
              </a:rPr>
              <a:t>- PAUSE -</a:t>
            </a:r>
          </a:p>
          <a:p>
            <a:endParaRPr lang="fr-FR" sz="1200" dirty="0"/>
          </a:p>
          <a:p>
            <a:r>
              <a:rPr lang="fr-FR" sz="1200" dirty="0"/>
              <a:t>Prospection recommandation active ou « Repérés Pros »</a:t>
            </a:r>
          </a:p>
          <a:p>
            <a:endParaRPr lang="fr-FR" sz="1200" dirty="0"/>
          </a:p>
          <a:p>
            <a:r>
              <a:rPr lang="fr-FR" sz="1200" dirty="0" smtClean="0"/>
              <a:t>Enregistrement des prospects</a:t>
            </a:r>
          </a:p>
          <a:p>
            <a:endParaRPr lang="fr-FR" sz="1200" dirty="0"/>
          </a:p>
          <a:p>
            <a:r>
              <a:rPr lang="fr-FR" sz="1200" dirty="0" smtClean="0"/>
              <a:t>Débriefing</a:t>
            </a:r>
          </a:p>
          <a:p>
            <a:r>
              <a:rPr lang="fr-FR" sz="1200" dirty="0" smtClean="0"/>
              <a:t>Consolidation fichier statistiques</a:t>
            </a:r>
            <a:endParaRPr lang="fr-FR" sz="1400" dirty="0" smtClean="0"/>
          </a:p>
          <a:p>
            <a:endParaRPr lang="fr-FR" sz="700" dirty="0" smtClean="0"/>
          </a:p>
        </p:txBody>
      </p:sp>
      <p:cxnSp>
        <p:nvCxnSpPr>
          <p:cNvPr id="11" name="Connecteur droit 10"/>
          <p:cNvCxnSpPr/>
          <p:nvPr/>
        </p:nvCxnSpPr>
        <p:spPr>
          <a:xfrm>
            <a:off x="5940152" y="1836400"/>
            <a:ext cx="0" cy="3321186"/>
          </a:xfrm>
          <a:prstGeom prst="line">
            <a:avLst/>
          </a:prstGeom>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4211960" y="1610217"/>
            <a:ext cx="461665" cy="3357565"/>
          </a:xfrm>
          <a:prstGeom prst="rect">
            <a:avLst/>
          </a:prstGeom>
          <a:noFill/>
        </p:spPr>
        <p:txBody>
          <a:bodyPr vert="vert270" wrap="square" rtlCol="0">
            <a:spAutoFit/>
          </a:bodyPr>
          <a:lstStyle/>
          <a:p>
            <a:pPr algn="ctr"/>
            <a:r>
              <a:rPr lang="fr-FR" dirty="0" smtClean="0">
                <a:solidFill>
                  <a:srgbClr val="C00000"/>
                </a:solidFill>
              </a:rPr>
              <a:t>Animation DCMP &amp; Promoteur</a:t>
            </a:r>
          </a:p>
        </p:txBody>
      </p:sp>
      <p:pic>
        <p:nvPicPr>
          <p:cNvPr id="10" name="Image 9"/>
          <p:cNvPicPr/>
          <p:nvPr/>
        </p:nvPicPr>
        <p:blipFill rotWithShape="1">
          <a:blip r:embed="rId2"/>
          <a:srcRect l="1538" t="52995" r="95827" b="43359"/>
          <a:stretch/>
        </p:blipFill>
        <p:spPr bwMode="auto">
          <a:xfrm>
            <a:off x="6156176" y="5610572"/>
            <a:ext cx="342900" cy="2667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92341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692A28-1DCC-4B31-991A-8532B4699742}"/>
              </a:ext>
            </a:extLst>
          </p:cNvPr>
          <p:cNvSpPr>
            <a:spLocks noGrp="1"/>
          </p:cNvSpPr>
          <p:nvPr>
            <p:ph type="title"/>
          </p:nvPr>
        </p:nvSpPr>
        <p:spPr>
          <a:xfrm>
            <a:off x="456209" y="260648"/>
            <a:ext cx="6122760" cy="769441"/>
          </a:xfrm>
        </p:spPr>
        <p:txBody>
          <a:bodyPr/>
          <a:lstStyle/>
          <a:p>
            <a:r>
              <a:rPr lang="fr-FR" dirty="0"/>
              <a:t>La gestion des Prospects et le pilotage </a:t>
            </a:r>
          </a:p>
        </p:txBody>
      </p:sp>
      <p:sp>
        <p:nvSpPr>
          <p:cNvPr id="6" name="Espace réservé du texte 3">
            <a:extLst>
              <a:ext uri="{FF2B5EF4-FFF2-40B4-BE49-F238E27FC236}">
                <a16:creationId xmlns:a16="http://schemas.microsoft.com/office/drawing/2014/main" id="{9F43C48E-9855-4311-BB78-76B5FF7C6EE0}"/>
              </a:ext>
            </a:extLst>
          </p:cNvPr>
          <p:cNvSpPr>
            <a:spLocks noGrp="1"/>
          </p:cNvSpPr>
          <p:nvPr>
            <p:ph type="body" sz="quarter" idx="12"/>
          </p:nvPr>
        </p:nvSpPr>
        <p:spPr>
          <a:xfrm>
            <a:off x="553982" y="742057"/>
            <a:ext cx="8424936" cy="288032"/>
          </a:xfrm>
        </p:spPr>
        <p:txBody>
          <a:bodyPr vert="horz" lIns="0" tIns="0" rIns="0" bIns="0" rtlCol="0" anchor="t">
            <a:normAutofit/>
          </a:bodyPr>
          <a:lstStyle/>
          <a:p>
            <a:r>
              <a:rPr lang="fr-FR" dirty="0">
                <a:solidFill>
                  <a:schemeClr val="bg1">
                    <a:lumMod val="50000"/>
                  </a:schemeClr>
                </a:solidFill>
                <a:latin typeface="Montserrat SemiBold"/>
              </a:rPr>
              <a:t>L'enregistrement et le suivi des </a:t>
            </a:r>
            <a:r>
              <a:rPr lang="fr-FR" dirty="0" smtClean="0">
                <a:solidFill>
                  <a:schemeClr val="bg1">
                    <a:lumMod val="50000"/>
                  </a:schemeClr>
                </a:solidFill>
                <a:latin typeface="Montserrat SemiBold"/>
              </a:rPr>
              <a:t>contacts à assurer</a:t>
            </a:r>
            <a:endParaRPr lang="fr-FR" dirty="0">
              <a:solidFill>
                <a:schemeClr val="bg1">
                  <a:lumMod val="50000"/>
                </a:schemeClr>
              </a:solidFill>
            </a:endParaRPr>
          </a:p>
        </p:txBody>
      </p:sp>
      <p:sp>
        <p:nvSpPr>
          <p:cNvPr id="3" name="Rectangle 2">
            <a:extLst>
              <a:ext uri="{FF2B5EF4-FFF2-40B4-BE49-F238E27FC236}">
                <a16:creationId xmlns:a16="http://schemas.microsoft.com/office/drawing/2014/main" id="{28FCA6A1-205D-41C4-B095-496D70702C01}"/>
              </a:ext>
            </a:extLst>
          </p:cNvPr>
          <p:cNvSpPr/>
          <p:nvPr/>
        </p:nvSpPr>
        <p:spPr>
          <a:xfrm>
            <a:off x="531506" y="1916832"/>
            <a:ext cx="8432982" cy="1821268"/>
          </a:xfrm>
          <a:prstGeom prst="rect">
            <a:avLst/>
          </a:prstGeom>
        </p:spPr>
        <p:txBody>
          <a:bodyPr wrap="square" lIns="91440" tIns="45720" rIns="91440" bIns="45720" anchor="t">
            <a:spAutoFit/>
          </a:bodyPr>
          <a:lstStyle/>
          <a:p>
            <a:pPr marL="342900" indent="-342900" fontAlgn="base">
              <a:lnSpc>
                <a:spcPct val="107000"/>
              </a:lnSpc>
              <a:buSzPts val="1000"/>
              <a:buFont typeface="Symbol" panose="05050102010706020507" pitchFamily="18" charset="2"/>
              <a:buChar char=""/>
              <a:tabLst>
                <a:tab pos="457200" algn="l"/>
              </a:tabLst>
            </a:pPr>
            <a:endParaRPr lang="fr-FR" sz="10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buSzPts val="1000"/>
              <a:tabLst>
                <a:tab pos="457200" algn="l"/>
              </a:tabLst>
            </a:pPr>
            <a:r>
              <a:rPr lang="fr-FR" b="1" u="sng" dirty="0" err="1">
                <a:solidFill>
                  <a:srgbClr val="C00000"/>
                </a:solidFill>
                <a:ea typeface="Calibri" panose="020F0502020204030204" pitchFamily="34" charset="0"/>
                <a:cs typeface="Times New Roman"/>
              </a:rPr>
              <a:t>Pré-requis</a:t>
            </a:r>
            <a:r>
              <a:rPr lang="fr-FR" b="1" u="sng" dirty="0">
                <a:solidFill>
                  <a:srgbClr val="C00000"/>
                </a:solidFill>
                <a:ea typeface="Calibri" panose="020F0502020204030204" pitchFamily="34" charset="0"/>
                <a:cs typeface="Times New Roman"/>
              </a:rPr>
              <a:t> important</a:t>
            </a:r>
            <a:r>
              <a:rPr lang="fr-FR" sz="1200" dirty="0">
                <a:ea typeface="Calibri" panose="020F0502020204030204" pitchFamily="34" charset="0"/>
                <a:cs typeface="Times New Roman"/>
              </a:rPr>
              <a:t> </a:t>
            </a:r>
            <a:r>
              <a:rPr lang="fr-FR" sz="1200" dirty="0" smtClean="0">
                <a:ea typeface="Calibri" panose="020F0502020204030204" pitchFamily="34" charset="0"/>
                <a:cs typeface="Times New Roman"/>
              </a:rPr>
              <a:t>:</a:t>
            </a:r>
          </a:p>
          <a:p>
            <a:pPr algn="just" fontAlgn="base">
              <a:lnSpc>
                <a:spcPct val="107000"/>
              </a:lnSpc>
              <a:buSzPts val="1000"/>
              <a:tabLst>
                <a:tab pos="457200" algn="l"/>
              </a:tabLst>
            </a:pPr>
            <a:r>
              <a:rPr lang="fr-FR" sz="1200" dirty="0" smtClean="0">
                <a:solidFill>
                  <a:schemeClr val="tx1">
                    <a:lumMod val="75000"/>
                    <a:lumOff val="25000"/>
                  </a:schemeClr>
                </a:solidFill>
                <a:ea typeface="Calibri" panose="020F0502020204030204" pitchFamily="34" charset="0"/>
                <a:cs typeface="Times New Roman"/>
              </a:rPr>
              <a:t>D</a:t>
            </a:r>
            <a:r>
              <a:rPr lang="fr-FR" sz="1400" dirty="0" smtClean="0">
                <a:solidFill>
                  <a:schemeClr val="tx1">
                    <a:lumMod val="75000"/>
                    <a:lumOff val="25000"/>
                  </a:schemeClr>
                </a:solidFill>
                <a:ea typeface="Calibri" panose="020F0502020204030204" pitchFamily="34" charset="0"/>
                <a:cs typeface="Times New Roman"/>
              </a:rPr>
              <a:t>ans </a:t>
            </a:r>
            <a:r>
              <a:rPr lang="fr-FR" sz="1400" dirty="0" err="1">
                <a:solidFill>
                  <a:schemeClr val="tx1">
                    <a:lumMod val="75000"/>
                    <a:lumOff val="25000"/>
                  </a:schemeClr>
                </a:solidFill>
                <a:ea typeface="Calibri" panose="020F0502020204030204" pitchFamily="34" charset="0"/>
                <a:cs typeface="Times New Roman"/>
              </a:rPr>
              <a:t>MySys</a:t>
            </a:r>
            <a:r>
              <a:rPr lang="fr-FR" sz="1400" dirty="0">
                <a:solidFill>
                  <a:schemeClr val="tx1">
                    <a:lumMod val="75000"/>
                    <a:lumOff val="25000"/>
                  </a:schemeClr>
                </a:solidFill>
                <a:ea typeface="Calibri" panose="020F0502020204030204" pitchFamily="34" charset="0"/>
                <a:cs typeface="Times New Roman"/>
              </a:rPr>
              <a:t>, il s’agira de créer les </a:t>
            </a:r>
            <a:r>
              <a:rPr lang="fr-FR" sz="1400" dirty="0" smtClean="0">
                <a:solidFill>
                  <a:schemeClr val="tx1">
                    <a:lumMod val="75000"/>
                    <a:lumOff val="25000"/>
                  </a:schemeClr>
                </a:solidFill>
                <a:ea typeface="Calibri" panose="020F0502020204030204" pitchFamily="34" charset="0"/>
                <a:cs typeface="Times New Roman"/>
              </a:rPr>
              <a:t>Prospects « Repérés Pros ». </a:t>
            </a:r>
            <a:r>
              <a:rPr lang="fr-FR" sz="1400" dirty="0">
                <a:solidFill>
                  <a:schemeClr val="tx1">
                    <a:lumMod val="75000"/>
                    <a:lumOff val="25000"/>
                  </a:schemeClr>
                </a:solidFill>
                <a:ea typeface="Calibri" panose="020F0502020204030204" pitchFamily="34" charset="0"/>
                <a:cs typeface="Times New Roman"/>
              </a:rPr>
              <a:t>Ce, afin d’</a:t>
            </a:r>
            <a:r>
              <a:rPr lang="fr-FR" sz="1400" dirty="0" err="1">
                <a:solidFill>
                  <a:schemeClr val="tx1">
                    <a:lumMod val="75000"/>
                    <a:lumOff val="25000"/>
                  </a:schemeClr>
                </a:solidFill>
                <a:ea typeface="Calibri" panose="020F0502020204030204" pitchFamily="34" charset="0"/>
                <a:cs typeface="Times New Roman"/>
              </a:rPr>
              <a:t>historiser</a:t>
            </a:r>
            <a:r>
              <a:rPr lang="fr-FR" sz="1400" dirty="0">
                <a:solidFill>
                  <a:schemeClr val="tx1">
                    <a:lumMod val="75000"/>
                    <a:lumOff val="25000"/>
                  </a:schemeClr>
                </a:solidFill>
                <a:ea typeface="Calibri" panose="020F0502020204030204" pitchFamily="34" charset="0"/>
                <a:cs typeface="Times New Roman"/>
              </a:rPr>
              <a:t> les actions initiées dans un CRE</a:t>
            </a:r>
            <a:r>
              <a:rPr lang="fr-FR" sz="1400" dirty="0" smtClean="0">
                <a:solidFill>
                  <a:schemeClr val="tx1">
                    <a:lumMod val="75000"/>
                    <a:lumOff val="25000"/>
                  </a:schemeClr>
                </a:solidFill>
                <a:ea typeface="Calibri" panose="020F0502020204030204" pitchFamily="34" charset="0"/>
                <a:cs typeface="Times New Roman"/>
              </a:rPr>
              <a:t>.</a:t>
            </a:r>
            <a:endParaRPr lang="fr-FR" sz="1200" dirty="0">
              <a:solidFill>
                <a:schemeClr val="tx1">
                  <a:lumMod val="75000"/>
                  <a:lumOff val="25000"/>
                </a:schemeClr>
              </a:solidFill>
              <a:ea typeface="Calibri" panose="020F0502020204030204" pitchFamily="34" charset="0"/>
              <a:cs typeface="Times New Roman"/>
            </a:endParaRPr>
          </a:p>
          <a:p>
            <a:pPr algn="just" fontAlgn="base">
              <a:lnSpc>
                <a:spcPct val="107000"/>
              </a:lnSpc>
              <a:buSzPts val="1000"/>
              <a:tabLst>
                <a:tab pos="457200" algn="l"/>
              </a:tabLst>
            </a:pPr>
            <a:endParaRPr lang="fr-FR" sz="1200" dirty="0">
              <a:ea typeface="Calibri" panose="020F0502020204030204" pitchFamily="34" charset="0"/>
              <a:cs typeface="Times New Roman"/>
            </a:endParaRPr>
          </a:p>
          <a:p>
            <a:pPr algn="just" fontAlgn="base">
              <a:lnSpc>
                <a:spcPct val="107000"/>
              </a:lnSpc>
              <a:buSzPts val="1000"/>
              <a:tabLst>
                <a:tab pos="457200" algn="l"/>
              </a:tabLst>
            </a:pPr>
            <a:endParaRPr lang="fr-FR" sz="1200" dirty="0">
              <a:ea typeface="Calibri" panose="020F0502020204030204" pitchFamily="34" charset="0"/>
              <a:cs typeface="Times New Roman"/>
            </a:endParaRPr>
          </a:p>
          <a:p>
            <a:pPr algn="just" fontAlgn="base">
              <a:lnSpc>
                <a:spcPct val="107000"/>
              </a:lnSpc>
              <a:buSzPts val="1000"/>
              <a:tabLst>
                <a:tab pos="457200" algn="l"/>
              </a:tabLst>
            </a:pPr>
            <a:r>
              <a:rPr lang="fr-FR" b="1" u="sng" dirty="0">
                <a:solidFill>
                  <a:srgbClr val="C00000"/>
                </a:solidFill>
                <a:ea typeface="Calibri" panose="020F0502020204030204" pitchFamily="34" charset="0"/>
                <a:cs typeface="Times New Roman"/>
              </a:rPr>
              <a:t>Suites à </a:t>
            </a:r>
            <a:r>
              <a:rPr lang="fr-FR" b="1" u="sng" dirty="0" smtClean="0">
                <a:solidFill>
                  <a:srgbClr val="C00000"/>
                </a:solidFill>
                <a:ea typeface="Calibri" panose="020F0502020204030204" pitchFamily="34" charset="0"/>
                <a:cs typeface="Times New Roman"/>
              </a:rPr>
              <a:t>donner</a:t>
            </a:r>
            <a:r>
              <a:rPr lang="fr-FR" sz="1200" dirty="0" smtClean="0">
                <a:ea typeface="Calibri" panose="020F0502020204030204" pitchFamily="34" charset="0"/>
                <a:cs typeface="Times New Roman"/>
              </a:rPr>
              <a:t> :</a:t>
            </a:r>
            <a:endParaRPr lang="fr-FR" sz="1200" dirty="0">
              <a:ea typeface="Calibri" panose="020F0502020204030204" pitchFamily="34" charset="0"/>
              <a:cs typeface="Times New Roman" panose="02020603050405020304" pitchFamily="18" charset="0"/>
            </a:endParaRPr>
          </a:p>
          <a:p>
            <a:pPr marL="342900" indent="-342900">
              <a:lnSpc>
                <a:spcPct val="107000"/>
              </a:lnSpc>
              <a:buSzPts val="1000"/>
              <a:buFont typeface="Symbol" panose="05050102010706020507" pitchFamily="18" charset="2"/>
              <a:buChar char=""/>
              <a:tabLst>
                <a:tab pos="457200" algn="l"/>
              </a:tabLst>
            </a:pPr>
            <a:endParaRPr lang="fr-FR" sz="1100" dirty="0">
              <a:ea typeface="Calibri" panose="020F0502020204030204" pitchFamily="34" charset="0"/>
              <a:cs typeface="Times New Roman" panose="02020603050405020304" pitchFamily="18" charset="0"/>
            </a:endParaRPr>
          </a:p>
          <a:p>
            <a:pPr>
              <a:lnSpc>
                <a:spcPct val="107000"/>
              </a:lnSpc>
              <a:buSzPts val="1000"/>
              <a:tabLst>
                <a:tab pos="457200" algn="l"/>
              </a:tabLst>
            </a:pPr>
            <a:endParaRPr lang="fr-FR" sz="1000" dirty="0">
              <a:ea typeface="Calibri" panose="020F0502020204030204" pitchFamily="34" charset="0"/>
              <a:cs typeface="Times New Roman"/>
            </a:endParaRPr>
          </a:p>
        </p:txBody>
      </p:sp>
      <p:sp>
        <p:nvSpPr>
          <p:cNvPr id="4" name="Rectangle : coins arrondis 3">
            <a:extLst>
              <a:ext uri="{FF2B5EF4-FFF2-40B4-BE49-F238E27FC236}">
                <a16:creationId xmlns:a16="http://schemas.microsoft.com/office/drawing/2014/main" id="{EF37C583-66AF-455B-9E4E-9E5420551315}"/>
              </a:ext>
            </a:extLst>
          </p:cNvPr>
          <p:cNvSpPr/>
          <p:nvPr/>
        </p:nvSpPr>
        <p:spPr>
          <a:xfrm>
            <a:off x="5465300" y="3057661"/>
            <a:ext cx="2085278" cy="19555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effectLst>
                <a:outerShdw blurRad="38100" dist="38100" dir="2700000" algn="tl">
                  <a:srgbClr val="000000">
                    <a:alpha val="43137"/>
                  </a:srgbClr>
                </a:outerShdw>
              </a:effectLst>
            </a:endParaRPr>
          </a:p>
          <a:p>
            <a:pPr algn="ctr"/>
            <a:endParaRPr lang="fr-FR" sz="1600" dirty="0" smtClean="0">
              <a:effectLst>
                <a:outerShdw blurRad="38100" dist="38100" dir="2700000" algn="tl">
                  <a:srgbClr val="000000">
                    <a:alpha val="43137"/>
                  </a:srgbClr>
                </a:outerShdw>
              </a:effectLst>
            </a:endParaRPr>
          </a:p>
          <a:p>
            <a:pPr algn="ctr"/>
            <a:r>
              <a:rPr lang="fr-FR" sz="1600" dirty="0" smtClean="0">
                <a:effectLst>
                  <a:outerShdw blurRad="38100" dist="38100" dir="2700000" algn="tl">
                    <a:srgbClr val="000000">
                      <a:alpha val="43137"/>
                    </a:srgbClr>
                  </a:outerShdw>
                </a:effectLst>
              </a:rPr>
              <a:t>Suivi </a:t>
            </a:r>
            <a:r>
              <a:rPr lang="fr-FR" sz="1600" dirty="0">
                <a:effectLst>
                  <a:outerShdw blurRad="38100" dist="38100" dir="2700000" algn="tl">
                    <a:srgbClr val="000000">
                      <a:alpha val="43137"/>
                    </a:srgbClr>
                  </a:outerShdw>
                </a:effectLst>
              </a:rPr>
              <a:t>du taux de transformation des Prospects en Clients </a:t>
            </a:r>
          </a:p>
          <a:p>
            <a:pPr algn="ctr"/>
            <a:r>
              <a:rPr lang="fr-FR" sz="1400" b="1" dirty="0">
                <a:effectLst>
                  <a:outerShdw blurRad="38100" dist="38100" dir="2700000" algn="tl">
                    <a:srgbClr val="000000">
                      <a:alpha val="43137"/>
                    </a:srgbClr>
                  </a:outerShdw>
                </a:effectLst>
              </a:rPr>
              <a:t>+</a:t>
            </a:r>
          </a:p>
          <a:p>
            <a:r>
              <a:rPr lang="fr-FR" sz="1600" dirty="0">
                <a:effectLst>
                  <a:outerShdw blurRad="38100" dist="38100" dir="2700000" algn="tl">
                    <a:srgbClr val="000000">
                      <a:alpha val="43137"/>
                    </a:srgbClr>
                  </a:outerShdw>
                </a:effectLst>
              </a:rPr>
              <a:t>Suivi des ventes réalisées</a:t>
            </a:r>
          </a:p>
          <a:p>
            <a:pPr algn="ctr"/>
            <a:endParaRPr lang="fr-FR" dirty="0">
              <a:effectLst>
                <a:outerShdw blurRad="38100" dist="38100" dir="2700000" algn="tl">
                  <a:srgbClr val="000000">
                    <a:alpha val="43137"/>
                  </a:srgbClr>
                </a:outerShdw>
              </a:effectLst>
            </a:endParaRPr>
          </a:p>
          <a:p>
            <a:pPr algn="ctr"/>
            <a:endParaRPr lang="fr-FR" dirty="0">
              <a:effectLst>
                <a:outerShdw blurRad="38100" dist="38100" dir="2700000" algn="tl">
                  <a:srgbClr val="000000">
                    <a:alpha val="43137"/>
                  </a:srgbClr>
                </a:outerShdw>
              </a:effectLst>
            </a:endParaRPr>
          </a:p>
          <a:p>
            <a:pPr algn="ctr"/>
            <a:endParaRPr lang="fr-FR" dirty="0">
              <a:effectLst>
                <a:outerShdw blurRad="38100" dist="38100" dir="2700000" algn="tl">
                  <a:srgbClr val="000000">
                    <a:alpha val="43137"/>
                  </a:srgbClr>
                </a:outerShdw>
              </a:effectLst>
            </a:endParaRPr>
          </a:p>
        </p:txBody>
      </p:sp>
      <p:sp>
        <p:nvSpPr>
          <p:cNvPr id="8" name="Rectangle : coins arrondis 3">
            <a:extLst>
              <a:ext uri="{FF2B5EF4-FFF2-40B4-BE49-F238E27FC236}">
                <a16:creationId xmlns:a16="http://schemas.microsoft.com/office/drawing/2014/main" id="{EF37C583-66AF-455B-9E4E-9E5420551315}"/>
              </a:ext>
            </a:extLst>
          </p:cNvPr>
          <p:cNvSpPr/>
          <p:nvPr/>
        </p:nvSpPr>
        <p:spPr>
          <a:xfrm>
            <a:off x="3008753" y="3057661"/>
            <a:ext cx="2085278" cy="19533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effectLst>
                <a:outerShdw blurRad="38100" dist="38100" dir="2700000" algn="tl">
                  <a:srgbClr val="000000">
                    <a:alpha val="43137"/>
                  </a:srgbClr>
                </a:outerShdw>
              </a:effectLst>
            </a:endParaRPr>
          </a:p>
          <a:p>
            <a:pPr algn="ctr"/>
            <a:r>
              <a:rPr lang="fr-FR" dirty="0" smtClean="0">
                <a:effectLst>
                  <a:outerShdw blurRad="38100" dist="38100" dir="2700000" algn="tl">
                    <a:srgbClr val="000000">
                      <a:alpha val="43137"/>
                    </a:srgbClr>
                  </a:outerShdw>
                </a:effectLst>
              </a:rPr>
              <a:t>Relances</a:t>
            </a:r>
            <a:r>
              <a:rPr lang="fr-FR" dirty="0">
                <a:effectLst>
                  <a:outerShdw blurRad="38100" dist="38100" dir="2700000" algn="tl">
                    <a:srgbClr val="000000">
                      <a:alpha val="43137"/>
                    </a:srgbClr>
                  </a:outerShdw>
                </a:effectLst>
              </a:rPr>
              <a:t>, propositions,</a:t>
            </a:r>
          </a:p>
          <a:p>
            <a:pPr algn="ctr"/>
            <a:r>
              <a:rPr lang="fr-FR" dirty="0">
                <a:effectLst>
                  <a:outerShdw blurRad="38100" dist="38100" dir="2700000" algn="tl">
                    <a:srgbClr val="000000">
                      <a:alpha val="43137"/>
                    </a:srgbClr>
                  </a:outerShdw>
                </a:effectLst>
              </a:rPr>
              <a:t>rendez-vous 2</a:t>
            </a:r>
          </a:p>
          <a:p>
            <a:pPr algn="ctr"/>
            <a:endParaRPr lang="fr-FR" dirty="0">
              <a:effectLst>
                <a:outerShdw blurRad="38100" dist="38100" dir="2700000" algn="tl">
                  <a:srgbClr val="000000">
                    <a:alpha val="43137"/>
                  </a:srgbClr>
                </a:outerShdw>
              </a:effectLst>
            </a:endParaRPr>
          </a:p>
          <a:p>
            <a:pPr algn="ctr"/>
            <a:endParaRPr lang="fr-FR" dirty="0">
              <a:effectLst>
                <a:outerShdw blurRad="38100" dist="38100" dir="2700000" algn="tl">
                  <a:srgbClr val="000000">
                    <a:alpha val="43137"/>
                  </a:srgbClr>
                </a:outerShdw>
              </a:effectLst>
            </a:endParaRPr>
          </a:p>
          <a:p>
            <a:pPr algn="ctr"/>
            <a:endParaRPr lang="fr-FR" dirty="0">
              <a:effectLst>
                <a:outerShdw blurRad="38100" dist="38100" dir="2700000" algn="tl">
                  <a:srgbClr val="000000">
                    <a:alpha val="43137"/>
                  </a:srgbClr>
                </a:outerShdw>
              </a:effectLst>
            </a:endParaRPr>
          </a:p>
          <a:p>
            <a:pPr algn="ctr"/>
            <a:endParaRPr lang="fr-FR" dirty="0">
              <a:effectLst>
                <a:outerShdw blurRad="38100" dist="38100" dir="2700000" algn="tl">
                  <a:srgbClr val="000000">
                    <a:alpha val="43137"/>
                  </a:srgbClr>
                </a:outerShdw>
              </a:effectLst>
            </a:endParaRPr>
          </a:p>
        </p:txBody>
      </p:sp>
      <p:sp>
        <p:nvSpPr>
          <p:cNvPr id="9" name="Ellipse 8"/>
          <p:cNvSpPr/>
          <p:nvPr/>
        </p:nvSpPr>
        <p:spPr>
          <a:xfrm>
            <a:off x="3705580" y="4195268"/>
            <a:ext cx="691624" cy="673892"/>
          </a:xfrm>
          <a:prstGeom prst="ellipse">
            <a:avLst/>
          </a:prstGeom>
          <a:solidFill>
            <a:srgbClr val="BF76AA">
              <a:alpha val="33000"/>
            </a:srgbClr>
          </a:solidFill>
          <a:ln>
            <a:solidFill>
              <a:srgbClr val="BF76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J+7</a:t>
            </a:r>
          </a:p>
        </p:txBody>
      </p:sp>
      <p:sp>
        <p:nvSpPr>
          <p:cNvPr id="10" name="Ellipse 9"/>
          <p:cNvSpPr/>
          <p:nvPr/>
        </p:nvSpPr>
        <p:spPr>
          <a:xfrm>
            <a:off x="6801542" y="4287897"/>
            <a:ext cx="691624" cy="673892"/>
          </a:xfrm>
          <a:prstGeom prst="ellipse">
            <a:avLst/>
          </a:prstGeom>
          <a:solidFill>
            <a:srgbClr val="BF76AA">
              <a:alpha val="33000"/>
            </a:srgbClr>
          </a:solidFill>
          <a:ln>
            <a:solidFill>
              <a:srgbClr val="BF76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M+1</a:t>
            </a:r>
          </a:p>
        </p:txBody>
      </p:sp>
    </p:spTree>
    <p:extLst>
      <p:ext uri="{BB962C8B-B14F-4D97-AF65-F5344CB8AC3E}">
        <p14:creationId xmlns:p14="http://schemas.microsoft.com/office/powerpoint/2010/main" val="1475582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a:xfrm>
            <a:off x="501484" y="813970"/>
            <a:ext cx="8424936" cy="288032"/>
          </a:xfrm>
        </p:spPr>
        <p:txBody>
          <a:bodyPr vert="horz" lIns="0" tIns="0" rIns="0" bIns="0" rtlCol="0" anchor="t">
            <a:normAutofit fontScale="85000" lnSpcReduction="10000"/>
          </a:bodyPr>
          <a:lstStyle/>
          <a:p>
            <a:r>
              <a:rPr lang="fr-FR" dirty="0">
                <a:solidFill>
                  <a:schemeClr val="bg1">
                    <a:lumMod val="50000"/>
                  </a:schemeClr>
                </a:solidFill>
                <a:latin typeface="Montserrat SemiBold"/>
              </a:rPr>
              <a:t>La </a:t>
            </a:r>
            <a:r>
              <a:rPr lang="fr-FR" dirty="0" smtClean="0">
                <a:solidFill>
                  <a:schemeClr val="bg1">
                    <a:lumMod val="50000"/>
                  </a:schemeClr>
                </a:solidFill>
                <a:latin typeface="Montserrat SemiBold"/>
              </a:rPr>
              <a:t>demande de recommandation active et la prise de contact « Repéré Pro »</a:t>
            </a:r>
            <a:endParaRPr lang="fr-FR" dirty="0">
              <a:solidFill>
                <a:schemeClr val="bg1">
                  <a:lumMod val="50000"/>
                </a:schemeClr>
              </a:solidFill>
            </a:endParaRPr>
          </a:p>
        </p:txBody>
      </p:sp>
      <p:sp>
        <p:nvSpPr>
          <p:cNvPr id="5" name="Rectangle à coins arrondis 4"/>
          <p:cNvSpPr/>
          <p:nvPr/>
        </p:nvSpPr>
        <p:spPr>
          <a:xfrm>
            <a:off x="501484" y="1556792"/>
            <a:ext cx="3566460" cy="2413669"/>
          </a:xfrm>
          <a:prstGeom prst="wedgeRoundRectCallout">
            <a:avLst/>
          </a:prstGeom>
          <a:solidFill>
            <a:schemeClr val="accent4">
              <a:lumMod val="60000"/>
              <a:lumOff val="40000"/>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fr-FR" sz="1300" dirty="0">
              <a:solidFill>
                <a:schemeClr val="tx1">
                  <a:lumMod val="85000"/>
                  <a:lumOff val="15000"/>
                </a:schemeClr>
              </a:solidFill>
            </a:endParaRPr>
          </a:p>
          <a:p>
            <a:pPr algn="just" fontAlgn="base"/>
            <a:r>
              <a:rPr lang="fr-FR" sz="1300" dirty="0">
                <a:solidFill>
                  <a:schemeClr val="tx1">
                    <a:lumMod val="85000"/>
                    <a:lumOff val="15000"/>
                  </a:schemeClr>
                </a:solidFill>
              </a:rPr>
              <a:t>« Vous avez participé à l’enquête de satisfaction, je souhaite vivement vous en remercier. Ce retour est important pour moi, il permet d’évaluer la qualité de l’accompagnement et du conseil que je vous apporte. ​Vous avez exprimé </a:t>
            </a:r>
            <a:r>
              <a:rPr lang="fr-FR" sz="1300" dirty="0" smtClean="0">
                <a:solidFill>
                  <a:schemeClr val="tx1">
                    <a:lumMod val="85000"/>
                    <a:lumOff val="15000"/>
                  </a:schemeClr>
                </a:solidFill>
              </a:rPr>
              <a:t>votre</a:t>
            </a:r>
            <a:r>
              <a:rPr lang="fr-FR" sz="1300" dirty="0">
                <a:solidFill>
                  <a:schemeClr val="tx1">
                    <a:lumMod val="85000"/>
                    <a:lumOff val="15000"/>
                  </a:schemeClr>
                </a:solidFill>
              </a:rPr>
              <a:t> intention de nous recommander, je vais ainsi pouvoir m’appuyer sur vous pour nous faire connaître auprès de vos relations. Qui puis-je contacter de votre part ? »</a:t>
            </a:r>
            <a:endParaRPr lang="fr-FR" sz="1300" dirty="0">
              <a:solidFill>
                <a:schemeClr val="tx1">
                  <a:lumMod val="85000"/>
                  <a:lumOff val="15000"/>
                </a:schemeClr>
              </a:solidFill>
              <a:cs typeface="Arial"/>
            </a:endParaRPr>
          </a:p>
          <a:p>
            <a:pPr algn="ctr"/>
            <a:endParaRPr lang="fr-FR" sz="1300" dirty="0"/>
          </a:p>
        </p:txBody>
      </p:sp>
      <p:sp>
        <p:nvSpPr>
          <p:cNvPr id="7" name="Rectangle à coins arrondis 6"/>
          <p:cNvSpPr/>
          <p:nvPr/>
        </p:nvSpPr>
        <p:spPr>
          <a:xfrm>
            <a:off x="4283968" y="2049278"/>
            <a:ext cx="4443318" cy="1204701"/>
          </a:xfrm>
          <a:prstGeom prst="wedgeRoundRectCallout">
            <a:avLst/>
          </a:prstGeom>
          <a:solidFill>
            <a:schemeClr val="accent4">
              <a:lumMod val="60000"/>
              <a:lumOff val="40000"/>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fr-FR" sz="1300" dirty="0">
              <a:cs typeface="Arial"/>
            </a:endParaRPr>
          </a:p>
          <a:p>
            <a:pPr algn="just" fontAlgn="base"/>
            <a:r>
              <a:rPr lang="fr-FR" sz="1300" dirty="0">
                <a:solidFill>
                  <a:schemeClr val="tx1">
                    <a:lumMod val="85000"/>
                    <a:lumOff val="15000"/>
                  </a:schemeClr>
                </a:solidFill>
              </a:rPr>
              <a:t>« Vous qui êtes bien implanté dans la région, qui parmi les autres Professionnels avec lesquels vous entretenez des relations privilégiées </a:t>
            </a:r>
            <a:r>
              <a:rPr lang="fr-FR" sz="1300" i="1" dirty="0">
                <a:solidFill>
                  <a:schemeClr val="tx1">
                    <a:lumMod val="85000"/>
                    <a:lumOff val="15000"/>
                  </a:schemeClr>
                </a:solidFill>
              </a:rPr>
              <a:t>(un ami, un client, un fournisseur…) </a:t>
            </a:r>
            <a:r>
              <a:rPr lang="fr-FR" sz="1300" dirty="0">
                <a:solidFill>
                  <a:schemeClr val="tx1">
                    <a:lumMod val="85000"/>
                    <a:lumOff val="15000"/>
                  </a:schemeClr>
                </a:solidFill>
              </a:rPr>
              <a:t>est susceptible d’être intéressé par nos services ? »</a:t>
            </a:r>
            <a:endParaRPr lang="fr-FR" sz="1300" dirty="0">
              <a:solidFill>
                <a:schemeClr val="tx1">
                  <a:lumMod val="85000"/>
                  <a:lumOff val="15000"/>
                </a:schemeClr>
              </a:solidFill>
              <a:cs typeface="Arial"/>
            </a:endParaRPr>
          </a:p>
          <a:p>
            <a:pPr fontAlgn="base"/>
            <a:r>
              <a:rPr lang="fr-FR" sz="1300" dirty="0"/>
              <a:t> ​</a:t>
            </a:r>
          </a:p>
        </p:txBody>
      </p:sp>
      <p:sp>
        <p:nvSpPr>
          <p:cNvPr id="10" name="Titre 1">
            <a:extLst>
              <a:ext uri="{FF2B5EF4-FFF2-40B4-BE49-F238E27FC236}">
                <a16:creationId xmlns:a16="http://schemas.microsoft.com/office/drawing/2014/main" id="{3D54F1A7-53F9-4879-900F-043389930A74}"/>
              </a:ext>
            </a:extLst>
          </p:cNvPr>
          <p:cNvSpPr>
            <a:spLocks noGrp="1"/>
          </p:cNvSpPr>
          <p:nvPr>
            <p:ph type="title"/>
          </p:nvPr>
        </p:nvSpPr>
        <p:spPr>
          <a:xfrm>
            <a:off x="392340" y="323908"/>
            <a:ext cx="8495205" cy="432000"/>
          </a:xfrm>
        </p:spPr>
        <p:txBody>
          <a:bodyPr/>
          <a:lstStyle/>
          <a:p>
            <a:r>
              <a:rPr lang="fr-FR" dirty="0"/>
              <a:t>Les scripts commerciaux</a:t>
            </a:r>
          </a:p>
        </p:txBody>
      </p:sp>
      <p:sp>
        <p:nvSpPr>
          <p:cNvPr id="9" name="Rectangle à coins arrondis 6">
            <a:extLst>
              <a:ext uri="{FF2B5EF4-FFF2-40B4-BE49-F238E27FC236}">
                <a16:creationId xmlns:a16="http://schemas.microsoft.com/office/drawing/2014/main" id="{B4C66151-4E2B-4541-8B31-004E5EA5891B}"/>
              </a:ext>
            </a:extLst>
          </p:cNvPr>
          <p:cNvSpPr/>
          <p:nvPr/>
        </p:nvSpPr>
        <p:spPr>
          <a:xfrm>
            <a:off x="2627784" y="4175130"/>
            <a:ext cx="4473083" cy="1198086"/>
          </a:xfrm>
          <a:prstGeom prst="wedgeRoundRectCallout">
            <a:avLst/>
          </a:prstGeom>
          <a:solidFill>
            <a:schemeClr val="accent4">
              <a:lumMod val="60000"/>
              <a:lumOff val="40000"/>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a:buChar char="•"/>
            </a:pPr>
            <a:endParaRPr lang="fr-FR" sz="1300" dirty="0">
              <a:solidFill>
                <a:schemeClr val="tx1">
                  <a:lumMod val="85000"/>
                  <a:lumOff val="15000"/>
                </a:schemeClr>
              </a:solidFill>
            </a:endParaRPr>
          </a:p>
          <a:p>
            <a:pPr algn="just" fontAlgn="base"/>
            <a:r>
              <a:rPr lang="fr-FR" sz="1300" dirty="0">
                <a:solidFill>
                  <a:schemeClr val="tx1">
                    <a:lumMod val="85000"/>
                    <a:lumOff val="15000"/>
                  </a:schemeClr>
                </a:solidFill>
              </a:rPr>
              <a:t>« Vous êtes déjà client à titre privé chez nous, je souhaite élargir notre collaboration, et vous accompagner dans votre activité. Je vous propose d’en échanger lors d’un rendez-vous. Vous préférez cette semaine ou la suivante ?</a:t>
            </a:r>
            <a:endParaRPr lang="fr-FR" sz="1300" dirty="0">
              <a:solidFill>
                <a:schemeClr val="tx1">
                  <a:lumMod val="85000"/>
                  <a:lumOff val="15000"/>
                </a:schemeClr>
              </a:solidFill>
              <a:cs typeface="Arial"/>
            </a:endParaRPr>
          </a:p>
          <a:p>
            <a:pPr fontAlgn="base"/>
            <a:r>
              <a:rPr lang="fr-FR" sz="1300" dirty="0"/>
              <a:t> ​</a:t>
            </a:r>
          </a:p>
        </p:txBody>
      </p:sp>
    </p:spTree>
    <p:extLst>
      <p:ext uri="{BB962C8B-B14F-4D97-AF65-F5344CB8AC3E}">
        <p14:creationId xmlns:p14="http://schemas.microsoft.com/office/powerpoint/2010/main" val="29123397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3D54F1A7-53F9-4879-900F-043389930A74}"/>
              </a:ext>
            </a:extLst>
          </p:cNvPr>
          <p:cNvSpPr>
            <a:spLocks noGrp="1"/>
          </p:cNvSpPr>
          <p:nvPr>
            <p:ph type="title"/>
          </p:nvPr>
        </p:nvSpPr>
        <p:spPr>
          <a:xfrm>
            <a:off x="251520" y="239582"/>
            <a:ext cx="8495205" cy="769441"/>
          </a:xfrm>
        </p:spPr>
        <p:txBody>
          <a:bodyPr/>
          <a:lstStyle/>
          <a:p>
            <a:r>
              <a:rPr lang="fr-FR" dirty="0"/>
              <a:t>Les scripts commerciaux</a:t>
            </a:r>
          </a:p>
          <a:p>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3598146264"/>
              </p:ext>
            </p:extLst>
          </p:nvPr>
        </p:nvGraphicFramePr>
        <p:xfrm>
          <a:off x="1115616" y="1990470"/>
          <a:ext cx="3024336" cy="1872039"/>
        </p:xfrm>
        <a:graphic>
          <a:graphicData uri="http://schemas.openxmlformats.org/drawingml/2006/table">
            <a:tbl>
              <a:tblPr firstRow="1" bandRow="1"/>
              <a:tblGrid>
                <a:gridCol w="3024336">
                  <a:extLst>
                    <a:ext uri="{9D8B030D-6E8A-4147-A177-3AD203B41FA5}">
                      <a16:colId xmlns:a16="http://schemas.microsoft.com/office/drawing/2014/main" val="1071296758"/>
                    </a:ext>
                  </a:extLst>
                </a:gridCol>
              </a:tblGrid>
              <a:tr h="317559">
                <a:tc>
                  <a:txBody>
                    <a:bodyPr/>
                    <a:lstStyle/>
                    <a:p>
                      <a:pPr algn="ctr"/>
                      <a:r>
                        <a:rPr lang="fr-FR" sz="1200" b="1" dirty="0" smtClean="0">
                          <a:solidFill>
                            <a:schemeClr val="bg1"/>
                          </a:solidFill>
                        </a:rPr>
                        <a:t>« J’hésite à donner des noms… »</a:t>
                      </a:r>
                      <a:endParaRPr lang="fr-FR" sz="1200" b="1" dirty="0">
                        <a:solidFill>
                          <a:schemeClr val="bg1"/>
                        </a:solidFill>
                      </a:endParaRPr>
                    </a:p>
                  </a:txBody>
                  <a:tcPr>
                    <a:solidFill>
                      <a:schemeClr val="accent1"/>
                    </a:solidFill>
                  </a:tcPr>
                </a:tc>
                <a:extLst>
                  <a:ext uri="{0D108BD9-81ED-4DB2-BD59-A6C34878D82A}">
                    <a16:rowId xmlns:a16="http://schemas.microsoft.com/office/drawing/2014/main" val="2572295913"/>
                  </a:ext>
                </a:extLst>
              </a:tr>
              <a:tr h="138932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i="0" u="none" strike="noStrike" cap="none" dirty="0" smtClean="0">
                          <a:solidFill>
                            <a:schemeClr val="tx1"/>
                          </a:solidFill>
                          <a:latin typeface="+mn-lt"/>
                          <a:ea typeface="+mn-ea"/>
                          <a:cs typeface="+mn-cs"/>
                          <a:sym typeface="Arial"/>
                        </a:rPr>
                        <a:t>Je respecte votre position. J’ai aussi</a:t>
                      </a:r>
                      <a:r>
                        <a:rPr lang="fr-FR" sz="1200" b="0" i="0" u="none" strike="noStrike" cap="none" baseline="0" dirty="0" smtClean="0">
                          <a:solidFill>
                            <a:schemeClr val="tx1"/>
                          </a:solidFill>
                          <a:latin typeface="+mn-lt"/>
                          <a:ea typeface="+mn-ea"/>
                          <a:cs typeface="+mn-cs"/>
                          <a:sym typeface="Arial"/>
                        </a:rPr>
                        <a:t> besoin de la comprendre… Qu’est-ce qui explique votre hésitation à me mettre en relation avec </a:t>
                      </a:r>
                      <a:r>
                        <a:rPr lang="fr-FR" sz="1200" b="0" i="0" u="none" strike="noStrike" cap="none" baseline="0" smtClean="0">
                          <a:solidFill>
                            <a:schemeClr val="tx1"/>
                          </a:solidFill>
                          <a:latin typeface="+mn-lt"/>
                          <a:ea typeface="+mn-ea"/>
                          <a:cs typeface="+mn-cs"/>
                          <a:sym typeface="Arial"/>
                        </a:rPr>
                        <a:t>vos </a:t>
                      </a:r>
                      <a:r>
                        <a:rPr lang="fr-FR" sz="1200" b="0" i="0" u="none" strike="noStrike" cap="none" baseline="0" smtClean="0">
                          <a:solidFill>
                            <a:schemeClr val="tx1"/>
                          </a:solidFill>
                          <a:latin typeface="+mn-lt"/>
                          <a:ea typeface="+mn-ea"/>
                          <a:cs typeface="+mn-cs"/>
                          <a:sym typeface="Arial"/>
                        </a:rPr>
                        <a:t>connaissances ? </a:t>
                      </a:r>
                      <a:r>
                        <a:rPr lang="fr-FR" sz="1200" b="0" i="1" u="none" strike="noStrike" cap="none" baseline="0" dirty="0" smtClean="0">
                          <a:solidFill>
                            <a:schemeClr val="tx1"/>
                          </a:solidFill>
                          <a:latin typeface="+mn-lt"/>
                          <a:ea typeface="+mn-ea"/>
                          <a:cs typeface="+mn-cs"/>
                          <a:sym typeface="Arial"/>
                        </a:rPr>
                        <a:t>(prendre appui sur la réponse)</a:t>
                      </a:r>
                      <a:r>
                        <a:rPr lang="fr-FR" sz="1200" b="0" i="0" u="none" strike="noStrike" cap="none" baseline="0" dirty="0" smtClean="0">
                          <a:solidFill>
                            <a:schemeClr val="tx1"/>
                          </a:solidFill>
                          <a:latin typeface="+mn-lt"/>
                          <a:ea typeface="+mn-ea"/>
                          <a:cs typeface="+mn-cs"/>
                          <a:sym typeface="Arial"/>
                        </a:rPr>
                        <a:t> … Elles auront de toute évidence le choix et la liberté </a:t>
                      </a:r>
                      <a:r>
                        <a:rPr lang="fr-FR" sz="1200" b="0" i="0" u="none" strike="noStrike" cap="none" dirty="0" smtClean="0">
                          <a:solidFill>
                            <a:schemeClr val="tx1"/>
                          </a:solidFill>
                          <a:latin typeface="+mn-lt"/>
                          <a:ea typeface="+mn-ea"/>
                          <a:cs typeface="+mn-cs"/>
                          <a:sym typeface="Arial"/>
                        </a:rPr>
                        <a:t>d’accepter</a:t>
                      </a:r>
                      <a:r>
                        <a:rPr lang="fr-FR" sz="1200" b="0" i="0" u="none" strike="noStrike" cap="none" dirty="0">
                          <a:solidFill>
                            <a:schemeClr val="tx1"/>
                          </a:solidFill>
                          <a:latin typeface="+mn-lt"/>
                          <a:ea typeface="+mn-ea"/>
                          <a:cs typeface="+mn-cs"/>
                          <a:sym typeface="Arial"/>
                        </a:rPr>
                        <a:t> ou non le rendez-vous que je leur proposerai. </a:t>
                      </a:r>
                      <a:r>
                        <a:rPr lang="fr-FR" sz="1200" b="0" i="0" u="none" strike="noStrike" cap="none" dirty="0" smtClean="0">
                          <a:solidFill>
                            <a:schemeClr val="tx1"/>
                          </a:solidFill>
                          <a:latin typeface="+mn-lt"/>
                          <a:ea typeface="+mn-ea"/>
                          <a:cs typeface="+mn-cs"/>
                          <a:sym typeface="Arial"/>
                        </a:rPr>
                        <a:t>De</a:t>
                      </a:r>
                      <a:r>
                        <a:rPr lang="fr-FR" sz="1200" b="0" i="0" u="none" strike="noStrike" cap="none" baseline="0" dirty="0" smtClean="0">
                          <a:solidFill>
                            <a:schemeClr val="tx1"/>
                          </a:solidFill>
                          <a:latin typeface="+mn-lt"/>
                          <a:ea typeface="+mn-ea"/>
                          <a:cs typeface="+mn-cs"/>
                          <a:sym typeface="Arial"/>
                        </a:rPr>
                        <a:t> fait, qui puis-je contacter </a:t>
                      </a:r>
                      <a:r>
                        <a:rPr lang="fr-FR" sz="1200" b="0" i="0" u="none" strike="noStrike" cap="none" dirty="0" smtClean="0">
                          <a:solidFill>
                            <a:schemeClr val="tx1"/>
                          </a:solidFill>
                          <a:latin typeface="+mn-lt"/>
                          <a:ea typeface="+mn-ea"/>
                          <a:cs typeface="+mn-cs"/>
                          <a:sym typeface="Arial"/>
                        </a:rPr>
                        <a:t>?</a:t>
                      </a:r>
                      <a:endParaRPr lang="fr-FR" sz="1200" b="0" i="0" u="none" strike="noStrike" cap="none" dirty="0">
                        <a:solidFill>
                          <a:schemeClr val="tx1"/>
                        </a:solidFill>
                        <a:latin typeface="+mn-lt"/>
                        <a:ea typeface="+mn-ea"/>
                        <a:cs typeface="+mn-cs"/>
                        <a:sym typeface="Arial"/>
                      </a:endParaRPr>
                    </a:p>
                    <a:p>
                      <a:endParaRPr lang="fr-FR" sz="1200" dirty="0"/>
                    </a:p>
                  </a:txBody>
                  <a:tcPr/>
                </a:tc>
                <a:extLst>
                  <a:ext uri="{0D108BD9-81ED-4DB2-BD59-A6C34878D82A}">
                    <a16:rowId xmlns:a16="http://schemas.microsoft.com/office/drawing/2014/main" val="2689036914"/>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1478634775"/>
              </p:ext>
            </p:extLst>
          </p:nvPr>
        </p:nvGraphicFramePr>
        <p:xfrm>
          <a:off x="1115616" y="3717032"/>
          <a:ext cx="3024335" cy="1645920"/>
        </p:xfrm>
        <a:graphic>
          <a:graphicData uri="http://schemas.openxmlformats.org/drawingml/2006/table">
            <a:tbl>
              <a:tblPr firstRow="1" bandRow="1"/>
              <a:tblGrid>
                <a:gridCol w="3024335">
                  <a:extLst>
                    <a:ext uri="{9D8B030D-6E8A-4147-A177-3AD203B41FA5}">
                      <a16:colId xmlns:a16="http://schemas.microsoft.com/office/drawing/2014/main" val="1071296758"/>
                    </a:ext>
                  </a:extLst>
                </a:gridCol>
              </a:tblGrid>
              <a:tr h="245049">
                <a:tc>
                  <a:txBody>
                    <a:bodyPr/>
                    <a:lstStyle/>
                    <a:p>
                      <a:pPr algn="ctr"/>
                      <a:r>
                        <a:rPr lang="fr-FR" sz="1200" b="1" i="0" u="none" strike="noStrike" cap="none" dirty="0" smtClean="0">
                          <a:solidFill>
                            <a:schemeClr val="bg1"/>
                          </a:solidFill>
                          <a:latin typeface="+mn-lt"/>
                          <a:ea typeface="+mn-ea"/>
                          <a:cs typeface="+mn-cs"/>
                          <a:sym typeface="Arial"/>
                        </a:rPr>
                        <a:t>« Je vais réfléchir »</a:t>
                      </a:r>
                      <a:endParaRPr lang="fr-FR" sz="1200" b="1" i="0" u="none" strike="noStrike" cap="none" dirty="0">
                        <a:solidFill>
                          <a:schemeClr val="bg1"/>
                        </a:solidFill>
                        <a:latin typeface="+mn-lt"/>
                        <a:ea typeface="+mn-ea"/>
                        <a:cs typeface="+mn-cs"/>
                        <a:sym typeface="Arial"/>
                      </a:endParaRPr>
                    </a:p>
                  </a:txBody>
                  <a:tcPr>
                    <a:solidFill>
                      <a:schemeClr val="accent1"/>
                    </a:solidFill>
                  </a:tcPr>
                </a:tc>
                <a:extLst>
                  <a:ext uri="{0D108BD9-81ED-4DB2-BD59-A6C34878D82A}">
                    <a16:rowId xmlns:a16="http://schemas.microsoft.com/office/drawing/2014/main" val="2572295913"/>
                  </a:ext>
                </a:extLst>
              </a:tr>
              <a:tr h="1317137">
                <a:tc>
                  <a:txBody>
                    <a:bodyPr/>
                    <a:lstStyle/>
                    <a:p>
                      <a:pPr algn="just"/>
                      <a:r>
                        <a:rPr lang="fr-FR" sz="1200" dirty="0"/>
                        <a:t>Je comprends qu’aucun nom ne vous </a:t>
                      </a:r>
                      <a:r>
                        <a:rPr lang="fr-FR" sz="1200" dirty="0" smtClean="0"/>
                        <a:t>vienne</a:t>
                      </a:r>
                      <a:r>
                        <a:rPr lang="fr-FR" sz="1200" baseline="0" dirty="0" smtClean="0"/>
                        <a:t> spontanément </a:t>
                      </a:r>
                      <a:r>
                        <a:rPr lang="fr-FR" sz="1200" dirty="0" smtClean="0"/>
                        <a:t>à </a:t>
                      </a:r>
                      <a:r>
                        <a:rPr lang="fr-FR" sz="1200" dirty="0"/>
                        <a:t>l’esprit. Je </a:t>
                      </a:r>
                      <a:r>
                        <a:rPr lang="fr-FR" sz="1200" dirty="0" smtClean="0"/>
                        <a:t>reste convaincu(e) que </a:t>
                      </a:r>
                      <a:r>
                        <a:rPr lang="fr-FR" sz="1200" dirty="0"/>
                        <a:t>vous connaissez des personnes </a:t>
                      </a:r>
                      <a:r>
                        <a:rPr lang="fr-FR" sz="1200" dirty="0" smtClean="0"/>
                        <a:t>susceptibles d’être intéressées </a:t>
                      </a:r>
                      <a:r>
                        <a:rPr lang="fr-FR" sz="1200" dirty="0"/>
                        <a:t>par nos </a:t>
                      </a:r>
                      <a:r>
                        <a:rPr lang="fr-FR" sz="1200" dirty="0" smtClean="0"/>
                        <a:t>services</a:t>
                      </a:r>
                      <a:r>
                        <a:rPr lang="fr-FR" sz="1200" dirty="0"/>
                        <a:t>. Prenons le temps d’y réfléchir </a:t>
                      </a:r>
                      <a:r>
                        <a:rPr lang="fr-FR" sz="1200" dirty="0" smtClean="0"/>
                        <a:t>ensemble,</a:t>
                      </a:r>
                      <a:r>
                        <a:rPr lang="fr-FR" sz="1200" baseline="0" dirty="0" smtClean="0"/>
                        <a:t> p</a:t>
                      </a:r>
                      <a:r>
                        <a:rPr lang="fr-FR" sz="1200" dirty="0" smtClean="0"/>
                        <a:t>ar </a:t>
                      </a:r>
                      <a:r>
                        <a:rPr lang="fr-FR" sz="1200" dirty="0"/>
                        <a:t>exemple, parmi </a:t>
                      </a:r>
                      <a:r>
                        <a:rPr lang="fr-FR" sz="1200" dirty="0" smtClean="0"/>
                        <a:t>vos</a:t>
                      </a:r>
                      <a:r>
                        <a:rPr lang="fr-FR" sz="1200" baseline="0" dirty="0"/>
                        <a:t> </a:t>
                      </a:r>
                      <a:r>
                        <a:rPr lang="fr-FR" sz="1200" baseline="0" dirty="0" smtClean="0"/>
                        <a:t>p</a:t>
                      </a:r>
                      <a:r>
                        <a:rPr lang="fr-FR" sz="1200" dirty="0" smtClean="0"/>
                        <a:t>restataires, vos fournisseurs, vos clients, vos voisins... ?</a:t>
                      </a:r>
                      <a:endParaRPr lang="fr-FR" sz="1200" dirty="0"/>
                    </a:p>
                  </a:txBody>
                  <a:tcPr/>
                </a:tc>
                <a:extLst>
                  <a:ext uri="{0D108BD9-81ED-4DB2-BD59-A6C34878D82A}">
                    <a16:rowId xmlns:a16="http://schemas.microsoft.com/office/drawing/2014/main" val="2689036914"/>
                  </a:ext>
                </a:extLst>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1883614498"/>
              </p:ext>
            </p:extLst>
          </p:nvPr>
        </p:nvGraphicFramePr>
        <p:xfrm>
          <a:off x="4716016" y="1990469"/>
          <a:ext cx="3168351" cy="1280160"/>
        </p:xfrm>
        <a:graphic>
          <a:graphicData uri="http://schemas.openxmlformats.org/drawingml/2006/table">
            <a:tbl>
              <a:tblPr firstRow="1" bandRow="1"/>
              <a:tblGrid>
                <a:gridCol w="3168351">
                  <a:extLst>
                    <a:ext uri="{9D8B030D-6E8A-4147-A177-3AD203B41FA5}">
                      <a16:colId xmlns:a16="http://schemas.microsoft.com/office/drawing/2014/main" val="1071296758"/>
                    </a:ext>
                  </a:extLst>
                </a:gridCol>
              </a:tblGrid>
              <a:tr h="229910">
                <a:tc>
                  <a:txBody>
                    <a:bodyPr/>
                    <a:lstStyle/>
                    <a:p>
                      <a:pPr marR="0" algn="ctr" rtl="0" eaLnBrk="1" hangingPunct="1">
                        <a:lnSpc>
                          <a:spcPct val="100000"/>
                        </a:lnSpc>
                        <a:spcBef>
                          <a:spcPts val="0"/>
                        </a:spcBef>
                        <a:spcAft>
                          <a:spcPts val="0"/>
                        </a:spcAft>
                        <a:buNone/>
                      </a:pPr>
                      <a:r>
                        <a:rPr lang="fr-FR" sz="1200" b="1" i="0" u="none" strike="noStrike" cap="none" dirty="0" smtClean="0">
                          <a:solidFill>
                            <a:schemeClr val="bg1"/>
                          </a:solidFill>
                          <a:latin typeface="+mn-lt"/>
                          <a:ea typeface="+mn-ea"/>
                          <a:cs typeface="+mn-cs"/>
                          <a:sym typeface="Arial"/>
                        </a:rPr>
                        <a:t>« Là,</a:t>
                      </a:r>
                      <a:r>
                        <a:rPr lang="fr-FR" sz="1200" b="1" i="0" u="none" strike="noStrike" cap="none" baseline="0" dirty="0" smtClean="0">
                          <a:solidFill>
                            <a:schemeClr val="bg1"/>
                          </a:solidFill>
                          <a:latin typeface="+mn-lt"/>
                          <a:ea typeface="+mn-ea"/>
                          <a:cs typeface="+mn-cs"/>
                          <a:sym typeface="Arial"/>
                        </a:rPr>
                        <a:t> j</a:t>
                      </a:r>
                      <a:r>
                        <a:rPr lang="fr-FR" sz="1200" b="1" i="0" u="none" strike="noStrike" cap="none" dirty="0" smtClean="0">
                          <a:solidFill>
                            <a:schemeClr val="bg1"/>
                          </a:solidFill>
                          <a:latin typeface="+mn-lt"/>
                          <a:ea typeface="+mn-ea"/>
                          <a:cs typeface="+mn-cs"/>
                          <a:sym typeface="Arial"/>
                        </a:rPr>
                        <a:t>e ne sais pas trop… »​</a:t>
                      </a:r>
                      <a:r>
                        <a:rPr lang="fr-FR" sz="1200" b="1" i="0" u="none" strike="noStrike" cap="none" dirty="0">
                          <a:solidFill>
                            <a:schemeClr val="bg1"/>
                          </a:solidFill>
                          <a:latin typeface="+mn-lt"/>
                          <a:ea typeface="+mn-ea"/>
                          <a:cs typeface="+mn-cs"/>
                          <a:sym typeface="Arial"/>
                        </a:rPr>
                        <a:t> </a:t>
                      </a:r>
                    </a:p>
                  </a:txBody>
                  <a:tcPr>
                    <a:solidFill>
                      <a:schemeClr val="accent1"/>
                    </a:solidFill>
                  </a:tcPr>
                </a:tc>
                <a:extLst>
                  <a:ext uri="{0D108BD9-81ED-4DB2-BD59-A6C34878D82A}">
                    <a16:rowId xmlns:a16="http://schemas.microsoft.com/office/drawing/2014/main" val="2572295913"/>
                  </a:ext>
                </a:extLst>
              </a:tr>
              <a:tr h="90011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smtClean="0"/>
                        <a:t>Effectivement, je vous prends un</a:t>
                      </a:r>
                      <a:r>
                        <a:rPr lang="fr-FR" sz="1200" baseline="0" dirty="0" smtClean="0"/>
                        <a:t> peu </a:t>
                      </a:r>
                      <a:r>
                        <a:rPr lang="fr-FR" sz="1200" dirty="0" smtClean="0"/>
                        <a:t>au dépourvu ! Ce que je vous propose, vu que je dois vous apporter une réponse demain concernant …, nous en profiterons pour échanger sur</a:t>
                      </a:r>
                      <a:r>
                        <a:rPr lang="fr-FR" sz="1200" baseline="0" dirty="0" smtClean="0"/>
                        <a:t> les contacts auxquels vous aurez eu le temps de réfléchir !</a:t>
                      </a:r>
                      <a:endParaRPr lang="fr-FR" sz="1200" dirty="0"/>
                    </a:p>
                  </a:txBody>
                  <a:tcPr/>
                </a:tc>
                <a:extLst>
                  <a:ext uri="{0D108BD9-81ED-4DB2-BD59-A6C34878D82A}">
                    <a16:rowId xmlns:a16="http://schemas.microsoft.com/office/drawing/2014/main" val="2689036914"/>
                  </a:ext>
                </a:extLst>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845021288"/>
              </p:ext>
            </p:extLst>
          </p:nvPr>
        </p:nvGraphicFramePr>
        <p:xfrm>
          <a:off x="4716016" y="3270629"/>
          <a:ext cx="3168352" cy="2011680"/>
        </p:xfrm>
        <a:graphic>
          <a:graphicData uri="http://schemas.openxmlformats.org/drawingml/2006/table">
            <a:tbl>
              <a:tblPr firstRow="1" bandRow="1"/>
              <a:tblGrid>
                <a:gridCol w="3168352">
                  <a:extLst>
                    <a:ext uri="{9D8B030D-6E8A-4147-A177-3AD203B41FA5}">
                      <a16:colId xmlns:a16="http://schemas.microsoft.com/office/drawing/2014/main" val="1071296758"/>
                    </a:ext>
                  </a:extLst>
                </a:gridCol>
              </a:tblGrid>
              <a:tr h="262278">
                <a:tc>
                  <a:txBody>
                    <a:bodyPr/>
                    <a:lstStyle/>
                    <a:p>
                      <a:pPr marR="0" algn="ctr" rtl="0" eaLnBrk="1" hangingPunct="1">
                        <a:lnSpc>
                          <a:spcPct val="100000"/>
                        </a:lnSpc>
                        <a:spcBef>
                          <a:spcPts val="0"/>
                        </a:spcBef>
                        <a:spcAft>
                          <a:spcPts val="0"/>
                        </a:spcAft>
                        <a:buNone/>
                      </a:pPr>
                      <a:r>
                        <a:rPr lang="fr-FR" sz="1200" b="1" dirty="0" smtClean="0">
                          <a:solidFill>
                            <a:schemeClr val="bg1"/>
                          </a:solidFill>
                        </a:rPr>
                        <a:t>« Et si cela ne se passe pas bien</a:t>
                      </a:r>
                      <a:r>
                        <a:rPr lang="fr-FR" sz="1200" b="1" baseline="0" dirty="0" smtClean="0">
                          <a:solidFill>
                            <a:schemeClr val="bg1"/>
                          </a:solidFill>
                        </a:rPr>
                        <a:t> ?</a:t>
                      </a:r>
                    </a:p>
                    <a:p>
                      <a:pPr marR="0" algn="ctr" rtl="0" eaLnBrk="1" hangingPunct="1">
                        <a:lnSpc>
                          <a:spcPct val="100000"/>
                        </a:lnSpc>
                        <a:spcBef>
                          <a:spcPts val="0"/>
                        </a:spcBef>
                        <a:spcAft>
                          <a:spcPts val="0"/>
                        </a:spcAft>
                        <a:buNone/>
                      </a:pPr>
                      <a:r>
                        <a:rPr lang="fr-FR" sz="1200" b="1" baseline="0" dirty="0" smtClean="0">
                          <a:solidFill>
                            <a:schemeClr val="bg1"/>
                          </a:solidFill>
                        </a:rPr>
                        <a:t>Cela me gênerait... »</a:t>
                      </a:r>
                      <a:endParaRPr lang="fr-FR" sz="1200" b="1" i="0" u="none" strike="noStrike" cap="none" dirty="0">
                        <a:solidFill>
                          <a:schemeClr val="bg1"/>
                        </a:solidFill>
                        <a:latin typeface="+mn-lt"/>
                        <a:ea typeface="+mn-ea"/>
                        <a:cs typeface="+mn-cs"/>
                        <a:sym typeface="Arial"/>
                      </a:endParaRPr>
                    </a:p>
                  </a:txBody>
                  <a:tcPr>
                    <a:solidFill>
                      <a:schemeClr val="accent1"/>
                    </a:solidFill>
                  </a:tcPr>
                </a:tc>
                <a:extLst>
                  <a:ext uri="{0D108BD9-81ED-4DB2-BD59-A6C34878D82A}">
                    <a16:rowId xmlns:a16="http://schemas.microsoft.com/office/drawing/2014/main" val="2572295913"/>
                  </a:ext>
                </a:extLst>
              </a:tr>
              <a:tr h="1444602">
                <a:tc>
                  <a:txBody>
                    <a:bodyPr/>
                    <a:lstStyle/>
                    <a:p>
                      <a:pPr algn="just" fontAlgn="base"/>
                      <a:r>
                        <a:rPr lang="fr-FR" sz="1200" b="0" i="0" u="none" strike="noStrike" cap="none" dirty="0" smtClean="0">
                          <a:solidFill>
                            <a:schemeClr val="tx1"/>
                          </a:solidFill>
                          <a:latin typeface="+mn-lt"/>
                          <a:ea typeface="+mn-ea"/>
                          <a:cs typeface="+mn-cs"/>
                          <a:sym typeface="Arial"/>
                        </a:rPr>
                        <a:t>Je comprends</a:t>
                      </a:r>
                      <a:r>
                        <a:rPr lang="fr-FR" sz="1200" b="0" i="0" u="none" strike="noStrike" cap="none" baseline="0" dirty="0" smtClean="0">
                          <a:solidFill>
                            <a:schemeClr val="tx1"/>
                          </a:solidFill>
                          <a:latin typeface="+mn-lt"/>
                          <a:ea typeface="+mn-ea"/>
                          <a:cs typeface="+mn-cs"/>
                          <a:sym typeface="Arial"/>
                        </a:rPr>
                        <a:t> v</a:t>
                      </a:r>
                      <a:r>
                        <a:rPr lang="fr-FR" sz="1200" b="0" i="0" u="none" strike="noStrike" cap="none" dirty="0" smtClean="0">
                          <a:solidFill>
                            <a:schemeClr val="tx1"/>
                          </a:solidFill>
                          <a:latin typeface="+mn-lt"/>
                          <a:ea typeface="+mn-ea"/>
                          <a:cs typeface="+mn-cs"/>
                          <a:sym typeface="Arial"/>
                        </a:rPr>
                        <a:t>otre réticence. D’après vous, quelle est la probabilité que cela ne se passe pas bien, au vu de l’expérience que vous avez de notre relation ? … </a:t>
                      </a:r>
                      <a:r>
                        <a:rPr lang="fr-FR" sz="1200" b="0" i="0" u="none" strike="noStrike" cap="none" dirty="0">
                          <a:solidFill>
                            <a:schemeClr val="tx1"/>
                          </a:solidFill>
                          <a:latin typeface="+mn-lt"/>
                          <a:ea typeface="+mn-ea"/>
                          <a:cs typeface="+mn-cs"/>
                          <a:sym typeface="Arial"/>
                        </a:rPr>
                        <a:t>Il s’agit </a:t>
                      </a:r>
                      <a:r>
                        <a:rPr lang="fr-FR" sz="1200" b="0" i="0" u="none" strike="noStrike" cap="none" dirty="0" smtClean="0">
                          <a:solidFill>
                            <a:schemeClr val="tx1"/>
                          </a:solidFill>
                          <a:latin typeface="+mn-lt"/>
                          <a:ea typeface="+mn-ea"/>
                          <a:cs typeface="+mn-cs"/>
                          <a:sym typeface="Arial"/>
                        </a:rPr>
                        <a:t>d’une</a:t>
                      </a:r>
                      <a:r>
                        <a:rPr lang="fr-FR" sz="1200" b="0" i="0" u="none" strike="noStrike" cap="none" dirty="0">
                          <a:solidFill>
                            <a:schemeClr val="tx1"/>
                          </a:solidFill>
                          <a:latin typeface="+mn-lt"/>
                          <a:ea typeface="+mn-ea"/>
                          <a:cs typeface="+mn-cs"/>
                          <a:sym typeface="Arial"/>
                        </a:rPr>
                        <a:t> prise de </a:t>
                      </a:r>
                      <a:r>
                        <a:rPr lang="fr-FR" sz="1200" b="0" i="0" u="none" strike="noStrike" cap="none" dirty="0" smtClean="0">
                          <a:solidFill>
                            <a:schemeClr val="tx1"/>
                          </a:solidFill>
                          <a:latin typeface="+mn-lt"/>
                          <a:ea typeface="+mn-ea"/>
                          <a:cs typeface="+mn-cs"/>
                          <a:sym typeface="Arial"/>
                        </a:rPr>
                        <a:t>contact,</a:t>
                      </a:r>
                      <a:r>
                        <a:rPr lang="fr-FR" sz="1200" b="0" i="0" u="none" strike="noStrike" cap="none" baseline="0" dirty="0" smtClean="0">
                          <a:solidFill>
                            <a:schemeClr val="tx1"/>
                          </a:solidFill>
                          <a:latin typeface="+mn-lt"/>
                          <a:ea typeface="+mn-ea"/>
                          <a:cs typeface="+mn-cs"/>
                          <a:sym typeface="Arial"/>
                        </a:rPr>
                        <a:t> et l’interlocuteur dont vous me communiquerez les coordonnées conserve son libre arbitre pour accepter ou décliner ce premier échange. A qui pensez-vous spontanément ? </a:t>
                      </a:r>
                      <a:endParaRPr lang="fr-FR" sz="1200" b="0" i="0" u="none" strike="noStrike" cap="none" dirty="0">
                        <a:solidFill>
                          <a:schemeClr val="tx1"/>
                        </a:solidFill>
                        <a:latin typeface="+mn-lt"/>
                        <a:ea typeface="+mn-ea"/>
                        <a:cs typeface="+mn-cs"/>
                        <a:sym typeface="Arial"/>
                      </a:endParaRPr>
                    </a:p>
                  </a:txBody>
                  <a:tcPr/>
                </a:tc>
                <a:extLst>
                  <a:ext uri="{0D108BD9-81ED-4DB2-BD59-A6C34878D82A}">
                    <a16:rowId xmlns:a16="http://schemas.microsoft.com/office/drawing/2014/main" val="2689036914"/>
                  </a:ext>
                </a:extLst>
              </a:tr>
            </a:tbl>
          </a:graphicData>
        </a:graphic>
      </p:graphicFrame>
      <p:sp>
        <p:nvSpPr>
          <p:cNvPr id="10" name="Espace réservé du texte 9"/>
          <p:cNvSpPr>
            <a:spLocks noGrp="1"/>
          </p:cNvSpPr>
          <p:nvPr>
            <p:ph type="body" sz="quarter" idx="12"/>
          </p:nvPr>
        </p:nvSpPr>
        <p:spPr>
          <a:xfrm>
            <a:off x="355840" y="734565"/>
            <a:ext cx="8424936" cy="288032"/>
          </a:xfrm>
        </p:spPr>
        <p:txBody>
          <a:bodyPr>
            <a:normAutofit fontScale="92500"/>
          </a:bodyPr>
          <a:lstStyle/>
          <a:p>
            <a:r>
              <a:rPr lang="fr-FR" dirty="0" smtClean="0">
                <a:solidFill>
                  <a:schemeClr val="bg1">
                    <a:lumMod val="50000"/>
                  </a:schemeClr>
                </a:solidFill>
              </a:rPr>
              <a:t>Le traitement des objections majeures à recommander un Prospect</a:t>
            </a:r>
            <a:endParaRPr lang="fr-FR" dirty="0">
              <a:solidFill>
                <a:schemeClr val="bg1">
                  <a:lumMod val="50000"/>
                </a:schemeClr>
              </a:solidFill>
            </a:endParaRPr>
          </a:p>
        </p:txBody>
      </p:sp>
    </p:spTree>
    <p:extLst>
      <p:ext uri="{BB962C8B-B14F-4D97-AF65-F5344CB8AC3E}">
        <p14:creationId xmlns:p14="http://schemas.microsoft.com/office/powerpoint/2010/main" val="3075962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17126"/>
            <a:ext cx="8424936" cy="769441"/>
          </a:xfrm>
        </p:spPr>
        <p:txBody>
          <a:bodyPr/>
          <a:lstStyle/>
          <a:p>
            <a:r>
              <a:rPr lang="fr-FR" dirty="0"/>
              <a:t>Les scripts commerciaux</a:t>
            </a:r>
          </a:p>
          <a:p>
            <a:endParaRPr lang="fr-FR" dirty="0"/>
          </a:p>
        </p:txBody>
      </p:sp>
      <p:sp>
        <p:nvSpPr>
          <p:cNvPr id="4" name="Espace réservé du texte 3"/>
          <p:cNvSpPr>
            <a:spLocks noGrp="1"/>
          </p:cNvSpPr>
          <p:nvPr>
            <p:ph type="body" sz="quarter" idx="12"/>
          </p:nvPr>
        </p:nvSpPr>
        <p:spPr>
          <a:xfrm>
            <a:off x="531089" y="692696"/>
            <a:ext cx="8424936" cy="384043"/>
          </a:xfrm>
        </p:spPr>
        <p:txBody>
          <a:bodyPr/>
          <a:lstStyle/>
          <a:p>
            <a:r>
              <a:rPr lang="fr-FR" dirty="0" smtClean="0">
                <a:solidFill>
                  <a:schemeClr val="bg1">
                    <a:lumMod val="50000"/>
                  </a:schemeClr>
                </a:solidFill>
              </a:rPr>
              <a:t>La prise de </a:t>
            </a:r>
            <a:r>
              <a:rPr lang="fr-FR" dirty="0">
                <a:solidFill>
                  <a:schemeClr val="bg1">
                    <a:lumMod val="50000"/>
                  </a:schemeClr>
                </a:solidFill>
              </a:rPr>
              <a:t>contact avec un </a:t>
            </a:r>
            <a:r>
              <a:rPr lang="fr-FR" dirty="0" smtClean="0">
                <a:solidFill>
                  <a:schemeClr val="bg1">
                    <a:lumMod val="50000"/>
                  </a:schemeClr>
                </a:solidFill>
              </a:rPr>
              <a:t>Prospect recommandé</a:t>
            </a:r>
            <a:endParaRPr lang="fr-FR" dirty="0">
              <a:solidFill>
                <a:schemeClr val="bg1">
                  <a:lumMod val="50000"/>
                </a:schemeClr>
              </a:solidFill>
            </a:endParaRPr>
          </a:p>
        </p:txBody>
      </p:sp>
      <p:grpSp>
        <p:nvGrpSpPr>
          <p:cNvPr id="6" name="Groupe 5"/>
          <p:cNvGrpSpPr/>
          <p:nvPr/>
        </p:nvGrpSpPr>
        <p:grpSpPr>
          <a:xfrm>
            <a:off x="539552" y="1988840"/>
            <a:ext cx="1019596" cy="760652"/>
            <a:chOff x="1371565" y="1510753"/>
            <a:chExt cx="1019596" cy="760652"/>
          </a:xfrm>
        </p:grpSpPr>
        <p:cxnSp>
          <p:nvCxnSpPr>
            <p:cNvPr id="9" name="Connecteur droit 8"/>
            <p:cNvCxnSpPr/>
            <p:nvPr/>
          </p:nvCxnSpPr>
          <p:spPr>
            <a:xfrm flipH="1">
              <a:off x="1371565" y="1510754"/>
              <a:ext cx="8092" cy="76065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1371565" y="1510753"/>
              <a:ext cx="1019596" cy="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oupe 4"/>
          <p:cNvGrpSpPr/>
          <p:nvPr/>
        </p:nvGrpSpPr>
        <p:grpSpPr>
          <a:xfrm>
            <a:off x="7236296" y="3846433"/>
            <a:ext cx="1019737" cy="760651"/>
            <a:chOff x="7011807" y="3435170"/>
            <a:chExt cx="1019737" cy="760651"/>
          </a:xfrm>
        </p:grpSpPr>
        <p:cxnSp>
          <p:nvCxnSpPr>
            <p:cNvPr id="10" name="Connecteur droit 9"/>
            <p:cNvCxnSpPr/>
            <p:nvPr/>
          </p:nvCxnSpPr>
          <p:spPr>
            <a:xfrm flipH="1">
              <a:off x="8023452" y="3435170"/>
              <a:ext cx="8092" cy="76065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7011807" y="4187869"/>
              <a:ext cx="1019596" cy="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 name="Espace réservé du contenu 2"/>
          <p:cNvSpPr txBox="1">
            <a:spLocks/>
          </p:cNvSpPr>
          <p:nvPr/>
        </p:nvSpPr>
        <p:spPr>
          <a:xfrm>
            <a:off x="779720" y="1988840"/>
            <a:ext cx="7111191" cy="2618244"/>
          </a:xfrm>
          <a:prstGeom prst="rect">
            <a:avLst/>
          </a:prstGeom>
        </p:spPr>
        <p:txBody>
          <a:bodyPr vert="horz" lIns="0" tIns="0" rIns="0" bIns="0" rtlCol="0">
            <a:norm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66700" marR="0" lvl="0" indent="-26670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0" i="0" u="none" strike="noStrike" kern="0" cap="none" spc="0" normalizeH="0" baseline="0" noProof="0" dirty="0" smtClean="0">
                <a:ln>
                  <a:noFill/>
                </a:ln>
                <a:solidFill>
                  <a:srgbClr val="000000"/>
                </a:solidFill>
                <a:effectLst/>
                <a:uLnTx/>
                <a:uFillTx/>
                <a:latin typeface="Arial"/>
                <a:cs typeface="Arial"/>
                <a:sym typeface="Arial"/>
              </a:rPr>
              <a:t>Bonjour ! </a:t>
            </a:r>
            <a:r>
              <a:rPr kumimoji="0" lang="fr-FR" sz="1200" b="0" i="0" u="none" strike="noStrike" kern="0" cap="none" spc="0" normalizeH="0" baseline="0" noProof="0" dirty="0" smtClean="0">
                <a:ln>
                  <a:noFill/>
                </a:ln>
                <a:solidFill>
                  <a:srgbClr val="000000"/>
                </a:solidFill>
                <a:effectLst/>
                <a:uLnTx/>
                <a:uFillTx/>
                <a:latin typeface="Arial"/>
                <a:cs typeface="Arial"/>
                <a:sym typeface="Wingdings" panose="05000000000000000000" pitchFamily="2" charset="2"/>
              </a:rPr>
              <a:t> Je suis « Prénom + Nom », Spécialiste de la Clientèle Professionnelle en Caisse d’Epargne Grand Est Europe. Je souhaite parler à</a:t>
            </a:r>
            <a:r>
              <a:rPr kumimoji="0" lang="fr-FR" sz="1200" b="0" i="0" u="none" strike="noStrike" kern="0" cap="none" spc="0" normalizeH="0" baseline="0" noProof="0" dirty="0" smtClean="0">
                <a:ln>
                  <a:noFill/>
                </a:ln>
                <a:solidFill>
                  <a:srgbClr val="000000"/>
                </a:solidFill>
                <a:effectLst/>
                <a:uLnTx/>
                <a:uFillTx/>
                <a:latin typeface="Arial"/>
                <a:cs typeface="Arial"/>
                <a:sym typeface="Arial"/>
              </a:rPr>
              <a:t> M. « X »… Enchanté(e) ! Je vous appelle de la part de M. « Y » de l’entreprise « Z », que vous connaissez bien. M. « Y », avec qui j’entretiens d’excellentes relations, m’a suggéré(e) de prendre contact avec vous. L’objectif étant de voir de quelle manière nous pouvons travailler ensemble. Pour mener cette réflexion, je vous propose un rendez-vous. Vous préférez cette semaine ou la suivante ? »</a:t>
            </a:r>
          </a:p>
          <a:p>
            <a:pPr marL="0" marR="0" lvl="0" indent="0" algn="just"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2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200" b="0" i="0" u="none" strike="noStrike" kern="0" cap="none" spc="0" normalizeH="0" baseline="0" noProof="0" dirty="0" smtClean="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200" b="1" i="0" u="none" strike="noStrike" kern="0" cap="none" spc="0" normalizeH="0" baseline="0" noProof="0" dirty="0" smtClean="0">
                <a:ln>
                  <a:noFill/>
                </a:ln>
                <a:solidFill>
                  <a:srgbClr val="000000"/>
                </a:solidFill>
                <a:effectLst/>
                <a:uLnTx/>
                <a:uFillTx/>
                <a:latin typeface="Arial"/>
                <a:cs typeface="Arial"/>
                <a:sym typeface="Arial"/>
              </a:rPr>
              <a:t>Si le Prospect marque sa surprise d’avoir été recommandé :</a:t>
            </a:r>
            <a:endParaRPr kumimoji="0" lang="fr-FR" sz="1200" b="0" i="0" u="none" strike="noStrike" kern="0" cap="none" spc="0" normalizeH="0" baseline="0" noProof="0" dirty="0" smtClean="0">
              <a:ln>
                <a:noFill/>
              </a:ln>
              <a:solidFill>
                <a:srgbClr val="000000"/>
              </a:solidFill>
              <a:effectLst/>
              <a:uLnTx/>
              <a:uFillTx/>
              <a:latin typeface="Arial"/>
              <a:cs typeface="Arial"/>
              <a:sym typeface="Arial"/>
            </a:endParaRPr>
          </a:p>
          <a:p>
            <a:pPr marL="266700" marR="0" lvl="0" indent="-266700" algn="just"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Char char="ʘ"/>
              <a:tabLst/>
              <a:defRPr/>
            </a:pPr>
            <a:r>
              <a:rPr kumimoji="0" lang="fr-FR" sz="1200" b="0" i="0" u="none" strike="noStrike" kern="0" cap="none" spc="0" normalizeH="0" baseline="0" noProof="0" dirty="0" smtClean="0">
                <a:ln>
                  <a:noFill/>
                </a:ln>
                <a:solidFill>
                  <a:srgbClr val="000000"/>
                </a:solidFill>
                <a:effectLst/>
                <a:uLnTx/>
                <a:uFillTx/>
                <a:latin typeface="Arial"/>
                <a:cs typeface="Arial"/>
                <a:sym typeface="Arial"/>
              </a:rPr>
              <a:t>Effectivement, j’ai pris l’initiative de solliciter M. « Y » pour lui demander de m’indiquer des entreprises de qualité que je puisse contacter de sa part. Et spontanément il a pensé à vous. De fait, préférez-vous une rencontre cette semaine encore, ou la suivante ?</a:t>
            </a:r>
          </a:p>
          <a:p>
            <a:pPr marL="266700" marR="0" lvl="0" indent="-26670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Char char="ʘ"/>
              <a:tabLst/>
              <a:defRPr/>
            </a:pPr>
            <a:endParaRPr kumimoji="0" lang="fr-FR" sz="11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18724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8618" y="238580"/>
            <a:ext cx="3816424" cy="769441"/>
          </a:xfrm>
        </p:spPr>
        <p:txBody>
          <a:bodyPr/>
          <a:lstStyle/>
          <a:p>
            <a:r>
              <a:rPr lang="fr-FR" dirty="0"/>
              <a:t>Les scripts commerciaux</a:t>
            </a:r>
          </a:p>
          <a:p>
            <a:endParaRPr lang="fr-FR" dirty="0"/>
          </a:p>
        </p:txBody>
      </p:sp>
      <p:sp>
        <p:nvSpPr>
          <p:cNvPr id="3" name="Espace réservé du texte 2"/>
          <p:cNvSpPr>
            <a:spLocks noGrp="1"/>
          </p:cNvSpPr>
          <p:nvPr>
            <p:ph type="body" sz="quarter" idx="12"/>
          </p:nvPr>
        </p:nvSpPr>
        <p:spPr>
          <a:xfrm>
            <a:off x="683568" y="717324"/>
            <a:ext cx="8424936" cy="384043"/>
          </a:xfrm>
        </p:spPr>
        <p:txBody>
          <a:bodyPr/>
          <a:lstStyle/>
          <a:p>
            <a:r>
              <a:rPr lang="fr-FR" dirty="0">
                <a:solidFill>
                  <a:schemeClr val="bg1">
                    <a:lumMod val="50000"/>
                  </a:schemeClr>
                </a:solidFill>
              </a:rPr>
              <a:t>Réussir la prise de </a:t>
            </a:r>
            <a:r>
              <a:rPr lang="fr-FR" dirty="0" smtClean="0">
                <a:solidFill>
                  <a:schemeClr val="bg1">
                    <a:lumMod val="50000"/>
                  </a:schemeClr>
                </a:solidFill>
              </a:rPr>
              <a:t>contact</a:t>
            </a:r>
            <a:endParaRPr lang="fr-FR" dirty="0">
              <a:solidFill>
                <a:schemeClr val="bg1">
                  <a:lumMod val="50000"/>
                </a:schemeClr>
              </a:solidFill>
            </a:endParaRPr>
          </a:p>
        </p:txBody>
      </p:sp>
      <p:graphicFrame>
        <p:nvGraphicFramePr>
          <p:cNvPr id="11" name="Tableau 10"/>
          <p:cNvGraphicFramePr>
            <a:graphicFrameLocks noGrp="1"/>
          </p:cNvGraphicFramePr>
          <p:nvPr>
            <p:extLst>
              <p:ext uri="{D42A27DB-BD31-4B8C-83A1-F6EECF244321}">
                <p14:modId xmlns:p14="http://schemas.microsoft.com/office/powerpoint/2010/main" val="1317420465"/>
              </p:ext>
            </p:extLst>
          </p:nvPr>
        </p:nvGraphicFramePr>
        <p:xfrm>
          <a:off x="539552" y="1877576"/>
          <a:ext cx="8232215" cy="640080"/>
        </p:xfrm>
        <a:graphic>
          <a:graphicData uri="http://schemas.openxmlformats.org/drawingml/2006/table">
            <a:tbl>
              <a:tblPr firstRow="1" bandRow="1"/>
              <a:tblGrid>
                <a:gridCol w="1242253">
                  <a:extLst>
                    <a:ext uri="{9D8B030D-6E8A-4147-A177-3AD203B41FA5}">
                      <a16:colId xmlns:a16="http://schemas.microsoft.com/office/drawing/2014/main" val="348243134"/>
                    </a:ext>
                  </a:extLst>
                </a:gridCol>
                <a:gridCol w="6989962">
                  <a:extLst>
                    <a:ext uri="{9D8B030D-6E8A-4147-A177-3AD203B41FA5}">
                      <a16:colId xmlns:a16="http://schemas.microsoft.com/office/drawing/2014/main" val="863585590"/>
                    </a:ext>
                  </a:extLst>
                </a:gridCol>
              </a:tblGrid>
              <a:tr h="370840">
                <a:tc>
                  <a:txBody>
                    <a:bodyPr/>
                    <a:lstStyle/>
                    <a:p>
                      <a:endParaRPr lang="fr-FR" sz="1000" b="1" i="0" u="none" strike="noStrike" cap="none" dirty="0">
                        <a:solidFill>
                          <a:schemeClr val="tx1"/>
                        </a:solidFill>
                        <a:effectLst/>
                        <a:latin typeface="+mn-lt"/>
                        <a:ea typeface="+mn-ea"/>
                        <a:cs typeface="+mn-cs"/>
                        <a:sym typeface="Arial"/>
                      </a:endParaRPr>
                    </a:p>
                    <a:p>
                      <a:pPr algn="ctr"/>
                      <a:r>
                        <a:rPr lang="fr-FR" sz="1200" b="1" i="0" u="none" strike="noStrike" cap="none" dirty="0" smtClean="0">
                          <a:solidFill>
                            <a:schemeClr val="tx1"/>
                          </a:solidFill>
                          <a:effectLst/>
                          <a:latin typeface="+mn-lt"/>
                          <a:ea typeface="+mn-ea"/>
                          <a:cs typeface="+mn-cs"/>
                          <a:sym typeface="Arial"/>
                        </a:rPr>
                        <a:t>L’entame</a:t>
                      </a:r>
                      <a:r>
                        <a:rPr lang="fr-FR" sz="1200" b="1" i="0" u="none" strike="noStrike" cap="none" dirty="0">
                          <a:solidFill>
                            <a:schemeClr val="tx1"/>
                          </a:solidFill>
                          <a:effectLst/>
                          <a:latin typeface="+mn-lt"/>
                          <a:ea typeface="+mn-ea"/>
                          <a:cs typeface="+mn-cs"/>
                          <a:sym typeface="Arial"/>
                        </a:rPr>
                        <a:t> </a:t>
                      </a:r>
                      <a:endParaRPr lang="fr-FR" sz="1200" dirty="0"/>
                    </a:p>
                  </a:txBody>
                  <a:tcPr>
                    <a:solidFill>
                      <a:srgbClr val="C00000">
                        <a:alpha val="35000"/>
                      </a:srgbClr>
                    </a:solidFill>
                  </a:tcPr>
                </a:tc>
                <a:tc>
                  <a:txBody>
                    <a:bodyPr/>
                    <a:lstStyle/>
                    <a:p>
                      <a:pPr fontAlgn="base"/>
                      <a:r>
                        <a:rPr lang="fr-FR" sz="1200" b="0" i="0" u="none" strike="noStrike" cap="none" dirty="0" smtClean="0">
                          <a:solidFill>
                            <a:schemeClr val="tx1"/>
                          </a:solidFill>
                          <a:effectLst/>
                          <a:latin typeface="+mn-lt"/>
                          <a:ea typeface="+mn-ea"/>
                          <a:cs typeface="+mn-cs"/>
                          <a:sym typeface="Arial"/>
                        </a:rPr>
                        <a:t>Bonjour ! </a:t>
                      </a:r>
                      <a:r>
                        <a:rPr lang="fr-FR" sz="1200" b="0" i="0" u="none" strike="noStrike" cap="none" dirty="0" smtClean="0">
                          <a:solidFill>
                            <a:schemeClr val="tx1"/>
                          </a:solidFill>
                          <a:effectLst/>
                          <a:latin typeface="+mn-lt"/>
                          <a:ea typeface="+mn-ea"/>
                          <a:cs typeface="+mn-cs"/>
                          <a:sym typeface="Wingdings" panose="05000000000000000000" pitchFamily="2" charset="2"/>
                        </a:rPr>
                        <a:t> Je souhaite parler à M. « X »…</a:t>
                      </a:r>
                    </a:p>
                    <a:p>
                      <a:pPr algn="just" fontAlgn="base"/>
                      <a:r>
                        <a:rPr lang="fr-FR" sz="1200" b="0" i="0" u="none" strike="noStrike" cap="none" dirty="0" smtClean="0">
                          <a:solidFill>
                            <a:schemeClr val="tx1"/>
                          </a:solidFill>
                          <a:effectLst/>
                          <a:latin typeface="+mn-lt"/>
                          <a:ea typeface="+mn-ea"/>
                          <a:cs typeface="+mn-cs"/>
                          <a:sym typeface="Wingdings" panose="05000000000000000000" pitchFamily="2" charset="2"/>
                        </a:rPr>
                        <a:t>Enchanté(e</a:t>
                      </a:r>
                      <a:r>
                        <a:rPr lang="fr-FR" sz="1200" b="0" i="0" u="none" strike="noStrike" cap="none" baseline="0" dirty="0" smtClean="0">
                          <a:solidFill>
                            <a:schemeClr val="tx1"/>
                          </a:solidFill>
                          <a:effectLst/>
                          <a:latin typeface="+mn-lt"/>
                          <a:ea typeface="+mn-ea"/>
                          <a:cs typeface="+mn-cs"/>
                          <a:sym typeface="Wingdings" panose="05000000000000000000" pitchFamily="2" charset="2"/>
                        </a:rPr>
                        <a:t>) ! Je suis « Prénom + Nom », Spécialiste de la Clientèle Professionnelle en Caisse d’Epargne Grand Est Europe, sur votre secteur.</a:t>
                      </a:r>
                      <a:endParaRPr lang="fr-FR" sz="1200" b="0" i="0" u="none" strike="noStrike" cap="none" dirty="0">
                        <a:solidFill>
                          <a:schemeClr val="tx1"/>
                        </a:solidFill>
                        <a:effectLst/>
                        <a:latin typeface="+mn-lt"/>
                        <a:ea typeface="+mn-ea"/>
                        <a:cs typeface="+mn-cs"/>
                        <a:sym typeface="Arial"/>
                      </a:endParaRPr>
                    </a:p>
                  </a:txBody>
                  <a:tcPr>
                    <a:solidFill>
                      <a:schemeClr val="bg1">
                        <a:alpha val="35000"/>
                      </a:schemeClr>
                    </a:solidFill>
                  </a:tcPr>
                </a:tc>
                <a:extLst>
                  <a:ext uri="{0D108BD9-81ED-4DB2-BD59-A6C34878D82A}">
                    <a16:rowId xmlns:a16="http://schemas.microsoft.com/office/drawing/2014/main" val="690289558"/>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1608397467"/>
              </p:ext>
            </p:extLst>
          </p:nvPr>
        </p:nvGraphicFramePr>
        <p:xfrm>
          <a:off x="539551" y="2525648"/>
          <a:ext cx="8232216" cy="822960"/>
        </p:xfrm>
        <a:graphic>
          <a:graphicData uri="http://schemas.openxmlformats.org/drawingml/2006/table">
            <a:tbl>
              <a:tblPr firstRow="1" bandRow="1"/>
              <a:tblGrid>
                <a:gridCol w="1242253">
                  <a:extLst>
                    <a:ext uri="{9D8B030D-6E8A-4147-A177-3AD203B41FA5}">
                      <a16:colId xmlns:a16="http://schemas.microsoft.com/office/drawing/2014/main" val="348243134"/>
                    </a:ext>
                  </a:extLst>
                </a:gridCol>
                <a:gridCol w="6989963">
                  <a:extLst>
                    <a:ext uri="{9D8B030D-6E8A-4147-A177-3AD203B41FA5}">
                      <a16:colId xmlns:a16="http://schemas.microsoft.com/office/drawing/2014/main" val="863585590"/>
                    </a:ext>
                  </a:extLst>
                </a:gridCol>
              </a:tblGrid>
              <a:tr h="640454">
                <a:tc>
                  <a:txBody>
                    <a:bodyPr/>
                    <a:lstStyle/>
                    <a:p>
                      <a:pPr algn="ctr"/>
                      <a:endParaRPr lang="fr-FR" sz="1400" b="1" i="0" u="none" strike="noStrike" cap="none" dirty="0">
                        <a:solidFill>
                          <a:schemeClr val="tx1"/>
                        </a:solidFill>
                        <a:effectLst/>
                        <a:latin typeface="+mn-lt"/>
                        <a:ea typeface="+mn-ea"/>
                        <a:cs typeface="+mn-cs"/>
                        <a:sym typeface="Arial"/>
                      </a:endParaRPr>
                    </a:p>
                    <a:p>
                      <a:pPr algn="ctr"/>
                      <a:r>
                        <a:rPr lang="fr-FR" sz="1200" b="1" i="0" u="none" strike="noStrike" cap="none" dirty="0" smtClean="0">
                          <a:solidFill>
                            <a:schemeClr val="tx1"/>
                          </a:solidFill>
                          <a:effectLst/>
                          <a:latin typeface="+mn-lt"/>
                          <a:ea typeface="+mn-ea"/>
                          <a:cs typeface="+mn-cs"/>
                        </a:rPr>
                        <a:t>Le contexte</a:t>
                      </a:r>
                      <a:endParaRPr lang="fr-FR" sz="2800" dirty="0">
                        <a:sym typeface="Arial"/>
                      </a:endParaRPr>
                    </a:p>
                  </a:txBody>
                  <a:tcPr>
                    <a:solidFill>
                      <a:srgbClr val="C00000">
                        <a:alpha val="35000"/>
                      </a:srgbClr>
                    </a:solidFill>
                  </a:tcPr>
                </a:tc>
                <a:tc>
                  <a:txBody>
                    <a:bodyPr/>
                    <a:lstStyle/>
                    <a:p>
                      <a:pPr fontAlgn="base"/>
                      <a:r>
                        <a:rPr lang="fr-FR" sz="1200" b="0" i="0" u="sng" strike="noStrike" cap="none" dirty="0" smtClean="0">
                          <a:solidFill>
                            <a:srgbClr val="C00000"/>
                          </a:solidFill>
                          <a:effectLst/>
                          <a:latin typeface="+mn-lt"/>
                          <a:ea typeface="+mn-ea"/>
                          <a:cs typeface="+mn-cs"/>
                          <a:sym typeface="Arial"/>
                        </a:rPr>
                        <a:t>Cas </a:t>
                      </a:r>
                      <a:r>
                        <a:rPr lang="fr-FR" sz="1200" b="0" i="0" u="sng" strike="noStrike" cap="none" dirty="0">
                          <a:solidFill>
                            <a:srgbClr val="C00000"/>
                          </a:solidFill>
                          <a:effectLst/>
                          <a:latin typeface="+mn-lt"/>
                          <a:ea typeface="+mn-ea"/>
                          <a:cs typeface="+mn-cs"/>
                          <a:sym typeface="Arial"/>
                        </a:rPr>
                        <a:t>1</a:t>
                      </a:r>
                      <a:r>
                        <a:rPr lang="fr-FR" sz="1200" b="0" i="0" u="none" strike="noStrike" cap="none" dirty="0">
                          <a:solidFill>
                            <a:srgbClr val="C00000"/>
                          </a:solidFill>
                          <a:effectLst/>
                          <a:latin typeface="+mn-lt"/>
                          <a:ea typeface="+mn-ea"/>
                          <a:cs typeface="+mn-cs"/>
                          <a:sym typeface="Arial"/>
                        </a:rPr>
                        <a:t> </a:t>
                      </a:r>
                      <a:r>
                        <a:rPr lang="fr-FR" sz="1200" b="0" i="0" u="none" strike="noStrike" cap="none" dirty="0" smtClean="0">
                          <a:solidFill>
                            <a:srgbClr val="C00000"/>
                          </a:solidFill>
                          <a:effectLst/>
                          <a:latin typeface="+mn-lt"/>
                          <a:ea typeface="+mn-ea"/>
                          <a:cs typeface="+mn-cs"/>
                          <a:sym typeface="Arial"/>
                        </a:rPr>
                        <a:t>- Prospect recommandé</a:t>
                      </a:r>
                      <a:r>
                        <a:rPr lang="fr-FR" sz="1200" b="0" i="0" u="none" strike="noStrike" cap="none" dirty="0">
                          <a:solidFill>
                            <a:srgbClr val="C00000"/>
                          </a:solidFill>
                          <a:effectLst/>
                          <a:latin typeface="+mn-lt"/>
                          <a:ea typeface="+mn-ea"/>
                          <a:cs typeface="+mn-cs"/>
                          <a:sym typeface="Arial"/>
                        </a:rPr>
                        <a:t/>
                      </a:r>
                      <a:br>
                        <a:rPr lang="fr-FR" sz="1200" b="0" i="0" u="none" strike="noStrike" cap="none" dirty="0">
                          <a:solidFill>
                            <a:srgbClr val="C00000"/>
                          </a:solidFill>
                          <a:effectLst/>
                          <a:latin typeface="+mn-lt"/>
                          <a:ea typeface="+mn-ea"/>
                          <a:cs typeface="+mn-cs"/>
                          <a:sym typeface="Arial"/>
                        </a:rPr>
                      </a:br>
                      <a:r>
                        <a:rPr lang="fr-FR" sz="1200" b="0" i="0" u="none" strike="noStrike" cap="none" dirty="0" smtClean="0">
                          <a:solidFill>
                            <a:schemeClr val="tx1"/>
                          </a:solidFill>
                          <a:effectLst/>
                          <a:latin typeface="+mn-lt"/>
                          <a:ea typeface="+mn-ea"/>
                          <a:cs typeface="+mn-cs"/>
                          <a:sym typeface="Arial"/>
                        </a:rPr>
                        <a:t>Je vous</a:t>
                      </a:r>
                      <a:r>
                        <a:rPr lang="fr-FR" sz="1200" b="0" i="0" u="none" strike="noStrike" cap="none" baseline="0" dirty="0" smtClean="0">
                          <a:solidFill>
                            <a:schemeClr val="tx1"/>
                          </a:solidFill>
                          <a:effectLst/>
                          <a:latin typeface="+mn-lt"/>
                          <a:ea typeface="+mn-ea"/>
                          <a:cs typeface="+mn-cs"/>
                          <a:sym typeface="Arial"/>
                        </a:rPr>
                        <a:t> appelle de la part de M. « Y ».</a:t>
                      </a:r>
                      <a:endParaRPr lang="fr-FR" sz="1200" b="0" i="0" u="none" strike="noStrike" cap="none" dirty="0">
                        <a:solidFill>
                          <a:schemeClr val="tx1"/>
                        </a:solidFill>
                        <a:effectLst/>
                        <a:latin typeface="+mn-lt"/>
                        <a:ea typeface="+mn-ea"/>
                        <a:cs typeface="+mn-cs"/>
                        <a:sym typeface="Arial"/>
                      </a:endParaRPr>
                    </a:p>
                    <a:p>
                      <a:pPr fontAlgn="base"/>
                      <a:r>
                        <a:rPr lang="fr-FR" sz="1200" b="0" i="0" u="sng" strike="noStrike" cap="none" dirty="0" smtClean="0">
                          <a:solidFill>
                            <a:srgbClr val="C00000"/>
                          </a:solidFill>
                          <a:effectLst/>
                          <a:latin typeface="+mn-lt"/>
                          <a:ea typeface="+mn-ea"/>
                          <a:cs typeface="+mn-cs"/>
                          <a:sym typeface="Arial"/>
                        </a:rPr>
                        <a:t>Cas 2</a:t>
                      </a:r>
                      <a:r>
                        <a:rPr lang="fr-FR" sz="1200" b="0" i="0" u="none" strike="noStrike" cap="none" dirty="0" smtClean="0">
                          <a:solidFill>
                            <a:srgbClr val="C00000"/>
                          </a:solidFill>
                          <a:effectLst/>
                          <a:latin typeface="+mn-lt"/>
                          <a:ea typeface="+mn-ea"/>
                          <a:cs typeface="+mn-cs"/>
                          <a:sym typeface="Arial"/>
                        </a:rPr>
                        <a:t> – « Repéré Pro »</a:t>
                      </a:r>
                      <a:br>
                        <a:rPr lang="fr-FR" sz="1200" b="0" i="0" u="none" strike="noStrike" cap="none" dirty="0" smtClean="0">
                          <a:solidFill>
                            <a:srgbClr val="C00000"/>
                          </a:solidFill>
                          <a:effectLst/>
                          <a:latin typeface="+mn-lt"/>
                          <a:ea typeface="+mn-ea"/>
                          <a:cs typeface="+mn-cs"/>
                          <a:sym typeface="Arial"/>
                        </a:rPr>
                      </a:br>
                      <a:r>
                        <a:rPr lang="fr-FR" sz="1200" b="0" i="0" u="none" strike="noStrike" cap="none" dirty="0" smtClean="0">
                          <a:solidFill>
                            <a:schemeClr val="tx1"/>
                          </a:solidFill>
                          <a:effectLst/>
                          <a:latin typeface="+mn-lt"/>
                          <a:ea typeface="+mn-ea"/>
                          <a:cs typeface="+mn-cs"/>
                          <a:sym typeface="Arial"/>
                        </a:rPr>
                        <a:t>Je vous</a:t>
                      </a:r>
                      <a:r>
                        <a:rPr lang="fr-FR" sz="1200" b="0" i="0" u="none" strike="noStrike" cap="none" baseline="0" dirty="0" smtClean="0">
                          <a:solidFill>
                            <a:schemeClr val="tx1"/>
                          </a:solidFill>
                          <a:effectLst/>
                          <a:latin typeface="+mn-lt"/>
                          <a:ea typeface="+mn-ea"/>
                          <a:cs typeface="+mn-cs"/>
                          <a:sym typeface="Arial"/>
                        </a:rPr>
                        <a:t> appelle de la part de votre interlocuteur à titre privé…</a:t>
                      </a:r>
                      <a:endParaRPr lang="fr-FR" sz="1200" b="0" i="0" u="none" strike="noStrike" cap="none" dirty="0">
                        <a:solidFill>
                          <a:schemeClr val="tx1"/>
                        </a:solidFill>
                        <a:effectLst/>
                        <a:latin typeface="+mn-lt"/>
                        <a:ea typeface="+mn-ea"/>
                        <a:cs typeface="+mn-cs"/>
                        <a:sym typeface="Arial"/>
                      </a:endParaRPr>
                    </a:p>
                  </a:txBody>
                  <a:tcPr>
                    <a:solidFill>
                      <a:schemeClr val="bg1">
                        <a:alpha val="35000"/>
                      </a:schemeClr>
                    </a:solidFill>
                  </a:tcPr>
                </a:tc>
                <a:extLst>
                  <a:ext uri="{0D108BD9-81ED-4DB2-BD59-A6C34878D82A}">
                    <a16:rowId xmlns:a16="http://schemas.microsoft.com/office/drawing/2014/main" val="690289558"/>
                  </a:ext>
                </a:extLst>
              </a:tr>
            </a:tbl>
          </a:graphicData>
        </a:graphic>
      </p:graphicFrame>
      <p:graphicFrame>
        <p:nvGraphicFramePr>
          <p:cNvPr id="13" name="Tableau 12"/>
          <p:cNvGraphicFramePr>
            <a:graphicFrameLocks noGrp="1"/>
          </p:cNvGraphicFramePr>
          <p:nvPr>
            <p:extLst>
              <p:ext uri="{D42A27DB-BD31-4B8C-83A1-F6EECF244321}">
                <p14:modId xmlns:p14="http://schemas.microsoft.com/office/powerpoint/2010/main" val="1416087644"/>
              </p:ext>
            </p:extLst>
          </p:nvPr>
        </p:nvGraphicFramePr>
        <p:xfrm>
          <a:off x="539551" y="4181832"/>
          <a:ext cx="8232215" cy="487680"/>
        </p:xfrm>
        <a:graphic>
          <a:graphicData uri="http://schemas.openxmlformats.org/drawingml/2006/table">
            <a:tbl>
              <a:tblPr firstRow="1" bandRow="1"/>
              <a:tblGrid>
                <a:gridCol w="1242253">
                  <a:extLst>
                    <a:ext uri="{9D8B030D-6E8A-4147-A177-3AD203B41FA5}">
                      <a16:colId xmlns:a16="http://schemas.microsoft.com/office/drawing/2014/main" val="348243134"/>
                    </a:ext>
                  </a:extLst>
                </a:gridCol>
                <a:gridCol w="6989962">
                  <a:extLst>
                    <a:ext uri="{9D8B030D-6E8A-4147-A177-3AD203B41FA5}">
                      <a16:colId xmlns:a16="http://schemas.microsoft.com/office/drawing/2014/main" val="863585590"/>
                    </a:ext>
                  </a:extLst>
                </a:gridCol>
              </a:tblGrid>
              <a:tr h="468346">
                <a:tc>
                  <a:txBody>
                    <a:bodyPr/>
                    <a:lstStyle/>
                    <a:p>
                      <a:endParaRPr lang="fr-FR" sz="200" b="0" i="0" u="none" strike="noStrike" cap="none" dirty="0">
                        <a:solidFill>
                          <a:schemeClr val="tx1"/>
                        </a:solidFill>
                        <a:effectLst/>
                        <a:latin typeface="+mn-lt"/>
                        <a:ea typeface="+mn-ea"/>
                        <a:cs typeface="+mn-cs"/>
                        <a:sym typeface="Arial"/>
                      </a:endParaRPr>
                    </a:p>
                    <a:p>
                      <a:pPr algn="ctr"/>
                      <a:r>
                        <a:rPr lang="fr-FR" sz="1200" b="1" i="0" u="none" strike="noStrike" cap="none" dirty="0" smtClean="0">
                          <a:solidFill>
                            <a:schemeClr val="tx1"/>
                          </a:solidFill>
                          <a:effectLst/>
                          <a:latin typeface="+mn-lt"/>
                          <a:ea typeface="+mn-ea"/>
                          <a:cs typeface="+mn-cs"/>
                          <a:sym typeface="Arial"/>
                        </a:rPr>
                        <a:t>La proposition de rendez-vous</a:t>
                      </a:r>
                      <a:endParaRPr lang="fr-FR" sz="1200" b="1" i="0" u="none" strike="noStrike" cap="none" dirty="0">
                        <a:solidFill>
                          <a:schemeClr val="tx1"/>
                        </a:solidFill>
                        <a:effectLst/>
                        <a:latin typeface="+mn-lt"/>
                        <a:ea typeface="+mn-ea"/>
                        <a:cs typeface="+mn-cs"/>
                        <a:sym typeface="Arial"/>
                      </a:endParaRPr>
                    </a:p>
                  </a:txBody>
                  <a:tcPr>
                    <a:solidFill>
                      <a:srgbClr val="C00000">
                        <a:alpha val="35000"/>
                      </a:srgbClr>
                    </a:solidFill>
                  </a:tcPr>
                </a:tc>
                <a:tc>
                  <a:txBody>
                    <a:bodyPr/>
                    <a:lstStyle/>
                    <a:p>
                      <a:pPr lvl="0" algn="just"/>
                      <a:r>
                        <a:rPr lang="fr-FR" sz="1200" b="0" i="0" u="none" strike="noStrike" cap="none" dirty="0" smtClean="0">
                          <a:solidFill>
                            <a:schemeClr val="tx1"/>
                          </a:solidFill>
                          <a:effectLst/>
                          <a:latin typeface="+mn-lt"/>
                          <a:ea typeface="+mn-ea"/>
                          <a:cs typeface="+mn-cs"/>
                          <a:sym typeface="Arial"/>
                        </a:rPr>
                        <a:t>Pour ce faire, je vous propose un rendez-vous sur votre lieu d’activité. Dites-moi… vous préférez plutôt la semaine prochaine ou la suivante ?</a:t>
                      </a:r>
                    </a:p>
                  </a:txBody>
                  <a:tcPr>
                    <a:solidFill>
                      <a:schemeClr val="bg1">
                        <a:alpha val="35000"/>
                      </a:schemeClr>
                    </a:solidFill>
                  </a:tcPr>
                </a:tc>
                <a:extLst>
                  <a:ext uri="{0D108BD9-81ED-4DB2-BD59-A6C34878D82A}">
                    <a16:rowId xmlns:a16="http://schemas.microsoft.com/office/drawing/2014/main" val="690289558"/>
                  </a:ext>
                </a:extLst>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354065671"/>
              </p:ext>
            </p:extLst>
          </p:nvPr>
        </p:nvGraphicFramePr>
        <p:xfrm>
          <a:off x="539550" y="3347824"/>
          <a:ext cx="8232215" cy="822960"/>
        </p:xfrm>
        <a:graphic>
          <a:graphicData uri="http://schemas.openxmlformats.org/drawingml/2006/table">
            <a:tbl>
              <a:tblPr firstRow="1" bandRow="1"/>
              <a:tblGrid>
                <a:gridCol w="1242253">
                  <a:extLst>
                    <a:ext uri="{9D8B030D-6E8A-4147-A177-3AD203B41FA5}">
                      <a16:colId xmlns:a16="http://schemas.microsoft.com/office/drawing/2014/main" val="348243134"/>
                    </a:ext>
                  </a:extLst>
                </a:gridCol>
                <a:gridCol w="6989962">
                  <a:extLst>
                    <a:ext uri="{9D8B030D-6E8A-4147-A177-3AD203B41FA5}">
                      <a16:colId xmlns:a16="http://schemas.microsoft.com/office/drawing/2014/main" val="863585590"/>
                    </a:ext>
                  </a:extLst>
                </a:gridCol>
              </a:tblGrid>
              <a:tr h="762000">
                <a:tc>
                  <a:txBody>
                    <a:bodyPr/>
                    <a:lstStyle/>
                    <a:p>
                      <a:endParaRPr lang="fr-FR" sz="1600" b="0" i="0" u="none" strike="noStrike" cap="none" dirty="0">
                        <a:solidFill>
                          <a:schemeClr val="tx1"/>
                        </a:solidFill>
                        <a:effectLst/>
                        <a:latin typeface="+mn-lt"/>
                        <a:ea typeface="+mn-ea"/>
                        <a:cs typeface="+mn-cs"/>
                        <a:sym typeface="Arial"/>
                      </a:endParaRPr>
                    </a:p>
                    <a:p>
                      <a:pPr algn="ctr"/>
                      <a:r>
                        <a:rPr lang="fr-FR" sz="1200" b="1" i="0" u="none" strike="noStrike" cap="none" dirty="0" smtClean="0">
                          <a:solidFill>
                            <a:schemeClr val="tx1"/>
                          </a:solidFill>
                          <a:effectLst/>
                          <a:latin typeface="+mn-lt"/>
                          <a:ea typeface="+mn-ea"/>
                          <a:cs typeface="+mn-cs"/>
                          <a:sym typeface="Arial"/>
                        </a:rPr>
                        <a:t>Les enjeux</a:t>
                      </a:r>
                      <a:endParaRPr lang="fr-FR" sz="1200" b="1" i="0" u="none" strike="noStrike" cap="none" dirty="0">
                        <a:solidFill>
                          <a:schemeClr val="tx1"/>
                        </a:solidFill>
                        <a:effectLst/>
                        <a:latin typeface="+mn-lt"/>
                        <a:ea typeface="+mn-ea"/>
                        <a:cs typeface="+mn-cs"/>
                        <a:sym typeface="Arial"/>
                      </a:endParaRPr>
                    </a:p>
                    <a:p>
                      <a:pPr algn="ctr"/>
                      <a:endParaRPr lang="fr-FR" sz="1000" b="1" i="0" u="none" strike="noStrike" cap="none" dirty="0">
                        <a:solidFill>
                          <a:schemeClr val="tx1"/>
                        </a:solidFill>
                        <a:effectLst/>
                        <a:latin typeface="+mn-lt"/>
                        <a:ea typeface="+mn-ea"/>
                        <a:cs typeface="+mn-cs"/>
                        <a:sym typeface="Arial"/>
                      </a:endParaRPr>
                    </a:p>
                  </a:txBody>
                  <a:tcPr>
                    <a:solidFill>
                      <a:srgbClr val="C00000">
                        <a:alpha val="35000"/>
                      </a:srgbClr>
                    </a:solidFill>
                  </a:tcPr>
                </a:tc>
                <a:tc>
                  <a:txBody>
                    <a:bodyPr/>
                    <a:lstStyle/>
                    <a:p>
                      <a:pPr lvl="0" algn="l"/>
                      <a:r>
                        <a:rPr lang="fr-FR" sz="1200" b="0" i="0" u="sng" strike="noStrike" cap="none" dirty="0" smtClean="0">
                          <a:solidFill>
                            <a:srgbClr val="C00000"/>
                          </a:solidFill>
                          <a:effectLst/>
                          <a:latin typeface="+mn-lt"/>
                          <a:ea typeface="+mn-ea"/>
                          <a:cs typeface="+mn-cs"/>
                          <a:sym typeface="Arial"/>
                        </a:rPr>
                        <a:t>Cas 1</a:t>
                      </a:r>
                      <a:r>
                        <a:rPr lang="fr-FR" sz="1200" b="0" i="0" u="none" strike="noStrike" cap="none" dirty="0" smtClean="0">
                          <a:solidFill>
                            <a:srgbClr val="C00000"/>
                          </a:solidFill>
                          <a:effectLst/>
                          <a:latin typeface="+mn-lt"/>
                          <a:ea typeface="+mn-ea"/>
                          <a:cs typeface="+mn-cs"/>
                          <a:sym typeface="Arial"/>
                        </a:rPr>
                        <a:t> - Prospect recommandé</a:t>
                      </a:r>
                      <a:endParaRPr lang="fr-FR" sz="1200" b="0" i="0" u="none" strike="noStrike" cap="none" dirty="0" smtClean="0">
                        <a:solidFill>
                          <a:schemeClr val="tx1"/>
                        </a:solidFill>
                        <a:effectLst/>
                        <a:latin typeface="+mn-lt"/>
                        <a:ea typeface="+mn-ea"/>
                        <a:cs typeface="+mn-cs"/>
                        <a:sym typeface="Arial"/>
                      </a:endParaRPr>
                    </a:p>
                    <a:p>
                      <a:pPr lvl="0" algn="l"/>
                      <a:r>
                        <a:rPr lang="fr-FR" sz="1200" b="0" i="0" u="none" strike="noStrike" cap="none" dirty="0" smtClean="0">
                          <a:solidFill>
                            <a:schemeClr val="tx1"/>
                          </a:solidFill>
                          <a:effectLst/>
                          <a:latin typeface="+mn-lt"/>
                          <a:ea typeface="+mn-ea"/>
                          <a:cs typeface="+mn-cs"/>
                          <a:sym typeface="Arial"/>
                        </a:rPr>
                        <a:t>Je souhaite voir de quelle manière nous pouvons travailler ensemble.</a:t>
                      </a:r>
                    </a:p>
                    <a:p>
                      <a:pPr lvl="0" algn="l"/>
                      <a:r>
                        <a:rPr lang="fr-FR" sz="1200" b="0" i="0" u="sng" strike="noStrike" cap="none" dirty="0" smtClean="0">
                          <a:solidFill>
                            <a:srgbClr val="C00000"/>
                          </a:solidFill>
                          <a:effectLst/>
                          <a:latin typeface="+mn-lt"/>
                          <a:ea typeface="+mn-ea"/>
                          <a:cs typeface="+mn-cs"/>
                          <a:sym typeface="Arial"/>
                        </a:rPr>
                        <a:t>Cas 2</a:t>
                      </a:r>
                      <a:r>
                        <a:rPr lang="fr-FR" sz="1200" b="0" i="0" u="none" strike="noStrike" cap="none" dirty="0" smtClean="0">
                          <a:solidFill>
                            <a:srgbClr val="C00000"/>
                          </a:solidFill>
                          <a:effectLst/>
                          <a:latin typeface="+mn-lt"/>
                          <a:ea typeface="+mn-ea"/>
                          <a:cs typeface="+mn-cs"/>
                          <a:sym typeface="Arial"/>
                        </a:rPr>
                        <a:t> – « Repéré Pro »</a:t>
                      </a:r>
                      <a:endParaRPr lang="fr-FR" sz="1200" b="0" i="0" u="none" strike="noStrike" cap="none" dirty="0" smtClean="0">
                        <a:solidFill>
                          <a:schemeClr val="tx1"/>
                        </a:solidFill>
                        <a:effectLst/>
                        <a:latin typeface="+mn-lt"/>
                        <a:ea typeface="+mn-ea"/>
                        <a:cs typeface="+mn-cs"/>
                        <a:sym typeface="Arial"/>
                      </a:endParaRPr>
                    </a:p>
                    <a:p>
                      <a:pPr lvl="0" algn="l"/>
                      <a:r>
                        <a:rPr lang="fr-FR" sz="1200" b="0" i="0" u="none" strike="noStrike" cap="none" dirty="0" smtClean="0">
                          <a:solidFill>
                            <a:schemeClr val="tx1"/>
                          </a:solidFill>
                          <a:effectLst/>
                          <a:latin typeface="+mn-lt"/>
                          <a:ea typeface="+mn-ea"/>
                          <a:cs typeface="+mn-cs"/>
                          <a:sym typeface="Arial"/>
                        </a:rPr>
                        <a:t>Je souhaite développer notre relation de travail en l’élargissant à votre volet professionnel.</a:t>
                      </a:r>
                      <a:endParaRPr lang="fr-FR" sz="1200" b="0" i="0" u="none" strike="noStrike" cap="none" dirty="0">
                        <a:solidFill>
                          <a:schemeClr val="tx1"/>
                        </a:solidFill>
                        <a:effectLst/>
                        <a:latin typeface="+mn-lt"/>
                        <a:ea typeface="+mn-ea"/>
                        <a:cs typeface="+mn-cs"/>
                        <a:sym typeface="Arial"/>
                      </a:endParaRPr>
                    </a:p>
                  </a:txBody>
                  <a:tcPr>
                    <a:solidFill>
                      <a:schemeClr val="bg1">
                        <a:alpha val="35000"/>
                      </a:schemeClr>
                    </a:solidFill>
                  </a:tcPr>
                </a:tc>
                <a:extLst>
                  <a:ext uri="{0D108BD9-81ED-4DB2-BD59-A6C34878D82A}">
                    <a16:rowId xmlns:a16="http://schemas.microsoft.com/office/drawing/2014/main" val="690289558"/>
                  </a:ext>
                </a:extLst>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1204247813"/>
              </p:ext>
            </p:extLst>
          </p:nvPr>
        </p:nvGraphicFramePr>
        <p:xfrm>
          <a:off x="538618" y="4741520"/>
          <a:ext cx="8232215" cy="487680"/>
        </p:xfrm>
        <a:graphic>
          <a:graphicData uri="http://schemas.openxmlformats.org/drawingml/2006/table">
            <a:tbl>
              <a:tblPr firstRow="1" bandRow="1"/>
              <a:tblGrid>
                <a:gridCol w="1242253">
                  <a:extLst>
                    <a:ext uri="{9D8B030D-6E8A-4147-A177-3AD203B41FA5}">
                      <a16:colId xmlns:a16="http://schemas.microsoft.com/office/drawing/2014/main" val="348243134"/>
                    </a:ext>
                  </a:extLst>
                </a:gridCol>
                <a:gridCol w="6989962">
                  <a:extLst>
                    <a:ext uri="{9D8B030D-6E8A-4147-A177-3AD203B41FA5}">
                      <a16:colId xmlns:a16="http://schemas.microsoft.com/office/drawing/2014/main" val="863585590"/>
                    </a:ext>
                  </a:extLst>
                </a:gridCol>
              </a:tblGrid>
              <a:tr h="468352">
                <a:tc>
                  <a:txBody>
                    <a:bodyPr/>
                    <a:lstStyle/>
                    <a:p>
                      <a:endParaRPr lang="fr-FR" sz="200" b="0" i="0" u="none" strike="noStrike" cap="none" dirty="0">
                        <a:solidFill>
                          <a:schemeClr val="tx1"/>
                        </a:solidFill>
                        <a:effectLst/>
                        <a:latin typeface="+mn-lt"/>
                        <a:ea typeface="+mn-ea"/>
                        <a:cs typeface="+mn-cs"/>
                        <a:sym typeface="Arial"/>
                      </a:endParaRPr>
                    </a:p>
                    <a:p>
                      <a:pPr algn="ctr"/>
                      <a:r>
                        <a:rPr lang="fr-FR" sz="1200" b="1" i="0" u="none" strike="noStrike" cap="none" dirty="0" smtClean="0">
                          <a:solidFill>
                            <a:schemeClr val="tx1"/>
                          </a:solidFill>
                          <a:effectLst/>
                          <a:latin typeface="+mn-lt"/>
                          <a:ea typeface="+mn-ea"/>
                          <a:cs typeface="+mn-cs"/>
                          <a:sym typeface="Arial"/>
                        </a:rPr>
                        <a:t>La prise de congés</a:t>
                      </a:r>
                      <a:endParaRPr lang="fr-FR" sz="1200" b="1" i="0" u="none" strike="noStrike" cap="none" dirty="0">
                        <a:solidFill>
                          <a:schemeClr val="tx1"/>
                        </a:solidFill>
                        <a:effectLst/>
                        <a:latin typeface="+mn-lt"/>
                        <a:ea typeface="+mn-ea"/>
                        <a:cs typeface="+mn-cs"/>
                        <a:sym typeface="Arial"/>
                      </a:endParaRPr>
                    </a:p>
                  </a:txBody>
                  <a:tcPr>
                    <a:solidFill>
                      <a:srgbClr val="C00000">
                        <a:alpha val="35000"/>
                      </a:srgbClr>
                    </a:solidFill>
                  </a:tcPr>
                </a:tc>
                <a:tc>
                  <a:txBody>
                    <a:bodyPr/>
                    <a:lstStyle/>
                    <a:p>
                      <a:pPr fontAlgn="base"/>
                      <a:r>
                        <a:rPr lang="fr-FR" sz="1200" b="0" i="0" u="none" strike="noStrike" cap="none" dirty="0" smtClean="0">
                          <a:solidFill>
                            <a:schemeClr val="tx1"/>
                          </a:solidFill>
                          <a:effectLst/>
                          <a:latin typeface="+mn-lt"/>
                          <a:ea typeface="+mn-ea"/>
                          <a:cs typeface="+mn-cs"/>
                          <a:sym typeface="Arial"/>
                        </a:rPr>
                        <a:t>Je </a:t>
                      </a:r>
                      <a:r>
                        <a:rPr lang="fr-FR" sz="1200" b="0" i="0" u="none" strike="noStrike" cap="none" dirty="0">
                          <a:solidFill>
                            <a:schemeClr val="tx1"/>
                          </a:solidFill>
                          <a:effectLst/>
                          <a:latin typeface="+mn-lt"/>
                          <a:ea typeface="+mn-ea"/>
                          <a:cs typeface="+mn-cs"/>
                          <a:sym typeface="Arial"/>
                        </a:rPr>
                        <a:t>vous remercie de </a:t>
                      </a:r>
                      <a:r>
                        <a:rPr lang="fr-FR" sz="1200" b="0" i="0" u="none" strike="noStrike" cap="none" dirty="0" smtClean="0">
                          <a:solidFill>
                            <a:schemeClr val="tx1"/>
                          </a:solidFill>
                          <a:effectLst/>
                          <a:latin typeface="+mn-lt"/>
                          <a:ea typeface="+mn-ea"/>
                          <a:cs typeface="+mn-cs"/>
                          <a:sym typeface="Arial"/>
                        </a:rPr>
                        <a:t>la qualité de</a:t>
                      </a:r>
                      <a:r>
                        <a:rPr lang="fr-FR" sz="1200" b="0" i="0" u="none" strike="noStrike" cap="none" baseline="0" dirty="0" smtClean="0">
                          <a:solidFill>
                            <a:schemeClr val="tx1"/>
                          </a:solidFill>
                          <a:effectLst/>
                          <a:latin typeface="+mn-lt"/>
                          <a:ea typeface="+mn-ea"/>
                          <a:cs typeface="+mn-cs"/>
                          <a:sym typeface="Arial"/>
                        </a:rPr>
                        <a:t> votre a</a:t>
                      </a:r>
                      <a:r>
                        <a:rPr lang="fr-FR" sz="1200" b="0" i="0" u="none" strike="noStrike" cap="none" dirty="0" smtClean="0">
                          <a:solidFill>
                            <a:schemeClr val="tx1"/>
                          </a:solidFill>
                          <a:effectLst/>
                          <a:latin typeface="+mn-lt"/>
                          <a:ea typeface="+mn-ea"/>
                          <a:cs typeface="+mn-cs"/>
                          <a:sym typeface="Arial"/>
                        </a:rPr>
                        <a:t>ccueil. Je me réjouis à la perspective de cet entretien. Et </a:t>
                      </a:r>
                      <a:r>
                        <a:rPr lang="fr-FR" sz="1200" b="0" i="0" u="none" strike="noStrike" cap="none" dirty="0">
                          <a:solidFill>
                            <a:schemeClr val="tx1"/>
                          </a:solidFill>
                          <a:effectLst/>
                          <a:latin typeface="+mn-lt"/>
                          <a:ea typeface="+mn-ea"/>
                          <a:cs typeface="+mn-cs"/>
                          <a:sym typeface="Arial"/>
                        </a:rPr>
                        <a:t>je </a:t>
                      </a:r>
                      <a:r>
                        <a:rPr lang="fr-FR" sz="1200" b="0" i="0" u="none" strike="noStrike" cap="none" dirty="0" smtClean="0">
                          <a:solidFill>
                            <a:schemeClr val="tx1"/>
                          </a:solidFill>
                          <a:effectLst/>
                          <a:latin typeface="+mn-lt"/>
                          <a:ea typeface="+mn-ea"/>
                          <a:cs typeface="+mn-cs"/>
                          <a:sym typeface="Arial"/>
                        </a:rPr>
                        <a:t>suis déjà </a:t>
                      </a:r>
                      <a:r>
                        <a:rPr lang="fr-FR" sz="1200" b="0" i="0" u="none" strike="noStrike" cap="none" dirty="0">
                          <a:solidFill>
                            <a:schemeClr val="tx1"/>
                          </a:solidFill>
                          <a:effectLst/>
                          <a:latin typeface="+mn-lt"/>
                          <a:ea typeface="+mn-ea"/>
                          <a:cs typeface="+mn-cs"/>
                          <a:sym typeface="Arial"/>
                        </a:rPr>
                        <a:t>impatient(e) de travailler avec </a:t>
                      </a:r>
                      <a:r>
                        <a:rPr lang="fr-FR" sz="1200" b="0" i="0" u="none" strike="noStrike" cap="none" dirty="0" smtClean="0">
                          <a:solidFill>
                            <a:schemeClr val="tx1"/>
                          </a:solidFill>
                          <a:effectLst/>
                          <a:latin typeface="+mn-lt"/>
                          <a:ea typeface="+mn-ea"/>
                          <a:cs typeface="+mn-cs"/>
                          <a:sym typeface="Arial"/>
                        </a:rPr>
                        <a:t>vous</a:t>
                      </a:r>
                      <a:r>
                        <a:rPr lang="fr-FR" sz="1200" b="0" i="0" u="none" strike="noStrike" cap="none" baseline="0" dirty="0" smtClean="0">
                          <a:solidFill>
                            <a:schemeClr val="tx1"/>
                          </a:solidFill>
                          <a:effectLst/>
                          <a:latin typeface="+mn-lt"/>
                          <a:ea typeface="+mn-ea"/>
                          <a:cs typeface="+mn-cs"/>
                          <a:sym typeface="Arial"/>
                        </a:rPr>
                        <a:t> !</a:t>
                      </a:r>
                      <a:endParaRPr lang="fr-FR" sz="1200" b="0" i="0" u="none" strike="noStrike" cap="none" dirty="0">
                        <a:solidFill>
                          <a:schemeClr val="tx1"/>
                        </a:solidFill>
                        <a:effectLst/>
                        <a:latin typeface="+mn-lt"/>
                        <a:ea typeface="+mn-ea"/>
                        <a:cs typeface="+mn-cs"/>
                        <a:sym typeface="Arial"/>
                      </a:endParaRPr>
                    </a:p>
                  </a:txBody>
                  <a:tcPr>
                    <a:solidFill>
                      <a:schemeClr val="bg1">
                        <a:alpha val="35000"/>
                      </a:schemeClr>
                    </a:solidFill>
                  </a:tcPr>
                </a:tc>
                <a:extLst>
                  <a:ext uri="{0D108BD9-81ED-4DB2-BD59-A6C34878D82A}">
                    <a16:rowId xmlns:a16="http://schemas.microsoft.com/office/drawing/2014/main" val="690289558"/>
                  </a:ext>
                </a:extLst>
              </a:tr>
            </a:tbl>
          </a:graphicData>
        </a:graphic>
      </p:graphicFrame>
    </p:spTree>
    <p:extLst>
      <p:ext uri="{BB962C8B-B14F-4D97-AF65-F5344CB8AC3E}">
        <p14:creationId xmlns:p14="http://schemas.microsoft.com/office/powerpoint/2010/main" val="4178062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0246" y="238580"/>
            <a:ext cx="3816424" cy="769441"/>
          </a:xfrm>
        </p:spPr>
        <p:txBody>
          <a:bodyPr/>
          <a:lstStyle/>
          <a:p>
            <a:r>
              <a:rPr lang="fr-FR" dirty="0"/>
              <a:t>Les scripts commerciaux</a:t>
            </a:r>
          </a:p>
          <a:p>
            <a:endParaRPr lang="fr-FR" dirty="0"/>
          </a:p>
        </p:txBody>
      </p:sp>
      <p:sp>
        <p:nvSpPr>
          <p:cNvPr id="3" name="Espace réservé du texte 2"/>
          <p:cNvSpPr>
            <a:spLocks noGrp="1"/>
          </p:cNvSpPr>
          <p:nvPr>
            <p:ph type="body" sz="quarter" idx="12"/>
          </p:nvPr>
        </p:nvSpPr>
        <p:spPr>
          <a:xfrm>
            <a:off x="683568" y="657323"/>
            <a:ext cx="8532440" cy="384043"/>
          </a:xfrm>
        </p:spPr>
        <p:txBody>
          <a:bodyPr/>
          <a:lstStyle/>
          <a:p>
            <a:r>
              <a:rPr lang="fr-FR" dirty="0">
                <a:solidFill>
                  <a:schemeClr val="bg1">
                    <a:lumMod val="50000"/>
                  </a:schemeClr>
                </a:solidFill>
              </a:rPr>
              <a:t>Le </a:t>
            </a:r>
            <a:r>
              <a:rPr lang="fr-FR" dirty="0" smtClean="0">
                <a:solidFill>
                  <a:schemeClr val="bg1">
                    <a:lumMod val="50000"/>
                  </a:schemeClr>
                </a:solidFill>
              </a:rPr>
              <a:t>passage du barrage de la Secrétaire</a:t>
            </a:r>
            <a:endParaRPr lang="fr-FR" sz="1400" i="1" dirty="0">
              <a:solidFill>
                <a:schemeClr val="bg1">
                  <a:lumMod val="50000"/>
                </a:schemeClr>
              </a:solidFill>
            </a:endParaRPr>
          </a:p>
          <a:p>
            <a:endParaRPr lang="fr-FR" dirty="0">
              <a:solidFill>
                <a:schemeClr val="bg1">
                  <a:lumMod val="50000"/>
                </a:schemeClr>
              </a:solidFill>
            </a:endParaRPr>
          </a:p>
        </p:txBody>
      </p:sp>
      <p:sp>
        <p:nvSpPr>
          <p:cNvPr id="5" name="ZoneTexte 4"/>
          <p:cNvSpPr txBox="1"/>
          <p:nvPr/>
        </p:nvSpPr>
        <p:spPr>
          <a:xfrm>
            <a:off x="683568" y="1340768"/>
            <a:ext cx="8070374" cy="4616648"/>
          </a:xfrm>
          <a:prstGeom prst="rect">
            <a:avLst/>
          </a:prstGeom>
          <a:noFill/>
        </p:spPr>
        <p:txBody>
          <a:bodyPr wrap="square" rtlCol="0">
            <a:spAutoFit/>
          </a:bodyPr>
          <a:lstStyle/>
          <a:p>
            <a:r>
              <a:rPr lang="fr-FR" sz="1400" b="1" dirty="0"/>
              <a:t>Une ambition…</a:t>
            </a:r>
            <a:endParaRPr lang="fr-FR" sz="1400" dirty="0"/>
          </a:p>
          <a:p>
            <a:pPr marL="171450" indent="-171450">
              <a:buFont typeface="Wingdings" panose="05000000000000000000" pitchFamily="2" charset="2"/>
              <a:buChar char="ü"/>
            </a:pPr>
            <a:r>
              <a:rPr lang="fr-FR" sz="1400" dirty="0"/>
              <a:t>La faire devenir une alliée ! </a:t>
            </a:r>
          </a:p>
          <a:p>
            <a:endParaRPr lang="fr-FR" sz="1400" dirty="0"/>
          </a:p>
          <a:p>
            <a:r>
              <a:rPr lang="fr-FR" sz="1400" b="1" dirty="0"/>
              <a:t>Comment ? En…</a:t>
            </a:r>
          </a:p>
          <a:p>
            <a:pPr marL="171450" indent="-171450">
              <a:buFont typeface="Wingdings" panose="05000000000000000000" pitchFamily="2" charset="2"/>
              <a:buChar char="ü"/>
            </a:pPr>
            <a:r>
              <a:rPr lang="fr-FR" sz="1400" dirty="0"/>
              <a:t>La valorisant,</a:t>
            </a:r>
          </a:p>
          <a:p>
            <a:pPr marL="171450" indent="-171450">
              <a:buFont typeface="Wingdings" panose="05000000000000000000" pitchFamily="2" charset="2"/>
              <a:buChar char="ü"/>
            </a:pPr>
            <a:r>
              <a:rPr lang="fr-FR" sz="1400" dirty="0"/>
              <a:t>L’impliquant,</a:t>
            </a:r>
          </a:p>
          <a:p>
            <a:pPr marL="171450" indent="-171450">
              <a:buFont typeface="Wingdings" panose="05000000000000000000" pitchFamily="2" charset="2"/>
              <a:buChar char="ü"/>
            </a:pPr>
            <a:r>
              <a:rPr lang="fr-FR" sz="1400" dirty="0"/>
              <a:t>La responsabilisant.</a:t>
            </a:r>
          </a:p>
          <a:p>
            <a:r>
              <a:rPr lang="fr-FR" sz="1400" dirty="0"/>
              <a:t> </a:t>
            </a:r>
          </a:p>
          <a:p>
            <a:pPr algn="just"/>
            <a:r>
              <a:rPr lang="fr-FR" sz="1400" b="1" dirty="0"/>
              <a:t>Concrètement, quelle accroche possible ?</a:t>
            </a:r>
          </a:p>
          <a:p>
            <a:pPr lvl="0" algn="just"/>
            <a:r>
              <a:rPr lang="fr-FR" sz="1400" dirty="0"/>
              <a:t>« </a:t>
            </a:r>
            <a:r>
              <a:rPr lang="fr-FR" sz="1400" i="1" dirty="0">
                <a:solidFill>
                  <a:srgbClr val="C00000"/>
                </a:solidFill>
              </a:rPr>
              <a:t>Vous qui connaissez bien l’organisation de M. Gérant, vous allez pouvoir m’aider. Vous l’avez compris, j’ai besoin d’entrer en contact avec M. Gérant. Dites-moi, quels conseils pouvez-vous me donner ?</a:t>
            </a:r>
            <a:r>
              <a:rPr lang="fr-FR" sz="1400" b="1" i="1" baseline="30000" dirty="0">
                <a:solidFill>
                  <a:schemeClr val="bg1">
                    <a:lumMod val="50000"/>
                  </a:schemeClr>
                </a:solidFill>
              </a:rPr>
              <a:t> [*] </a:t>
            </a:r>
            <a:r>
              <a:rPr lang="fr-FR" sz="1400" i="1" dirty="0">
                <a:solidFill>
                  <a:srgbClr val="C00000"/>
                </a:solidFill>
              </a:rPr>
              <a:t>… Parfait ! Je vous remercie, Et vous êtes Madame ???</a:t>
            </a:r>
            <a:r>
              <a:rPr lang="fr-FR" sz="1400" dirty="0"/>
              <a:t> ».</a:t>
            </a:r>
          </a:p>
          <a:p>
            <a:pPr algn="just"/>
            <a:r>
              <a:rPr lang="fr-FR" sz="1400" dirty="0"/>
              <a:t> </a:t>
            </a:r>
          </a:p>
          <a:p>
            <a:pPr algn="just"/>
            <a:r>
              <a:rPr lang="fr-FR" sz="1400" b="1" i="1" baseline="30000" dirty="0">
                <a:solidFill>
                  <a:schemeClr val="bg1">
                    <a:lumMod val="50000"/>
                  </a:schemeClr>
                </a:solidFill>
              </a:rPr>
              <a:t>[*]</a:t>
            </a:r>
            <a:r>
              <a:rPr lang="fr-FR" sz="1400" dirty="0">
                <a:solidFill>
                  <a:schemeClr val="bg1">
                    <a:lumMod val="50000"/>
                  </a:schemeClr>
                </a:solidFill>
              </a:rPr>
              <a:t> </a:t>
            </a:r>
            <a:r>
              <a:rPr lang="fr-FR" sz="1400" b="1" dirty="0">
                <a:solidFill>
                  <a:schemeClr val="bg1">
                    <a:lumMod val="50000"/>
                  </a:schemeClr>
                </a:solidFill>
              </a:rPr>
              <a:t>Les conseils prodigués doivent permettre de disposer…</a:t>
            </a:r>
            <a:endParaRPr lang="fr-FR" sz="1400" dirty="0">
              <a:solidFill>
                <a:schemeClr val="bg1">
                  <a:lumMod val="50000"/>
                </a:schemeClr>
              </a:solidFill>
            </a:endParaRPr>
          </a:p>
          <a:p>
            <a:pPr marL="171450" indent="-171450" algn="just">
              <a:buFont typeface="Wingdings" panose="05000000000000000000" pitchFamily="2" charset="2"/>
              <a:buChar char="ü"/>
            </a:pPr>
            <a:r>
              <a:rPr lang="fr-FR" sz="1400" dirty="0"/>
              <a:t>Du 06 ou du 07 du Gérant,</a:t>
            </a:r>
          </a:p>
          <a:p>
            <a:pPr marL="171450" indent="-171450" algn="just">
              <a:buFont typeface="Wingdings" panose="05000000000000000000" pitchFamily="2" charset="2"/>
              <a:buChar char="ü"/>
            </a:pPr>
            <a:r>
              <a:rPr lang="fr-FR" sz="1400" dirty="0"/>
              <a:t>De ses créneaux de disponibilité « en général »,</a:t>
            </a:r>
          </a:p>
          <a:p>
            <a:pPr marL="171450" indent="-171450" algn="just">
              <a:buFont typeface="Wingdings" panose="05000000000000000000" pitchFamily="2" charset="2"/>
              <a:buChar char="ü"/>
            </a:pPr>
            <a:r>
              <a:rPr lang="fr-FR" sz="1400" dirty="0"/>
              <a:t>De sa préférence, à être visité ou appelé : dans le cas d’une visite, sur quel site, et dans le cas d’un appel, sur quel numéro,</a:t>
            </a:r>
          </a:p>
          <a:p>
            <a:pPr marL="171450" indent="-171450" algn="just">
              <a:buFont typeface="Wingdings" panose="05000000000000000000" pitchFamily="2" charset="2"/>
              <a:buChar char="ü"/>
            </a:pPr>
            <a:r>
              <a:rPr lang="fr-FR" sz="1400" dirty="0"/>
              <a:t>Et bien évidemment, toutes les « confidences » sont bonnes à prendre </a:t>
            </a:r>
            <a:r>
              <a:rPr lang="fr-FR" sz="1400" dirty="0">
                <a:sym typeface="Wingdings" panose="05000000000000000000" pitchFamily="2" charset="2"/>
              </a:rPr>
              <a:t></a:t>
            </a:r>
          </a:p>
          <a:p>
            <a:pPr lvl="0" algn="just"/>
            <a:r>
              <a:rPr lang="fr-FR" sz="1400" b="1" dirty="0">
                <a:solidFill>
                  <a:schemeClr val="bg1">
                    <a:lumMod val="50000"/>
                  </a:schemeClr>
                </a:solidFill>
                <a:sym typeface="Wingdings" panose="05000000000000000000" pitchFamily="2" charset="2"/>
              </a:rPr>
              <a:t>Afin d’optimiser le taux de contacts utiles au moment des relances… à planifier !</a:t>
            </a:r>
            <a:endParaRPr lang="fr-FR" sz="1400" b="1" dirty="0">
              <a:solidFill>
                <a:schemeClr val="bg1">
                  <a:lumMod val="50000"/>
                </a:schemeClr>
              </a:solidFill>
            </a:endParaRPr>
          </a:p>
          <a:p>
            <a:r>
              <a:rPr lang="fr-FR" sz="1400" dirty="0"/>
              <a:t> </a:t>
            </a:r>
          </a:p>
        </p:txBody>
      </p:sp>
    </p:spTree>
    <p:extLst>
      <p:ext uri="{BB962C8B-B14F-4D97-AF65-F5344CB8AC3E}">
        <p14:creationId xmlns:p14="http://schemas.microsoft.com/office/powerpoint/2010/main" val="3725100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955" y="238580"/>
            <a:ext cx="3816424" cy="769441"/>
          </a:xfrm>
        </p:spPr>
        <p:txBody>
          <a:bodyPr/>
          <a:lstStyle/>
          <a:p>
            <a:r>
              <a:rPr lang="fr-FR" dirty="0"/>
              <a:t>Les scripts commerciaux</a:t>
            </a:r>
          </a:p>
          <a:p>
            <a:endParaRPr lang="fr-FR" dirty="0"/>
          </a:p>
        </p:txBody>
      </p:sp>
      <p:sp>
        <p:nvSpPr>
          <p:cNvPr id="3" name="Espace réservé du texte 2"/>
          <p:cNvSpPr>
            <a:spLocks noGrp="1"/>
          </p:cNvSpPr>
          <p:nvPr>
            <p:ph type="body" sz="quarter" idx="12"/>
          </p:nvPr>
        </p:nvSpPr>
        <p:spPr>
          <a:xfrm>
            <a:off x="719064" y="781933"/>
            <a:ext cx="8424936" cy="384043"/>
          </a:xfrm>
        </p:spPr>
        <p:txBody>
          <a:bodyPr>
            <a:normAutofit fontScale="92500"/>
          </a:bodyPr>
          <a:lstStyle/>
          <a:p>
            <a:r>
              <a:rPr lang="fr-FR" dirty="0">
                <a:solidFill>
                  <a:schemeClr val="bg1">
                    <a:lumMod val="50000"/>
                  </a:schemeClr>
                </a:solidFill>
              </a:rPr>
              <a:t>Le traitement des objections majeures à </a:t>
            </a:r>
            <a:r>
              <a:rPr lang="fr-FR" dirty="0" smtClean="0">
                <a:solidFill>
                  <a:schemeClr val="bg1">
                    <a:lumMod val="50000"/>
                  </a:schemeClr>
                </a:solidFill>
              </a:rPr>
              <a:t>accepter un rendez-vous </a:t>
            </a:r>
            <a:r>
              <a:rPr lang="fr-FR" sz="1400" i="1" dirty="0">
                <a:solidFill>
                  <a:schemeClr val="bg1">
                    <a:lumMod val="50000"/>
                  </a:schemeClr>
                </a:solidFill>
              </a:rPr>
              <a:t>(1/2)</a:t>
            </a:r>
          </a:p>
          <a:p>
            <a:endParaRPr lang="fr-FR" dirty="0">
              <a:solidFill>
                <a:schemeClr val="bg1">
                  <a:lumMod val="50000"/>
                </a:schemeClr>
              </a:solidFill>
            </a:endParaRPr>
          </a:p>
        </p:txBody>
      </p:sp>
      <p:sp>
        <p:nvSpPr>
          <p:cNvPr id="5" name="ZoneTexte 4"/>
          <p:cNvSpPr txBox="1"/>
          <p:nvPr/>
        </p:nvSpPr>
        <p:spPr>
          <a:xfrm>
            <a:off x="719064" y="1844824"/>
            <a:ext cx="8070374" cy="3754874"/>
          </a:xfrm>
          <a:prstGeom prst="rect">
            <a:avLst/>
          </a:prstGeom>
          <a:noFill/>
        </p:spPr>
        <p:txBody>
          <a:bodyPr wrap="square" rtlCol="0">
            <a:spAutoFit/>
          </a:bodyPr>
          <a:lstStyle/>
          <a:p>
            <a:pPr algn="just"/>
            <a:r>
              <a:rPr lang="fr-FR" sz="1400" b="1" i="1" dirty="0">
                <a:solidFill>
                  <a:srgbClr val="C00000"/>
                </a:solidFill>
              </a:rPr>
              <a:t>« Tout va bien, je suis content de mon établissement »</a:t>
            </a:r>
            <a:endParaRPr lang="fr-FR" sz="1400" dirty="0">
              <a:solidFill>
                <a:srgbClr val="C00000"/>
              </a:solidFill>
            </a:endParaRPr>
          </a:p>
          <a:p>
            <a:pPr algn="just"/>
            <a:r>
              <a:rPr lang="fr-FR" sz="1400" dirty="0"/>
              <a:t> Tant mieux, j’ai le même but que tout se passe bien avec mes clients. Et justement, je vous propose un regard neuf dans l’objectif d’optimiser votre existant.</a:t>
            </a:r>
          </a:p>
          <a:p>
            <a:pPr algn="just"/>
            <a:r>
              <a:rPr lang="fr-FR" sz="1400" b="1" dirty="0"/>
              <a:t>+ Alternative de temps</a:t>
            </a:r>
            <a:r>
              <a:rPr lang="fr-FR" sz="1400" dirty="0"/>
              <a:t> : je vous propose d’en échanger, selon votre préférence, semaine prochaine ou la suivante ?</a:t>
            </a:r>
          </a:p>
          <a:p>
            <a:pPr algn="just"/>
            <a:r>
              <a:rPr lang="fr-FR" sz="1400" dirty="0">
                <a:solidFill>
                  <a:srgbClr val="C00000"/>
                </a:solidFill>
              </a:rPr>
              <a:t> </a:t>
            </a:r>
          </a:p>
          <a:p>
            <a:pPr algn="just"/>
            <a:r>
              <a:rPr lang="fr-FR" sz="1400" b="1" i="1" dirty="0">
                <a:solidFill>
                  <a:srgbClr val="C00000"/>
                </a:solidFill>
              </a:rPr>
              <a:t>« Je n’ai pas le temps ! »</a:t>
            </a:r>
            <a:endParaRPr lang="fr-FR" sz="1400" dirty="0">
              <a:solidFill>
                <a:srgbClr val="C00000"/>
              </a:solidFill>
            </a:endParaRPr>
          </a:p>
          <a:p>
            <a:pPr algn="just"/>
            <a:r>
              <a:rPr lang="fr-FR" sz="1400" dirty="0"/>
              <a:t>Justement, l’objet de mon appel est de définir avec vous un créneau de rendez-vous qui vous convienne.</a:t>
            </a:r>
          </a:p>
          <a:p>
            <a:pPr algn="just"/>
            <a:r>
              <a:rPr lang="fr-FR" sz="1400" b="1" dirty="0"/>
              <a:t>+ Alternative de temps</a:t>
            </a:r>
            <a:r>
              <a:rPr lang="fr-FR" sz="1400" dirty="0"/>
              <a:t> : alors, dites-moi, qu’est-ce qui vous arrange… semaine prochaine ou la suivante ?</a:t>
            </a:r>
          </a:p>
          <a:p>
            <a:pPr algn="just"/>
            <a:r>
              <a:rPr lang="fr-FR" sz="1400" dirty="0"/>
              <a:t> </a:t>
            </a:r>
          </a:p>
          <a:p>
            <a:pPr algn="just"/>
            <a:r>
              <a:rPr lang="fr-FR" sz="1400" b="1" i="1" dirty="0">
                <a:solidFill>
                  <a:srgbClr val="C00000"/>
                </a:solidFill>
              </a:rPr>
              <a:t>« Ca ne m’intéresse pas ! »</a:t>
            </a:r>
          </a:p>
          <a:p>
            <a:pPr algn="just"/>
            <a:r>
              <a:rPr lang="fr-FR" sz="1400" dirty="0"/>
              <a:t>Justement, mon objectif étant de prendre en compte ce qui vous intéresse, je vous propose de me l’évoquer dans le cadre d’un entretien.</a:t>
            </a:r>
          </a:p>
          <a:p>
            <a:pPr algn="just"/>
            <a:r>
              <a:rPr lang="fr-FR" sz="1400" b="1" dirty="0"/>
              <a:t>+ Alternative de temps</a:t>
            </a:r>
            <a:r>
              <a:rPr lang="fr-FR" sz="1400" dirty="0"/>
              <a:t> : la semaine prochaine ou la suivante ? qu’est-ce qui vous arrange ?</a:t>
            </a:r>
          </a:p>
          <a:p>
            <a:pPr algn="just"/>
            <a:r>
              <a:rPr lang="fr-FR" sz="1400" b="1" u="sng" dirty="0">
                <a:solidFill>
                  <a:schemeClr val="bg1">
                    <a:lumMod val="50000"/>
                  </a:schemeClr>
                </a:solidFill>
                <a:effectLst>
                  <a:outerShdw blurRad="38100" dist="38100" dir="2700000" algn="tl">
                    <a:srgbClr val="000000">
                      <a:alpha val="43137"/>
                    </a:srgbClr>
                  </a:outerShdw>
                </a:effectLst>
              </a:rPr>
              <a:t>ou</a:t>
            </a:r>
            <a:r>
              <a:rPr lang="fr-FR" sz="1400" b="1" dirty="0">
                <a:solidFill>
                  <a:schemeClr val="bg1">
                    <a:lumMod val="50000"/>
                  </a:schemeClr>
                </a:solidFill>
                <a:effectLst>
                  <a:outerShdw blurRad="38100" dist="38100" dir="2700000" algn="tl">
                    <a:srgbClr val="000000">
                      <a:alpha val="43137"/>
                    </a:srgbClr>
                  </a:outerShdw>
                </a:effectLst>
              </a:rPr>
              <a:t> </a:t>
            </a:r>
          </a:p>
          <a:p>
            <a:pPr algn="just"/>
            <a:r>
              <a:rPr lang="fr-FR" sz="1400" dirty="0"/>
              <a:t>Quel beau défi… vous intéresser ! Relevons-le ensemble !</a:t>
            </a:r>
          </a:p>
          <a:p>
            <a:pPr algn="just"/>
            <a:r>
              <a:rPr lang="fr-FR" sz="1400" b="1" dirty="0"/>
              <a:t>+ Alternative de temps</a:t>
            </a:r>
            <a:r>
              <a:rPr lang="fr-FR" sz="1400" dirty="0"/>
              <a:t> : vous préférez le rendez-vous la semaine prochaine ou la suivante ?</a:t>
            </a:r>
          </a:p>
          <a:p>
            <a:pPr algn="just"/>
            <a:r>
              <a:rPr lang="fr-FR" sz="1400" dirty="0"/>
              <a:t> </a:t>
            </a:r>
          </a:p>
        </p:txBody>
      </p:sp>
    </p:spTree>
    <p:extLst>
      <p:ext uri="{BB962C8B-B14F-4D97-AF65-F5344CB8AC3E}">
        <p14:creationId xmlns:p14="http://schemas.microsoft.com/office/powerpoint/2010/main" val="6929884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1077" y="188640"/>
            <a:ext cx="3816424" cy="769441"/>
          </a:xfrm>
        </p:spPr>
        <p:txBody>
          <a:bodyPr/>
          <a:lstStyle/>
          <a:p>
            <a:r>
              <a:rPr lang="fr-FR" dirty="0"/>
              <a:t>Les scripts commerciaux</a:t>
            </a:r>
          </a:p>
          <a:p>
            <a:endParaRPr lang="fr-FR" dirty="0"/>
          </a:p>
        </p:txBody>
      </p:sp>
      <p:sp>
        <p:nvSpPr>
          <p:cNvPr id="3" name="Espace réservé du texte 2"/>
          <p:cNvSpPr>
            <a:spLocks noGrp="1"/>
          </p:cNvSpPr>
          <p:nvPr>
            <p:ph type="body" sz="quarter" idx="12"/>
          </p:nvPr>
        </p:nvSpPr>
        <p:spPr>
          <a:xfrm>
            <a:off x="644825" y="692696"/>
            <a:ext cx="8424936" cy="384043"/>
          </a:xfrm>
        </p:spPr>
        <p:txBody>
          <a:bodyPr>
            <a:normAutofit fontScale="92500"/>
          </a:bodyPr>
          <a:lstStyle/>
          <a:p>
            <a:r>
              <a:rPr lang="fr-FR" dirty="0">
                <a:solidFill>
                  <a:schemeClr val="bg1">
                    <a:lumMod val="50000"/>
                  </a:schemeClr>
                </a:solidFill>
              </a:rPr>
              <a:t>Le traitement des objections majeures à </a:t>
            </a:r>
            <a:r>
              <a:rPr lang="fr-FR" dirty="0" smtClean="0">
                <a:solidFill>
                  <a:schemeClr val="bg1">
                    <a:lumMod val="50000"/>
                  </a:schemeClr>
                </a:solidFill>
              </a:rPr>
              <a:t>accepter un rendez-vous </a:t>
            </a:r>
            <a:r>
              <a:rPr lang="fr-FR" sz="1400" i="1" dirty="0">
                <a:solidFill>
                  <a:schemeClr val="bg1">
                    <a:lumMod val="50000"/>
                  </a:schemeClr>
                </a:solidFill>
              </a:rPr>
              <a:t>(2/2)</a:t>
            </a:r>
          </a:p>
          <a:p>
            <a:endParaRPr lang="fr-FR" dirty="0">
              <a:solidFill>
                <a:schemeClr val="bg1">
                  <a:lumMod val="50000"/>
                </a:schemeClr>
              </a:solidFill>
            </a:endParaRPr>
          </a:p>
        </p:txBody>
      </p:sp>
      <p:sp>
        <p:nvSpPr>
          <p:cNvPr id="5" name="ZoneTexte 4"/>
          <p:cNvSpPr txBox="1"/>
          <p:nvPr/>
        </p:nvSpPr>
        <p:spPr>
          <a:xfrm>
            <a:off x="644825" y="1124744"/>
            <a:ext cx="8070374" cy="5047536"/>
          </a:xfrm>
          <a:prstGeom prst="rect">
            <a:avLst/>
          </a:prstGeom>
          <a:noFill/>
        </p:spPr>
        <p:txBody>
          <a:bodyPr wrap="square" rtlCol="0">
            <a:spAutoFit/>
          </a:bodyPr>
          <a:lstStyle/>
          <a:p>
            <a:pPr algn="just"/>
            <a:r>
              <a:rPr lang="fr-FR" sz="1400" b="1" i="1" dirty="0">
                <a:solidFill>
                  <a:srgbClr val="C00000"/>
                </a:solidFill>
              </a:rPr>
              <a:t>« Je n’ai pas de projet »</a:t>
            </a:r>
            <a:endParaRPr lang="fr-FR" sz="1400" dirty="0">
              <a:solidFill>
                <a:srgbClr val="C00000"/>
              </a:solidFill>
            </a:endParaRPr>
          </a:p>
          <a:p>
            <a:pPr algn="just"/>
            <a:r>
              <a:rPr lang="fr-FR" sz="1400" dirty="0"/>
              <a:t>A défaut de projet immédiat, vous avez nécessairement un sujet d’intérêt </a:t>
            </a:r>
            <a:r>
              <a:rPr lang="fr-FR" sz="1400" i="1" baseline="30000" dirty="0">
                <a:solidFill>
                  <a:schemeClr val="bg1">
                    <a:lumMod val="50000"/>
                  </a:schemeClr>
                </a:solidFill>
              </a:rPr>
              <a:t>(*)</a:t>
            </a:r>
            <a:r>
              <a:rPr lang="fr-FR" sz="1400" dirty="0"/>
              <a:t>. Je vous propose que nous le partagions dans le cadre d’un entretien.</a:t>
            </a:r>
          </a:p>
          <a:p>
            <a:r>
              <a:rPr lang="fr-FR" sz="1400" dirty="0"/>
              <a:t> </a:t>
            </a:r>
            <a:br>
              <a:rPr lang="fr-FR" sz="1400" dirty="0"/>
            </a:br>
            <a:r>
              <a:rPr lang="fr-FR" sz="1400" i="1" baseline="30000" dirty="0">
                <a:solidFill>
                  <a:schemeClr val="bg1">
                    <a:lumMod val="50000"/>
                  </a:schemeClr>
                </a:solidFill>
              </a:rPr>
              <a:t>(*)</a:t>
            </a:r>
            <a:r>
              <a:rPr lang="fr-FR" sz="1400" i="1" dirty="0"/>
              <a:t>  [Pourquoi pas suggérer les problématiques : réfléchir à votre protection, optimiser vos placements, etc…]</a:t>
            </a:r>
            <a:endParaRPr lang="fr-FR" sz="1400" dirty="0"/>
          </a:p>
          <a:p>
            <a:pPr algn="just"/>
            <a:r>
              <a:rPr lang="fr-FR" sz="1400" b="1" dirty="0"/>
              <a:t>+ Alternative de temps</a:t>
            </a:r>
            <a:r>
              <a:rPr lang="fr-FR" sz="1400" dirty="0"/>
              <a:t> : rencontrons-nous, de fait, semaine prochaine ou la suivante ?</a:t>
            </a:r>
          </a:p>
          <a:p>
            <a:pPr algn="just"/>
            <a:r>
              <a:rPr lang="fr-FR" sz="1400" dirty="0"/>
              <a:t> </a:t>
            </a:r>
            <a:r>
              <a:rPr lang="fr-FR" sz="1400" b="1" u="sng" dirty="0">
                <a:solidFill>
                  <a:schemeClr val="bg1">
                    <a:lumMod val="50000"/>
                  </a:schemeClr>
                </a:solidFill>
                <a:effectLst>
                  <a:outerShdw blurRad="38100" dist="38100" dir="2700000" algn="tl">
                    <a:srgbClr val="000000">
                      <a:alpha val="43137"/>
                    </a:srgbClr>
                  </a:outerShdw>
                </a:effectLst>
              </a:rPr>
              <a:t>ou</a:t>
            </a:r>
            <a:endParaRPr lang="fr-FR" sz="1400" dirty="0">
              <a:solidFill>
                <a:schemeClr val="bg1">
                  <a:lumMod val="50000"/>
                </a:schemeClr>
              </a:solidFill>
            </a:endParaRPr>
          </a:p>
          <a:p>
            <a:pPr algn="just"/>
            <a:r>
              <a:rPr lang="fr-FR" sz="1400" dirty="0"/>
              <a:t>Eh bien cela est d’autant mieux ! Ainsi nous profitons d’un contexte d’échange favorable pour anticiper les projets à venir.</a:t>
            </a:r>
          </a:p>
          <a:p>
            <a:pPr algn="just"/>
            <a:r>
              <a:rPr lang="fr-FR" sz="1400" b="1" dirty="0"/>
              <a:t>+ Alternative de temps</a:t>
            </a:r>
            <a:r>
              <a:rPr lang="fr-FR" sz="1400" dirty="0"/>
              <a:t> : vous préférez le rendez-vous la semaine prochaine ou la suivante ?</a:t>
            </a:r>
          </a:p>
          <a:p>
            <a:pPr algn="just"/>
            <a:r>
              <a:rPr lang="fr-FR" sz="1400" dirty="0"/>
              <a:t> </a:t>
            </a:r>
          </a:p>
          <a:p>
            <a:pPr algn="just"/>
            <a:r>
              <a:rPr lang="fr-FR" sz="1400" b="1" i="1" dirty="0">
                <a:solidFill>
                  <a:srgbClr val="C00000"/>
                </a:solidFill>
              </a:rPr>
              <a:t>« Je viens de changer de banque »</a:t>
            </a:r>
            <a:endParaRPr lang="fr-FR" sz="1400" dirty="0"/>
          </a:p>
          <a:p>
            <a:pPr algn="just"/>
            <a:r>
              <a:rPr lang="fr-FR" sz="1400" dirty="0"/>
              <a:t>Vous êtes donc ouvert à optimiser votre situation. Ca tombe bien puisque c’est mon objectif également. </a:t>
            </a:r>
          </a:p>
          <a:p>
            <a:pPr algn="just"/>
            <a:r>
              <a:rPr lang="fr-FR" sz="1400" b="1" dirty="0"/>
              <a:t>+ Alternative de temps</a:t>
            </a:r>
            <a:r>
              <a:rPr lang="fr-FR" sz="1400" dirty="0"/>
              <a:t> : rencontrons-nous pour en échanger ! Semaine prochaine ou la suivante ?</a:t>
            </a:r>
          </a:p>
          <a:p>
            <a:pPr algn="just"/>
            <a:r>
              <a:rPr lang="fr-FR" sz="1400" dirty="0">
                <a:solidFill>
                  <a:schemeClr val="bg1">
                    <a:lumMod val="50000"/>
                  </a:schemeClr>
                </a:solidFill>
              </a:rPr>
              <a:t> </a:t>
            </a:r>
            <a:r>
              <a:rPr lang="fr-FR" sz="1400" b="1" u="sng" dirty="0">
                <a:solidFill>
                  <a:schemeClr val="bg1">
                    <a:lumMod val="50000"/>
                  </a:schemeClr>
                </a:solidFill>
                <a:effectLst>
                  <a:outerShdw blurRad="38100" dist="38100" dir="2700000" algn="tl">
                    <a:srgbClr val="000000">
                      <a:alpha val="43137"/>
                    </a:srgbClr>
                  </a:outerShdw>
                </a:effectLst>
              </a:rPr>
              <a:t>ou</a:t>
            </a:r>
            <a:endParaRPr lang="fr-FR" sz="1400" dirty="0">
              <a:solidFill>
                <a:schemeClr val="bg1">
                  <a:lumMod val="50000"/>
                </a:schemeClr>
              </a:solidFill>
            </a:endParaRPr>
          </a:p>
          <a:p>
            <a:pPr algn="just"/>
            <a:r>
              <a:rPr lang="fr-FR" sz="1400" dirty="0"/>
              <a:t>Bien… sur ce </a:t>
            </a:r>
            <a:r>
              <a:rPr lang="fr-FR" sz="1400" dirty="0" err="1"/>
              <a:t>coup-là</a:t>
            </a:r>
            <a:r>
              <a:rPr lang="fr-FR" sz="1400" dirty="0"/>
              <a:t>, je m’incline ! Mais si tant est que j’ai du retard sur ce changement, j’aurai un coup d’avance sur le suivant ! </a:t>
            </a:r>
          </a:p>
          <a:p>
            <a:pPr algn="just"/>
            <a:r>
              <a:rPr lang="fr-FR" sz="1400" b="1" dirty="0"/>
              <a:t>+ Alternative de temps</a:t>
            </a:r>
            <a:r>
              <a:rPr lang="fr-FR" sz="1400" dirty="0"/>
              <a:t> : alors… on joue la partie la semaine prochaine ou la suivante ???</a:t>
            </a:r>
          </a:p>
          <a:p>
            <a:pPr algn="just"/>
            <a:r>
              <a:rPr lang="fr-FR" sz="1400" dirty="0"/>
              <a:t> </a:t>
            </a:r>
          </a:p>
          <a:p>
            <a:pPr algn="just"/>
            <a:r>
              <a:rPr lang="fr-FR" sz="1400" b="1" i="1" dirty="0">
                <a:solidFill>
                  <a:srgbClr val="C00000"/>
                </a:solidFill>
              </a:rPr>
              <a:t>« Vous ne m’avez pas suivi à l’époque »</a:t>
            </a:r>
            <a:endParaRPr lang="fr-FR" sz="1400" dirty="0"/>
          </a:p>
          <a:p>
            <a:pPr algn="just"/>
            <a:r>
              <a:rPr lang="fr-FR" sz="1400" dirty="0"/>
              <a:t>Je peux comprendre votre déception. Nous n’avons pas nécessairement réponse à tout. Les choses évoluent. Ainsi, je vous propose de reprendre la discussion.</a:t>
            </a:r>
          </a:p>
          <a:p>
            <a:pPr algn="just"/>
            <a:r>
              <a:rPr lang="fr-FR" sz="1400" b="1" dirty="0"/>
              <a:t>+ Alternative de temps</a:t>
            </a:r>
            <a:r>
              <a:rPr lang="fr-FR" sz="1400" dirty="0"/>
              <a:t> : et je vous propose un rendez-vous la semaine prochaine ou la suivante, à votre convenance…</a:t>
            </a:r>
          </a:p>
          <a:p>
            <a:pPr algn="just"/>
            <a:r>
              <a:rPr lang="fr-FR" sz="1400" dirty="0"/>
              <a:t> </a:t>
            </a:r>
          </a:p>
        </p:txBody>
      </p:sp>
    </p:spTree>
    <p:extLst>
      <p:ext uri="{BB962C8B-B14F-4D97-AF65-F5344CB8AC3E}">
        <p14:creationId xmlns:p14="http://schemas.microsoft.com/office/powerpoint/2010/main" val="25575298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368" y="226854"/>
            <a:ext cx="3816424" cy="769441"/>
          </a:xfrm>
        </p:spPr>
        <p:txBody>
          <a:bodyPr/>
          <a:lstStyle/>
          <a:p>
            <a:r>
              <a:rPr lang="fr-FR" dirty="0"/>
              <a:t>Les conditions favorables</a:t>
            </a:r>
          </a:p>
          <a:p>
            <a:endParaRPr lang="fr-FR" dirty="0"/>
          </a:p>
        </p:txBody>
      </p:sp>
      <p:sp>
        <p:nvSpPr>
          <p:cNvPr id="3" name="Espace réservé du texte 2"/>
          <p:cNvSpPr>
            <a:spLocks noGrp="1"/>
          </p:cNvSpPr>
          <p:nvPr>
            <p:ph type="body" sz="quarter" idx="12"/>
          </p:nvPr>
        </p:nvSpPr>
        <p:spPr>
          <a:xfrm>
            <a:off x="715831" y="703911"/>
            <a:ext cx="8424936" cy="384043"/>
          </a:xfrm>
        </p:spPr>
        <p:txBody>
          <a:bodyPr/>
          <a:lstStyle/>
          <a:p>
            <a:r>
              <a:rPr lang="fr-FR" dirty="0" smtClean="0">
                <a:solidFill>
                  <a:schemeClr val="bg1">
                    <a:lumMod val="50000"/>
                  </a:schemeClr>
                </a:solidFill>
              </a:rPr>
              <a:t>Le maintien de la dynamique mentale à son potentiel maximal</a:t>
            </a:r>
            <a:endParaRPr lang="fr-FR" sz="1400" i="1" dirty="0">
              <a:solidFill>
                <a:schemeClr val="bg1">
                  <a:lumMod val="50000"/>
                </a:schemeClr>
              </a:solidFill>
            </a:endParaRPr>
          </a:p>
          <a:p>
            <a:endParaRPr lang="fr-FR" dirty="0">
              <a:solidFill>
                <a:schemeClr val="bg1">
                  <a:lumMod val="50000"/>
                </a:schemeClr>
              </a:solidFill>
            </a:endParaRPr>
          </a:p>
        </p:txBody>
      </p:sp>
      <p:sp>
        <p:nvSpPr>
          <p:cNvPr id="5" name="ZoneTexte 4"/>
          <p:cNvSpPr txBox="1"/>
          <p:nvPr/>
        </p:nvSpPr>
        <p:spPr>
          <a:xfrm>
            <a:off x="715831" y="1700808"/>
            <a:ext cx="8070374" cy="3139321"/>
          </a:xfrm>
          <a:prstGeom prst="rect">
            <a:avLst/>
          </a:prstGeom>
          <a:noFill/>
        </p:spPr>
        <p:txBody>
          <a:bodyPr wrap="square" rtlCol="0">
            <a:spAutoFit/>
          </a:bodyPr>
          <a:lstStyle/>
          <a:p>
            <a:r>
              <a:rPr lang="fr-FR" sz="1400" dirty="0"/>
              <a:t> </a:t>
            </a:r>
          </a:p>
          <a:p>
            <a:r>
              <a:rPr lang="fr-FR" sz="1400" b="1" u="sng" dirty="0"/>
              <a:t>De manière générale</a:t>
            </a:r>
            <a:r>
              <a:rPr lang="fr-FR" sz="1400" b="1" dirty="0"/>
              <a:t>…</a:t>
            </a:r>
            <a:endParaRPr lang="fr-FR" sz="1400" dirty="0"/>
          </a:p>
          <a:p>
            <a:pPr marL="171450" indent="-171450">
              <a:buFont typeface="Wingdings" panose="05000000000000000000" pitchFamily="2" charset="2"/>
              <a:buChar char="ü"/>
            </a:pPr>
            <a:r>
              <a:rPr lang="fr-FR" sz="1400" dirty="0"/>
              <a:t>Se conditionner positivement, installer la « positive attitude » : « </a:t>
            </a:r>
            <a:r>
              <a:rPr lang="fr-FR" sz="1400" b="1" dirty="0" err="1"/>
              <a:t>Yes</a:t>
            </a:r>
            <a:r>
              <a:rPr lang="fr-FR" sz="1400" b="1" dirty="0"/>
              <a:t>, I </a:t>
            </a:r>
            <a:r>
              <a:rPr lang="fr-FR" sz="1400" b="1" dirty="0" err="1"/>
              <a:t>can</a:t>
            </a:r>
            <a:r>
              <a:rPr lang="fr-FR" sz="1400" b="1" dirty="0"/>
              <a:t> !</a:t>
            </a:r>
            <a:r>
              <a:rPr lang="fr-FR" sz="1400" dirty="0"/>
              <a:t> ».</a:t>
            </a:r>
          </a:p>
          <a:p>
            <a:pPr marL="171450" indent="-171450">
              <a:buFont typeface="Wingdings" panose="05000000000000000000" pitchFamily="2" charset="2"/>
              <a:buChar char="ü"/>
            </a:pPr>
            <a:r>
              <a:rPr lang="fr-FR" sz="1400" dirty="0"/>
              <a:t>Se fixer des objectifs, et se féliciter de les atteindre !</a:t>
            </a:r>
          </a:p>
          <a:p>
            <a:pPr marL="171450" indent="-171450">
              <a:buFont typeface="Wingdings" panose="05000000000000000000" pitchFamily="2" charset="2"/>
              <a:buChar char="ü"/>
            </a:pPr>
            <a:r>
              <a:rPr lang="fr-FR" sz="1400" dirty="0"/>
              <a:t>Analyser ce qui n’a pas fonctionné, et trouver les solutions pour optimiser la séance suivante.</a:t>
            </a:r>
          </a:p>
          <a:p>
            <a:pPr marL="171450" indent="-171450">
              <a:buFont typeface="Wingdings" panose="05000000000000000000" pitchFamily="2" charset="2"/>
              <a:buChar char="ü"/>
            </a:pPr>
            <a:r>
              <a:rPr lang="fr-FR" sz="1400" dirty="0"/>
              <a:t>Assurer les relances et le suivi des actions initiées.</a:t>
            </a:r>
          </a:p>
          <a:p>
            <a:r>
              <a:rPr lang="fr-FR" sz="1400" b="1" dirty="0"/>
              <a:t> </a:t>
            </a:r>
          </a:p>
          <a:p>
            <a:endParaRPr lang="fr-FR" sz="1400" dirty="0"/>
          </a:p>
          <a:p>
            <a:r>
              <a:rPr lang="fr-FR" sz="1400" b="1" u="sng" dirty="0"/>
              <a:t>Atelier Phoning</a:t>
            </a:r>
            <a:endParaRPr lang="fr-FR" sz="1400" dirty="0"/>
          </a:p>
          <a:p>
            <a:pPr marL="171450" indent="-171450" algn="just">
              <a:buFont typeface="Wingdings" panose="05000000000000000000" pitchFamily="2" charset="2"/>
              <a:buChar char="ü"/>
            </a:pPr>
            <a:r>
              <a:rPr lang="fr-FR" sz="1400" dirty="0"/>
              <a:t>Se protéger des « parasites » : ne pas se laisser détourner de son action </a:t>
            </a:r>
            <a:r>
              <a:rPr lang="fr-FR" sz="1400" i="1" dirty="0"/>
              <a:t>(ne pas lire ses mails pendant l’Atelier d’appels, ne pas mettre les mains dans un dossier, etc…)</a:t>
            </a:r>
            <a:r>
              <a:rPr lang="fr-FR" sz="1400" dirty="0"/>
              <a:t>.</a:t>
            </a:r>
          </a:p>
          <a:p>
            <a:pPr marL="171450" indent="-171450">
              <a:buFont typeface="Wingdings" panose="05000000000000000000" pitchFamily="2" charset="2"/>
              <a:buChar char="ü"/>
            </a:pPr>
            <a:r>
              <a:rPr lang="fr-FR" sz="1400" dirty="0"/>
              <a:t>Avoir créé sa liste de contacts en amont, afin d’être opérationnel le jour « J » à l’heure « H ».</a:t>
            </a:r>
          </a:p>
          <a:p>
            <a:pPr marL="171450" indent="-171450">
              <a:buFont typeface="Wingdings" panose="05000000000000000000" pitchFamily="2" charset="2"/>
              <a:buChar char="ü"/>
            </a:pPr>
            <a:r>
              <a:rPr lang="fr-FR" sz="1400" dirty="0"/>
              <a:t>Garder à l’esprit qu’il s’agit d’une démarche relationnelle </a:t>
            </a:r>
            <a:r>
              <a:rPr lang="fr-FR" sz="1400" i="1" dirty="0"/>
              <a:t>: des enjeux, certes, et… en jeu !</a:t>
            </a:r>
            <a:endParaRPr lang="fr-FR" sz="1400" dirty="0"/>
          </a:p>
          <a:p>
            <a:r>
              <a:rPr lang="fr-FR" sz="1400" dirty="0"/>
              <a:t>  </a:t>
            </a:r>
          </a:p>
        </p:txBody>
      </p:sp>
    </p:spTree>
    <p:extLst>
      <p:ext uri="{BB962C8B-B14F-4D97-AF65-F5344CB8AC3E}">
        <p14:creationId xmlns:p14="http://schemas.microsoft.com/office/powerpoint/2010/main" val="29589372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06F41D-9071-4BEB-9462-E6FAF6C636F9}">
  <ds:schemaRefs>
    <ds:schemaRef ds:uri="http://schemas.microsoft.com/sharepoint/v3/contenttype/forms"/>
  </ds:schemaRefs>
</ds:datastoreItem>
</file>

<file path=customXml/itemProps2.xml><?xml version="1.0" encoding="utf-8"?>
<ds:datastoreItem xmlns:ds="http://schemas.openxmlformats.org/officeDocument/2006/customXml" ds:itemID="{D0341085-8EEC-47D3-9566-2A45068B453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8066E39-804A-4997-A54A-35BB5E8F0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3899</TotalTime>
  <Words>2782</Words>
  <Application>Microsoft Office PowerPoint</Application>
  <PresentationFormat>Affichage à l'écran (4:3)</PresentationFormat>
  <Paragraphs>305</Paragraphs>
  <Slides>17</Slides>
  <Notes>2</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17</vt:i4>
      </vt:variant>
    </vt:vector>
  </HeadingPairs>
  <TitlesOfParts>
    <vt:vector size="28" baseType="lpstr">
      <vt:lpstr>Arial</vt:lpstr>
      <vt:lpstr>Arial Narrow</vt:lpstr>
      <vt:lpstr>Calibri</vt:lpstr>
      <vt:lpstr>Cambria Math</vt:lpstr>
      <vt:lpstr>Montserrat SemiBold</vt:lpstr>
      <vt:lpstr>Symbol</vt:lpstr>
      <vt:lpstr>Times New Roman</vt:lpstr>
      <vt:lpstr>Verdana</vt:lpstr>
      <vt:lpstr>Wingdings</vt:lpstr>
      <vt:lpstr>Wingdings 2</vt:lpstr>
      <vt:lpstr>Thème Office</vt:lpstr>
      <vt:lpstr>Présentation PowerPoint</vt:lpstr>
      <vt:lpstr>SOMMAIRE</vt:lpstr>
      <vt:lpstr>Les enjeux &amp; objectifs </vt:lpstr>
      <vt:lpstr>Le rétro-planning  </vt:lpstr>
      <vt:lpstr>Le calibrage de l’action </vt:lpstr>
      <vt:lpstr>La préparation</vt:lpstr>
      <vt:lpstr>La préparation</vt:lpstr>
      <vt:lpstr>Les « Journées Rouges » version revisitée</vt:lpstr>
      <vt:lpstr>La gestion des Prospects et le pilotage </vt:lpstr>
      <vt:lpstr>Les scripts commerciaux</vt:lpstr>
      <vt:lpstr>Les scripts commerciaux </vt:lpstr>
      <vt:lpstr>Les scripts commerciaux </vt:lpstr>
      <vt:lpstr>Les scripts commerciaux </vt:lpstr>
      <vt:lpstr>Les scripts commerciaux </vt:lpstr>
      <vt:lpstr>Les scripts commerciaux </vt:lpstr>
      <vt:lpstr>Les scripts commerciaux </vt:lpstr>
      <vt:lpstr>Les conditions favorables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PARISSE Valerie [CEGEE]</cp:lastModifiedBy>
  <cp:revision>298</cp:revision>
  <cp:lastPrinted>2019-03-28T15:25:42Z</cp:lastPrinted>
  <dcterms:created xsi:type="dcterms:W3CDTF">2017-05-30T18:41:27Z</dcterms:created>
  <dcterms:modified xsi:type="dcterms:W3CDTF">2021-01-18T08:48:02Z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valerie.parisse@cegee.caisse-epargne.fr</vt:lpwstr>
  </property>
  <property fmtid="{D5CDD505-2E9C-101B-9397-08002B2CF9AE}" pid="6" name="MSIP_Label_48a19f0c-bea1-442e-a475-ed109d9ec508_SetDate">
    <vt:lpwstr>2021-01-12T12:14:18.3220384Z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