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1" r:id="rId4"/>
    <p:sldMasterId id="2147483704" r:id="rId5"/>
    <p:sldMasterId id="2147484093" r:id="rId6"/>
    <p:sldMasterId id="2147484110" r:id="rId7"/>
    <p:sldMasterId id="2147484122" r:id="rId8"/>
    <p:sldMasterId id="2147484125" r:id="rId9"/>
  </p:sldMasterIdLst>
  <p:notesMasterIdLst>
    <p:notesMasterId r:id="rId37"/>
  </p:notesMasterIdLst>
  <p:handoutMasterIdLst>
    <p:handoutMasterId r:id="rId38"/>
  </p:handoutMasterIdLst>
  <p:sldIdLst>
    <p:sldId id="557" r:id="rId10"/>
    <p:sldId id="581" r:id="rId11"/>
    <p:sldId id="582" r:id="rId12"/>
    <p:sldId id="587" r:id="rId13"/>
    <p:sldId id="594" r:id="rId14"/>
    <p:sldId id="593" r:id="rId15"/>
    <p:sldId id="592" r:id="rId16"/>
    <p:sldId id="591" r:id="rId17"/>
    <p:sldId id="590" r:id="rId18"/>
    <p:sldId id="595" r:id="rId19"/>
    <p:sldId id="602" r:id="rId20"/>
    <p:sldId id="600" r:id="rId21"/>
    <p:sldId id="599" r:id="rId22"/>
    <p:sldId id="608" r:id="rId23"/>
    <p:sldId id="607" r:id="rId24"/>
    <p:sldId id="609" r:id="rId25"/>
    <p:sldId id="598" r:id="rId26"/>
    <p:sldId id="610" r:id="rId27"/>
    <p:sldId id="606" r:id="rId28"/>
    <p:sldId id="597" r:id="rId29"/>
    <p:sldId id="605" r:id="rId30"/>
    <p:sldId id="613" r:id="rId31"/>
    <p:sldId id="614" r:id="rId32"/>
    <p:sldId id="615" r:id="rId33"/>
    <p:sldId id="616" r:id="rId34"/>
    <p:sldId id="617" r:id="rId35"/>
    <p:sldId id="618" r:id="rId36"/>
  </p:sldIdLst>
  <p:sldSz cx="9144000" cy="6858000" type="screen4x3"/>
  <p:notesSz cx="9926638" cy="679767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0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17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2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34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435" algn="l" defTabSz="914174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2522" algn="l" defTabSz="914174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199609" algn="l" defTabSz="914174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6696" algn="l" defTabSz="914174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NAIS" initials="V" lastIdx="37" clrIdx="0"/>
  <p:cmAuthor id="1" name="MIRANDA Sergio" initials="MS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2221"/>
    <a:srgbClr val="E37523"/>
    <a:srgbClr val="82259B"/>
    <a:srgbClr val="81765F"/>
    <a:srgbClr val="1F606D"/>
    <a:srgbClr val="C5C5C5"/>
    <a:srgbClr val="F60000"/>
    <a:srgbClr val="F5F5F5"/>
    <a:srgbClr val="00A1DA"/>
    <a:srgbClr val="BF9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77" autoAdjust="0"/>
    <p:restoredTop sz="95238" autoAdjust="0"/>
  </p:normalViewPr>
  <p:slideViewPr>
    <p:cSldViewPr>
      <p:cViewPr varScale="1">
        <p:scale>
          <a:sx n="109" d="100"/>
          <a:sy n="109" d="100"/>
        </p:scale>
        <p:origin x="-1938" y="-84"/>
      </p:cViewPr>
      <p:guideLst>
        <p:guide orient="horz" pos="709"/>
        <p:guide orient="horz" pos="754"/>
        <p:guide pos="5738"/>
        <p:guide pos="5556"/>
        <p:guide pos="340"/>
        <p:guide pos="748"/>
        <p:guide pos="4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7" d="100"/>
          <a:sy n="107" d="100"/>
        </p:scale>
        <p:origin x="-372" y="-90"/>
      </p:cViewPr>
      <p:guideLst>
        <p:guide orient="horz" pos="2140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5" y="9"/>
            <a:ext cx="4302625" cy="3399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21697" y="9"/>
            <a:ext cx="4302625" cy="3399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8C482-7E27-4B66-9755-CDDB389F628A}" type="datetimeFigureOut">
              <a:rPr lang="fr-FR" smtClean="0"/>
              <a:pPr/>
              <a:t>12/03/2018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5" y="6456644"/>
            <a:ext cx="4302625" cy="3399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21697" y="6456644"/>
            <a:ext cx="4302625" cy="3399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D0619-0238-4E8E-A8A4-C15AAC391A2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2930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968500"/>
            <a:ext cx="3813175" cy="2860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55" tIns="45678" rIns="91355" bIns="45678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4315352" y="1869280"/>
            <a:ext cx="5471733" cy="3059117"/>
          </a:xfrm>
          <a:prstGeom prst="rect">
            <a:avLst/>
          </a:prstGeom>
        </p:spPr>
        <p:txBody>
          <a:bodyPr vert="horz" lIns="91355" tIns="45678" rIns="91355" bIns="45678" rtlCol="0"/>
          <a:lstStyle/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r>
              <a:rPr lang="fr-FR" noProof="0" dirty="0" smtClean="0"/>
              <a:t>_____________________________________________________________________</a:t>
            </a:r>
          </a:p>
          <a:p>
            <a:pPr lv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1414" y="6456334"/>
            <a:ext cx="4302880" cy="340264"/>
          </a:xfrm>
          <a:prstGeom prst="rect">
            <a:avLst/>
          </a:prstGeom>
        </p:spPr>
        <p:txBody>
          <a:bodyPr vert="horz" lIns="91355" tIns="45678" rIns="91355" bIns="4567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F268CA-3390-4DC0-B231-E00FC95C417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75448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7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6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4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35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9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9pPr>
          </a:lstStyle>
          <a:p>
            <a:pPr>
              <a:defRPr/>
            </a:pPr>
            <a:fld id="{8E13E30D-D6BE-4EE7-80FE-223608BD1FC0}" type="slidenum">
              <a:rPr lang="fr-FR" sz="1200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fr-FR" sz="1200" smtClean="0">
              <a:solidFill>
                <a:prstClr val="black"/>
              </a:solidFill>
            </a:endParaRPr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27687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88" indent="0" algn="ctr">
              <a:buNone/>
              <a:defRPr/>
            </a:lvl2pPr>
            <a:lvl3pPr marL="914174" indent="0" algn="ctr">
              <a:buNone/>
              <a:defRPr/>
            </a:lvl3pPr>
            <a:lvl4pPr marL="1371261" indent="0" algn="ctr">
              <a:buNone/>
              <a:defRPr/>
            </a:lvl4pPr>
            <a:lvl5pPr marL="1828348" indent="0" algn="ctr">
              <a:buNone/>
              <a:defRPr/>
            </a:lvl5pPr>
            <a:lvl6pPr marL="2285435" indent="0" algn="ctr">
              <a:buNone/>
              <a:defRPr/>
            </a:lvl6pPr>
            <a:lvl7pPr marL="2742522" indent="0" algn="ctr">
              <a:buNone/>
              <a:defRPr/>
            </a:lvl7pPr>
            <a:lvl8pPr marL="3199609" indent="0" algn="ctr">
              <a:buNone/>
              <a:defRPr/>
            </a:lvl8pPr>
            <a:lvl9pPr marL="3656696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ACE6E-29D0-4D05-BD58-980D08CA6F5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555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990602"/>
            <a:ext cx="8515672" cy="5030688"/>
          </a:xfrm>
        </p:spPr>
        <p:txBody>
          <a:bodyPr/>
          <a:lstStyle>
            <a:lvl1pPr>
              <a:defRPr>
                <a:solidFill>
                  <a:srgbClr val="6D2221"/>
                </a:solidFill>
              </a:defRPr>
            </a:lvl1pPr>
            <a:lvl2pPr marL="569771" indent="-193627">
              <a:buClrTx/>
              <a:buFont typeface="Wingdings" charset="2"/>
              <a:buChar char="ü"/>
              <a:defRPr>
                <a:solidFill>
                  <a:srgbClr val="000000"/>
                </a:solidFill>
                <a:latin typeface="Eurostile"/>
                <a:cs typeface="Eurostile"/>
              </a:defRPr>
            </a:lvl2pPr>
            <a:lvl3pPr>
              <a:defRPr>
                <a:solidFill>
                  <a:schemeClr val="tx1"/>
                </a:solidFill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/>
          </p:nvPr>
        </p:nvSpPr>
        <p:spPr>
          <a:xfrm>
            <a:off x="1331913" y="6453189"/>
            <a:ext cx="4032250" cy="288925"/>
          </a:xfrm>
        </p:spPr>
        <p:txBody>
          <a:bodyPr/>
          <a:lstStyle>
            <a:lvl1pPr marL="0" indent="0">
              <a:buNone/>
              <a:defRPr sz="1400">
                <a:solidFill>
                  <a:srgbClr val="81765F"/>
                </a:solidFill>
              </a:defRPr>
            </a:lvl1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2FFC4-A794-4B6D-A3D4-F36C296BB94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395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06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03CB1-2998-4797-9210-46F0A64E639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1313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36511" y="-100011"/>
            <a:ext cx="6192838" cy="504677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4801" y="9906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2" y="9906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C4E0B-4DC0-49AB-B80F-D524E63FC27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720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538" y="1196754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088" indent="0">
              <a:buNone/>
              <a:defRPr sz="2000" b="1"/>
            </a:lvl2pPr>
            <a:lvl3pPr marL="914174" indent="0">
              <a:buNone/>
              <a:defRPr sz="1800" b="1"/>
            </a:lvl3pPr>
            <a:lvl4pPr marL="1371261" indent="0">
              <a:buNone/>
              <a:defRPr sz="1600" b="1"/>
            </a:lvl4pPr>
            <a:lvl5pPr marL="1828348" indent="0">
              <a:buNone/>
              <a:defRPr sz="1600" b="1"/>
            </a:lvl5pPr>
            <a:lvl6pPr marL="2285435" indent="0">
              <a:buNone/>
              <a:defRPr sz="1600" b="1"/>
            </a:lvl6pPr>
            <a:lvl7pPr marL="2742522" indent="0">
              <a:buNone/>
              <a:defRPr sz="1600" b="1"/>
            </a:lvl7pPr>
            <a:lvl8pPr marL="3199609" indent="0">
              <a:buNone/>
              <a:defRPr sz="1600" b="1"/>
            </a:lvl8pPr>
            <a:lvl9pPr marL="3656696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2" y="2174877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72002" y="1196754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088" indent="0">
              <a:buNone/>
              <a:defRPr sz="2000" b="1"/>
            </a:lvl2pPr>
            <a:lvl3pPr marL="914174" indent="0">
              <a:buNone/>
              <a:defRPr sz="1800" b="1"/>
            </a:lvl3pPr>
            <a:lvl4pPr marL="1371261" indent="0">
              <a:buNone/>
              <a:defRPr sz="1600" b="1"/>
            </a:lvl4pPr>
            <a:lvl5pPr marL="1828348" indent="0">
              <a:buNone/>
              <a:defRPr sz="1600" b="1"/>
            </a:lvl5pPr>
            <a:lvl6pPr marL="2285435" indent="0">
              <a:buNone/>
              <a:defRPr sz="1600" b="1"/>
            </a:lvl6pPr>
            <a:lvl7pPr marL="2742522" indent="0">
              <a:buNone/>
              <a:defRPr sz="1600" b="1"/>
            </a:lvl7pPr>
            <a:lvl8pPr marL="3199609" indent="0">
              <a:buNone/>
              <a:defRPr sz="1600" b="1"/>
            </a:lvl8pPr>
            <a:lvl9pPr marL="3656696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0A14A-5027-4C0F-A0C3-0D9C7A08F77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873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78110-28B5-4098-9C03-028AE0B3EEF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226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395288" y="981075"/>
            <a:ext cx="8280400" cy="511175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3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288EF-6127-4853-A0CC-A0874C7C367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18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340768"/>
            <a:ext cx="5111750" cy="481213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8" indent="0">
              <a:buNone/>
              <a:defRPr sz="1200"/>
            </a:lvl2pPr>
            <a:lvl3pPr marL="914174" indent="0">
              <a:buNone/>
              <a:defRPr sz="1000"/>
            </a:lvl3pPr>
            <a:lvl4pPr marL="1371261" indent="0">
              <a:buNone/>
              <a:defRPr sz="900"/>
            </a:lvl4pPr>
            <a:lvl5pPr marL="1828348" indent="0">
              <a:buNone/>
              <a:defRPr sz="900"/>
            </a:lvl5pPr>
            <a:lvl6pPr marL="2285435" indent="0">
              <a:buNone/>
              <a:defRPr sz="900"/>
            </a:lvl6pPr>
            <a:lvl7pPr marL="2742522" indent="0">
              <a:buNone/>
              <a:defRPr sz="900"/>
            </a:lvl7pPr>
            <a:lvl8pPr marL="3199609" indent="0">
              <a:buNone/>
              <a:defRPr sz="900"/>
            </a:lvl8pPr>
            <a:lvl9pPr marL="36566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EFA17-2F79-443B-8D95-70A7B7DA5DE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833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2"/>
          </p:nvPr>
        </p:nvSpPr>
        <p:spPr>
          <a:xfrm>
            <a:off x="179390" y="908050"/>
            <a:ext cx="8785225" cy="2160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pour une image  9"/>
          <p:cNvSpPr>
            <a:spLocks noGrp="1"/>
          </p:cNvSpPr>
          <p:nvPr>
            <p:ph type="pic" sz="quarter" idx="13"/>
          </p:nvPr>
        </p:nvSpPr>
        <p:spPr>
          <a:xfrm>
            <a:off x="539554" y="2636914"/>
            <a:ext cx="7921377" cy="3311525"/>
          </a:xfr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4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38872-AD57-4228-BB0A-B411D4EAE2C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9949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F04C8-7E70-44EA-B46F-052C11C6EB3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228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23528" y="764704"/>
            <a:ext cx="5676900" cy="5029200"/>
          </a:xfrm>
        </p:spPr>
        <p:txBody>
          <a:bodyPr vert="eaVert"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C67EB-6302-4682-BB96-717F0E5E18A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8975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EBD699-7862-4D45-9137-6FA9AFE8521E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325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0976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872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27687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88" indent="0" algn="ctr">
              <a:buNone/>
              <a:defRPr/>
            </a:lvl2pPr>
            <a:lvl3pPr marL="914174" indent="0" algn="ctr">
              <a:buNone/>
              <a:defRPr/>
            </a:lvl3pPr>
            <a:lvl4pPr marL="1371261" indent="0" algn="ctr">
              <a:buNone/>
              <a:defRPr/>
            </a:lvl4pPr>
            <a:lvl5pPr marL="1828348" indent="0" algn="ctr">
              <a:buNone/>
              <a:defRPr/>
            </a:lvl5pPr>
            <a:lvl6pPr marL="2285435" indent="0" algn="ctr">
              <a:buNone/>
              <a:defRPr/>
            </a:lvl6pPr>
            <a:lvl7pPr marL="2742522" indent="0" algn="ctr">
              <a:buNone/>
              <a:defRPr/>
            </a:lvl7pPr>
            <a:lvl8pPr marL="3199609" indent="0" algn="ctr">
              <a:buNone/>
              <a:defRPr/>
            </a:lvl8pPr>
            <a:lvl9pPr marL="3656696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979FF-30B9-44BE-BF24-7979C26396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635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2" y="764704"/>
            <a:ext cx="5923384" cy="41148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  <a:lvl2pPr marL="569771" indent="-193627">
              <a:buClrTx/>
              <a:buFont typeface="Wingdings" charset="2"/>
              <a:buChar char="ü"/>
              <a:defRPr sz="1400" b="0">
                <a:solidFill>
                  <a:schemeClr val="tx1"/>
                </a:solidFill>
                <a:latin typeface="Eurostile"/>
                <a:cs typeface="Eurostile"/>
              </a:defRPr>
            </a:lvl2pPr>
            <a:lvl3pPr>
              <a:defRPr sz="1400" b="0">
                <a:solidFill>
                  <a:schemeClr val="tx1"/>
                </a:solidFill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372200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02061-9EE1-45FF-A27F-3402ACE725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300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 userDrawn="1"/>
        </p:nvSpPr>
        <p:spPr bwMode="auto">
          <a:xfrm>
            <a:off x="0" y="2"/>
            <a:ext cx="6192838" cy="620713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lIns="91418" tIns="45709" rIns="91418" bIns="45709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/>
                <a:ea typeface="ＭＳ Ｐゴシック" charset="0"/>
                <a:cs typeface="Eurostile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fr-FR" sz="2400" dirty="0" smtClean="0">
                <a:solidFill>
                  <a:srgbClr val="81765F"/>
                </a:solidFill>
              </a:rPr>
              <a:t>Cliquez et modifiez le titre</a:t>
            </a:r>
            <a:endParaRPr lang="fr-FR" sz="2400" dirty="0">
              <a:solidFill>
                <a:srgbClr val="81765F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06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260F7-142C-4A2E-A409-488D22DAB6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775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36511" y="-100011"/>
            <a:ext cx="6192838" cy="504677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4801" y="9906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2" y="9906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B9830-BEE2-4E67-974B-C311168060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354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538" y="1196754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088" indent="0">
              <a:buNone/>
              <a:defRPr sz="2000" b="1"/>
            </a:lvl2pPr>
            <a:lvl3pPr marL="914174" indent="0">
              <a:buNone/>
              <a:defRPr sz="1800" b="1"/>
            </a:lvl3pPr>
            <a:lvl4pPr marL="1371261" indent="0">
              <a:buNone/>
              <a:defRPr sz="1600" b="1"/>
            </a:lvl4pPr>
            <a:lvl5pPr marL="1828348" indent="0">
              <a:buNone/>
              <a:defRPr sz="1600" b="1"/>
            </a:lvl5pPr>
            <a:lvl6pPr marL="2285435" indent="0">
              <a:buNone/>
              <a:defRPr sz="1600" b="1"/>
            </a:lvl6pPr>
            <a:lvl7pPr marL="2742522" indent="0">
              <a:buNone/>
              <a:defRPr sz="1600" b="1"/>
            </a:lvl7pPr>
            <a:lvl8pPr marL="3199609" indent="0">
              <a:buNone/>
              <a:defRPr sz="1600" b="1"/>
            </a:lvl8pPr>
            <a:lvl9pPr marL="3656696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2" y="2174877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72002" y="1196754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088" indent="0">
              <a:buNone/>
              <a:defRPr sz="2000" b="1"/>
            </a:lvl2pPr>
            <a:lvl3pPr marL="914174" indent="0">
              <a:buNone/>
              <a:defRPr sz="1800" b="1"/>
            </a:lvl3pPr>
            <a:lvl4pPr marL="1371261" indent="0">
              <a:buNone/>
              <a:defRPr sz="1600" b="1"/>
            </a:lvl4pPr>
            <a:lvl5pPr marL="1828348" indent="0">
              <a:buNone/>
              <a:defRPr sz="1600" b="1"/>
            </a:lvl5pPr>
            <a:lvl6pPr marL="2285435" indent="0">
              <a:buNone/>
              <a:defRPr sz="1600" b="1"/>
            </a:lvl6pPr>
            <a:lvl7pPr marL="2742522" indent="0">
              <a:buNone/>
              <a:defRPr sz="1600" b="1"/>
            </a:lvl7pPr>
            <a:lvl8pPr marL="3199609" indent="0">
              <a:buNone/>
              <a:defRPr sz="1600" b="1"/>
            </a:lvl8pPr>
            <a:lvl9pPr marL="3656696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9492C-EF21-4C51-8B0F-402C7A8AF6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2869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F09AD-79DE-4AAF-B02F-7799428023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2884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395288" y="981075"/>
            <a:ext cx="8280400" cy="511175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3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45B12-1A59-4216-BB0B-F202FF3435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01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340768"/>
            <a:ext cx="5111750" cy="481213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8" indent="0">
              <a:buNone/>
              <a:defRPr sz="1200"/>
            </a:lvl2pPr>
            <a:lvl3pPr marL="914174" indent="0">
              <a:buNone/>
              <a:defRPr sz="1000"/>
            </a:lvl3pPr>
            <a:lvl4pPr marL="1371261" indent="0">
              <a:buNone/>
              <a:defRPr sz="900"/>
            </a:lvl4pPr>
            <a:lvl5pPr marL="1828348" indent="0">
              <a:buNone/>
              <a:defRPr sz="900"/>
            </a:lvl5pPr>
            <a:lvl6pPr marL="2285435" indent="0">
              <a:buNone/>
              <a:defRPr sz="900"/>
            </a:lvl6pPr>
            <a:lvl7pPr marL="2742522" indent="0">
              <a:buNone/>
              <a:defRPr sz="900"/>
            </a:lvl7pPr>
            <a:lvl8pPr marL="3199609" indent="0">
              <a:buNone/>
              <a:defRPr sz="900"/>
            </a:lvl8pPr>
            <a:lvl9pPr marL="3656696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17E91-0E29-4E9F-A349-F6C84A7765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67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2"/>
          </p:nvPr>
        </p:nvSpPr>
        <p:spPr>
          <a:xfrm>
            <a:off x="179390" y="908050"/>
            <a:ext cx="8785225" cy="2160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pour une image  9"/>
          <p:cNvSpPr>
            <a:spLocks noGrp="1"/>
          </p:cNvSpPr>
          <p:nvPr>
            <p:ph type="pic" sz="quarter" idx="13"/>
          </p:nvPr>
        </p:nvSpPr>
        <p:spPr>
          <a:xfrm>
            <a:off x="539554" y="2636914"/>
            <a:ext cx="7921377" cy="3311525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4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CF726-0001-4949-9187-6109A3279E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8803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EF197-1EFA-4D36-805C-17664058DB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2101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23528" y="764704"/>
            <a:ext cx="5676900" cy="5029200"/>
          </a:xfrm>
        </p:spPr>
        <p:txBody>
          <a:bodyPr vert="eaVert"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2"/>
            <a:ext cx="1828800" cy="304800"/>
          </a:xfrm>
          <a:prstGeom prst="rect">
            <a:avLst/>
          </a:prstGeom>
        </p:spPr>
        <p:txBody>
          <a:bodyPr lIns="91418" tIns="45709" rIns="91418" bIns="4570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4A9FE-4CAF-487C-A4BC-B438A57E43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2821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27687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979FF-30B9-44BE-BF24-7979C26396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54917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764704"/>
            <a:ext cx="5923384" cy="41148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  <a:lvl2pPr marL="569913" indent="-193675">
              <a:buClrTx/>
              <a:buFont typeface="Wingdings" charset="2"/>
              <a:buChar char="ü"/>
              <a:defRPr sz="1400" b="0">
                <a:solidFill>
                  <a:schemeClr val="tx1"/>
                </a:solidFill>
                <a:latin typeface="Eurostile"/>
                <a:cs typeface="Eurostile"/>
              </a:defRPr>
            </a:lvl2pPr>
            <a:lvl3pPr>
              <a:defRPr sz="1400" b="0">
                <a:solidFill>
                  <a:schemeClr val="tx1"/>
                </a:solidFill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372200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02061-9EE1-45FF-A27F-3402ACE725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7726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 userDrawn="1"/>
        </p:nvSpPr>
        <p:spPr bwMode="auto">
          <a:xfrm>
            <a:off x="0" y="0"/>
            <a:ext cx="6192838" cy="620713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/>
                <a:ea typeface="ＭＳ Ｐゴシック" charset="0"/>
                <a:cs typeface="Eurostile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fr-FR" sz="2400" dirty="0" smtClean="0">
                <a:solidFill>
                  <a:srgbClr val="81765F"/>
                </a:solidFill>
              </a:rPr>
              <a:t>Cliquez et modifiez le titre</a:t>
            </a:r>
            <a:endParaRPr lang="fr-FR" sz="2400" dirty="0">
              <a:solidFill>
                <a:srgbClr val="81765F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0669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260F7-142C-4A2E-A409-488D22DAB6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3993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36513" y="-100013"/>
            <a:ext cx="6192838" cy="504677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4800" y="9906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9906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B9830-BEE2-4E67-974B-C311168060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6275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536" y="1196752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72000" y="1196752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9492C-EF21-4C51-8B0F-402C7A8AF6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6133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F09AD-79DE-4AAF-B02F-7799428023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938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395288" y="981075"/>
            <a:ext cx="8280400" cy="511175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3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45B12-1A59-4216-BB0B-F202FF3435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7483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340768"/>
            <a:ext cx="5111750" cy="481213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17E91-0E29-4E9F-A349-F6C84A7765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234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2"/>
          </p:nvPr>
        </p:nvSpPr>
        <p:spPr>
          <a:xfrm>
            <a:off x="179388" y="908050"/>
            <a:ext cx="8785225" cy="2160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pour une image  9"/>
          <p:cNvSpPr>
            <a:spLocks noGrp="1"/>
          </p:cNvSpPr>
          <p:nvPr>
            <p:ph type="pic" sz="quarter" idx="13"/>
          </p:nvPr>
        </p:nvSpPr>
        <p:spPr>
          <a:xfrm>
            <a:off x="539552" y="2636912"/>
            <a:ext cx="7921377" cy="3311525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4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CF726-0001-4949-9187-6109A3279E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1520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EF197-1EFA-4D36-805C-17664058DB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1828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23528" y="764704"/>
            <a:ext cx="5676900" cy="5029200"/>
          </a:xfrm>
        </p:spPr>
        <p:txBody>
          <a:bodyPr vert="eaVert"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4A9FE-4CAF-487C-A4BC-B438A57E43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5152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3753266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5667851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27687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F9178-0155-43D1-9B98-F2BEB1D2FD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025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D2221"/>
                </a:solidFill>
              </a:defRPr>
            </a:lvl1pPr>
            <a:lvl2pPr marL="569913" indent="-193675">
              <a:buClrTx/>
              <a:buFont typeface="Wingdings" charset="2"/>
              <a:buChar char="ü"/>
              <a:defRPr>
                <a:solidFill>
                  <a:srgbClr val="000000"/>
                </a:solidFill>
                <a:latin typeface="Eurostile"/>
                <a:cs typeface="Eurostile"/>
              </a:defRPr>
            </a:lvl2pPr>
            <a:lvl3pPr>
              <a:defRPr>
                <a:solidFill>
                  <a:schemeClr val="tx1"/>
                </a:solidFill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1331913" y="6453188"/>
            <a:ext cx="4032250" cy="288925"/>
          </a:xfrm>
        </p:spPr>
        <p:txBody>
          <a:bodyPr/>
          <a:lstStyle>
            <a:lvl1pPr marL="0" indent="0" algn="ctr">
              <a:buNone/>
              <a:defRPr sz="1400" baseline="0">
                <a:solidFill>
                  <a:srgbClr val="81765F"/>
                </a:solidFill>
              </a:defRPr>
            </a:lvl1pPr>
          </a:lstStyle>
          <a:p>
            <a:pPr lvl="0"/>
            <a:r>
              <a:rPr lang="fr-FR" dirty="0" smtClean="0"/>
              <a:t>Prospection Pro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A1A61-D23D-4379-B3B2-2AF6114E8E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147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 userDrawn="1"/>
        </p:nvSpPr>
        <p:spPr bwMode="auto">
          <a:xfrm>
            <a:off x="0" y="0"/>
            <a:ext cx="6192838" cy="620713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/>
                <a:ea typeface="ＭＳ Ｐゴシック" charset="0"/>
                <a:cs typeface="Eurostile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ＭＳ Ｐゴシック" charset="0"/>
                <a:cs typeface="Eurostile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fr-FR" sz="2400" dirty="0" smtClean="0">
                <a:solidFill>
                  <a:srgbClr val="81765F"/>
                </a:solidFill>
              </a:rPr>
              <a:t>Cliquez et modifiez le titre</a:t>
            </a:r>
            <a:endParaRPr lang="fr-FR" sz="2400" dirty="0">
              <a:solidFill>
                <a:srgbClr val="81765F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0669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5DD25-DB22-4957-BAD3-1EDCA7F590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5527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36513" y="-100013"/>
            <a:ext cx="6192838" cy="504677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4800" y="9906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9906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5880A-987F-4522-8DC4-CFA68A5DFE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9327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536" y="1196752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72000" y="1196752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34EEA-3B95-4898-802F-71C6AADA7F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0890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36C84-A61A-4DFD-890E-0CCA908C67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8227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395288" y="981075"/>
            <a:ext cx="8280400" cy="511175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3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5B12E-9F66-4B75-AF3D-E8AA01BEA0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8159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340768"/>
            <a:ext cx="5111750" cy="481213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1E1BF-DD9E-47BD-8E05-6D23A6FA42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921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2"/>
          </p:nvPr>
        </p:nvSpPr>
        <p:spPr>
          <a:xfrm>
            <a:off x="179388" y="908050"/>
            <a:ext cx="8785225" cy="2160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pour une image  9"/>
          <p:cNvSpPr>
            <a:spLocks noGrp="1"/>
          </p:cNvSpPr>
          <p:nvPr>
            <p:ph type="pic" sz="quarter" idx="13"/>
          </p:nvPr>
        </p:nvSpPr>
        <p:spPr>
          <a:xfrm>
            <a:off x="539552" y="2636912"/>
            <a:ext cx="7921377" cy="3311525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4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B60DC-2390-453D-B3B5-458130CB3C1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1309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24E32-2A95-46E0-B20E-BAAAD89567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7882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23528" y="764704"/>
            <a:ext cx="5676900" cy="5029200"/>
          </a:xfrm>
        </p:spPr>
        <p:txBody>
          <a:bodyPr vert="eaVert"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68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/>
          <a:p>
            <a:pPr lvl="0"/>
            <a:r>
              <a:rPr lang="fr-FR" dirty="0"/>
              <a:t>Cliquez et modifiez 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90600" y="6477000"/>
            <a:ext cx="1828800" cy="3048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 sz="240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08C71-C138-4940-B794-A23D46C2E8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770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2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2" y="990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endParaRPr lang="fr-FR" smtClean="0"/>
          </a:p>
        </p:txBody>
      </p:sp>
      <p:pic>
        <p:nvPicPr>
          <p:cNvPr id="1027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6" t="-3410" b="-2"/>
          <a:stretch>
            <a:fillRect/>
          </a:stretch>
        </p:blipFill>
        <p:spPr bwMode="auto">
          <a:xfrm>
            <a:off x="0" y="546100"/>
            <a:ext cx="9144000" cy="7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 9"/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8" r="46" b="10396"/>
          <a:stretch>
            <a:fillRect/>
          </a:stretch>
        </p:blipFill>
        <p:spPr bwMode="auto">
          <a:xfrm>
            <a:off x="6362702" y="111127"/>
            <a:ext cx="27146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8600" y="6477002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63D3E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5EBD699-7862-4D45-9137-6FA9AFE8521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1030" name="Picture 7" descr="fond2-4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 t="55502" r="48245" b="33868"/>
          <a:stretch>
            <a:fillRect/>
          </a:stretch>
        </p:blipFill>
        <p:spPr bwMode="auto">
          <a:xfrm>
            <a:off x="0" y="6289675"/>
            <a:ext cx="9144000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Image 3" descr="logo_CE_hori.pdf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9" t="33827" r="45807" b="60988"/>
          <a:stretch>
            <a:fillRect/>
          </a:stretch>
        </p:blipFill>
        <p:spPr bwMode="auto">
          <a:xfrm>
            <a:off x="6804025" y="6343652"/>
            <a:ext cx="231933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"/>
            <a:ext cx="619283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8" tIns="45709" rIns="91418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10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/>
          <a:ea typeface="MS PGothic" pitchFamily="34" charset="-128"/>
          <a:cs typeface="Eurostile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5pPr>
      <a:lvl6pPr marL="457088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6pPr>
      <a:lvl7pPr marL="914174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7pPr>
      <a:lvl8pPr marL="1371261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8pPr>
      <a:lvl9pPr marL="1828348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9pPr>
    </p:titleStyle>
    <p:bodyStyle>
      <a:lvl1pPr marL="185692" indent="-185692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2000" b="1">
          <a:solidFill>
            <a:srgbClr val="6D2221"/>
          </a:solidFill>
          <a:latin typeface="Eurostile"/>
          <a:ea typeface="MS PGothic" pitchFamily="34" charset="-128"/>
          <a:cs typeface="Eurostile"/>
        </a:defRPr>
      </a:lvl1pPr>
      <a:lvl2pPr marL="569771" indent="-193627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Arial Bold" charset="0"/>
          <a:ea typeface="MS PGothic" pitchFamily="34" charset="-128"/>
          <a:cs typeface="MS PGothic"/>
        </a:defRPr>
      </a:lvl2pPr>
      <a:lvl3pPr marL="853865" indent="-9364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137957" indent="-9364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66402" indent="-228543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Times" charset="0"/>
          <a:ea typeface="MS PGothic" pitchFamily="34" charset="-128"/>
          <a:cs typeface="MS PGothic"/>
        </a:defRPr>
      </a:lvl5pPr>
      <a:lvl6pPr marL="2623490" indent="-228543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6pPr>
      <a:lvl7pPr marL="3080576" indent="-228543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7pPr>
      <a:lvl8pPr marL="3537662" indent="-228543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8pPr>
      <a:lvl9pPr marL="3994750" indent="-228543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9pPr>
    </p:bodyStyle>
    <p:otherStyle>
      <a:defPPr>
        <a:defRPr lang="fr-FR"/>
      </a:defPPr>
      <a:lvl1pPr marL="0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1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5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2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9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6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8" tIns="45709" rIns="91418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Titre</a:t>
            </a:r>
          </a:p>
        </p:txBody>
      </p:sp>
      <p:pic>
        <p:nvPicPr>
          <p:cNvPr id="2051" name="Picture 11" descr="fond2-1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4767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ZoneTexte 1"/>
          <p:cNvSpPr txBox="1">
            <a:spLocks noChangeArrowheads="1"/>
          </p:cNvSpPr>
          <p:nvPr/>
        </p:nvSpPr>
        <p:spPr bwMode="auto">
          <a:xfrm>
            <a:off x="9220201" y="3670301"/>
            <a:ext cx="184686" cy="46164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1418" tIns="45709" rIns="91418" bIns="45709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 smtClean="0"/>
          </a:p>
        </p:txBody>
      </p:sp>
      <p:pic>
        <p:nvPicPr>
          <p:cNvPr id="2054" name="Picture 7" descr="fond2-4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" y="1960563"/>
            <a:ext cx="91376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12013" y="18446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625B44"/>
                </a:solidFill>
                <a:latin typeface="Eurostile"/>
                <a:ea typeface="ＭＳ Ｐゴシック" charset="0"/>
                <a:cs typeface="Eurostile"/>
              </a:defRPr>
            </a:lvl1pPr>
          </a:lstStyle>
          <a:p>
            <a:pPr>
              <a:defRPr/>
            </a:pPr>
            <a:endParaRPr lang="fr-FR" dirty="0"/>
          </a:p>
        </p:txBody>
      </p:sp>
      <p:pic>
        <p:nvPicPr>
          <p:cNvPr id="2056" name="Picture 7" descr="fond2-4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27045" r="47868" b="30739"/>
          <a:stretch>
            <a:fillRect/>
          </a:stretch>
        </p:blipFill>
        <p:spPr bwMode="auto">
          <a:xfrm>
            <a:off x="2" y="3536952"/>
            <a:ext cx="9180513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/>
          <a:ea typeface="MS PGothic" pitchFamily="34" charset="-128"/>
          <a:cs typeface="Eurostile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5pPr>
      <a:lvl6pPr marL="457088" algn="ctr" rtl="0" fontAlgn="base">
        <a:spcBef>
          <a:spcPct val="0"/>
        </a:spcBef>
        <a:spcAft>
          <a:spcPct val="0"/>
        </a:spcAft>
        <a:defRPr sz="3000">
          <a:solidFill>
            <a:srgbClr val="6D141B"/>
          </a:solidFill>
          <a:latin typeface="Arial Bold" charset="0"/>
        </a:defRPr>
      </a:lvl6pPr>
      <a:lvl7pPr marL="914174" algn="ctr" rtl="0" fontAlgn="base">
        <a:spcBef>
          <a:spcPct val="0"/>
        </a:spcBef>
        <a:spcAft>
          <a:spcPct val="0"/>
        </a:spcAft>
        <a:defRPr sz="3000">
          <a:solidFill>
            <a:srgbClr val="6D141B"/>
          </a:solidFill>
          <a:latin typeface="Arial Bold" charset="0"/>
        </a:defRPr>
      </a:lvl7pPr>
      <a:lvl8pPr marL="1371261" algn="ctr" rtl="0" fontAlgn="base">
        <a:spcBef>
          <a:spcPct val="0"/>
        </a:spcBef>
        <a:spcAft>
          <a:spcPct val="0"/>
        </a:spcAft>
        <a:defRPr sz="3000">
          <a:solidFill>
            <a:srgbClr val="6D141B"/>
          </a:solidFill>
          <a:latin typeface="Arial Bold" charset="0"/>
        </a:defRPr>
      </a:lvl8pPr>
      <a:lvl9pPr marL="1828348" algn="ctr" rtl="0" fontAlgn="base">
        <a:spcBef>
          <a:spcPct val="0"/>
        </a:spcBef>
        <a:spcAft>
          <a:spcPct val="0"/>
        </a:spcAft>
        <a:defRPr sz="3000">
          <a:solidFill>
            <a:srgbClr val="6D141B"/>
          </a:solidFill>
          <a:latin typeface="Arial Bold" charset="0"/>
        </a:defRPr>
      </a:lvl9pPr>
    </p:titleStyle>
    <p:bodyStyle>
      <a:lvl1pPr marL="342816" indent="-342816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742767" indent="-28567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1142717" indent="-22854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599804" indent="-22854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056892" indent="-22854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2513979" indent="-22854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065" indent="-22854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152" indent="-22854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240" indent="-22854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1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5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2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9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6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765175"/>
            <a:ext cx="59229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09" rIns="91418" bIns="45709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smtClean="0"/>
          </a:p>
        </p:txBody>
      </p:sp>
      <p:pic>
        <p:nvPicPr>
          <p:cNvPr id="1027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10" b="-2"/>
          <a:stretch>
            <a:fillRect/>
          </a:stretch>
        </p:blipFill>
        <p:spPr bwMode="auto">
          <a:xfrm>
            <a:off x="0" y="546100"/>
            <a:ext cx="9144000" cy="7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 9"/>
          <p:cNvPicPr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8" r="46" b="10396"/>
          <a:stretch>
            <a:fillRect/>
          </a:stretch>
        </p:blipFill>
        <p:spPr bwMode="auto">
          <a:xfrm>
            <a:off x="6362702" y="111127"/>
            <a:ext cx="27146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8600" y="6477002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63D3E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99010B3-3A23-434E-97E0-0E23853AE4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0" name="Picture 7" descr="fond2-4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9675"/>
            <a:ext cx="9144000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Image 3" descr="logo_CE_hori.pdf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9" t="33827" r="45807" b="60988"/>
          <a:stretch>
            <a:fillRect/>
          </a:stretch>
        </p:blipFill>
        <p:spPr bwMode="auto">
          <a:xfrm>
            <a:off x="6804025" y="6343652"/>
            <a:ext cx="231933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"/>
            <a:ext cx="63627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8" tIns="45709" rIns="91418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64896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/>
          <a:ea typeface="MS PGothic" pitchFamily="34" charset="-128"/>
          <a:cs typeface="Eurostile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5pPr>
      <a:lvl6pPr marL="457088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6pPr>
      <a:lvl7pPr marL="914174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7pPr>
      <a:lvl8pPr marL="1371261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8pPr>
      <a:lvl9pPr marL="1828348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9pPr>
    </p:titleStyle>
    <p:bodyStyle>
      <a:lvl1pPr marL="185692" indent="-185692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SzPct val="100000"/>
        <a:buFont typeface="Wingdings" pitchFamily="2" charset="2"/>
        <a:buChar char="Ø"/>
        <a:defRPr sz="1400">
          <a:solidFill>
            <a:schemeClr val="tx1"/>
          </a:solidFill>
          <a:latin typeface="Eurostile"/>
          <a:ea typeface="MS PGothic" pitchFamily="34" charset="-128"/>
          <a:cs typeface="Eurostile"/>
        </a:defRPr>
      </a:lvl1pPr>
      <a:lvl2pPr marL="569771" indent="-193627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Arial Bold" charset="0"/>
          <a:ea typeface="MS PGothic" pitchFamily="34" charset="-128"/>
          <a:cs typeface="MS PGothic"/>
        </a:defRPr>
      </a:lvl2pPr>
      <a:lvl3pPr marL="853865" indent="-9364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215725" indent="-171407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Wingdings" pitchFamily="2" charset="2"/>
        <a:buChar char="Ø"/>
        <a:defRPr sz="12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66402" indent="-228543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Times" charset="0"/>
          <a:ea typeface="MS PGothic" pitchFamily="34" charset="-128"/>
          <a:cs typeface="MS PGothic"/>
        </a:defRPr>
      </a:lvl5pPr>
      <a:lvl6pPr marL="2623490" indent="-228543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6pPr>
      <a:lvl7pPr marL="3080576" indent="-228543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7pPr>
      <a:lvl8pPr marL="3537662" indent="-228543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8pPr>
      <a:lvl9pPr marL="3994750" indent="-228543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9pPr>
    </p:bodyStyle>
    <p:otherStyle>
      <a:defPPr>
        <a:defRPr lang="fr-FR"/>
      </a:defPPr>
      <a:lvl1pPr marL="0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1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5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2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9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6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765175"/>
            <a:ext cx="59229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smtClean="0"/>
          </a:p>
        </p:txBody>
      </p:sp>
      <p:pic>
        <p:nvPicPr>
          <p:cNvPr id="1027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10" b="-2"/>
          <a:stretch>
            <a:fillRect/>
          </a:stretch>
        </p:blipFill>
        <p:spPr bwMode="auto">
          <a:xfrm>
            <a:off x="0" y="546100"/>
            <a:ext cx="9144000" cy="7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 9"/>
          <p:cNvPicPr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8" r="46" b="10396"/>
          <a:stretch>
            <a:fillRect/>
          </a:stretch>
        </p:blipFill>
        <p:spPr bwMode="auto">
          <a:xfrm>
            <a:off x="6362700" y="111125"/>
            <a:ext cx="27146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8600" y="64770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63D3E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99010B3-3A23-434E-97E0-0E23853AE4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0" name="Picture 7" descr="fond2-4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9675"/>
            <a:ext cx="9144000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Image 3" descr="logo_CE_hori.pdf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9" t="33827" r="45807" b="60988"/>
          <a:stretch>
            <a:fillRect/>
          </a:stretch>
        </p:blipFill>
        <p:spPr bwMode="auto">
          <a:xfrm>
            <a:off x="6804025" y="6343650"/>
            <a:ext cx="231933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3627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64995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/>
          <a:ea typeface="MS PGothic" pitchFamily="34" charset="-128"/>
          <a:cs typeface="Eurostile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9pPr>
    </p:titleStyle>
    <p:bodyStyle>
      <a:lvl1pPr marL="185738" indent="-185738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SzPct val="100000"/>
        <a:buFont typeface="Wingdings" pitchFamily="2" charset="2"/>
        <a:buChar char="Ø"/>
        <a:defRPr sz="1400">
          <a:solidFill>
            <a:schemeClr val="tx1"/>
          </a:solidFill>
          <a:latin typeface="Eurostile"/>
          <a:ea typeface="MS PGothic" pitchFamily="34" charset="-128"/>
          <a:cs typeface="Eurostile"/>
        </a:defRPr>
      </a:lvl1pPr>
      <a:lvl2pPr marL="569913" indent="-193675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Arial Bold" charset="0"/>
          <a:ea typeface="MS PGothic" pitchFamily="34" charset="-128"/>
          <a:cs typeface="MS PGothic"/>
        </a:defRPr>
      </a:lvl2pPr>
      <a:lvl3pPr marL="854075" indent="-93663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216025" indent="-17145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Wingdings" pitchFamily="2" charset="2"/>
        <a:buChar char="Ø"/>
        <a:defRPr sz="12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66938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Times" charset="0"/>
          <a:ea typeface="MS PGothic" pitchFamily="34" charset="-128"/>
          <a:cs typeface="MS PGothic"/>
        </a:defRPr>
      </a:lvl5pPr>
      <a:lvl6pPr marL="2624138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6pPr>
      <a:lvl7pPr marL="3081338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7pPr>
      <a:lvl8pPr marL="3538538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8pPr>
      <a:lvl9pPr marL="3995738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Titre</a:t>
            </a:r>
          </a:p>
        </p:txBody>
      </p:sp>
      <p:pic>
        <p:nvPicPr>
          <p:cNvPr id="2051" name="Picture 11" descr="fond2-1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767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ZoneTexte 1"/>
          <p:cNvSpPr txBox="1">
            <a:spLocks noChangeArrowheads="1"/>
          </p:cNvSpPr>
          <p:nvPr/>
        </p:nvSpPr>
        <p:spPr bwMode="auto">
          <a:xfrm>
            <a:off x="9220200" y="3670300"/>
            <a:ext cx="184150" cy="4619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0" hangingPunct="0">
              <a:defRPr/>
            </a:pPr>
            <a:endParaRPr lang="fr-FR" smtClean="0">
              <a:solidFill>
                <a:srgbClr val="000000"/>
              </a:solidFill>
            </a:endParaRPr>
          </a:p>
        </p:txBody>
      </p:sp>
      <p:pic>
        <p:nvPicPr>
          <p:cNvPr id="2054" name="Picture 7" descr="fond2-4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960563"/>
            <a:ext cx="91376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12013" y="18446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600">
                <a:solidFill>
                  <a:srgbClr val="625B44"/>
                </a:solidFill>
                <a:latin typeface="Eurostile"/>
                <a:ea typeface="ＭＳ Ｐゴシック" charset="0"/>
                <a:cs typeface="Eurostile"/>
              </a:defRPr>
            </a:lvl1pPr>
          </a:lstStyle>
          <a:p>
            <a:pPr>
              <a:defRPr/>
            </a:pPr>
            <a:r>
              <a:rPr lang="fr-FR"/>
              <a:t>Date</a:t>
            </a:r>
          </a:p>
        </p:txBody>
      </p:sp>
      <p:pic>
        <p:nvPicPr>
          <p:cNvPr id="2056" name="Picture 7" descr="fond2-4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27045" r="47868" b="30739"/>
          <a:stretch>
            <a:fillRect/>
          </a:stretch>
        </p:blipFill>
        <p:spPr bwMode="auto">
          <a:xfrm>
            <a:off x="0" y="3536950"/>
            <a:ext cx="9180513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38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/>
          <a:ea typeface="MS PGothic" pitchFamily="34" charset="-128"/>
          <a:cs typeface="Eurostile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rgbClr val="6D141B"/>
          </a:solidFill>
          <a:latin typeface="Arial Bold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rgbClr val="6D141B"/>
          </a:solidFill>
          <a:latin typeface="Arial Bold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rgbClr val="6D141B"/>
          </a:solidFill>
          <a:latin typeface="Arial Bold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rgbClr val="6D141B"/>
          </a:solidFill>
          <a:latin typeface="Arial Bold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90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endParaRPr lang="fr-FR" dirty="0" smtClean="0"/>
          </a:p>
        </p:txBody>
      </p:sp>
      <p:pic>
        <p:nvPicPr>
          <p:cNvPr id="1027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6" t="-3410" b="-2"/>
          <a:stretch>
            <a:fillRect/>
          </a:stretch>
        </p:blipFill>
        <p:spPr bwMode="auto">
          <a:xfrm>
            <a:off x="0" y="546100"/>
            <a:ext cx="9144000" cy="7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 9"/>
          <p:cNvPicPr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8" r="46" b="10396"/>
          <a:stretch>
            <a:fillRect/>
          </a:stretch>
        </p:blipFill>
        <p:spPr bwMode="auto">
          <a:xfrm>
            <a:off x="6362700" y="111125"/>
            <a:ext cx="27146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8600" y="64770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b="1">
                <a:solidFill>
                  <a:srgbClr val="463D3E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32E54D94-ADB2-44B2-B62B-618B33A3909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0" name="Picture 7" descr="fond2-4.png                                                    00238B2AMacintosh HD                   BE12278A: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 t="55502" r="48245" b="33868"/>
          <a:stretch>
            <a:fillRect/>
          </a:stretch>
        </p:blipFill>
        <p:spPr bwMode="auto">
          <a:xfrm>
            <a:off x="0" y="6289675"/>
            <a:ext cx="9144000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Image 3" descr="logo_CE_hori.pdf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9" t="33827" r="45807" b="60988"/>
          <a:stretch>
            <a:fillRect/>
          </a:stretch>
        </p:blipFill>
        <p:spPr bwMode="auto">
          <a:xfrm>
            <a:off x="6804025" y="6343650"/>
            <a:ext cx="231933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9283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" name="Espace réservé du texte 2"/>
          <p:cNvSpPr txBox="1">
            <a:spLocks/>
          </p:cNvSpPr>
          <p:nvPr userDrawn="1"/>
        </p:nvSpPr>
        <p:spPr>
          <a:xfrm>
            <a:off x="2339950" y="6453188"/>
            <a:ext cx="4032250" cy="288925"/>
          </a:xfrm>
          <a:prstGeom prst="rect">
            <a:avLst/>
          </a:prstGeom>
        </p:spPr>
        <p:txBody>
          <a:bodyPr/>
          <a:lstStyle>
            <a:lvl1pPr marL="185738" indent="-185738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1600" b="0">
                <a:solidFill>
                  <a:srgbClr val="6D2221"/>
                </a:solidFill>
                <a:latin typeface="Eurostile"/>
                <a:ea typeface="MS PGothic" pitchFamily="34" charset="-128"/>
                <a:cs typeface="Eurostile"/>
              </a:defRPr>
            </a:lvl1pPr>
            <a:lvl2pPr marL="569913" indent="-193675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rgbClr val="6D2221"/>
                </a:solidFill>
                <a:latin typeface="Arial Bold" charset="0"/>
                <a:ea typeface="MS PGothic" pitchFamily="34" charset="-128"/>
              </a:defRPr>
            </a:lvl2pPr>
            <a:lvl3pPr marL="854075" indent="-93663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6D2221"/>
                </a:solidFill>
                <a:latin typeface="+mn-lt"/>
                <a:ea typeface="MS PGothic" pitchFamily="34" charset="-128"/>
              </a:defRPr>
            </a:lvl3pPr>
            <a:lvl4pPr marL="1138238" indent="-93663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2166938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624138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6pPr>
            <a:lvl7pPr marL="3081338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7pPr>
            <a:lvl8pPr marL="3538538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8pPr>
            <a:lvl9pPr marL="3995738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marL="0" indent="0" algn="ctr">
              <a:buNone/>
            </a:pPr>
            <a:r>
              <a:rPr lang="fr-FR" sz="1400" b="1" kern="0" dirty="0" smtClean="0">
                <a:solidFill>
                  <a:srgbClr val="81765F"/>
                </a:solidFill>
              </a:rPr>
              <a:t>Prospection Pro</a:t>
            </a:r>
            <a:endParaRPr lang="fr-FR" sz="1000" kern="0" dirty="0">
              <a:solidFill>
                <a:srgbClr val="8176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3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/>
          <a:ea typeface="MS PGothic" pitchFamily="34" charset="-128"/>
          <a:cs typeface="Eurostile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625B44"/>
          </a:solidFill>
          <a:latin typeface="Eurostile" charset="0"/>
          <a:ea typeface="MS PGothic" pitchFamily="34" charset="-128"/>
          <a:cs typeface="Eurostile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500">
          <a:solidFill>
            <a:schemeClr val="bg1"/>
          </a:solidFill>
          <a:latin typeface="Arial" pitchFamily="34" charset="0"/>
        </a:defRPr>
      </a:lvl9pPr>
    </p:titleStyle>
    <p:bodyStyle>
      <a:lvl1pPr marL="185738" indent="-185738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 b="0">
          <a:solidFill>
            <a:srgbClr val="6D2221"/>
          </a:solidFill>
          <a:latin typeface="Eurostile"/>
          <a:ea typeface="MS PGothic" pitchFamily="34" charset="-128"/>
          <a:cs typeface="Eurostile"/>
        </a:defRPr>
      </a:lvl1pPr>
      <a:lvl2pPr marL="569913" indent="-193675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rgbClr val="6D2221"/>
          </a:solidFill>
          <a:latin typeface="Arial Bold" charset="0"/>
          <a:ea typeface="MS PGothic" pitchFamily="34" charset="-128"/>
        </a:defRPr>
      </a:lvl2pPr>
      <a:lvl3pPr marL="854075" indent="-93663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Char char="•"/>
        <a:defRPr sz="1400">
          <a:solidFill>
            <a:srgbClr val="6D2221"/>
          </a:solidFill>
          <a:latin typeface="+mn-lt"/>
          <a:ea typeface="MS PGothic" pitchFamily="34" charset="-128"/>
        </a:defRPr>
      </a:lvl3pPr>
      <a:lvl4pPr marL="1138238" indent="-93663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  <a:ea typeface="MS PGothic" pitchFamily="34" charset="-128"/>
        </a:defRPr>
      </a:lvl4pPr>
      <a:lvl5pPr marL="2166938" indent="-2286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Times" charset="0"/>
          <a:ea typeface="MS PGothic" pitchFamily="34" charset="-128"/>
        </a:defRPr>
      </a:lvl5pPr>
      <a:lvl6pPr marL="2624138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6pPr>
      <a:lvl7pPr marL="3081338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7pPr>
      <a:lvl8pPr marL="3538538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8pPr>
      <a:lvl9pPr marL="3995738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1.xml"/><Relationship Id="rId3" Type="http://schemas.openxmlformats.org/officeDocument/2006/relationships/slide" Target="slide6.xml"/><Relationship Id="rId7" Type="http://schemas.openxmlformats.org/officeDocument/2006/relationships/slide" Target="slide11.xml"/><Relationship Id="rId12" Type="http://schemas.openxmlformats.org/officeDocument/2006/relationships/slide" Target="slide19.xml"/><Relationship Id="rId2" Type="http://schemas.openxmlformats.org/officeDocument/2006/relationships/slide" Target="slide5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10.xml"/><Relationship Id="rId11" Type="http://schemas.openxmlformats.org/officeDocument/2006/relationships/slide" Target="slide18.xml"/><Relationship Id="rId5" Type="http://schemas.openxmlformats.org/officeDocument/2006/relationships/slide" Target="slide8.xml"/><Relationship Id="rId15" Type="http://schemas.openxmlformats.org/officeDocument/2006/relationships/slide" Target="slide23.xml"/><Relationship Id="rId10" Type="http://schemas.openxmlformats.org/officeDocument/2006/relationships/slide" Target="slide16.xml"/><Relationship Id="rId4" Type="http://schemas.openxmlformats.org/officeDocument/2006/relationships/slide" Target="slide7.xml"/><Relationship Id="rId9" Type="http://schemas.openxmlformats.org/officeDocument/2006/relationships/slide" Target="slide14.xml"/><Relationship Id="rId14" Type="http://schemas.openxmlformats.org/officeDocument/2006/relationships/slide" Target="slide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renom.nom_collaborateur@celca.caisse-epargne.fr" TargetMode="External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0.xml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5" Type="http://schemas.openxmlformats.org/officeDocument/2006/relationships/hyperlink" Target="mailto:prenom.nom@cemp.caisse-epargne.fr" TargetMode="Externa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0" dirty="0"/>
              <a:t>Outil de conquête</a:t>
            </a:r>
            <a:r>
              <a:rPr lang="fr-FR" sz="4000" b="0" i="1" dirty="0"/>
              <a:t/>
            </a:r>
            <a:br>
              <a:rPr lang="fr-FR" sz="4000" b="0" i="1" dirty="0"/>
            </a:br>
            <a:r>
              <a:rPr lang="fr-FR" sz="4000" dirty="0">
                <a:solidFill>
                  <a:srgbClr val="C00000"/>
                </a:solidFill>
              </a:rPr>
              <a:t>Prospection pro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9FC2B3-98CB-4F89-9522-AA98AA2078AB}" type="datetime1">
              <a:rPr lang="fr-FR" smtClean="0"/>
              <a:pPr>
                <a:defRPr/>
              </a:pPr>
              <a:t>12/03/2018</a:t>
            </a:fld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4628" t="28172" r="21747" b="42297"/>
          <a:stretch>
            <a:fillRect/>
          </a:stretch>
        </p:blipFill>
        <p:spPr bwMode="auto">
          <a:xfrm>
            <a:off x="1122224" y="3810640"/>
            <a:ext cx="176380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54628" t="28172" r="21747" b="42297"/>
          <a:stretch>
            <a:fillRect/>
          </a:stretch>
        </p:blipFill>
        <p:spPr bwMode="auto">
          <a:xfrm flipH="1">
            <a:off x="3642504" y="3810640"/>
            <a:ext cx="176459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54628" t="28172" r="21747" b="42297"/>
          <a:stretch>
            <a:fillRect/>
          </a:stretch>
        </p:blipFill>
        <p:spPr bwMode="auto">
          <a:xfrm>
            <a:off x="6127288" y="3810640"/>
            <a:ext cx="176380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3275856" y="6525344"/>
            <a:ext cx="4248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671888" algn="l"/>
                <a:tab pos="7986713" algn="l"/>
              </a:tabLst>
            </a:pPr>
            <a:r>
              <a:rPr lang="fr-FR" sz="1100" b="1" i="1" u="sng" dirty="0" smtClean="0">
                <a:solidFill>
                  <a:srgbClr val="FF0000"/>
                </a:solidFill>
              </a:rPr>
              <a:t>Document à usage interne</a:t>
            </a:r>
            <a:r>
              <a:rPr lang="fr-FR" sz="1100" b="1" i="1" dirty="0" smtClean="0">
                <a:solidFill>
                  <a:schemeClr val="tx2"/>
                </a:solidFill>
              </a:rPr>
              <a:t>	     </a:t>
            </a:r>
            <a:r>
              <a:rPr lang="fr-FR" sz="1100" i="1" dirty="0" smtClean="0">
                <a:solidFill>
                  <a:schemeClr val="tx2"/>
                </a:solidFill>
              </a:rPr>
              <a:t>	</a:t>
            </a:r>
            <a:endParaRPr lang="fr-FR" sz="1100" b="1" i="1" u="sng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5700" y="5406315"/>
            <a:ext cx="87987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600" b="1" u="sng" dirty="0" smtClean="0">
                <a:solidFill>
                  <a:srgbClr val="625B44"/>
                </a:solidFill>
                <a:latin typeface="Arial"/>
                <a:ea typeface="ＭＳ Ｐゴシック"/>
              </a:rPr>
              <a:t>Accessible depuis </a:t>
            </a:r>
            <a:r>
              <a:rPr lang="fr-FR" sz="1600" b="1" u="sng" dirty="0">
                <a:solidFill>
                  <a:srgbClr val="625B44"/>
                </a:solidFill>
                <a:latin typeface="Arial"/>
                <a:ea typeface="ＭＳ Ｐゴシック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fr-FR" sz="1600" dirty="0">
                <a:solidFill>
                  <a:srgbClr val="625B44"/>
                </a:solidFill>
                <a:latin typeface="Arial"/>
                <a:ea typeface="ＭＳ Ｐゴシック"/>
              </a:rPr>
              <a:t>L’intranet \ Mon Espace Métier \ Expertise \ Applications \ Outil Prospection Pro</a:t>
            </a:r>
          </a:p>
          <a:p>
            <a:pPr>
              <a:buFont typeface="Arial" pitchFamily="34" charset="0"/>
              <a:buChar char="•"/>
            </a:pPr>
            <a:r>
              <a:rPr lang="fr-FR" sz="1600" dirty="0">
                <a:solidFill>
                  <a:srgbClr val="625B44"/>
                </a:solidFill>
                <a:latin typeface="Arial"/>
                <a:ea typeface="ＭＳ Ｐゴシック"/>
              </a:rPr>
              <a:t>L’espace Pros de la Rubrique des Commerciaux \ Fonds de Commerce \ Outil Prospection Pro</a:t>
            </a:r>
          </a:p>
        </p:txBody>
      </p:sp>
    </p:spTree>
    <p:extLst>
      <p:ext uri="{BB962C8B-B14F-4D97-AF65-F5344CB8AC3E}">
        <p14:creationId xmlns:p14="http://schemas.microsoft.com/office/powerpoint/2010/main" val="107716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2205720"/>
            <a:ext cx="4824536" cy="4175608"/>
          </a:xfrm>
        </p:spPr>
        <p:txBody>
          <a:bodyPr/>
          <a:lstStyle/>
          <a:p>
            <a:pPr marL="92075" indent="0">
              <a:buNone/>
            </a:pPr>
            <a:r>
              <a:rPr lang="fr-FR" sz="1300" b="0" dirty="0" smtClean="0">
                <a:solidFill>
                  <a:schemeClr val="bg2">
                    <a:lumMod val="50000"/>
                  </a:schemeClr>
                </a:solidFill>
              </a:rPr>
              <a:t>Connecté </a:t>
            </a:r>
            <a:r>
              <a:rPr lang="fr-FR" sz="1300" b="0" dirty="0">
                <a:solidFill>
                  <a:schemeClr val="bg2">
                    <a:lumMod val="50000"/>
                  </a:schemeClr>
                </a:solidFill>
              </a:rPr>
              <a:t>à </a:t>
            </a:r>
            <a:r>
              <a:rPr lang="fr-FR" sz="1300" b="0" dirty="0" smtClean="0">
                <a:solidFill>
                  <a:schemeClr val="bg2">
                    <a:lumMod val="50000"/>
                  </a:schemeClr>
                </a:solidFill>
              </a:rPr>
              <a:t>l’intranet, </a:t>
            </a:r>
            <a:r>
              <a:rPr lang="fr-FR" sz="1300" b="0" dirty="0">
                <a:solidFill>
                  <a:schemeClr val="bg2">
                    <a:lumMod val="50000"/>
                  </a:schemeClr>
                </a:solidFill>
              </a:rPr>
              <a:t>Prospection Pro permet au collaborateur de consulter :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sz="1100" b="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100" b="0" dirty="0" smtClean="0">
                <a:solidFill>
                  <a:schemeClr val="bg2">
                    <a:lumMod val="50000"/>
                  </a:schemeClr>
                </a:solidFill>
                <a:sym typeface="Wingdings" panose="05000000000000000000" pitchFamily="2" charset="2"/>
              </a:rPr>
              <a:t> </a:t>
            </a:r>
            <a:r>
              <a:rPr lang="fr-FR" sz="1200" b="0" dirty="0" smtClean="0">
                <a:solidFill>
                  <a:schemeClr val="bg2">
                    <a:lumMod val="50000"/>
                  </a:schemeClr>
                </a:solidFill>
              </a:rPr>
              <a:t>Les </a:t>
            </a:r>
            <a:r>
              <a:rPr lang="fr-FR" sz="1200" b="0" dirty="0">
                <a:solidFill>
                  <a:schemeClr val="bg2">
                    <a:lumMod val="50000"/>
                  </a:schemeClr>
                </a:solidFill>
              </a:rPr>
              <a:t>fiches qui lui sont affectées </a:t>
            </a:r>
          </a:p>
          <a:p>
            <a:pPr marL="0" indent="0">
              <a:buNone/>
            </a:pPr>
            <a:endParaRPr lang="fr-FR" sz="1100" b="0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/>
              <a:buChar char="è"/>
            </a:pPr>
            <a:r>
              <a:rPr lang="fr-FR" sz="1200" b="0" dirty="0" smtClean="0">
                <a:solidFill>
                  <a:schemeClr val="bg2">
                    <a:lumMod val="50000"/>
                  </a:schemeClr>
                </a:solidFill>
              </a:rPr>
              <a:t>Les </a:t>
            </a:r>
            <a:r>
              <a:rPr lang="fr-FR" sz="1200" b="0" dirty="0">
                <a:solidFill>
                  <a:schemeClr val="bg2">
                    <a:lumMod val="50000"/>
                  </a:schemeClr>
                </a:solidFill>
              </a:rPr>
              <a:t>fiches des structures qui lui sont rattachées. </a:t>
            </a:r>
            <a:endParaRPr lang="fr-FR" sz="1200" b="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/>
              <a:buChar char="è"/>
            </a:pPr>
            <a:endParaRPr lang="fr-FR" sz="1100" b="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sz="1100" b="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100" b="0" i="1" u="sng" dirty="0">
                <a:solidFill>
                  <a:schemeClr val="bg2">
                    <a:lumMod val="50000"/>
                  </a:schemeClr>
                </a:solidFill>
              </a:rPr>
              <a:t>Par exemple </a:t>
            </a:r>
            <a:r>
              <a:rPr lang="fr-FR" sz="1100" b="0" i="1" u="sng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fr-FR" sz="1000" i="1" dirty="0">
                <a:solidFill>
                  <a:schemeClr val="bg2">
                    <a:lumMod val="50000"/>
                  </a:schemeClr>
                </a:solidFill>
              </a:rPr>
              <a:t> Les DA et  les GC Pros  peuvent consulter les fiches de tous les </a:t>
            </a:r>
            <a:br>
              <a:rPr lang="fr-FR" sz="10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1000" i="1" dirty="0">
                <a:solidFill>
                  <a:schemeClr val="bg2">
                    <a:lumMod val="50000"/>
                  </a:schemeClr>
                </a:solidFill>
              </a:rPr>
              <a:t>prospects affectés à leur agence, qu’elles leur soient attribuées  ou </a:t>
            </a:r>
            <a:br>
              <a:rPr lang="fr-FR" sz="1000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1000" i="1" dirty="0">
                <a:solidFill>
                  <a:schemeClr val="bg2">
                    <a:lumMod val="50000"/>
                  </a:schemeClr>
                </a:solidFill>
              </a:rPr>
              <a:t>qu’elles soient affectées à un autre commercial.</a:t>
            </a:r>
          </a:p>
          <a:p>
            <a:pPr>
              <a:buFont typeface="Arial" pitchFamily="34" charset="0"/>
              <a:buChar char="•"/>
            </a:pPr>
            <a:r>
              <a:rPr lang="fr-FR" sz="1000" b="0" i="1" dirty="0" smtClean="0">
                <a:solidFill>
                  <a:schemeClr val="bg2">
                    <a:lumMod val="50000"/>
                  </a:schemeClr>
                </a:solidFill>
              </a:rPr>
              <a:t>Les DG et DUC  accèdent </a:t>
            </a:r>
            <a:r>
              <a:rPr lang="fr-FR" sz="1000" b="0" i="1" dirty="0">
                <a:solidFill>
                  <a:schemeClr val="bg2">
                    <a:lumMod val="50000"/>
                  </a:schemeClr>
                </a:solidFill>
              </a:rPr>
              <a:t>à la consultation de toutes les fiches </a:t>
            </a:r>
            <a:r>
              <a:rPr lang="fr-FR" sz="1000" b="0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fr-FR" sz="1000" b="0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1000" b="0" i="1" dirty="0" smtClean="0">
                <a:solidFill>
                  <a:schemeClr val="bg2">
                    <a:lumMod val="50000"/>
                  </a:schemeClr>
                </a:solidFill>
              </a:rPr>
              <a:t>prospect </a:t>
            </a:r>
            <a:r>
              <a:rPr lang="fr-FR" sz="1000" b="0" i="1" dirty="0">
                <a:solidFill>
                  <a:schemeClr val="bg2">
                    <a:lumMod val="50000"/>
                  </a:schemeClr>
                </a:solidFill>
              </a:rPr>
              <a:t>affectées aux agences de leur </a:t>
            </a:r>
            <a:r>
              <a:rPr lang="fr-FR" sz="1000" i="1" dirty="0" smtClean="0">
                <a:solidFill>
                  <a:schemeClr val="bg2">
                    <a:lumMod val="50000"/>
                  </a:schemeClr>
                </a:solidFill>
              </a:rPr>
              <a:t>entité.</a:t>
            </a:r>
            <a:endParaRPr lang="fr-FR" sz="1000" b="0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sz="11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 </a:t>
            </a:r>
            <a:r>
              <a:rPr lang="fr-FR" dirty="0" smtClean="0"/>
              <a:t>- Fonctions </a:t>
            </a:r>
            <a:r>
              <a:rPr lang="fr-FR" dirty="0"/>
              <a:t>de l’outil Prospection </a:t>
            </a:r>
            <a:r>
              <a:rPr lang="fr-FR" dirty="0" smtClean="0"/>
              <a:t>Pro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sp>
        <p:nvSpPr>
          <p:cNvPr id="9" name="Rectangle 38"/>
          <p:cNvSpPr>
            <a:spLocks noChangeArrowheads="1"/>
          </p:cNvSpPr>
          <p:nvPr/>
        </p:nvSpPr>
        <p:spPr bwMode="auto">
          <a:xfrm>
            <a:off x="3736" y="676072"/>
            <a:ext cx="9144000" cy="592688"/>
          </a:xfrm>
          <a:prstGeom prst="rect">
            <a:avLst/>
          </a:prstGeom>
          <a:gradFill flip="none" rotWithShape="1">
            <a:gsLst>
              <a:gs pos="0">
                <a:schemeClr val="bg2">
                  <a:shade val="30000"/>
                  <a:satMod val="115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shade val="100000"/>
                  <a:satMod val="115000"/>
                </a:schemeClr>
              </a:gs>
            </a:gsLst>
            <a:lin ang="0" scaled="1"/>
            <a:tileRect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marL="0" indent="0">
              <a:buNone/>
            </a:pPr>
            <a:r>
              <a:rPr lang="fr-FR" sz="2400" dirty="0">
                <a:solidFill>
                  <a:schemeClr val="bg1"/>
                </a:solidFill>
              </a:rPr>
              <a:t>Prospection Pro permet de :</a:t>
            </a:r>
          </a:p>
        </p:txBody>
      </p:sp>
      <p:sp>
        <p:nvSpPr>
          <p:cNvPr id="10" name="ZoneTexte 4"/>
          <p:cNvSpPr txBox="1">
            <a:spLocks noChangeArrowheads="1"/>
          </p:cNvSpPr>
          <p:nvPr/>
        </p:nvSpPr>
        <p:spPr bwMode="auto">
          <a:xfrm>
            <a:off x="-1116632" y="1372026"/>
            <a:ext cx="51845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marL="0" indent="0" eaLnBrk="1" hangingPunct="1">
              <a:defRPr/>
            </a:pPr>
            <a:r>
              <a:rPr lang="fr-FR" sz="4000" dirty="0" smtClean="0">
                <a:latin typeface="Freestyle Script" pitchFamily="66" charset="0"/>
                <a:cs typeface="+mn-cs"/>
              </a:rPr>
              <a:t>           1     </a:t>
            </a:r>
            <a:r>
              <a:rPr lang="fr-FR" sz="4000" dirty="0" smtClean="0">
                <a:latin typeface="Freestyle Script" pitchFamily="66" charset="0"/>
              </a:rPr>
              <a:t>Consulter les fiches</a:t>
            </a:r>
            <a:endParaRPr lang="fr-FR" sz="4000" dirty="0" smtClean="0">
              <a:latin typeface="Freestyle Script" pitchFamily="66" charset="0"/>
              <a:cs typeface="+mn-cs"/>
            </a:endParaRPr>
          </a:p>
        </p:txBody>
      </p:sp>
      <p:pic>
        <p:nvPicPr>
          <p:cNvPr id="7" name="Picture 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60"/>
          <a:stretch>
            <a:fillRect/>
          </a:stretch>
        </p:blipFill>
        <p:spPr bwMode="auto">
          <a:xfrm>
            <a:off x="-2173882" y="2760303"/>
            <a:ext cx="1485900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70208" y="2924944"/>
            <a:ext cx="4213760" cy="1008112"/>
          </a:xfrm>
          <a:prstGeom prst="rect">
            <a:avLst/>
          </a:prstGeom>
          <a:noFill/>
          <a:ln w="25400" algn="ctr">
            <a:solidFill>
              <a:srgbClr val="C00000"/>
            </a:solidFill>
            <a:prstDash val="sysDot"/>
            <a:miter lim="800000"/>
            <a:headEnd/>
            <a:tailEnd/>
          </a:ln>
          <a:effectLst/>
        </p:spPr>
        <p:txBody>
          <a:bodyPr lIns="16416" tIns="34989" rIns="16416" bIns="34989" anchor="ctr"/>
          <a:lstStyle/>
          <a:p>
            <a:pPr algn="ctr">
              <a:defRPr/>
            </a:pPr>
            <a:endParaRPr lang="fr-FR" sz="1000" dirty="0">
              <a:solidFill>
                <a:srgbClr val="000000"/>
              </a:solidFill>
              <a:latin typeface="+mj-lt"/>
              <a:ea typeface="MS Mincho" pitchFamily="49" charset="-128"/>
              <a:cs typeface="+mn-cs"/>
            </a:endParaRPr>
          </a:p>
        </p:txBody>
      </p:sp>
      <p:sp>
        <p:nvSpPr>
          <p:cNvPr id="12" name="Ellipse 11"/>
          <p:cNvSpPr/>
          <p:nvPr/>
        </p:nvSpPr>
        <p:spPr bwMode="auto">
          <a:xfrm>
            <a:off x="-9591" y="1376583"/>
            <a:ext cx="93610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4572000" y="1359832"/>
            <a:ext cx="93610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60032" y="1340768"/>
            <a:ext cx="3593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eaLnBrk="1" hangingPunct="1">
              <a:defRPr/>
            </a:pPr>
            <a:r>
              <a:rPr lang="fr-FR" sz="4000" dirty="0">
                <a:latin typeface="Freestyle Script" pitchFamily="66" charset="0"/>
              </a:rPr>
              <a:t>2</a:t>
            </a:r>
          </a:p>
        </p:txBody>
      </p:sp>
      <p:sp>
        <p:nvSpPr>
          <p:cNvPr id="6" name="Rectangle 5"/>
          <p:cNvSpPr/>
          <p:nvPr/>
        </p:nvSpPr>
        <p:spPr>
          <a:xfrm>
            <a:off x="5652120" y="1340768"/>
            <a:ext cx="34868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eaLnBrk="1" hangingPunct="1">
              <a:defRPr/>
            </a:pPr>
            <a:r>
              <a:rPr lang="fr-FR" sz="4000" dirty="0">
                <a:latin typeface="Freestyle Script" pitchFamily="66" charset="0"/>
              </a:rPr>
              <a:t>Mettre à jour les fiches</a:t>
            </a:r>
          </a:p>
        </p:txBody>
      </p:sp>
      <p:sp>
        <p:nvSpPr>
          <p:cNvPr id="21" name="Rectangle à coins arrondis 36"/>
          <p:cNvSpPr>
            <a:spLocks noChangeArrowheads="1"/>
          </p:cNvSpPr>
          <p:nvPr/>
        </p:nvSpPr>
        <p:spPr bwMode="auto">
          <a:xfrm>
            <a:off x="4575736" y="2132856"/>
            <a:ext cx="4532768" cy="1152128"/>
          </a:xfrm>
          <a:prstGeom prst="roundRect">
            <a:avLst>
              <a:gd name="adj" fmla="val 10903"/>
            </a:avLst>
          </a:prstGeom>
          <a:noFill/>
          <a:ln w="25400" algn="ctr">
            <a:solidFill>
              <a:srgbClr val="C00000"/>
            </a:solidFill>
            <a:prstDash val="sysDot"/>
            <a:miter lim="800000"/>
            <a:headEnd/>
            <a:tailEnd/>
          </a:ln>
          <a:effectLst/>
        </p:spPr>
        <p:txBody>
          <a:bodyPr lIns="16416" tIns="34989" rIns="16416" bIns="34989" anchor="ctr"/>
          <a:lstStyle/>
          <a:p>
            <a:pPr marL="377825" indent="-285750" eaLnBrk="0" hangingPunct="0">
              <a:spcBef>
                <a:spcPct val="20000"/>
              </a:spcBef>
              <a:buSzPct val="100000"/>
              <a:buFontTx/>
              <a:buChar char="→"/>
            </a:pP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Faire évoluer le statut de la Relation Bancaire de « à rencontrer » vers « à concrétiser »</a:t>
            </a:r>
          </a:p>
          <a:p>
            <a:pPr marL="92075" lvl="1" eaLnBrk="0" hangingPunct="0">
              <a:spcBef>
                <a:spcPct val="20000"/>
              </a:spcBef>
              <a:buSzPct val="100000"/>
            </a:pP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Cette 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évolution de statut doit être effectuée après un premier contact, dès lors qu’un intérêt  à l’entrée en relation est détecté de la part du prospect</a:t>
            </a:r>
          </a:p>
          <a:p>
            <a:pPr algn="ctr"/>
            <a:endParaRPr lang="fr-FR" sz="1000" dirty="0">
              <a:solidFill>
                <a:srgbClr val="000000"/>
              </a:solidFill>
              <a:latin typeface="+mj-lt"/>
              <a:ea typeface="MS Mincho" pitchFamily="49" charset="-128"/>
            </a:endParaRPr>
          </a:p>
        </p:txBody>
      </p:sp>
      <p:sp>
        <p:nvSpPr>
          <p:cNvPr id="22" name="Rectangle à coins arrondis 36"/>
          <p:cNvSpPr>
            <a:spLocks noChangeArrowheads="1"/>
          </p:cNvSpPr>
          <p:nvPr/>
        </p:nvSpPr>
        <p:spPr bwMode="auto">
          <a:xfrm>
            <a:off x="4575736" y="3501008"/>
            <a:ext cx="4532768" cy="1296144"/>
          </a:xfrm>
          <a:prstGeom prst="roundRect">
            <a:avLst>
              <a:gd name="adj" fmla="val 10903"/>
            </a:avLst>
          </a:prstGeom>
          <a:noFill/>
          <a:ln w="25400" algn="ctr">
            <a:solidFill>
              <a:srgbClr val="C00000"/>
            </a:solidFill>
            <a:prstDash val="sysDot"/>
            <a:miter lim="800000"/>
            <a:headEnd/>
            <a:tailEnd/>
          </a:ln>
          <a:effectLst/>
        </p:spPr>
        <p:txBody>
          <a:bodyPr lIns="16416" tIns="34989" rIns="16416" bIns="34989" anchor="ctr"/>
          <a:lstStyle/>
          <a:p>
            <a:pPr algn="ctr"/>
            <a:endParaRPr lang="fr-FR" sz="1000" dirty="0">
              <a:solidFill>
                <a:srgbClr val="000000"/>
              </a:solidFill>
              <a:latin typeface="+mj-lt"/>
              <a:ea typeface="MS Mincho" pitchFamily="49" charset="-128"/>
            </a:endParaRPr>
          </a:p>
          <a:p>
            <a:pPr marL="377825" indent="-285750" eaLnBrk="0" hangingPunct="0">
              <a:spcBef>
                <a:spcPct val="20000"/>
              </a:spcBef>
              <a:buSzPct val="100000"/>
              <a:buFontTx/>
              <a:buChar char="→"/>
            </a:pP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Déclarer les rendez-vous prospect</a:t>
            </a:r>
          </a:p>
          <a:p>
            <a:pPr marL="92075" eaLnBrk="0" hangingPunct="0">
              <a:spcBef>
                <a:spcPct val="20000"/>
              </a:spcBef>
              <a:buSzPct val="100000"/>
            </a:pP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Un mail peut alors être automatiquement envoyé au supérieur hiérarchique du collaborateur auquel le prospect est affecté</a:t>
            </a:r>
          </a:p>
          <a:p>
            <a:pPr marL="92075" eaLnBrk="0" hangingPunct="0">
              <a:spcBef>
                <a:spcPct val="20000"/>
              </a:spcBef>
              <a:buSzPct val="100000"/>
            </a:pP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Un courrier de remerciement peut être imprimé et envoyé au client (action du commercial) – </a:t>
            </a:r>
            <a:r>
              <a:rPr lang="fr-FR" sz="1200" b="1" dirty="0">
                <a:solidFill>
                  <a:srgbClr val="C00000"/>
                </a:solidFill>
                <a:latin typeface="Eurostile"/>
                <a:ea typeface="MS PGothic" pitchFamily="34" charset="-128"/>
                <a:cs typeface="Eurostile"/>
              </a:rPr>
              <a:t>Fonctionnalité à ne pas utiliser dans l’immédiat</a:t>
            </a:r>
          </a:p>
          <a:p>
            <a:pPr algn="ctr"/>
            <a:endParaRPr lang="fr-FR" sz="1000" dirty="0">
              <a:solidFill>
                <a:srgbClr val="000000"/>
              </a:solidFill>
              <a:latin typeface="+mj-lt"/>
              <a:ea typeface="MS Mincho" pitchFamily="49" charset="-128"/>
            </a:endParaRPr>
          </a:p>
        </p:txBody>
      </p:sp>
      <p:sp>
        <p:nvSpPr>
          <p:cNvPr id="23" name="Rectangle à coins arrondis 36"/>
          <p:cNvSpPr>
            <a:spLocks noChangeArrowheads="1"/>
          </p:cNvSpPr>
          <p:nvPr/>
        </p:nvSpPr>
        <p:spPr bwMode="auto">
          <a:xfrm>
            <a:off x="4575736" y="5013176"/>
            <a:ext cx="4532768" cy="1224136"/>
          </a:xfrm>
          <a:prstGeom prst="roundRect">
            <a:avLst>
              <a:gd name="adj" fmla="val 10903"/>
            </a:avLst>
          </a:prstGeom>
          <a:noFill/>
          <a:ln w="25400" algn="ctr">
            <a:solidFill>
              <a:srgbClr val="C00000"/>
            </a:solidFill>
            <a:prstDash val="sysDot"/>
            <a:miter lim="800000"/>
            <a:headEnd/>
            <a:tailEnd/>
          </a:ln>
          <a:effectLst/>
        </p:spPr>
        <p:txBody>
          <a:bodyPr lIns="16416" tIns="34989" rIns="16416" bIns="34989" anchor="ctr"/>
          <a:lstStyle/>
          <a:p>
            <a:pPr algn="ctr"/>
            <a:endParaRPr lang="fr-FR" sz="1000" dirty="0">
              <a:solidFill>
                <a:srgbClr val="000000"/>
              </a:solidFill>
              <a:latin typeface="+mj-lt"/>
              <a:ea typeface="MS Mincho" pitchFamily="49" charset="-128"/>
            </a:endParaRPr>
          </a:p>
          <a:p>
            <a:pPr algn="ctr"/>
            <a:endParaRPr lang="fr-FR" sz="1000" dirty="0">
              <a:solidFill>
                <a:srgbClr val="000000"/>
              </a:solidFill>
              <a:latin typeface="+mj-lt"/>
              <a:ea typeface="MS Mincho" pitchFamily="49" charset="-128"/>
            </a:endParaRPr>
          </a:p>
          <a:p>
            <a:pPr marL="377825" indent="-285750" eaLnBrk="0" hangingPunct="0">
              <a:spcBef>
                <a:spcPct val="20000"/>
              </a:spcBef>
              <a:buSzPct val="100000"/>
              <a:buFontTx/>
              <a:buChar char="→"/>
            </a:pP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Transformer une fiche prospect en fiche client</a:t>
            </a:r>
          </a:p>
          <a:p>
            <a:pPr eaLnBrk="0" hangingPunct="0">
              <a:spcBef>
                <a:spcPct val="20000"/>
              </a:spcBef>
              <a:buSzPct val="100000"/>
            </a:pP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Un mail  peut alors être automatiquement envoyé au supérieur hiérarchique  du collaborateur auquel le prospect est affecté</a:t>
            </a:r>
          </a:p>
          <a:p>
            <a:pPr eaLnBrk="0" hangingPunct="0">
              <a:spcBef>
                <a:spcPct val="20000"/>
              </a:spcBef>
              <a:buSzPct val="100000"/>
            </a:pP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Un courrier de bienvenue peut être imprimé et envoyé au client (action du commercial) – </a:t>
            </a:r>
            <a:r>
              <a:rPr lang="fr-FR" sz="1200" b="1" dirty="0">
                <a:solidFill>
                  <a:srgbClr val="C00000"/>
                </a:solidFill>
                <a:latin typeface="Eurostile"/>
                <a:ea typeface="MS PGothic" pitchFamily="34" charset="-128"/>
                <a:cs typeface="Eurostile"/>
              </a:rPr>
              <a:t>Fonctionnalité à ne pas utiliser dans l’immédiat</a:t>
            </a:r>
          </a:p>
          <a:p>
            <a:pPr algn="ctr"/>
            <a:endParaRPr lang="fr-FR" sz="1000" dirty="0">
              <a:solidFill>
                <a:srgbClr val="000000"/>
              </a:solidFill>
              <a:latin typeface="+mj-lt"/>
              <a:ea typeface="MS Mincho" pitchFamily="49" charset="-128"/>
            </a:endParaRPr>
          </a:p>
          <a:p>
            <a:pPr algn="ctr"/>
            <a:endParaRPr lang="fr-FR" sz="1000" dirty="0">
              <a:solidFill>
                <a:srgbClr val="000000"/>
              </a:solidFill>
              <a:latin typeface="+mj-lt"/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239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345880" y="764704"/>
            <a:ext cx="4798119" cy="4114800"/>
          </a:xfrm>
        </p:spPr>
        <p:txBody>
          <a:bodyPr/>
          <a:lstStyle/>
          <a:p>
            <a:pPr marL="0" indent="0">
              <a:buNone/>
            </a:pPr>
            <a:r>
              <a:rPr lang="fr-FR" sz="1200" b="1" dirty="0" smtClean="0">
                <a:solidFill>
                  <a:schemeClr val="bg2">
                    <a:lumMod val="75000"/>
                  </a:schemeClr>
                </a:solidFill>
              </a:rPr>
              <a:t>L’outil </a:t>
            </a:r>
            <a:r>
              <a:rPr lang="fr-FR" sz="1200" b="1" dirty="0">
                <a:solidFill>
                  <a:schemeClr val="bg2">
                    <a:lumMod val="75000"/>
                  </a:schemeClr>
                </a:solidFill>
              </a:rPr>
              <a:t>Prospection Pro comporte à la </a:t>
            </a:r>
            <a:r>
              <a:rPr lang="fr-FR" sz="1200" b="1" dirty="0" smtClean="0">
                <a:solidFill>
                  <a:schemeClr val="bg2">
                    <a:lumMod val="75000"/>
                  </a:schemeClr>
                </a:solidFill>
              </a:rPr>
              <a:t>fois : </a:t>
            </a:r>
            <a:endParaRPr lang="fr-FR" sz="1200" b="1" dirty="0">
              <a:solidFill>
                <a:schemeClr val="bg2">
                  <a:lumMod val="75000"/>
                </a:schemeClr>
              </a:solidFill>
            </a:endParaRPr>
          </a:p>
          <a:p>
            <a:endParaRPr lang="fr-FR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è"/>
            </a:pP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Les </a:t>
            </a:r>
            <a:r>
              <a:rPr lang="fr-FR" sz="1200" dirty="0">
                <a:solidFill>
                  <a:schemeClr val="bg2">
                    <a:lumMod val="75000"/>
                  </a:schemeClr>
                </a:solidFill>
              </a:rPr>
              <a:t>fiches </a:t>
            </a: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injectées en centralisé (Prospects ou repérés pros):</a:t>
            </a:r>
          </a:p>
          <a:p>
            <a:pPr marL="0" indent="0">
              <a:buNone/>
            </a:pP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fr-FR" sz="1200" dirty="0">
                <a:solidFill>
                  <a:schemeClr val="bg2">
                    <a:lumMod val="75000"/>
                  </a:schemeClr>
                </a:solidFill>
              </a:rPr>
              <a:t>Chaque fiche est affectée à un commercial titulaire d’un portefeuille Pro dans l’agence </a:t>
            </a: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concernée.</a:t>
            </a:r>
          </a:p>
          <a:p>
            <a:pPr>
              <a:buFont typeface="Wingdings" pitchFamily="2" charset="2"/>
              <a:buChar char="è"/>
            </a:pPr>
            <a:endParaRPr lang="fr-FR" sz="1200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  <a:sym typeface="Wingdings" panose="05000000000000000000" pitchFamily="2" charset="2"/>
              </a:rPr>
              <a:t> </a:t>
            </a: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Les </a:t>
            </a:r>
            <a:r>
              <a:rPr lang="fr-FR" sz="1200" dirty="0">
                <a:solidFill>
                  <a:schemeClr val="bg2">
                    <a:lumMod val="75000"/>
                  </a:schemeClr>
                </a:solidFill>
              </a:rPr>
              <a:t>fiches créées par un </a:t>
            </a: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commercial, lui-même</a:t>
            </a:r>
            <a:r>
              <a:rPr lang="fr-FR" sz="1200" dirty="0">
                <a:solidFill>
                  <a:schemeClr val="bg2">
                    <a:lumMod val="75000"/>
                  </a:schemeClr>
                </a:solidFill>
              </a:rPr>
              <a:t>, lors de ses </a:t>
            </a: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propres </a:t>
            </a:r>
            <a:r>
              <a:rPr lang="fr-FR" sz="1200" dirty="0">
                <a:solidFill>
                  <a:schemeClr val="bg2">
                    <a:lumMod val="75000"/>
                  </a:schemeClr>
                </a:solidFill>
              </a:rPr>
              <a:t>actions de prospection. Ces fiches lui sont alors automatiquement </a:t>
            </a: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affectées.</a:t>
            </a:r>
            <a:endParaRPr lang="fr-FR" sz="1200" dirty="0">
              <a:solidFill>
                <a:schemeClr val="bg2">
                  <a:lumMod val="75000"/>
                </a:schemeClr>
              </a:solidFill>
            </a:endParaRPr>
          </a:p>
          <a:p>
            <a:endParaRPr lang="fr-FR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fr-FR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75000"/>
                  </a:schemeClr>
                </a:solidFill>
              </a:rPr>
              <a:t>Certaines </a:t>
            </a:r>
            <a:r>
              <a:rPr lang="fr-FR" sz="1400" u="sng" dirty="0">
                <a:solidFill>
                  <a:schemeClr val="bg2">
                    <a:lumMod val="75000"/>
                  </a:schemeClr>
                </a:solidFill>
              </a:rPr>
              <a:t>actions sont soumises à des habilitations spécifiques </a:t>
            </a:r>
            <a:r>
              <a:rPr lang="fr-FR" sz="1400" u="sng" dirty="0" smtClean="0">
                <a:solidFill>
                  <a:schemeClr val="bg2">
                    <a:lumMod val="75000"/>
                  </a:schemeClr>
                </a:solidFill>
              </a:rPr>
              <a:t>(Administrateurs):</a:t>
            </a:r>
            <a:endParaRPr lang="fr-FR" sz="1400" u="sng" dirty="0">
              <a:solidFill>
                <a:schemeClr val="bg2">
                  <a:lumMod val="75000"/>
                </a:schemeClr>
              </a:solidFill>
            </a:endParaRPr>
          </a:p>
          <a:p>
            <a:endParaRPr lang="fr-FR" sz="1400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  <a:sym typeface="Wingdings" panose="05000000000000000000" pitchFamily="2" charset="2"/>
              </a:rPr>
              <a:t> </a:t>
            </a: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Supprimer </a:t>
            </a:r>
            <a:r>
              <a:rPr lang="fr-FR" sz="1200" dirty="0">
                <a:solidFill>
                  <a:schemeClr val="bg2">
                    <a:lumMod val="75000"/>
                  </a:schemeClr>
                </a:solidFill>
              </a:rPr>
              <a:t>des </a:t>
            </a: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fiches</a:t>
            </a:r>
            <a:endParaRPr lang="fr-FR" sz="12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buFont typeface="Wingdings"/>
              <a:buChar char="è"/>
            </a:pP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Modifier </a:t>
            </a:r>
            <a:r>
              <a:rPr lang="fr-FR" sz="1200" dirty="0">
                <a:solidFill>
                  <a:schemeClr val="bg2">
                    <a:lumMod val="75000"/>
                  </a:schemeClr>
                </a:solidFill>
              </a:rPr>
              <a:t>l’affection d’une fiche d’un « portefeuille » de prospects d’un commercial vers un </a:t>
            </a:r>
            <a:r>
              <a:rPr lang="fr-FR" sz="1200" dirty="0" smtClean="0">
                <a:solidFill>
                  <a:schemeClr val="bg2">
                    <a:lumMod val="75000"/>
                  </a:schemeClr>
                </a:solidFill>
              </a:rPr>
              <a:t>autre</a:t>
            </a:r>
          </a:p>
          <a:p>
            <a:pPr>
              <a:buFont typeface="Wingdings"/>
              <a:buChar char="è"/>
            </a:pPr>
            <a:endParaRPr lang="fr-FR" sz="12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buFont typeface="Wingdings"/>
              <a:buChar char="è"/>
            </a:pPr>
            <a:endParaRPr lang="fr-F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2 - Fonctions de l’outil Prospection Pro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pic>
        <p:nvPicPr>
          <p:cNvPr id="7" name="Picture 6" descr="white note paper message label busines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1" r="10988"/>
          <a:stretch/>
        </p:blipFill>
        <p:spPr bwMode="auto">
          <a:xfrm>
            <a:off x="3736" y="2620167"/>
            <a:ext cx="3738880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4"/>
          <p:cNvSpPr txBox="1">
            <a:spLocks noChangeArrowheads="1"/>
          </p:cNvSpPr>
          <p:nvPr/>
        </p:nvSpPr>
        <p:spPr bwMode="auto">
          <a:xfrm>
            <a:off x="179512" y="2852936"/>
            <a:ext cx="32515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marL="0" indent="0" algn="ctr" eaLnBrk="1" hangingPunct="1">
              <a:defRPr/>
            </a:pPr>
            <a:r>
              <a:rPr lang="fr-FR" sz="4000" dirty="0">
                <a:latin typeface="Freestyle Script" pitchFamily="66" charset="0"/>
              </a:rPr>
              <a:t>3</a:t>
            </a:r>
            <a:endParaRPr lang="fr-FR" sz="4000" dirty="0" smtClean="0">
              <a:latin typeface="Freestyle Script" pitchFamily="66" charset="0"/>
              <a:cs typeface="+mn-cs"/>
            </a:endParaRPr>
          </a:p>
          <a:p>
            <a:pPr marL="0" indent="0" algn="ctr" eaLnBrk="1" hangingPunct="1">
              <a:defRPr/>
            </a:pPr>
            <a:r>
              <a:rPr lang="fr-FR" sz="4000" dirty="0" smtClean="0">
                <a:latin typeface="Freestyle Script" pitchFamily="66" charset="0"/>
              </a:rPr>
              <a:t>Créer des fiches</a:t>
            </a:r>
            <a:endParaRPr lang="fr-FR" sz="4000" dirty="0" smtClean="0">
              <a:latin typeface="Freestyle Script" pitchFamily="66" charset="0"/>
              <a:cs typeface="+mn-cs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1331640" y="2852936"/>
            <a:ext cx="93610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6" name="Picture 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92" y="908720"/>
            <a:ext cx="13716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4391472" y="1365036"/>
            <a:ext cx="4752528" cy="2376264"/>
          </a:xfrm>
          <a:prstGeom prst="rect">
            <a:avLst/>
          </a:prstGeom>
          <a:noFill/>
          <a:ln w="25400" algn="ctr">
            <a:solidFill>
              <a:srgbClr val="C00000"/>
            </a:solidFill>
            <a:prstDash val="sysDot"/>
            <a:miter lim="800000"/>
            <a:headEnd/>
            <a:tailEnd/>
          </a:ln>
          <a:effectLst/>
        </p:spPr>
        <p:txBody>
          <a:bodyPr lIns="16416" tIns="34989" rIns="16416" bIns="34989" anchor="ctr"/>
          <a:lstStyle/>
          <a:p>
            <a:pPr algn="ctr">
              <a:defRPr/>
            </a:pPr>
            <a:endParaRPr lang="fr-FR" sz="1000" dirty="0">
              <a:solidFill>
                <a:srgbClr val="000000"/>
              </a:solidFill>
              <a:latin typeface="+mj-lt"/>
              <a:ea typeface="MS Mincho" pitchFamily="49" charset="-128"/>
              <a:cs typeface="+mn-cs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1520" y="5894077"/>
            <a:ext cx="8568952" cy="34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lnSpc>
                <a:spcPct val="130000"/>
              </a:lnSpc>
              <a:spcBef>
                <a:spcPct val="20000"/>
              </a:spcBef>
              <a:buSzPct val="100000"/>
            </a:pPr>
            <a:r>
              <a:rPr lang="fr-FR" sz="1400" u="sng" dirty="0">
                <a:solidFill>
                  <a:schemeClr val="bg2">
                    <a:lumMod val="75000"/>
                  </a:schemeClr>
                </a:solidFill>
                <a:latin typeface="Eurostile"/>
                <a:ea typeface="MS PGothic" pitchFamily="34" charset="-128"/>
                <a:cs typeface="Eurostile"/>
              </a:rPr>
              <a:t>Les administrateurs en CELCA sont Jean Pierre GRUYER, Marielle HALTER SZTOGRYN et Anne HADJ</a:t>
            </a:r>
          </a:p>
        </p:txBody>
      </p:sp>
    </p:spTree>
    <p:extLst>
      <p:ext uri="{BB962C8B-B14F-4D97-AF65-F5344CB8AC3E}">
        <p14:creationId xmlns:p14="http://schemas.microsoft.com/office/powerpoint/2010/main" val="33165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-330448" y="980728"/>
            <a:ext cx="9144000" cy="5184576"/>
          </a:xfrm>
        </p:spPr>
        <p:txBody>
          <a:bodyPr/>
          <a:lstStyle/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100" b="1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fr-FR" sz="11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" action="ppaction://noaction"/>
              </a:rPr>
              <a:t>Consultation et mise à jour d’un prospect</a:t>
            </a:r>
            <a:endParaRPr lang="fr-FR" sz="1100" b="1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1.1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	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2" action="ppaction://hlinksldjump"/>
              </a:rPr>
              <a:t>Liste des prospects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……………………………………………….5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1.2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	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3" action="ppaction://hlinksldjump"/>
              </a:rPr>
              <a:t>Fiche détaillée d’un prospect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……………………………….6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1.3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	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4" action="ppaction://hlinksldjump"/>
              </a:rPr>
              <a:t>Mise à jour d’un prospect : actions possibles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……….7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1.4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	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5" action="ppaction://hlinksldjump"/>
              </a:rPr>
              <a:t>Prise de rendez-vous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…………………………………..……….8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1.5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	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6" action="ppaction://hlinksldjump"/>
              </a:rPr>
              <a:t>E-mail information de rendez-vous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…………………..…10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1.6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	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7" action="ppaction://hlinksldjump"/>
              </a:rPr>
              <a:t>Modification de rendez-vous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…………………….………..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11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1.8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	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" action="ppaction://noaction"/>
              </a:rPr>
              <a:t>Commentaire DA et/ou Manager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-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8" action="ppaction://hlinksldjump"/>
              </a:rPr>
              <a:t>Saisie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……………………………………………………...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12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-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9" action="ppaction://hlinksldjump"/>
              </a:rPr>
              <a:t>Consultation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…………………………………………..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14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3 -   Utilisation de Prospection Pro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 bwMode="auto">
          <a:xfrm>
            <a:off x="4152776" y="1006416"/>
            <a:ext cx="9144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5738" indent="-185738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1600" b="0">
                <a:solidFill>
                  <a:srgbClr val="6D2221"/>
                </a:solidFill>
                <a:latin typeface="Eurostile"/>
                <a:ea typeface="MS PGothic" pitchFamily="34" charset="-128"/>
                <a:cs typeface="Eurostile"/>
              </a:defRPr>
            </a:lvl1pPr>
            <a:lvl2pPr marL="569913" indent="-193675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Font typeface="Wingdings" charset="2"/>
              <a:buChar char="ü"/>
              <a:defRPr sz="1600">
                <a:solidFill>
                  <a:srgbClr val="000000"/>
                </a:solidFill>
                <a:latin typeface="Eurostile"/>
                <a:ea typeface="MS PGothic" pitchFamily="34" charset="-128"/>
                <a:cs typeface="Eurostile"/>
              </a:defRPr>
            </a:lvl2pPr>
            <a:lvl3pPr marL="854075" indent="-93663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Eurostile"/>
                <a:ea typeface="MS PGothic" pitchFamily="34" charset="-128"/>
                <a:cs typeface="Eurostile"/>
              </a:defRPr>
            </a:lvl3pPr>
            <a:lvl4pPr marL="1138238" indent="-93663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Eurostile"/>
                <a:ea typeface="MS PGothic" pitchFamily="34" charset="-128"/>
                <a:cs typeface="Eurostile"/>
              </a:defRPr>
            </a:lvl4pPr>
            <a:lvl5pPr marL="2166938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Eurostile"/>
                <a:ea typeface="MS PGothic" pitchFamily="34" charset="-128"/>
                <a:cs typeface="Eurostile"/>
              </a:defRPr>
            </a:lvl5pPr>
            <a:lvl6pPr marL="2624138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6pPr>
            <a:lvl7pPr marL="3081338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7pPr>
            <a:lvl8pPr marL="3538538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8pPr>
            <a:lvl9pPr marL="3995738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100" b="1" kern="0" dirty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fr-FR" sz="1100" b="1" kern="0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fr-FR" sz="1100" b="1" kern="0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10" action="ppaction://hlinksldjump"/>
              </a:rPr>
              <a:t>Création d’une fiche prospect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…………………………………………………………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16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100" b="1" kern="0" dirty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fr-FR" sz="1100" b="1" kern="0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fr-FR" sz="1100" b="1" kern="0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11" action="ppaction://hlinksldjump"/>
              </a:rPr>
              <a:t>Clôture d’une fiche prospect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…………………………………………………………..18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100" b="1" kern="0" dirty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fr-FR" sz="1100" b="1" kern="0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fr-FR" sz="1100" b="1" kern="0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12" action="ppaction://hlinksldjump"/>
              </a:rPr>
              <a:t>Transformation d’un prospect en client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………………………………………..19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050" kern="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lang="fr-FR" sz="1050" kern="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.1 </a:t>
            </a:r>
            <a:r>
              <a:rPr lang="fr-FR" sz="105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fr-FR" sz="1050" kern="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fr-FR" sz="1050" kern="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13" action="ppaction://hlinksldjump"/>
              </a:rPr>
              <a:t>E-mail information nouveau client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………………...21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100" b="1" kern="0" dirty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lang="fr-FR" sz="1100" b="1" kern="0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fr-FR" sz="1100" b="1" u="sng" kern="0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14" action="ppaction://hlinksldjump"/>
              </a:rPr>
              <a:t>Logigramme de </a:t>
            </a:r>
            <a:r>
              <a:rPr lang="fr-FR" sz="1100" b="1" u="sng" kern="0" dirty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14" action="ppaction://hlinksldjump"/>
              </a:rPr>
              <a:t>l’outil Prospection Pro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…………………………………….…..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22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r>
              <a:rPr lang="fr-FR" sz="1100" b="1" dirty="0" smtClean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</a:t>
            </a:r>
            <a:r>
              <a:rPr lang="fr-FR" sz="1100" b="1" dirty="0">
                <a:solidFill>
                  <a:srgbClr val="6D222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15" action="ppaction://hlinksldjump"/>
              </a:rPr>
              <a:t>Utilisation des tableaux de Pilotage</a:t>
            </a:r>
            <a:r>
              <a:rPr lang="fr-FR" sz="105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………………………...…………………..23 </a:t>
            </a:r>
            <a:endParaRPr lang="fr-FR" sz="1050" dirty="0">
              <a:solidFill>
                <a:schemeClr val="bg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376238" lvl="1" indent="0">
              <a:spcAft>
                <a:spcPts val="600"/>
              </a:spcAft>
              <a:buFont typeface="Wingdings" charset="2"/>
              <a:buNone/>
              <a:tabLst>
                <a:tab pos="450850" algn="l"/>
                <a:tab pos="1258888" algn="l"/>
                <a:tab pos="1698625" algn="l"/>
                <a:tab pos="2066925" algn="l"/>
                <a:tab pos="5026025" algn="r"/>
              </a:tabLst>
            </a:pPr>
            <a:endParaRPr lang="fr-FR" sz="1050" kern="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407661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.1 </a:t>
            </a:r>
            <a:r>
              <a:rPr lang="fr-FR" dirty="0"/>
              <a:t>- Consultation d’un prospect – Liste des </a:t>
            </a:r>
            <a:r>
              <a:rPr lang="fr-FR" dirty="0" smtClean="0"/>
              <a:t>prospects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0" y="6058336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8" name="Image 7"/>
          <p:cNvPicPr/>
          <p:nvPr/>
        </p:nvPicPr>
        <p:blipFill>
          <a:blip r:embed="rId3" cstate="print"/>
          <a:srcRect t="12957" b="20649"/>
          <a:stretch>
            <a:fillRect/>
          </a:stretch>
        </p:blipFill>
        <p:spPr>
          <a:xfrm>
            <a:off x="571472" y="1233802"/>
            <a:ext cx="7715303" cy="4643470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3923928" y="908722"/>
            <a:ext cx="2952328" cy="1152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1.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Après avoir saisi les critères de sélection souhaités, et avoir cliqué sur le bouton de recherche, la liste des fiches prospect, répondant aux critères, s’affiche en partie basse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6292353" y="4491118"/>
            <a:ext cx="2736304" cy="8100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Pour accéder à la consultation d’une fiche et/ou la mettre à jour </a:t>
            </a:r>
          </a:p>
          <a:p>
            <a:pPr marL="228600" indent="-228600">
              <a:buFont typeface="Wingdings"/>
              <a:buChar char="à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Cliquer sur le lien « N° SIREN »</a:t>
            </a:r>
          </a:p>
          <a:p>
            <a:pPr marL="228600" indent="-228600">
              <a:buFont typeface="Wingdings"/>
              <a:buChar char="à"/>
            </a:pP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14" name="Connecteur droit avec flèche 13"/>
          <p:cNvCxnSpPr/>
          <p:nvPr/>
        </p:nvCxnSpPr>
        <p:spPr bwMode="auto">
          <a:xfrm flipH="1" flipV="1">
            <a:off x="1523915" y="4293096"/>
            <a:ext cx="4768438" cy="5940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Connecteur droit avec flèche 17"/>
          <p:cNvCxnSpPr/>
          <p:nvPr/>
        </p:nvCxnSpPr>
        <p:spPr bwMode="auto">
          <a:xfrm rot="5400000">
            <a:off x="2357422" y="2071678"/>
            <a:ext cx="1714512" cy="15716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Connecteur droit avec flèche 19"/>
          <p:cNvCxnSpPr/>
          <p:nvPr/>
        </p:nvCxnSpPr>
        <p:spPr bwMode="auto">
          <a:xfrm rot="10800000">
            <a:off x="2500298" y="2000240"/>
            <a:ext cx="1500198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Rectangle 10"/>
          <p:cNvSpPr/>
          <p:nvPr/>
        </p:nvSpPr>
        <p:spPr bwMode="auto">
          <a:xfrm>
            <a:off x="1307753" y="3231441"/>
            <a:ext cx="311919" cy="27614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55576" y="3897051"/>
            <a:ext cx="263798" cy="19802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35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.2 </a:t>
            </a:r>
            <a:r>
              <a:rPr lang="fr-FR" dirty="0"/>
              <a:t>- Consultation d’un prospect – Fiche détaillée d’un </a:t>
            </a:r>
            <a:r>
              <a:rPr lang="fr-FR" dirty="0" smtClean="0"/>
              <a:t>prospect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7286644" y="600076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8" name="Image 7"/>
          <p:cNvPicPr/>
          <p:nvPr/>
        </p:nvPicPr>
        <p:blipFill>
          <a:blip r:embed="rId3" cstate="print"/>
          <a:srcRect t="12914" b="25331"/>
          <a:stretch>
            <a:fillRect/>
          </a:stretch>
        </p:blipFill>
        <p:spPr>
          <a:xfrm>
            <a:off x="609600" y="857233"/>
            <a:ext cx="7924800" cy="5072098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5857884" y="1556793"/>
            <a:ext cx="3131840" cy="4443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 consultation d’une fiche affiche :</a:t>
            </a:r>
          </a:p>
          <a:p>
            <a:pPr marL="228600" indent="-228600"/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82550"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L’identification et les coordonnées connues du prospect</a:t>
            </a:r>
          </a:p>
          <a:p>
            <a:pPr marL="273050" indent="-82550"/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82550"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statut de la relation bancaire (par défaut : «</a:t>
            </a:r>
            <a:r>
              <a:rPr lang="fr-FR" sz="1200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 A rencontrer 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»)</a:t>
            </a:r>
          </a:p>
          <a:p>
            <a:pPr marL="273050" indent="-82550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73050" indent="-82550"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L’affectation dans le réseau</a:t>
            </a:r>
          </a:p>
          <a:p>
            <a:pPr marL="273050" indent="-82550">
              <a:buFont typeface="Arial" pitchFamily="34" charset="0"/>
              <a:buChar char="•"/>
            </a:pP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82550"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Les autres données connues (Activité, banque actuelle, CA…)</a:t>
            </a:r>
          </a:p>
          <a:p>
            <a:pPr marL="273050" indent="-82550">
              <a:buFont typeface="Arial" pitchFamily="34" charset="0"/>
              <a:buChar char="•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82550"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L’origine de la fiche</a:t>
            </a:r>
          </a:p>
          <a:p>
            <a:pPr marL="273050" indent="-82550">
              <a:buFont typeface="Arial" pitchFamily="34" charset="0"/>
              <a:buChar char="•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82550"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nom du manager du collaborateur d’affection</a:t>
            </a:r>
          </a:p>
          <a:p>
            <a:pPr marL="273050" indent="-82550">
              <a:buFont typeface="Arial" pitchFamily="34" charset="0"/>
              <a:buChar char="•"/>
            </a:pP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82550"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Des informations diverses</a:t>
            </a:r>
          </a:p>
          <a:p>
            <a:pPr marL="273050" indent="-82550">
              <a:buFont typeface="Arial" pitchFamily="34" charset="0"/>
              <a:buChar char="•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82550">
              <a:buFont typeface="Arial" pitchFamily="34" charset="0"/>
              <a:buChar char="•"/>
            </a:pPr>
            <a:r>
              <a:rPr lang="fr-FR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Dans la zone « Commentaire » est indiqué le </a:t>
            </a:r>
            <a:r>
              <a:rPr lang="fr-FR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risque de défaillance du prospect</a:t>
            </a:r>
            <a:endParaRPr lang="fr-FR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26612" r="66482" b="69633"/>
          <a:stretch/>
        </p:blipFill>
        <p:spPr bwMode="auto">
          <a:xfrm>
            <a:off x="683568" y="1556792"/>
            <a:ext cx="3569465" cy="23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Connecteur droit avec flèche 10"/>
          <p:cNvCxnSpPr/>
          <p:nvPr/>
        </p:nvCxnSpPr>
        <p:spPr bwMode="auto">
          <a:xfrm flipH="1" flipV="1">
            <a:off x="3707906" y="2132856"/>
            <a:ext cx="2520278" cy="6480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Connecteur droit avec flèche 11"/>
          <p:cNvCxnSpPr/>
          <p:nvPr/>
        </p:nvCxnSpPr>
        <p:spPr bwMode="auto">
          <a:xfrm flipH="1" flipV="1">
            <a:off x="2051720" y="3393282"/>
            <a:ext cx="4176464" cy="21239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ZoneTexte 12"/>
          <p:cNvSpPr txBox="1"/>
          <p:nvPr/>
        </p:nvSpPr>
        <p:spPr>
          <a:xfrm>
            <a:off x="1403648" y="3198168"/>
            <a:ext cx="10646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12345678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137259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.3 </a:t>
            </a:r>
            <a:r>
              <a:rPr lang="fr-FR" dirty="0"/>
              <a:t>- Mise à jour d’un prospect : actions </a:t>
            </a:r>
            <a:r>
              <a:rPr lang="fr-FR" dirty="0" smtClean="0"/>
              <a:t>possibles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0" y="6061927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6" name="Image 5"/>
          <p:cNvPicPr/>
          <p:nvPr/>
        </p:nvPicPr>
        <p:blipFill>
          <a:blip r:embed="rId3" cstate="print"/>
          <a:srcRect t="12914" b="25331"/>
          <a:stretch>
            <a:fillRect/>
          </a:stretch>
        </p:blipFill>
        <p:spPr>
          <a:xfrm>
            <a:off x="642910" y="857232"/>
            <a:ext cx="7924800" cy="5072098"/>
          </a:xfrm>
          <a:prstGeom prst="rect">
            <a:avLst/>
          </a:prstGeom>
        </p:spPr>
      </p:pic>
      <p:sp>
        <p:nvSpPr>
          <p:cNvPr id="44" name="Rectangle à coins arrondis 43"/>
          <p:cNvSpPr/>
          <p:nvPr/>
        </p:nvSpPr>
        <p:spPr>
          <a:xfrm>
            <a:off x="5500694" y="1357298"/>
            <a:ext cx="3275856" cy="49292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Il est possible de mettre à jour (</a:t>
            </a:r>
            <a:r>
              <a:rPr lang="fr-FR" sz="1100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uniquement par le titulaire de la fiche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:</a:t>
            </a:r>
          </a:p>
          <a:p>
            <a:pPr marL="228600" indent="-228600"/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Les données du prospect</a:t>
            </a:r>
          </a:p>
          <a:p>
            <a:pPr marL="177800" indent="-177800"/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79388" indent="-179388">
              <a:buFont typeface="Arial" pitchFamily="34" charset="0"/>
              <a:buChar char="•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traitement de la fiche :</a:t>
            </a:r>
          </a:p>
          <a:p>
            <a:pPr marL="179388" indent="-179388">
              <a:buFont typeface="Arial" pitchFamily="34" charset="0"/>
              <a:buChar char="•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08038" lvl="1" indent="-179388">
              <a:buFont typeface="Wingdings"/>
              <a:buChar char="à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Prendre un RDV</a:t>
            </a:r>
          </a:p>
          <a:p>
            <a:pPr marL="808038" lvl="1" indent="-179388">
              <a:buFont typeface="Wingdings"/>
              <a:buChar char="à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808038" lvl="1" indent="-179388">
              <a:buFont typeface="Wingdings"/>
              <a:buChar char="à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Consulter le commentaire du DA (ou le saisir, pour un profil « DA »)</a:t>
            </a:r>
          </a:p>
          <a:p>
            <a:pPr marL="808038" lvl="1" indent="-179388">
              <a:buFont typeface="Wingdings"/>
              <a:buChar char="à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808038" lvl="1" indent="-179388">
              <a:buFont typeface="Wingdings"/>
              <a:buChar char="à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Consulter le commentaire du manager (ou le  saisir, pour un profil « Manager »)</a:t>
            </a:r>
          </a:p>
          <a:p>
            <a:pPr marL="808038" lvl="1" indent="-179388">
              <a:buFont typeface="Wingdings"/>
              <a:buChar char="à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808038" lvl="1" indent="-179388">
              <a:buFont typeface="Wingdings"/>
              <a:buChar char="à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Envoyer à la GP un mail « Informations Vendeur » </a:t>
            </a:r>
          </a:p>
          <a:p>
            <a:pPr marL="808038" lvl="1" indent="-179388">
              <a:buFont typeface="Wingdings"/>
              <a:buChar char="à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808038" indent="-179388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 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Valider les modifications</a:t>
            </a:r>
          </a:p>
          <a:p>
            <a:pPr marL="808038" indent="-179388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et revenir à l’écran précédent</a:t>
            </a:r>
          </a:p>
          <a:p>
            <a:pPr marL="808038" lvl="1" indent="-179388">
              <a:buFont typeface="Wingdings"/>
              <a:buChar char="à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808038" indent="-179388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 Annuler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les modifications</a:t>
            </a:r>
          </a:p>
          <a:p>
            <a:pPr marL="808038" indent="-179388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et revenir à l’écran précédent</a:t>
            </a:r>
          </a:p>
          <a:p>
            <a:pPr marL="808038" lvl="1" indent="-179388">
              <a:buFont typeface="Wingdings"/>
              <a:buChar char="à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82550">
              <a:buFont typeface="Arial" pitchFamily="34" charset="0"/>
              <a:buChar char="•"/>
            </a:pP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/>
          <a:srcRect l="12403" t="83296" r="84644" b="11782"/>
          <a:stretch>
            <a:fillRect/>
          </a:stretch>
        </p:blipFill>
        <p:spPr bwMode="auto">
          <a:xfrm>
            <a:off x="5929322" y="3857628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4" cstate="print"/>
          <a:srcRect l="6497" t="83296" r="90550" b="11782"/>
          <a:stretch>
            <a:fillRect/>
          </a:stretch>
        </p:blipFill>
        <p:spPr bwMode="auto">
          <a:xfrm>
            <a:off x="5857884" y="2786058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4" cstate="print"/>
          <a:srcRect l="15357" t="83375" r="81932" b="11782"/>
          <a:stretch>
            <a:fillRect/>
          </a:stretch>
        </p:blipFill>
        <p:spPr bwMode="auto">
          <a:xfrm>
            <a:off x="5929322" y="4572008"/>
            <a:ext cx="330564" cy="354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 l="9450" t="83296" r="87597" b="11782"/>
          <a:stretch>
            <a:fillRect/>
          </a:stretch>
        </p:blipFill>
        <p:spPr bwMode="auto">
          <a:xfrm>
            <a:off x="5929322" y="3214686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5" cstate="print"/>
          <a:srcRect l="3835" t="83296" r="93212" b="11782"/>
          <a:stretch>
            <a:fillRect/>
          </a:stretch>
        </p:blipFill>
        <p:spPr bwMode="auto">
          <a:xfrm>
            <a:off x="5929322" y="5715016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5" cstate="print"/>
          <a:srcRect l="882" t="83296" r="96165" b="11782"/>
          <a:stretch>
            <a:fillRect/>
          </a:stretch>
        </p:blipFill>
        <p:spPr bwMode="auto">
          <a:xfrm>
            <a:off x="5929322" y="5143512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Accolade ouvrante 40"/>
          <p:cNvSpPr/>
          <p:nvPr/>
        </p:nvSpPr>
        <p:spPr>
          <a:xfrm>
            <a:off x="5572132" y="2714620"/>
            <a:ext cx="466371" cy="3357586"/>
          </a:xfrm>
          <a:prstGeom prst="leftBrace">
            <a:avLst>
              <a:gd name="adj1" fmla="val 8333"/>
              <a:gd name="adj2" fmla="val 5000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/>
          <p:cNvSpPr/>
          <p:nvPr/>
        </p:nvSpPr>
        <p:spPr bwMode="auto">
          <a:xfrm>
            <a:off x="714348" y="5072074"/>
            <a:ext cx="1357322" cy="500066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61" name="Connecteur droit avec flèche 60"/>
          <p:cNvCxnSpPr>
            <a:stCxn id="41" idx="1"/>
          </p:cNvCxnSpPr>
          <p:nvPr/>
        </p:nvCxnSpPr>
        <p:spPr bwMode="auto">
          <a:xfrm rot="10800000" flipV="1">
            <a:off x="2071670" y="4393412"/>
            <a:ext cx="3500462" cy="8929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26612" r="66482" b="69633"/>
          <a:stretch/>
        </p:blipFill>
        <p:spPr bwMode="auto">
          <a:xfrm>
            <a:off x="755576" y="1541461"/>
            <a:ext cx="3569465" cy="23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54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/>
          <p:nvPr/>
        </p:nvPicPr>
        <p:blipFill>
          <a:blip r:embed="rId2" cstate="print"/>
          <a:srcRect t="12558" b="29037"/>
          <a:stretch>
            <a:fillRect/>
          </a:stretch>
        </p:blipFill>
        <p:spPr>
          <a:xfrm>
            <a:off x="642910" y="1000108"/>
            <a:ext cx="7929618" cy="4786345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.4 </a:t>
            </a:r>
            <a:r>
              <a:rPr lang="fr-FR" dirty="0"/>
              <a:t>- Mise à jour d’un prospect</a:t>
            </a:r>
            <a:br>
              <a:rPr lang="fr-FR" dirty="0"/>
            </a:br>
            <a:r>
              <a:rPr lang="fr-FR" dirty="0"/>
              <a:t>Prise de Rendez-vous (1/2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285720" y="5929330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3" action="ppaction://hlinksldjump"/>
              </a:rPr>
              <a:t>Retour au sommaire</a:t>
            </a:r>
            <a:endParaRPr lang="fr-FR" sz="1000" i="1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2571736" y="1857364"/>
            <a:ext cx="2160240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Cliquer sur le lien pour ajouter un RDV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714612" y="3214686"/>
            <a:ext cx="2016224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ou Annuler et revenir à l’écran précèdent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Connecteur droit avec flèche 10"/>
          <p:cNvCxnSpPr>
            <a:stCxn id="8" idx="1"/>
          </p:cNvCxnSpPr>
          <p:nvPr/>
        </p:nvCxnSpPr>
        <p:spPr bwMode="auto">
          <a:xfrm rot="10800000" flipV="1">
            <a:off x="1357290" y="2109392"/>
            <a:ext cx="1214446" cy="24803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Connecteur droit avec flèche 12"/>
          <p:cNvCxnSpPr>
            <a:stCxn id="9" idx="1"/>
          </p:cNvCxnSpPr>
          <p:nvPr/>
        </p:nvCxnSpPr>
        <p:spPr bwMode="auto">
          <a:xfrm rot="10800000">
            <a:off x="1571604" y="3000372"/>
            <a:ext cx="1143008" cy="4663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6545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.4 </a:t>
            </a:r>
            <a:r>
              <a:rPr lang="fr-FR" dirty="0"/>
              <a:t>- Mise à jour d’un </a:t>
            </a:r>
            <a:r>
              <a:rPr lang="fr-FR" dirty="0" smtClean="0"/>
              <a:t>prospect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Prise de Rendez-vous (2/2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42844" y="600076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6" name="Image 5"/>
          <p:cNvPicPr/>
          <p:nvPr/>
        </p:nvPicPr>
        <p:blipFill>
          <a:blip r:embed="rId3" cstate="print"/>
          <a:srcRect t="12957" b="32201"/>
          <a:stretch>
            <a:fillRect/>
          </a:stretch>
        </p:blipFill>
        <p:spPr>
          <a:xfrm>
            <a:off x="785786" y="1643050"/>
            <a:ext cx="7358114" cy="3571900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3143240" y="642918"/>
            <a:ext cx="4953732" cy="18076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L’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écran de prise de rendez-vous permet de :</a:t>
            </a:r>
          </a:p>
          <a:p>
            <a:pPr marL="177800" indent="-177800"/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77800" indent="-177800">
              <a:buFont typeface="Wingdings"/>
              <a:buChar char="à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Saisir la date de rendez-vous </a:t>
            </a:r>
          </a:p>
          <a:p>
            <a:pPr marL="177800" indent="-177800">
              <a:buFont typeface="Wingdings"/>
              <a:buChar char="à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77800" indent="-177800">
              <a:buFont typeface="Wingdings"/>
              <a:buChar char="à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Saisir éventuellement une date de relance et un commentaire</a:t>
            </a:r>
          </a:p>
          <a:p>
            <a:pPr marL="177800" indent="-177800"/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77800" indent="-177800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	</a:t>
            </a:r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Chaque Rendez-vous pris déclenche l’envoi d’un e-mail d’information au Manager 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+ copie au DA de l’agence d’affectation du prospect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1714480" y="5000636"/>
            <a:ext cx="3368538" cy="5000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Valider ou annuler et retourner à la listes des rendez-vous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929190" y="2571744"/>
            <a:ext cx="3170388" cy="22974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77800" indent="-177800">
              <a:buFont typeface="Wingdings"/>
              <a:buChar char="à"/>
            </a:pP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Faire évoluer le statut de la relation bancaire de :</a:t>
            </a:r>
          </a:p>
          <a:p>
            <a:pPr marL="177800" indent="-177800">
              <a:buFont typeface="Wingdings"/>
              <a:buChar char="à"/>
            </a:pP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77800" indent="-177800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« A rencontrer » vers </a:t>
            </a:r>
          </a:p>
          <a:p>
            <a:pPr marL="177800" indent="-177800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« A concrétiser »  (</a:t>
            </a:r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dès lors qu’un intérêt avéré du prospect est détecté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 ou </a:t>
            </a:r>
          </a:p>
          <a:p>
            <a:pPr marL="177800" indent="-177800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« Sans suite » (</a:t>
            </a:r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Attention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: clôture la fiche). Penser à modifier le statut du client sous MYSYS.</a:t>
            </a:r>
          </a:p>
        </p:txBody>
      </p:sp>
      <p:cxnSp>
        <p:nvCxnSpPr>
          <p:cNvPr id="13" name="Connecteur droit avec flèche 12"/>
          <p:cNvCxnSpPr/>
          <p:nvPr/>
        </p:nvCxnSpPr>
        <p:spPr bwMode="auto">
          <a:xfrm rot="5400000">
            <a:off x="1964513" y="1678769"/>
            <a:ext cx="1428760" cy="9286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Connecteur droit avec flèche 14"/>
          <p:cNvCxnSpPr/>
          <p:nvPr/>
        </p:nvCxnSpPr>
        <p:spPr bwMode="auto">
          <a:xfrm rot="5400000">
            <a:off x="2071670" y="2000240"/>
            <a:ext cx="1643074" cy="5000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onnecteur droit avec flèche 18"/>
          <p:cNvCxnSpPr/>
          <p:nvPr/>
        </p:nvCxnSpPr>
        <p:spPr bwMode="auto">
          <a:xfrm rot="10800000" flipV="1">
            <a:off x="2643174" y="3429000"/>
            <a:ext cx="2286016" cy="3571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Connecteur droit avec flèche 20"/>
          <p:cNvCxnSpPr>
            <a:stCxn id="9" idx="0"/>
          </p:cNvCxnSpPr>
          <p:nvPr/>
        </p:nvCxnSpPr>
        <p:spPr bwMode="auto">
          <a:xfrm rot="16200000" flipV="1">
            <a:off x="1985111" y="3586997"/>
            <a:ext cx="857256" cy="19700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Connecteur droit avec flèche 22"/>
          <p:cNvCxnSpPr>
            <a:stCxn id="9" idx="0"/>
          </p:cNvCxnSpPr>
          <p:nvPr/>
        </p:nvCxnSpPr>
        <p:spPr bwMode="auto">
          <a:xfrm rot="16200000" flipV="1">
            <a:off x="2235144" y="3837030"/>
            <a:ext cx="428628" cy="18985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Connecteur droit avec flèche 24"/>
          <p:cNvCxnSpPr>
            <a:stCxn id="8" idx="1"/>
          </p:cNvCxnSpPr>
          <p:nvPr/>
        </p:nvCxnSpPr>
        <p:spPr bwMode="auto">
          <a:xfrm rot="10800000" flipV="1">
            <a:off x="2928926" y="1546722"/>
            <a:ext cx="214314" cy="181083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8780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.5 </a:t>
            </a:r>
            <a:r>
              <a:rPr lang="fr-FR" dirty="0"/>
              <a:t>- Mise à jour d’un </a:t>
            </a:r>
            <a:r>
              <a:rPr lang="fr-FR" dirty="0" smtClean="0"/>
              <a:t>prospect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E-mail information </a:t>
            </a:r>
            <a:r>
              <a:rPr lang="fr-FR" dirty="0" smtClean="0"/>
              <a:t>RDV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0" y="6033673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1428728" y="857232"/>
            <a:ext cx="4657528" cy="5040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1.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RDV saisi dans l’outil Prospection n’a pas d’effet sur l’agenda MYSYS</a:t>
            </a:r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428728" y="1500174"/>
            <a:ext cx="4657528" cy="93610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Chaque RDV saisi déclenche l’envoi d’un  mail d’information : </a:t>
            </a:r>
          </a:p>
          <a:p>
            <a:pPr marL="542925" lvl="1" indent="-185738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Au responsable hiérarchique</a:t>
            </a:r>
          </a:p>
          <a:p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Virage 12"/>
          <p:cNvSpPr/>
          <p:nvPr/>
        </p:nvSpPr>
        <p:spPr>
          <a:xfrm rot="5400000">
            <a:off x="6557112" y="1443888"/>
            <a:ext cx="540060" cy="1224136"/>
          </a:xfrm>
          <a:prstGeom prst="ben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C00000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3635896" y="2571744"/>
            <a:ext cx="5040560" cy="3571900"/>
            <a:chOff x="3635896" y="2780928"/>
            <a:chExt cx="5040560" cy="3888432"/>
          </a:xfrm>
        </p:grpSpPr>
        <p:sp>
          <p:nvSpPr>
            <p:cNvPr id="18" name="Rectangle à coins arrondis 17"/>
            <p:cNvSpPr/>
            <p:nvPr/>
          </p:nvSpPr>
          <p:spPr>
            <a:xfrm>
              <a:off x="3635896" y="2780928"/>
              <a:ext cx="5040560" cy="388843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fr-FR" sz="900" dirty="0">
                <a:latin typeface="Calibri" pitchFamily="34" charset="0"/>
              </a:endParaRPr>
            </a:p>
          </p:txBody>
        </p:sp>
        <p:sp>
          <p:nvSpPr>
            <p:cNvPr id="19" name="Rectangle 1"/>
            <p:cNvSpPr>
              <a:spLocks noChangeArrowheads="1"/>
            </p:cNvSpPr>
            <p:nvPr/>
          </p:nvSpPr>
          <p:spPr bwMode="auto">
            <a:xfrm>
              <a:off x="3995936" y="3153145"/>
              <a:ext cx="4464496" cy="3115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-----Message d'origine-----</a:t>
              </a: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De : </a:t>
              </a: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  <a:hlinkClick r:id="rId3"/>
                </a:rPr>
                <a:t>prenom.nom_collaborateur@celca.caisse-epargne.fr</a:t>
              </a: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</a:t>
              </a: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Envoyé : </a:t>
              </a:r>
              <a:r>
                <a:rPr lang="fr-FR" sz="900" dirty="0" smtClean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mardi 14 avril 2015 </a:t>
              </a: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15:27</a:t>
              </a: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À : NOM_MANAGER [CELCA]</a:t>
              </a: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Cc : NOM_DIRECTEUR D'AGENCE [CELCA]</a:t>
              </a: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Objet : Une nouvelle fiche prospection Pro 1er RDV a été créée dans l'outil Prospection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Bonjour,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L'un de vos collaborateurs a validé dans l'intranet une fiche nouveau prospect pro 1er RDV dont les informations sont ci-dessous :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Date RDV : 28/04/2015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Conseiller : PRENOM et NOM Collaborateur</a:t>
              </a: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Personne morale : SARL TEST PRODUCTION - Personne physique : JEAN DUPONT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Bien cordialement,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L'équipe Entrée en relation Pro</a:t>
              </a:r>
              <a:endPara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683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.7 </a:t>
            </a:r>
            <a:r>
              <a:rPr lang="fr-FR" dirty="0"/>
              <a:t>- Mise à jour d’un </a:t>
            </a:r>
            <a:r>
              <a:rPr lang="fr-FR" dirty="0" smtClean="0"/>
              <a:t>prospect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Modification de </a:t>
            </a:r>
            <a:r>
              <a:rPr lang="fr-FR" dirty="0" smtClean="0"/>
              <a:t>Rendez-vous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0" y="606192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Image 6"/>
          <p:cNvPicPr/>
          <p:nvPr/>
        </p:nvPicPr>
        <p:blipFill>
          <a:blip r:embed="rId3" cstate="print"/>
          <a:srcRect t="12558" b="29037"/>
          <a:stretch>
            <a:fillRect/>
          </a:stretch>
        </p:blipFill>
        <p:spPr>
          <a:xfrm>
            <a:off x="571472" y="1000108"/>
            <a:ext cx="7929618" cy="1428760"/>
          </a:xfrm>
          <a:prstGeom prst="rect">
            <a:avLst/>
          </a:prstGeom>
        </p:spPr>
      </p:pic>
      <p:pic>
        <p:nvPicPr>
          <p:cNvPr id="8" name="Image 7"/>
          <p:cNvPicPr/>
          <p:nvPr/>
        </p:nvPicPr>
        <p:blipFill>
          <a:blip r:embed="rId4" cstate="print"/>
          <a:srcRect t="12957" b="32201"/>
          <a:stretch>
            <a:fillRect/>
          </a:stretch>
        </p:blipFill>
        <p:spPr>
          <a:xfrm>
            <a:off x="571472" y="2928934"/>
            <a:ext cx="8001056" cy="2857520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4357686" y="2143116"/>
            <a:ext cx="2880320" cy="3600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1.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Cliquer sur le bouton de mise à jour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Connecteur droit avec flèche 10"/>
          <p:cNvCxnSpPr>
            <a:stCxn id="9" idx="0"/>
          </p:cNvCxnSpPr>
          <p:nvPr/>
        </p:nvCxnSpPr>
        <p:spPr bwMode="auto">
          <a:xfrm rot="5400000" flipH="1" flipV="1">
            <a:off x="6292212" y="1077246"/>
            <a:ext cx="571504" cy="15602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Rectangle à coins arrondis 13"/>
          <p:cNvSpPr/>
          <p:nvPr/>
        </p:nvSpPr>
        <p:spPr>
          <a:xfrm>
            <a:off x="4857752" y="3429000"/>
            <a:ext cx="2160240" cy="3600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Mettre à jour les champs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786050" y="5286388"/>
            <a:ext cx="1008112" cy="3600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indent="-177800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3.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Valider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Connecteur droit avec flèche 16"/>
          <p:cNvCxnSpPr>
            <a:stCxn id="14" idx="1"/>
          </p:cNvCxnSpPr>
          <p:nvPr/>
        </p:nvCxnSpPr>
        <p:spPr bwMode="auto">
          <a:xfrm rot="10800000" flipV="1">
            <a:off x="3143240" y="3609020"/>
            <a:ext cx="1714512" cy="3200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onnecteur droit avec flèche 18"/>
          <p:cNvCxnSpPr>
            <a:stCxn id="14" idx="1"/>
          </p:cNvCxnSpPr>
          <p:nvPr/>
        </p:nvCxnSpPr>
        <p:spPr bwMode="auto">
          <a:xfrm rot="10800000" flipV="1">
            <a:off x="3143240" y="3609020"/>
            <a:ext cx="1714512" cy="6057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Connecteur droit avec flèche 20"/>
          <p:cNvCxnSpPr/>
          <p:nvPr/>
        </p:nvCxnSpPr>
        <p:spPr bwMode="auto">
          <a:xfrm rot="10800000" flipV="1">
            <a:off x="4071934" y="3643314"/>
            <a:ext cx="785818" cy="6429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Connecteur droit avec flèche 22"/>
          <p:cNvCxnSpPr>
            <a:stCxn id="15" idx="1"/>
          </p:cNvCxnSpPr>
          <p:nvPr/>
        </p:nvCxnSpPr>
        <p:spPr bwMode="auto">
          <a:xfrm rot="10800000">
            <a:off x="1285852" y="5000636"/>
            <a:ext cx="1500198" cy="4657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5750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.8 - Mise à jour d’un prospect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Commentaire DA ou Manager : </a:t>
            </a:r>
            <a:r>
              <a:rPr lang="fr-FR" dirty="0" smtClean="0"/>
              <a:t>saisie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24328" y="606192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Image 6"/>
          <p:cNvPicPr/>
          <p:nvPr/>
        </p:nvPicPr>
        <p:blipFill>
          <a:blip r:embed="rId3" cstate="print"/>
          <a:srcRect t="12957" b="9893"/>
          <a:stretch>
            <a:fillRect/>
          </a:stretch>
        </p:blipFill>
        <p:spPr>
          <a:xfrm>
            <a:off x="571472" y="928670"/>
            <a:ext cx="8143932" cy="4929222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5214942" y="1071546"/>
            <a:ext cx="2232248" cy="13681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Directeur d’agence accède aux prospects affectés dans son agence.</a:t>
            </a:r>
          </a:p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Il peut saisir un commentaire en cliquant sur ce bouton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6072198" y="2786058"/>
            <a:ext cx="2304256" cy="1152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Manager du collaborateur à qui le prospect est affecté peut déposer un commentaire en cliquant sur ce bouton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Connecteur droit avec flèche 10"/>
          <p:cNvCxnSpPr>
            <a:stCxn id="8" idx="1"/>
          </p:cNvCxnSpPr>
          <p:nvPr/>
        </p:nvCxnSpPr>
        <p:spPr bwMode="auto">
          <a:xfrm rot="10800000" flipV="1">
            <a:off x="1857356" y="1755622"/>
            <a:ext cx="3357586" cy="33878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Connecteur droit avec flèche 12"/>
          <p:cNvCxnSpPr>
            <a:stCxn id="9" idx="1"/>
          </p:cNvCxnSpPr>
          <p:nvPr/>
        </p:nvCxnSpPr>
        <p:spPr bwMode="auto">
          <a:xfrm rot="10800000" flipV="1">
            <a:off x="2071670" y="3362122"/>
            <a:ext cx="4000528" cy="18528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Ellipse 9"/>
          <p:cNvSpPr/>
          <p:nvPr/>
        </p:nvSpPr>
        <p:spPr bwMode="auto">
          <a:xfrm>
            <a:off x="1571604" y="5143512"/>
            <a:ext cx="357190" cy="357190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Ellipse 11"/>
          <p:cNvSpPr/>
          <p:nvPr/>
        </p:nvSpPr>
        <p:spPr bwMode="auto">
          <a:xfrm>
            <a:off x="1857356" y="5143512"/>
            <a:ext cx="357190" cy="357190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26612" r="66482" b="69633"/>
          <a:stretch/>
        </p:blipFill>
        <p:spPr bwMode="auto">
          <a:xfrm>
            <a:off x="755576" y="1181421"/>
            <a:ext cx="3569465" cy="23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01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/>
          <p:nvPr/>
        </p:nvPicPr>
        <p:blipFill>
          <a:blip r:embed="rId2" cstate="print"/>
          <a:srcRect t="48611" b="9560"/>
          <a:stretch>
            <a:fillRect/>
          </a:stretch>
        </p:blipFill>
        <p:spPr>
          <a:xfrm>
            <a:off x="285720" y="3214686"/>
            <a:ext cx="8572560" cy="2000264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285720" y="2069525"/>
            <a:ext cx="8572560" cy="1145161"/>
            <a:chOff x="0" y="1893082"/>
            <a:chExt cx="7743359" cy="834074"/>
          </a:xfrm>
        </p:grpSpPr>
        <p:pic>
          <p:nvPicPr>
            <p:cNvPr id="10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 t="23007" r="37076" b="66656"/>
            <a:stretch>
              <a:fillRect/>
            </a:stretch>
          </p:blipFill>
          <p:spPr bwMode="auto">
            <a:xfrm>
              <a:off x="0" y="1970979"/>
              <a:ext cx="7743359" cy="756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84512" y="1893082"/>
              <a:ext cx="2687288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.8 </a:t>
            </a:r>
            <a:r>
              <a:rPr lang="fr-FR" dirty="0"/>
              <a:t>- Mise à jour d’un </a:t>
            </a:r>
            <a:r>
              <a:rPr lang="fr-FR" dirty="0" smtClean="0"/>
              <a:t>prospect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Commentaire DA ou Manager : </a:t>
            </a:r>
            <a:r>
              <a:rPr lang="fr-FR" dirty="0" smtClean="0"/>
              <a:t>saisie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7524328" y="606192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4" action="ppaction://hlinksldjump"/>
              </a:rPr>
              <a:t>Retour au sommaire</a:t>
            </a:r>
            <a:endParaRPr lang="fr-FR" sz="1000" i="1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000628" y="3500438"/>
            <a:ext cx="2232248" cy="7920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3050" indent="-18732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1 - 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Saisie d’un commentaire par le Directeur d’agence ou le Manager </a:t>
            </a:r>
          </a:p>
        </p:txBody>
      </p:sp>
      <p:pic>
        <p:nvPicPr>
          <p:cNvPr id="12" name="Image 11"/>
          <p:cNvPicPr/>
          <p:nvPr/>
        </p:nvPicPr>
        <p:blipFill>
          <a:blip r:embed="rId2" cstate="print"/>
          <a:srcRect t="13355" b="76022"/>
          <a:stretch>
            <a:fillRect/>
          </a:stretch>
        </p:blipFill>
        <p:spPr>
          <a:xfrm>
            <a:off x="285720" y="1000108"/>
            <a:ext cx="8572560" cy="1222380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1357290" y="4071942"/>
            <a:ext cx="1872208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3050" indent="-18732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2 - 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Validation ou annulation de la saisie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Connecteur droit avec flèche 14"/>
          <p:cNvCxnSpPr>
            <a:stCxn id="6" idx="1"/>
            <a:endCxn id="13" idx="0"/>
          </p:cNvCxnSpPr>
          <p:nvPr/>
        </p:nvCxnSpPr>
        <p:spPr bwMode="auto">
          <a:xfrm rot="10800000">
            <a:off x="4572000" y="3214686"/>
            <a:ext cx="428628" cy="6817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Connecteur droit avec flèche 16"/>
          <p:cNvCxnSpPr>
            <a:stCxn id="8" idx="0"/>
          </p:cNvCxnSpPr>
          <p:nvPr/>
        </p:nvCxnSpPr>
        <p:spPr bwMode="auto">
          <a:xfrm rot="16200000" flipV="1">
            <a:off x="1289557" y="3068105"/>
            <a:ext cx="642942" cy="1364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Connecteur droit avec flèche 15"/>
          <p:cNvCxnSpPr>
            <a:stCxn id="8" idx="0"/>
          </p:cNvCxnSpPr>
          <p:nvPr/>
        </p:nvCxnSpPr>
        <p:spPr bwMode="auto">
          <a:xfrm rot="16200000" flipV="1">
            <a:off x="1360995" y="3139543"/>
            <a:ext cx="357190" cy="15076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8356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.8 </a:t>
            </a:r>
            <a:r>
              <a:rPr lang="fr-FR" dirty="0"/>
              <a:t>- Mise à jour d’un </a:t>
            </a:r>
            <a:r>
              <a:rPr lang="fr-FR" dirty="0" smtClean="0"/>
              <a:t>prospect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Commentaire DA ou Manager : </a:t>
            </a:r>
            <a:r>
              <a:rPr lang="fr-FR" dirty="0" smtClean="0"/>
              <a:t>consultation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42844" y="5929330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Image 6"/>
          <p:cNvPicPr/>
          <p:nvPr/>
        </p:nvPicPr>
        <p:blipFill>
          <a:blip r:embed="rId3" cstate="print"/>
          <a:srcRect t="12558"/>
          <a:stretch>
            <a:fillRect/>
          </a:stretch>
        </p:blipFill>
        <p:spPr>
          <a:xfrm>
            <a:off x="428596" y="1339850"/>
            <a:ext cx="8572559" cy="3160720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3714744" y="4572008"/>
            <a:ext cx="2304256" cy="1152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Depuis la liste des prospects, les fiches ayant fait l’objet d’un commentaire par le DA sont identifiables par un « Oui». 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Connecteur droit avec flèche 9"/>
          <p:cNvCxnSpPr>
            <a:stCxn id="8" idx="3"/>
          </p:cNvCxnSpPr>
          <p:nvPr/>
        </p:nvCxnSpPr>
        <p:spPr bwMode="auto">
          <a:xfrm flipV="1">
            <a:off x="6019000" y="2571744"/>
            <a:ext cx="1767710" cy="25763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Rectangle 8"/>
          <p:cNvSpPr/>
          <p:nvPr/>
        </p:nvSpPr>
        <p:spPr bwMode="auto">
          <a:xfrm>
            <a:off x="611560" y="2420889"/>
            <a:ext cx="263798" cy="1728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26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dirty="0" smtClean="0"/>
              <a:t>.8 </a:t>
            </a:r>
            <a:r>
              <a:rPr lang="fr-FR" dirty="0"/>
              <a:t>- Mise à jour d’un </a:t>
            </a:r>
            <a:r>
              <a:rPr lang="fr-FR" dirty="0" smtClean="0"/>
              <a:t>prospect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Commentaire DA ou Manager : </a:t>
            </a:r>
            <a:r>
              <a:rPr lang="fr-FR" dirty="0" smtClean="0"/>
              <a:t>consultation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24328" y="6072206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Image 6"/>
          <p:cNvPicPr/>
          <p:nvPr/>
        </p:nvPicPr>
        <p:blipFill>
          <a:blip r:embed="rId3" cstate="print"/>
          <a:srcRect t="12914" b="25331"/>
          <a:stretch>
            <a:fillRect/>
          </a:stretch>
        </p:blipFill>
        <p:spPr>
          <a:xfrm>
            <a:off x="642910" y="857232"/>
            <a:ext cx="7924800" cy="5072098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5929322" y="1285860"/>
            <a:ext cx="1944216" cy="1872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Lors de la consultation d’une fiche, le gestionnaire ou son Manager peuvent accéder au commentaire déposé par le DA en cliquant sur ce bouton. 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6000760" y="3286124"/>
            <a:ext cx="1944216" cy="18722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gestionnaire ou le DA peuvent accéder au commentaire déposé par le Manager du gestionnaire auquel la fiche est affectée en cliquant sur ce bouton. 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Connecteur droit avec flèche 10"/>
          <p:cNvCxnSpPr/>
          <p:nvPr/>
        </p:nvCxnSpPr>
        <p:spPr bwMode="auto">
          <a:xfrm rot="10800000" flipV="1">
            <a:off x="1571604" y="2214554"/>
            <a:ext cx="4357718" cy="29289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Connecteur droit avec flèche 12"/>
          <p:cNvCxnSpPr>
            <a:stCxn id="9" idx="1"/>
          </p:cNvCxnSpPr>
          <p:nvPr/>
        </p:nvCxnSpPr>
        <p:spPr bwMode="auto">
          <a:xfrm rot="10800000" flipV="1">
            <a:off x="1785918" y="4222228"/>
            <a:ext cx="4214842" cy="9927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Ellipse 9"/>
          <p:cNvSpPr/>
          <p:nvPr/>
        </p:nvSpPr>
        <p:spPr bwMode="auto">
          <a:xfrm>
            <a:off x="1428728" y="5143512"/>
            <a:ext cx="428628" cy="35719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14" name="Connecteur droit 13"/>
          <p:cNvCxnSpPr>
            <a:stCxn id="10" idx="0"/>
            <a:endCxn id="10" idx="4"/>
          </p:cNvCxnSpPr>
          <p:nvPr/>
        </p:nvCxnSpPr>
        <p:spPr bwMode="auto">
          <a:xfrm rot="16200000" flipH="1">
            <a:off x="1464447" y="5322107"/>
            <a:ext cx="35719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26612" r="66482" b="69633"/>
          <a:stretch/>
        </p:blipFill>
        <p:spPr bwMode="auto">
          <a:xfrm>
            <a:off x="755576" y="1541461"/>
            <a:ext cx="3569465" cy="23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271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 </a:t>
            </a:r>
            <a:r>
              <a:rPr lang="fr-FR" dirty="0"/>
              <a:t>- Création d’une fiche  (1/2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24328" y="606192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Espace réservé du contenu 7"/>
          <p:cNvPicPr>
            <a:picLocks noGrp="1"/>
          </p:cNvPicPr>
          <p:nvPr>
            <p:ph idx="1"/>
          </p:nvPr>
        </p:nvPicPr>
        <p:blipFill>
          <a:blip r:embed="rId3" cstate="print"/>
          <a:srcRect t="12957" b="9096"/>
          <a:stretch>
            <a:fillRect/>
          </a:stretch>
        </p:blipFill>
        <p:spPr>
          <a:xfrm>
            <a:off x="428596" y="2428868"/>
            <a:ext cx="8429684" cy="3543296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3214678" y="1285860"/>
            <a:ext cx="3456384" cy="11635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 tout moment,  le commercial peut créer une fiche prospect.</a:t>
            </a:r>
          </a:p>
          <a:p>
            <a:pPr marL="85725"/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Pour cela, dans le menu « Prospect »,  cliquer sur l’icône «  Création Prospect »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Connecteur droit avec flèche 9"/>
          <p:cNvCxnSpPr>
            <a:stCxn id="8" idx="1"/>
          </p:cNvCxnSpPr>
          <p:nvPr/>
        </p:nvCxnSpPr>
        <p:spPr bwMode="auto">
          <a:xfrm rot="10800000" flipV="1">
            <a:off x="1071538" y="1867624"/>
            <a:ext cx="2143140" cy="19185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Rectangle 8"/>
          <p:cNvSpPr/>
          <p:nvPr/>
        </p:nvSpPr>
        <p:spPr bwMode="auto">
          <a:xfrm>
            <a:off x="1259632" y="3671852"/>
            <a:ext cx="311919" cy="27614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1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 </a:t>
            </a:r>
            <a:r>
              <a:rPr lang="fr-FR" dirty="0"/>
              <a:t>- Création d’une fiche  (2/2)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24328" y="606192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Image 6"/>
          <p:cNvPicPr/>
          <p:nvPr/>
        </p:nvPicPr>
        <p:blipFill>
          <a:blip r:embed="rId3" cstate="print"/>
          <a:srcRect t="12558" b="9295"/>
          <a:stretch>
            <a:fillRect/>
          </a:stretch>
        </p:blipFill>
        <p:spPr>
          <a:xfrm>
            <a:off x="142844" y="1071546"/>
            <a:ext cx="7415561" cy="4929222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5572132" y="1142984"/>
            <a:ext cx="3168352" cy="4680520"/>
            <a:chOff x="5796136" y="1484784"/>
            <a:chExt cx="3168352" cy="4680520"/>
          </a:xfrm>
        </p:grpSpPr>
        <p:sp>
          <p:nvSpPr>
            <p:cNvPr id="9" name="Rectangle à coins arrondis 8"/>
            <p:cNvSpPr/>
            <p:nvPr/>
          </p:nvSpPr>
          <p:spPr>
            <a:xfrm>
              <a:off x="5796136" y="1484784"/>
              <a:ext cx="3168352" cy="468052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85725"/>
              <a:r>
                <a:rPr lang="fr-FR" sz="1400" b="1" dirty="0" smtClean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200" dirty="0" smtClean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cs typeface="Arial" pitchFamily="34" charset="0"/>
                </a:rPr>
                <a:t> - Le N° de SIREN est la seule donnée obligatoire. </a:t>
              </a:r>
            </a:p>
            <a:p>
              <a:pPr marL="85725"/>
              <a:r>
                <a:rPr lang="fr-FR" sz="1200" dirty="0" smtClean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cs typeface="Arial" pitchFamily="34" charset="0"/>
                </a:rPr>
                <a:t>Mais il est important de  renseigner la fiche le plus précisément possible , avec un maximum de données fiables.</a:t>
              </a:r>
            </a:p>
            <a:p>
              <a:pPr marL="85725"/>
              <a:endPara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85725"/>
              <a:r>
                <a:rPr lang="fr-FR" sz="1200" dirty="0" smtClean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cs typeface="Arial" pitchFamily="34" charset="0"/>
                </a:rPr>
                <a:t>Le n° SIREN est une donnée unique.</a:t>
              </a:r>
            </a:p>
            <a:p>
              <a:pPr marL="85725"/>
              <a:r>
                <a:rPr lang="fr-FR" sz="1200" dirty="0" smtClean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cs typeface="Arial" pitchFamily="34" charset="0"/>
                </a:rPr>
                <a:t>Si un prospect est déjà saisi avec ce même numéro, le message suivant apparaît</a:t>
              </a:r>
            </a:p>
            <a:p>
              <a:pPr marL="85725"/>
              <a:endPara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85725"/>
              <a:r>
                <a:rPr lang="fr-FR" sz="1200" b="1" dirty="0" smtClean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cs typeface="Arial" pitchFamily="34" charset="0"/>
                </a:rPr>
                <a:t>Si le N° de SIREN n’est pas connu : il convient d’en attribuer un fictif sous la forme :</a:t>
              </a:r>
            </a:p>
            <a:p>
              <a:pPr marL="85725"/>
              <a:endParaRPr lang="fr-FR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85725"/>
              <a:r>
                <a:rPr lang="fr-FR" sz="1400" b="1" dirty="0" smtClean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cs typeface="Arial" pitchFamily="34" charset="0"/>
                </a:rPr>
                <a:t>	999NOMGER</a:t>
              </a:r>
            </a:p>
            <a:p>
              <a:pPr marL="85725"/>
              <a:endParaRPr lang="fr-FR" sz="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85725"/>
              <a:r>
                <a:rPr lang="fr-FR" sz="1200" dirty="0" smtClean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cs typeface="Arial" pitchFamily="34" charset="0"/>
                </a:rPr>
                <a:t>(soit 3x9 suivis du début de Nom du Gérant sur 6 caractères . Si le Nom du gérant contient moins de 6 lettres, compléter par des « 9 » pour atteindre les 9 caractères obligatoires)</a:t>
              </a:r>
            </a:p>
            <a:p>
              <a:pPr marL="85725"/>
              <a:endParaRPr lang="fr-FR" sz="1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48131" t="21281" r="32379" b="74781"/>
            <a:stretch>
              <a:fillRect/>
            </a:stretch>
          </p:blipFill>
          <p:spPr bwMode="auto">
            <a:xfrm>
              <a:off x="6732240" y="3573016"/>
              <a:ext cx="2088232" cy="253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2" name="Connecteur droit avec flèche 11"/>
          <p:cNvCxnSpPr>
            <a:stCxn id="9" idx="1"/>
          </p:cNvCxnSpPr>
          <p:nvPr/>
        </p:nvCxnSpPr>
        <p:spPr bwMode="auto">
          <a:xfrm rot="10800000">
            <a:off x="1643042" y="2285992"/>
            <a:ext cx="3929090" cy="11972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26612" r="66482" b="69633"/>
          <a:stretch/>
        </p:blipFill>
        <p:spPr bwMode="auto">
          <a:xfrm>
            <a:off x="323528" y="1325437"/>
            <a:ext cx="3569465" cy="23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39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</a:t>
            </a:r>
            <a:r>
              <a:rPr lang="fr-FR" dirty="0" smtClean="0"/>
              <a:t> </a:t>
            </a:r>
            <a:r>
              <a:rPr lang="fr-FR" dirty="0"/>
              <a:t>- Clôturer une fiche Prospect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24328" y="606192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Image 6"/>
          <p:cNvPicPr/>
          <p:nvPr/>
        </p:nvPicPr>
        <p:blipFill>
          <a:blip r:embed="rId3" cstate="print"/>
          <a:srcRect t="12914" b="25331"/>
          <a:stretch>
            <a:fillRect/>
          </a:stretch>
        </p:blipFill>
        <p:spPr>
          <a:xfrm>
            <a:off x="609600" y="928671"/>
            <a:ext cx="7924800" cy="5000660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4500562" y="1214422"/>
            <a:ext cx="3240360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 indent="-8572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1 -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Modifier l’état de la relation bancaire depuis la fiche prospect ou l’écran de prise de RDV et déclarer « SANS SUITE ».</a:t>
            </a:r>
          </a:p>
        </p:txBody>
      </p:sp>
      <p:cxnSp>
        <p:nvCxnSpPr>
          <p:cNvPr id="10" name="Connecteur droit avec flèche 9"/>
          <p:cNvCxnSpPr>
            <a:stCxn id="8" idx="1"/>
          </p:cNvCxnSpPr>
          <p:nvPr/>
        </p:nvCxnSpPr>
        <p:spPr bwMode="auto">
          <a:xfrm rot="10800000" flipV="1">
            <a:off x="3643306" y="1574462"/>
            <a:ext cx="857256" cy="4972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Rectangle à coins arrondis 10"/>
          <p:cNvSpPr/>
          <p:nvPr/>
        </p:nvSpPr>
        <p:spPr>
          <a:xfrm>
            <a:off x="2214546" y="5643578"/>
            <a:ext cx="2664296" cy="57606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 indent="-8572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2 - 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Valider ou annuler pour revenir à la recherche de prospect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Connecteur droit avec flèche 12"/>
          <p:cNvCxnSpPr>
            <a:stCxn id="11" idx="1"/>
          </p:cNvCxnSpPr>
          <p:nvPr/>
        </p:nvCxnSpPr>
        <p:spPr bwMode="auto">
          <a:xfrm rot="10800000">
            <a:off x="785786" y="5429264"/>
            <a:ext cx="1428760" cy="5023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26612" r="71313" b="69633"/>
          <a:stretch/>
        </p:blipFill>
        <p:spPr bwMode="auto">
          <a:xfrm>
            <a:off x="755576" y="1613469"/>
            <a:ext cx="3040247" cy="23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54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 </a:t>
            </a:r>
            <a:r>
              <a:rPr lang="fr-FR" dirty="0"/>
              <a:t>- Transformation d’un prospect en client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24328" y="606192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Image 6"/>
          <p:cNvPicPr/>
          <p:nvPr/>
        </p:nvPicPr>
        <p:blipFill>
          <a:blip r:embed="rId3" cstate="print"/>
          <a:srcRect t="21040" b="25331"/>
          <a:stretch>
            <a:fillRect/>
          </a:stretch>
        </p:blipFill>
        <p:spPr>
          <a:xfrm>
            <a:off x="285720" y="2214554"/>
            <a:ext cx="7924800" cy="23574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Rectangle à coins arrondis 7"/>
          <p:cNvSpPr/>
          <p:nvPr/>
        </p:nvSpPr>
        <p:spPr>
          <a:xfrm>
            <a:off x="971600" y="692696"/>
            <a:ext cx="7272808" cy="14504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PREALABLES : Un prospect peut être transformé en client UNIQUEMENT si le statut de la relation  bancaire est en état « A concrétiser ».</a:t>
            </a:r>
          </a:p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L’évolution du statut vers l’état « A concrétiser » est à positionner dès que le collaborateur perçoit que le prospect est disposé à travailler avec la Caisse d’Epargne.</a:t>
            </a:r>
          </a:p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 statut peut être modifié à partir  de :</a:t>
            </a:r>
          </a:p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- La fiche du prospect (en consultation / mise à jour)</a:t>
            </a:r>
          </a:p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- La liste des rendez-vous du prospect (en consultation / mise à jour)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 8"/>
          <p:cNvPicPr/>
          <p:nvPr/>
        </p:nvPicPr>
        <p:blipFill>
          <a:blip r:embed="rId4" cstate="print"/>
          <a:srcRect t="28712" b="41574"/>
          <a:stretch>
            <a:fillRect/>
          </a:stretch>
        </p:blipFill>
        <p:spPr>
          <a:xfrm>
            <a:off x="785786" y="4643446"/>
            <a:ext cx="5972810" cy="14192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" name="Rectangle à coins arrondis 9"/>
          <p:cNvSpPr/>
          <p:nvPr/>
        </p:nvSpPr>
        <p:spPr>
          <a:xfrm>
            <a:off x="5429256" y="3286124"/>
            <a:ext cx="3168352" cy="57606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Modifier le statut depuis la fiche prospect ou la liste/prise de RDV.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necteur droit avec flèche 11"/>
          <p:cNvCxnSpPr>
            <a:stCxn id="10" idx="1"/>
          </p:cNvCxnSpPr>
          <p:nvPr/>
        </p:nvCxnSpPr>
        <p:spPr bwMode="auto">
          <a:xfrm rot="10800000">
            <a:off x="3357554" y="2571744"/>
            <a:ext cx="2071702" cy="10024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Connecteur droit avec flèche 13"/>
          <p:cNvCxnSpPr>
            <a:stCxn id="10" idx="1"/>
          </p:cNvCxnSpPr>
          <p:nvPr/>
        </p:nvCxnSpPr>
        <p:spPr bwMode="auto">
          <a:xfrm rot="10800000" flipV="1">
            <a:off x="2214546" y="3574156"/>
            <a:ext cx="3214710" cy="17836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26612" r="66482" b="69633"/>
          <a:stretch/>
        </p:blipFill>
        <p:spPr bwMode="auto">
          <a:xfrm>
            <a:off x="395536" y="2233203"/>
            <a:ext cx="3569465" cy="115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0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 </a:t>
            </a:r>
            <a:r>
              <a:rPr lang="fr-FR" dirty="0"/>
              <a:t>- Transformation d’un prospect en client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24328" y="606192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Image 6"/>
          <p:cNvPicPr/>
          <p:nvPr/>
        </p:nvPicPr>
        <p:blipFill>
          <a:blip r:embed="rId3" cstate="print"/>
          <a:srcRect t="12914" b="25331"/>
          <a:stretch>
            <a:fillRect/>
          </a:stretch>
        </p:blipFill>
        <p:spPr>
          <a:xfrm>
            <a:off x="609600" y="928671"/>
            <a:ext cx="7924800" cy="5000660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5143504" y="3000372"/>
            <a:ext cx="2772816" cy="7143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 relation bancaire « A concrétiser » permet d’accéder au bouton  « Bascule client »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Connecteur droit avec flèche 9"/>
          <p:cNvCxnSpPr>
            <a:stCxn id="8" idx="1"/>
          </p:cNvCxnSpPr>
          <p:nvPr/>
        </p:nvCxnSpPr>
        <p:spPr bwMode="auto">
          <a:xfrm rot="10800000" flipV="1">
            <a:off x="1214414" y="3357562"/>
            <a:ext cx="3929090" cy="18573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Ellipse 8"/>
          <p:cNvSpPr/>
          <p:nvPr/>
        </p:nvSpPr>
        <p:spPr bwMode="auto">
          <a:xfrm>
            <a:off x="1071538" y="5143512"/>
            <a:ext cx="214314" cy="35719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26612" r="66482" b="69633"/>
          <a:stretch/>
        </p:blipFill>
        <p:spPr bwMode="auto">
          <a:xfrm>
            <a:off x="755576" y="1613469"/>
            <a:ext cx="3569465" cy="23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42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.1 </a:t>
            </a:r>
            <a:r>
              <a:rPr lang="fr-FR" dirty="0"/>
              <a:t>- Transformation d’un prospect en </a:t>
            </a:r>
            <a:r>
              <a:rPr lang="fr-FR" dirty="0" smtClean="0"/>
              <a:t>client</a:t>
            </a:r>
            <a:br>
              <a:rPr lang="fr-FR" dirty="0" smtClean="0"/>
            </a:br>
            <a:r>
              <a:rPr lang="fr-FR" dirty="0" smtClean="0"/>
              <a:t>E-mail </a:t>
            </a:r>
            <a:r>
              <a:rPr lang="fr-FR" dirty="0"/>
              <a:t>information nouveau client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14282" y="600076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t="23126" r="33560" b="71991"/>
          <a:stretch>
            <a:fillRect/>
          </a:stretch>
        </p:blipFill>
        <p:spPr bwMode="auto">
          <a:xfrm>
            <a:off x="357158" y="2643182"/>
            <a:ext cx="857256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/>
          <p:cNvPicPr/>
          <p:nvPr/>
        </p:nvPicPr>
        <p:blipFill>
          <a:blip r:embed="rId4" cstate="print"/>
          <a:srcRect t="13355" b="76022"/>
          <a:stretch>
            <a:fillRect/>
          </a:stretch>
        </p:blipFill>
        <p:spPr>
          <a:xfrm>
            <a:off x="357158" y="1571612"/>
            <a:ext cx="8572560" cy="1222380"/>
          </a:xfrm>
          <a:prstGeom prst="rect">
            <a:avLst/>
          </a:prstGeom>
        </p:spPr>
      </p:pic>
      <p:pic>
        <p:nvPicPr>
          <p:cNvPr id="9" name="Image 8"/>
          <p:cNvPicPr/>
          <p:nvPr/>
        </p:nvPicPr>
        <p:blipFill>
          <a:blip r:embed="rId4" cstate="print"/>
          <a:srcRect t="48611" b="30475"/>
          <a:stretch>
            <a:fillRect/>
          </a:stretch>
        </p:blipFill>
        <p:spPr>
          <a:xfrm>
            <a:off x="357158" y="3000372"/>
            <a:ext cx="8572560" cy="1000132"/>
          </a:xfrm>
          <a:prstGeom prst="rect">
            <a:avLst/>
          </a:prstGeom>
        </p:spPr>
      </p:pic>
      <p:sp>
        <p:nvSpPr>
          <p:cNvPr id="10" name="Rectangle à coins arrondis 9"/>
          <p:cNvSpPr/>
          <p:nvPr/>
        </p:nvSpPr>
        <p:spPr>
          <a:xfrm>
            <a:off x="5214942" y="1714488"/>
            <a:ext cx="2988840" cy="64294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1463" indent="-185738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1 -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Entrer le n° de personne du client nouvellement créé sur </a:t>
            </a:r>
            <a:r>
              <a:rPr lang="fr-FR" sz="12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MySys</a:t>
            </a:r>
            <a:endParaRPr lang="fr-FR" sz="1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1463" indent="-185738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Puis valider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214810" y="2786058"/>
            <a:ext cx="3891852" cy="34358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-----Message d'origine-----</a:t>
            </a: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De : </a:t>
            </a: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5"/>
              </a:rPr>
              <a:t>prenom.nom@cemp.caisse-epargne.fr</a:t>
            </a: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Envoyé : mardi 5 mai 2015 15:29</a:t>
            </a: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À : Nom Prénom Manager[CELCA]</a:t>
            </a: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Cc : Nom Prénom DA[CELCA]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Objet : Nouveau client validé dans l'outil Prospection Pro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Bonjour,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L'un de vos collaborateurs a concrétisé l'entrée en relation d'un nouveau client pro dont les informations sont ci-dessous 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Date :  05/05/2015</a:t>
            </a: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Conseiller : PRENOM NOM</a:t>
            </a: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Numéro de personne : 9999999</a:t>
            </a: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Personne morale : SARL TEST PRODUCTION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Personne physique : DUPONT JEAN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Bien cordialement,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9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L'équipe Entrée en relation Pro </a:t>
            </a:r>
            <a:endParaRPr lang="fr-FR" sz="900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endParaRPr lang="fr-FR" sz="1100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571472" y="3429000"/>
            <a:ext cx="2772816" cy="93610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1463" indent="-185738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 –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La bascule en client génère automatiquement l’envoi d’un mail d’information au DA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Virage 12"/>
          <p:cNvSpPr/>
          <p:nvPr/>
        </p:nvSpPr>
        <p:spPr>
          <a:xfrm rot="10800000" flipH="1">
            <a:off x="1857356" y="4357694"/>
            <a:ext cx="1918566" cy="706970"/>
          </a:xfrm>
          <a:prstGeom prst="bentArrow">
            <a:avLst>
              <a:gd name="adj1" fmla="val 12305"/>
              <a:gd name="adj2" fmla="val 21653"/>
              <a:gd name="adj3" fmla="val 25000"/>
              <a:gd name="adj4" fmla="val 43750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C00000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15" name="Connecteur droit avec flèche 14"/>
          <p:cNvCxnSpPr>
            <a:stCxn id="10" idx="1"/>
          </p:cNvCxnSpPr>
          <p:nvPr/>
        </p:nvCxnSpPr>
        <p:spPr bwMode="auto">
          <a:xfrm rot="10800000" flipV="1">
            <a:off x="2143108" y="2035958"/>
            <a:ext cx="3071834" cy="7500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06689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5</a:t>
            </a:r>
            <a:r>
              <a:rPr lang="fr-FR" dirty="0" smtClean="0"/>
              <a:t> – Logigramme de l’outil Prospection Pro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24328" y="606192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152400" y="2708920"/>
            <a:ext cx="3195464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Intérêt détecté du Prospect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1" name="Rectangle 37"/>
          <p:cNvSpPr>
            <a:spLocks noChangeArrowheads="1"/>
          </p:cNvSpPr>
          <p:nvPr/>
        </p:nvSpPr>
        <p:spPr bwMode="auto">
          <a:xfrm>
            <a:off x="5807760" y="2708958"/>
            <a:ext cx="3156728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Aucun intérêt détecté du Prospect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" name="Rectangle 36"/>
          <p:cNvSpPr>
            <a:spLocks noChangeArrowheads="1"/>
          </p:cNvSpPr>
          <p:nvPr/>
        </p:nvSpPr>
        <p:spPr bwMode="auto">
          <a:xfrm>
            <a:off x="169369" y="3263280"/>
            <a:ext cx="3195464" cy="2325960"/>
          </a:xfrm>
          <a:prstGeom prst="rect">
            <a:avLst/>
          </a:prstGeom>
          <a:solidFill>
            <a:srgbClr val="F2DBD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Statut Prospect « à concrétiser 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Prise d’un second RDV (facultatif)</a:t>
            </a: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(Envoi automatique d’un mail d’information au Responsable hiérarchique +  DA concerné)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« Prospect » devient « Client »</a:t>
            </a: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(Envoi automatique d’un mail d’information au Responsable hiérarchique +  DA concerné)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Statut Client « validé 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Suppression de la fiche lors  de la prochaine purge</a:t>
            </a: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34"/>
          <p:cNvSpPr>
            <a:spLocks noChangeArrowheads="1"/>
          </p:cNvSpPr>
          <p:nvPr/>
        </p:nvSpPr>
        <p:spPr bwMode="auto">
          <a:xfrm>
            <a:off x="5807760" y="3284984"/>
            <a:ext cx="3156728" cy="485775"/>
          </a:xfrm>
          <a:prstGeom prst="rect">
            <a:avLst/>
          </a:prstGeom>
          <a:solidFill>
            <a:srgbClr val="EAF1D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Statut Prospect « sans suite »</a:t>
            </a: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 fiche est conservée dans la Base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45"/>
          <p:cNvSpPr>
            <a:spLocks noChangeArrowheads="1"/>
          </p:cNvSpPr>
          <p:nvPr/>
        </p:nvSpPr>
        <p:spPr bwMode="auto">
          <a:xfrm>
            <a:off x="3779912" y="677307"/>
            <a:ext cx="15077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Création Prospect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5" name="Rectangle 46"/>
          <p:cNvSpPr>
            <a:spLocks noChangeArrowheads="1"/>
          </p:cNvSpPr>
          <p:nvPr/>
        </p:nvSpPr>
        <p:spPr bwMode="auto">
          <a:xfrm>
            <a:off x="3221789" y="1124744"/>
            <a:ext cx="258597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Statut Prospect « à rencontrer »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0" name="Rectangle 46"/>
          <p:cNvSpPr>
            <a:spLocks noChangeArrowheads="1"/>
          </p:cNvSpPr>
          <p:nvPr/>
        </p:nvSpPr>
        <p:spPr bwMode="auto">
          <a:xfrm>
            <a:off x="2051720" y="1613411"/>
            <a:ext cx="50405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Prise de RDV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(Envoi automatique d’un mail d’information au Responsable hiérarchique +  DA concerné)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62" name="Connecteur droit avec flèche 61"/>
          <p:cNvCxnSpPr/>
          <p:nvPr/>
        </p:nvCxnSpPr>
        <p:spPr bwMode="auto">
          <a:xfrm>
            <a:off x="4553305" y="947915"/>
            <a:ext cx="0" cy="194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Connecteur droit avec flèche 63"/>
          <p:cNvCxnSpPr/>
          <p:nvPr/>
        </p:nvCxnSpPr>
        <p:spPr bwMode="auto">
          <a:xfrm>
            <a:off x="4547974" y="1412776"/>
            <a:ext cx="0" cy="194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6" name="Connecteur droit avec flèche 65"/>
          <p:cNvCxnSpPr/>
          <p:nvPr/>
        </p:nvCxnSpPr>
        <p:spPr bwMode="auto">
          <a:xfrm>
            <a:off x="4574570" y="2075076"/>
            <a:ext cx="0" cy="194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7" name="Connecteur droit avec flèche 66"/>
          <p:cNvCxnSpPr/>
          <p:nvPr/>
        </p:nvCxnSpPr>
        <p:spPr bwMode="auto">
          <a:xfrm flipH="1">
            <a:off x="3465240" y="2512641"/>
            <a:ext cx="1028783" cy="34029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Connecteur droit avec flèche 67"/>
          <p:cNvCxnSpPr/>
          <p:nvPr/>
        </p:nvCxnSpPr>
        <p:spPr bwMode="auto">
          <a:xfrm>
            <a:off x="1764047" y="3074402"/>
            <a:ext cx="0" cy="194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Connecteur droit avec flèche 68"/>
          <p:cNvCxnSpPr/>
          <p:nvPr/>
        </p:nvCxnSpPr>
        <p:spPr bwMode="auto">
          <a:xfrm>
            <a:off x="1752702" y="3512539"/>
            <a:ext cx="0" cy="194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0" name="Connecteur droit avec flèche 69"/>
          <p:cNvCxnSpPr/>
          <p:nvPr/>
        </p:nvCxnSpPr>
        <p:spPr bwMode="auto">
          <a:xfrm>
            <a:off x="1767101" y="4674840"/>
            <a:ext cx="0" cy="194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1" name="Connecteur droit avec flèche 70"/>
          <p:cNvCxnSpPr/>
          <p:nvPr/>
        </p:nvCxnSpPr>
        <p:spPr bwMode="auto">
          <a:xfrm>
            <a:off x="1764047" y="4077072"/>
            <a:ext cx="0" cy="194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2" name="Connecteur droit avec flèche 71"/>
          <p:cNvCxnSpPr/>
          <p:nvPr/>
        </p:nvCxnSpPr>
        <p:spPr bwMode="auto">
          <a:xfrm>
            <a:off x="7429520" y="3068960"/>
            <a:ext cx="0" cy="194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Connecteur droit avec flèche 76"/>
          <p:cNvCxnSpPr/>
          <p:nvPr/>
        </p:nvCxnSpPr>
        <p:spPr bwMode="auto">
          <a:xfrm>
            <a:off x="4716017" y="2512641"/>
            <a:ext cx="981821" cy="34029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0" name="Connecteur droit avec flèche 79"/>
          <p:cNvCxnSpPr/>
          <p:nvPr/>
        </p:nvCxnSpPr>
        <p:spPr bwMode="auto">
          <a:xfrm>
            <a:off x="1764047" y="5085184"/>
            <a:ext cx="0" cy="1943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8928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</a:t>
            </a:r>
            <a:r>
              <a:rPr lang="fr-FR" dirty="0" smtClean="0"/>
              <a:t> – Utilisation des tableaux de Pilotage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380312" y="5754547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764704"/>
            <a:ext cx="650984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à coins arrondis 9"/>
          <p:cNvSpPr/>
          <p:nvPr/>
        </p:nvSpPr>
        <p:spPr>
          <a:xfrm>
            <a:off x="4211960" y="1487349"/>
            <a:ext cx="2988840" cy="64294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1463" indent="-185738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 –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Sélectionner le type de statistique souhaité : par structure ou par collaborateur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33" y="3058729"/>
            <a:ext cx="6438059" cy="319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4211960" y="3977635"/>
            <a:ext cx="2772816" cy="526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1463" indent="-185738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 –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Dans l’onglet EDS, possibilité d’affiner jusqu’au niveau agence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 bwMode="auto">
          <a:xfrm flipH="1">
            <a:off x="1665755" y="1808820"/>
            <a:ext cx="2546207" cy="1080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Ellipse 14"/>
          <p:cNvSpPr/>
          <p:nvPr/>
        </p:nvSpPr>
        <p:spPr bwMode="auto">
          <a:xfrm>
            <a:off x="308433" y="1666799"/>
            <a:ext cx="1357322" cy="500066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17" name="Connecteur droit avec flèche 16"/>
          <p:cNvCxnSpPr/>
          <p:nvPr/>
        </p:nvCxnSpPr>
        <p:spPr bwMode="auto">
          <a:xfrm flipH="1">
            <a:off x="2123728" y="4211662"/>
            <a:ext cx="2088235" cy="5854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ectangle à coins arrondis 12"/>
          <p:cNvSpPr/>
          <p:nvPr/>
        </p:nvSpPr>
        <p:spPr>
          <a:xfrm>
            <a:off x="4211960" y="4653136"/>
            <a:ext cx="2772816" cy="3600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1463" indent="-185738"/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Renseigner la date du jour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Connecteur droit avec flèche 13"/>
          <p:cNvCxnSpPr/>
          <p:nvPr/>
        </p:nvCxnSpPr>
        <p:spPr bwMode="auto">
          <a:xfrm flipH="1">
            <a:off x="827584" y="4833156"/>
            <a:ext cx="3384380" cy="5854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3054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81" y="716035"/>
            <a:ext cx="7848419" cy="2901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</a:t>
            </a:r>
            <a:r>
              <a:rPr lang="fr-FR" dirty="0" smtClean="0"/>
              <a:t>. – Utilisation des tableaux de Pilotage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497420" y="600076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3" action="ppaction://hlinksldjump"/>
              </a:rPr>
              <a:t>Retour au sommaire</a:t>
            </a:r>
            <a:endParaRPr lang="fr-FR" sz="1000" i="1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4211960" y="1487349"/>
            <a:ext cx="2988840" cy="64294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1463" indent="-185738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 –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La sélection par collaborateur se fait via son n° de matricule A57…..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 bwMode="auto">
          <a:xfrm flipH="1">
            <a:off x="1187624" y="1808820"/>
            <a:ext cx="3024339" cy="4330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Ellipse 14"/>
          <p:cNvSpPr/>
          <p:nvPr/>
        </p:nvSpPr>
        <p:spPr bwMode="auto">
          <a:xfrm>
            <a:off x="308433" y="2062843"/>
            <a:ext cx="879191" cy="358045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81" y="3786892"/>
            <a:ext cx="7848419" cy="246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à coins arrondis 15"/>
          <p:cNvSpPr/>
          <p:nvPr/>
        </p:nvSpPr>
        <p:spPr>
          <a:xfrm>
            <a:off x="4067944" y="4697163"/>
            <a:ext cx="2988840" cy="64294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1463" indent="-185738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 noter : le bouton « Imprimer » ne permet à ce jour d’éditer qu’une copie écran  (évolution à venir)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Connecteur droit avec flèche 17"/>
          <p:cNvCxnSpPr/>
          <p:nvPr/>
        </p:nvCxnSpPr>
        <p:spPr bwMode="auto">
          <a:xfrm flipH="1">
            <a:off x="1058703" y="5018634"/>
            <a:ext cx="3009243" cy="3195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Ellipse 19"/>
          <p:cNvSpPr/>
          <p:nvPr/>
        </p:nvSpPr>
        <p:spPr bwMode="auto">
          <a:xfrm>
            <a:off x="179512" y="5159187"/>
            <a:ext cx="879191" cy="286037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67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</a:t>
            </a:r>
            <a:r>
              <a:rPr lang="fr-FR" dirty="0" smtClean="0"/>
              <a:t>. – Utilisation des tableaux de Pilotage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497420" y="600076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5076056" y="2270832"/>
            <a:ext cx="3600400" cy="33904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pilotage hebdomadaire :</a:t>
            </a:r>
          </a:p>
          <a:p>
            <a:pPr marL="85725" algn="ctr"/>
            <a:r>
              <a:rPr lang="fr-FR" sz="1200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Actions réalisées en semaine S-1 (du lundi au dimanche inclus)</a:t>
            </a:r>
          </a:p>
          <a:p>
            <a:pPr marL="85725"/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5725"/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Nombre de fiches prospects créées dans l’outil</a:t>
            </a:r>
          </a:p>
          <a:p>
            <a:pPr marL="180975"/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Nombre de rendez-vous réalisés</a:t>
            </a:r>
          </a:p>
          <a:p>
            <a:pPr marL="180975"/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Nombre de prospects transformés en clients</a:t>
            </a:r>
          </a:p>
          <a:p>
            <a:pPr marL="180975"/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Nombre de prospects basculés en état « sans suite » au niveau de la relation bancaire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4543425" cy="543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à coins arrondis 16"/>
          <p:cNvSpPr/>
          <p:nvPr/>
        </p:nvSpPr>
        <p:spPr>
          <a:xfrm>
            <a:off x="1691680" y="4065561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2466756" y="4065561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1" name="Rectangle à coins arrondis 20"/>
          <p:cNvSpPr/>
          <p:nvPr/>
        </p:nvSpPr>
        <p:spPr>
          <a:xfrm>
            <a:off x="3203848" y="4065561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4067944" y="4065561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5220072" y="3356992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5220072" y="3861048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5220072" y="4353593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6" name="Rectangle à coins arrondis 25"/>
          <p:cNvSpPr/>
          <p:nvPr/>
        </p:nvSpPr>
        <p:spPr>
          <a:xfrm>
            <a:off x="5220072" y="4857649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07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15"/>
          <a:stretch/>
        </p:blipFill>
        <p:spPr bwMode="auto">
          <a:xfrm>
            <a:off x="251520" y="692696"/>
            <a:ext cx="6033241" cy="247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</a:t>
            </a:r>
            <a:r>
              <a:rPr lang="fr-FR" dirty="0" smtClean="0"/>
              <a:t>. – Utilisation des tableaux de Pilotage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497420" y="600076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3" action="ppaction://hlinksldjump"/>
              </a:rPr>
              <a:t>Retour au sommaire</a:t>
            </a:r>
            <a:endParaRPr lang="fr-FR" sz="1000" i="1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4932040" y="2060848"/>
            <a:ext cx="4185052" cy="36724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pilotage en moyenne hebdomadaire depuis le 1</a:t>
            </a:r>
            <a:r>
              <a:rPr lang="fr-FR" sz="1200" b="1" baseline="30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er</a:t>
            </a:r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janvier :</a:t>
            </a:r>
          </a:p>
          <a:p>
            <a:pPr marL="85725" algn="ctr"/>
            <a:r>
              <a:rPr lang="fr-FR" sz="1200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Actions réalisées du 1</a:t>
            </a:r>
            <a:r>
              <a:rPr lang="fr-FR" sz="1200" b="1" i="1" baseline="30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er</a:t>
            </a:r>
            <a:r>
              <a:rPr lang="fr-FR" sz="1200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janvier au dernier jour de la semaine S-1 divisées par le nombre de semaine écoulées depuis le début de l’année</a:t>
            </a:r>
          </a:p>
          <a:p>
            <a:pPr marL="85725"/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5725"/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Moyenne hebdo du nombre de rendez-vous réalisés depuis le début de l’année</a:t>
            </a:r>
          </a:p>
          <a:p>
            <a:pPr marL="180975"/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Moyenne hebdo du nombre de prospects transformés en clients </a:t>
            </a:r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depuis le début de l’année</a:t>
            </a:r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Moyenne hebdo du nombre de prospects basculés en état « sans suite » au niveau de la relation bancaire</a:t>
            </a:r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depuis le début de l’année</a:t>
            </a:r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28" y="3223989"/>
            <a:ext cx="3287588" cy="289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95959"/>
            <a:ext cx="1152128" cy="2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12" y="3223988"/>
            <a:ext cx="1104900" cy="771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à coins arrondis 22"/>
          <p:cNvSpPr/>
          <p:nvPr/>
        </p:nvSpPr>
        <p:spPr>
          <a:xfrm>
            <a:off x="1691680" y="4065561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2699792" y="4065561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3906916" y="4077072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5059044" y="3501008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7" name="Rectangle à coins arrondis 26"/>
          <p:cNvSpPr/>
          <p:nvPr/>
        </p:nvSpPr>
        <p:spPr>
          <a:xfrm>
            <a:off x="5059044" y="4077072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8" name="Rectangle à coins arrondis 27"/>
          <p:cNvSpPr/>
          <p:nvPr/>
        </p:nvSpPr>
        <p:spPr>
          <a:xfrm>
            <a:off x="5059044" y="4857649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0877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</a:t>
            </a:r>
            <a:r>
              <a:rPr lang="fr-FR" dirty="0" smtClean="0"/>
              <a:t>. – Utilisation des tableaux de Pilotage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A1A61-D23D-4379-B3B2-2AF6114E8EA2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497420" y="6000768"/>
            <a:ext cx="161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>
                <a:hlinkClick r:id="rId2" action="ppaction://hlinksldjump"/>
              </a:rPr>
              <a:t>Retour au sommaire</a:t>
            </a:r>
            <a:endParaRPr lang="fr-FR" sz="1000" i="1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5220072" y="3356992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5220072" y="3861048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5220072" y="4353593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6" name="Rectangle à coins arrondis 25"/>
          <p:cNvSpPr/>
          <p:nvPr/>
        </p:nvSpPr>
        <p:spPr>
          <a:xfrm>
            <a:off x="5220072" y="4857649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15"/>
          <a:stretch/>
        </p:blipFill>
        <p:spPr bwMode="auto">
          <a:xfrm>
            <a:off x="251520" y="692696"/>
            <a:ext cx="6033241" cy="247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66040"/>
            <a:ext cx="1152128" cy="21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12" y="3223988"/>
            <a:ext cx="1104900" cy="771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à coins arrondis 9"/>
          <p:cNvSpPr/>
          <p:nvPr/>
        </p:nvSpPr>
        <p:spPr>
          <a:xfrm>
            <a:off x="5724128" y="575624"/>
            <a:ext cx="3419872" cy="53016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5725"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pilotage par le stock et l’activité cumulée :</a:t>
            </a:r>
          </a:p>
          <a:p>
            <a:pPr algn="ctr"/>
            <a:r>
              <a:rPr lang="fr-FR" sz="1200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Toute action réalisée depuis le début de</a:t>
            </a:r>
            <a:r>
              <a:rPr lang="fr-FR" sz="1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b="1" i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l’année sélectionnée</a:t>
            </a:r>
            <a:r>
              <a:rPr lang="fr-FR" sz="1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b="1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jusqu’en fin de semaine S-1</a:t>
            </a:r>
          </a:p>
          <a:p>
            <a:pPr algn="ctr"/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5725"/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Nombre de fiches prospects créées dans l’outil</a:t>
            </a:r>
          </a:p>
          <a:p>
            <a:pPr marL="180975"/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Nombre de rendez-vous réalisés</a:t>
            </a:r>
          </a:p>
          <a:p>
            <a:pPr marL="180975"/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(Rendez-vous / prospects) * 100</a:t>
            </a:r>
          </a:p>
          <a:p>
            <a:pPr marL="180975"/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Nombre de prospects transformés </a:t>
            </a:r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en clients depuis </a:t>
            </a:r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l’année sélectionnée</a:t>
            </a:r>
          </a:p>
          <a:p>
            <a:pPr marL="180975"/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(Statuts clients / Rendez-vous) * 100</a:t>
            </a:r>
          </a:p>
          <a:p>
            <a:pPr marL="180975"/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(Statuts clients / Nombre de prospects) * 100</a:t>
            </a:r>
          </a:p>
          <a:p>
            <a:pPr marL="180975"/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80975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Nombre </a:t>
            </a:r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de prospects basculés en état « sans suite » au niveau de la relation bancaire depuis </a:t>
            </a:r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le début de l’année sélectionnée</a:t>
            </a:r>
            <a:endParaRPr lang="fr-FR" sz="1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68503"/>
            <a:ext cx="4176464" cy="292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à coins arrondis 19"/>
          <p:cNvSpPr/>
          <p:nvPr/>
        </p:nvSpPr>
        <p:spPr>
          <a:xfrm>
            <a:off x="1547664" y="4016576"/>
            <a:ext cx="233036" cy="276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7" name="Rectangle à coins arrondis 26"/>
          <p:cNvSpPr/>
          <p:nvPr/>
        </p:nvSpPr>
        <p:spPr>
          <a:xfrm>
            <a:off x="2195736" y="4016575"/>
            <a:ext cx="233036" cy="2765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8" name="Rectangle à coins arrondis 27"/>
          <p:cNvSpPr/>
          <p:nvPr/>
        </p:nvSpPr>
        <p:spPr>
          <a:xfrm>
            <a:off x="2771800" y="4016575"/>
            <a:ext cx="233036" cy="2765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3258844" y="4004278"/>
            <a:ext cx="233036" cy="28881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3851920" y="4005064"/>
            <a:ext cx="233036" cy="28881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4283968" y="4015789"/>
            <a:ext cx="233036" cy="2773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32" name="Rectangle à coins arrondis 31"/>
          <p:cNvSpPr/>
          <p:nvPr/>
        </p:nvSpPr>
        <p:spPr>
          <a:xfrm>
            <a:off x="5004048" y="4005064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à coins arrondis 32"/>
          <p:cNvSpPr/>
          <p:nvPr/>
        </p:nvSpPr>
        <p:spPr>
          <a:xfrm>
            <a:off x="5868144" y="2060848"/>
            <a:ext cx="233036" cy="276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34" name="Rectangle à coins arrondis 33"/>
          <p:cNvSpPr/>
          <p:nvPr/>
        </p:nvSpPr>
        <p:spPr>
          <a:xfrm>
            <a:off x="5868144" y="2576415"/>
            <a:ext cx="233036" cy="2765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35" name="Rectangle à coins arrondis 34"/>
          <p:cNvSpPr/>
          <p:nvPr/>
        </p:nvSpPr>
        <p:spPr>
          <a:xfrm>
            <a:off x="5868144" y="2936455"/>
            <a:ext cx="233036" cy="2765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36" name="Rectangle à coins arrondis 35"/>
          <p:cNvSpPr/>
          <p:nvPr/>
        </p:nvSpPr>
        <p:spPr>
          <a:xfrm>
            <a:off x="5868144" y="3356206"/>
            <a:ext cx="233036" cy="28881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7" name="Rectangle à coins arrondis 36"/>
          <p:cNvSpPr/>
          <p:nvPr/>
        </p:nvSpPr>
        <p:spPr>
          <a:xfrm>
            <a:off x="5868144" y="3789040"/>
            <a:ext cx="233036" cy="28881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5868144" y="4231813"/>
            <a:ext cx="233036" cy="2773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39" name="Rectangle à coins arrondis 38"/>
          <p:cNvSpPr/>
          <p:nvPr/>
        </p:nvSpPr>
        <p:spPr>
          <a:xfrm>
            <a:off x="5868144" y="4785641"/>
            <a:ext cx="233036" cy="2995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endParaRPr lang="fr-FR" sz="1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Connecteur droit avec flèche 39"/>
          <p:cNvCxnSpPr/>
          <p:nvPr/>
        </p:nvCxnSpPr>
        <p:spPr bwMode="auto">
          <a:xfrm flipH="1">
            <a:off x="1780700" y="1491391"/>
            <a:ext cx="4235862" cy="845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61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uvelle pré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26464"/>
      </a:accent1>
      <a:accent2>
        <a:srgbClr val="4B3942"/>
      </a:accent2>
      <a:accent3>
        <a:srgbClr val="FFFFFF"/>
      </a:accent3>
      <a:accent4>
        <a:srgbClr val="000000"/>
      </a:accent4>
      <a:accent5>
        <a:srgbClr val="B7B8B8"/>
      </a:accent5>
      <a:accent6>
        <a:srgbClr val="43333B"/>
      </a:accent6>
      <a:hlink>
        <a:srgbClr val="5A1327"/>
      </a:hlink>
      <a:folHlink>
        <a:srgbClr val="723256"/>
      </a:folHlink>
    </a:clrScheme>
    <a:fontScheme name="Nouvelle pré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1765F"/>
        </a:accent1>
        <a:accent2>
          <a:srgbClr val="4B3942"/>
        </a:accent2>
        <a:accent3>
          <a:srgbClr val="FFFFFF"/>
        </a:accent3>
        <a:accent4>
          <a:srgbClr val="000000"/>
        </a:accent4>
        <a:accent5>
          <a:srgbClr val="C1BDB6"/>
        </a:accent5>
        <a:accent6>
          <a:srgbClr val="43333B"/>
        </a:accent6>
        <a:hlink>
          <a:srgbClr val="5A1326"/>
        </a:hlink>
        <a:folHlink>
          <a:srgbClr val="7232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garde GP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26464"/>
      </a:accent1>
      <a:accent2>
        <a:srgbClr val="4B3942"/>
      </a:accent2>
      <a:accent3>
        <a:srgbClr val="FFFFFF"/>
      </a:accent3>
      <a:accent4>
        <a:srgbClr val="000000"/>
      </a:accent4>
      <a:accent5>
        <a:srgbClr val="B7B8B8"/>
      </a:accent5>
      <a:accent6>
        <a:srgbClr val="43333B"/>
      </a:accent6>
      <a:hlink>
        <a:srgbClr val="5A1327"/>
      </a:hlink>
      <a:folHlink>
        <a:srgbClr val="723256"/>
      </a:folHlink>
    </a:clrScheme>
    <a:fontScheme name="garde GP">
      <a:majorFont>
        <a:latin typeface="Arial Bold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garde G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Nouvelle pré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26464"/>
      </a:accent1>
      <a:accent2>
        <a:srgbClr val="4B3942"/>
      </a:accent2>
      <a:accent3>
        <a:srgbClr val="FFFFFF"/>
      </a:accent3>
      <a:accent4>
        <a:srgbClr val="000000"/>
      </a:accent4>
      <a:accent5>
        <a:srgbClr val="B7B8B8"/>
      </a:accent5>
      <a:accent6>
        <a:srgbClr val="43333B"/>
      </a:accent6>
      <a:hlink>
        <a:srgbClr val="5A1327"/>
      </a:hlink>
      <a:folHlink>
        <a:srgbClr val="723256"/>
      </a:folHlink>
    </a:clrScheme>
    <a:fontScheme name="Nouvelle pré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1765F"/>
        </a:accent1>
        <a:accent2>
          <a:srgbClr val="4B3942"/>
        </a:accent2>
        <a:accent3>
          <a:srgbClr val="FFFFFF"/>
        </a:accent3>
        <a:accent4>
          <a:srgbClr val="000000"/>
        </a:accent4>
        <a:accent5>
          <a:srgbClr val="C1BDB6"/>
        </a:accent5>
        <a:accent6>
          <a:srgbClr val="43333B"/>
        </a:accent6>
        <a:hlink>
          <a:srgbClr val="5A1326"/>
        </a:hlink>
        <a:folHlink>
          <a:srgbClr val="7232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Nouvelle pré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26464"/>
      </a:accent1>
      <a:accent2>
        <a:srgbClr val="4B3942"/>
      </a:accent2>
      <a:accent3>
        <a:srgbClr val="FFFFFF"/>
      </a:accent3>
      <a:accent4>
        <a:srgbClr val="000000"/>
      </a:accent4>
      <a:accent5>
        <a:srgbClr val="B7B8B8"/>
      </a:accent5>
      <a:accent6>
        <a:srgbClr val="43333B"/>
      </a:accent6>
      <a:hlink>
        <a:srgbClr val="5A1327"/>
      </a:hlink>
      <a:folHlink>
        <a:srgbClr val="723256"/>
      </a:folHlink>
    </a:clrScheme>
    <a:fontScheme name="Nouvelle pré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1765F"/>
        </a:accent1>
        <a:accent2>
          <a:srgbClr val="4B3942"/>
        </a:accent2>
        <a:accent3>
          <a:srgbClr val="FFFFFF"/>
        </a:accent3>
        <a:accent4>
          <a:srgbClr val="000000"/>
        </a:accent4>
        <a:accent5>
          <a:srgbClr val="C1BDB6"/>
        </a:accent5>
        <a:accent6>
          <a:srgbClr val="43333B"/>
        </a:accent6>
        <a:hlink>
          <a:srgbClr val="5A1326"/>
        </a:hlink>
        <a:folHlink>
          <a:srgbClr val="7232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garde GP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26464"/>
      </a:accent1>
      <a:accent2>
        <a:srgbClr val="4B3942"/>
      </a:accent2>
      <a:accent3>
        <a:srgbClr val="FFFFFF"/>
      </a:accent3>
      <a:accent4>
        <a:srgbClr val="000000"/>
      </a:accent4>
      <a:accent5>
        <a:srgbClr val="B7B8B8"/>
      </a:accent5>
      <a:accent6>
        <a:srgbClr val="43333B"/>
      </a:accent6>
      <a:hlink>
        <a:srgbClr val="5A1327"/>
      </a:hlink>
      <a:folHlink>
        <a:srgbClr val="723256"/>
      </a:folHlink>
    </a:clrScheme>
    <a:fontScheme name="garde GP">
      <a:majorFont>
        <a:latin typeface="Arial Bold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garde G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de G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de G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Nouvelle pré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26464"/>
      </a:accent1>
      <a:accent2>
        <a:srgbClr val="4B3942"/>
      </a:accent2>
      <a:accent3>
        <a:srgbClr val="FFFFFF"/>
      </a:accent3>
      <a:accent4>
        <a:srgbClr val="000000"/>
      </a:accent4>
      <a:accent5>
        <a:srgbClr val="B7B8B8"/>
      </a:accent5>
      <a:accent6>
        <a:srgbClr val="43333B"/>
      </a:accent6>
      <a:hlink>
        <a:srgbClr val="5A1327"/>
      </a:hlink>
      <a:folHlink>
        <a:srgbClr val="723256"/>
      </a:folHlink>
    </a:clrScheme>
    <a:fontScheme name="Nouvelle pré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1765F"/>
        </a:accent1>
        <a:accent2>
          <a:srgbClr val="4B3942"/>
        </a:accent2>
        <a:accent3>
          <a:srgbClr val="FFFFFF"/>
        </a:accent3>
        <a:accent4>
          <a:srgbClr val="000000"/>
        </a:accent4>
        <a:accent5>
          <a:srgbClr val="C1BDB6"/>
        </a:accent5>
        <a:accent6>
          <a:srgbClr val="43333B"/>
        </a:accent6>
        <a:hlink>
          <a:srgbClr val="5A1326"/>
        </a:hlink>
        <a:folHlink>
          <a:srgbClr val="7232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DAC0A2D692574B924EF33A80CA776F" ma:contentTypeVersion="1" ma:contentTypeDescription="Crée un document." ma:contentTypeScope="" ma:versionID="13482f593cdc7a79ab4158b7e4f52ed1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ee565551e1a1637f9df0223e78db73b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Date de début 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09DAB1-FE6C-4622-983B-1D21F1E2E9AF}">
  <ds:schemaRefs>
    <ds:schemaRef ds:uri="http://purl.org/dc/terms/"/>
    <ds:schemaRef ds:uri="http://www.w3.org/XML/1998/namespace"/>
    <ds:schemaRef ds:uri="http://purl.org/dc/dcmitype/"/>
    <ds:schemaRef ds:uri="http://schemas.microsoft.com/sharepoint/v3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C8FD886-C70C-4CCB-B26A-240646E530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89870F90-7C4D-455D-BFAF-795555F6DD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28674</TotalTime>
  <Words>1348</Words>
  <Application>Microsoft Office PowerPoint</Application>
  <PresentationFormat>Affichage à l'écran (4:3)</PresentationFormat>
  <Paragraphs>369</Paragraphs>
  <Slides>27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6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Nouvelle présentation</vt:lpstr>
      <vt:lpstr>garde GP</vt:lpstr>
      <vt:lpstr>1_Nouvelle présentation</vt:lpstr>
      <vt:lpstr>2_Nouvelle présentation</vt:lpstr>
      <vt:lpstr>1_garde GP</vt:lpstr>
      <vt:lpstr>3_Nouvelle présentation</vt:lpstr>
      <vt:lpstr>Outil de conquête Prospection pro</vt:lpstr>
      <vt:lpstr>2 - Fonctions de l’outil Prospection Pro</vt:lpstr>
      <vt:lpstr>2 - Fonctions de l’outil Prospection Pro</vt:lpstr>
      <vt:lpstr>3 -   Utilisation de Prospection Pro </vt:lpstr>
      <vt:lpstr>1.1 - Consultation d’un prospect – Liste des prospects</vt:lpstr>
      <vt:lpstr>1.2 - Consultation d’un prospect – Fiche détaillée d’un prospect</vt:lpstr>
      <vt:lpstr>1.3 - Mise à jour d’un prospect : actions possibles</vt:lpstr>
      <vt:lpstr>1.4 - Mise à jour d’un prospect Prise de Rendez-vous (1/2)</vt:lpstr>
      <vt:lpstr>1.4 - Mise à jour d’un prospect Prise de Rendez-vous (2/2)</vt:lpstr>
      <vt:lpstr>1.5 - Mise à jour d’un prospect E-mail information RDV</vt:lpstr>
      <vt:lpstr>1.7 - Mise à jour d’un prospect Modification de Rendez-vous</vt:lpstr>
      <vt:lpstr>1.8 - Mise à jour d’un prospect Commentaire DA ou Manager : saisie</vt:lpstr>
      <vt:lpstr>1.8 - Mise à jour d’un prospect Commentaire DA ou Manager : saisie</vt:lpstr>
      <vt:lpstr>1.8 - Mise à jour d’un prospect Commentaire DA ou Manager : consultation</vt:lpstr>
      <vt:lpstr>1.8 - Mise à jour d’un prospect Commentaire DA ou Manager : consultation</vt:lpstr>
      <vt:lpstr>2 - Création d’une fiche  (1/2)</vt:lpstr>
      <vt:lpstr>2 - Création d’une fiche  (2/2)</vt:lpstr>
      <vt:lpstr>3 - Clôturer une fiche Prospect</vt:lpstr>
      <vt:lpstr>4 - Transformation d’un prospect en client</vt:lpstr>
      <vt:lpstr>4 - Transformation d’un prospect en client</vt:lpstr>
      <vt:lpstr>4.1 - Transformation d’un prospect en client E-mail information nouveau client</vt:lpstr>
      <vt:lpstr>5 – Logigramme de l’outil Prospection Pro</vt:lpstr>
      <vt:lpstr>6 – Utilisation des tableaux de Pilotage</vt:lpstr>
      <vt:lpstr>6. – Utilisation des tableaux de Pilotage</vt:lpstr>
      <vt:lpstr>6. – Utilisation des tableaux de Pilotage</vt:lpstr>
      <vt:lpstr>6. – Utilisation des tableaux de Pilotage</vt:lpstr>
      <vt:lpstr>6. – Utilisation des tableaux de Pilotage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livrés – Les livrables</dc:title>
  <dc:creator>Claire</dc:creator>
  <cp:lastModifiedBy>a5700607</cp:lastModifiedBy>
  <cp:revision>2163</cp:revision>
  <cp:lastPrinted>2018-03-12T14:57:42Z</cp:lastPrinted>
  <dcterms:created xsi:type="dcterms:W3CDTF">2011-10-10T12:25:08Z</dcterms:created>
  <dcterms:modified xsi:type="dcterms:W3CDTF">2018-03-12T15:08:08Z</dcterms:modified>
</cp:coreProperties>
</file>