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5"/>
  </p:notesMasterIdLst>
  <p:handoutMasterIdLst>
    <p:handoutMasterId r:id="rId26"/>
  </p:handoutMasterIdLst>
  <p:sldIdLst>
    <p:sldId id="286" r:id="rId13"/>
    <p:sldId id="310" r:id="rId14"/>
    <p:sldId id="311" r:id="rId15"/>
    <p:sldId id="314" r:id="rId16"/>
    <p:sldId id="347" r:id="rId17"/>
    <p:sldId id="317" r:id="rId18"/>
    <p:sldId id="319" r:id="rId19"/>
    <p:sldId id="320" r:id="rId20"/>
    <p:sldId id="332" r:id="rId21"/>
    <p:sldId id="329" r:id="rId22"/>
    <p:sldId id="326" r:id="rId23"/>
    <p:sldId id="335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EA9922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0" autoAdjust="0"/>
    <p:restoredTop sz="94645" autoAdjust="0"/>
  </p:normalViewPr>
  <p:slideViewPr>
    <p:cSldViewPr snapToGrid="0">
      <p:cViewPr varScale="1">
        <p:scale>
          <a:sx n="111" d="100"/>
          <a:sy n="111" d="100"/>
        </p:scale>
        <p:origin x="-1614" y="-7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3918" y="-108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'SYNTHESE GLOBALE'!$C$3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'SYNTHESE GLOBALE'!$B$4:$B$13</c:f>
              <c:strCache>
                <c:ptCount val="10"/>
                <c:pt idx="0">
                  <c:v>CELCA</c:v>
                </c:pt>
                <c:pt idx="1">
                  <c:v>ARDENNES</c:v>
                </c:pt>
                <c:pt idx="2">
                  <c:v>AUBE</c:v>
                </c:pt>
                <c:pt idx="3">
                  <c:v>EST MOSELLE</c:v>
                </c:pt>
                <c:pt idx="4">
                  <c:v>HAUTE MARNE</c:v>
                </c:pt>
                <c:pt idx="5">
                  <c:v>MARNE</c:v>
                </c:pt>
                <c:pt idx="6">
                  <c:v>MEURTHE ET MOSELLE</c:v>
                </c:pt>
                <c:pt idx="7">
                  <c:v>MEUSE</c:v>
                </c:pt>
                <c:pt idx="8">
                  <c:v>OUEST MOSELLE</c:v>
                </c:pt>
                <c:pt idx="9">
                  <c:v>VOSGES</c:v>
                </c:pt>
              </c:strCache>
            </c:strRef>
          </c:cat>
          <c:val>
            <c:numRef>
              <c:f>'SYNTHESE GLOBALE'!$C$4:$C$13</c:f>
              <c:numCache>
                <c:formatCode>General</c:formatCode>
                <c:ptCount val="10"/>
                <c:pt idx="0">
                  <c:v>2042</c:v>
                </c:pt>
                <c:pt idx="1">
                  <c:v>149</c:v>
                </c:pt>
                <c:pt idx="2">
                  <c:v>208</c:v>
                </c:pt>
                <c:pt idx="3">
                  <c:v>184</c:v>
                </c:pt>
                <c:pt idx="4">
                  <c:v>89</c:v>
                </c:pt>
                <c:pt idx="5">
                  <c:v>426</c:v>
                </c:pt>
                <c:pt idx="6">
                  <c:v>399</c:v>
                </c:pt>
                <c:pt idx="7">
                  <c:v>73</c:v>
                </c:pt>
                <c:pt idx="8">
                  <c:v>297</c:v>
                </c:pt>
                <c:pt idx="9">
                  <c:v>217</c:v>
                </c:pt>
              </c:numCache>
            </c:numRef>
          </c:val>
        </c:ser>
        <c:ser>
          <c:idx val="1"/>
          <c:order val="1"/>
          <c:tx>
            <c:strRef>
              <c:f>'SYNTHESE GLOBALE'!$D$3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'SYNTHESE GLOBALE'!$B$4:$B$13</c:f>
              <c:strCache>
                <c:ptCount val="10"/>
                <c:pt idx="0">
                  <c:v>CELCA</c:v>
                </c:pt>
                <c:pt idx="1">
                  <c:v>ARDENNES</c:v>
                </c:pt>
                <c:pt idx="2">
                  <c:v>AUBE</c:v>
                </c:pt>
                <c:pt idx="3">
                  <c:v>EST MOSELLE</c:v>
                </c:pt>
                <c:pt idx="4">
                  <c:v>HAUTE MARNE</c:v>
                </c:pt>
                <c:pt idx="5">
                  <c:v>MARNE</c:v>
                </c:pt>
                <c:pt idx="6">
                  <c:v>MEURTHE ET MOSELLE</c:v>
                </c:pt>
                <c:pt idx="7">
                  <c:v>MEUSE</c:v>
                </c:pt>
                <c:pt idx="8">
                  <c:v>OUEST MOSELLE</c:v>
                </c:pt>
                <c:pt idx="9">
                  <c:v>VOSGES</c:v>
                </c:pt>
              </c:strCache>
            </c:strRef>
          </c:cat>
          <c:val>
            <c:numRef>
              <c:f>'SYNTHESE GLOBALE'!$D$4:$D$13</c:f>
              <c:numCache>
                <c:formatCode>General</c:formatCode>
                <c:ptCount val="10"/>
                <c:pt idx="0">
                  <c:v>90</c:v>
                </c:pt>
                <c:pt idx="1">
                  <c:v>8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45</c:v>
                </c:pt>
                <c:pt idx="6">
                  <c:v>14</c:v>
                </c:pt>
                <c:pt idx="7">
                  <c:v>2</c:v>
                </c:pt>
                <c:pt idx="8">
                  <c:v>2</c:v>
                </c:pt>
                <c:pt idx="9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889088"/>
        <c:axId val="202890624"/>
      </c:barChart>
      <c:catAx>
        <c:axId val="202889088"/>
        <c:scaling>
          <c:orientation val="minMax"/>
        </c:scaling>
        <c:delete val="0"/>
        <c:axPos val="b"/>
        <c:majorTickMark val="out"/>
        <c:minorTickMark val="none"/>
        <c:tickLblPos val="nextTo"/>
        <c:crossAx val="202890624"/>
        <c:crosses val="autoZero"/>
        <c:auto val="1"/>
        <c:lblAlgn val="ctr"/>
        <c:lblOffset val="100"/>
        <c:noMultiLvlLbl val="0"/>
      </c:catAx>
      <c:valAx>
        <c:axId val="202890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2889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480814828034571"/>
          <c:y val="0.81461694399864848"/>
          <c:w val="0.2327760168178179"/>
          <c:h val="0.1116229221347331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ARDENNES!$C$6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ARDENNES!$B$7:$B$13</c:f>
              <c:strCache>
                <c:ptCount val="7"/>
                <c:pt idx="0">
                  <c:v>ARDENNES</c:v>
                </c:pt>
                <c:pt idx="1">
                  <c:v>UC CARIGNAN</c:v>
                </c:pt>
                <c:pt idx="2">
                  <c:v>UC CHARLEVILLE JEAN JAURES</c:v>
                </c:pt>
                <c:pt idx="3">
                  <c:v>UC CHARLEVILLE MEZIERES</c:v>
                </c:pt>
                <c:pt idx="4">
                  <c:v>UC RETHEL</c:v>
                </c:pt>
                <c:pt idx="5">
                  <c:v>UC REVIN</c:v>
                </c:pt>
                <c:pt idx="6">
                  <c:v>UC SEDAN</c:v>
                </c:pt>
              </c:strCache>
            </c:strRef>
          </c:cat>
          <c:val>
            <c:numRef>
              <c:f>ARDENNES!$C$7:$C$13</c:f>
              <c:numCache>
                <c:formatCode>General</c:formatCode>
                <c:ptCount val="7"/>
                <c:pt idx="0">
                  <c:v>149</c:v>
                </c:pt>
                <c:pt idx="1">
                  <c:v>0</c:v>
                </c:pt>
                <c:pt idx="2">
                  <c:v>0</c:v>
                </c:pt>
                <c:pt idx="3">
                  <c:v>83</c:v>
                </c:pt>
                <c:pt idx="4">
                  <c:v>0</c:v>
                </c:pt>
                <c:pt idx="5">
                  <c:v>21</c:v>
                </c:pt>
                <c:pt idx="6">
                  <c:v>45</c:v>
                </c:pt>
              </c:numCache>
            </c:numRef>
          </c:val>
        </c:ser>
        <c:ser>
          <c:idx val="1"/>
          <c:order val="1"/>
          <c:tx>
            <c:strRef>
              <c:f>ARDENNES!$D$6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ARDENNES!$B$7:$B$13</c:f>
              <c:strCache>
                <c:ptCount val="7"/>
                <c:pt idx="0">
                  <c:v>ARDENNES</c:v>
                </c:pt>
                <c:pt idx="1">
                  <c:v>UC CARIGNAN</c:v>
                </c:pt>
                <c:pt idx="2">
                  <c:v>UC CHARLEVILLE JEAN JAURES</c:v>
                </c:pt>
                <c:pt idx="3">
                  <c:v>UC CHARLEVILLE MEZIERES</c:v>
                </c:pt>
                <c:pt idx="4">
                  <c:v>UC RETHEL</c:v>
                </c:pt>
                <c:pt idx="5">
                  <c:v>UC REVIN</c:v>
                </c:pt>
                <c:pt idx="6">
                  <c:v>UC SEDAN</c:v>
                </c:pt>
              </c:strCache>
            </c:strRef>
          </c:cat>
          <c:val>
            <c:numRef>
              <c:f>ARDENNES!$D$7:$D$13</c:f>
              <c:numCache>
                <c:formatCode>General</c:formatCode>
                <c:ptCount val="7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674304"/>
        <c:axId val="112675840"/>
      </c:barChart>
      <c:catAx>
        <c:axId val="112674304"/>
        <c:scaling>
          <c:orientation val="minMax"/>
        </c:scaling>
        <c:delete val="0"/>
        <c:axPos val="b"/>
        <c:majorTickMark val="out"/>
        <c:minorTickMark val="none"/>
        <c:tickLblPos val="nextTo"/>
        <c:crossAx val="112675840"/>
        <c:crosses val="autoZero"/>
        <c:auto val="1"/>
        <c:lblAlgn val="ctr"/>
        <c:lblOffset val="100"/>
        <c:noMultiLvlLbl val="0"/>
      </c:catAx>
      <c:valAx>
        <c:axId val="112675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674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648971726635431"/>
          <c:y val="0.77276428988043167"/>
          <c:w val="0.19675922788132497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739978446941659"/>
          <c:y val="0.81205824873933774"/>
          <c:w val="0.19020756780402454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312576552930885"/>
          <c:y val="0.67316929133858272"/>
          <c:w val="0.19020756780402454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AUBE!$C$6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AUBE!$B$7:$B$13</c:f>
              <c:strCache>
                <c:ptCount val="7"/>
                <c:pt idx="0">
                  <c:v>AUBE</c:v>
                </c:pt>
                <c:pt idx="1">
                  <c:v>UC BAR SUR AUBE</c:v>
                </c:pt>
                <c:pt idx="2">
                  <c:v>UC ROMILLY SUR SEINE</c:v>
                </c:pt>
                <c:pt idx="3">
                  <c:v>UC SAINT JULIEN LES VILLAS</c:v>
                </c:pt>
                <c:pt idx="4">
                  <c:v>UC SAINTE SAVINE</c:v>
                </c:pt>
                <c:pt idx="5">
                  <c:v>UC TROYES GAMBETTA</c:v>
                </c:pt>
                <c:pt idx="6">
                  <c:v>UC TROYES ZOLA</c:v>
                </c:pt>
              </c:strCache>
            </c:strRef>
          </c:cat>
          <c:val>
            <c:numRef>
              <c:f>AUBE!$C$7:$C$13</c:f>
              <c:numCache>
                <c:formatCode>General</c:formatCode>
                <c:ptCount val="7"/>
                <c:pt idx="0">
                  <c:v>208</c:v>
                </c:pt>
                <c:pt idx="1">
                  <c:v>34</c:v>
                </c:pt>
                <c:pt idx="2">
                  <c:v>34</c:v>
                </c:pt>
                <c:pt idx="3">
                  <c:v>40</c:v>
                </c:pt>
                <c:pt idx="4">
                  <c:v>15</c:v>
                </c:pt>
                <c:pt idx="5">
                  <c:v>68</c:v>
                </c:pt>
                <c:pt idx="6">
                  <c:v>17</c:v>
                </c:pt>
              </c:numCache>
            </c:numRef>
          </c:val>
        </c:ser>
        <c:ser>
          <c:idx val="1"/>
          <c:order val="1"/>
          <c:tx>
            <c:strRef>
              <c:f>AUBE!$D$6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AUBE!$B$7:$B$13</c:f>
              <c:strCache>
                <c:ptCount val="7"/>
                <c:pt idx="0">
                  <c:v>AUBE</c:v>
                </c:pt>
                <c:pt idx="1">
                  <c:v>UC BAR SUR AUBE</c:v>
                </c:pt>
                <c:pt idx="2">
                  <c:v>UC ROMILLY SUR SEINE</c:v>
                </c:pt>
                <c:pt idx="3">
                  <c:v>UC SAINT JULIEN LES VILLAS</c:v>
                </c:pt>
                <c:pt idx="4">
                  <c:v>UC SAINTE SAVINE</c:v>
                </c:pt>
                <c:pt idx="5">
                  <c:v>UC TROYES GAMBETTA</c:v>
                </c:pt>
                <c:pt idx="6">
                  <c:v>UC TROYES ZOLA</c:v>
                </c:pt>
              </c:strCache>
            </c:strRef>
          </c:cat>
          <c:val>
            <c:numRef>
              <c:f>AUBE!$D$7:$D$13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985216"/>
        <c:axId val="112986752"/>
      </c:barChart>
      <c:catAx>
        <c:axId val="112985216"/>
        <c:scaling>
          <c:orientation val="minMax"/>
        </c:scaling>
        <c:delete val="0"/>
        <c:axPos val="b"/>
        <c:majorTickMark val="out"/>
        <c:minorTickMark val="none"/>
        <c:tickLblPos val="nextTo"/>
        <c:crossAx val="112986752"/>
        <c:crosses val="autoZero"/>
        <c:auto val="1"/>
        <c:lblAlgn val="ctr"/>
        <c:lblOffset val="100"/>
        <c:noMultiLvlLbl val="0"/>
      </c:catAx>
      <c:valAx>
        <c:axId val="112986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985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87746362928267"/>
          <c:y val="0.7866531787693205"/>
          <c:w val="0.21862136431258328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'EST MOSELLE'!$C$6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'EST MOSELLE'!$B$7:$B$13</c:f>
              <c:strCache>
                <c:ptCount val="7"/>
                <c:pt idx="0">
                  <c:v>EST MOSELLE</c:v>
                </c:pt>
                <c:pt idx="1">
                  <c:v>UC DIEUZE</c:v>
                </c:pt>
                <c:pt idx="2">
                  <c:v>UC FORBACH CENTRALE</c:v>
                </c:pt>
                <c:pt idx="3">
                  <c:v>UC MERLEBACH</c:v>
                </c:pt>
                <c:pt idx="4">
                  <c:v>UC SAINT AVOLD</c:v>
                </c:pt>
                <c:pt idx="5">
                  <c:v>UC SARREBOURG</c:v>
                </c:pt>
                <c:pt idx="6">
                  <c:v>UC SARREGUEMINES</c:v>
                </c:pt>
              </c:strCache>
            </c:strRef>
          </c:cat>
          <c:val>
            <c:numRef>
              <c:f>'EST MOSELLE'!$C$7:$C$13</c:f>
              <c:numCache>
                <c:formatCode>General</c:formatCode>
                <c:ptCount val="7"/>
                <c:pt idx="0">
                  <c:v>184</c:v>
                </c:pt>
                <c:pt idx="1">
                  <c:v>25</c:v>
                </c:pt>
                <c:pt idx="2">
                  <c:v>23</c:v>
                </c:pt>
                <c:pt idx="3">
                  <c:v>14</c:v>
                </c:pt>
                <c:pt idx="4">
                  <c:v>34</c:v>
                </c:pt>
                <c:pt idx="5">
                  <c:v>38</c:v>
                </c:pt>
                <c:pt idx="6">
                  <c:v>50</c:v>
                </c:pt>
              </c:numCache>
            </c:numRef>
          </c:val>
        </c:ser>
        <c:ser>
          <c:idx val="1"/>
          <c:order val="1"/>
          <c:tx>
            <c:strRef>
              <c:f>'EST MOSELLE'!$D$6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'EST MOSELLE'!$B$7:$B$13</c:f>
              <c:strCache>
                <c:ptCount val="7"/>
                <c:pt idx="0">
                  <c:v>EST MOSELLE</c:v>
                </c:pt>
                <c:pt idx="1">
                  <c:v>UC DIEUZE</c:v>
                </c:pt>
                <c:pt idx="2">
                  <c:v>UC FORBACH CENTRALE</c:v>
                </c:pt>
                <c:pt idx="3">
                  <c:v>UC MERLEBACH</c:v>
                </c:pt>
                <c:pt idx="4">
                  <c:v>UC SAINT AVOLD</c:v>
                </c:pt>
                <c:pt idx="5">
                  <c:v>UC SARREBOURG</c:v>
                </c:pt>
                <c:pt idx="6">
                  <c:v>UC SARREGUEMINES</c:v>
                </c:pt>
              </c:strCache>
            </c:strRef>
          </c:cat>
          <c:val>
            <c:numRef>
              <c:f>'EST MOSELLE'!$D$7:$D$13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69536"/>
        <c:axId val="113171072"/>
      </c:barChart>
      <c:catAx>
        <c:axId val="113169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13171072"/>
        <c:crosses val="autoZero"/>
        <c:auto val="1"/>
        <c:lblAlgn val="ctr"/>
        <c:lblOffset val="100"/>
        <c:noMultiLvlLbl val="0"/>
      </c:catAx>
      <c:valAx>
        <c:axId val="11317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3169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38322104392459"/>
          <c:y val="0.76350503062117236"/>
          <c:w val="0.16536146028240797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'HAUTE MARNE'!$C$5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'HAUTE MARNE'!$B$6:$B$10</c:f>
              <c:strCache>
                <c:ptCount val="5"/>
                <c:pt idx="0">
                  <c:v>HAUTE MARNE</c:v>
                </c:pt>
                <c:pt idx="1">
                  <c:v>UC CHAUMONT HOTEL DE VILLE</c:v>
                </c:pt>
                <c:pt idx="2">
                  <c:v>UC JOINVILLE </c:v>
                </c:pt>
                <c:pt idx="3">
                  <c:v>UC LANGRES</c:v>
                </c:pt>
                <c:pt idx="4">
                  <c:v>UC SAINT DIZIER CENTRE</c:v>
                </c:pt>
              </c:strCache>
            </c:strRef>
          </c:cat>
          <c:val>
            <c:numRef>
              <c:f>'HAUTE MARNE'!$C$6:$C$10</c:f>
              <c:numCache>
                <c:formatCode>General</c:formatCode>
                <c:ptCount val="5"/>
                <c:pt idx="0">
                  <c:v>89</c:v>
                </c:pt>
                <c:pt idx="1">
                  <c:v>19</c:v>
                </c:pt>
                <c:pt idx="2">
                  <c:v>12</c:v>
                </c:pt>
                <c:pt idx="3">
                  <c:v>36</c:v>
                </c:pt>
                <c:pt idx="4">
                  <c:v>22</c:v>
                </c:pt>
              </c:numCache>
            </c:numRef>
          </c:val>
        </c:ser>
        <c:ser>
          <c:idx val="1"/>
          <c:order val="1"/>
          <c:tx>
            <c:strRef>
              <c:f>'HAUTE MARNE'!$D$5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'HAUTE MARNE'!$B$6:$B$10</c:f>
              <c:strCache>
                <c:ptCount val="5"/>
                <c:pt idx="0">
                  <c:v>HAUTE MARNE</c:v>
                </c:pt>
                <c:pt idx="1">
                  <c:v>UC CHAUMONT HOTEL DE VILLE</c:v>
                </c:pt>
                <c:pt idx="2">
                  <c:v>UC JOINVILLE </c:v>
                </c:pt>
                <c:pt idx="3">
                  <c:v>UC LANGRES</c:v>
                </c:pt>
                <c:pt idx="4">
                  <c:v>UC SAINT DIZIER CENTRE</c:v>
                </c:pt>
              </c:strCache>
            </c:strRef>
          </c:cat>
          <c:val>
            <c:numRef>
              <c:f>'HAUTE MARNE'!$D$6:$D$10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404736"/>
        <c:axId val="114410624"/>
      </c:barChart>
      <c:catAx>
        <c:axId val="114404736"/>
        <c:scaling>
          <c:orientation val="minMax"/>
        </c:scaling>
        <c:delete val="0"/>
        <c:axPos val="b"/>
        <c:majorTickMark val="out"/>
        <c:minorTickMark val="none"/>
        <c:tickLblPos val="nextTo"/>
        <c:crossAx val="114410624"/>
        <c:crosses val="autoZero"/>
        <c:auto val="1"/>
        <c:lblAlgn val="ctr"/>
        <c:lblOffset val="100"/>
        <c:noMultiLvlLbl val="0"/>
      </c:catAx>
      <c:valAx>
        <c:axId val="114410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4404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602335731088368"/>
          <c:y val="0.80517169728783899"/>
          <c:w val="0.22397664268911632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MARNE!$C$4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MARNE!$B$5:$B$13</c:f>
              <c:strCache>
                <c:ptCount val="9"/>
                <c:pt idx="0">
                  <c:v>MARNE</c:v>
                </c:pt>
                <c:pt idx="1">
                  <c:v>UC CHALONS VIVIERS</c:v>
                </c:pt>
                <c:pt idx="2">
                  <c:v>UC EPERNAY</c:v>
                </c:pt>
                <c:pt idx="3">
                  <c:v>UC REIMS CENTRE VILLE </c:v>
                </c:pt>
                <c:pt idx="4">
                  <c:v>UC REIMS HOTEL DE VILLE</c:v>
                </c:pt>
                <c:pt idx="5">
                  <c:v>UC REIMS SAINT THOMAS</c:v>
                </c:pt>
                <c:pt idx="6">
                  <c:v>UC SEZANNE</c:v>
                </c:pt>
                <c:pt idx="7">
                  <c:v>UC TINQUEUX</c:v>
                </c:pt>
                <c:pt idx="8">
                  <c:v>UC VITRY LE FRANCOIS</c:v>
                </c:pt>
              </c:strCache>
            </c:strRef>
          </c:cat>
          <c:val>
            <c:numRef>
              <c:f>MARNE!$C$5:$C$13</c:f>
              <c:numCache>
                <c:formatCode>General</c:formatCode>
                <c:ptCount val="9"/>
                <c:pt idx="0">
                  <c:v>426</c:v>
                </c:pt>
                <c:pt idx="1">
                  <c:v>46</c:v>
                </c:pt>
                <c:pt idx="2">
                  <c:v>79</c:v>
                </c:pt>
                <c:pt idx="3">
                  <c:v>71</c:v>
                </c:pt>
                <c:pt idx="4">
                  <c:v>62</c:v>
                </c:pt>
                <c:pt idx="5">
                  <c:v>42</c:v>
                </c:pt>
                <c:pt idx="6">
                  <c:v>23</c:v>
                </c:pt>
                <c:pt idx="7">
                  <c:v>72</c:v>
                </c:pt>
                <c:pt idx="8">
                  <c:v>31</c:v>
                </c:pt>
              </c:numCache>
            </c:numRef>
          </c:val>
        </c:ser>
        <c:ser>
          <c:idx val="1"/>
          <c:order val="1"/>
          <c:tx>
            <c:strRef>
              <c:f>MARNE!$D$4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MARNE!$B$5:$B$13</c:f>
              <c:strCache>
                <c:ptCount val="9"/>
                <c:pt idx="0">
                  <c:v>MARNE</c:v>
                </c:pt>
                <c:pt idx="1">
                  <c:v>UC CHALONS VIVIERS</c:v>
                </c:pt>
                <c:pt idx="2">
                  <c:v>UC EPERNAY</c:v>
                </c:pt>
                <c:pt idx="3">
                  <c:v>UC REIMS CENTRE VILLE </c:v>
                </c:pt>
                <c:pt idx="4">
                  <c:v>UC REIMS HOTEL DE VILLE</c:v>
                </c:pt>
                <c:pt idx="5">
                  <c:v>UC REIMS SAINT THOMAS</c:v>
                </c:pt>
                <c:pt idx="6">
                  <c:v>UC SEZANNE</c:v>
                </c:pt>
                <c:pt idx="7">
                  <c:v>UC TINQUEUX</c:v>
                </c:pt>
                <c:pt idx="8">
                  <c:v>UC VITRY LE FRANCOIS</c:v>
                </c:pt>
              </c:strCache>
            </c:strRef>
          </c:cat>
          <c:val>
            <c:numRef>
              <c:f>MARNE!$D$5:$D$13</c:f>
              <c:numCache>
                <c:formatCode>General</c:formatCode>
                <c:ptCount val="9"/>
                <c:pt idx="0">
                  <c:v>45</c:v>
                </c:pt>
                <c:pt idx="1">
                  <c:v>5</c:v>
                </c:pt>
                <c:pt idx="2">
                  <c:v>7</c:v>
                </c:pt>
                <c:pt idx="3">
                  <c:v>3</c:v>
                </c:pt>
                <c:pt idx="4">
                  <c:v>18</c:v>
                </c:pt>
                <c:pt idx="5">
                  <c:v>6</c:v>
                </c:pt>
                <c:pt idx="6">
                  <c:v>0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423488"/>
        <c:axId val="115429376"/>
      </c:barChart>
      <c:catAx>
        <c:axId val="115423488"/>
        <c:scaling>
          <c:orientation val="minMax"/>
        </c:scaling>
        <c:delete val="0"/>
        <c:axPos val="b"/>
        <c:majorTickMark val="out"/>
        <c:minorTickMark val="none"/>
        <c:tickLblPos val="nextTo"/>
        <c:crossAx val="115429376"/>
        <c:crosses val="autoZero"/>
        <c:auto val="1"/>
        <c:lblAlgn val="ctr"/>
        <c:lblOffset val="100"/>
        <c:noMultiLvlLbl val="0"/>
      </c:catAx>
      <c:valAx>
        <c:axId val="115429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423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548362445735711"/>
          <c:y val="0.79128280839895015"/>
          <c:w val="0.17406471447508032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'MEURTHE ET MOSELLE'!$C$5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'MEURTHE ET MOSELLE'!$B$6:$B$15</c:f>
              <c:strCache>
                <c:ptCount val="10"/>
                <c:pt idx="0">
                  <c:v>MEURTHE ET MOSELLE</c:v>
                </c:pt>
                <c:pt idx="1">
                  <c:v>UC ESSEY LES NANCY</c:v>
                </c:pt>
                <c:pt idx="2">
                  <c:v>UC JARNY</c:v>
                </c:pt>
                <c:pt idx="3">
                  <c:v>UC LONGWY HAUT</c:v>
                </c:pt>
                <c:pt idx="4">
                  <c:v>UC LUNEVILLE CARNOT</c:v>
                </c:pt>
                <c:pt idx="5">
                  <c:v>UC NANCY PLACE DOMBASLE</c:v>
                </c:pt>
                <c:pt idx="6">
                  <c:v>UC PONT A MOUSSON CENTRALE</c:v>
                </c:pt>
                <c:pt idx="7">
                  <c:v>UC TOUL</c:v>
                </c:pt>
                <c:pt idx="8">
                  <c:v>UC VANDOEUVRE LES NANCY</c:v>
                </c:pt>
                <c:pt idx="9">
                  <c:v>UC VILLERS GENERAL LECLERC</c:v>
                </c:pt>
              </c:strCache>
            </c:strRef>
          </c:cat>
          <c:val>
            <c:numRef>
              <c:f>'MEURTHE ET MOSELLE'!$C$6:$C$15</c:f>
              <c:numCache>
                <c:formatCode>General</c:formatCode>
                <c:ptCount val="10"/>
                <c:pt idx="0">
                  <c:v>399</c:v>
                </c:pt>
                <c:pt idx="1">
                  <c:v>1</c:v>
                </c:pt>
                <c:pt idx="2">
                  <c:v>63</c:v>
                </c:pt>
                <c:pt idx="3">
                  <c:v>0</c:v>
                </c:pt>
                <c:pt idx="4">
                  <c:v>30</c:v>
                </c:pt>
                <c:pt idx="5">
                  <c:v>116</c:v>
                </c:pt>
                <c:pt idx="6">
                  <c:v>40</c:v>
                </c:pt>
                <c:pt idx="7">
                  <c:v>55</c:v>
                </c:pt>
                <c:pt idx="8">
                  <c:v>4</c:v>
                </c:pt>
                <c:pt idx="9">
                  <c:v>90</c:v>
                </c:pt>
              </c:numCache>
            </c:numRef>
          </c:val>
        </c:ser>
        <c:ser>
          <c:idx val="1"/>
          <c:order val="1"/>
          <c:tx>
            <c:strRef>
              <c:f>'MEURTHE ET MOSELLE'!$D$5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'MEURTHE ET MOSELLE'!$B$6:$B$15</c:f>
              <c:strCache>
                <c:ptCount val="10"/>
                <c:pt idx="0">
                  <c:v>MEURTHE ET MOSELLE</c:v>
                </c:pt>
                <c:pt idx="1">
                  <c:v>UC ESSEY LES NANCY</c:v>
                </c:pt>
                <c:pt idx="2">
                  <c:v>UC JARNY</c:v>
                </c:pt>
                <c:pt idx="3">
                  <c:v>UC LONGWY HAUT</c:v>
                </c:pt>
                <c:pt idx="4">
                  <c:v>UC LUNEVILLE CARNOT</c:v>
                </c:pt>
                <c:pt idx="5">
                  <c:v>UC NANCY PLACE DOMBASLE</c:v>
                </c:pt>
                <c:pt idx="6">
                  <c:v>UC PONT A MOUSSON CENTRALE</c:v>
                </c:pt>
                <c:pt idx="7">
                  <c:v>UC TOUL</c:v>
                </c:pt>
                <c:pt idx="8">
                  <c:v>UC VANDOEUVRE LES NANCY</c:v>
                </c:pt>
                <c:pt idx="9">
                  <c:v>UC VILLERS GENERAL LECLERC</c:v>
                </c:pt>
              </c:strCache>
            </c:strRef>
          </c:cat>
          <c:val>
            <c:numRef>
              <c:f>'MEURTHE ET MOSELLE'!$D$6:$D$15</c:f>
              <c:numCache>
                <c:formatCode>General</c:formatCode>
                <c:ptCount val="10"/>
                <c:pt idx="0">
                  <c:v>14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263360"/>
        <c:axId val="115264896"/>
      </c:barChart>
      <c:catAx>
        <c:axId val="115263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fr-FR"/>
          </a:p>
        </c:txPr>
        <c:crossAx val="115264896"/>
        <c:crosses val="autoZero"/>
        <c:auto val="1"/>
        <c:lblAlgn val="ctr"/>
        <c:lblOffset val="100"/>
        <c:noMultiLvlLbl val="0"/>
      </c:catAx>
      <c:valAx>
        <c:axId val="115264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2633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247510790692781"/>
          <c:y val="0.75896968248511043"/>
          <c:w val="0.15543979002624672"/>
          <c:h val="0.1724762731283899"/>
        </c:manualLayout>
      </c:layout>
      <c:overlay val="0"/>
      <c:txPr>
        <a:bodyPr/>
        <a:lstStyle/>
        <a:p>
          <a:pPr>
            <a:defRPr sz="9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MEUSE!$C$5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MEUSE!$B$6:$B$11</c:f>
              <c:strCache>
                <c:ptCount val="6"/>
                <c:pt idx="0">
                  <c:v>MEUSE</c:v>
                </c:pt>
                <c:pt idx="1">
                  <c:v>UC BAR LE DUC</c:v>
                </c:pt>
                <c:pt idx="2">
                  <c:v>UC COMMERCY</c:v>
                </c:pt>
                <c:pt idx="3">
                  <c:v>UC LIGNY EN BARROIS</c:v>
                </c:pt>
                <c:pt idx="4">
                  <c:v>UC MONTMEDY</c:v>
                </c:pt>
                <c:pt idx="5">
                  <c:v>UC VERDUN CENTRALE</c:v>
                </c:pt>
              </c:strCache>
            </c:strRef>
          </c:cat>
          <c:val>
            <c:numRef>
              <c:f>MEUSE!$C$6:$C$11</c:f>
              <c:numCache>
                <c:formatCode>General</c:formatCode>
                <c:ptCount val="6"/>
                <c:pt idx="0">
                  <c:v>73</c:v>
                </c:pt>
                <c:pt idx="1">
                  <c:v>44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23</c:v>
                </c:pt>
              </c:numCache>
            </c:numRef>
          </c:val>
        </c:ser>
        <c:ser>
          <c:idx val="1"/>
          <c:order val="1"/>
          <c:tx>
            <c:strRef>
              <c:f>MEUSE!$D$5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MEUSE!$B$6:$B$11</c:f>
              <c:strCache>
                <c:ptCount val="6"/>
                <c:pt idx="0">
                  <c:v>MEUSE</c:v>
                </c:pt>
                <c:pt idx="1">
                  <c:v>UC BAR LE DUC</c:v>
                </c:pt>
                <c:pt idx="2">
                  <c:v>UC COMMERCY</c:v>
                </c:pt>
                <c:pt idx="3">
                  <c:v>UC LIGNY EN BARROIS</c:v>
                </c:pt>
                <c:pt idx="4">
                  <c:v>UC MONTMEDY</c:v>
                </c:pt>
                <c:pt idx="5">
                  <c:v>UC VERDUN CENTRALE</c:v>
                </c:pt>
              </c:strCache>
            </c:strRef>
          </c:cat>
          <c:val>
            <c:numRef>
              <c:f>MEUSE!$D$6:$D$11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644672"/>
        <c:axId val="115699712"/>
      </c:barChart>
      <c:catAx>
        <c:axId val="115644672"/>
        <c:scaling>
          <c:orientation val="minMax"/>
        </c:scaling>
        <c:delete val="0"/>
        <c:axPos val="b"/>
        <c:majorTickMark val="out"/>
        <c:minorTickMark val="none"/>
        <c:tickLblPos val="nextTo"/>
        <c:crossAx val="115699712"/>
        <c:crosses val="autoZero"/>
        <c:auto val="1"/>
        <c:lblAlgn val="ctr"/>
        <c:lblOffset val="100"/>
        <c:noMultiLvlLbl val="0"/>
      </c:catAx>
      <c:valAx>
        <c:axId val="115699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644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047360301336374"/>
          <c:y val="0.82831984543598713"/>
          <c:w val="0.23731265652862094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'OUEST MOSELLE'!$C$5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'OUEST MOSELLE'!$B$6:$B$16</c:f>
              <c:strCache>
                <c:ptCount val="11"/>
                <c:pt idx="0">
                  <c:v>OUEST MOSELLE</c:v>
                </c:pt>
                <c:pt idx="1">
                  <c:v>UC BASSE YUTZ</c:v>
                </c:pt>
                <c:pt idx="2">
                  <c:v>UC FLORANGE</c:v>
                </c:pt>
                <c:pt idx="3">
                  <c:v>UC HAGONDANGE</c:v>
                </c:pt>
                <c:pt idx="4">
                  <c:v>UC HAYANGE</c:v>
                </c:pt>
                <c:pt idx="5">
                  <c:v>UC METZ POMPIDOU</c:v>
                </c:pt>
                <c:pt idx="6">
                  <c:v>UC METZ REPUBLIQUE</c:v>
                </c:pt>
                <c:pt idx="7">
                  <c:v>UC METZ SAINT LOUIS</c:v>
                </c:pt>
                <c:pt idx="8">
                  <c:v>UC MONTIGNY LES METZ</c:v>
                </c:pt>
                <c:pt idx="9">
                  <c:v>UC ROMBAS</c:v>
                </c:pt>
                <c:pt idx="10">
                  <c:v>UC THIONVILLE CENTRALE</c:v>
                </c:pt>
              </c:strCache>
            </c:strRef>
          </c:cat>
          <c:val>
            <c:numRef>
              <c:f>'OUEST MOSELLE'!$C$6:$C$16</c:f>
              <c:numCache>
                <c:formatCode>General</c:formatCode>
                <c:ptCount val="11"/>
                <c:pt idx="0">
                  <c:v>297</c:v>
                </c:pt>
                <c:pt idx="1">
                  <c:v>8</c:v>
                </c:pt>
                <c:pt idx="2">
                  <c:v>16</c:v>
                </c:pt>
                <c:pt idx="3">
                  <c:v>37</c:v>
                </c:pt>
                <c:pt idx="4">
                  <c:v>16</c:v>
                </c:pt>
                <c:pt idx="5">
                  <c:v>0</c:v>
                </c:pt>
                <c:pt idx="6">
                  <c:v>58</c:v>
                </c:pt>
                <c:pt idx="7">
                  <c:v>56</c:v>
                </c:pt>
                <c:pt idx="8">
                  <c:v>39</c:v>
                </c:pt>
                <c:pt idx="9">
                  <c:v>35</c:v>
                </c:pt>
                <c:pt idx="10">
                  <c:v>32</c:v>
                </c:pt>
              </c:numCache>
            </c:numRef>
          </c:val>
        </c:ser>
        <c:ser>
          <c:idx val="1"/>
          <c:order val="1"/>
          <c:tx>
            <c:strRef>
              <c:f>'OUEST MOSELLE'!$D$5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'OUEST MOSELLE'!$B$6:$B$16</c:f>
              <c:strCache>
                <c:ptCount val="11"/>
                <c:pt idx="0">
                  <c:v>OUEST MOSELLE</c:v>
                </c:pt>
                <c:pt idx="1">
                  <c:v>UC BASSE YUTZ</c:v>
                </c:pt>
                <c:pt idx="2">
                  <c:v>UC FLORANGE</c:v>
                </c:pt>
                <c:pt idx="3">
                  <c:v>UC HAGONDANGE</c:v>
                </c:pt>
                <c:pt idx="4">
                  <c:v>UC HAYANGE</c:v>
                </c:pt>
                <c:pt idx="5">
                  <c:v>UC METZ POMPIDOU</c:v>
                </c:pt>
                <c:pt idx="6">
                  <c:v>UC METZ REPUBLIQUE</c:v>
                </c:pt>
                <c:pt idx="7">
                  <c:v>UC METZ SAINT LOUIS</c:v>
                </c:pt>
                <c:pt idx="8">
                  <c:v>UC MONTIGNY LES METZ</c:v>
                </c:pt>
                <c:pt idx="9">
                  <c:v>UC ROMBAS</c:v>
                </c:pt>
                <c:pt idx="10">
                  <c:v>UC THIONVILLE CENTRALE</c:v>
                </c:pt>
              </c:strCache>
            </c:strRef>
          </c:cat>
          <c:val>
            <c:numRef>
              <c:f>'OUEST MOSELLE'!$D$6:$D$16</c:f>
              <c:numCache>
                <c:formatCode>General</c:formatCode>
                <c:ptCount val="1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372736"/>
        <c:axId val="218571520"/>
      </c:barChart>
      <c:catAx>
        <c:axId val="2183727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fr-FR"/>
          </a:p>
        </c:txPr>
        <c:crossAx val="218571520"/>
        <c:crosses val="autoZero"/>
        <c:auto val="1"/>
        <c:lblAlgn val="ctr"/>
        <c:lblOffset val="100"/>
        <c:noMultiLvlLbl val="0"/>
      </c:catAx>
      <c:valAx>
        <c:axId val="218571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8372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01721247200211"/>
          <c:y val="0.76049853266128287"/>
          <c:w val="0.15342245722876169"/>
          <c:h val="0.16237526027485663"/>
        </c:manualLayout>
      </c:layout>
      <c:overlay val="0"/>
      <c:txPr>
        <a:bodyPr/>
        <a:lstStyle/>
        <a:p>
          <a:pPr>
            <a:defRPr sz="9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VOSGES!$C$5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VOSGES!$B$6:$B$13</c:f>
              <c:strCache>
                <c:ptCount val="8"/>
                <c:pt idx="0">
                  <c:v>VOSGES</c:v>
                </c:pt>
                <c:pt idx="1">
                  <c:v>UC EPINAL ARISTIDE BRIAND</c:v>
                </c:pt>
                <c:pt idx="2">
                  <c:v>UC GERARDMER</c:v>
                </c:pt>
                <c:pt idx="3">
                  <c:v>UC MIRECOURT</c:v>
                </c:pt>
                <c:pt idx="4">
                  <c:v>UC RAON L ETAPE</c:v>
                </c:pt>
                <c:pt idx="5">
                  <c:v>UC REMIRERONT</c:v>
                </c:pt>
                <c:pt idx="6">
                  <c:v>UC SAINT DIE</c:v>
                </c:pt>
                <c:pt idx="7">
                  <c:v>UC VITTEL</c:v>
                </c:pt>
              </c:strCache>
            </c:strRef>
          </c:cat>
          <c:val>
            <c:numRef>
              <c:f>VOSGES!$C$6:$C$13</c:f>
              <c:numCache>
                <c:formatCode>General</c:formatCode>
                <c:ptCount val="8"/>
                <c:pt idx="0">
                  <c:v>217</c:v>
                </c:pt>
                <c:pt idx="1">
                  <c:v>38</c:v>
                </c:pt>
                <c:pt idx="2">
                  <c:v>46</c:v>
                </c:pt>
                <c:pt idx="3">
                  <c:v>23</c:v>
                </c:pt>
                <c:pt idx="4">
                  <c:v>18</c:v>
                </c:pt>
                <c:pt idx="5">
                  <c:v>31</c:v>
                </c:pt>
                <c:pt idx="6">
                  <c:v>35</c:v>
                </c:pt>
                <c:pt idx="7">
                  <c:v>26</c:v>
                </c:pt>
              </c:numCache>
            </c:numRef>
          </c:val>
        </c:ser>
        <c:ser>
          <c:idx val="1"/>
          <c:order val="1"/>
          <c:tx>
            <c:strRef>
              <c:f>VOSGES!$D$5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VOSGES!$B$6:$B$13</c:f>
              <c:strCache>
                <c:ptCount val="8"/>
                <c:pt idx="0">
                  <c:v>VOSGES</c:v>
                </c:pt>
                <c:pt idx="1">
                  <c:v>UC EPINAL ARISTIDE BRIAND</c:v>
                </c:pt>
                <c:pt idx="2">
                  <c:v>UC GERARDMER</c:v>
                </c:pt>
                <c:pt idx="3">
                  <c:v>UC MIRECOURT</c:v>
                </c:pt>
                <c:pt idx="4">
                  <c:v>UC RAON L ETAPE</c:v>
                </c:pt>
                <c:pt idx="5">
                  <c:v>UC REMIRERONT</c:v>
                </c:pt>
                <c:pt idx="6">
                  <c:v>UC SAINT DIE</c:v>
                </c:pt>
                <c:pt idx="7">
                  <c:v>UC VITTEL</c:v>
                </c:pt>
              </c:strCache>
            </c:strRef>
          </c:cat>
          <c:val>
            <c:numRef>
              <c:f>VOSGES!$D$6:$D$13</c:f>
              <c:numCache>
                <c:formatCode>General</c:formatCode>
                <c:ptCount val="8"/>
                <c:pt idx="0">
                  <c:v>13</c:v>
                </c:pt>
                <c:pt idx="1">
                  <c:v>6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4609664"/>
        <c:axId val="235096704"/>
      </c:barChart>
      <c:catAx>
        <c:axId val="234609664"/>
        <c:scaling>
          <c:orientation val="minMax"/>
        </c:scaling>
        <c:delete val="0"/>
        <c:axPos val="b"/>
        <c:majorTickMark val="out"/>
        <c:minorTickMark val="none"/>
        <c:tickLblPos val="nextTo"/>
        <c:crossAx val="235096704"/>
        <c:crosses val="autoZero"/>
        <c:auto val="1"/>
        <c:lblAlgn val="ctr"/>
        <c:lblOffset val="100"/>
        <c:noMultiLvlLbl val="0"/>
      </c:catAx>
      <c:valAx>
        <c:axId val="235096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4609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33939248250265"/>
          <c:y val="0.79128280839895015"/>
          <c:w val="0.18011560963669923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VITI!$D$6</c:f>
              <c:strCache>
                <c:ptCount val="1"/>
                <c:pt idx="0">
                  <c:v>NOMBRE DE PROSPECTS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VITI!$C$7:$C$9</c:f>
              <c:strCache>
                <c:ptCount val="3"/>
                <c:pt idx="0">
                  <c:v>CELCA</c:v>
                </c:pt>
                <c:pt idx="1">
                  <c:v>AUBE</c:v>
                </c:pt>
                <c:pt idx="2">
                  <c:v>MARNE</c:v>
                </c:pt>
              </c:strCache>
            </c:strRef>
          </c:cat>
          <c:val>
            <c:numRef>
              <c:f>VITI!$D$7:$D$9</c:f>
              <c:numCache>
                <c:formatCode>General</c:formatCode>
                <c:ptCount val="3"/>
                <c:pt idx="0">
                  <c:v>3626</c:v>
                </c:pt>
                <c:pt idx="1">
                  <c:v>420</c:v>
                </c:pt>
                <c:pt idx="2">
                  <c:v>3206</c:v>
                </c:pt>
              </c:numCache>
            </c:numRef>
          </c:val>
        </c:ser>
        <c:ser>
          <c:idx val="1"/>
          <c:order val="1"/>
          <c:tx>
            <c:strRef>
              <c:f>VITI!$E$6</c:f>
              <c:strCache>
                <c:ptCount val="1"/>
                <c:pt idx="0">
                  <c:v>NOMBRE DE RDV</c:v>
                </c:pt>
              </c:strCache>
            </c:strRef>
          </c:tx>
          <c:invertIfNegative val="0"/>
          <c:cat>
            <c:strRef>
              <c:f>VITI!$C$7:$C$9</c:f>
              <c:strCache>
                <c:ptCount val="3"/>
                <c:pt idx="0">
                  <c:v>CELCA</c:v>
                </c:pt>
                <c:pt idx="1">
                  <c:v>AUBE</c:v>
                </c:pt>
                <c:pt idx="2">
                  <c:v>MARNE</c:v>
                </c:pt>
              </c:strCache>
            </c:strRef>
          </c:cat>
          <c:val>
            <c:numRef>
              <c:f>VITI!$E$7:$E$9</c:f>
              <c:numCache>
                <c:formatCode>General</c:formatCode>
                <c:ptCount val="3"/>
                <c:pt idx="0">
                  <c:v>7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9264512"/>
        <c:axId val="239266048"/>
      </c:barChart>
      <c:catAx>
        <c:axId val="239264512"/>
        <c:scaling>
          <c:orientation val="minMax"/>
        </c:scaling>
        <c:delete val="0"/>
        <c:axPos val="b"/>
        <c:majorTickMark val="out"/>
        <c:minorTickMark val="none"/>
        <c:tickLblPos val="nextTo"/>
        <c:crossAx val="239266048"/>
        <c:crosses val="autoZero"/>
        <c:auto val="1"/>
        <c:lblAlgn val="ctr"/>
        <c:lblOffset val="100"/>
        <c:noMultiLvlLbl val="0"/>
      </c:catAx>
      <c:valAx>
        <c:axId val="239266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9264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856517935258091"/>
          <c:y val="0.82831984543598713"/>
          <c:w val="0.26986074657334502"/>
          <c:h val="0.1674343832020997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18/06/2018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18/06/2018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695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286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2549F11-07CF-4CC9-B497-4F7C1CC5D9CB}" type="slidenum">
              <a:rPr lang="fr-FR" sz="700" smtClean="0"/>
              <a:t>‹N°›</a:t>
            </a:fld>
            <a:endParaRPr lang="fr-FR" sz="700" dirty="0"/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49" y="291146"/>
            <a:ext cx="8575200" cy="5502734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TABLEAU DE PILOTAGE – </a:t>
            </a:r>
            <a:r>
              <a:rPr lang="fr-FR" dirty="0" smtClean="0">
                <a:solidFill>
                  <a:schemeClr val="tx2"/>
                </a:solidFill>
              </a:rPr>
              <a:t>Prospection pro</a:t>
            </a:r>
            <a:endParaRPr lang="fr-FR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AU </a:t>
            </a:r>
            <a:r>
              <a:rPr lang="fr-FR" dirty="0" smtClean="0"/>
              <a:t>18/06/2018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SYNTHESE GLOBALE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662934"/>
              </p:ext>
            </p:extLst>
          </p:nvPr>
        </p:nvGraphicFramePr>
        <p:xfrm>
          <a:off x="628649" y="1166467"/>
          <a:ext cx="7886701" cy="2324100"/>
        </p:xfrm>
        <a:graphic>
          <a:graphicData uri="http://schemas.openxmlformats.org/drawingml/2006/table">
            <a:tbl>
              <a:tblPr/>
              <a:tblGrid>
                <a:gridCol w="1357807"/>
                <a:gridCol w="1484705"/>
                <a:gridCol w="1208702"/>
                <a:gridCol w="1636982"/>
                <a:gridCol w="219850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SANS</a:t>
                      </a:r>
                      <a:r>
                        <a:rPr lang="fr-F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SUITE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CELCA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2042</a:t>
                      </a:r>
                      <a:endParaRPr lang="fr-FR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fr-FR" sz="11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ARDENNES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AUBE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 MOSELLE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HAUTE MARNE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fr-FR" sz="11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MEURTHE ET MOSELLE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MEUSE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OUEST MOSELLE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VOSGES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fr-FR" sz="11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522373"/>
              </p:ext>
            </p:extLst>
          </p:nvPr>
        </p:nvGraphicFramePr>
        <p:xfrm>
          <a:off x="521511" y="3640508"/>
          <a:ext cx="8058465" cy="2586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7937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GROUPE ARDENNES 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696417"/>
              </p:ext>
            </p:extLst>
          </p:nvPr>
        </p:nvGraphicFramePr>
        <p:xfrm>
          <a:off x="573736" y="1392963"/>
          <a:ext cx="7954967" cy="1855945"/>
        </p:xfrm>
        <a:graphic>
          <a:graphicData uri="http://schemas.openxmlformats.org/drawingml/2006/table">
            <a:tbl>
              <a:tblPr/>
              <a:tblGrid>
                <a:gridCol w="1851902"/>
                <a:gridCol w="1423136"/>
                <a:gridCol w="1003494"/>
                <a:gridCol w="1569099"/>
                <a:gridCol w="2107336"/>
              </a:tblGrid>
              <a:tr h="196555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3064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38" marR="9438" marT="94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25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ARDENNES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64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CARIGNAN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CHARLEVILLE JEAN JAURES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CHARLEVILLE MEZIERES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RETHEL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REVIN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7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SEDAN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4642204"/>
              </p:ext>
            </p:extLst>
          </p:nvPr>
        </p:nvGraphicFramePr>
        <p:xfrm>
          <a:off x="826716" y="3441819"/>
          <a:ext cx="75247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17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GROUPE AUBE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170964"/>
              </p:ext>
            </p:extLst>
          </p:nvPr>
        </p:nvGraphicFramePr>
        <p:xfrm>
          <a:off x="-371789" y="3145134"/>
          <a:ext cx="4300696" cy="2743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4151587"/>
              </p:ext>
            </p:extLst>
          </p:nvPr>
        </p:nvGraphicFramePr>
        <p:xfrm>
          <a:off x="-557683" y="3313443"/>
          <a:ext cx="4355961" cy="2695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099758"/>
              </p:ext>
            </p:extLst>
          </p:nvPr>
        </p:nvGraphicFramePr>
        <p:xfrm>
          <a:off x="493754" y="1267498"/>
          <a:ext cx="8229601" cy="1736520"/>
        </p:xfrm>
        <a:graphic>
          <a:graphicData uri="http://schemas.openxmlformats.org/drawingml/2006/table">
            <a:tbl>
              <a:tblPr/>
              <a:tblGrid>
                <a:gridCol w="1800520"/>
                <a:gridCol w="1470582"/>
                <a:gridCol w="1159497"/>
                <a:gridCol w="1621410"/>
                <a:gridCol w="2177592"/>
              </a:tblGrid>
              <a:tr h="188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8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38" marR="9438" marT="94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76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AUBE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208</a:t>
                      </a:r>
                      <a:endParaRPr lang="fr-F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8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BAR SUR AUBE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  <a:endParaRPr lang="fr-F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8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ROMILLY SUR SEINE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8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SAINT JULIEN LES VILLAS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8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SAINTE SAVINE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8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TROYES GAMBETTA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8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TROYES ZOLA</a:t>
                      </a:r>
                    </a:p>
                  </a:txBody>
                  <a:tcPr marL="9438" marR="9438" marT="9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438" marR="9438" marT="9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281190"/>
              </p:ext>
            </p:extLst>
          </p:nvPr>
        </p:nvGraphicFramePr>
        <p:xfrm>
          <a:off x="946580" y="3305085"/>
          <a:ext cx="67722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99320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GROUPE EST MOSELLE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67408"/>
              </p:ext>
            </p:extLst>
          </p:nvPr>
        </p:nvGraphicFramePr>
        <p:xfrm>
          <a:off x="528823" y="1342299"/>
          <a:ext cx="8064500" cy="1752600"/>
        </p:xfrm>
        <a:graphic>
          <a:graphicData uri="http://schemas.openxmlformats.org/drawingml/2006/table">
            <a:tbl>
              <a:tblPr/>
              <a:tblGrid>
                <a:gridCol w="1689765"/>
                <a:gridCol w="1486485"/>
                <a:gridCol w="1048163"/>
                <a:gridCol w="1638945"/>
                <a:gridCol w="220114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 MOSELLE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DIEUZE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FORBACH CENTRALE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MERLEBACH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SAINT AVOLD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SARREBOURG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SARREGUEMINES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1502184"/>
              </p:ext>
            </p:extLst>
          </p:nvPr>
        </p:nvGraphicFramePr>
        <p:xfrm>
          <a:off x="95249" y="3287995"/>
          <a:ext cx="895350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5467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95319" y="339632"/>
            <a:ext cx="8067600" cy="709200"/>
          </a:xfrm>
        </p:spPr>
        <p:txBody>
          <a:bodyPr/>
          <a:lstStyle/>
          <a:p>
            <a:r>
              <a:rPr lang="fr-FR" dirty="0" smtClean="0"/>
              <a:t>GROUPE HAUTE MARNE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817910"/>
              </p:ext>
            </p:extLst>
          </p:nvPr>
        </p:nvGraphicFramePr>
        <p:xfrm>
          <a:off x="335415" y="1336245"/>
          <a:ext cx="8280400" cy="1371600"/>
        </p:xfrm>
        <a:graphic>
          <a:graphicData uri="http://schemas.openxmlformats.org/drawingml/2006/table">
            <a:tbl>
              <a:tblPr/>
              <a:tblGrid>
                <a:gridCol w="1905731"/>
                <a:gridCol w="1486470"/>
                <a:gridCol w="1048152"/>
                <a:gridCol w="1638928"/>
                <a:gridCol w="220111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HAUTE MARNE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CHAUMONT HOTEL DE VILLE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JOINVILLE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LANGRES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fr-FR" sz="11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SAINT DIZIER CENTRE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7667555"/>
              </p:ext>
            </p:extLst>
          </p:nvPr>
        </p:nvGraphicFramePr>
        <p:xfrm>
          <a:off x="1044634" y="3125625"/>
          <a:ext cx="66103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8616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GROUPE MARNE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402116"/>
              </p:ext>
            </p:extLst>
          </p:nvPr>
        </p:nvGraphicFramePr>
        <p:xfrm>
          <a:off x="352507" y="1237256"/>
          <a:ext cx="8280400" cy="2133600"/>
        </p:xfrm>
        <a:graphic>
          <a:graphicData uri="http://schemas.openxmlformats.org/drawingml/2006/table">
            <a:tbl>
              <a:tblPr/>
              <a:tblGrid>
                <a:gridCol w="1905731"/>
                <a:gridCol w="1486470"/>
                <a:gridCol w="1048152"/>
                <a:gridCol w="1638928"/>
                <a:gridCol w="220111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CHALONS VIVIERS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EPERNAY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REIMS CENTRE VILLE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REIMS HOTEL DE VILLE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REIMS SAINT THOMAS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SEZANNE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TINQUEUX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VITRY LE FRANCOIS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4631181"/>
              </p:ext>
            </p:extLst>
          </p:nvPr>
        </p:nvGraphicFramePr>
        <p:xfrm>
          <a:off x="344725" y="3493094"/>
          <a:ext cx="85058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766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GROUPE MEURTHE-ET -MOSELLE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389655"/>
              </p:ext>
            </p:extLst>
          </p:nvPr>
        </p:nvGraphicFramePr>
        <p:xfrm>
          <a:off x="512747" y="1170774"/>
          <a:ext cx="7940223" cy="2542439"/>
        </p:xfrm>
        <a:graphic>
          <a:graphicData uri="http://schemas.openxmlformats.org/drawingml/2006/table">
            <a:tbl>
              <a:tblPr/>
              <a:tblGrid>
                <a:gridCol w="1901561"/>
                <a:gridCol w="1408118"/>
                <a:gridCol w="992904"/>
                <a:gridCol w="1552541"/>
                <a:gridCol w="2085099"/>
              </a:tblGrid>
              <a:tr h="221063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7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169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MEURTHE ET MOSELLE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ESSEY LES NANCY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3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JARNY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3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LONGWY HAUT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3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LUNEVILLE CARNOT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3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NANCY PLACE DOMBASLE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3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PONT A MOUSSON CENTRALE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3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TOUL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3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VANDOEUVRE LES NANCY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3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VILLERS GENERAL LECLERC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592893"/>
              </p:ext>
            </p:extLst>
          </p:nvPr>
        </p:nvGraphicFramePr>
        <p:xfrm>
          <a:off x="119641" y="3811424"/>
          <a:ext cx="8921809" cy="2518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2075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Groupe MEUSE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619912"/>
              </p:ext>
            </p:extLst>
          </p:nvPr>
        </p:nvGraphicFramePr>
        <p:xfrm>
          <a:off x="352982" y="1386273"/>
          <a:ext cx="8382000" cy="1562100"/>
        </p:xfrm>
        <a:graphic>
          <a:graphicData uri="http://schemas.openxmlformats.org/drawingml/2006/table">
            <a:tbl>
              <a:tblPr/>
              <a:tblGrid>
                <a:gridCol w="2007360"/>
                <a:gridCol w="1486463"/>
                <a:gridCol w="1048147"/>
                <a:gridCol w="1638921"/>
                <a:gridCol w="220110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MEUSE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BAR LE DUC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COMMERCY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LIGNY EN BARROIS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MONTMEDY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VERDUN CENTRALE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440823"/>
              </p:ext>
            </p:extLst>
          </p:nvPr>
        </p:nvGraphicFramePr>
        <p:xfrm>
          <a:off x="1110730" y="3322177"/>
          <a:ext cx="62388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907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1875" y="353102"/>
            <a:ext cx="8067600" cy="709200"/>
          </a:xfrm>
        </p:spPr>
        <p:txBody>
          <a:bodyPr/>
          <a:lstStyle/>
          <a:p>
            <a:r>
              <a:rPr lang="fr-FR" dirty="0" smtClean="0"/>
              <a:t>Groupe OUEST MOSELLE 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184290"/>
              </p:ext>
            </p:extLst>
          </p:nvPr>
        </p:nvGraphicFramePr>
        <p:xfrm>
          <a:off x="519801" y="1174944"/>
          <a:ext cx="7962900" cy="2514600"/>
        </p:xfrm>
        <a:graphic>
          <a:graphicData uri="http://schemas.openxmlformats.org/drawingml/2006/table">
            <a:tbl>
              <a:tblPr/>
              <a:tblGrid>
                <a:gridCol w="1588133"/>
                <a:gridCol w="1486493"/>
                <a:gridCol w="1048168"/>
                <a:gridCol w="1638953"/>
                <a:gridCol w="2201153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OUEST MOSELLE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BASSE YUTZ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FLORANGE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HAGONDANGE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HAYANGE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METZ POMPIDOU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METZ REPUBLIQUE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METZ SAINT LOUIS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MONTIGNY LES METZ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ROMBAS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THIONVILLE CENTRALE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4916599"/>
              </p:ext>
            </p:extLst>
          </p:nvPr>
        </p:nvGraphicFramePr>
        <p:xfrm>
          <a:off x="0" y="3768695"/>
          <a:ext cx="9232840" cy="2510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5423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Groupe VOSGES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665078"/>
              </p:ext>
            </p:extLst>
          </p:nvPr>
        </p:nvGraphicFramePr>
        <p:xfrm>
          <a:off x="486332" y="1349598"/>
          <a:ext cx="8115300" cy="1943100"/>
        </p:xfrm>
        <a:graphic>
          <a:graphicData uri="http://schemas.openxmlformats.org/drawingml/2006/table">
            <a:tbl>
              <a:tblPr/>
              <a:tblGrid>
                <a:gridCol w="1740581"/>
                <a:gridCol w="1486482"/>
                <a:gridCol w="1048160"/>
                <a:gridCol w="1638941"/>
                <a:gridCol w="220113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VOSGES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EPINAL ARISTIDE BRIAND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GERARDMER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MIRECOURT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RAON L ETAPE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REMIRERONT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SAINT DIE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UC VITTEL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027824"/>
              </p:ext>
            </p:extLst>
          </p:nvPr>
        </p:nvGraphicFramePr>
        <p:xfrm>
          <a:off x="538875" y="3416181"/>
          <a:ext cx="82200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764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PROSPECTS VITI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80248"/>
              </p:ext>
            </p:extLst>
          </p:nvPr>
        </p:nvGraphicFramePr>
        <p:xfrm>
          <a:off x="986261" y="1304554"/>
          <a:ext cx="7200900" cy="990600"/>
        </p:xfrm>
        <a:graphic>
          <a:graphicData uri="http://schemas.openxmlformats.org/drawingml/2006/table">
            <a:tbl>
              <a:tblPr/>
              <a:tblGrid>
                <a:gridCol w="763009"/>
                <a:gridCol w="1497406"/>
                <a:gridCol w="1058675"/>
                <a:gridCol w="1659545"/>
                <a:gridCol w="222226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ET ACTIVITE CUMULEE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RDV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NOMBRE STATUTS CLIENTS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NOMBRE DE PROSPECTS SANS SUITE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CELCA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3627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fr-FR" sz="11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AUBE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fr-FR" sz="11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3206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001171"/>
              </p:ext>
            </p:extLst>
          </p:nvPr>
        </p:nvGraphicFramePr>
        <p:xfrm>
          <a:off x="1512605" y="3048712"/>
          <a:ext cx="5486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7079297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2ea4b1b-5614-43b2-acce-6a9ef10fff4e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5556</TotalTime>
  <Words>782</Words>
  <Application>Microsoft Office PowerPoint</Application>
  <PresentationFormat>Affichage à l'écran (4:3)</PresentationFormat>
  <Paragraphs>496</Paragraphs>
  <Slides>12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TABLEAU DE PILOTAGE – Prospection pro</vt:lpstr>
      <vt:lpstr>SYNTHESE GLOBALE</vt:lpstr>
      <vt:lpstr>GROUPE ARDENNES </vt:lpstr>
      <vt:lpstr>GROUPE AUBE</vt:lpstr>
      <vt:lpstr>GROUPE EST MOSELLE</vt:lpstr>
      <vt:lpstr>GROUPE HAUTE MARNE</vt:lpstr>
      <vt:lpstr>GROUPE MARNE</vt:lpstr>
      <vt:lpstr>GROUPE MEURTHE-ET -MOSELLE</vt:lpstr>
      <vt:lpstr>Groupe MEUSE</vt:lpstr>
      <vt:lpstr>Groupe OUEST MOSELLE </vt:lpstr>
      <vt:lpstr>Groupe VOSGES</vt:lpstr>
      <vt:lpstr>PROSPECTS VITI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A5705468</cp:lastModifiedBy>
  <cp:revision>398</cp:revision>
  <cp:lastPrinted>2018-06-18T07:42:52Z</cp:lastPrinted>
  <dcterms:created xsi:type="dcterms:W3CDTF">2016-06-03T08:10:53Z</dcterms:created>
  <dcterms:modified xsi:type="dcterms:W3CDTF">2018-06-18T07:43:09Z</dcterms:modified>
</cp:coreProperties>
</file>