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1"/>
  </p:notesMasterIdLst>
  <p:handoutMasterIdLst>
    <p:handoutMasterId r:id="rId22"/>
  </p:handoutMasterIdLst>
  <p:sldIdLst>
    <p:sldId id="286" r:id="rId13"/>
    <p:sldId id="289" r:id="rId14"/>
    <p:sldId id="422" r:id="rId15"/>
    <p:sldId id="424" r:id="rId16"/>
    <p:sldId id="425" r:id="rId17"/>
    <p:sldId id="426" r:id="rId18"/>
    <p:sldId id="428" r:id="rId19"/>
    <p:sldId id="417" r:id="rId2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DE6225"/>
    <a:srgbClr val="581D41"/>
    <a:srgbClr val="F7DAAF"/>
    <a:srgbClr val="A79C86"/>
    <a:srgbClr val="EB0F2D"/>
    <a:srgbClr val="EA9922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61" d="100"/>
          <a:sy n="61" d="100"/>
        </p:scale>
        <p:origin x="852" y="6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02/07/2021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02/07/2021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38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606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080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90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818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smtClean="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smtClean="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smtClean="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smtClean="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smtClean="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1.wmf"/><Relationship Id="rId5" Type="http://schemas.openxmlformats.org/officeDocument/2006/relationships/hyperlink" Target="http://commerciaux.celca.caisse-epargne.fr/download/436/fiches-produits/22993/ce_fiche_produit_instant-payment_032021-vf-2.pdf" TargetMode="External"/><Relationship Id="rId10" Type="http://schemas.openxmlformats.org/officeDocument/2006/relationships/oleObject" Target="../embeddings/oleObject3.bin"/><Relationship Id="rId4" Type="http://schemas.openxmlformats.org/officeDocument/2006/relationships/image" Target="../media/image7.png"/><Relationship Id="rId9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02</a:t>
            </a:r>
            <a:r>
              <a:rPr lang="fr-FR" sz="2000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/07/2021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26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85455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S26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4808" y="1852347"/>
            <a:ext cx="9261894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</a:t>
            </a:r>
            <a:r>
              <a:rPr lang="fr-F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…</a:t>
            </a: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Le virement instantané</a:t>
            </a: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dirty="0"/>
              <a:t>virement instantané</a:t>
            </a:r>
            <a:endParaRPr lang="fr-FR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S26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/>
          <a:srcRect b="634"/>
          <a:stretch/>
        </p:blipFill>
        <p:spPr>
          <a:xfrm>
            <a:off x="804041" y="1844566"/>
            <a:ext cx="10309611" cy="383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dirty="0"/>
              <a:t>virement instantané</a:t>
            </a:r>
            <a:endParaRPr lang="fr-FR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S26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2" name="Rectangle 1"/>
          <p:cNvSpPr/>
          <p:nvPr/>
        </p:nvSpPr>
        <p:spPr>
          <a:xfrm>
            <a:off x="504967" y="1303822"/>
            <a:ext cx="4258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LES USAGES CLIENTS IDENTIFIÉS </a:t>
            </a:r>
            <a:endParaRPr lang="fr-FR" b="1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618871"/>
              </p:ext>
            </p:extLst>
          </p:nvPr>
        </p:nvGraphicFramePr>
        <p:xfrm>
          <a:off x="993226" y="2025450"/>
          <a:ext cx="10443597" cy="4011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1252">
                  <a:extLst>
                    <a:ext uri="{9D8B030D-6E8A-4147-A177-3AD203B41FA5}">
                      <a16:colId xmlns:a16="http://schemas.microsoft.com/office/drawing/2014/main" val="856411074"/>
                    </a:ext>
                  </a:extLst>
                </a:gridCol>
                <a:gridCol w="5352345">
                  <a:extLst>
                    <a:ext uri="{9D8B030D-6E8A-4147-A177-3AD203B41FA5}">
                      <a16:colId xmlns:a16="http://schemas.microsoft.com/office/drawing/2014/main" val="4222688792"/>
                    </a:ext>
                  </a:extLst>
                </a:gridCol>
              </a:tblGrid>
              <a:tr h="358572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Le besoin / les enjeux </a:t>
                      </a:r>
                      <a:endParaRPr lang="fr-FR" sz="1400" dirty="0"/>
                    </a:p>
                  </a:txBody>
                  <a:tcPr>
                    <a:solidFill>
                      <a:srgbClr val="FA4B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Les usages identifiés </a:t>
                      </a:r>
                      <a:endParaRPr lang="fr-FR" sz="1400" dirty="0"/>
                    </a:p>
                  </a:txBody>
                  <a:tcPr>
                    <a:solidFill>
                      <a:srgbClr val="FA4B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765316"/>
                  </a:ext>
                </a:extLst>
              </a:tr>
              <a:tr h="1286641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Etre </a:t>
                      </a:r>
                      <a:r>
                        <a:rPr lang="fr-FR" sz="1400" b="1" dirty="0" smtClean="0">
                          <a:solidFill>
                            <a:srgbClr val="FA4B64"/>
                          </a:solidFill>
                        </a:rPr>
                        <a:t>réactif</a:t>
                      </a:r>
                      <a:r>
                        <a:rPr lang="fr-FR" sz="1400" b="0" dirty="0" smtClean="0"/>
                        <a:t> vis-à-vis des salariés</a:t>
                      </a:r>
                      <a:endParaRPr lang="fr-FR" sz="1400" b="0" dirty="0"/>
                    </a:p>
                  </a:txBody>
                  <a:tcPr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Avances sur salaires</a:t>
                      </a:r>
                    </a:p>
                    <a:p>
                      <a:pPr marL="285750" indent="-2857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Paiement des primes</a:t>
                      </a:r>
                    </a:p>
                    <a:p>
                      <a:pPr marL="285750" indent="-2857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Indemnité de fin de contrat</a:t>
                      </a:r>
                    </a:p>
                    <a:p>
                      <a:pPr marL="285750" indent="-2857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Solde de tout compte</a:t>
                      </a:r>
                    </a:p>
                    <a:p>
                      <a:pPr marL="285750" indent="-2857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Remboursement de frais engagés </a:t>
                      </a:r>
                      <a:endParaRPr lang="fr-FR" sz="1400" dirty="0"/>
                    </a:p>
                  </a:txBody>
                  <a:tcPr>
                    <a:solidFill>
                      <a:srgbClr val="F5F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436841"/>
                  </a:ext>
                </a:extLst>
              </a:tr>
              <a:tr h="1353552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Créer une </a:t>
                      </a:r>
                      <a:r>
                        <a:rPr lang="fr-FR" sz="1400" b="1" dirty="0" smtClean="0">
                          <a:solidFill>
                            <a:srgbClr val="FA4B64"/>
                          </a:solidFill>
                        </a:rPr>
                        <a:t>relation client-fournisseur </a:t>
                      </a:r>
                      <a:r>
                        <a:rPr lang="fr-FR" sz="1400" b="0" dirty="0" smtClean="0"/>
                        <a:t>de qualité </a:t>
                      </a:r>
                      <a:endParaRPr lang="fr-FR" sz="1400" b="0" dirty="0"/>
                    </a:p>
                  </a:txBody>
                  <a:tcPr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Règlement à la livraison</a:t>
                      </a:r>
                    </a:p>
                    <a:p>
                      <a:pPr marL="171450" indent="-1714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Acompte à la commande</a:t>
                      </a:r>
                    </a:p>
                    <a:p>
                      <a:pPr marL="171450" indent="-1714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Règlement des contentieux</a:t>
                      </a:r>
                    </a:p>
                    <a:p>
                      <a:pPr marL="171450" indent="-1714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Règlement urgent</a:t>
                      </a:r>
                    </a:p>
                    <a:p>
                      <a:pPr marL="171450" indent="-1714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Commande</a:t>
                      </a:r>
                      <a:r>
                        <a:rPr lang="fr-FR" sz="1400" baseline="0" dirty="0" smtClean="0"/>
                        <a:t> exceptionnelle</a:t>
                      </a:r>
                      <a:endParaRPr lang="fr-FR" sz="1400" dirty="0" smtClean="0"/>
                    </a:p>
                  </a:txBody>
                  <a:tcPr>
                    <a:solidFill>
                      <a:srgbClr val="F5F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540594"/>
                  </a:ext>
                </a:extLst>
              </a:tr>
              <a:tr h="590590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Accroître la </a:t>
                      </a:r>
                      <a:r>
                        <a:rPr lang="fr-FR" sz="1400" b="1" dirty="0" smtClean="0">
                          <a:solidFill>
                            <a:srgbClr val="FA4B64"/>
                          </a:solidFill>
                        </a:rPr>
                        <a:t>satisfaction des clients </a:t>
                      </a:r>
                      <a:r>
                        <a:rPr lang="fr-FR" sz="1400" b="0" dirty="0" smtClean="0"/>
                        <a:t>finaux</a:t>
                      </a:r>
                      <a:endParaRPr lang="fr-FR" sz="1400" b="0" dirty="0"/>
                    </a:p>
                  </a:txBody>
                  <a:tcPr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Dédommagement</a:t>
                      </a:r>
                    </a:p>
                    <a:p>
                      <a:pPr marL="171450" indent="-1714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Remboursement client</a:t>
                      </a:r>
                      <a:endParaRPr lang="fr-FR" sz="1400" dirty="0"/>
                    </a:p>
                  </a:txBody>
                  <a:tcPr>
                    <a:solidFill>
                      <a:srgbClr val="F5F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272511"/>
                  </a:ext>
                </a:extLst>
              </a:tr>
              <a:tr h="422262">
                <a:tc>
                  <a:txBody>
                    <a:bodyPr/>
                    <a:lstStyle/>
                    <a:p>
                      <a:r>
                        <a:rPr lang="fr-FR" sz="1400" b="0" dirty="0" smtClean="0"/>
                        <a:t>Améliorer la </a:t>
                      </a:r>
                      <a:r>
                        <a:rPr lang="fr-FR" sz="1400" b="1" dirty="0" smtClean="0">
                          <a:solidFill>
                            <a:srgbClr val="FA4B64"/>
                          </a:solidFill>
                        </a:rPr>
                        <a:t>gestion du cash Management</a:t>
                      </a:r>
                      <a:endParaRPr lang="fr-FR" sz="1400" b="1" dirty="0">
                        <a:solidFill>
                          <a:srgbClr val="FA4B64"/>
                        </a:solidFill>
                      </a:endParaRPr>
                    </a:p>
                  </a:txBody>
                  <a:tcPr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Gestion de trésorerie </a:t>
                      </a:r>
                      <a:r>
                        <a:rPr lang="fr-FR" sz="1400" b="1" dirty="0" smtClean="0"/>
                        <a:t>sans contrainte de </a:t>
                      </a:r>
                      <a:r>
                        <a:rPr lang="fr-FR" sz="1400" b="1" dirty="0" err="1" smtClean="0"/>
                        <a:t>cut-offs</a:t>
                      </a:r>
                      <a:endParaRPr lang="fr-FR" sz="1400" b="1" dirty="0"/>
                    </a:p>
                  </a:txBody>
                  <a:tcPr>
                    <a:solidFill>
                      <a:srgbClr val="F5F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56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34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dirty="0"/>
              <a:t>virement instantané</a:t>
            </a:r>
            <a:endParaRPr lang="fr-FR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S26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7" name="Espace réservé du texte 14"/>
          <p:cNvSpPr txBox="1">
            <a:spLocks/>
          </p:cNvSpPr>
          <p:nvPr/>
        </p:nvSpPr>
        <p:spPr>
          <a:xfrm rot="16200000">
            <a:off x="980803" y="2212652"/>
            <a:ext cx="1680538" cy="448568"/>
          </a:xfrm>
          <a:prstGeom prst="roundRect">
            <a:avLst/>
          </a:prstGeom>
          <a:solidFill>
            <a:srgbClr val="C00000"/>
          </a:solidFill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A89C86"/>
              </a:buClr>
            </a:pPr>
            <a:r>
              <a:rPr lang="fr-FR" sz="1500" b="0" dirty="0" smtClean="0">
                <a:solidFill>
                  <a:schemeClr val="bg1"/>
                </a:solidFill>
              </a:rPr>
              <a:t>caisse d’</a:t>
            </a:r>
            <a:r>
              <a:rPr lang="fr-FR" sz="1500" b="0" dirty="0" err="1" smtClean="0">
                <a:solidFill>
                  <a:schemeClr val="bg1"/>
                </a:solidFill>
              </a:rPr>
              <a:t>epargne</a:t>
            </a:r>
            <a:endParaRPr lang="fr-FR" sz="1500" b="0" dirty="0">
              <a:solidFill>
                <a:schemeClr val="bg1"/>
              </a:solidFill>
            </a:endParaRPr>
          </a:p>
        </p:txBody>
      </p:sp>
      <p:sp>
        <p:nvSpPr>
          <p:cNvPr id="10" name="Espace réservé du texte 14"/>
          <p:cNvSpPr txBox="1">
            <a:spLocks/>
          </p:cNvSpPr>
          <p:nvPr/>
        </p:nvSpPr>
        <p:spPr>
          <a:xfrm rot="16200000">
            <a:off x="1179585" y="4198467"/>
            <a:ext cx="1300562" cy="466151"/>
          </a:xfrm>
          <a:prstGeom prst="roundRect">
            <a:avLst/>
          </a:prstGeom>
          <a:solidFill>
            <a:srgbClr val="C00000"/>
          </a:solidFill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A89C86"/>
              </a:buClr>
            </a:pPr>
            <a:r>
              <a:rPr lang="fr-FR" sz="1500" b="0" dirty="0" smtClean="0">
                <a:solidFill>
                  <a:schemeClr val="bg1"/>
                </a:solidFill>
              </a:rPr>
              <a:t>client</a:t>
            </a:r>
            <a:endParaRPr lang="fr-FR" sz="1500" b="0" dirty="0">
              <a:solidFill>
                <a:schemeClr val="bg1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0" t="21292" r="29584" b="19539"/>
          <a:stretch/>
        </p:blipFill>
        <p:spPr>
          <a:xfrm>
            <a:off x="2218002" y="3963488"/>
            <a:ext cx="648072" cy="86409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ZoneTexte 11"/>
          <p:cNvSpPr txBox="1"/>
          <p:nvPr/>
        </p:nvSpPr>
        <p:spPr>
          <a:xfrm>
            <a:off x="2996882" y="1837045"/>
            <a:ext cx="4405113" cy="1246495"/>
          </a:xfrm>
          <a:prstGeom prst="rect">
            <a:avLst/>
          </a:prstGeom>
          <a:solidFill>
            <a:srgbClr val="F5F3F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285750" lvl="0" indent="-285750">
              <a:buClr>
                <a:srgbClr val="FA4B64"/>
              </a:buClr>
              <a:buFont typeface="Wingdings" panose="05000000000000000000" pitchFamily="2" charset="2"/>
              <a:buChar char="§"/>
              <a:defRPr sz="1300" b="1"/>
            </a:lvl1pPr>
            <a:lvl2pPr marL="742950" lvl="1" indent="-285750">
              <a:buClr>
                <a:schemeClr val="accent1"/>
              </a:buClr>
              <a:buFont typeface="Courier New" panose="02070309020205020404" pitchFamily="49" charset="0"/>
              <a:buChar char="o"/>
              <a:defRPr sz="1300"/>
            </a:lvl2pPr>
          </a:lstStyle>
          <a:p>
            <a:pPr>
              <a:buClr>
                <a:srgbClr val="C00000"/>
              </a:buClr>
            </a:pPr>
            <a:r>
              <a:rPr lang="fr-FR" sz="1500" b="0" dirty="0" smtClean="0"/>
              <a:t>Réduire les opérations à </a:t>
            </a:r>
            <a:r>
              <a:rPr lang="fr-FR" sz="1500" b="0" dirty="0" smtClean="0">
                <a:solidFill>
                  <a:srgbClr val="C00000"/>
                </a:solidFill>
              </a:rPr>
              <a:t>faible valeur ajoutée </a:t>
            </a:r>
            <a:r>
              <a:rPr lang="fr-FR" sz="1500" b="0" dirty="0" smtClean="0"/>
              <a:t>en agence</a:t>
            </a:r>
            <a:endParaRPr lang="fr-FR" sz="1500" b="0" dirty="0"/>
          </a:p>
          <a:p>
            <a:pPr>
              <a:buClr>
                <a:srgbClr val="C00000"/>
              </a:buClr>
            </a:pPr>
            <a:r>
              <a:rPr lang="fr-FR" sz="1500" b="0" dirty="0" smtClean="0"/>
              <a:t>Bénéficier d’un </a:t>
            </a:r>
            <a:r>
              <a:rPr lang="fr-FR" sz="1500" b="0" dirty="0" smtClean="0">
                <a:solidFill>
                  <a:srgbClr val="C00000"/>
                </a:solidFill>
              </a:rPr>
              <a:t>PNB complémentaire</a:t>
            </a:r>
          </a:p>
          <a:p>
            <a:pPr>
              <a:buClr>
                <a:srgbClr val="C00000"/>
              </a:buClr>
            </a:pPr>
            <a:r>
              <a:rPr lang="fr-FR" sz="1500" b="0" dirty="0" smtClean="0">
                <a:solidFill>
                  <a:srgbClr val="C00000"/>
                </a:solidFill>
              </a:rPr>
              <a:t>Diminuer </a:t>
            </a:r>
            <a:r>
              <a:rPr lang="fr-FR" sz="1500" b="0" dirty="0" smtClean="0"/>
              <a:t>l’émission de </a:t>
            </a:r>
            <a:r>
              <a:rPr lang="fr-FR" sz="1500" b="0" dirty="0" smtClean="0">
                <a:solidFill>
                  <a:srgbClr val="C00000"/>
                </a:solidFill>
              </a:rPr>
              <a:t>chèques et </a:t>
            </a:r>
            <a:r>
              <a:rPr lang="fr-FR" sz="1500" b="0" dirty="0" smtClean="0"/>
              <a:t>de chéquier</a:t>
            </a:r>
          </a:p>
          <a:p>
            <a:pPr>
              <a:buClr>
                <a:srgbClr val="C00000"/>
              </a:buClr>
            </a:pPr>
            <a:r>
              <a:rPr lang="fr-FR" sz="1500" b="0" dirty="0" smtClean="0"/>
              <a:t>Traiter </a:t>
            </a:r>
            <a:r>
              <a:rPr lang="fr-FR" sz="1500" b="0" dirty="0" smtClean="0">
                <a:solidFill>
                  <a:srgbClr val="C00000"/>
                </a:solidFill>
              </a:rPr>
              <a:t>moins de risques </a:t>
            </a:r>
            <a:r>
              <a:rPr lang="fr-FR" sz="1500" b="0" dirty="0" smtClean="0"/>
              <a:t>et de fraude </a:t>
            </a:r>
          </a:p>
          <a:p>
            <a:pPr>
              <a:buClr>
                <a:srgbClr val="C00000"/>
              </a:buClr>
            </a:pPr>
            <a:r>
              <a:rPr lang="fr-FR" sz="1500" b="0" dirty="0" smtClean="0"/>
              <a:t>Offrir </a:t>
            </a:r>
            <a:r>
              <a:rPr lang="fr-FR" sz="1500" b="0" dirty="0" smtClean="0">
                <a:solidFill>
                  <a:srgbClr val="C00000"/>
                </a:solidFill>
              </a:rPr>
              <a:t>un service innovant </a:t>
            </a:r>
            <a:r>
              <a:rPr lang="fr-FR" sz="1500" b="0" dirty="0" smtClean="0"/>
              <a:t>aux clients B2B</a:t>
            </a:r>
            <a:endParaRPr lang="fr-FR" sz="1500" b="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19"/>
          <a:stretch/>
        </p:blipFill>
        <p:spPr>
          <a:xfrm>
            <a:off x="2218315" y="2020445"/>
            <a:ext cx="647759" cy="672807"/>
          </a:xfrm>
          <a:prstGeom prst="rect">
            <a:avLst/>
          </a:prstGeom>
        </p:spPr>
      </p:pic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420846"/>
              </p:ext>
            </p:extLst>
          </p:nvPr>
        </p:nvGraphicFramePr>
        <p:xfrm>
          <a:off x="2996882" y="3659781"/>
          <a:ext cx="6871949" cy="2592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550">
                  <a:extLst>
                    <a:ext uri="{9D8B030D-6E8A-4147-A177-3AD203B41FA5}">
                      <a16:colId xmlns:a16="http://schemas.microsoft.com/office/drawing/2014/main" val="2174301718"/>
                    </a:ext>
                  </a:extLst>
                </a:gridCol>
                <a:gridCol w="2145769">
                  <a:extLst>
                    <a:ext uri="{9D8B030D-6E8A-4147-A177-3AD203B41FA5}">
                      <a16:colId xmlns:a16="http://schemas.microsoft.com/office/drawing/2014/main" val="1388377350"/>
                    </a:ext>
                  </a:extLst>
                </a:gridCol>
                <a:gridCol w="1850350">
                  <a:extLst>
                    <a:ext uri="{9D8B030D-6E8A-4147-A177-3AD203B41FA5}">
                      <a16:colId xmlns:a16="http://schemas.microsoft.com/office/drawing/2014/main" val="3496572668"/>
                    </a:ext>
                  </a:extLst>
                </a:gridCol>
                <a:gridCol w="1480280">
                  <a:extLst>
                    <a:ext uri="{9D8B030D-6E8A-4147-A177-3AD203B41FA5}">
                      <a16:colId xmlns:a16="http://schemas.microsoft.com/office/drawing/2014/main" val="1346088041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400" dirty="0" smtClean="0"/>
                        <a:t>Rapidité</a:t>
                      </a:r>
                      <a:endParaRPr lang="fr-FR" sz="140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400" dirty="0" smtClean="0"/>
                        <a:t>Sécurité</a:t>
                      </a:r>
                      <a:endParaRPr lang="fr-FR" sz="140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400" dirty="0" smtClean="0"/>
                        <a:t>Simplicité et souplesse</a:t>
                      </a:r>
                      <a:endParaRPr lang="fr-FR" sz="140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400" dirty="0" smtClean="0"/>
                        <a:t>Tarif avantageux </a:t>
                      </a:r>
                      <a:endParaRPr lang="fr-FR" sz="140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885453"/>
                  </a:ext>
                </a:extLst>
              </a:tr>
              <a:tr h="2074128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b="0" dirty="0" smtClean="0"/>
                        <a:t>Un virement en 10 secondes 7j/7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b="0" dirty="0" smtClean="0"/>
                        <a:t>Pas de </a:t>
                      </a:r>
                      <a:r>
                        <a:rPr lang="fr-FR" sz="1400" b="0" dirty="0" err="1" smtClean="0"/>
                        <a:t>cut</a:t>
                      </a:r>
                      <a:r>
                        <a:rPr lang="fr-FR" sz="1400" b="0" dirty="0" smtClean="0"/>
                        <a:t>-off (heure limite de dépôt)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b="0" dirty="0" smtClean="0"/>
                        <a:t>Réception immédiate des fonds</a:t>
                      </a:r>
                      <a:endParaRPr lang="fr-FR" sz="1400" dirty="0"/>
                    </a:p>
                  </a:txBody>
                  <a:tcPr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b="0" dirty="0" smtClean="0"/>
                        <a:t>Authentification forte et notification de réception des fonds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b="0" dirty="0" smtClean="0"/>
                        <a:t>Risques d’impayés inexistants 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b="0" dirty="0" smtClean="0"/>
                        <a:t>Dispositif de lutte contre la fraude et lutte anti-blanchiment</a:t>
                      </a:r>
                    </a:p>
                  </a:txBody>
                  <a:tcPr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Virement effectué depuis la banque à distance </a:t>
                      </a:r>
                    </a:p>
                    <a:p>
                      <a:pPr marL="228600" indent="-22860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Pas de déplacement en agence</a:t>
                      </a:r>
                    </a:p>
                    <a:p>
                      <a:pPr marL="228600" indent="-22860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Virement disponible</a:t>
                      </a:r>
                      <a:r>
                        <a:rPr lang="fr-FR" sz="1400" baseline="0" dirty="0" smtClean="0"/>
                        <a:t> jusqu’à 100K€</a:t>
                      </a:r>
                    </a:p>
                    <a:p>
                      <a:pPr marL="228600" indent="-22860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baseline="0" dirty="0" smtClean="0"/>
                        <a:t>Accès depuis CE Net, DEI PRO</a:t>
                      </a:r>
                      <a:endParaRPr lang="fr-FR" sz="1400" dirty="0"/>
                    </a:p>
                  </a:txBody>
                  <a:tcPr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Tarif personnalisé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Tarification attractive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FA4B64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400" dirty="0" smtClean="0"/>
                        <a:t>Moins cher que l’émission d’un chèque</a:t>
                      </a:r>
                      <a:endParaRPr lang="fr-FR" sz="1400" dirty="0"/>
                    </a:p>
                  </a:txBody>
                  <a:tcPr>
                    <a:solidFill>
                      <a:srgbClr val="F5F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6160"/>
                  </a:ext>
                </a:extLst>
              </a:tr>
            </a:tbl>
          </a:graphicData>
        </a:graphic>
      </p:graphicFrame>
      <p:sp>
        <p:nvSpPr>
          <p:cNvPr id="15" name="Espace réservé du texte 14"/>
          <p:cNvSpPr txBox="1">
            <a:spLocks/>
          </p:cNvSpPr>
          <p:nvPr/>
        </p:nvSpPr>
        <p:spPr>
          <a:xfrm>
            <a:off x="596378" y="1168266"/>
            <a:ext cx="4075367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sz="1600" dirty="0" smtClean="0">
                <a:solidFill>
                  <a:schemeClr val="tx1"/>
                </a:solidFill>
              </a:rPr>
              <a:t>Avantages :</a:t>
            </a:r>
            <a:endParaRPr lang="fr-F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52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dirty="0"/>
              <a:t>virement instantané</a:t>
            </a:r>
            <a:endParaRPr lang="fr-FR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S26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4330" y="1121088"/>
            <a:ext cx="1070932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500" dirty="0" smtClean="0"/>
              <a:t>Le service « Virement Instantané » </a:t>
            </a:r>
            <a:r>
              <a:rPr lang="fr-FR" sz="1500" b="1" dirty="0" smtClean="0">
                <a:solidFill>
                  <a:srgbClr val="C00000"/>
                </a:solidFill>
              </a:rPr>
              <a:t>est activé par défaut </a:t>
            </a:r>
            <a:r>
              <a:rPr lang="fr-FR" sz="1500" dirty="0" smtClean="0"/>
              <a:t>pour les clients sur DEI PRO / CE NET sans action de leur part.</a:t>
            </a:r>
          </a:p>
          <a:p>
            <a:pPr algn="just">
              <a:buClr>
                <a:srgbClr val="FA4B64"/>
              </a:buClr>
            </a:pPr>
            <a:endParaRPr lang="fr-FR" sz="1500" dirty="0" smtClean="0"/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500" dirty="0" smtClean="0"/>
              <a:t> L’accès sera ouvert en premier lieu à </a:t>
            </a:r>
            <a:r>
              <a:rPr lang="fr-FR" sz="1500" b="1" dirty="0" smtClean="0"/>
              <a:t>l’utilisateur principal </a:t>
            </a:r>
            <a:r>
              <a:rPr lang="fr-FR" sz="1500" dirty="0" smtClean="0"/>
              <a:t>(ou à l’administrateur) </a:t>
            </a:r>
            <a:r>
              <a:rPr lang="fr-FR" sz="1500" b="1" dirty="0" smtClean="0"/>
              <a:t>et pourra ensuite être délégué </a:t>
            </a:r>
            <a:r>
              <a:rPr lang="fr-FR" sz="1500" dirty="0" smtClean="0"/>
              <a:t>(pour </a:t>
            </a:r>
            <a:r>
              <a:rPr lang="fr-FR" sz="1500" dirty="0" err="1" smtClean="0"/>
              <a:t>CENet</a:t>
            </a:r>
            <a:r>
              <a:rPr lang="fr-FR" sz="1500" dirty="0" smtClean="0"/>
              <a:t> uniquement) par lui aux délégataires de son choix avec personnalisation des plafonds unitaires et journalier.</a:t>
            </a: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500" dirty="0" smtClean="0"/>
              <a:t>Le virement instantané </a:t>
            </a:r>
            <a:r>
              <a:rPr lang="fr-FR" sz="1500" b="1" dirty="0" smtClean="0"/>
              <a:t>sera également disponible en saisie </a:t>
            </a:r>
            <a:r>
              <a:rPr lang="fr-FR" sz="1500" dirty="0" smtClean="0"/>
              <a:t>en agence.</a:t>
            </a:r>
          </a:p>
          <a:p>
            <a:pPr lvl="1" algn="just">
              <a:buClr>
                <a:srgbClr val="FA4B64"/>
              </a:buClr>
            </a:pPr>
            <a:endParaRPr lang="fr-FR" sz="1500" dirty="0" smtClean="0"/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500" dirty="0" smtClean="0"/>
              <a:t>Pour valider le virement </a:t>
            </a:r>
            <a:r>
              <a:rPr lang="fr-FR" sz="1500" b="1" dirty="0" smtClean="0">
                <a:solidFill>
                  <a:srgbClr val="C00000"/>
                </a:solidFill>
              </a:rPr>
              <a:t>une authentification forte est nécessaire </a:t>
            </a:r>
            <a:r>
              <a:rPr lang="fr-FR" sz="1500" dirty="0" smtClean="0"/>
              <a:t>(sol SMS Pro, Lecteur CAP)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500" dirty="0" smtClean="0"/>
              <a:t>Il existe également une </a:t>
            </a:r>
            <a:r>
              <a:rPr lang="fr-FR" sz="1500" b="1" dirty="0" smtClean="0"/>
              <a:t>temporisation de 72 heures pour valider l’enregistrement d’un nouveau RIB</a:t>
            </a:r>
            <a:r>
              <a:rPr lang="fr-FR" sz="1500" dirty="0" smtClean="0"/>
              <a:t>. </a:t>
            </a:r>
          </a:p>
          <a:p>
            <a:pPr algn="just">
              <a:buClr>
                <a:srgbClr val="FA4B64"/>
              </a:buClr>
            </a:pPr>
            <a:endParaRPr lang="fr-FR" sz="15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258739"/>
              </p:ext>
            </p:extLst>
          </p:nvPr>
        </p:nvGraphicFramePr>
        <p:xfrm>
          <a:off x="213483" y="3231671"/>
          <a:ext cx="11518710" cy="2335559"/>
        </p:xfrm>
        <a:graphic>
          <a:graphicData uri="http://schemas.openxmlformats.org/drawingml/2006/table">
            <a:tbl>
              <a:tblPr firstRow="1" firstCol="1" bandRow="1"/>
              <a:tblGrid>
                <a:gridCol w="2303742">
                  <a:extLst>
                    <a:ext uri="{9D8B030D-6E8A-4147-A177-3AD203B41FA5}">
                      <a16:colId xmlns:a16="http://schemas.microsoft.com/office/drawing/2014/main" val="3892460992"/>
                    </a:ext>
                  </a:extLst>
                </a:gridCol>
                <a:gridCol w="2303742">
                  <a:extLst>
                    <a:ext uri="{9D8B030D-6E8A-4147-A177-3AD203B41FA5}">
                      <a16:colId xmlns:a16="http://schemas.microsoft.com/office/drawing/2014/main" val="1845453069"/>
                    </a:ext>
                  </a:extLst>
                </a:gridCol>
                <a:gridCol w="2303742">
                  <a:extLst>
                    <a:ext uri="{9D8B030D-6E8A-4147-A177-3AD203B41FA5}">
                      <a16:colId xmlns:a16="http://schemas.microsoft.com/office/drawing/2014/main" val="3535819920"/>
                    </a:ext>
                  </a:extLst>
                </a:gridCol>
                <a:gridCol w="2303742">
                  <a:extLst>
                    <a:ext uri="{9D8B030D-6E8A-4147-A177-3AD203B41FA5}">
                      <a16:colId xmlns:a16="http://schemas.microsoft.com/office/drawing/2014/main" val="4138906194"/>
                    </a:ext>
                  </a:extLst>
                </a:gridCol>
                <a:gridCol w="2303742">
                  <a:extLst>
                    <a:ext uri="{9D8B030D-6E8A-4147-A177-3AD203B41FA5}">
                      <a16:colId xmlns:a16="http://schemas.microsoft.com/office/drawing/2014/main" val="3854804119"/>
                    </a:ext>
                  </a:extLst>
                </a:gridCol>
              </a:tblGrid>
              <a:tr h="32887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LES PLAFONDS 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DEI PRO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CENET REMISES / EDI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469077"/>
                  </a:ext>
                </a:extLst>
              </a:tr>
              <a:tr h="35754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 instantané France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 instantané Hors France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 instantané France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Virement instantané Hors France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686056"/>
                  </a:ext>
                </a:extLst>
              </a:tr>
              <a:tr h="357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Plafond unitaire standard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50K€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K€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K€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1414148"/>
                  </a:ext>
                </a:extLst>
              </a:tr>
              <a:tr h="30755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Dérogation maximum du  plafond unitaire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100 K€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K€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100K€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100K€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502214"/>
                  </a:ext>
                </a:extLst>
              </a:tr>
              <a:tr h="20627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Plafond journalier standard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50K€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100K€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1848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(tous virements confondus yc virements SEPA classique)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(tous virements instantanés confondus de la zone SEPA)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103850"/>
                  </a:ext>
                </a:extLst>
              </a:tr>
              <a:tr h="23377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Dérogation maximum du plafond journalier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500K€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300K€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78918"/>
                  </a:ext>
                </a:extLst>
              </a:tr>
              <a:tr h="2062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(tous virements confondus)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(tous virements instantanés confondus de la zone SEPA)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741426"/>
                  </a:ext>
                </a:extLst>
              </a:tr>
              <a:tr h="2062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20326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08906" y="5655131"/>
            <a:ext cx="1132786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500" dirty="0"/>
              <a:t>A noter : Il est possible de mettre en opposition le virement instantané via la transaction </a:t>
            </a:r>
            <a:r>
              <a:rPr lang="fr-FR" sz="1500" b="1" dirty="0"/>
              <a:t>0508.</a:t>
            </a:r>
            <a:r>
              <a:rPr lang="fr-FR" sz="1500" dirty="0"/>
              <a:t> Cette opposition bloque les VIR INST sur tous les canaux. </a:t>
            </a:r>
          </a:p>
        </p:txBody>
      </p:sp>
    </p:spTree>
    <p:extLst>
      <p:ext uri="{BB962C8B-B14F-4D97-AF65-F5344CB8AC3E}">
        <p14:creationId xmlns:p14="http://schemas.microsoft.com/office/powerpoint/2010/main" val="301988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dirty="0"/>
              <a:t>virement instantané</a:t>
            </a:r>
            <a:endParaRPr lang="fr-FR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S26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8" name="Flèche droite 7"/>
          <p:cNvSpPr/>
          <p:nvPr/>
        </p:nvSpPr>
        <p:spPr>
          <a:xfrm>
            <a:off x="842949" y="5132211"/>
            <a:ext cx="252088" cy="432048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593293"/>
              </p:ext>
            </p:extLst>
          </p:nvPr>
        </p:nvGraphicFramePr>
        <p:xfrm>
          <a:off x="968993" y="1713312"/>
          <a:ext cx="7028595" cy="1327675"/>
        </p:xfrm>
        <a:graphic>
          <a:graphicData uri="http://schemas.openxmlformats.org/drawingml/2006/table">
            <a:tbl>
              <a:tblPr firstRow="1" firstCol="1" bandRow="1"/>
              <a:tblGrid>
                <a:gridCol w="4167497">
                  <a:extLst>
                    <a:ext uri="{9D8B030D-6E8A-4147-A177-3AD203B41FA5}">
                      <a16:colId xmlns:a16="http://schemas.microsoft.com/office/drawing/2014/main" val="888194759"/>
                    </a:ext>
                  </a:extLst>
                </a:gridCol>
                <a:gridCol w="1467590">
                  <a:extLst>
                    <a:ext uri="{9D8B030D-6E8A-4147-A177-3AD203B41FA5}">
                      <a16:colId xmlns:a16="http://schemas.microsoft.com/office/drawing/2014/main" val="4115021727"/>
                    </a:ext>
                  </a:extLst>
                </a:gridCol>
                <a:gridCol w="1393508">
                  <a:extLst>
                    <a:ext uri="{9D8B030D-6E8A-4147-A177-3AD203B41FA5}">
                      <a16:colId xmlns:a16="http://schemas.microsoft.com/office/drawing/2014/main" val="2312148311"/>
                    </a:ext>
                  </a:extLst>
                </a:gridCol>
              </a:tblGrid>
              <a:tr h="590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Frais par virement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vers un compte Caisse d’Epargne</a:t>
                      </a:r>
                      <a:endParaRPr lang="fr-FR" sz="15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53975" marB="53975" anchor="ctr">
                    <a:lnL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fr-FR" sz="150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agence</a:t>
                      </a:r>
                      <a:endParaRPr lang="fr-FR" sz="15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53975" marB="5397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DEI</a:t>
                      </a:r>
                      <a:r>
                        <a:rPr lang="fr-FR" sz="150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PRO / </a:t>
                      </a:r>
                      <a:r>
                        <a:rPr lang="fr-FR" sz="15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 Net </a:t>
                      </a:r>
                      <a:endParaRPr lang="fr-FR" sz="15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53975" marB="5397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975542"/>
                  </a:ext>
                </a:extLst>
              </a:tr>
              <a:tr h="261592">
                <a:tc>
                  <a:txBody>
                    <a:bodyPr/>
                    <a:lstStyle/>
                    <a:p>
                      <a:pPr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Virement instantané occasionnel jusqu’à </a:t>
                      </a: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5 000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€</a:t>
                      </a:r>
                      <a:endParaRPr lang="fr-FR" sz="15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1,00 €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1,00 €</a:t>
                      </a:r>
                    </a:p>
                  </a:txBody>
                  <a:tcPr marL="36195" marR="36195" marT="36195" marB="3619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655360"/>
                  </a:ext>
                </a:extLst>
              </a:tr>
              <a:tr h="237604">
                <a:tc>
                  <a:txBody>
                    <a:bodyPr/>
                    <a:lstStyle/>
                    <a:p>
                      <a:pPr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Virement instantané occasionnel de </a:t>
                      </a: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5 001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€ à </a:t>
                      </a: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 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000 €</a:t>
                      </a:r>
                      <a:endParaRPr lang="fr-FR" sz="15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3,00 €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3,00 €</a:t>
                      </a:r>
                    </a:p>
                  </a:txBody>
                  <a:tcPr marL="36195" marR="36195" marT="36195" marB="3619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386359"/>
                  </a:ext>
                </a:extLst>
              </a:tr>
              <a:tr h="237604">
                <a:tc>
                  <a:txBody>
                    <a:bodyPr/>
                    <a:lstStyle/>
                    <a:p>
                      <a:pPr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Virement instantané occasionnel de </a:t>
                      </a: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 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001 € à </a:t>
                      </a: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 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000 €</a:t>
                      </a:r>
                      <a:endParaRPr lang="fr-FR" sz="15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10,00</a:t>
                      </a: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€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10,00 €</a:t>
                      </a:r>
                      <a:endParaRPr lang="fr-FR" sz="15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566535"/>
                  </a:ext>
                </a:extLst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903796"/>
              </p:ext>
            </p:extLst>
          </p:nvPr>
        </p:nvGraphicFramePr>
        <p:xfrm>
          <a:off x="1037229" y="3297172"/>
          <a:ext cx="7106873" cy="1285377"/>
        </p:xfrm>
        <a:graphic>
          <a:graphicData uri="http://schemas.openxmlformats.org/drawingml/2006/table">
            <a:tbl>
              <a:tblPr firstRow="1" firstCol="1" bandRow="1"/>
              <a:tblGrid>
                <a:gridCol w="4140784">
                  <a:extLst>
                    <a:ext uri="{9D8B030D-6E8A-4147-A177-3AD203B41FA5}">
                      <a16:colId xmlns:a16="http://schemas.microsoft.com/office/drawing/2014/main" val="4102479493"/>
                    </a:ext>
                  </a:extLst>
                </a:gridCol>
                <a:gridCol w="1473958">
                  <a:extLst>
                    <a:ext uri="{9D8B030D-6E8A-4147-A177-3AD203B41FA5}">
                      <a16:colId xmlns:a16="http://schemas.microsoft.com/office/drawing/2014/main" val="1593778111"/>
                    </a:ext>
                  </a:extLst>
                </a:gridCol>
                <a:gridCol w="1492131">
                  <a:extLst>
                    <a:ext uri="{9D8B030D-6E8A-4147-A177-3AD203B41FA5}">
                      <a16:colId xmlns:a16="http://schemas.microsoft.com/office/drawing/2014/main" val="3246843257"/>
                    </a:ext>
                  </a:extLst>
                </a:gridCol>
              </a:tblGrid>
              <a:tr h="5970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5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Frais par virement 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5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vers un autre établissement bancaire</a:t>
                      </a:r>
                      <a:endParaRPr lang="fr-FR" sz="15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53975" marB="53975" anchor="ctr">
                    <a:lnL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agence</a:t>
                      </a:r>
                    </a:p>
                  </a:txBody>
                  <a:tcPr marL="36195" marR="36195" marT="53975" marB="5397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DEI PRO /CE Net </a:t>
                      </a:r>
                    </a:p>
                  </a:txBody>
                  <a:tcPr marL="36195" marR="36195" marT="53975" marB="5397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747048"/>
                  </a:ext>
                </a:extLst>
              </a:tr>
              <a:tr h="227408">
                <a:tc>
                  <a:txBody>
                    <a:bodyPr/>
                    <a:lstStyle/>
                    <a:p>
                      <a:pPr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Virement instantané occasionnel jusqu’à 5 000 €</a:t>
                      </a:r>
                      <a:endParaRPr lang="fr-FR" sz="15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3,90 </a:t>
                      </a: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€+ </a:t>
                      </a: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1,00 €</a:t>
                      </a:r>
                    </a:p>
                  </a:txBody>
                  <a:tcPr marL="36195" marR="36195" marT="36195" marB="3619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1,00 €</a:t>
                      </a:r>
                    </a:p>
                  </a:txBody>
                  <a:tcPr marL="36195" marR="36195" marT="36195" marB="3619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758994"/>
                  </a:ext>
                </a:extLst>
              </a:tr>
              <a:tr h="245660">
                <a:tc>
                  <a:txBody>
                    <a:bodyPr/>
                    <a:lstStyle/>
                    <a:p>
                      <a:pPr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Virement instantané occasionnel de </a:t>
                      </a: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5 001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€ à </a:t>
                      </a: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 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000 €</a:t>
                      </a:r>
                      <a:endParaRPr lang="fr-FR" sz="15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3,90</a:t>
                      </a: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€ + 3,00 €</a:t>
                      </a:r>
                    </a:p>
                  </a:txBody>
                  <a:tcPr marL="36195" marR="36195" marT="36195" marB="3619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3,00 €</a:t>
                      </a:r>
                    </a:p>
                  </a:txBody>
                  <a:tcPr marL="36195" marR="36195" marT="36195" marB="3619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86849"/>
                  </a:ext>
                </a:extLst>
              </a:tr>
              <a:tr h="197226">
                <a:tc>
                  <a:txBody>
                    <a:bodyPr/>
                    <a:lstStyle/>
                    <a:p>
                      <a:pPr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Virement instantané occasionnel de </a:t>
                      </a: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 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001 € à </a:t>
                      </a:r>
                      <a:r>
                        <a:rPr lang="fr-FR" sz="15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 </a:t>
                      </a:r>
                      <a:r>
                        <a:rPr lang="fr-FR" sz="15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000 €</a:t>
                      </a:r>
                      <a:endParaRPr lang="fr-FR" sz="15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3,90€ </a:t>
                      </a: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 </a:t>
                      </a: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10,00</a:t>
                      </a:r>
                      <a:r>
                        <a:rPr lang="fr-FR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€</a:t>
                      </a:r>
                    </a:p>
                  </a:txBody>
                  <a:tcPr marL="36195" marR="36195" marT="36195" marB="3619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10,00 €</a:t>
                      </a:r>
                      <a:endParaRPr lang="fr-FR" sz="15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195" marR="36195" marT="36195" marB="36195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7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693901"/>
                  </a:ext>
                </a:extLst>
              </a:tr>
            </a:tbl>
          </a:graphicData>
        </a:graphic>
      </p:graphicFrame>
      <p:sp>
        <p:nvSpPr>
          <p:cNvPr id="12" name="Espace réservé du texte 14"/>
          <p:cNvSpPr txBox="1">
            <a:spLocks/>
          </p:cNvSpPr>
          <p:nvPr/>
        </p:nvSpPr>
        <p:spPr>
          <a:xfrm>
            <a:off x="479376" y="1285518"/>
            <a:ext cx="4075367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sz="1600" dirty="0" smtClean="0">
                <a:solidFill>
                  <a:schemeClr val="tx1"/>
                </a:solidFill>
              </a:rPr>
              <a:t>LE PRIX DU VIREMENT Instantané :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677454" y="4779429"/>
            <a:ext cx="10256015" cy="1569660"/>
          </a:xfrm>
          <a:prstGeom prst="rect">
            <a:avLst/>
          </a:prstGeom>
          <a:solidFill>
            <a:srgbClr val="F5F3F1"/>
          </a:solidFill>
        </p:spPr>
        <p:txBody>
          <a:bodyPr wrap="square" rtlCol="0">
            <a:spAutoFit/>
          </a:bodyPr>
          <a:lstStyle/>
          <a:p>
            <a:r>
              <a:rPr lang="fr-FR" sz="1600" dirty="0"/>
              <a:t>La tarification du marché des particuliers étant plus élevée sur certaines tranches</a:t>
            </a:r>
            <a:r>
              <a:rPr lang="fr-FR" sz="1600" dirty="0">
                <a:solidFill>
                  <a:srgbClr val="C00000"/>
                </a:solidFill>
              </a:rPr>
              <a:t>, </a:t>
            </a:r>
            <a:r>
              <a:rPr lang="fr-FR" sz="1600" b="1" dirty="0">
                <a:solidFill>
                  <a:srgbClr val="C00000"/>
                </a:solidFill>
              </a:rPr>
              <a:t>un risque d’image existe d’afficher la tarification dans nos brochures tarifaires</a:t>
            </a:r>
            <a:r>
              <a:rPr lang="fr-FR" sz="1600" dirty="0"/>
              <a:t>, car elles mettraient en lumière l’application d’une politique tarifaire plus « sévère » à l’égard des clients PART que des clients </a:t>
            </a:r>
            <a:r>
              <a:rPr lang="fr-FR" sz="1600" dirty="0" smtClean="0"/>
              <a:t>PRO-BDR.</a:t>
            </a:r>
          </a:p>
          <a:p>
            <a:endParaRPr lang="fr-FR" sz="1600" dirty="0"/>
          </a:p>
          <a:p>
            <a:pPr marL="628650" lvl="1" indent="-171450">
              <a:buFont typeface="Symbol" panose="05050102010706020507" pitchFamily="18" charset="2"/>
              <a:buChar char="Þ"/>
            </a:pPr>
            <a:r>
              <a:rPr lang="fr-FR" sz="1600" dirty="0" smtClean="0">
                <a:solidFill>
                  <a:srgbClr val="C00000"/>
                </a:solidFill>
              </a:rPr>
              <a:t> Le </a:t>
            </a:r>
            <a:r>
              <a:rPr lang="fr-FR" sz="1600" dirty="0">
                <a:solidFill>
                  <a:srgbClr val="C00000"/>
                </a:solidFill>
              </a:rPr>
              <a:t>client étant informé de la tarification appliquée au moment de la validation finale de </a:t>
            </a:r>
            <a:r>
              <a:rPr lang="fr-FR" sz="1600" dirty="0" smtClean="0">
                <a:solidFill>
                  <a:srgbClr val="C00000"/>
                </a:solidFill>
              </a:rPr>
              <a:t>l’opération, la tarification ne sera donc pas affichée dans notre brochure tarifaire et remplacée par </a:t>
            </a:r>
            <a:r>
              <a:rPr lang="fr-FR" sz="1600" b="1" dirty="0" smtClean="0">
                <a:solidFill>
                  <a:srgbClr val="C00000"/>
                </a:solidFill>
              </a:rPr>
              <a:t>«</a:t>
            </a:r>
            <a:r>
              <a:rPr lang="fr-FR" sz="1600" b="1" dirty="0">
                <a:solidFill>
                  <a:srgbClr val="C00000"/>
                </a:solidFill>
              </a:rPr>
              <a:t> nous consulter </a:t>
            </a:r>
            <a:r>
              <a:rPr lang="fr-FR" sz="1600" b="1" dirty="0" smtClean="0">
                <a:solidFill>
                  <a:srgbClr val="C00000"/>
                </a:solidFill>
              </a:rPr>
              <a:t>».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751345" y="4086440"/>
            <a:ext cx="2710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(En agence plafond limité à 15 k€)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09341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294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dirty="0"/>
              <a:t>En résumé 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S26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608170" y="1343957"/>
            <a:ext cx="1001577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Vous retrouverez sous la R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ubrique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des commerciaux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C00000"/>
              </a:buClr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Tuto :  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Parcours client sous 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DEI Pro 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et sous 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CENET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Tuto : 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Parcours conseiller 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Agence</a:t>
            </a: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Une fiche produit ou cliquer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ici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906915"/>
              </p:ext>
            </p:extLst>
          </p:nvPr>
        </p:nvGraphicFramePr>
        <p:xfrm>
          <a:off x="1054093" y="2556774"/>
          <a:ext cx="2771201" cy="96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Objet d’environnement du Gestionnaire de liaisons" showAsIcon="1" r:id="rId6" imgW="1571760" imgH="437760" progId="Package">
                  <p:embed/>
                </p:oleObj>
              </mc:Choice>
              <mc:Fallback>
                <p:oleObj name="Objet d’environnement du Gestionnaire de liaisons" showAsIcon="1" r:id="rId6" imgW="157176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54093" y="2556774"/>
                        <a:ext cx="2771201" cy="966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252090"/>
              </p:ext>
            </p:extLst>
          </p:nvPr>
        </p:nvGraphicFramePr>
        <p:xfrm>
          <a:off x="4439692" y="2514186"/>
          <a:ext cx="3985905" cy="967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Objet d’environnement du Gestionnaire de liaisons" showAsIcon="1" r:id="rId8" imgW="1929960" imgH="437760" progId="Package">
                  <p:embed/>
                </p:oleObj>
              </mc:Choice>
              <mc:Fallback>
                <p:oleObj name="Objet d’environnement du Gestionnaire de liaisons" showAsIcon="1" r:id="rId8" imgW="192996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39692" y="2514186"/>
                        <a:ext cx="3985905" cy="9678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5236541"/>
              </p:ext>
            </p:extLst>
          </p:nvPr>
        </p:nvGraphicFramePr>
        <p:xfrm>
          <a:off x="2000675" y="4279010"/>
          <a:ext cx="3649237" cy="913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Objet d’environnement du Gestionnaire de liaisons" showAsIcon="1" r:id="rId10" imgW="1856880" imgH="437760" progId="Package">
                  <p:embed/>
                </p:oleObj>
              </mc:Choice>
              <mc:Fallback>
                <p:oleObj name="Objet d’environnement du Gestionnaire de liaisons" showAsIcon="1" r:id="rId10" imgW="18568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000675" y="4279010"/>
                        <a:ext cx="3649237" cy="9132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schemas.microsoft.com/office/2006/documentManagement/types"/>
    <ds:schemaRef ds:uri="http://purl.org/dc/elements/1.1/"/>
    <ds:schemaRef ds:uri="a6eaa20e-8785-4f6a-ad54-680d61602c43"/>
    <ds:schemaRef ds:uri="http://schemas.microsoft.com/office/infopath/2007/PartnerControls"/>
    <ds:schemaRef ds:uri="http://schemas.microsoft.com/office/2006/metadata/properties"/>
    <ds:schemaRef ds:uri="http://purl.org/dc/terms/"/>
    <ds:schemaRef ds:uri="df2096ab-7d57-4ad3-817e-19c322fe2331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13337</TotalTime>
  <Words>796</Words>
  <Application>Microsoft Office PowerPoint</Application>
  <PresentationFormat>Grand écran</PresentationFormat>
  <Paragraphs>157</Paragraphs>
  <Slides>8</Slides>
  <Notes>7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27" baseType="lpstr">
      <vt:lpstr>Aharoni</vt:lpstr>
      <vt:lpstr>Arial</vt:lpstr>
      <vt:lpstr>Arial Black</vt:lpstr>
      <vt:lpstr>Arial Narrow</vt:lpstr>
      <vt:lpstr>Calibri</vt:lpstr>
      <vt:lpstr>Montserrat Black</vt:lpstr>
      <vt:lpstr>Segoe Print</vt:lpstr>
      <vt:lpstr>Symbol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Objet d’environnement du Gestionnaire de liaisons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583</cp:revision>
  <cp:lastPrinted>2020-01-23T16:40:35Z</cp:lastPrinted>
  <dcterms:created xsi:type="dcterms:W3CDTF">2016-06-03T08:10:53Z</dcterms:created>
  <dcterms:modified xsi:type="dcterms:W3CDTF">2021-07-02T13:13:24Z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