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78" r:id="rId7"/>
    <p:sldId id="277" r:id="rId8"/>
    <p:sldId id="281" r:id="rId9"/>
    <p:sldId id="27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6468"/>
    <a:srgbClr val="404040"/>
    <a:srgbClr val="1D9DD9"/>
    <a:srgbClr val="FFD817"/>
    <a:srgbClr val="3EAB36"/>
    <a:srgbClr val="E60B15"/>
    <a:srgbClr val="1EA3E2"/>
    <a:srgbClr val="77BF32"/>
    <a:srgbClr val="3F6D03"/>
    <a:srgbClr val="558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A88D9-CA28-482A-A90D-FCA02570B4F7}" v="9" dt="2023-04-05T09:14:13.3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994A88D9-CA28-482A-A90D-FCA02570B4F7}"/>
    <pc:docChg chg="custSel delSld modSld">
      <pc:chgData name="ZINCK Yves [CEGEE]" userId="58ab786b-eff3-4fb5-b8c5-161f6b44608b" providerId="ADAL" clId="{994A88D9-CA28-482A-A90D-FCA02570B4F7}" dt="2023-04-05T09:14:13.392" v="57"/>
      <pc:docMkLst>
        <pc:docMk/>
      </pc:docMkLst>
      <pc:sldChg chg="modSp">
        <pc:chgData name="ZINCK Yves [CEGEE]" userId="58ab786b-eff3-4fb5-b8c5-161f6b44608b" providerId="ADAL" clId="{994A88D9-CA28-482A-A90D-FCA02570B4F7}" dt="2023-04-05T09:14:13.392" v="57"/>
        <pc:sldMkLst>
          <pc:docMk/>
          <pc:sldMk cId="1669124227" sldId="276"/>
        </pc:sldMkLst>
        <pc:spChg chg="mod">
          <ac:chgData name="ZINCK Yves [CEGEE]" userId="58ab786b-eff3-4fb5-b8c5-161f6b44608b" providerId="ADAL" clId="{994A88D9-CA28-482A-A90D-FCA02570B4F7}" dt="2023-04-05T09:14:13.392" v="57"/>
          <ac:spMkLst>
            <pc:docMk/>
            <pc:sldMk cId="1669124227" sldId="276"/>
            <ac:spMk id="4" creationId="{6CD000AC-A1AA-4EAE-A9FC-23C99A6100CB}"/>
          </ac:spMkLst>
        </pc:spChg>
      </pc:sldChg>
      <pc:sldChg chg="addSp delSp modSp mod">
        <pc:chgData name="ZINCK Yves [CEGEE]" userId="58ab786b-eff3-4fb5-b8c5-161f6b44608b" providerId="ADAL" clId="{994A88D9-CA28-482A-A90D-FCA02570B4F7}" dt="2023-04-05T09:14:03.544" v="55"/>
        <pc:sldMkLst>
          <pc:docMk/>
          <pc:sldMk cId="2961903387" sldId="277"/>
        </pc:sldMkLst>
        <pc:spChg chg="mod">
          <ac:chgData name="ZINCK Yves [CEGEE]" userId="58ab786b-eff3-4fb5-b8c5-161f6b44608b" providerId="ADAL" clId="{994A88D9-CA28-482A-A90D-FCA02570B4F7}" dt="2023-03-31T15:47:19.709" v="18" actId="6549"/>
          <ac:spMkLst>
            <pc:docMk/>
            <pc:sldMk cId="2961903387" sldId="277"/>
            <ac:spMk id="2" creationId="{8BFFF887-0428-4FAC-892F-12B53598A7AD}"/>
          </ac:spMkLst>
        </pc:spChg>
        <pc:spChg chg="mod">
          <ac:chgData name="ZINCK Yves [CEGEE]" userId="58ab786b-eff3-4fb5-b8c5-161f6b44608b" providerId="ADAL" clId="{994A88D9-CA28-482A-A90D-FCA02570B4F7}" dt="2023-04-05T09:14:03.544" v="55"/>
          <ac:spMkLst>
            <pc:docMk/>
            <pc:sldMk cId="2961903387" sldId="277"/>
            <ac:spMk id="4" creationId="{8313B902-5616-48F7-A629-F711853836F7}"/>
          </ac:spMkLst>
        </pc:spChg>
        <pc:picChg chg="add mod">
          <ac:chgData name="ZINCK Yves [CEGEE]" userId="58ab786b-eff3-4fb5-b8c5-161f6b44608b" providerId="ADAL" clId="{994A88D9-CA28-482A-A90D-FCA02570B4F7}" dt="2023-03-31T15:53:13.204" v="29" actId="1036"/>
          <ac:picMkLst>
            <pc:docMk/>
            <pc:sldMk cId="2961903387" sldId="277"/>
            <ac:picMk id="5" creationId="{8074C1B3-68E7-4402-82A2-1F82970BE41D}"/>
          </ac:picMkLst>
        </pc:picChg>
        <pc:picChg chg="del">
          <ac:chgData name="ZINCK Yves [CEGEE]" userId="58ab786b-eff3-4fb5-b8c5-161f6b44608b" providerId="ADAL" clId="{994A88D9-CA28-482A-A90D-FCA02570B4F7}" dt="2023-03-21T13:34:13.717" v="0" actId="478"/>
          <ac:picMkLst>
            <pc:docMk/>
            <pc:sldMk cId="2961903387" sldId="277"/>
            <ac:picMk id="5" creationId="{D944A66B-D140-4084-9721-A11D1D4F0DAC}"/>
          </ac:picMkLst>
        </pc:picChg>
      </pc:sldChg>
      <pc:sldChg chg="modSp mod">
        <pc:chgData name="ZINCK Yves [CEGEE]" userId="58ab786b-eff3-4fb5-b8c5-161f6b44608b" providerId="ADAL" clId="{994A88D9-CA28-482A-A90D-FCA02570B4F7}" dt="2023-04-05T09:13:10.772" v="53" actId="20577"/>
        <pc:sldMkLst>
          <pc:docMk/>
          <pc:sldMk cId="3127470661" sldId="278"/>
        </pc:sldMkLst>
        <pc:spChg chg="mod">
          <ac:chgData name="ZINCK Yves [CEGEE]" userId="58ab786b-eff3-4fb5-b8c5-161f6b44608b" providerId="ADAL" clId="{994A88D9-CA28-482A-A90D-FCA02570B4F7}" dt="2023-04-05T09:13:10.772" v="53" actId="20577"/>
          <ac:spMkLst>
            <pc:docMk/>
            <pc:sldMk cId="3127470661" sldId="278"/>
            <ac:spMk id="7" creationId="{1D7CB8E1-28E3-40F9-8B22-0CC9946FADCF}"/>
          </ac:spMkLst>
        </pc:spChg>
      </pc:sldChg>
      <pc:sldChg chg="del">
        <pc:chgData name="ZINCK Yves [CEGEE]" userId="58ab786b-eff3-4fb5-b8c5-161f6b44608b" providerId="ADAL" clId="{994A88D9-CA28-482A-A90D-FCA02570B4F7}" dt="2023-03-31T15:44:11.520" v="1" actId="47"/>
        <pc:sldMkLst>
          <pc:docMk/>
          <pc:sldMk cId="931960592" sldId="279"/>
        </pc:sldMkLst>
      </pc:sldChg>
      <pc:sldChg chg="addSp delSp modSp mod">
        <pc:chgData name="ZINCK Yves [CEGEE]" userId="58ab786b-eff3-4fb5-b8c5-161f6b44608b" providerId="ADAL" clId="{994A88D9-CA28-482A-A90D-FCA02570B4F7}" dt="2023-04-05T09:14:08.338" v="56"/>
        <pc:sldMkLst>
          <pc:docMk/>
          <pc:sldMk cId="1552898439" sldId="281"/>
        </pc:sldMkLst>
        <pc:spChg chg="mod">
          <ac:chgData name="ZINCK Yves [CEGEE]" userId="58ab786b-eff3-4fb5-b8c5-161f6b44608b" providerId="ADAL" clId="{994A88D9-CA28-482A-A90D-FCA02570B4F7}" dt="2023-04-05T09:14:08.338" v="56"/>
          <ac:spMkLst>
            <pc:docMk/>
            <pc:sldMk cId="1552898439" sldId="281"/>
            <ac:spMk id="4" creationId="{6E2F1E5E-4012-4A86-B147-199A2894662E}"/>
          </ac:spMkLst>
        </pc:spChg>
        <pc:spChg chg="add mod">
          <ac:chgData name="ZINCK Yves [CEGEE]" userId="58ab786b-eff3-4fb5-b8c5-161f6b44608b" providerId="ADAL" clId="{994A88D9-CA28-482A-A90D-FCA02570B4F7}" dt="2023-04-05T09:13:36.762" v="54" actId="207"/>
          <ac:spMkLst>
            <pc:docMk/>
            <pc:sldMk cId="1552898439" sldId="281"/>
            <ac:spMk id="9" creationId="{9D85670B-BC4F-4B31-A03A-9AF81CE5A0F0}"/>
          </ac:spMkLst>
        </pc:spChg>
        <pc:picChg chg="del">
          <ac:chgData name="ZINCK Yves [CEGEE]" userId="58ab786b-eff3-4fb5-b8c5-161f6b44608b" providerId="ADAL" clId="{994A88D9-CA28-482A-A90D-FCA02570B4F7}" dt="2023-04-04T09:47:51.658" v="30" actId="478"/>
          <ac:picMkLst>
            <pc:docMk/>
            <pc:sldMk cId="1552898439" sldId="281"/>
            <ac:picMk id="5" creationId="{C3F88B8B-73E8-4062-9BA0-7981918756EB}"/>
          </ac:picMkLst>
        </pc:picChg>
        <pc:picChg chg="add del mod">
          <ac:chgData name="ZINCK Yves [CEGEE]" userId="58ab786b-eff3-4fb5-b8c5-161f6b44608b" providerId="ADAL" clId="{994A88D9-CA28-482A-A90D-FCA02570B4F7}" dt="2023-04-04T09:48:11.113" v="37" actId="478"/>
          <ac:picMkLst>
            <pc:docMk/>
            <pc:sldMk cId="1552898439" sldId="281"/>
            <ac:picMk id="8" creationId="{B8F426E9-6107-4692-8CD5-A4E428C25AA3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Février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331940"/>
            <a:ext cx="7893698" cy="1817320"/>
          </a:xfrm>
        </p:spPr>
        <p:txBody>
          <a:bodyPr>
            <a:normAutofit fontScale="90000"/>
          </a:bodyPr>
          <a:lstStyle/>
          <a:p>
            <a:r>
              <a:rPr lang="fr-FR"/>
              <a:t>Pas à Pas Saisie Myflow ajout d’un utilisateur et ajout habilitation Carte Bancaire 3DS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>
                <a:ea typeface="+mn-lt"/>
                <a:cs typeface="+mn-lt"/>
              </a:rPr>
              <a:t>Direction du marché des Professionnels – Agriculture – Viticulture – Associations de Proximité</a:t>
            </a: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9ACC1EC-EDFC-44FD-9C05-46A31AEC7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Ce Net Remises et EDI</a:t>
            </a: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BFFF887-0428-4FAC-892F-12B53598A7AD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/>
              <a:t>Les prérequis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79AC8-BED8-4945-9C2D-AA1DFB3A57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AVANT DE DEMARRER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13B902-5616-48F7-A629-F71185383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Myflow ajout utilisateur et mise en place de l’habilitation Carte Bancaire 3DS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D7CB8E1-28E3-40F9-8B22-0CC9946FADCF}"/>
              </a:ext>
            </a:extLst>
          </p:cNvPr>
          <p:cNvSpPr txBox="1">
            <a:spLocks/>
          </p:cNvSpPr>
          <p:nvPr/>
        </p:nvSpPr>
        <p:spPr>
          <a:xfrm>
            <a:off x="865935" y="1849525"/>
            <a:ext cx="5004313" cy="4544327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Connaissance Client – Gestion des liens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Personnes Physiques destinées à être porteur carte et de fait </a:t>
            </a:r>
            <a:r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utilisateurs de l’abonnement Ce Net </a:t>
            </a: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doivent être connues du Système et avoir les liens adéquats avec le titulaire de l’abonnement.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r-FR" sz="1000">
                <a:solidFill>
                  <a:prstClr val="black"/>
                </a:solidFill>
              </a:rPr>
              <a:t>Il est essentiel que le porteur (au niveau personne physique) dispose d’un numéro de portable enregistré comme numéro SOL dans ses moyens de contact.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1632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Vous trouverez ci contre l’ensemble des LIENS permettant au client de remonter en tant qu’utilisateur dans l’abonnement Ce Net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29AF8E-22DF-45C4-A0D0-50AF807AB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27" y="3616168"/>
            <a:ext cx="4633877" cy="2618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Image 8">
            <a:extLst>
              <a:ext uri="{FF2B5EF4-FFF2-40B4-BE49-F238E27FC236}">
                <a16:creationId xmlns:a16="http://schemas.microsoft.com/office/drawing/2014/main" id="{90578A6B-9932-48F1-A628-4B6ADCF53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412" y="2013062"/>
            <a:ext cx="3297827" cy="3956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7E20C4-261B-41F4-BF7F-FE3EB41F43D2}"/>
              </a:ext>
            </a:extLst>
          </p:cNvPr>
          <p:cNvSpPr txBox="1"/>
          <p:nvPr/>
        </p:nvSpPr>
        <p:spPr>
          <a:xfrm>
            <a:off x="7004412" y="6050339"/>
            <a:ext cx="2197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/>
              <a:t>+ lien PORTEUR CARTE</a:t>
            </a:r>
          </a:p>
        </p:txBody>
      </p:sp>
    </p:spTree>
    <p:extLst>
      <p:ext uri="{BB962C8B-B14F-4D97-AF65-F5344CB8AC3E}">
        <p14:creationId xmlns:p14="http://schemas.microsoft.com/office/powerpoint/2010/main" val="312747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BFFF887-0428-4FAC-892F-12B53598A7AD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lIns="91440" tIns="45720" rIns="91440" bIns="45720" anchor="t"/>
          <a:lstStyle/>
          <a:p>
            <a:pPr marL="215900" indent="-215900"/>
            <a:r>
              <a:rPr lang="fr-FR"/>
              <a:t>Transmettre </a:t>
            </a:r>
            <a:r>
              <a:rPr lang="fr-FR" dirty="0"/>
              <a:t>une demande au service EDI en stipulant qu’il y a lieu de : </a:t>
            </a:r>
            <a:endParaRPr lang="fr-FR"/>
          </a:p>
          <a:p>
            <a:pPr marL="683895" lvl="1" indent="-215900"/>
            <a:r>
              <a:rPr lang="fr-FR" sz="1600" dirty="0"/>
              <a:t>paramétrer le rôle d’utilisateur au porteur de carte,</a:t>
            </a:r>
            <a:endParaRPr lang="fr-FR" sz="1600" dirty="0">
              <a:cs typeface="Arial"/>
            </a:endParaRPr>
          </a:p>
          <a:p>
            <a:pPr marL="683895" lvl="1" indent="-215900"/>
            <a:r>
              <a:rPr lang="fr-FR" sz="1600" dirty="0"/>
              <a:t>Mettre en place l’habilitation carte Bancaire </a:t>
            </a:r>
            <a:r>
              <a:rPr lang="fr-FR" sz="1600"/>
              <a:t>3DS.</a:t>
            </a:r>
          </a:p>
          <a:p>
            <a:pPr marL="683895" lvl="1" indent="-215900"/>
            <a:endParaRPr lang="fr-FR" sz="1600"/>
          </a:p>
          <a:p>
            <a:pPr marL="683895" lvl="1" indent="-215900"/>
            <a:endParaRPr lang="fr-FR" sz="1600"/>
          </a:p>
          <a:p>
            <a:pPr marL="683895" lvl="1" indent="-215900"/>
            <a:endParaRPr lang="fr-FR" sz="1600"/>
          </a:p>
          <a:p>
            <a:pPr marL="683895" lvl="1" indent="-215900"/>
            <a:endParaRPr lang="fr-FR" sz="1600"/>
          </a:p>
          <a:p>
            <a:pPr marL="683895" lvl="1" indent="-215900"/>
            <a:endParaRPr lang="fr-FR" sz="1600">
              <a:cs typeface="Arial"/>
            </a:endParaRPr>
          </a:p>
          <a:p>
            <a:pPr marL="683895" lvl="1" indent="-215900"/>
            <a:endParaRPr lang="fr-FR" sz="1600">
              <a:cs typeface="Arial"/>
            </a:endParaRPr>
          </a:p>
          <a:p>
            <a:pPr marL="683895" lvl="1" indent="-215900"/>
            <a:endParaRPr lang="fr-FR" sz="1600">
              <a:cs typeface="Arial"/>
            </a:endParaRPr>
          </a:p>
          <a:p>
            <a:pPr marL="683895" lvl="1" indent="-215900"/>
            <a:endParaRPr lang="fr-FR" sz="1600">
              <a:cs typeface="Arial"/>
            </a:endParaRPr>
          </a:p>
          <a:p>
            <a:pPr marL="683895" lvl="1" indent="-215900"/>
            <a:endParaRPr lang="en-US" sz="1600" dirty="0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r>
              <a:rPr lang="fr-FR" dirty="0">
                <a:cs typeface="Arial"/>
              </a:rPr>
              <a:t>Une fois le service et l’habilitation en place la prestation </a:t>
            </a:r>
            <a:r>
              <a:rPr lang="fr-FR" dirty="0" err="1">
                <a:cs typeface="Arial"/>
              </a:rPr>
              <a:t>Myflow</a:t>
            </a:r>
            <a:r>
              <a:rPr lang="fr-FR" dirty="0">
                <a:cs typeface="Arial"/>
              </a:rPr>
              <a:t> sera close et dans celle-ci vous trouverez l'ensemble des éléments à transmettre au représentant légal.  </a:t>
            </a:r>
          </a:p>
          <a:p>
            <a:pPr marL="215900" indent="-215900">
              <a:buClr>
                <a:srgbClr val="D11921"/>
              </a:buClr>
            </a:pPr>
            <a:endParaRPr lang="fr-FR" sz="1200">
              <a:cs typeface="Arial"/>
            </a:endParaRPr>
          </a:p>
          <a:p>
            <a:pPr marL="683895" lvl="1" indent="-215900"/>
            <a:endParaRPr lang="fr-FR" sz="1200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endParaRPr lang="en-US" sz="1200">
              <a:cs typeface="Arial"/>
            </a:endParaRPr>
          </a:p>
          <a:p>
            <a:pPr marL="215900" indent="-215900">
              <a:buClr>
                <a:srgbClr val="D11921"/>
              </a:buClr>
            </a:pPr>
            <a:endParaRPr lang="fr-FR"/>
          </a:p>
          <a:p>
            <a:pPr marL="215900" indent="-215900">
              <a:buClr>
                <a:srgbClr val="D11921"/>
              </a:buClr>
            </a:pPr>
            <a:endParaRPr lang="fr-FR">
              <a:cs typeface="Arial"/>
            </a:endParaRPr>
          </a:p>
          <a:p>
            <a:pPr marL="215900" indent="-215900"/>
            <a:endParaRPr lang="fr-FR">
              <a:cs typeface="Arial"/>
            </a:endParaRPr>
          </a:p>
          <a:p>
            <a:pPr marL="215900" indent="-215900"/>
            <a:endParaRPr lang="fr-FR">
              <a:cs typeface="Arial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379AC8-BED8-4945-9C2D-AA1DFB3A57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Demande Myflow EDI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13B902-5616-48F7-A629-F71185383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Myflow ajout utilisateur et mise en place de l’habilitation Carte Bancaire 3DS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74C1B3-68E7-4402-82A2-1F82970BE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395" y="2508004"/>
            <a:ext cx="6157865" cy="28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0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53189DD-2F7D-48A8-8640-A615936B4D47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/>
              <a:t>Quels sont les éléments à transmettre au représentant légal par mail ? </a:t>
            </a:r>
          </a:p>
          <a:p>
            <a:pPr lvl="1"/>
            <a:r>
              <a:rPr lang="fr-FR"/>
              <a:t>Son identifiant client</a:t>
            </a:r>
          </a:p>
          <a:p>
            <a:pPr lvl="1"/>
            <a:r>
              <a:rPr lang="fr-FR"/>
              <a:t>Le numéro d’utilisateur du porteur de carte si besoin : 000X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r>
              <a:rPr lang="fr-FR"/>
              <a:t>Comment transmettre le code secret au porteur de carte ?</a:t>
            </a:r>
          </a:p>
          <a:p>
            <a:pPr lvl="1"/>
            <a:r>
              <a:rPr lang="fr-FR"/>
              <a:t>Par courrier :</a:t>
            </a:r>
          </a:p>
          <a:p>
            <a:pPr lvl="2"/>
            <a:r>
              <a:rPr lang="fr-FR"/>
              <a:t>Si au moment de générer le code confidentiel ce sont des étoiles qui apparaissent *******, cela signifie que le code est transmis par courrier à l’attention de l’utilisateur à l’adresse de la personne morale. S’il apparait à l’écran, il vous appartient de le transmettre en utilisant le courrier joint.  </a:t>
            </a:r>
          </a:p>
          <a:p>
            <a:pPr lvl="1"/>
            <a:r>
              <a:rPr lang="fr-FR"/>
              <a:t>En face à face directement au représentant légal </a:t>
            </a:r>
          </a:p>
          <a:p>
            <a:pPr lvl="1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C006D5-9EC3-4309-AD87-C80C385446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Comment transmettre les éléments au client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2F1E5E-4012-4A86-B147-199A28946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Myflow ajout utilisateur et mise en place de l’habilitation Carte Bancaire 3DS 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0891653C-049E-4559-802B-F914AB6690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00741" y="58629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showAsIcon="1" r:id="rId3" imgW="914570" imgH="771690" progId="Word.Document.8">
                  <p:embed/>
                </p:oleObj>
              </mc:Choice>
              <mc:Fallback>
                <p:oleObj name="Document" showAsIcon="1" r:id="rId3" imgW="914570" imgH="771690" progId="Word.Document.8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0891653C-049E-4559-802B-F914AB6690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00741" y="58629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B695207-80BC-4570-84E4-048DAD727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000" y1="21375" x2="42000" y2="21375"/>
                        <a14:foregroundMark x1="49875" y1="30625" x2="49875" y2="30625"/>
                        <a14:foregroundMark x1="34125" y1="22750" x2="34125" y2="22750"/>
                        <a14:foregroundMark x1="28875" y1="31875" x2="28875" y2="31875"/>
                        <a14:foregroundMark x1="27625" y1="39750" x2="27625" y2="39750"/>
                        <a14:foregroundMark x1="42000" y1="21375" x2="42000" y2="21375"/>
                        <a14:foregroundMark x1="43250" y1="21375" x2="43250" y2="21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192" y="5925536"/>
            <a:ext cx="795410" cy="79541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85670B-BC4F-4B31-A03A-9AF81CE5A0F0}"/>
              </a:ext>
            </a:extLst>
          </p:cNvPr>
          <p:cNvSpPr txBox="1"/>
          <p:nvPr/>
        </p:nvSpPr>
        <p:spPr>
          <a:xfrm>
            <a:off x="1063482" y="2374008"/>
            <a:ext cx="1061258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800">
                <a:solidFill>
                  <a:srgbClr val="3E454A"/>
                </a:solidFill>
              </a:rPr>
              <a:t>« </a:t>
            </a:r>
            <a:r>
              <a:rPr lang="fr-FR" sz="800" i="1">
                <a:solidFill>
                  <a:srgbClr val="3E454A"/>
                </a:solidFill>
              </a:rPr>
              <a:t>Bonjour,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Dans la continuité du courrier qui vous a été adressé concernant l’équipement d’un dispositif d’authentification forte Caisse d’Epargne pour le/les porteur(s) de carte bancaire à usage professionnel de votre entreprise dans le cadre des paiements en ligne , veuillez trouver ci-dessous l’identifiant client et le numéro d’utilisateur pour la connexion. Le mot de passe est communiqué dans un courrier distinct.  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ADRESSE INTERNET : www.caisse-epargne.fr  (les coûts de connexion sont ceux fixés selon votre opérateur)</a:t>
            </a:r>
          </a:p>
          <a:p>
            <a:pPr lvl="0"/>
            <a:endParaRPr lang="fr-FR" sz="800" i="1">
              <a:solidFill>
                <a:srgbClr val="3E454A"/>
              </a:solidFill>
            </a:endParaRP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1.	Nom-prénom du porteur : …….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2.	Identifiant client : ……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3.	Numéro d’utilisateur : ….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Nos collaborateurs sont à votre disposition.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 </a:t>
            </a:r>
          </a:p>
          <a:p>
            <a:pPr lvl="0"/>
            <a:r>
              <a:rPr lang="fr-FR" sz="800" i="1">
                <a:solidFill>
                  <a:srgbClr val="3E454A"/>
                </a:solidFill>
              </a:rPr>
              <a:t>Pour tout renseignement complémentaire merci de contacter : </a:t>
            </a:r>
            <a:r>
              <a:rPr lang="fr-FR" sz="800" i="1">
                <a:solidFill>
                  <a:srgbClr val="FF0000"/>
                </a:solidFill>
              </a:rPr>
              <a:t>(Dernier paragraphe à supprimer si CE Net Comptes) 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téléphone le : 03 26 79 79 50 (appel non surtaxé, coût selon votre opérateur)</a:t>
            </a:r>
          </a:p>
          <a:p>
            <a:pPr lvl="0"/>
            <a:r>
              <a:rPr lang="fr-FR" sz="800" i="1">
                <a:solidFill>
                  <a:srgbClr val="FF0000"/>
                </a:solidFill>
              </a:rPr>
              <a:t>- Par courriel : edi.assistance@cegee.caisse-epargne.fr »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898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lIns="91440" tIns="45720" rIns="91440" bIns="45720" anchor="t"/>
          <a:lstStyle/>
          <a:p>
            <a:pPr marL="683900" lvl="1" indent="-215900"/>
            <a:endParaRPr lang="en-US"/>
          </a:p>
          <a:p>
            <a:pPr marL="215900" indent="-215900">
              <a:buClr>
                <a:srgbClr val="D11921"/>
              </a:buClr>
            </a:pPr>
            <a:r>
              <a:rPr lang="fr-FR"/>
              <a:t>Le porteur de carte doit alors se rendre sur Ce Net Comptes pour modifier son mot de passe provisoire en mot de passe définitif. L’OTPS SMS renforcé est alors actif. </a:t>
            </a:r>
            <a:endParaRPr lang="en-US">
              <a:cs typeface="Arial"/>
            </a:endParaRPr>
          </a:p>
          <a:p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endParaRPr lang="fr-FR"/>
          </a:p>
          <a:p>
            <a:endParaRPr lang="fr-FR"/>
          </a:p>
          <a:p>
            <a:pPr marL="0" indent="0">
              <a:buNone/>
            </a:pP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Point d’attention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Myflow ajout utilisateur et mise en place de l’habilitation Carte Bancaire 3DS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BD4BE1-62AC-4EFC-95EF-E5E3611A563C}"/>
              </a:ext>
            </a:extLst>
          </p:cNvPr>
          <p:cNvSpPr txBox="1"/>
          <p:nvPr/>
        </p:nvSpPr>
        <p:spPr>
          <a:xfrm>
            <a:off x="1210491" y="2785356"/>
            <a:ext cx="8069004" cy="33855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Tant que cette opération n’est pas effectuée, le porteur ne pourra pas payer sur internet</a:t>
            </a: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D136C72-EA1D-46A1-AB73-12664A1406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8" y="3968783"/>
            <a:ext cx="798894" cy="541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1CB349-AACA-4584-8F46-0DB7FAAF771E}"/>
              </a:ext>
            </a:extLst>
          </p:cNvPr>
          <p:cNvSpPr/>
          <p:nvPr/>
        </p:nvSpPr>
        <p:spPr>
          <a:xfrm>
            <a:off x="1210491" y="4013882"/>
            <a:ext cx="10423035" cy="1113570"/>
          </a:xfrm>
          <a:custGeom>
            <a:avLst/>
            <a:gdLst>
              <a:gd name="connsiteX0" fmla="*/ 0 w 10423035"/>
              <a:gd name="connsiteY0" fmla="*/ 0 h 1113570"/>
              <a:gd name="connsiteX1" fmla="*/ 694869 w 10423035"/>
              <a:gd name="connsiteY1" fmla="*/ 0 h 1113570"/>
              <a:gd name="connsiteX2" fmla="*/ 1181277 w 10423035"/>
              <a:gd name="connsiteY2" fmla="*/ 0 h 1113570"/>
              <a:gd name="connsiteX3" fmla="*/ 1667686 w 10423035"/>
              <a:gd name="connsiteY3" fmla="*/ 0 h 1113570"/>
              <a:gd name="connsiteX4" fmla="*/ 2362555 w 10423035"/>
              <a:gd name="connsiteY4" fmla="*/ 0 h 1113570"/>
              <a:gd name="connsiteX5" fmla="*/ 3265884 w 10423035"/>
              <a:gd name="connsiteY5" fmla="*/ 0 h 1113570"/>
              <a:gd name="connsiteX6" fmla="*/ 3856523 w 10423035"/>
              <a:gd name="connsiteY6" fmla="*/ 0 h 1113570"/>
              <a:gd name="connsiteX7" fmla="*/ 4447162 w 10423035"/>
              <a:gd name="connsiteY7" fmla="*/ 0 h 1113570"/>
              <a:gd name="connsiteX8" fmla="*/ 5350491 w 10423035"/>
              <a:gd name="connsiteY8" fmla="*/ 0 h 1113570"/>
              <a:gd name="connsiteX9" fmla="*/ 6149591 w 10423035"/>
              <a:gd name="connsiteY9" fmla="*/ 0 h 1113570"/>
              <a:gd name="connsiteX10" fmla="*/ 6740229 w 10423035"/>
              <a:gd name="connsiteY10" fmla="*/ 0 h 1113570"/>
              <a:gd name="connsiteX11" fmla="*/ 7226638 w 10423035"/>
              <a:gd name="connsiteY11" fmla="*/ 0 h 1113570"/>
              <a:gd name="connsiteX12" fmla="*/ 7817276 w 10423035"/>
              <a:gd name="connsiteY12" fmla="*/ 0 h 1113570"/>
              <a:gd name="connsiteX13" fmla="*/ 8303685 w 10423035"/>
              <a:gd name="connsiteY13" fmla="*/ 0 h 1113570"/>
              <a:gd name="connsiteX14" fmla="*/ 9102784 w 10423035"/>
              <a:gd name="connsiteY14" fmla="*/ 0 h 1113570"/>
              <a:gd name="connsiteX15" fmla="*/ 9484962 w 10423035"/>
              <a:gd name="connsiteY15" fmla="*/ 0 h 1113570"/>
              <a:gd name="connsiteX16" fmla="*/ 10423035 w 10423035"/>
              <a:gd name="connsiteY16" fmla="*/ 0 h 1113570"/>
              <a:gd name="connsiteX17" fmla="*/ 10423035 w 10423035"/>
              <a:gd name="connsiteY17" fmla="*/ 534514 h 1113570"/>
              <a:gd name="connsiteX18" fmla="*/ 10423035 w 10423035"/>
              <a:gd name="connsiteY18" fmla="*/ 1113570 h 1113570"/>
              <a:gd name="connsiteX19" fmla="*/ 10040857 w 10423035"/>
              <a:gd name="connsiteY19" fmla="*/ 1113570 h 1113570"/>
              <a:gd name="connsiteX20" fmla="*/ 9345988 w 10423035"/>
              <a:gd name="connsiteY20" fmla="*/ 1113570 h 1113570"/>
              <a:gd name="connsiteX21" fmla="*/ 8546889 w 10423035"/>
              <a:gd name="connsiteY21" fmla="*/ 1113570 h 1113570"/>
              <a:gd name="connsiteX22" fmla="*/ 7956250 w 10423035"/>
              <a:gd name="connsiteY22" fmla="*/ 1113570 h 1113570"/>
              <a:gd name="connsiteX23" fmla="*/ 7469842 w 10423035"/>
              <a:gd name="connsiteY23" fmla="*/ 1113570 h 1113570"/>
              <a:gd name="connsiteX24" fmla="*/ 6879203 w 10423035"/>
              <a:gd name="connsiteY24" fmla="*/ 1113570 h 1113570"/>
              <a:gd name="connsiteX25" fmla="*/ 6080104 w 10423035"/>
              <a:gd name="connsiteY25" fmla="*/ 1113570 h 1113570"/>
              <a:gd name="connsiteX26" fmla="*/ 5176774 w 10423035"/>
              <a:gd name="connsiteY26" fmla="*/ 1113570 h 1113570"/>
              <a:gd name="connsiteX27" fmla="*/ 4273444 w 10423035"/>
              <a:gd name="connsiteY27" fmla="*/ 1113570 h 1113570"/>
              <a:gd name="connsiteX28" fmla="*/ 3578575 w 10423035"/>
              <a:gd name="connsiteY28" fmla="*/ 1113570 h 1113570"/>
              <a:gd name="connsiteX29" fmla="*/ 2883706 w 10423035"/>
              <a:gd name="connsiteY29" fmla="*/ 1113570 h 1113570"/>
              <a:gd name="connsiteX30" fmla="*/ 2501528 w 10423035"/>
              <a:gd name="connsiteY30" fmla="*/ 1113570 h 1113570"/>
              <a:gd name="connsiteX31" fmla="*/ 1806659 w 10423035"/>
              <a:gd name="connsiteY31" fmla="*/ 1113570 h 1113570"/>
              <a:gd name="connsiteX32" fmla="*/ 1320251 w 10423035"/>
              <a:gd name="connsiteY32" fmla="*/ 1113570 h 1113570"/>
              <a:gd name="connsiteX33" fmla="*/ 625382 w 10423035"/>
              <a:gd name="connsiteY33" fmla="*/ 1113570 h 1113570"/>
              <a:gd name="connsiteX34" fmla="*/ 0 w 10423035"/>
              <a:gd name="connsiteY34" fmla="*/ 1113570 h 1113570"/>
              <a:gd name="connsiteX35" fmla="*/ 0 w 10423035"/>
              <a:gd name="connsiteY35" fmla="*/ 534514 h 1113570"/>
              <a:gd name="connsiteX36" fmla="*/ 0 w 10423035"/>
              <a:gd name="connsiteY36" fmla="*/ 0 h 111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423035" h="1113570" fill="none" extrusionOk="0">
                <a:moveTo>
                  <a:pt x="0" y="0"/>
                </a:moveTo>
                <a:cubicBezTo>
                  <a:pt x="209635" y="32337"/>
                  <a:pt x="525031" y="-28006"/>
                  <a:pt x="694869" y="0"/>
                </a:cubicBezTo>
                <a:cubicBezTo>
                  <a:pt x="864707" y="28006"/>
                  <a:pt x="1015981" y="-19076"/>
                  <a:pt x="1181277" y="0"/>
                </a:cubicBezTo>
                <a:cubicBezTo>
                  <a:pt x="1346573" y="19076"/>
                  <a:pt x="1531661" y="-6076"/>
                  <a:pt x="1667686" y="0"/>
                </a:cubicBezTo>
                <a:cubicBezTo>
                  <a:pt x="1803711" y="6076"/>
                  <a:pt x="2148207" y="1689"/>
                  <a:pt x="2362555" y="0"/>
                </a:cubicBezTo>
                <a:cubicBezTo>
                  <a:pt x="2576903" y="-1689"/>
                  <a:pt x="2970081" y="13177"/>
                  <a:pt x="3265884" y="0"/>
                </a:cubicBezTo>
                <a:cubicBezTo>
                  <a:pt x="3561687" y="-13177"/>
                  <a:pt x="3673252" y="-21452"/>
                  <a:pt x="3856523" y="0"/>
                </a:cubicBezTo>
                <a:cubicBezTo>
                  <a:pt x="4039794" y="21452"/>
                  <a:pt x="4314604" y="-26776"/>
                  <a:pt x="4447162" y="0"/>
                </a:cubicBezTo>
                <a:cubicBezTo>
                  <a:pt x="4579720" y="26776"/>
                  <a:pt x="4981770" y="-31419"/>
                  <a:pt x="5350491" y="0"/>
                </a:cubicBezTo>
                <a:cubicBezTo>
                  <a:pt x="5719212" y="31419"/>
                  <a:pt x="5773888" y="25758"/>
                  <a:pt x="6149591" y="0"/>
                </a:cubicBezTo>
                <a:cubicBezTo>
                  <a:pt x="6525294" y="-25758"/>
                  <a:pt x="6561537" y="-12699"/>
                  <a:pt x="6740229" y="0"/>
                </a:cubicBezTo>
                <a:cubicBezTo>
                  <a:pt x="6918921" y="12699"/>
                  <a:pt x="7102148" y="8014"/>
                  <a:pt x="7226638" y="0"/>
                </a:cubicBezTo>
                <a:cubicBezTo>
                  <a:pt x="7351128" y="-8014"/>
                  <a:pt x="7631023" y="-10326"/>
                  <a:pt x="7817276" y="0"/>
                </a:cubicBezTo>
                <a:cubicBezTo>
                  <a:pt x="8003529" y="10326"/>
                  <a:pt x="8173776" y="22105"/>
                  <a:pt x="8303685" y="0"/>
                </a:cubicBezTo>
                <a:cubicBezTo>
                  <a:pt x="8433594" y="-22105"/>
                  <a:pt x="8821601" y="-22566"/>
                  <a:pt x="9102784" y="0"/>
                </a:cubicBezTo>
                <a:cubicBezTo>
                  <a:pt x="9383967" y="22566"/>
                  <a:pt x="9298886" y="5842"/>
                  <a:pt x="9484962" y="0"/>
                </a:cubicBezTo>
                <a:cubicBezTo>
                  <a:pt x="9671038" y="-5842"/>
                  <a:pt x="10160447" y="-587"/>
                  <a:pt x="10423035" y="0"/>
                </a:cubicBezTo>
                <a:cubicBezTo>
                  <a:pt x="10413346" y="206441"/>
                  <a:pt x="10448236" y="364443"/>
                  <a:pt x="10423035" y="534514"/>
                </a:cubicBezTo>
                <a:cubicBezTo>
                  <a:pt x="10397834" y="704585"/>
                  <a:pt x="10447459" y="985004"/>
                  <a:pt x="10423035" y="1113570"/>
                </a:cubicBezTo>
                <a:cubicBezTo>
                  <a:pt x="10278185" y="1126378"/>
                  <a:pt x="10198911" y="1097211"/>
                  <a:pt x="10040857" y="1113570"/>
                </a:cubicBezTo>
                <a:cubicBezTo>
                  <a:pt x="9882803" y="1129929"/>
                  <a:pt x="9543074" y="1113879"/>
                  <a:pt x="9345988" y="1113570"/>
                </a:cubicBezTo>
                <a:cubicBezTo>
                  <a:pt x="9148902" y="1113261"/>
                  <a:pt x="8896420" y="1136746"/>
                  <a:pt x="8546889" y="1113570"/>
                </a:cubicBezTo>
                <a:cubicBezTo>
                  <a:pt x="8197358" y="1090394"/>
                  <a:pt x="8111930" y="1113456"/>
                  <a:pt x="7956250" y="1113570"/>
                </a:cubicBezTo>
                <a:cubicBezTo>
                  <a:pt x="7800570" y="1113684"/>
                  <a:pt x="7694766" y="1107135"/>
                  <a:pt x="7469842" y="1113570"/>
                </a:cubicBezTo>
                <a:cubicBezTo>
                  <a:pt x="7244918" y="1120005"/>
                  <a:pt x="7104333" y="1093978"/>
                  <a:pt x="6879203" y="1113570"/>
                </a:cubicBezTo>
                <a:cubicBezTo>
                  <a:pt x="6654073" y="1133162"/>
                  <a:pt x="6390820" y="1144413"/>
                  <a:pt x="6080104" y="1113570"/>
                </a:cubicBezTo>
                <a:cubicBezTo>
                  <a:pt x="5769388" y="1082727"/>
                  <a:pt x="5374272" y="1118482"/>
                  <a:pt x="5176774" y="1113570"/>
                </a:cubicBezTo>
                <a:cubicBezTo>
                  <a:pt x="4979276" y="1108659"/>
                  <a:pt x="4534114" y="1108152"/>
                  <a:pt x="4273444" y="1113570"/>
                </a:cubicBezTo>
                <a:cubicBezTo>
                  <a:pt x="4012774" y="1118989"/>
                  <a:pt x="3921035" y="1130634"/>
                  <a:pt x="3578575" y="1113570"/>
                </a:cubicBezTo>
                <a:cubicBezTo>
                  <a:pt x="3236115" y="1096506"/>
                  <a:pt x="3122663" y="1096671"/>
                  <a:pt x="2883706" y="1113570"/>
                </a:cubicBezTo>
                <a:cubicBezTo>
                  <a:pt x="2644749" y="1130469"/>
                  <a:pt x="2616030" y="1125031"/>
                  <a:pt x="2501528" y="1113570"/>
                </a:cubicBezTo>
                <a:cubicBezTo>
                  <a:pt x="2387026" y="1102109"/>
                  <a:pt x="2148557" y="1129289"/>
                  <a:pt x="1806659" y="1113570"/>
                </a:cubicBezTo>
                <a:cubicBezTo>
                  <a:pt x="1464761" y="1097851"/>
                  <a:pt x="1507312" y="1112633"/>
                  <a:pt x="1320251" y="1113570"/>
                </a:cubicBezTo>
                <a:cubicBezTo>
                  <a:pt x="1133190" y="1114507"/>
                  <a:pt x="926683" y="1134079"/>
                  <a:pt x="625382" y="1113570"/>
                </a:cubicBezTo>
                <a:cubicBezTo>
                  <a:pt x="324081" y="1093061"/>
                  <a:pt x="230283" y="1085379"/>
                  <a:pt x="0" y="1113570"/>
                </a:cubicBezTo>
                <a:cubicBezTo>
                  <a:pt x="-1781" y="929767"/>
                  <a:pt x="-9515" y="795253"/>
                  <a:pt x="0" y="534514"/>
                </a:cubicBezTo>
                <a:cubicBezTo>
                  <a:pt x="9515" y="273775"/>
                  <a:pt x="-14395" y="196422"/>
                  <a:pt x="0" y="0"/>
                </a:cubicBezTo>
                <a:close/>
              </a:path>
              <a:path w="10423035" h="1113570" stroke="0" extrusionOk="0">
                <a:moveTo>
                  <a:pt x="0" y="0"/>
                </a:moveTo>
                <a:cubicBezTo>
                  <a:pt x="289912" y="22076"/>
                  <a:pt x="435481" y="-14986"/>
                  <a:pt x="590639" y="0"/>
                </a:cubicBezTo>
                <a:cubicBezTo>
                  <a:pt x="745797" y="14986"/>
                  <a:pt x="1164483" y="12200"/>
                  <a:pt x="1493968" y="0"/>
                </a:cubicBezTo>
                <a:cubicBezTo>
                  <a:pt x="1823453" y="-12200"/>
                  <a:pt x="2092124" y="-43827"/>
                  <a:pt x="2397298" y="0"/>
                </a:cubicBezTo>
                <a:cubicBezTo>
                  <a:pt x="2702472" y="43827"/>
                  <a:pt x="2652861" y="12612"/>
                  <a:pt x="2883706" y="0"/>
                </a:cubicBezTo>
                <a:cubicBezTo>
                  <a:pt x="3114551" y="-12612"/>
                  <a:pt x="3336897" y="11191"/>
                  <a:pt x="3474345" y="0"/>
                </a:cubicBezTo>
                <a:cubicBezTo>
                  <a:pt x="3611793" y="-11191"/>
                  <a:pt x="3814414" y="2529"/>
                  <a:pt x="3960753" y="0"/>
                </a:cubicBezTo>
                <a:cubicBezTo>
                  <a:pt x="4107092" y="-2529"/>
                  <a:pt x="4364222" y="6599"/>
                  <a:pt x="4551392" y="0"/>
                </a:cubicBezTo>
                <a:cubicBezTo>
                  <a:pt x="4738562" y="-6599"/>
                  <a:pt x="4920140" y="18830"/>
                  <a:pt x="5037800" y="0"/>
                </a:cubicBezTo>
                <a:cubicBezTo>
                  <a:pt x="5155460" y="-18830"/>
                  <a:pt x="5502499" y="-3571"/>
                  <a:pt x="5628439" y="0"/>
                </a:cubicBezTo>
                <a:cubicBezTo>
                  <a:pt x="5754379" y="3571"/>
                  <a:pt x="6281164" y="-23478"/>
                  <a:pt x="6531769" y="0"/>
                </a:cubicBezTo>
                <a:cubicBezTo>
                  <a:pt x="6782374" y="23478"/>
                  <a:pt x="6943940" y="-17136"/>
                  <a:pt x="7122407" y="0"/>
                </a:cubicBezTo>
                <a:cubicBezTo>
                  <a:pt x="7300874" y="17136"/>
                  <a:pt x="7459463" y="14456"/>
                  <a:pt x="7608816" y="0"/>
                </a:cubicBezTo>
                <a:cubicBezTo>
                  <a:pt x="7758169" y="-14456"/>
                  <a:pt x="7882035" y="3764"/>
                  <a:pt x="7990993" y="0"/>
                </a:cubicBezTo>
                <a:cubicBezTo>
                  <a:pt x="8099951" y="-3764"/>
                  <a:pt x="8184647" y="8216"/>
                  <a:pt x="8373171" y="0"/>
                </a:cubicBezTo>
                <a:cubicBezTo>
                  <a:pt x="8561695" y="-8216"/>
                  <a:pt x="8622120" y="-21631"/>
                  <a:pt x="8859580" y="0"/>
                </a:cubicBezTo>
                <a:cubicBezTo>
                  <a:pt x="9097040" y="21631"/>
                  <a:pt x="9228218" y="-993"/>
                  <a:pt x="9345988" y="0"/>
                </a:cubicBezTo>
                <a:cubicBezTo>
                  <a:pt x="9463758" y="993"/>
                  <a:pt x="10193536" y="1919"/>
                  <a:pt x="10423035" y="0"/>
                </a:cubicBezTo>
                <a:cubicBezTo>
                  <a:pt x="10425956" y="192552"/>
                  <a:pt x="10403723" y="269442"/>
                  <a:pt x="10423035" y="523378"/>
                </a:cubicBezTo>
                <a:cubicBezTo>
                  <a:pt x="10442347" y="777314"/>
                  <a:pt x="10424700" y="902396"/>
                  <a:pt x="10423035" y="1113570"/>
                </a:cubicBezTo>
                <a:cubicBezTo>
                  <a:pt x="10025955" y="1129498"/>
                  <a:pt x="9948596" y="1147729"/>
                  <a:pt x="9519705" y="1113570"/>
                </a:cubicBezTo>
                <a:cubicBezTo>
                  <a:pt x="9090814" y="1079412"/>
                  <a:pt x="8828287" y="1095167"/>
                  <a:pt x="8616376" y="1113570"/>
                </a:cubicBezTo>
                <a:cubicBezTo>
                  <a:pt x="8404465" y="1131973"/>
                  <a:pt x="8058212" y="1152630"/>
                  <a:pt x="7817276" y="1113570"/>
                </a:cubicBezTo>
                <a:cubicBezTo>
                  <a:pt x="7576340" y="1074510"/>
                  <a:pt x="7405444" y="1086796"/>
                  <a:pt x="7226638" y="1113570"/>
                </a:cubicBezTo>
                <a:cubicBezTo>
                  <a:pt x="7047832" y="1140344"/>
                  <a:pt x="6757874" y="1102628"/>
                  <a:pt x="6323308" y="1113570"/>
                </a:cubicBezTo>
                <a:cubicBezTo>
                  <a:pt x="5888742" y="1124513"/>
                  <a:pt x="5828638" y="1145644"/>
                  <a:pt x="5419978" y="1113570"/>
                </a:cubicBezTo>
                <a:cubicBezTo>
                  <a:pt x="5011318" y="1081497"/>
                  <a:pt x="5124673" y="1119372"/>
                  <a:pt x="5037800" y="1113570"/>
                </a:cubicBezTo>
                <a:cubicBezTo>
                  <a:pt x="4950927" y="1107768"/>
                  <a:pt x="4568345" y="1069710"/>
                  <a:pt x="4134471" y="1113570"/>
                </a:cubicBezTo>
                <a:cubicBezTo>
                  <a:pt x="3700597" y="1157430"/>
                  <a:pt x="3671194" y="1123068"/>
                  <a:pt x="3543832" y="1113570"/>
                </a:cubicBezTo>
                <a:cubicBezTo>
                  <a:pt x="3416470" y="1104072"/>
                  <a:pt x="3283024" y="1098680"/>
                  <a:pt x="3161654" y="1113570"/>
                </a:cubicBezTo>
                <a:cubicBezTo>
                  <a:pt x="3040284" y="1128460"/>
                  <a:pt x="2873418" y="1127989"/>
                  <a:pt x="2779476" y="1113570"/>
                </a:cubicBezTo>
                <a:cubicBezTo>
                  <a:pt x="2685534" y="1099151"/>
                  <a:pt x="2330418" y="1141836"/>
                  <a:pt x="2188837" y="1113570"/>
                </a:cubicBezTo>
                <a:cubicBezTo>
                  <a:pt x="2047256" y="1085304"/>
                  <a:pt x="1792163" y="1126640"/>
                  <a:pt x="1493968" y="1113570"/>
                </a:cubicBezTo>
                <a:cubicBezTo>
                  <a:pt x="1195773" y="1100500"/>
                  <a:pt x="1039129" y="1116729"/>
                  <a:pt x="903330" y="1113570"/>
                </a:cubicBezTo>
                <a:cubicBezTo>
                  <a:pt x="767531" y="1110411"/>
                  <a:pt x="298606" y="1149975"/>
                  <a:pt x="0" y="1113570"/>
                </a:cubicBezTo>
                <a:cubicBezTo>
                  <a:pt x="22351" y="885834"/>
                  <a:pt x="-21526" y="839599"/>
                  <a:pt x="0" y="567921"/>
                </a:cubicBezTo>
                <a:cubicBezTo>
                  <a:pt x="21526" y="296243"/>
                  <a:pt x="22475" y="14097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0722391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ce dernier télécharge l’application mobile Ce Net,  il pourra s’enrôler à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Secur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utiliser celui-ci au moment du paiement sur internet.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 besoin, vous pouvez rassurer le dirigeant quant au fait que les éléments transmis au porteur de carte ne lui permettront pas de visualiser les comptes ni d’accéder à l’espace de Banque en Ligne. 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DC9D07-2A6A-4396-B31E-D359ED4B6C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1337">
            <a:off x="437875" y="2270061"/>
            <a:ext cx="949152" cy="6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242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4B7D8C21-AA07-4832-B680-B69F2FA4741C}" vid="{EC3B361A-EF12-491F-8657-3F61CD031D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402bd0e2-1d78-4f7d-9dde-91cd55d66e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402bd0e2-1d78-4f7d-9dde-91cd55d66e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152</TotalTime>
  <Words>626</Words>
  <Application>Microsoft Office PowerPoint</Application>
  <PresentationFormat>Grand écran</PresentationFormat>
  <Paragraphs>76</Paragraphs>
  <Slides>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Montserrat Black</vt:lpstr>
      <vt:lpstr>Symbol</vt:lpstr>
      <vt:lpstr>Wingdings</vt:lpstr>
      <vt:lpstr>Thème Office</vt:lpstr>
      <vt:lpstr>Document</vt:lpstr>
      <vt:lpstr>Pas à Pas Saisie Myflow ajout d’un utilisateur et ajout habilitation Carte Bancaire 3DS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MA PRESENTATION</dc:title>
  <dc:creator>ZINCK Yves [CEGEE]</dc:creator>
  <cp:lastModifiedBy>ZINCK Yves [CEGEE]</cp:lastModifiedBy>
  <cp:revision>16</cp:revision>
  <dcterms:created xsi:type="dcterms:W3CDTF">2023-02-13T16:38:35Z</dcterms:created>
  <dcterms:modified xsi:type="dcterms:W3CDTF">2023-04-05T09:14:18Z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