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68" r:id="rId6"/>
    <p:sldId id="269" r:id="rId7"/>
    <p:sldId id="270" r:id="rId8"/>
    <p:sldId id="271"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9DD9"/>
    <a:srgbClr val="FFD817"/>
    <a:srgbClr val="3EAB36"/>
    <a:srgbClr val="E60B15"/>
    <a:srgbClr val="1EA3E2"/>
    <a:srgbClr val="77BF32"/>
    <a:srgbClr val="3F6D03"/>
    <a:srgbClr val="558C0E"/>
    <a:srgbClr val="F9CAD2"/>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6265" autoAdjust="0"/>
  </p:normalViewPr>
  <p:slideViewPr>
    <p:cSldViewPr snapToGrid="0">
      <p:cViewPr varScale="1">
        <p:scale>
          <a:sx n="68" d="100"/>
          <a:sy n="68" d="100"/>
        </p:scale>
        <p:origin x="81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975E1821-15F4-4C3C-916F-7CB24EE7E2F6}"/>
    <pc:docChg chg="modSld">
      <pc:chgData name="ZINCK Yves [CEGEE]" userId="58ab786b-eff3-4fb5-b8c5-161f6b44608b" providerId="ADAL" clId="{975E1821-15F4-4C3C-916F-7CB24EE7E2F6}" dt="2023-06-12T08:55:41.317" v="7" actId="6549"/>
      <pc:docMkLst>
        <pc:docMk/>
      </pc:docMkLst>
      <pc:sldChg chg="modSp mod">
        <pc:chgData name="ZINCK Yves [CEGEE]" userId="58ab786b-eff3-4fb5-b8c5-161f6b44608b" providerId="ADAL" clId="{975E1821-15F4-4C3C-916F-7CB24EE7E2F6}" dt="2023-06-12T08:55:41.317" v="7" actId="6549"/>
        <pc:sldMkLst>
          <pc:docMk/>
          <pc:sldMk cId="4023096192" sldId="270"/>
        </pc:sldMkLst>
        <pc:spChg chg="mod">
          <ac:chgData name="ZINCK Yves [CEGEE]" userId="58ab786b-eff3-4fb5-b8c5-161f6b44608b" providerId="ADAL" clId="{975E1821-15F4-4C3C-916F-7CB24EE7E2F6}" dt="2023-06-12T08:55:41.317" v="7" actId="6549"/>
          <ac:spMkLst>
            <pc:docMk/>
            <pc:sldMk cId="4023096192" sldId="270"/>
            <ac:spMk id="2" creationId="{65AC2E60-5E86-5581-C0E4-E644694BE48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a:t>L’Evaluation Contextuelle de Risque</a:t>
            </a:r>
            <a:endParaRPr lang="fr-FR" dirty="0"/>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a:t>Juin 2023</a:t>
            </a:r>
            <a:endParaRPr lang="fr-FR" dirty="0"/>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a:t>Athentification forte à l’accès et ECR</a:t>
            </a:r>
            <a:endParaRPr lang="fr-FR" dirty="0"/>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p:txBody>
          <a:bodyPr/>
          <a:lstStyle/>
          <a:p>
            <a:r>
              <a:rPr lang="fr-FR"/>
              <a:t>Direction du marché des Professionnels, Agriculture, Viticulture et Associations de Proximité</a:t>
            </a:r>
          </a:p>
        </p:txBody>
      </p:sp>
      <p:pic>
        <p:nvPicPr>
          <p:cNvPr id="6" name="Image 5">
            <a:extLst>
              <a:ext uri="{FF2B5EF4-FFF2-40B4-BE49-F238E27FC236}">
                <a16:creationId xmlns:a16="http://schemas.microsoft.com/office/drawing/2014/main" id="{443ADAC1-D23D-E96A-B724-7DC631F08F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6459" y="4987266"/>
            <a:ext cx="1114512" cy="1116000"/>
          </a:xfrm>
          <a:prstGeom prst="rect">
            <a:avLst/>
          </a:prstGeom>
        </p:spPr>
      </p:pic>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p:txBody>
          <a:bodyPr/>
          <a:lstStyle/>
          <a:p>
            <a:pPr algn="just"/>
            <a:r>
              <a:rPr lang="fr-FR" sz="1800"/>
              <a:t>ECR = Evaluation Contextuelle des Risques </a:t>
            </a:r>
          </a:p>
          <a:p>
            <a:pPr algn="just"/>
            <a:r>
              <a:rPr lang="fr-FR" sz="1800"/>
              <a:t>C’est une Solution technologique, basée sur un moteur de risque « IBM Trusteer » qui permet de détecter le risque de fraude en temps réel. </a:t>
            </a:r>
          </a:p>
          <a:p>
            <a:pPr algn="just"/>
            <a:r>
              <a:rPr lang="fr-FR" sz="1800"/>
              <a:t>Ce moteur collecte et exploite des données informatiques du smartphone ou ordinateur pour définir un score de risque. Ce dernier permet d’ajuster le parcours client, par exemple en imposant une authentification forte.</a:t>
            </a:r>
          </a:p>
          <a:p>
            <a:pPr algn="just" defTabSz="999049"/>
            <a:r>
              <a:rPr lang="fr-FR" sz="1800"/>
              <a:t>L’ECR est généralisé sur les parcours de connexion aux espaces client.</a:t>
            </a:r>
          </a:p>
          <a:p>
            <a:pPr algn="just" defTabSz="999049"/>
            <a:r>
              <a:rPr lang="fr-FR" sz="1800"/>
              <a:t>En juin 2022, le score ECR a été propagé à BPCE PS permettant ainsi de bloquer de nouveaux types de fraude lors d’un paiement en ligne par carte.</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a:t>Qu’est ce que l’ECR ?</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a:t>ECR</a:t>
            </a:r>
            <a:endParaRPr lang="fr-FR" dirty="0"/>
          </a:p>
        </p:txBody>
      </p:sp>
    </p:spTree>
    <p:extLst>
      <p:ext uri="{BB962C8B-B14F-4D97-AF65-F5344CB8AC3E}">
        <p14:creationId xmlns:p14="http://schemas.microsoft.com/office/powerpoint/2010/main" val="211153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5AC2E60-5E86-5581-C0E4-E644694BE48E}"/>
              </a:ext>
            </a:extLst>
          </p:cNvPr>
          <p:cNvSpPr>
            <a:spLocks noGrp="1"/>
          </p:cNvSpPr>
          <p:nvPr>
            <p:ph idx="17"/>
          </p:nvPr>
        </p:nvSpPr>
        <p:spPr/>
        <p:txBody>
          <a:bodyPr/>
          <a:lstStyle/>
          <a:p>
            <a:pPr algn="just" defTabSz="999049"/>
            <a:r>
              <a:rPr lang="fr-FR" sz="1800"/>
              <a:t>L’ECR vient protéger plus finement le client contre le risque de fraude en activant des contre-mesures ou en bloquant une fonctionnalité. </a:t>
            </a:r>
          </a:p>
          <a:p>
            <a:pPr algn="just" defTabSz="999049"/>
            <a:endParaRPr lang="fr-FR" sz="1800"/>
          </a:p>
          <a:p>
            <a:pPr algn="just" defTabSz="999049"/>
            <a:r>
              <a:rPr lang="fr-FR" sz="1800"/>
              <a:t>Cet outil nous permet de réduire les pertes financières liées à la fraude et d’avoir un avantage compétitif par rapport à nos concurrents. </a:t>
            </a:r>
          </a:p>
          <a:p>
            <a:endParaRPr lang="fr-FR"/>
          </a:p>
        </p:txBody>
      </p:sp>
      <p:sp>
        <p:nvSpPr>
          <p:cNvPr id="3" name="Espace réservé du texte 2">
            <a:extLst>
              <a:ext uri="{FF2B5EF4-FFF2-40B4-BE49-F238E27FC236}">
                <a16:creationId xmlns:a16="http://schemas.microsoft.com/office/drawing/2014/main" id="{6433A150-6DFD-B0A1-0F86-74D5D1D13971}"/>
              </a:ext>
            </a:extLst>
          </p:cNvPr>
          <p:cNvSpPr>
            <a:spLocks noGrp="1"/>
          </p:cNvSpPr>
          <p:nvPr>
            <p:ph type="body" sz="quarter" idx="12"/>
          </p:nvPr>
        </p:nvSpPr>
        <p:spPr/>
        <p:txBody>
          <a:bodyPr/>
          <a:lstStyle/>
          <a:p>
            <a:r>
              <a:rPr lang="fr-FR"/>
              <a:t>Avantages de l’ECR pour nos clients et pour la Caisse d’Epargne</a:t>
            </a:r>
          </a:p>
        </p:txBody>
      </p:sp>
      <p:sp>
        <p:nvSpPr>
          <p:cNvPr id="4" name="Espace réservé du texte 3">
            <a:extLst>
              <a:ext uri="{FF2B5EF4-FFF2-40B4-BE49-F238E27FC236}">
                <a16:creationId xmlns:a16="http://schemas.microsoft.com/office/drawing/2014/main" id="{8A9A32C8-B11B-BECB-D26A-148EDC96DAD3}"/>
              </a:ext>
            </a:extLst>
          </p:cNvPr>
          <p:cNvSpPr>
            <a:spLocks noGrp="1"/>
          </p:cNvSpPr>
          <p:nvPr>
            <p:ph type="body" sz="quarter" idx="14"/>
          </p:nvPr>
        </p:nvSpPr>
        <p:spPr/>
        <p:txBody>
          <a:bodyPr/>
          <a:lstStyle/>
          <a:p>
            <a:r>
              <a:rPr lang="fr-FR"/>
              <a:t>ECR</a:t>
            </a:r>
          </a:p>
        </p:txBody>
      </p:sp>
    </p:spTree>
    <p:extLst>
      <p:ext uri="{BB962C8B-B14F-4D97-AF65-F5344CB8AC3E}">
        <p14:creationId xmlns:p14="http://schemas.microsoft.com/office/powerpoint/2010/main" val="4023096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0C62572-6A1E-5517-5762-05B30CC26844}"/>
              </a:ext>
            </a:extLst>
          </p:cNvPr>
          <p:cNvSpPr>
            <a:spLocks noGrp="1"/>
          </p:cNvSpPr>
          <p:nvPr>
            <p:ph type="body" sz="quarter" idx="12"/>
          </p:nvPr>
        </p:nvSpPr>
        <p:spPr/>
        <p:txBody>
          <a:bodyPr/>
          <a:lstStyle/>
          <a:p>
            <a:r>
              <a:rPr lang="fr-FR"/>
              <a:t>Comment fonctionne l’ECR lors d’une connexion à la BAD</a:t>
            </a:r>
          </a:p>
        </p:txBody>
      </p:sp>
      <p:sp>
        <p:nvSpPr>
          <p:cNvPr id="4" name="Espace réservé du texte 3">
            <a:extLst>
              <a:ext uri="{FF2B5EF4-FFF2-40B4-BE49-F238E27FC236}">
                <a16:creationId xmlns:a16="http://schemas.microsoft.com/office/drawing/2014/main" id="{D85603CE-5FE5-BA59-B643-723F8D0C8563}"/>
              </a:ext>
            </a:extLst>
          </p:cNvPr>
          <p:cNvSpPr>
            <a:spLocks noGrp="1"/>
          </p:cNvSpPr>
          <p:nvPr>
            <p:ph type="body" sz="quarter" idx="14"/>
          </p:nvPr>
        </p:nvSpPr>
        <p:spPr/>
        <p:txBody>
          <a:bodyPr/>
          <a:lstStyle/>
          <a:p>
            <a:r>
              <a:rPr lang="fr-FR"/>
              <a:t>ECR</a:t>
            </a:r>
          </a:p>
        </p:txBody>
      </p:sp>
      <p:grpSp>
        <p:nvGrpSpPr>
          <p:cNvPr id="91" name="Groupe 90">
            <a:extLst>
              <a:ext uri="{FF2B5EF4-FFF2-40B4-BE49-F238E27FC236}">
                <a16:creationId xmlns:a16="http://schemas.microsoft.com/office/drawing/2014/main" id="{9D9C179E-73F7-F90C-6386-6DE3FF64A928}"/>
              </a:ext>
            </a:extLst>
          </p:cNvPr>
          <p:cNvGrpSpPr/>
          <p:nvPr/>
        </p:nvGrpSpPr>
        <p:grpSpPr>
          <a:xfrm>
            <a:off x="633951" y="2127940"/>
            <a:ext cx="1206915" cy="1004102"/>
            <a:chOff x="2181225" y="1306513"/>
            <a:chExt cx="576262" cy="479425"/>
          </a:xfrm>
        </p:grpSpPr>
        <p:sp>
          <p:nvSpPr>
            <p:cNvPr id="92" name="Freeform 83">
              <a:extLst>
                <a:ext uri="{FF2B5EF4-FFF2-40B4-BE49-F238E27FC236}">
                  <a16:creationId xmlns:a16="http://schemas.microsoft.com/office/drawing/2014/main" id="{5EA8FCAB-6D43-AB29-6EF2-F7BBBF1F027B}"/>
                </a:ext>
              </a:extLst>
            </p:cNvPr>
            <p:cNvSpPr>
              <a:spLocks/>
            </p:cNvSpPr>
            <p:nvPr/>
          </p:nvSpPr>
          <p:spPr bwMode="auto">
            <a:xfrm>
              <a:off x="2181225" y="1624013"/>
              <a:ext cx="228600" cy="161925"/>
            </a:xfrm>
            <a:custGeom>
              <a:avLst/>
              <a:gdLst>
                <a:gd name="T0" fmla="*/ 144 w 144"/>
                <a:gd name="T1" fmla="*/ 102 h 102"/>
                <a:gd name="T2" fmla="*/ 144 w 144"/>
                <a:gd name="T3" fmla="*/ 93 h 102"/>
                <a:gd name="T4" fmla="*/ 50 w 144"/>
                <a:gd name="T5" fmla="*/ 93 h 102"/>
                <a:gd name="T6" fmla="*/ 9 w 144"/>
                <a:gd name="T7" fmla="*/ 0 h 102"/>
                <a:gd name="T8" fmla="*/ 0 w 144"/>
                <a:gd name="T9" fmla="*/ 0 h 102"/>
                <a:gd name="T10" fmla="*/ 22 w 144"/>
                <a:gd name="T11" fmla="*/ 50 h 102"/>
              </a:gdLst>
              <a:ahLst/>
              <a:cxnLst>
                <a:cxn ang="0">
                  <a:pos x="T0" y="T1"/>
                </a:cxn>
                <a:cxn ang="0">
                  <a:pos x="T2" y="T3"/>
                </a:cxn>
                <a:cxn ang="0">
                  <a:pos x="T4" y="T5"/>
                </a:cxn>
                <a:cxn ang="0">
                  <a:pos x="T6" y="T7"/>
                </a:cxn>
                <a:cxn ang="0">
                  <a:pos x="T8" y="T9"/>
                </a:cxn>
                <a:cxn ang="0">
                  <a:pos x="T10" y="T11"/>
                </a:cxn>
              </a:cxnLst>
              <a:rect l="0" t="0" r="r" b="b"/>
              <a:pathLst>
                <a:path w="144" h="102">
                  <a:moveTo>
                    <a:pt x="144" y="102"/>
                  </a:moveTo>
                  <a:lnTo>
                    <a:pt x="144" y="93"/>
                  </a:lnTo>
                  <a:lnTo>
                    <a:pt x="50" y="93"/>
                  </a:lnTo>
                  <a:lnTo>
                    <a:pt x="9" y="0"/>
                  </a:lnTo>
                  <a:lnTo>
                    <a:pt x="0" y="0"/>
                  </a:lnTo>
                  <a:lnTo>
                    <a:pt x="22" y="5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grpSp>
          <p:nvGrpSpPr>
            <p:cNvPr id="93" name="Groupe 92">
              <a:extLst>
                <a:ext uri="{FF2B5EF4-FFF2-40B4-BE49-F238E27FC236}">
                  <a16:creationId xmlns:a16="http://schemas.microsoft.com/office/drawing/2014/main" id="{D7949F3F-A39E-3ECA-D2A2-64976A5CBDAD}"/>
                </a:ext>
              </a:extLst>
            </p:cNvPr>
            <p:cNvGrpSpPr/>
            <p:nvPr/>
          </p:nvGrpSpPr>
          <p:grpSpPr>
            <a:xfrm>
              <a:off x="2290763" y="1306513"/>
              <a:ext cx="466724" cy="479425"/>
              <a:chOff x="2290763" y="1306513"/>
              <a:chExt cx="466724" cy="479425"/>
            </a:xfrm>
          </p:grpSpPr>
          <p:sp>
            <p:nvSpPr>
              <p:cNvPr id="94" name="Line 66">
                <a:extLst>
                  <a:ext uri="{FF2B5EF4-FFF2-40B4-BE49-F238E27FC236}">
                    <a16:creationId xmlns:a16="http://schemas.microsoft.com/office/drawing/2014/main" id="{C56E679B-D613-47EF-EC40-01899C2054CA}"/>
                  </a:ext>
                </a:extLst>
              </p:cNvPr>
              <p:cNvSpPr>
                <a:spLocks noChangeShapeType="1"/>
              </p:cNvSpPr>
              <p:nvPr/>
            </p:nvSpPr>
            <p:spPr bwMode="auto">
              <a:xfrm flipH="1">
                <a:off x="2290763" y="1785938"/>
                <a:ext cx="39370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95" name="Line 67">
                <a:extLst>
                  <a:ext uri="{FF2B5EF4-FFF2-40B4-BE49-F238E27FC236}">
                    <a16:creationId xmlns:a16="http://schemas.microsoft.com/office/drawing/2014/main" id="{74C7D36A-6481-0E06-D516-DCDC96E54DE5}"/>
                  </a:ext>
                </a:extLst>
              </p:cNvPr>
              <p:cNvSpPr>
                <a:spLocks noChangeShapeType="1"/>
              </p:cNvSpPr>
              <p:nvPr/>
            </p:nvSpPr>
            <p:spPr bwMode="auto">
              <a:xfrm flipH="1">
                <a:off x="2730500" y="1785938"/>
                <a:ext cx="2698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96" name="Line 68">
                <a:extLst>
                  <a:ext uri="{FF2B5EF4-FFF2-40B4-BE49-F238E27FC236}">
                    <a16:creationId xmlns:a16="http://schemas.microsoft.com/office/drawing/2014/main" id="{8901E41B-077A-F2B2-58CF-A36D9E9955E1}"/>
                  </a:ext>
                </a:extLst>
              </p:cNvPr>
              <p:cNvSpPr>
                <a:spLocks noChangeShapeType="1"/>
              </p:cNvSpPr>
              <p:nvPr/>
            </p:nvSpPr>
            <p:spPr bwMode="auto">
              <a:xfrm>
                <a:off x="2465388" y="1436688"/>
                <a:ext cx="3175" cy="95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97" name="Freeform 69">
                <a:extLst>
                  <a:ext uri="{FF2B5EF4-FFF2-40B4-BE49-F238E27FC236}">
                    <a16:creationId xmlns:a16="http://schemas.microsoft.com/office/drawing/2014/main" id="{F4F3573E-93E1-7E8C-AA7C-01D154B8DFDC}"/>
                  </a:ext>
                </a:extLst>
              </p:cNvPr>
              <p:cNvSpPr>
                <a:spLocks/>
              </p:cNvSpPr>
              <p:nvPr/>
            </p:nvSpPr>
            <p:spPr bwMode="auto">
              <a:xfrm>
                <a:off x="2460625" y="1485900"/>
                <a:ext cx="17462" cy="9525"/>
              </a:xfrm>
              <a:custGeom>
                <a:avLst/>
                <a:gdLst>
                  <a:gd name="T0" fmla="*/ 0 w 10"/>
                  <a:gd name="T1" fmla="*/ 2 h 5"/>
                  <a:gd name="T2" fmla="*/ 6 w 10"/>
                  <a:gd name="T3" fmla="*/ 5 h 5"/>
                  <a:gd name="T4" fmla="*/ 10 w 10"/>
                  <a:gd name="T5" fmla="*/ 0 h 5"/>
                </a:gdLst>
                <a:ahLst/>
                <a:cxnLst>
                  <a:cxn ang="0">
                    <a:pos x="T0" y="T1"/>
                  </a:cxn>
                  <a:cxn ang="0">
                    <a:pos x="T2" y="T3"/>
                  </a:cxn>
                  <a:cxn ang="0">
                    <a:pos x="T4" y="T5"/>
                  </a:cxn>
                </a:cxnLst>
                <a:rect l="0" t="0" r="r" b="b"/>
                <a:pathLst>
                  <a:path w="10" h="5">
                    <a:moveTo>
                      <a:pt x="0" y="2"/>
                    </a:moveTo>
                    <a:cubicBezTo>
                      <a:pt x="1" y="4"/>
                      <a:pt x="3" y="5"/>
                      <a:pt x="6" y="5"/>
                    </a:cubicBezTo>
                    <a:cubicBezTo>
                      <a:pt x="8" y="4"/>
                      <a:pt x="10" y="3"/>
                      <a:pt x="1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98" name="Freeform 70">
                <a:extLst>
                  <a:ext uri="{FF2B5EF4-FFF2-40B4-BE49-F238E27FC236}">
                    <a16:creationId xmlns:a16="http://schemas.microsoft.com/office/drawing/2014/main" id="{0260D93D-2595-7306-45CE-71A7C9C72827}"/>
                  </a:ext>
                </a:extLst>
              </p:cNvPr>
              <p:cNvSpPr>
                <a:spLocks/>
              </p:cNvSpPr>
              <p:nvPr/>
            </p:nvSpPr>
            <p:spPr bwMode="auto">
              <a:xfrm>
                <a:off x="2413000" y="1393825"/>
                <a:ext cx="14287" cy="30162"/>
              </a:xfrm>
              <a:custGeom>
                <a:avLst/>
                <a:gdLst>
                  <a:gd name="T0" fmla="*/ 8 w 8"/>
                  <a:gd name="T1" fmla="*/ 16 h 16"/>
                  <a:gd name="T2" fmla="*/ 0 w 8"/>
                  <a:gd name="T3" fmla="*/ 0 h 16"/>
                </a:gdLst>
                <a:ahLst/>
                <a:cxnLst>
                  <a:cxn ang="0">
                    <a:pos x="T0" y="T1"/>
                  </a:cxn>
                  <a:cxn ang="0">
                    <a:pos x="T2" y="T3"/>
                  </a:cxn>
                </a:cxnLst>
                <a:rect l="0" t="0" r="r" b="b"/>
                <a:pathLst>
                  <a:path w="8" h="16">
                    <a:moveTo>
                      <a:pt x="8" y="16"/>
                    </a:moveTo>
                    <a:cubicBezTo>
                      <a:pt x="8" y="16"/>
                      <a:pt x="0" y="11"/>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99" name="Line 71">
                <a:extLst>
                  <a:ext uri="{FF2B5EF4-FFF2-40B4-BE49-F238E27FC236}">
                    <a16:creationId xmlns:a16="http://schemas.microsoft.com/office/drawing/2014/main" id="{E4EBB4F6-A9B8-851F-4374-8EC21CA3B8FA}"/>
                  </a:ext>
                </a:extLst>
              </p:cNvPr>
              <p:cNvSpPr>
                <a:spLocks noChangeShapeType="1"/>
              </p:cNvSpPr>
              <p:nvPr/>
            </p:nvSpPr>
            <p:spPr bwMode="auto">
              <a:xfrm>
                <a:off x="2420938" y="1457325"/>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00" name="Freeform 72">
                <a:extLst>
                  <a:ext uri="{FF2B5EF4-FFF2-40B4-BE49-F238E27FC236}">
                    <a16:creationId xmlns:a16="http://schemas.microsoft.com/office/drawing/2014/main" id="{708EA872-1D18-9829-A06E-B987F24D3488}"/>
                  </a:ext>
                </a:extLst>
              </p:cNvPr>
              <p:cNvSpPr>
                <a:spLocks/>
              </p:cNvSpPr>
              <p:nvPr/>
            </p:nvSpPr>
            <p:spPr bwMode="auto">
              <a:xfrm>
                <a:off x="2427288" y="1306513"/>
                <a:ext cx="176212" cy="257175"/>
              </a:xfrm>
              <a:custGeom>
                <a:avLst/>
                <a:gdLst>
                  <a:gd name="T0" fmla="*/ 0 w 100"/>
                  <a:gd name="T1" fmla="*/ 32 h 138"/>
                  <a:gd name="T2" fmla="*/ 70 w 100"/>
                  <a:gd name="T3" fmla="*/ 34 h 138"/>
                  <a:gd name="T4" fmla="*/ 83 w 100"/>
                  <a:gd name="T5" fmla="*/ 82 h 138"/>
                  <a:gd name="T6" fmla="*/ 66 w 100"/>
                  <a:gd name="T7" fmla="*/ 138 h 138"/>
                </a:gdLst>
                <a:ahLst/>
                <a:cxnLst>
                  <a:cxn ang="0">
                    <a:pos x="T0" y="T1"/>
                  </a:cxn>
                  <a:cxn ang="0">
                    <a:pos x="T2" y="T3"/>
                  </a:cxn>
                  <a:cxn ang="0">
                    <a:pos x="T4" y="T5"/>
                  </a:cxn>
                  <a:cxn ang="0">
                    <a:pos x="T6" y="T7"/>
                  </a:cxn>
                </a:cxnLst>
                <a:rect l="0" t="0" r="r" b="b"/>
                <a:pathLst>
                  <a:path w="100" h="138">
                    <a:moveTo>
                      <a:pt x="0" y="32"/>
                    </a:moveTo>
                    <a:cubicBezTo>
                      <a:pt x="64" y="0"/>
                      <a:pt x="70" y="34"/>
                      <a:pt x="70" y="34"/>
                    </a:cubicBezTo>
                    <a:cubicBezTo>
                      <a:pt x="94" y="44"/>
                      <a:pt x="83" y="82"/>
                      <a:pt x="83" y="82"/>
                    </a:cubicBezTo>
                    <a:cubicBezTo>
                      <a:pt x="83" y="82"/>
                      <a:pt x="100" y="127"/>
                      <a:pt x="66" y="13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01" name="Freeform 73">
                <a:extLst>
                  <a:ext uri="{FF2B5EF4-FFF2-40B4-BE49-F238E27FC236}">
                    <a16:creationId xmlns:a16="http://schemas.microsoft.com/office/drawing/2014/main" id="{50D68660-8434-FF87-EBBD-C880EE3130EF}"/>
                  </a:ext>
                </a:extLst>
              </p:cNvPr>
              <p:cNvSpPr>
                <a:spLocks/>
              </p:cNvSpPr>
              <p:nvPr/>
            </p:nvSpPr>
            <p:spPr bwMode="auto">
              <a:xfrm>
                <a:off x="2424113" y="1423988"/>
                <a:ext cx="77787" cy="98425"/>
              </a:xfrm>
              <a:custGeom>
                <a:avLst/>
                <a:gdLst>
                  <a:gd name="T0" fmla="*/ 2 w 44"/>
                  <a:gd name="T1" fmla="*/ 0 h 53"/>
                  <a:gd name="T2" fmla="*/ 1 w 44"/>
                  <a:gd name="T3" fmla="*/ 16 h 53"/>
                  <a:gd name="T4" fmla="*/ 44 w 44"/>
                  <a:gd name="T5" fmla="*/ 51 h 53"/>
                </a:gdLst>
                <a:ahLst/>
                <a:cxnLst>
                  <a:cxn ang="0">
                    <a:pos x="T0" y="T1"/>
                  </a:cxn>
                  <a:cxn ang="0">
                    <a:pos x="T2" y="T3"/>
                  </a:cxn>
                  <a:cxn ang="0">
                    <a:pos x="T4" y="T5"/>
                  </a:cxn>
                </a:cxnLst>
                <a:rect l="0" t="0" r="r" b="b"/>
                <a:pathLst>
                  <a:path w="44" h="53">
                    <a:moveTo>
                      <a:pt x="2" y="0"/>
                    </a:moveTo>
                    <a:cubicBezTo>
                      <a:pt x="0" y="5"/>
                      <a:pt x="0" y="11"/>
                      <a:pt x="1" y="16"/>
                    </a:cubicBezTo>
                    <a:cubicBezTo>
                      <a:pt x="4" y="38"/>
                      <a:pt x="23" y="53"/>
                      <a:pt x="44" y="5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02" name="Freeform 74">
                <a:extLst>
                  <a:ext uri="{FF2B5EF4-FFF2-40B4-BE49-F238E27FC236}">
                    <a16:creationId xmlns:a16="http://schemas.microsoft.com/office/drawing/2014/main" id="{D77F714D-0663-6121-D980-5855072C10DD}"/>
                  </a:ext>
                </a:extLst>
              </p:cNvPr>
              <p:cNvSpPr>
                <a:spLocks/>
              </p:cNvSpPr>
              <p:nvPr/>
            </p:nvSpPr>
            <p:spPr bwMode="auto">
              <a:xfrm>
                <a:off x="2562225" y="1716088"/>
                <a:ext cx="20637" cy="46037"/>
              </a:xfrm>
              <a:custGeom>
                <a:avLst/>
                <a:gdLst>
                  <a:gd name="T0" fmla="*/ 12 w 12"/>
                  <a:gd name="T1" fmla="*/ 0 h 25"/>
                  <a:gd name="T2" fmla="*/ 0 w 12"/>
                  <a:gd name="T3" fmla="*/ 25 h 25"/>
                </a:gdLst>
                <a:ahLst/>
                <a:cxnLst>
                  <a:cxn ang="0">
                    <a:pos x="T0" y="T1"/>
                  </a:cxn>
                  <a:cxn ang="0">
                    <a:pos x="T2" y="T3"/>
                  </a:cxn>
                </a:cxnLst>
                <a:rect l="0" t="0" r="r" b="b"/>
                <a:pathLst>
                  <a:path w="12" h="25">
                    <a:moveTo>
                      <a:pt x="12" y="0"/>
                    </a:moveTo>
                    <a:cubicBezTo>
                      <a:pt x="9" y="10"/>
                      <a:pt x="4" y="19"/>
                      <a:pt x="0" y="2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03" name="Freeform 75">
                <a:extLst>
                  <a:ext uri="{FF2B5EF4-FFF2-40B4-BE49-F238E27FC236}">
                    <a16:creationId xmlns:a16="http://schemas.microsoft.com/office/drawing/2014/main" id="{D6A2C238-0928-9A7E-E951-6108D9F96B1C}"/>
                  </a:ext>
                </a:extLst>
              </p:cNvPr>
              <p:cNvSpPr>
                <a:spLocks/>
              </p:cNvSpPr>
              <p:nvPr/>
            </p:nvSpPr>
            <p:spPr bwMode="auto">
              <a:xfrm>
                <a:off x="2533650" y="1560513"/>
                <a:ext cx="57150" cy="80962"/>
              </a:xfrm>
              <a:custGeom>
                <a:avLst/>
                <a:gdLst>
                  <a:gd name="T0" fmla="*/ 0 w 33"/>
                  <a:gd name="T1" fmla="*/ 2 h 44"/>
                  <a:gd name="T2" fmla="*/ 32 w 33"/>
                  <a:gd name="T3" fmla="*/ 39 h 44"/>
                  <a:gd name="T4" fmla="*/ 33 w 33"/>
                  <a:gd name="T5" fmla="*/ 44 h 44"/>
                </a:gdLst>
                <a:ahLst/>
                <a:cxnLst>
                  <a:cxn ang="0">
                    <a:pos x="T0" y="T1"/>
                  </a:cxn>
                  <a:cxn ang="0">
                    <a:pos x="T2" y="T3"/>
                  </a:cxn>
                  <a:cxn ang="0">
                    <a:pos x="T4" y="T5"/>
                  </a:cxn>
                </a:cxnLst>
                <a:rect l="0" t="0" r="r" b="b"/>
                <a:pathLst>
                  <a:path w="33" h="44">
                    <a:moveTo>
                      <a:pt x="0" y="2"/>
                    </a:moveTo>
                    <a:cubicBezTo>
                      <a:pt x="0" y="2"/>
                      <a:pt x="24" y="0"/>
                      <a:pt x="32" y="39"/>
                    </a:cubicBezTo>
                    <a:cubicBezTo>
                      <a:pt x="33" y="41"/>
                      <a:pt x="33" y="43"/>
                      <a:pt x="33" y="4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04" name="Freeform 76">
                <a:extLst>
                  <a:ext uri="{FF2B5EF4-FFF2-40B4-BE49-F238E27FC236}">
                    <a16:creationId xmlns:a16="http://schemas.microsoft.com/office/drawing/2014/main" id="{3EA43360-837D-553E-E961-295B235656D7}"/>
                  </a:ext>
                </a:extLst>
              </p:cNvPr>
              <p:cNvSpPr>
                <a:spLocks/>
              </p:cNvSpPr>
              <p:nvPr/>
            </p:nvSpPr>
            <p:spPr bwMode="auto">
              <a:xfrm>
                <a:off x="2422525" y="1571625"/>
                <a:ext cx="73025" cy="214312"/>
              </a:xfrm>
              <a:custGeom>
                <a:avLst/>
                <a:gdLst>
                  <a:gd name="T0" fmla="*/ 17 w 42"/>
                  <a:gd name="T1" fmla="*/ 115 h 115"/>
                  <a:gd name="T2" fmla="*/ 19 w 42"/>
                  <a:gd name="T3" fmla="*/ 92 h 115"/>
                  <a:gd name="T4" fmla="*/ 2 w 42"/>
                  <a:gd name="T5" fmla="*/ 69 h 115"/>
                  <a:gd name="T6" fmla="*/ 42 w 42"/>
                  <a:gd name="T7" fmla="*/ 0 h 115"/>
                </a:gdLst>
                <a:ahLst/>
                <a:cxnLst>
                  <a:cxn ang="0">
                    <a:pos x="T0" y="T1"/>
                  </a:cxn>
                  <a:cxn ang="0">
                    <a:pos x="T2" y="T3"/>
                  </a:cxn>
                  <a:cxn ang="0">
                    <a:pos x="T4" y="T5"/>
                  </a:cxn>
                  <a:cxn ang="0">
                    <a:pos x="T6" y="T7"/>
                  </a:cxn>
                </a:cxnLst>
                <a:rect l="0" t="0" r="r" b="b"/>
                <a:pathLst>
                  <a:path w="42" h="115">
                    <a:moveTo>
                      <a:pt x="17" y="115"/>
                    </a:moveTo>
                    <a:cubicBezTo>
                      <a:pt x="19" y="92"/>
                      <a:pt x="19" y="92"/>
                      <a:pt x="19" y="92"/>
                    </a:cubicBezTo>
                    <a:cubicBezTo>
                      <a:pt x="19" y="92"/>
                      <a:pt x="0" y="87"/>
                      <a:pt x="2" y="69"/>
                    </a:cubicBezTo>
                    <a:cubicBezTo>
                      <a:pt x="42" y="0"/>
                      <a:pt x="42" y="0"/>
                      <a:pt x="42"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05" name="Freeform 77">
                <a:extLst>
                  <a:ext uri="{FF2B5EF4-FFF2-40B4-BE49-F238E27FC236}">
                    <a16:creationId xmlns:a16="http://schemas.microsoft.com/office/drawing/2014/main" id="{873DF8DF-AA51-ACF5-0D92-1270F8E3A864}"/>
                  </a:ext>
                </a:extLst>
              </p:cNvPr>
              <p:cNvSpPr>
                <a:spLocks/>
              </p:cNvSpPr>
              <p:nvPr/>
            </p:nvSpPr>
            <p:spPr bwMode="auto">
              <a:xfrm>
                <a:off x="2503488" y="1641475"/>
                <a:ext cx="158750" cy="144462"/>
              </a:xfrm>
              <a:custGeom>
                <a:avLst/>
                <a:gdLst>
                  <a:gd name="T0" fmla="*/ 50 w 90"/>
                  <a:gd name="T1" fmla="*/ 0 h 77"/>
                  <a:gd name="T2" fmla="*/ 90 w 90"/>
                  <a:gd name="T3" fmla="*/ 77 h 77"/>
                  <a:gd name="T4" fmla="*/ 0 w 90"/>
                  <a:gd name="T5" fmla="*/ 77 h 77"/>
                  <a:gd name="T6" fmla="*/ 58 w 90"/>
                  <a:gd name="T7" fmla="*/ 59 h 77"/>
                  <a:gd name="T8" fmla="*/ 28 w 90"/>
                  <a:gd name="T9" fmla="*/ 12 h 77"/>
                  <a:gd name="T10" fmla="*/ 40 w 90"/>
                  <a:gd name="T11" fmla="*/ 0 h 77"/>
                </a:gdLst>
                <a:ahLst/>
                <a:cxnLst>
                  <a:cxn ang="0">
                    <a:pos x="T0" y="T1"/>
                  </a:cxn>
                  <a:cxn ang="0">
                    <a:pos x="T2" y="T3"/>
                  </a:cxn>
                  <a:cxn ang="0">
                    <a:pos x="T4" y="T5"/>
                  </a:cxn>
                  <a:cxn ang="0">
                    <a:pos x="T6" y="T7"/>
                  </a:cxn>
                  <a:cxn ang="0">
                    <a:pos x="T8" y="T9"/>
                  </a:cxn>
                  <a:cxn ang="0">
                    <a:pos x="T10" y="T11"/>
                  </a:cxn>
                </a:cxnLst>
                <a:rect l="0" t="0" r="r" b="b"/>
                <a:pathLst>
                  <a:path w="90" h="77">
                    <a:moveTo>
                      <a:pt x="50" y="0"/>
                    </a:moveTo>
                    <a:cubicBezTo>
                      <a:pt x="90" y="77"/>
                      <a:pt x="90" y="77"/>
                      <a:pt x="90" y="77"/>
                    </a:cubicBezTo>
                    <a:cubicBezTo>
                      <a:pt x="0" y="77"/>
                      <a:pt x="0" y="77"/>
                      <a:pt x="0" y="77"/>
                    </a:cubicBezTo>
                    <a:cubicBezTo>
                      <a:pt x="58" y="59"/>
                      <a:pt x="58" y="59"/>
                      <a:pt x="58" y="59"/>
                    </a:cubicBezTo>
                    <a:cubicBezTo>
                      <a:pt x="28" y="12"/>
                      <a:pt x="28" y="12"/>
                      <a:pt x="28" y="12"/>
                    </a:cubicBezTo>
                    <a:cubicBezTo>
                      <a:pt x="28" y="12"/>
                      <a:pt x="26" y="5"/>
                      <a:pt x="4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06" name="Line 78">
                <a:extLst>
                  <a:ext uri="{FF2B5EF4-FFF2-40B4-BE49-F238E27FC236}">
                    <a16:creationId xmlns:a16="http://schemas.microsoft.com/office/drawing/2014/main" id="{FF429964-0826-CCB5-0DF2-457099F7A61A}"/>
                  </a:ext>
                </a:extLst>
              </p:cNvPr>
              <p:cNvSpPr>
                <a:spLocks noChangeShapeType="1"/>
              </p:cNvSpPr>
              <p:nvPr/>
            </p:nvSpPr>
            <p:spPr bwMode="auto">
              <a:xfrm>
                <a:off x="2489200" y="1519238"/>
                <a:ext cx="6350" cy="5238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07" name="Freeform 79">
                <a:extLst>
                  <a:ext uri="{FF2B5EF4-FFF2-40B4-BE49-F238E27FC236}">
                    <a16:creationId xmlns:a16="http://schemas.microsoft.com/office/drawing/2014/main" id="{FE6F7A0B-7796-9662-BF8D-98EAF44D5E0A}"/>
                  </a:ext>
                </a:extLst>
              </p:cNvPr>
              <p:cNvSpPr>
                <a:spLocks/>
              </p:cNvSpPr>
              <p:nvPr/>
            </p:nvSpPr>
            <p:spPr bwMode="auto">
              <a:xfrm>
                <a:off x="2474913" y="1498600"/>
                <a:ext cx="58737" cy="142875"/>
              </a:xfrm>
              <a:custGeom>
                <a:avLst/>
                <a:gdLst>
                  <a:gd name="T0" fmla="*/ 0 w 37"/>
                  <a:gd name="T1" fmla="*/ 90 h 90"/>
                  <a:gd name="T2" fmla="*/ 37 w 37"/>
                  <a:gd name="T3" fmla="*/ 41 h 90"/>
                  <a:gd name="T4" fmla="*/ 31 w 37"/>
                  <a:gd name="T5" fmla="*/ 0 h 90"/>
                </a:gdLst>
                <a:ahLst/>
                <a:cxnLst>
                  <a:cxn ang="0">
                    <a:pos x="T0" y="T1"/>
                  </a:cxn>
                  <a:cxn ang="0">
                    <a:pos x="T2" y="T3"/>
                  </a:cxn>
                  <a:cxn ang="0">
                    <a:pos x="T4" y="T5"/>
                  </a:cxn>
                </a:cxnLst>
                <a:rect l="0" t="0" r="r" b="b"/>
                <a:pathLst>
                  <a:path w="37" h="90">
                    <a:moveTo>
                      <a:pt x="0" y="90"/>
                    </a:moveTo>
                    <a:lnTo>
                      <a:pt x="37" y="41"/>
                    </a:lnTo>
                    <a:lnTo>
                      <a:pt x="31"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08" name="Freeform 80">
                <a:extLst>
                  <a:ext uri="{FF2B5EF4-FFF2-40B4-BE49-F238E27FC236}">
                    <a16:creationId xmlns:a16="http://schemas.microsoft.com/office/drawing/2014/main" id="{84532A78-7526-1ABA-6083-1EA81B97DB63}"/>
                  </a:ext>
                </a:extLst>
              </p:cNvPr>
              <p:cNvSpPr>
                <a:spLocks/>
              </p:cNvSpPr>
              <p:nvPr/>
            </p:nvSpPr>
            <p:spPr bwMode="auto">
              <a:xfrm>
                <a:off x="2422525" y="1531938"/>
                <a:ext cx="68262" cy="111125"/>
              </a:xfrm>
              <a:custGeom>
                <a:avLst/>
                <a:gdLst>
                  <a:gd name="T0" fmla="*/ 39 w 39"/>
                  <a:gd name="T1" fmla="*/ 0 h 60"/>
                  <a:gd name="T2" fmla="*/ 19 w 39"/>
                  <a:gd name="T3" fmla="*/ 60 h 60"/>
                </a:gdLst>
                <a:ahLst/>
                <a:cxnLst>
                  <a:cxn ang="0">
                    <a:pos x="T0" y="T1"/>
                  </a:cxn>
                  <a:cxn ang="0">
                    <a:pos x="T2" y="T3"/>
                  </a:cxn>
                </a:cxnLst>
                <a:rect l="0" t="0" r="r" b="b"/>
                <a:pathLst>
                  <a:path w="39" h="60">
                    <a:moveTo>
                      <a:pt x="39" y="0"/>
                    </a:moveTo>
                    <a:cubicBezTo>
                      <a:pt x="39" y="0"/>
                      <a:pt x="0" y="23"/>
                      <a:pt x="19" y="6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09" name="Freeform 81">
                <a:extLst>
                  <a:ext uri="{FF2B5EF4-FFF2-40B4-BE49-F238E27FC236}">
                    <a16:creationId xmlns:a16="http://schemas.microsoft.com/office/drawing/2014/main" id="{F904699A-8E51-E3E0-0426-C9273C5354F7}"/>
                  </a:ext>
                </a:extLst>
              </p:cNvPr>
              <p:cNvSpPr>
                <a:spLocks/>
              </p:cNvSpPr>
              <p:nvPr/>
            </p:nvSpPr>
            <p:spPr bwMode="auto">
              <a:xfrm>
                <a:off x="2438400" y="1403350"/>
                <a:ext cx="109537" cy="74612"/>
              </a:xfrm>
              <a:custGeom>
                <a:avLst/>
                <a:gdLst>
                  <a:gd name="T0" fmla="*/ 0 w 62"/>
                  <a:gd name="T1" fmla="*/ 0 h 40"/>
                  <a:gd name="T2" fmla="*/ 62 w 62"/>
                  <a:gd name="T3" fmla="*/ 40 h 40"/>
                </a:gdLst>
                <a:ahLst/>
                <a:cxnLst>
                  <a:cxn ang="0">
                    <a:pos x="T0" y="T1"/>
                  </a:cxn>
                  <a:cxn ang="0">
                    <a:pos x="T2" y="T3"/>
                  </a:cxn>
                </a:cxnLst>
                <a:rect l="0" t="0" r="r" b="b"/>
                <a:pathLst>
                  <a:path w="62" h="40">
                    <a:moveTo>
                      <a:pt x="0" y="0"/>
                    </a:moveTo>
                    <a:cubicBezTo>
                      <a:pt x="0" y="0"/>
                      <a:pt x="37" y="9"/>
                      <a:pt x="62" y="4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10" name="Freeform 82">
                <a:extLst>
                  <a:ext uri="{FF2B5EF4-FFF2-40B4-BE49-F238E27FC236}">
                    <a16:creationId xmlns:a16="http://schemas.microsoft.com/office/drawing/2014/main" id="{A51A33E1-248F-EC88-8678-8AC8E9E37C94}"/>
                  </a:ext>
                </a:extLst>
              </p:cNvPr>
              <p:cNvSpPr>
                <a:spLocks/>
              </p:cNvSpPr>
              <p:nvPr/>
            </p:nvSpPr>
            <p:spPr bwMode="auto">
              <a:xfrm>
                <a:off x="2520950" y="1468438"/>
                <a:ext cx="17462" cy="20637"/>
              </a:xfrm>
              <a:custGeom>
                <a:avLst/>
                <a:gdLst>
                  <a:gd name="T0" fmla="*/ 10 w 10"/>
                  <a:gd name="T1" fmla="*/ 0 h 11"/>
                  <a:gd name="T2" fmla="*/ 0 w 10"/>
                  <a:gd name="T3" fmla="*/ 11 h 11"/>
                </a:gdLst>
                <a:ahLst/>
                <a:cxnLst>
                  <a:cxn ang="0">
                    <a:pos x="T0" y="T1"/>
                  </a:cxn>
                  <a:cxn ang="0">
                    <a:pos x="T2" y="T3"/>
                  </a:cxn>
                </a:cxnLst>
                <a:rect l="0" t="0" r="r" b="b"/>
                <a:pathLst>
                  <a:path w="10" h="11">
                    <a:moveTo>
                      <a:pt x="10" y="0"/>
                    </a:moveTo>
                    <a:cubicBezTo>
                      <a:pt x="10" y="0"/>
                      <a:pt x="10" y="10"/>
                      <a:pt x="0" y="1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11" name="Freeform 84">
                <a:extLst>
                  <a:ext uri="{FF2B5EF4-FFF2-40B4-BE49-F238E27FC236}">
                    <a16:creationId xmlns:a16="http://schemas.microsoft.com/office/drawing/2014/main" id="{E277E25F-56AD-206E-3A56-9B73B0C70782}"/>
                  </a:ext>
                </a:extLst>
              </p:cNvPr>
              <p:cNvSpPr>
                <a:spLocks/>
              </p:cNvSpPr>
              <p:nvPr/>
            </p:nvSpPr>
            <p:spPr bwMode="auto">
              <a:xfrm>
                <a:off x="2290763" y="1736725"/>
                <a:ext cx="165100" cy="33337"/>
              </a:xfrm>
              <a:custGeom>
                <a:avLst/>
                <a:gdLst>
                  <a:gd name="T0" fmla="*/ 93 w 93"/>
                  <a:gd name="T1" fmla="*/ 15 h 18"/>
                  <a:gd name="T2" fmla="*/ 44 w 93"/>
                  <a:gd name="T3" fmla="*/ 11 h 18"/>
                  <a:gd name="T4" fmla="*/ 22 w 93"/>
                  <a:gd name="T5" fmla="*/ 0 h 18"/>
                  <a:gd name="T6" fmla="*/ 1 w 93"/>
                  <a:gd name="T7" fmla="*/ 18 h 18"/>
                </a:gdLst>
                <a:ahLst/>
                <a:cxnLst>
                  <a:cxn ang="0">
                    <a:pos x="T0" y="T1"/>
                  </a:cxn>
                  <a:cxn ang="0">
                    <a:pos x="T2" y="T3"/>
                  </a:cxn>
                  <a:cxn ang="0">
                    <a:pos x="T4" y="T5"/>
                  </a:cxn>
                  <a:cxn ang="0">
                    <a:pos x="T6" y="T7"/>
                  </a:cxn>
                </a:cxnLst>
                <a:rect l="0" t="0" r="r" b="b"/>
                <a:pathLst>
                  <a:path w="93" h="18">
                    <a:moveTo>
                      <a:pt x="93" y="15"/>
                    </a:moveTo>
                    <a:cubicBezTo>
                      <a:pt x="44" y="11"/>
                      <a:pt x="44" y="11"/>
                      <a:pt x="44" y="11"/>
                    </a:cubicBezTo>
                    <a:cubicBezTo>
                      <a:pt x="22" y="0"/>
                      <a:pt x="22" y="0"/>
                      <a:pt x="22" y="0"/>
                    </a:cubicBezTo>
                    <a:cubicBezTo>
                      <a:pt x="22" y="0"/>
                      <a:pt x="0" y="0"/>
                      <a:pt x="1" y="1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grpSp>
      </p:grpSp>
      <p:sp>
        <p:nvSpPr>
          <p:cNvPr id="112" name="ZoneTexte 111">
            <a:extLst>
              <a:ext uri="{FF2B5EF4-FFF2-40B4-BE49-F238E27FC236}">
                <a16:creationId xmlns:a16="http://schemas.microsoft.com/office/drawing/2014/main" id="{37507B0B-E984-4FC2-E30F-1676157A06EB}"/>
              </a:ext>
            </a:extLst>
          </p:cNvPr>
          <p:cNvSpPr txBox="1"/>
          <p:nvPr/>
        </p:nvSpPr>
        <p:spPr>
          <a:xfrm>
            <a:off x="200607" y="3227689"/>
            <a:ext cx="2538904" cy="1160254"/>
          </a:xfrm>
          <a:prstGeom prst="rect">
            <a:avLst/>
          </a:prstGeom>
          <a:noFill/>
        </p:spPr>
        <p:txBody>
          <a:bodyPr wrap="square" rtlCol="0">
            <a:spAutoFit/>
          </a:bodyPr>
          <a:lstStyle/>
          <a:p>
            <a:pPr defTabSz="1208479">
              <a:defRPr/>
            </a:pPr>
            <a:r>
              <a:rPr lang="fr-FR" sz="1388">
                <a:solidFill>
                  <a:schemeClr val="tx1">
                    <a:lumMod val="75000"/>
                    <a:lumOff val="25000"/>
                  </a:schemeClr>
                </a:solidFill>
              </a:rPr>
              <a:t>À chaque connexion à la banque à distance, l’ordinateur ou le smartphone du client est </a:t>
            </a:r>
            <a:r>
              <a:rPr lang="fr-FR" sz="1388" b="1">
                <a:solidFill>
                  <a:schemeClr val="tx1">
                    <a:lumMod val="75000"/>
                    <a:lumOff val="25000"/>
                  </a:schemeClr>
                </a:solidFill>
              </a:rPr>
              <a:t>analysé en temps réel </a:t>
            </a:r>
            <a:r>
              <a:rPr lang="fr-FR" sz="1388">
                <a:solidFill>
                  <a:schemeClr val="tx1">
                    <a:lumMod val="75000"/>
                    <a:lumOff val="25000"/>
                  </a:schemeClr>
                </a:solidFill>
              </a:rPr>
              <a:t>par l’ECR</a:t>
            </a:r>
          </a:p>
        </p:txBody>
      </p:sp>
      <p:grpSp>
        <p:nvGrpSpPr>
          <p:cNvPr id="113" name="Groupe 112">
            <a:extLst>
              <a:ext uri="{FF2B5EF4-FFF2-40B4-BE49-F238E27FC236}">
                <a16:creationId xmlns:a16="http://schemas.microsoft.com/office/drawing/2014/main" id="{A0BB0606-7A01-8FDA-B28D-857942A9B2F4}"/>
              </a:ext>
            </a:extLst>
          </p:cNvPr>
          <p:cNvGrpSpPr/>
          <p:nvPr/>
        </p:nvGrpSpPr>
        <p:grpSpPr>
          <a:xfrm>
            <a:off x="3637395" y="2158442"/>
            <a:ext cx="959607" cy="973598"/>
            <a:chOff x="793394" y="2851112"/>
            <a:chExt cx="363032" cy="368324"/>
          </a:xfrm>
        </p:grpSpPr>
        <p:sp>
          <p:nvSpPr>
            <p:cNvPr id="114" name="Freeform 119">
              <a:extLst>
                <a:ext uri="{FF2B5EF4-FFF2-40B4-BE49-F238E27FC236}">
                  <a16:creationId xmlns:a16="http://schemas.microsoft.com/office/drawing/2014/main" id="{DA01F226-09E5-4280-74AC-332DBFD391A3}"/>
                </a:ext>
              </a:extLst>
            </p:cNvPr>
            <p:cNvSpPr>
              <a:spLocks/>
            </p:cNvSpPr>
            <p:nvPr/>
          </p:nvSpPr>
          <p:spPr bwMode="auto">
            <a:xfrm>
              <a:off x="793394" y="2965419"/>
              <a:ext cx="250841" cy="254017"/>
            </a:xfrm>
            <a:custGeom>
              <a:avLst/>
              <a:gdLst>
                <a:gd name="T0" fmla="*/ 5 w 100"/>
                <a:gd name="T1" fmla="*/ 75 h 100"/>
                <a:gd name="T2" fmla="*/ 7 w 100"/>
                <a:gd name="T3" fmla="*/ 76 h 100"/>
                <a:gd name="T4" fmla="*/ 17 w 100"/>
                <a:gd name="T5" fmla="*/ 74 h 100"/>
                <a:gd name="T6" fmla="*/ 24 w 100"/>
                <a:gd name="T7" fmla="*/ 81 h 100"/>
                <a:gd name="T8" fmla="*/ 22 w 100"/>
                <a:gd name="T9" fmla="*/ 92 h 100"/>
                <a:gd name="T10" fmla="*/ 23 w 100"/>
                <a:gd name="T11" fmla="*/ 94 h 100"/>
                <a:gd name="T12" fmla="*/ 36 w 100"/>
                <a:gd name="T13" fmla="*/ 99 h 100"/>
                <a:gd name="T14" fmla="*/ 38 w 100"/>
                <a:gd name="T15" fmla="*/ 99 h 100"/>
                <a:gd name="T16" fmla="*/ 44 w 100"/>
                <a:gd name="T17" fmla="*/ 90 h 100"/>
                <a:gd name="T18" fmla="*/ 53 w 100"/>
                <a:gd name="T19" fmla="*/ 90 h 100"/>
                <a:gd name="T20" fmla="*/ 59 w 100"/>
                <a:gd name="T21" fmla="*/ 99 h 100"/>
                <a:gd name="T22" fmla="*/ 61 w 100"/>
                <a:gd name="T23" fmla="*/ 100 h 100"/>
                <a:gd name="T24" fmla="*/ 61 w 100"/>
                <a:gd name="T25" fmla="*/ 100 h 100"/>
                <a:gd name="T26" fmla="*/ 75 w 100"/>
                <a:gd name="T27" fmla="*/ 95 h 100"/>
                <a:gd name="T28" fmla="*/ 76 w 100"/>
                <a:gd name="T29" fmla="*/ 93 h 100"/>
                <a:gd name="T30" fmla="*/ 74 w 100"/>
                <a:gd name="T31" fmla="*/ 82 h 100"/>
                <a:gd name="T32" fmla="*/ 81 w 100"/>
                <a:gd name="T33" fmla="*/ 76 h 100"/>
                <a:gd name="T34" fmla="*/ 91 w 100"/>
                <a:gd name="T35" fmla="*/ 78 h 100"/>
                <a:gd name="T36" fmla="*/ 93 w 100"/>
                <a:gd name="T37" fmla="*/ 77 h 100"/>
                <a:gd name="T38" fmla="*/ 99 w 100"/>
                <a:gd name="T39" fmla="*/ 64 h 100"/>
                <a:gd name="T40" fmla="*/ 99 w 100"/>
                <a:gd name="T41" fmla="*/ 62 h 100"/>
                <a:gd name="T42" fmla="*/ 90 w 100"/>
                <a:gd name="T43" fmla="*/ 56 h 100"/>
                <a:gd name="T44" fmla="*/ 90 w 100"/>
                <a:gd name="T45" fmla="*/ 46 h 100"/>
                <a:gd name="T46" fmla="*/ 99 w 100"/>
                <a:gd name="T47" fmla="*/ 40 h 100"/>
                <a:gd name="T48" fmla="*/ 100 w 100"/>
                <a:gd name="T49" fmla="*/ 38 h 100"/>
                <a:gd name="T50" fmla="*/ 95 w 100"/>
                <a:gd name="T51" fmla="*/ 25 h 100"/>
                <a:gd name="T52" fmla="*/ 93 w 100"/>
                <a:gd name="T53" fmla="*/ 24 h 100"/>
                <a:gd name="T54" fmla="*/ 82 w 100"/>
                <a:gd name="T55" fmla="*/ 26 h 100"/>
                <a:gd name="T56" fmla="*/ 76 w 100"/>
                <a:gd name="T57" fmla="*/ 19 h 100"/>
                <a:gd name="T58" fmla="*/ 78 w 100"/>
                <a:gd name="T59" fmla="*/ 8 h 100"/>
                <a:gd name="T60" fmla="*/ 77 w 100"/>
                <a:gd name="T61" fmla="*/ 6 h 100"/>
                <a:gd name="T62" fmla="*/ 64 w 100"/>
                <a:gd name="T63" fmla="*/ 1 h 100"/>
                <a:gd name="T64" fmla="*/ 62 w 100"/>
                <a:gd name="T65" fmla="*/ 1 h 100"/>
                <a:gd name="T66" fmla="*/ 55 w 100"/>
                <a:gd name="T67" fmla="*/ 10 h 100"/>
                <a:gd name="T68" fmla="*/ 46 w 100"/>
                <a:gd name="T69" fmla="*/ 10 h 100"/>
                <a:gd name="T70" fmla="*/ 40 w 100"/>
                <a:gd name="T71" fmla="*/ 1 h 100"/>
                <a:gd name="T72" fmla="*/ 38 w 100"/>
                <a:gd name="T73" fmla="*/ 0 h 100"/>
                <a:gd name="T74" fmla="*/ 25 w 100"/>
                <a:gd name="T75" fmla="*/ 5 h 100"/>
                <a:gd name="T76" fmla="*/ 24 w 100"/>
                <a:gd name="T77" fmla="*/ 7 h 100"/>
                <a:gd name="T78" fmla="*/ 25 w 100"/>
                <a:gd name="T79" fmla="*/ 18 h 100"/>
                <a:gd name="T80" fmla="*/ 19 w 100"/>
                <a:gd name="T81" fmla="*/ 24 h 100"/>
                <a:gd name="T82" fmla="*/ 8 w 100"/>
                <a:gd name="T83" fmla="*/ 22 h 100"/>
                <a:gd name="T84" fmla="*/ 6 w 100"/>
                <a:gd name="T85" fmla="*/ 23 h 100"/>
                <a:gd name="T86" fmla="*/ 0 w 100"/>
                <a:gd name="T87" fmla="*/ 36 h 100"/>
                <a:gd name="T88" fmla="*/ 1 w 100"/>
                <a:gd name="T89" fmla="*/ 38 h 100"/>
                <a:gd name="T90" fmla="*/ 10 w 100"/>
                <a:gd name="T91" fmla="*/ 44 h 100"/>
                <a:gd name="T92" fmla="*/ 9 w 100"/>
                <a:gd name="T93" fmla="*/ 54 h 100"/>
                <a:gd name="T94" fmla="*/ 0 w 100"/>
                <a:gd name="T95" fmla="*/ 60 h 100"/>
                <a:gd name="T96" fmla="*/ 0 w 100"/>
                <a:gd name="T97" fmla="*/ 62 h 100"/>
                <a:gd name="T98" fmla="*/ 5 w 100"/>
                <a:gd name="T99" fmla="*/ 7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0" h="100">
                  <a:moveTo>
                    <a:pt x="5" y="75"/>
                  </a:moveTo>
                  <a:cubicBezTo>
                    <a:pt x="5" y="76"/>
                    <a:pt x="6" y="76"/>
                    <a:pt x="7" y="76"/>
                  </a:cubicBezTo>
                  <a:cubicBezTo>
                    <a:pt x="17" y="74"/>
                    <a:pt x="17" y="74"/>
                    <a:pt x="17" y="74"/>
                  </a:cubicBezTo>
                  <a:cubicBezTo>
                    <a:pt x="19" y="77"/>
                    <a:pt x="21" y="79"/>
                    <a:pt x="24" y="81"/>
                  </a:cubicBezTo>
                  <a:cubicBezTo>
                    <a:pt x="22" y="92"/>
                    <a:pt x="22" y="92"/>
                    <a:pt x="22" y="92"/>
                  </a:cubicBezTo>
                  <a:cubicBezTo>
                    <a:pt x="22" y="92"/>
                    <a:pt x="22" y="93"/>
                    <a:pt x="23" y="94"/>
                  </a:cubicBezTo>
                  <a:cubicBezTo>
                    <a:pt x="36" y="99"/>
                    <a:pt x="36" y="99"/>
                    <a:pt x="36" y="99"/>
                  </a:cubicBezTo>
                  <a:cubicBezTo>
                    <a:pt x="37" y="100"/>
                    <a:pt x="37" y="99"/>
                    <a:pt x="38" y="99"/>
                  </a:cubicBezTo>
                  <a:cubicBezTo>
                    <a:pt x="44" y="90"/>
                    <a:pt x="44" y="90"/>
                    <a:pt x="44" y="90"/>
                  </a:cubicBezTo>
                  <a:cubicBezTo>
                    <a:pt x="47" y="91"/>
                    <a:pt x="50" y="91"/>
                    <a:pt x="53" y="90"/>
                  </a:cubicBezTo>
                  <a:cubicBezTo>
                    <a:pt x="59" y="99"/>
                    <a:pt x="59" y="99"/>
                    <a:pt x="59" y="99"/>
                  </a:cubicBezTo>
                  <a:cubicBezTo>
                    <a:pt x="60" y="100"/>
                    <a:pt x="60" y="100"/>
                    <a:pt x="61" y="100"/>
                  </a:cubicBezTo>
                  <a:cubicBezTo>
                    <a:pt x="61" y="100"/>
                    <a:pt x="61" y="100"/>
                    <a:pt x="61" y="100"/>
                  </a:cubicBezTo>
                  <a:cubicBezTo>
                    <a:pt x="75" y="95"/>
                    <a:pt x="75" y="95"/>
                    <a:pt x="75" y="95"/>
                  </a:cubicBezTo>
                  <a:cubicBezTo>
                    <a:pt x="75" y="94"/>
                    <a:pt x="76" y="94"/>
                    <a:pt x="76" y="93"/>
                  </a:cubicBezTo>
                  <a:cubicBezTo>
                    <a:pt x="74" y="82"/>
                    <a:pt x="74" y="82"/>
                    <a:pt x="74" y="82"/>
                  </a:cubicBezTo>
                  <a:cubicBezTo>
                    <a:pt x="77" y="80"/>
                    <a:pt x="79" y="78"/>
                    <a:pt x="81" y="76"/>
                  </a:cubicBezTo>
                  <a:cubicBezTo>
                    <a:pt x="91" y="78"/>
                    <a:pt x="91" y="78"/>
                    <a:pt x="91" y="78"/>
                  </a:cubicBezTo>
                  <a:cubicBezTo>
                    <a:pt x="92" y="78"/>
                    <a:pt x="93" y="78"/>
                    <a:pt x="93" y="77"/>
                  </a:cubicBezTo>
                  <a:cubicBezTo>
                    <a:pt x="99" y="64"/>
                    <a:pt x="99" y="64"/>
                    <a:pt x="99" y="64"/>
                  </a:cubicBezTo>
                  <a:cubicBezTo>
                    <a:pt x="99" y="63"/>
                    <a:pt x="99" y="62"/>
                    <a:pt x="99" y="62"/>
                  </a:cubicBezTo>
                  <a:cubicBezTo>
                    <a:pt x="90" y="56"/>
                    <a:pt x="90" y="56"/>
                    <a:pt x="90" y="56"/>
                  </a:cubicBezTo>
                  <a:cubicBezTo>
                    <a:pt x="90" y="53"/>
                    <a:pt x="90" y="49"/>
                    <a:pt x="90" y="46"/>
                  </a:cubicBezTo>
                  <a:cubicBezTo>
                    <a:pt x="99" y="40"/>
                    <a:pt x="99" y="40"/>
                    <a:pt x="99" y="40"/>
                  </a:cubicBezTo>
                  <a:cubicBezTo>
                    <a:pt x="100" y="40"/>
                    <a:pt x="100" y="39"/>
                    <a:pt x="100" y="38"/>
                  </a:cubicBezTo>
                  <a:cubicBezTo>
                    <a:pt x="95" y="25"/>
                    <a:pt x="95" y="25"/>
                    <a:pt x="95" y="25"/>
                  </a:cubicBezTo>
                  <a:cubicBezTo>
                    <a:pt x="94" y="24"/>
                    <a:pt x="94" y="24"/>
                    <a:pt x="93" y="24"/>
                  </a:cubicBezTo>
                  <a:cubicBezTo>
                    <a:pt x="82" y="26"/>
                    <a:pt x="82" y="26"/>
                    <a:pt x="82" y="26"/>
                  </a:cubicBezTo>
                  <a:cubicBezTo>
                    <a:pt x="80" y="23"/>
                    <a:pt x="78" y="21"/>
                    <a:pt x="76" y="19"/>
                  </a:cubicBezTo>
                  <a:cubicBezTo>
                    <a:pt x="78" y="8"/>
                    <a:pt x="78" y="8"/>
                    <a:pt x="78" y="8"/>
                  </a:cubicBezTo>
                  <a:cubicBezTo>
                    <a:pt x="78" y="7"/>
                    <a:pt x="78" y="7"/>
                    <a:pt x="77" y="6"/>
                  </a:cubicBezTo>
                  <a:cubicBezTo>
                    <a:pt x="64" y="1"/>
                    <a:pt x="64" y="1"/>
                    <a:pt x="64" y="1"/>
                  </a:cubicBezTo>
                  <a:cubicBezTo>
                    <a:pt x="63" y="0"/>
                    <a:pt x="62" y="0"/>
                    <a:pt x="62" y="1"/>
                  </a:cubicBezTo>
                  <a:cubicBezTo>
                    <a:pt x="55" y="10"/>
                    <a:pt x="55" y="10"/>
                    <a:pt x="55" y="10"/>
                  </a:cubicBezTo>
                  <a:cubicBezTo>
                    <a:pt x="52" y="9"/>
                    <a:pt x="49" y="9"/>
                    <a:pt x="46" y="10"/>
                  </a:cubicBezTo>
                  <a:cubicBezTo>
                    <a:pt x="40" y="1"/>
                    <a:pt x="40" y="1"/>
                    <a:pt x="40" y="1"/>
                  </a:cubicBezTo>
                  <a:cubicBezTo>
                    <a:pt x="40" y="0"/>
                    <a:pt x="39" y="0"/>
                    <a:pt x="38" y="0"/>
                  </a:cubicBezTo>
                  <a:cubicBezTo>
                    <a:pt x="25" y="5"/>
                    <a:pt x="25" y="5"/>
                    <a:pt x="25" y="5"/>
                  </a:cubicBezTo>
                  <a:cubicBezTo>
                    <a:pt x="24" y="5"/>
                    <a:pt x="24" y="6"/>
                    <a:pt x="24" y="7"/>
                  </a:cubicBezTo>
                  <a:cubicBezTo>
                    <a:pt x="25" y="18"/>
                    <a:pt x="25" y="18"/>
                    <a:pt x="25" y="18"/>
                  </a:cubicBezTo>
                  <a:cubicBezTo>
                    <a:pt x="23" y="20"/>
                    <a:pt x="21" y="22"/>
                    <a:pt x="19" y="24"/>
                  </a:cubicBezTo>
                  <a:cubicBezTo>
                    <a:pt x="8" y="22"/>
                    <a:pt x="8" y="22"/>
                    <a:pt x="8" y="22"/>
                  </a:cubicBezTo>
                  <a:cubicBezTo>
                    <a:pt x="7" y="22"/>
                    <a:pt x="7" y="22"/>
                    <a:pt x="6" y="23"/>
                  </a:cubicBezTo>
                  <a:cubicBezTo>
                    <a:pt x="0" y="36"/>
                    <a:pt x="0" y="36"/>
                    <a:pt x="0" y="36"/>
                  </a:cubicBezTo>
                  <a:cubicBezTo>
                    <a:pt x="0" y="37"/>
                    <a:pt x="0" y="38"/>
                    <a:pt x="1" y="38"/>
                  </a:cubicBezTo>
                  <a:cubicBezTo>
                    <a:pt x="10" y="44"/>
                    <a:pt x="10" y="44"/>
                    <a:pt x="10" y="44"/>
                  </a:cubicBezTo>
                  <a:cubicBezTo>
                    <a:pt x="9" y="47"/>
                    <a:pt x="9" y="51"/>
                    <a:pt x="9" y="54"/>
                  </a:cubicBezTo>
                  <a:cubicBezTo>
                    <a:pt x="0" y="60"/>
                    <a:pt x="0" y="60"/>
                    <a:pt x="0" y="60"/>
                  </a:cubicBezTo>
                  <a:cubicBezTo>
                    <a:pt x="0" y="60"/>
                    <a:pt x="0" y="61"/>
                    <a:pt x="0" y="62"/>
                  </a:cubicBezTo>
                  <a:lnTo>
                    <a:pt x="5" y="75"/>
                  </a:ln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15" name="Freeform 120">
              <a:extLst>
                <a:ext uri="{FF2B5EF4-FFF2-40B4-BE49-F238E27FC236}">
                  <a16:creationId xmlns:a16="http://schemas.microsoft.com/office/drawing/2014/main" id="{125BF1CF-9636-76B1-FA9F-1BFD8099F0F7}"/>
                </a:ext>
              </a:extLst>
            </p:cNvPr>
            <p:cNvSpPr>
              <a:spLocks/>
            </p:cNvSpPr>
            <p:nvPr/>
          </p:nvSpPr>
          <p:spPr bwMode="auto">
            <a:xfrm>
              <a:off x="857957" y="3032099"/>
              <a:ext cx="120658" cy="120658"/>
            </a:xfrm>
            <a:custGeom>
              <a:avLst/>
              <a:gdLst>
                <a:gd name="T0" fmla="*/ 0 w 48"/>
                <a:gd name="T1" fmla="*/ 24 h 48"/>
                <a:gd name="T2" fmla="*/ 24 w 48"/>
                <a:gd name="T3" fmla="*/ 48 h 48"/>
                <a:gd name="T4" fmla="*/ 48 w 48"/>
                <a:gd name="T5" fmla="*/ 24 h 48"/>
                <a:gd name="T6" fmla="*/ 24 w 48"/>
                <a:gd name="T7" fmla="*/ 0 h 48"/>
                <a:gd name="T8" fmla="*/ 24 w 48"/>
                <a:gd name="T9" fmla="*/ 0 h 48"/>
                <a:gd name="T10" fmla="*/ 0 w 48"/>
                <a:gd name="T11" fmla="*/ 24 h 48"/>
              </a:gdLst>
              <a:ahLst/>
              <a:cxnLst>
                <a:cxn ang="0">
                  <a:pos x="T0" y="T1"/>
                </a:cxn>
                <a:cxn ang="0">
                  <a:pos x="T2" y="T3"/>
                </a:cxn>
                <a:cxn ang="0">
                  <a:pos x="T4" y="T5"/>
                </a:cxn>
                <a:cxn ang="0">
                  <a:pos x="T6" y="T7"/>
                </a:cxn>
                <a:cxn ang="0">
                  <a:pos x="T8" y="T9"/>
                </a:cxn>
                <a:cxn ang="0">
                  <a:pos x="T10" y="T11"/>
                </a:cxn>
              </a:cxnLst>
              <a:rect l="0" t="0" r="r" b="b"/>
              <a:pathLst>
                <a:path w="48" h="48">
                  <a:moveTo>
                    <a:pt x="0" y="24"/>
                  </a:moveTo>
                  <a:cubicBezTo>
                    <a:pt x="0" y="37"/>
                    <a:pt x="10" y="48"/>
                    <a:pt x="24" y="48"/>
                  </a:cubicBezTo>
                  <a:cubicBezTo>
                    <a:pt x="37" y="48"/>
                    <a:pt x="48" y="37"/>
                    <a:pt x="48" y="24"/>
                  </a:cubicBezTo>
                  <a:cubicBezTo>
                    <a:pt x="48" y="10"/>
                    <a:pt x="37" y="0"/>
                    <a:pt x="24" y="0"/>
                  </a:cubicBezTo>
                  <a:cubicBezTo>
                    <a:pt x="24" y="0"/>
                    <a:pt x="24" y="0"/>
                    <a:pt x="24" y="0"/>
                  </a:cubicBezTo>
                  <a:cubicBezTo>
                    <a:pt x="10" y="0"/>
                    <a:pt x="0" y="10"/>
                    <a:pt x="0" y="24"/>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16" name="Freeform 121">
              <a:extLst>
                <a:ext uri="{FF2B5EF4-FFF2-40B4-BE49-F238E27FC236}">
                  <a16:creationId xmlns:a16="http://schemas.microsoft.com/office/drawing/2014/main" id="{F8335F39-7159-C08A-5905-D97105F03FE0}"/>
                </a:ext>
              </a:extLst>
            </p:cNvPr>
            <p:cNvSpPr>
              <a:spLocks/>
            </p:cNvSpPr>
            <p:nvPr/>
          </p:nvSpPr>
          <p:spPr bwMode="auto">
            <a:xfrm>
              <a:off x="833613" y="3016223"/>
              <a:ext cx="110074" cy="154527"/>
            </a:xfrm>
            <a:custGeom>
              <a:avLst/>
              <a:gdLst>
                <a:gd name="T0" fmla="*/ 27 w 44"/>
                <a:gd name="T1" fmla="*/ 0 h 61"/>
                <a:gd name="T2" fmla="*/ 4 w 44"/>
                <a:gd name="T3" fmla="*/ 37 h 61"/>
                <a:gd name="T4" fmla="*/ 34 w 44"/>
                <a:gd name="T5" fmla="*/ 61 h 61"/>
                <a:gd name="T6" fmla="*/ 34 w 44"/>
                <a:gd name="T7" fmla="*/ 61 h 61"/>
                <a:gd name="T8" fmla="*/ 44 w 44"/>
                <a:gd name="T9" fmla="*/ 59 h 61"/>
              </a:gdLst>
              <a:ahLst/>
              <a:cxnLst>
                <a:cxn ang="0">
                  <a:pos x="T0" y="T1"/>
                </a:cxn>
                <a:cxn ang="0">
                  <a:pos x="T2" y="T3"/>
                </a:cxn>
                <a:cxn ang="0">
                  <a:pos x="T4" y="T5"/>
                </a:cxn>
                <a:cxn ang="0">
                  <a:pos x="T6" y="T7"/>
                </a:cxn>
                <a:cxn ang="0">
                  <a:pos x="T8" y="T9"/>
                </a:cxn>
              </a:cxnLst>
              <a:rect l="0" t="0" r="r" b="b"/>
              <a:pathLst>
                <a:path w="44" h="61">
                  <a:moveTo>
                    <a:pt x="27" y="0"/>
                  </a:moveTo>
                  <a:cubicBezTo>
                    <a:pt x="10" y="4"/>
                    <a:pt x="0" y="20"/>
                    <a:pt x="4" y="37"/>
                  </a:cubicBezTo>
                  <a:cubicBezTo>
                    <a:pt x="7" y="51"/>
                    <a:pt x="19" y="61"/>
                    <a:pt x="34" y="61"/>
                  </a:cubicBezTo>
                  <a:cubicBezTo>
                    <a:pt x="34" y="61"/>
                    <a:pt x="34" y="61"/>
                    <a:pt x="34" y="61"/>
                  </a:cubicBezTo>
                  <a:cubicBezTo>
                    <a:pt x="37" y="61"/>
                    <a:pt x="41" y="60"/>
                    <a:pt x="44" y="5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17" name="Freeform 122">
              <a:extLst>
                <a:ext uri="{FF2B5EF4-FFF2-40B4-BE49-F238E27FC236}">
                  <a16:creationId xmlns:a16="http://schemas.microsoft.com/office/drawing/2014/main" id="{277CA088-8F88-D946-BBD7-E9AE52A2CA12}"/>
                </a:ext>
              </a:extLst>
            </p:cNvPr>
            <p:cNvSpPr>
              <a:spLocks/>
            </p:cNvSpPr>
            <p:nvPr/>
          </p:nvSpPr>
          <p:spPr bwMode="auto">
            <a:xfrm>
              <a:off x="980731" y="2851112"/>
              <a:ext cx="175695" cy="177812"/>
            </a:xfrm>
            <a:custGeom>
              <a:avLst/>
              <a:gdLst>
                <a:gd name="T0" fmla="*/ 69 w 70"/>
                <a:gd name="T1" fmla="*/ 29 h 70"/>
                <a:gd name="T2" fmla="*/ 62 w 70"/>
                <a:gd name="T3" fmla="*/ 27 h 70"/>
                <a:gd name="T4" fmla="*/ 59 w 70"/>
                <a:gd name="T5" fmla="*/ 22 h 70"/>
                <a:gd name="T6" fmla="*/ 63 w 70"/>
                <a:gd name="T7" fmla="*/ 16 h 70"/>
                <a:gd name="T8" fmla="*/ 63 w 70"/>
                <a:gd name="T9" fmla="*/ 14 h 70"/>
                <a:gd name="T10" fmla="*/ 56 w 70"/>
                <a:gd name="T11" fmla="*/ 7 h 70"/>
                <a:gd name="T12" fmla="*/ 54 w 70"/>
                <a:gd name="T13" fmla="*/ 7 h 70"/>
                <a:gd name="T14" fmla="*/ 48 w 70"/>
                <a:gd name="T15" fmla="*/ 10 h 70"/>
                <a:gd name="T16" fmla="*/ 43 w 70"/>
                <a:gd name="T17" fmla="*/ 8 h 70"/>
                <a:gd name="T18" fmla="*/ 42 w 70"/>
                <a:gd name="T19" fmla="*/ 1 h 70"/>
                <a:gd name="T20" fmla="*/ 40 w 70"/>
                <a:gd name="T21" fmla="*/ 0 h 70"/>
                <a:gd name="T22" fmla="*/ 30 w 70"/>
                <a:gd name="T23" fmla="*/ 0 h 70"/>
                <a:gd name="T24" fmla="*/ 29 w 70"/>
                <a:gd name="T25" fmla="*/ 1 h 70"/>
                <a:gd name="T26" fmla="*/ 27 w 70"/>
                <a:gd name="T27" fmla="*/ 8 h 70"/>
                <a:gd name="T28" fmla="*/ 22 w 70"/>
                <a:gd name="T29" fmla="*/ 10 h 70"/>
                <a:gd name="T30" fmla="*/ 16 w 70"/>
                <a:gd name="T31" fmla="*/ 6 h 70"/>
                <a:gd name="T32" fmla="*/ 14 w 70"/>
                <a:gd name="T33" fmla="*/ 6 h 70"/>
                <a:gd name="T34" fmla="*/ 7 w 70"/>
                <a:gd name="T35" fmla="*/ 13 h 70"/>
                <a:gd name="T36" fmla="*/ 7 w 70"/>
                <a:gd name="T37" fmla="*/ 15 h 70"/>
                <a:gd name="T38" fmla="*/ 10 w 70"/>
                <a:gd name="T39" fmla="*/ 21 h 70"/>
                <a:gd name="T40" fmla="*/ 8 w 70"/>
                <a:gd name="T41" fmla="*/ 27 h 70"/>
                <a:gd name="T42" fmla="*/ 1 w 70"/>
                <a:gd name="T43" fmla="*/ 28 h 70"/>
                <a:gd name="T44" fmla="*/ 0 w 70"/>
                <a:gd name="T45" fmla="*/ 30 h 70"/>
                <a:gd name="T46" fmla="*/ 0 w 70"/>
                <a:gd name="T47" fmla="*/ 39 h 70"/>
                <a:gd name="T48" fmla="*/ 1 w 70"/>
                <a:gd name="T49" fmla="*/ 41 h 70"/>
                <a:gd name="T50" fmla="*/ 8 w 70"/>
                <a:gd name="T51" fmla="*/ 43 h 70"/>
                <a:gd name="T52" fmla="*/ 10 w 70"/>
                <a:gd name="T53" fmla="*/ 48 h 70"/>
                <a:gd name="T54" fmla="*/ 6 w 70"/>
                <a:gd name="T55" fmla="*/ 54 h 70"/>
                <a:gd name="T56" fmla="*/ 6 w 70"/>
                <a:gd name="T57" fmla="*/ 56 h 70"/>
                <a:gd name="T58" fmla="*/ 13 w 70"/>
                <a:gd name="T59" fmla="*/ 63 h 70"/>
                <a:gd name="T60" fmla="*/ 15 w 70"/>
                <a:gd name="T61" fmla="*/ 63 h 70"/>
                <a:gd name="T62" fmla="*/ 21 w 70"/>
                <a:gd name="T63" fmla="*/ 59 h 70"/>
                <a:gd name="T64" fmla="*/ 27 w 70"/>
                <a:gd name="T65" fmla="*/ 62 h 70"/>
                <a:gd name="T66" fmla="*/ 28 w 70"/>
                <a:gd name="T67" fmla="*/ 68 h 70"/>
                <a:gd name="T68" fmla="*/ 30 w 70"/>
                <a:gd name="T69" fmla="*/ 70 h 70"/>
                <a:gd name="T70" fmla="*/ 39 w 70"/>
                <a:gd name="T71" fmla="*/ 70 h 70"/>
                <a:gd name="T72" fmla="*/ 39 w 70"/>
                <a:gd name="T73" fmla="*/ 70 h 70"/>
                <a:gd name="T74" fmla="*/ 41 w 70"/>
                <a:gd name="T75" fmla="*/ 69 h 70"/>
                <a:gd name="T76" fmla="*/ 42 w 70"/>
                <a:gd name="T77" fmla="*/ 62 h 70"/>
                <a:gd name="T78" fmla="*/ 48 w 70"/>
                <a:gd name="T79" fmla="*/ 60 h 70"/>
                <a:gd name="T80" fmla="*/ 54 w 70"/>
                <a:gd name="T81" fmla="*/ 63 h 70"/>
                <a:gd name="T82" fmla="*/ 56 w 70"/>
                <a:gd name="T83" fmla="*/ 63 h 70"/>
                <a:gd name="T84" fmla="*/ 63 w 70"/>
                <a:gd name="T85" fmla="*/ 56 h 70"/>
                <a:gd name="T86" fmla="*/ 63 w 70"/>
                <a:gd name="T87" fmla="*/ 54 h 70"/>
                <a:gd name="T88" fmla="*/ 59 w 70"/>
                <a:gd name="T89" fmla="*/ 48 h 70"/>
                <a:gd name="T90" fmla="*/ 61 w 70"/>
                <a:gd name="T91" fmla="*/ 43 h 70"/>
                <a:gd name="T92" fmla="*/ 68 w 70"/>
                <a:gd name="T93" fmla="*/ 42 h 70"/>
                <a:gd name="T94" fmla="*/ 70 w 70"/>
                <a:gd name="T95" fmla="*/ 40 h 70"/>
                <a:gd name="T96" fmla="*/ 70 w 70"/>
                <a:gd name="T97" fmla="*/ 30 h 70"/>
                <a:gd name="T98" fmla="*/ 69 w 70"/>
                <a:gd name="T99"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0" h="70">
                  <a:moveTo>
                    <a:pt x="69" y="29"/>
                  </a:moveTo>
                  <a:cubicBezTo>
                    <a:pt x="62" y="27"/>
                    <a:pt x="62" y="27"/>
                    <a:pt x="62" y="27"/>
                  </a:cubicBezTo>
                  <a:cubicBezTo>
                    <a:pt x="61" y="25"/>
                    <a:pt x="60" y="23"/>
                    <a:pt x="59" y="22"/>
                  </a:cubicBezTo>
                  <a:cubicBezTo>
                    <a:pt x="63" y="16"/>
                    <a:pt x="63" y="16"/>
                    <a:pt x="63" y="16"/>
                  </a:cubicBezTo>
                  <a:cubicBezTo>
                    <a:pt x="64" y="15"/>
                    <a:pt x="64" y="14"/>
                    <a:pt x="63" y="14"/>
                  </a:cubicBezTo>
                  <a:cubicBezTo>
                    <a:pt x="56" y="7"/>
                    <a:pt x="56" y="7"/>
                    <a:pt x="56" y="7"/>
                  </a:cubicBezTo>
                  <a:cubicBezTo>
                    <a:pt x="56" y="6"/>
                    <a:pt x="55" y="6"/>
                    <a:pt x="54" y="7"/>
                  </a:cubicBezTo>
                  <a:cubicBezTo>
                    <a:pt x="48" y="10"/>
                    <a:pt x="48" y="10"/>
                    <a:pt x="48" y="10"/>
                  </a:cubicBezTo>
                  <a:cubicBezTo>
                    <a:pt x="47" y="10"/>
                    <a:pt x="45" y="9"/>
                    <a:pt x="43" y="8"/>
                  </a:cubicBezTo>
                  <a:cubicBezTo>
                    <a:pt x="42" y="1"/>
                    <a:pt x="42" y="1"/>
                    <a:pt x="42" y="1"/>
                  </a:cubicBezTo>
                  <a:cubicBezTo>
                    <a:pt x="41" y="1"/>
                    <a:pt x="41" y="0"/>
                    <a:pt x="40" y="0"/>
                  </a:cubicBezTo>
                  <a:cubicBezTo>
                    <a:pt x="30" y="0"/>
                    <a:pt x="30" y="0"/>
                    <a:pt x="30" y="0"/>
                  </a:cubicBezTo>
                  <a:cubicBezTo>
                    <a:pt x="29" y="0"/>
                    <a:pt x="29" y="0"/>
                    <a:pt x="29" y="1"/>
                  </a:cubicBezTo>
                  <a:cubicBezTo>
                    <a:pt x="27" y="8"/>
                    <a:pt x="27" y="8"/>
                    <a:pt x="27" y="8"/>
                  </a:cubicBezTo>
                  <a:cubicBezTo>
                    <a:pt x="25" y="9"/>
                    <a:pt x="23" y="9"/>
                    <a:pt x="22" y="10"/>
                  </a:cubicBezTo>
                  <a:cubicBezTo>
                    <a:pt x="16" y="6"/>
                    <a:pt x="16" y="6"/>
                    <a:pt x="16" y="6"/>
                  </a:cubicBezTo>
                  <a:cubicBezTo>
                    <a:pt x="15" y="6"/>
                    <a:pt x="14" y="6"/>
                    <a:pt x="14" y="6"/>
                  </a:cubicBezTo>
                  <a:cubicBezTo>
                    <a:pt x="7" y="13"/>
                    <a:pt x="7" y="13"/>
                    <a:pt x="7" y="13"/>
                  </a:cubicBezTo>
                  <a:cubicBezTo>
                    <a:pt x="6" y="14"/>
                    <a:pt x="6" y="15"/>
                    <a:pt x="7" y="15"/>
                  </a:cubicBezTo>
                  <a:cubicBezTo>
                    <a:pt x="10" y="21"/>
                    <a:pt x="10" y="21"/>
                    <a:pt x="10" y="21"/>
                  </a:cubicBezTo>
                  <a:cubicBezTo>
                    <a:pt x="9" y="23"/>
                    <a:pt x="9" y="25"/>
                    <a:pt x="8" y="27"/>
                  </a:cubicBezTo>
                  <a:cubicBezTo>
                    <a:pt x="1" y="28"/>
                    <a:pt x="1" y="28"/>
                    <a:pt x="1" y="28"/>
                  </a:cubicBezTo>
                  <a:cubicBezTo>
                    <a:pt x="0" y="28"/>
                    <a:pt x="0" y="29"/>
                    <a:pt x="0" y="30"/>
                  </a:cubicBezTo>
                  <a:cubicBezTo>
                    <a:pt x="0" y="39"/>
                    <a:pt x="0" y="39"/>
                    <a:pt x="0" y="39"/>
                  </a:cubicBezTo>
                  <a:cubicBezTo>
                    <a:pt x="0" y="40"/>
                    <a:pt x="0" y="41"/>
                    <a:pt x="1" y="41"/>
                  </a:cubicBezTo>
                  <a:cubicBezTo>
                    <a:pt x="8" y="43"/>
                    <a:pt x="8" y="43"/>
                    <a:pt x="8" y="43"/>
                  </a:cubicBezTo>
                  <a:cubicBezTo>
                    <a:pt x="8" y="44"/>
                    <a:pt x="9" y="46"/>
                    <a:pt x="10" y="48"/>
                  </a:cubicBezTo>
                  <a:cubicBezTo>
                    <a:pt x="6" y="54"/>
                    <a:pt x="6" y="54"/>
                    <a:pt x="6" y="54"/>
                  </a:cubicBezTo>
                  <a:cubicBezTo>
                    <a:pt x="6" y="54"/>
                    <a:pt x="6" y="55"/>
                    <a:pt x="6" y="56"/>
                  </a:cubicBezTo>
                  <a:cubicBezTo>
                    <a:pt x="13" y="63"/>
                    <a:pt x="13" y="63"/>
                    <a:pt x="13" y="63"/>
                  </a:cubicBezTo>
                  <a:cubicBezTo>
                    <a:pt x="14" y="63"/>
                    <a:pt x="15" y="63"/>
                    <a:pt x="15" y="63"/>
                  </a:cubicBezTo>
                  <a:cubicBezTo>
                    <a:pt x="21" y="59"/>
                    <a:pt x="21" y="59"/>
                    <a:pt x="21" y="59"/>
                  </a:cubicBezTo>
                  <a:cubicBezTo>
                    <a:pt x="23" y="60"/>
                    <a:pt x="25" y="61"/>
                    <a:pt x="27" y="62"/>
                  </a:cubicBezTo>
                  <a:cubicBezTo>
                    <a:pt x="28" y="68"/>
                    <a:pt x="28" y="68"/>
                    <a:pt x="28" y="68"/>
                  </a:cubicBezTo>
                  <a:cubicBezTo>
                    <a:pt x="28" y="69"/>
                    <a:pt x="29" y="70"/>
                    <a:pt x="30" y="70"/>
                  </a:cubicBezTo>
                  <a:cubicBezTo>
                    <a:pt x="39" y="70"/>
                    <a:pt x="39" y="70"/>
                    <a:pt x="39" y="70"/>
                  </a:cubicBezTo>
                  <a:cubicBezTo>
                    <a:pt x="39" y="70"/>
                    <a:pt x="39" y="70"/>
                    <a:pt x="39" y="70"/>
                  </a:cubicBezTo>
                  <a:cubicBezTo>
                    <a:pt x="40" y="70"/>
                    <a:pt x="41" y="69"/>
                    <a:pt x="41" y="69"/>
                  </a:cubicBezTo>
                  <a:cubicBezTo>
                    <a:pt x="42" y="62"/>
                    <a:pt x="42" y="62"/>
                    <a:pt x="42" y="62"/>
                  </a:cubicBezTo>
                  <a:cubicBezTo>
                    <a:pt x="44" y="61"/>
                    <a:pt x="46" y="60"/>
                    <a:pt x="48" y="60"/>
                  </a:cubicBezTo>
                  <a:cubicBezTo>
                    <a:pt x="54" y="63"/>
                    <a:pt x="54" y="63"/>
                    <a:pt x="54" y="63"/>
                  </a:cubicBezTo>
                  <a:cubicBezTo>
                    <a:pt x="54" y="64"/>
                    <a:pt x="55" y="64"/>
                    <a:pt x="56" y="63"/>
                  </a:cubicBezTo>
                  <a:cubicBezTo>
                    <a:pt x="63" y="56"/>
                    <a:pt x="63" y="56"/>
                    <a:pt x="63" y="56"/>
                  </a:cubicBezTo>
                  <a:cubicBezTo>
                    <a:pt x="63" y="56"/>
                    <a:pt x="63" y="55"/>
                    <a:pt x="63" y="54"/>
                  </a:cubicBezTo>
                  <a:cubicBezTo>
                    <a:pt x="59" y="48"/>
                    <a:pt x="59" y="48"/>
                    <a:pt x="59" y="48"/>
                  </a:cubicBezTo>
                  <a:cubicBezTo>
                    <a:pt x="60" y="47"/>
                    <a:pt x="61" y="45"/>
                    <a:pt x="61" y="43"/>
                  </a:cubicBezTo>
                  <a:cubicBezTo>
                    <a:pt x="68" y="42"/>
                    <a:pt x="68" y="42"/>
                    <a:pt x="68" y="42"/>
                  </a:cubicBezTo>
                  <a:cubicBezTo>
                    <a:pt x="69" y="42"/>
                    <a:pt x="70" y="41"/>
                    <a:pt x="70" y="40"/>
                  </a:cubicBezTo>
                  <a:cubicBezTo>
                    <a:pt x="70" y="30"/>
                    <a:pt x="70" y="30"/>
                    <a:pt x="70" y="30"/>
                  </a:cubicBezTo>
                  <a:cubicBezTo>
                    <a:pt x="70" y="30"/>
                    <a:pt x="69" y="29"/>
                    <a:pt x="69" y="29"/>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18" name="Freeform 123">
              <a:extLst>
                <a:ext uri="{FF2B5EF4-FFF2-40B4-BE49-F238E27FC236}">
                  <a16:creationId xmlns:a16="http://schemas.microsoft.com/office/drawing/2014/main" id="{067A9E35-CB6F-D26B-BB2B-14969E1478E6}"/>
                </a:ext>
              </a:extLst>
            </p:cNvPr>
            <p:cNvSpPr>
              <a:spLocks/>
            </p:cNvSpPr>
            <p:nvPr/>
          </p:nvSpPr>
          <p:spPr bwMode="auto">
            <a:xfrm>
              <a:off x="1020951" y="2892389"/>
              <a:ext cx="95256" cy="96315"/>
            </a:xfrm>
            <a:custGeom>
              <a:avLst/>
              <a:gdLst>
                <a:gd name="T0" fmla="*/ 26 w 38"/>
                <a:gd name="T1" fmla="*/ 4 h 38"/>
                <a:gd name="T2" fmla="*/ 3 w 38"/>
                <a:gd name="T3" fmla="*/ 12 h 38"/>
                <a:gd name="T4" fmla="*/ 12 w 38"/>
                <a:gd name="T5" fmla="*/ 34 h 38"/>
                <a:gd name="T6" fmla="*/ 34 w 38"/>
                <a:gd name="T7" fmla="*/ 26 h 38"/>
                <a:gd name="T8" fmla="*/ 34 w 38"/>
                <a:gd name="T9" fmla="*/ 26 h 38"/>
                <a:gd name="T10" fmla="*/ 26 w 38"/>
                <a:gd name="T11" fmla="*/ 4 h 38"/>
              </a:gdLst>
              <a:ahLst/>
              <a:cxnLst>
                <a:cxn ang="0">
                  <a:pos x="T0" y="T1"/>
                </a:cxn>
                <a:cxn ang="0">
                  <a:pos x="T2" y="T3"/>
                </a:cxn>
                <a:cxn ang="0">
                  <a:pos x="T4" y="T5"/>
                </a:cxn>
                <a:cxn ang="0">
                  <a:pos x="T6" y="T7"/>
                </a:cxn>
                <a:cxn ang="0">
                  <a:pos x="T8" y="T9"/>
                </a:cxn>
                <a:cxn ang="0">
                  <a:pos x="T10" y="T11"/>
                </a:cxn>
              </a:cxnLst>
              <a:rect l="0" t="0" r="r" b="b"/>
              <a:pathLst>
                <a:path w="38" h="38">
                  <a:moveTo>
                    <a:pt x="26" y="4"/>
                  </a:moveTo>
                  <a:cubicBezTo>
                    <a:pt x="17" y="0"/>
                    <a:pt x="7" y="3"/>
                    <a:pt x="3" y="12"/>
                  </a:cubicBezTo>
                  <a:cubicBezTo>
                    <a:pt x="0" y="20"/>
                    <a:pt x="3" y="30"/>
                    <a:pt x="12" y="34"/>
                  </a:cubicBezTo>
                  <a:cubicBezTo>
                    <a:pt x="20" y="38"/>
                    <a:pt x="30" y="34"/>
                    <a:pt x="34" y="26"/>
                  </a:cubicBezTo>
                  <a:cubicBezTo>
                    <a:pt x="34" y="26"/>
                    <a:pt x="34" y="26"/>
                    <a:pt x="34" y="26"/>
                  </a:cubicBezTo>
                  <a:cubicBezTo>
                    <a:pt x="38" y="17"/>
                    <a:pt x="34" y="7"/>
                    <a:pt x="26" y="4"/>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19" name="Freeform 124">
              <a:extLst>
                <a:ext uri="{FF2B5EF4-FFF2-40B4-BE49-F238E27FC236}">
                  <a16:creationId xmlns:a16="http://schemas.microsoft.com/office/drawing/2014/main" id="{38CE13B0-123D-EA8E-489E-35FCA241F828}"/>
                </a:ext>
              </a:extLst>
            </p:cNvPr>
            <p:cNvSpPr>
              <a:spLocks/>
            </p:cNvSpPr>
            <p:nvPr/>
          </p:nvSpPr>
          <p:spPr bwMode="auto">
            <a:xfrm>
              <a:off x="1011425" y="3041624"/>
              <a:ext cx="14818" cy="27518"/>
            </a:xfrm>
            <a:custGeom>
              <a:avLst/>
              <a:gdLst>
                <a:gd name="T0" fmla="*/ 0 w 6"/>
                <a:gd name="T1" fmla="*/ 11 h 11"/>
                <a:gd name="T2" fmla="*/ 5 w 6"/>
                <a:gd name="T3" fmla="*/ 9 h 11"/>
                <a:gd name="T4" fmla="*/ 6 w 6"/>
                <a:gd name="T5" fmla="*/ 7 h 11"/>
                <a:gd name="T6" fmla="*/ 3 w 6"/>
                <a:gd name="T7" fmla="*/ 0 h 11"/>
              </a:gdLst>
              <a:ahLst/>
              <a:cxnLst>
                <a:cxn ang="0">
                  <a:pos x="T0" y="T1"/>
                </a:cxn>
                <a:cxn ang="0">
                  <a:pos x="T2" y="T3"/>
                </a:cxn>
                <a:cxn ang="0">
                  <a:pos x="T4" y="T5"/>
                </a:cxn>
                <a:cxn ang="0">
                  <a:pos x="T6" y="T7"/>
                </a:cxn>
              </a:cxnLst>
              <a:rect l="0" t="0" r="r" b="b"/>
              <a:pathLst>
                <a:path w="6" h="11">
                  <a:moveTo>
                    <a:pt x="0" y="11"/>
                  </a:moveTo>
                  <a:cubicBezTo>
                    <a:pt x="0" y="11"/>
                    <a:pt x="5" y="9"/>
                    <a:pt x="5" y="9"/>
                  </a:cubicBezTo>
                  <a:cubicBezTo>
                    <a:pt x="6" y="8"/>
                    <a:pt x="6" y="7"/>
                    <a:pt x="6" y="7"/>
                  </a:cubicBezTo>
                  <a:cubicBezTo>
                    <a:pt x="3" y="0"/>
                    <a:pt x="3" y="0"/>
                    <a:pt x="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grpSp>
      <p:grpSp>
        <p:nvGrpSpPr>
          <p:cNvPr id="120" name="Groupe 119">
            <a:extLst>
              <a:ext uri="{FF2B5EF4-FFF2-40B4-BE49-F238E27FC236}">
                <a16:creationId xmlns:a16="http://schemas.microsoft.com/office/drawing/2014/main" id="{5548BD65-DE32-E198-18DF-FC7A81F59AA3}"/>
              </a:ext>
            </a:extLst>
          </p:cNvPr>
          <p:cNvGrpSpPr/>
          <p:nvPr/>
        </p:nvGrpSpPr>
        <p:grpSpPr>
          <a:xfrm>
            <a:off x="3584079" y="4775669"/>
            <a:ext cx="926616" cy="1333074"/>
            <a:chOff x="2003425" y="3509966"/>
            <a:chExt cx="517526" cy="744538"/>
          </a:xfrm>
        </p:grpSpPr>
        <p:sp>
          <p:nvSpPr>
            <p:cNvPr id="121" name="Freeform 29">
              <a:extLst>
                <a:ext uri="{FF2B5EF4-FFF2-40B4-BE49-F238E27FC236}">
                  <a16:creationId xmlns:a16="http://schemas.microsoft.com/office/drawing/2014/main" id="{525B2410-7954-3069-61E2-EB856BF7529D}"/>
                </a:ext>
              </a:extLst>
            </p:cNvPr>
            <p:cNvSpPr>
              <a:spLocks/>
            </p:cNvSpPr>
            <p:nvPr/>
          </p:nvSpPr>
          <p:spPr bwMode="auto">
            <a:xfrm>
              <a:off x="2193925" y="3662366"/>
              <a:ext cx="296863" cy="223838"/>
            </a:xfrm>
            <a:custGeom>
              <a:avLst/>
              <a:gdLst>
                <a:gd name="T0" fmla="*/ 72 w 78"/>
                <a:gd name="T1" fmla="*/ 10 h 59"/>
                <a:gd name="T2" fmla="*/ 78 w 78"/>
                <a:gd name="T3" fmla="*/ 27 h 59"/>
                <a:gd name="T4" fmla="*/ 78 w 78"/>
                <a:gd name="T5" fmla="*/ 59 h 59"/>
                <a:gd name="T6" fmla="*/ 59 w 78"/>
                <a:gd name="T7" fmla="*/ 59 h 59"/>
                <a:gd name="T8" fmla="*/ 60 w 78"/>
                <a:gd name="T9" fmla="*/ 52 h 59"/>
                <a:gd name="T10" fmla="*/ 48 w 78"/>
                <a:gd name="T11" fmla="*/ 40 h 59"/>
                <a:gd name="T12" fmla="*/ 35 w 78"/>
                <a:gd name="T13" fmla="*/ 52 h 59"/>
                <a:gd name="T14" fmla="*/ 37 w 78"/>
                <a:gd name="T15" fmla="*/ 59 h 59"/>
                <a:gd name="T16" fmla="*/ 18 w 78"/>
                <a:gd name="T17" fmla="*/ 59 h 59"/>
                <a:gd name="T18" fmla="*/ 18 w 78"/>
                <a:gd name="T19" fmla="*/ 40 h 59"/>
                <a:gd name="T20" fmla="*/ 12 w 78"/>
                <a:gd name="T21" fmla="*/ 42 h 59"/>
                <a:gd name="T22" fmla="*/ 0 w 78"/>
                <a:gd name="T23" fmla="*/ 29 h 59"/>
                <a:gd name="T24" fmla="*/ 12 w 78"/>
                <a:gd name="T25" fmla="*/ 17 h 59"/>
                <a:gd name="T26" fmla="*/ 18 w 78"/>
                <a:gd name="T27" fmla="*/ 18 h 59"/>
                <a:gd name="T28" fmla="*/ 18 w 78"/>
                <a:gd name="T29" fmla="*/ 0 h 59"/>
                <a:gd name="T30" fmla="*/ 50 w 78"/>
                <a:gd name="T31" fmla="*/ 0 h 59"/>
                <a:gd name="T32" fmla="*/ 58 w 78"/>
                <a:gd name="T33"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59">
                  <a:moveTo>
                    <a:pt x="72" y="10"/>
                  </a:moveTo>
                  <a:cubicBezTo>
                    <a:pt x="75" y="15"/>
                    <a:pt x="78" y="21"/>
                    <a:pt x="78" y="27"/>
                  </a:cubicBezTo>
                  <a:cubicBezTo>
                    <a:pt x="78" y="59"/>
                    <a:pt x="78" y="59"/>
                    <a:pt x="78" y="59"/>
                  </a:cubicBezTo>
                  <a:cubicBezTo>
                    <a:pt x="59" y="59"/>
                    <a:pt x="59" y="59"/>
                    <a:pt x="59" y="59"/>
                  </a:cubicBezTo>
                  <a:cubicBezTo>
                    <a:pt x="60" y="57"/>
                    <a:pt x="60" y="55"/>
                    <a:pt x="60" y="52"/>
                  </a:cubicBezTo>
                  <a:cubicBezTo>
                    <a:pt x="60" y="46"/>
                    <a:pt x="55" y="40"/>
                    <a:pt x="48" y="40"/>
                  </a:cubicBezTo>
                  <a:cubicBezTo>
                    <a:pt x="41" y="40"/>
                    <a:pt x="35" y="46"/>
                    <a:pt x="35" y="52"/>
                  </a:cubicBezTo>
                  <a:cubicBezTo>
                    <a:pt x="35" y="55"/>
                    <a:pt x="36" y="57"/>
                    <a:pt x="37" y="59"/>
                  </a:cubicBezTo>
                  <a:cubicBezTo>
                    <a:pt x="18" y="59"/>
                    <a:pt x="18" y="59"/>
                    <a:pt x="18" y="59"/>
                  </a:cubicBezTo>
                  <a:cubicBezTo>
                    <a:pt x="18" y="40"/>
                    <a:pt x="18" y="40"/>
                    <a:pt x="18" y="40"/>
                  </a:cubicBezTo>
                  <a:cubicBezTo>
                    <a:pt x="16" y="41"/>
                    <a:pt x="14" y="42"/>
                    <a:pt x="12" y="42"/>
                  </a:cubicBezTo>
                  <a:cubicBezTo>
                    <a:pt x="5" y="42"/>
                    <a:pt x="0" y="36"/>
                    <a:pt x="0" y="29"/>
                  </a:cubicBezTo>
                  <a:cubicBezTo>
                    <a:pt x="0" y="22"/>
                    <a:pt x="5" y="17"/>
                    <a:pt x="12" y="17"/>
                  </a:cubicBezTo>
                  <a:cubicBezTo>
                    <a:pt x="14" y="17"/>
                    <a:pt x="16" y="17"/>
                    <a:pt x="18" y="18"/>
                  </a:cubicBezTo>
                  <a:cubicBezTo>
                    <a:pt x="18" y="0"/>
                    <a:pt x="18" y="0"/>
                    <a:pt x="18" y="0"/>
                  </a:cubicBezTo>
                  <a:cubicBezTo>
                    <a:pt x="50" y="0"/>
                    <a:pt x="50" y="0"/>
                    <a:pt x="50" y="0"/>
                  </a:cubicBezTo>
                  <a:cubicBezTo>
                    <a:pt x="53" y="0"/>
                    <a:pt x="56" y="0"/>
                    <a:pt x="58"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22" name="Freeform 30">
              <a:extLst>
                <a:ext uri="{FF2B5EF4-FFF2-40B4-BE49-F238E27FC236}">
                  <a16:creationId xmlns:a16="http://schemas.microsoft.com/office/drawing/2014/main" id="{280FF255-F149-7E42-5815-61E80A5499C3}"/>
                </a:ext>
              </a:extLst>
            </p:cNvPr>
            <p:cNvSpPr>
              <a:spLocks/>
            </p:cNvSpPr>
            <p:nvPr/>
          </p:nvSpPr>
          <p:spPr bwMode="auto">
            <a:xfrm>
              <a:off x="2433638" y="4087817"/>
              <a:ext cx="14288" cy="11113"/>
            </a:xfrm>
            <a:custGeom>
              <a:avLst/>
              <a:gdLst>
                <a:gd name="T0" fmla="*/ 4 w 4"/>
                <a:gd name="T1" fmla="*/ 0 h 3"/>
                <a:gd name="T2" fmla="*/ 0 w 4"/>
                <a:gd name="T3" fmla="*/ 3 h 3"/>
              </a:gdLst>
              <a:ahLst/>
              <a:cxnLst>
                <a:cxn ang="0">
                  <a:pos x="T0" y="T1"/>
                </a:cxn>
                <a:cxn ang="0">
                  <a:pos x="T2" y="T3"/>
                </a:cxn>
              </a:cxnLst>
              <a:rect l="0" t="0" r="r" b="b"/>
              <a:pathLst>
                <a:path w="4" h="3">
                  <a:moveTo>
                    <a:pt x="4" y="0"/>
                  </a:moveTo>
                  <a:cubicBezTo>
                    <a:pt x="3" y="1"/>
                    <a:pt x="1" y="2"/>
                    <a:pt x="0"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23" name="Freeform 31">
              <a:extLst>
                <a:ext uri="{FF2B5EF4-FFF2-40B4-BE49-F238E27FC236}">
                  <a16:creationId xmlns:a16="http://schemas.microsoft.com/office/drawing/2014/main" id="{B58262C3-0ECC-018C-10EE-3219CC45DAB9}"/>
                </a:ext>
              </a:extLst>
            </p:cNvPr>
            <p:cNvSpPr>
              <a:spLocks/>
            </p:cNvSpPr>
            <p:nvPr/>
          </p:nvSpPr>
          <p:spPr bwMode="auto">
            <a:xfrm>
              <a:off x="2262188" y="3814766"/>
              <a:ext cx="228600" cy="295275"/>
            </a:xfrm>
            <a:custGeom>
              <a:avLst/>
              <a:gdLst>
                <a:gd name="T0" fmla="*/ 27 w 60"/>
                <a:gd name="T1" fmla="*/ 78 h 78"/>
                <a:gd name="T2" fmla="*/ 0 w 60"/>
                <a:gd name="T3" fmla="*/ 78 h 78"/>
                <a:gd name="T4" fmla="*/ 0 w 60"/>
                <a:gd name="T5" fmla="*/ 59 h 78"/>
                <a:gd name="T6" fmla="*/ 7 w 60"/>
                <a:gd name="T7" fmla="*/ 61 h 78"/>
                <a:gd name="T8" fmla="*/ 19 w 60"/>
                <a:gd name="T9" fmla="*/ 48 h 78"/>
                <a:gd name="T10" fmla="*/ 7 w 60"/>
                <a:gd name="T11" fmla="*/ 36 h 78"/>
                <a:gd name="T12" fmla="*/ 0 w 60"/>
                <a:gd name="T13" fmla="*/ 38 h 78"/>
                <a:gd name="T14" fmla="*/ 0 w 60"/>
                <a:gd name="T15" fmla="*/ 19 h 78"/>
                <a:gd name="T16" fmla="*/ 19 w 60"/>
                <a:gd name="T17" fmla="*/ 19 h 78"/>
                <a:gd name="T18" fmla="*/ 17 w 60"/>
                <a:gd name="T19" fmla="*/ 12 h 78"/>
                <a:gd name="T20" fmla="*/ 30 w 60"/>
                <a:gd name="T21" fmla="*/ 0 h 78"/>
                <a:gd name="T22" fmla="*/ 42 w 60"/>
                <a:gd name="T23" fmla="*/ 12 h 78"/>
                <a:gd name="T24" fmla="*/ 41 w 60"/>
                <a:gd name="T25" fmla="*/ 19 h 78"/>
                <a:gd name="T26" fmla="*/ 60 w 60"/>
                <a:gd name="T27" fmla="*/ 19 h 78"/>
                <a:gd name="T28" fmla="*/ 60 w 60"/>
                <a:gd name="T29" fmla="*/ 51 h 78"/>
                <a:gd name="T30" fmla="*/ 58 w 60"/>
                <a:gd name="T31" fmla="*/ 59 h 78"/>
                <a:gd name="T32" fmla="*/ 56 w 60"/>
                <a:gd name="T33"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78">
                  <a:moveTo>
                    <a:pt x="27" y="78"/>
                  </a:moveTo>
                  <a:cubicBezTo>
                    <a:pt x="0" y="78"/>
                    <a:pt x="0" y="78"/>
                    <a:pt x="0" y="78"/>
                  </a:cubicBezTo>
                  <a:cubicBezTo>
                    <a:pt x="0" y="59"/>
                    <a:pt x="0" y="59"/>
                    <a:pt x="0" y="59"/>
                  </a:cubicBezTo>
                  <a:cubicBezTo>
                    <a:pt x="2" y="60"/>
                    <a:pt x="4" y="61"/>
                    <a:pt x="7" y="61"/>
                  </a:cubicBezTo>
                  <a:cubicBezTo>
                    <a:pt x="13" y="61"/>
                    <a:pt x="19" y="55"/>
                    <a:pt x="19" y="48"/>
                  </a:cubicBezTo>
                  <a:cubicBezTo>
                    <a:pt x="19" y="41"/>
                    <a:pt x="13" y="36"/>
                    <a:pt x="7" y="36"/>
                  </a:cubicBezTo>
                  <a:cubicBezTo>
                    <a:pt x="4" y="36"/>
                    <a:pt x="2" y="36"/>
                    <a:pt x="0" y="38"/>
                  </a:cubicBezTo>
                  <a:cubicBezTo>
                    <a:pt x="0" y="19"/>
                    <a:pt x="0" y="19"/>
                    <a:pt x="0" y="19"/>
                  </a:cubicBezTo>
                  <a:cubicBezTo>
                    <a:pt x="19" y="19"/>
                    <a:pt x="19" y="19"/>
                    <a:pt x="19" y="19"/>
                  </a:cubicBezTo>
                  <a:cubicBezTo>
                    <a:pt x="18" y="17"/>
                    <a:pt x="17" y="15"/>
                    <a:pt x="17" y="12"/>
                  </a:cubicBezTo>
                  <a:cubicBezTo>
                    <a:pt x="17" y="6"/>
                    <a:pt x="23" y="0"/>
                    <a:pt x="30" y="0"/>
                  </a:cubicBezTo>
                  <a:cubicBezTo>
                    <a:pt x="37" y="0"/>
                    <a:pt x="42" y="6"/>
                    <a:pt x="42" y="12"/>
                  </a:cubicBezTo>
                  <a:cubicBezTo>
                    <a:pt x="42" y="15"/>
                    <a:pt x="42" y="17"/>
                    <a:pt x="41" y="19"/>
                  </a:cubicBezTo>
                  <a:cubicBezTo>
                    <a:pt x="60" y="19"/>
                    <a:pt x="60" y="19"/>
                    <a:pt x="60" y="19"/>
                  </a:cubicBezTo>
                  <a:cubicBezTo>
                    <a:pt x="60" y="51"/>
                    <a:pt x="60" y="51"/>
                    <a:pt x="60" y="51"/>
                  </a:cubicBezTo>
                  <a:cubicBezTo>
                    <a:pt x="60" y="53"/>
                    <a:pt x="59" y="56"/>
                    <a:pt x="58" y="59"/>
                  </a:cubicBezTo>
                  <a:cubicBezTo>
                    <a:pt x="58" y="61"/>
                    <a:pt x="57" y="63"/>
                    <a:pt x="56" y="6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24" name="Freeform 32">
              <a:extLst>
                <a:ext uri="{FF2B5EF4-FFF2-40B4-BE49-F238E27FC236}">
                  <a16:creationId xmlns:a16="http://schemas.microsoft.com/office/drawing/2014/main" id="{F1B745F8-2AD0-76E1-8DF7-A885E65BE988}"/>
                </a:ext>
              </a:extLst>
            </p:cNvPr>
            <p:cNvSpPr>
              <a:spLocks/>
            </p:cNvSpPr>
            <p:nvPr/>
          </p:nvSpPr>
          <p:spPr bwMode="auto">
            <a:xfrm>
              <a:off x="2041525" y="4000504"/>
              <a:ext cx="106363" cy="136525"/>
            </a:xfrm>
            <a:custGeom>
              <a:avLst/>
              <a:gdLst>
                <a:gd name="T0" fmla="*/ 0 w 28"/>
                <a:gd name="T1" fmla="*/ 22 h 36"/>
                <a:gd name="T2" fmla="*/ 22 w 28"/>
                <a:gd name="T3" fmla="*/ 0 h 36"/>
                <a:gd name="T4" fmla="*/ 23 w 28"/>
                <a:gd name="T5" fmla="*/ 1 h 36"/>
                <a:gd name="T6" fmla="*/ 23 w 28"/>
                <a:gd name="T7" fmla="*/ 17 h 36"/>
                <a:gd name="T8" fmla="*/ 19 w 28"/>
                <a:gd name="T9" fmla="*/ 21 h 36"/>
                <a:gd name="T10" fmla="*/ 18 w 28"/>
                <a:gd name="T11" fmla="*/ 33 h 36"/>
                <a:gd name="T12" fmla="*/ 7 w 28"/>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28" h="36">
                  <a:moveTo>
                    <a:pt x="0" y="22"/>
                  </a:moveTo>
                  <a:cubicBezTo>
                    <a:pt x="22" y="0"/>
                    <a:pt x="22" y="0"/>
                    <a:pt x="22" y="0"/>
                  </a:cubicBezTo>
                  <a:cubicBezTo>
                    <a:pt x="23" y="1"/>
                    <a:pt x="23" y="1"/>
                    <a:pt x="23" y="1"/>
                  </a:cubicBezTo>
                  <a:cubicBezTo>
                    <a:pt x="28" y="5"/>
                    <a:pt x="28" y="13"/>
                    <a:pt x="23" y="17"/>
                  </a:cubicBezTo>
                  <a:cubicBezTo>
                    <a:pt x="19" y="21"/>
                    <a:pt x="19" y="21"/>
                    <a:pt x="19" y="21"/>
                  </a:cubicBezTo>
                  <a:cubicBezTo>
                    <a:pt x="18" y="33"/>
                    <a:pt x="18" y="33"/>
                    <a:pt x="18" y="33"/>
                  </a:cubicBezTo>
                  <a:cubicBezTo>
                    <a:pt x="7" y="36"/>
                    <a:pt x="7" y="36"/>
                    <a:pt x="7" y="36"/>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25" name="Freeform 33">
              <a:extLst>
                <a:ext uri="{FF2B5EF4-FFF2-40B4-BE49-F238E27FC236}">
                  <a16:creationId xmlns:a16="http://schemas.microsoft.com/office/drawing/2014/main" id="{2D3DD81E-15B8-B159-DB65-0A4D67A7293F}"/>
                </a:ext>
              </a:extLst>
            </p:cNvPr>
            <p:cNvSpPr>
              <a:spLocks/>
            </p:cNvSpPr>
            <p:nvPr/>
          </p:nvSpPr>
          <p:spPr bwMode="auto">
            <a:xfrm>
              <a:off x="2141538" y="4110042"/>
              <a:ext cx="22225" cy="84138"/>
            </a:xfrm>
            <a:custGeom>
              <a:avLst/>
              <a:gdLst>
                <a:gd name="T0" fmla="*/ 0 w 14"/>
                <a:gd name="T1" fmla="*/ 53 h 53"/>
                <a:gd name="T2" fmla="*/ 2 w 14"/>
                <a:gd name="T3" fmla="*/ 22 h 53"/>
                <a:gd name="T4" fmla="*/ 14 w 14"/>
                <a:gd name="T5" fmla="*/ 5 h 53"/>
                <a:gd name="T6" fmla="*/ 14 w 14"/>
                <a:gd name="T7" fmla="*/ 0 h 53"/>
              </a:gdLst>
              <a:ahLst/>
              <a:cxnLst>
                <a:cxn ang="0">
                  <a:pos x="T0" y="T1"/>
                </a:cxn>
                <a:cxn ang="0">
                  <a:pos x="T2" y="T3"/>
                </a:cxn>
                <a:cxn ang="0">
                  <a:pos x="T4" y="T5"/>
                </a:cxn>
                <a:cxn ang="0">
                  <a:pos x="T6" y="T7"/>
                </a:cxn>
              </a:cxnLst>
              <a:rect l="0" t="0" r="r" b="b"/>
              <a:pathLst>
                <a:path w="14" h="53">
                  <a:moveTo>
                    <a:pt x="0" y="53"/>
                  </a:moveTo>
                  <a:lnTo>
                    <a:pt x="2" y="22"/>
                  </a:lnTo>
                  <a:lnTo>
                    <a:pt x="14" y="5"/>
                  </a:lnTo>
                  <a:lnTo>
                    <a:pt x="14"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26" name="Freeform 34">
              <a:extLst>
                <a:ext uri="{FF2B5EF4-FFF2-40B4-BE49-F238E27FC236}">
                  <a16:creationId xmlns:a16="http://schemas.microsoft.com/office/drawing/2014/main" id="{95283D0E-F566-DB58-106A-31D8CBD8DCE9}"/>
                </a:ext>
              </a:extLst>
            </p:cNvPr>
            <p:cNvSpPr>
              <a:spLocks/>
            </p:cNvSpPr>
            <p:nvPr/>
          </p:nvSpPr>
          <p:spPr bwMode="auto">
            <a:xfrm>
              <a:off x="2003425" y="3995741"/>
              <a:ext cx="34925" cy="223838"/>
            </a:xfrm>
            <a:custGeom>
              <a:avLst/>
              <a:gdLst>
                <a:gd name="T0" fmla="*/ 8 w 22"/>
                <a:gd name="T1" fmla="*/ 141 h 141"/>
                <a:gd name="T2" fmla="*/ 8 w 22"/>
                <a:gd name="T3" fmla="*/ 117 h 141"/>
                <a:gd name="T4" fmla="*/ 0 w 22"/>
                <a:gd name="T5" fmla="*/ 22 h 141"/>
                <a:gd name="T6" fmla="*/ 22 w 22"/>
                <a:gd name="T7" fmla="*/ 0 h 141"/>
              </a:gdLst>
              <a:ahLst/>
              <a:cxnLst>
                <a:cxn ang="0">
                  <a:pos x="T0" y="T1"/>
                </a:cxn>
                <a:cxn ang="0">
                  <a:pos x="T2" y="T3"/>
                </a:cxn>
                <a:cxn ang="0">
                  <a:pos x="T4" y="T5"/>
                </a:cxn>
                <a:cxn ang="0">
                  <a:pos x="T6" y="T7"/>
                </a:cxn>
              </a:cxnLst>
              <a:rect l="0" t="0" r="r" b="b"/>
              <a:pathLst>
                <a:path w="22" h="141">
                  <a:moveTo>
                    <a:pt x="8" y="141"/>
                  </a:moveTo>
                  <a:lnTo>
                    <a:pt x="8" y="117"/>
                  </a:lnTo>
                  <a:lnTo>
                    <a:pt x="0" y="22"/>
                  </a:lnTo>
                  <a:lnTo>
                    <a:pt x="22"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27" name="Freeform 35">
              <a:extLst>
                <a:ext uri="{FF2B5EF4-FFF2-40B4-BE49-F238E27FC236}">
                  <a16:creationId xmlns:a16="http://schemas.microsoft.com/office/drawing/2014/main" id="{0F2C0AE1-5DBF-F4FE-70EE-6D8F73E925ED}"/>
                </a:ext>
              </a:extLst>
            </p:cNvPr>
            <p:cNvSpPr>
              <a:spLocks/>
            </p:cNvSpPr>
            <p:nvPr/>
          </p:nvSpPr>
          <p:spPr bwMode="auto">
            <a:xfrm>
              <a:off x="2038350" y="3886204"/>
              <a:ext cx="296863" cy="223838"/>
            </a:xfrm>
            <a:custGeom>
              <a:avLst/>
              <a:gdLst>
                <a:gd name="T0" fmla="*/ 5 w 78"/>
                <a:gd name="T1" fmla="*/ 48 h 59"/>
                <a:gd name="T2" fmla="*/ 0 w 78"/>
                <a:gd name="T3" fmla="*/ 32 h 59"/>
                <a:gd name="T4" fmla="*/ 0 w 78"/>
                <a:gd name="T5" fmla="*/ 0 h 59"/>
                <a:gd name="T6" fmla="*/ 19 w 78"/>
                <a:gd name="T7" fmla="*/ 0 h 59"/>
                <a:gd name="T8" fmla="*/ 17 w 78"/>
                <a:gd name="T9" fmla="*/ 6 h 59"/>
                <a:gd name="T10" fmla="*/ 30 w 78"/>
                <a:gd name="T11" fmla="*/ 18 h 59"/>
                <a:gd name="T12" fmla="*/ 42 w 78"/>
                <a:gd name="T13" fmla="*/ 6 h 59"/>
                <a:gd name="T14" fmla="*/ 41 w 78"/>
                <a:gd name="T15" fmla="*/ 0 h 59"/>
                <a:gd name="T16" fmla="*/ 59 w 78"/>
                <a:gd name="T17" fmla="*/ 0 h 59"/>
                <a:gd name="T18" fmla="*/ 59 w 78"/>
                <a:gd name="T19" fmla="*/ 19 h 59"/>
                <a:gd name="T20" fmla="*/ 66 w 78"/>
                <a:gd name="T21" fmla="*/ 17 h 59"/>
                <a:gd name="T22" fmla="*/ 78 w 78"/>
                <a:gd name="T23" fmla="*/ 29 h 59"/>
                <a:gd name="T24" fmla="*/ 66 w 78"/>
                <a:gd name="T25" fmla="*/ 42 h 59"/>
                <a:gd name="T26" fmla="*/ 59 w 78"/>
                <a:gd name="T27" fmla="*/ 40 h 59"/>
                <a:gd name="T28" fmla="*/ 59 w 78"/>
                <a:gd name="T29" fmla="*/ 59 h 59"/>
                <a:gd name="T30" fmla="*/ 27 w 78"/>
                <a:gd name="T31" fmla="*/ 59 h 59"/>
                <a:gd name="T32" fmla="*/ 19 w 78"/>
                <a:gd name="T33" fmla="*/ 5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59">
                  <a:moveTo>
                    <a:pt x="5" y="48"/>
                  </a:moveTo>
                  <a:cubicBezTo>
                    <a:pt x="2" y="43"/>
                    <a:pt x="0" y="38"/>
                    <a:pt x="0" y="32"/>
                  </a:cubicBezTo>
                  <a:cubicBezTo>
                    <a:pt x="0" y="0"/>
                    <a:pt x="0" y="0"/>
                    <a:pt x="0" y="0"/>
                  </a:cubicBezTo>
                  <a:cubicBezTo>
                    <a:pt x="19" y="0"/>
                    <a:pt x="19" y="0"/>
                    <a:pt x="19" y="0"/>
                  </a:cubicBezTo>
                  <a:cubicBezTo>
                    <a:pt x="18" y="2"/>
                    <a:pt x="17" y="4"/>
                    <a:pt x="17" y="6"/>
                  </a:cubicBezTo>
                  <a:cubicBezTo>
                    <a:pt x="17" y="13"/>
                    <a:pt x="23" y="18"/>
                    <a:pt x="30" y="18"/>
                  </a:cubicBezTo>
                  <a:cubicBezTo>
                    <a:pt x="37" y="18"/>
                    <a:pt x="42" y="13"/>
                    <a:pt x="42" y="6"/>
                  </a:cubicBezTo>
                  <a:cubicBezTo>
                    <a:pt x="42" y="4"/>
                    <a:pt x="42" y="2"/>
                    <a:pt x="41" y="0"/>
                  </a:cubicBezTo>
                  <a:cubicBezTo>
                    <a:pt x="59" y="0"/>
                    <a:pt x="59" y="0"/>
                    <a:pt x="59" y="0"/>
                  </a:cubicBezTo>
                  <a:cubicBezTo>
                    <a:pt x="59" y="19"/>
                    <a:pt x="59" y="19"/>
                    <a:pt x="59" y="19"/>
                  </a:cubicBezTo>
                  <a:cubicBezTo>
                    <a:pt x="61" y="17"/>
                    <a:pt x="63" y="17"/>
                    <a:pt x="66" y="17"/>
                  </a:cubicBezTo>
                  <a:cubicBezTo>
                    <a:pt x="72" y="17"/>
                    <a:pt x="78" y="22"/>
                    <a:pt x="78" y="29"/>
                  </a:cubicBezTo>
                  <a:cubicBezTo>
                    <a:pt x="78" y="36"/>
                    <a:pt x="72" y="42"/>
                    <a:pt x="66" y="42"/>
                  </a:cubicBezTo>
                  <a:cubicBezTo>
                    <a:pt x="63" y="42"/>
                    <a:pt x="61" y="41"/>
                    <a:pt x="59" y="40"/>
                  </a:cubicBezTo>
                  <a:cubicBezTo>
                    <a:pt x="59" y="59"/>
                    <a:pt x="59" y="59"/>
                    <a:pt x="59" y="59"/>
                  </a:cubicBezTo>
                  <a:cubicBezTo>
                    <a:pt x="27" y="59"/>
                    <a:pt x="27" y="59"/>
                    <a:pt x="27" y="59"/>
                  </a:cubicBezTo>
                  <a:cubicBezTo>
                    <a:pt x="25" y="59"/>
                    <a:pt x="22" y="58"/>
                    <a:pt x="19" y="5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28" name="Line 36">
              <a:extLst>
                <a:ext uri="{FF2B5EF4-FFF2-40B4-BE49-F238E27FC236}">
                  <a16:creationId xmlns:a16="http://schemas.microsoft.com/office/drawing/2014/main" id="{044BD24F-F205-81F6-6608-B393D9511B94}"/>
                </a:ext>
              </a:extLst>
            </p:cNvPr>
            <p:cNvSpPr>
              <a:spLocks noChangeShapeType="1"/>
            </p:cNvSpPr>
            <p:nvPr/>
          </p:nvSpPr>
          <p:spPr bwMode="auto">
            <a:xfrm flipH="1">
              <a:off x="2016125" y="4194179"/>
              <a:ext cx="12541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29" name="Freeform 37">
              <a:extLst>
                <a:ext uri="{FF2B5EF4-FFF2-40B4-BE49-F238E27FC236}">
                  <a16:creationId xmlns:a16="http://schemas.microsoft.com/office/drawing/2014/main" id="{346238D2-3C79-8896-4674-749B75F938D3}"/>
                </a:ext>
              </a:extLst>
            </p:cNvPr>
            <p:cNvSpPr>
              <a:spLocks/>
            </p:cNvSpPr>
            <p:nvPr/>
          </p:nvSpPr>
          <p:spPr bwMode="auto">
            <a:xfrm>
              <a:off x="2379663" y="3632204"/>
              <a:ext cx="103188" cy="139700"/>
            </a:xfrm>
            <a:custGeom>
              <a:avLst/>
              <a:gdLst>
                <a:gd name="T0" fmla="*/ 27 w 27"/>
                <a:gd name="T1" fmla="*/ 14 h 37"/>
                <a:gd name="T2" fmla="*/ 5 w 27"/>
                <a:gd name="T3" fmla="*/ 37 h 37"/>
                <a:gd name="T4" fmla="*/ 5 w 27"/>
                <a:gd name="T5" fmla="*/ 36 h 37"/>
                <a:gd name="T6" fmla="*/ 5 w 27"/>
                <a:gd name="T7" fmla="*/ 19 h 37"/>
                <a:gd name="T8" fmla="*/ 9 w 27"/>
                <a:gd name="T9" fmla="*/ 15 h 37"/>
                <a:gd name="T10" fmla="*/ 10 w 27"/>
                <a:gd name="T11" fmla="*/ 3 h 37"/>
                <a:gd name="T12" fmla="*/ 21 w 27"/>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27" h="37">
                  <a:moveTo>
                    <a:pt x="27" y="14"/>
                  </a:moveTo>
                  <a:cubicBezTo>
                    <a:pt x="5" y="37"/>
                    <a:pt x="5" y="37"/>
                    <a:pt x="5" y="37"/>
                  </a:cubicBezTo>
                  <a:cubicBezTo>
                    <a:pt x="5" y="36"/>
                    <a:pt x="5" y="36"/>
                    <a:pt x="5" y="36"/>
                  </a:cubicBezTo>
                  <a:cubicBezTo>
                    <a:pt x="0" y="31"/>
                    <a:pt x="0" y="24"/>
                    <a:pt x="5" y="19"/>
                  </a:cubicBezTo>
                  <a:cubicBezTo>
                    <a:pt x="9" y="15"/>
                    <a:pt x="9" y="15"/>
                    <a:pt x="9" y="15"/>
                  </a:cubicBezTo>
                  <a:cubicBezTo>
                    <a:pt x="10" y="3"/>
                    <a:pt x="10" y="3"/>
                    <a:pt x="10" y="3"/>
                  </a:cubicBezTo>
                  <a:cubicBezTo>
                    <a:pt x="21" y="0"/>
                    <a:pt x="21" y="0"/>
                    <a:pt x="21"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30" name="Freeform 38">
              <a:extLst>
                <a:ext uri="{FF2B5EF4-FFF2-40B4-BE49-F238E27FC236}">
                  <a16:creationId xmlns:a16="http://schemas.microsoft.com/office/drawing/2014/main" id="{1B8B680A-AF70-BF67-7E68-F2FB036DE949}"/>
                </a:ext>
              </a:extLst>
            </p:cNvPr>
            <p:cNvSpPr>
              <a:spLocks/>
            </p:cNvSpPr>
            <p:nvPr/>
          </p:nvSpPr>
          <p:spPr bwMode="auto">
            <a:xfrm>
              <a:off x="2365375" y="3575054"/>
              <a:ext cx="22225" cy="84138"/>
            </a:xfrm>
            <a:custGeom>
              <a:avLst/>
              <a:gdLst>
                <a:gd name="T0" fmla="*/ 14 w 14"/>
                <a:gd name="T1" fmla="*/ 0 h 53"/>
                <a:gd name="T2" fmla="*/ 14 w 14"/>
                <a:gd name="T3" fmla="*/ 10 h 53"/>
                <a:gd name="T4" fmla="*/ 12 w 14"/>
                <a:gd name="T5" fmla="*/ 33 h 53"/>
                <a:gd name="T6" fmla="*/ 0 w 14"/>
                <a:gd name="T7" fmla="*/ 48 h 53"/>
                <a:gd name="T8" fmla="*/ 0 w 14"/>
                <a:gd name="T9" fmla="*/ 53 h 53"/>
              </a:gdLst>
              <a:ahLst/>
              <a:cxnLst>
                <a:cxn ang="0">
                  <a:pos x="T0" y="T1"/>
                </a:cxn>
                <a:cxn ang="0">
                  <a:pos x="T2" y="T3"/>
                </a:cxn>
                <a:cxn ang="0">
                  <a:pos x="T4" y="T5"/>
                </a:cxn>
                <a:cxn ang="0">
                  <a:pos x="T6" y="T7"/>
                </a:cxn>
                <a:cxn ang="0">
                  <a:pos x="T8" y="T9"/>
                </a:cxn>
              </a:cxnLst>
              <a:rect l="0" t="0" r="r" b="b"/>
              <a:pathLst>
                <a:path w="14" h="53">
                  <a:moveTo>
                    <a:pt x="14" y="0"/>
                  </a:moveTo>
                  <a:lnTo>
                    <a:pt x="14" y="10"/>
                  </a:lnTo>
                  <a:lnTo>
                    <a:pt x="12" y="33"/>
                  </a:lnTo>
                  <a:lnTo>
                    <a:pt x="0" y="48"/>
                  </a:lnTo>
                  <a:lnTo>
                    <a:pt x="0" y="53"/>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31" name="Freeform 39">
              <a:extLst>
                <a:ext uri="{FF2B5EF4-FFF2-40B4-BE49-F238E27FC236}">
                  <a16:creationId xmlns:a16="http://schemas.microsoft.com/office/drawing/2014/main" id="{31F1508D-7C75-AFDA-72CD-5FFBC87BC0D8}"/>
                </a:ext>
              </a:extLst>
            </p:cNvPr>
            <p:cNvSpPr>
              <a:spLocks/>
            </p:cNvSpPr>
            <p:nvPr/>
          </p:nvSpPr>
          <p:spPr bwMode="auto">
            <a:xfrm>
              <a:off x="2490788" y="3548066"/>
              <a:ext cx="30163" cy="223838"/>
            </a:xfrm>
            <a:custGeom>
              <a:avLst/>
              <a:gdLst>
                <a:gd name="T0" fmla="*/ 14 w 19"/>
                <a:gd name="T1" fmla="*/ 0 h 141"/>
                <a:gd name="T2" fmla="*/ 14 w 19"/>
                <a:gd name="T3" fmla="*/ 27 h 141"/>
                <a:gd name="T4" fmla="*/ 19 w 19"/>
                <a:gd name="T5" fmla="*/ 122 h 141"/>
                <a:gd name="T6" fmla="*/ 0 w 19"/>
                <a:gd name="T7" fmla="*/ 141 h 141"/>
              </a:gdLst>
              <a:ahLst/>
              <a:cxnLst>
                <a:cxn ang="0">
                  <a:pos x="T0" y="T1"/>
                </a:cxn>
                <a:cxn ang="0">
                  <a:pos x="T2" y="T3"/>
                </a:cxn>
                <a:cxn ang="0">
                  <a:pos x="T4" y="T5"/>
                </a:cxn>
                <a:cxn ang="0">
                  <a:pos x="T6" y="T7"/>
                </a:cxn>
              </a:cxnLst>
              <a:rect l="0" t="0" r="r" b="b"/>
              <a:pathLst>
                <a:path w="19" h="141">
                  <a:moveTo>
                    <a:pt x="14" y="0"/>
                  </a:moveTo>
                  <a:lnTo>
                    <a:pt x="14" y="27"/>
                  </a:lnTo>
                  <a:lnTo>
                    <a:pt x="19" y="122"/>
                  </a:lnTo>
                  <a:lnTo>
                    <a:pt x="0" y="141"/>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32" name="Line 40">
              <a:extLst>
                <a:ext uri="{FF2B5EF4-FFF2-40B4-BE49-F238E27FC236}">
                  <a16:creationId xmlns:a16="http://schemas.microsoft.com/office/drawing/2014/main" id="{602C2FD8-CA90-FBDE-AC7A-0D38E3D310BD}"/>
                </a:ext>
              </a:extLst>
            </p:cNvPr>
            <p:cNvSpPr>
              <a:spLocks noChangeShapeType="1"/>
            </p:cNvSpPr>
            <p:nvPr/>
          </p:nvSpPr>
          <p:spPr bwMode="auto">
            <a:xfrm>
              <a:off x="2387600" y="3575054"/>
              <a:ext cx="12541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33" name="Freeform 41">
              <a:extLst>
                <a:ext uri="{FF2B5EF4-FFF2-40B4-BE49-F238E27FC236}">
                  <a16:creationId xmlns:a16="http://schemas.microsoft.com/office/drawing/2014/main" id="{9691BAF6-C079-5A28-3228-36660BDF4643}"/>
                </a:ext>
              </a:extLst>
            </p:cNvPr>
            <p:cNvSpPr>
              <a:spLocks/>
            </p:cNvSpPr>
            <p:nvPr/>
          </p:nvSpPr>
          <p:spPr bwMode="auto">
            <a:xfrm>
              <a:off x="2038350" y="3662366"/>
              <a:ext cx="223838" cy="292100"/>
            </a:xfrm>
            <a:custGeom>
              <a:avLst/>
              <a:gdLst>
                <a:gd name="T0" fmla="*/ 11 w 59"/>
                <a:gd name="T1" fmla="*/ 5 h 77"/>
                <a:gd name="T2" fmla="*/ 27 w 59"/>
                <a:gd name="T3" fmla="*/ 0 h 77"/>
                <a:gd name="T4" fmla="*/ 59 w 59"/>
                <a:gd name="T5" fmla="*/ 0 h 77"/>
                <a:gd name="T6" fmla="*/ 59 w 59"/>
                <a:gd name="T7" fmla="*/ 18 h 77"/>
                <a:gd name="T8" fmla="*/ 53 w 59"/>
                <a:gd name="T9" fmla="*/ 17 h 77"/>
                <a:gd name="T10" fmla="*/ 41 w 59"/>
                <a:gd name="T11" fmla="*/ 29 h 77"/>
                <a:gd name="T12" fmla="*/ 53 w 59"/>
                <a:gd name="T13" fmla="*/ 42 h 77"/>
                <a:gd name="T14" fmla="*/ 59 w 59"/>
                <a:gd name="T15" fmla="*/ 40 h 77"/>
                <a:gd name="T16" fmla="*/ 59 w 59"/>
                <a:gd name="T17" fmla="*/ 59 h 77"/>
                <a:gd name="T18" fmla="*/ 41 w 59"/>
                <a:gd name="T19" fmla="*/ 59 h 77"/>
                <a:gd name="T20" fmla="*/ 42 w 59"/>
                <a:gd name="T21" fmla="*/ 65 h 77"/>
                <a:gd name="T22" fmla="*/ 30 w 59"/>
                <a:gd name="T23" fmla="*/ 77 h 77"/>
                <a:gd name="T24" fmla="*/ 17 w 59"/>
                <a:gd name="T25" fmla="*/ 65 h 77"/>
                <a:gd name="T26" fmla="*/ 19 w 59"/>
                <a:gd name="T27" fmla="*/ 59 h 77"/>
                <a:gd name="T28" fmla="*/ 0 w 59"/>
                <a:gd name="T29" fmla="*/ 59 h 77"/>
                <a:gd name="T30" fmla="*/ 0 w 59"/>
                <a:gd name="T31" fmla="*/ 4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77">
                  <a:moveTo>
                    <a:pt x="11" y="5"/>
                  </a:moveTo>
                  <a:cubicBezTo>
                    <a:pt x="16" y="2"/>
                    <a:pt x="21" y="0"/>
                    <a:pt x="27" y="0"/>
                  </a:cubicBezTo>
                  <a:cubicBezTo>
                    <a:pt x="59" y="0"/>
                    <a:pt x="59" y="0"/>
                    <a:pt x="59" y="0"/>
                  </a:cubicBezTo>
                  <a:cubicBezTo>
                    <a:pt x="59" y="18"/>
                    <a:pt x="59" y="18"/>
                    <a:pt x="59" y="18"/>
                  </a:cubicBezTo>
                  <a:cubicBezTo>
                    <a:pt x="57" y="17"/>
                    <a:pt x="55" y="17"/>
                    <a:pt x="53" y="17"/>
                  </a:cubicBezTo>
                  <a:cubicBezTo>
                    <a:pt x="46" y="17"/>
                    <a:pt x="41" y="22"/>
                    <a:pt x="41" y="29"/>
                  </a:cubicBezTo>
                  <a:cubicBezTo>
                    <a:pt x="41" y="36"/>
                    <a:pt x="46" y="42"/>
                    <a:pt x="53" y="42"/>
                  </a:cubicBezTo>
                  <a:cubicBezTo>
                    <a:pt x="55" y="42"/>
                    <a:pt x="57" y="41"/>
                    <a:pt x="59" y="40"/>
                  </a:cubicBezTo>
                  <a:cubicBezTo>
                    <a:pt x="59" y="59"/>
                    <a:pt x="59" y="59"/>
                    <a:pt x="59" y="59"/>
                  </a:cubicBezTo>
                  <a:cubicBezTo>
                    <a:pt x="41" y="59"/>
                    <a:pt x="41" y="59"/>
                    <a:pt x="41" y="59"/>
                  </a:cubicBezTo>
                  <a:cubicBezTo>
                    <a:pt x="42" y="61"/>
                    <a:pt x="42" y="63"/>
                    <a:pt x="42" y="65"/>
                  </a:cubicBezTo>
                  <a:cubicBezTo>
                    <a:pt x="42" y="72"/>
                    <a:pt x="37" y="77"/>
                    <a:pt x="30" y="77"/>
                  </a:cubicBezTo>
                  <a:cubicBezTo>
                    <a:pt x="23" y="77"/>
                    <a:pt x="17" y="72"/>
                    <a:pt x="17" y="65"/>
                  </a:cubicBezTo>
                  <a:cubicBezTo>
                    <a:pt x="17" y="63"/>
                    <a:pt x="18" y="61"/>
                    <a:pt x="19" y="59"/>
                  </a:cubicBezTo>
                  <a:cubicBezTo>
                    <a:pt x="0" y="59"/>
                    <a:pt x="0" y="59"/>
                    <a:pt x="0" y="59"/>
                  </a:cubicBezTo>
                  <a:cubicBezTo>
                    <a:pt x="0" y="40"/>
                    <a:pt x="0" y="40"/>
                    <a:pt x="0" y="4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34" name="Freeform 42">
              <a:extLst>
                <a:ext uri="{FF2B5EF4-FFF2-40B4-BE49-F238E27FC236}">
                  <a16:creationId xmlns:a16="http://schemas.microsoft.com/office/drawing/2014/main" id="{4CB8D11B-6B34-7135-EA68-D2602512D6FA}"/>
                </a:ext>
              </a:extLst>
            </p:cNvPr>
            <p:cNvSpPr>
              <a:spLocks/>
            </p:cNvSpPr>
            <p:nvPr/>
          </p:nvSpPr>
          <p:spPr bwMode="auto">
            <a:xfrm>
              <a:off x="2038350" y="3749679"/>
              <a:ext cx="0" cy="15875"/>
            </a:xfrm>
            <a:custGeom>
              <a:avLst/>
              <a:gdLst>
                <a:gd name="T0" fmla="*/ 0 h 4"/>
                <a:gd name="T1" fmla="*/ 4 h 4"/>
              </a:gdLst>
              <a:ahLst/>
              <a:cxnLst>
                <a:cxn ang="0">
                  <a:pos x="0" y="T0"/>
                </a:cxn>
                <a:cxn ang="0">
                  <a:pos x="0" y="T1"/>
                </a:cxn>
              </a:cxnLst>
              <a:rect l="0" t="0" r="r" b="b"/>
              <a:pathLst>
                <a:path h="4">
                  <a:moveTo>
                    <a:pt x="0" y="0"/>
                  </a:moveTo>
                  <a:cubicBezTo>
                    <a:pt x="0" y="1"/>
                    <a:pt x="0" y="2"/>
                    <a:pt x="0" y="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35" name="Freeform 43">
              <a:extLst>
                <a:ext uri="{FF2B5EF4-FFF2-40B4-BE49-F238E27FC236}">
                  <a16:creationId xmlns:a16="http://schemas.microsoft.com/office/drawing/2014/main" id="{C68B3F83-EEE0-497C-2540-9C769EB9CB0B}"/>
                </a:ext>
              </a:extLst>
            </p:cNvPr>
            <p:cNvSpPr>
              <a:spLocks/>
            </p:cNvSpPr>
            <p:nvPr/>
          </p:nvSpPr>
          <p:spPr bwMode="auto">
            <a:xfrm>
              <a:off x="2038350" y="3665541"/>
              <a:ext cx="71438" cy="84138"/>
            </a:xfrm>
            <a:custGeom>
              <a:avLst/>
              <a:gdLst>
                <a:gd name="T0" fmla="*/ 19 w 19"/>
                <a:gd name="T1" fmla="*/ 0 h 22"/>
                <a:gd name="T2" fmla="*/ 6 w 19"/>
                <a:gd name="T3" fmla="*/ 9 h 22"/>
                <a:gd name="T4" fmla="*/ 0 w 19"/>
                <a:gd name="T5" fmla="*/ 22 h 22"/>
              </a:gdLst>
              <a:ahLst/>
              <a:cxnLst>
                <a:cxn ang="0">
                  <a:pos x="T0" y="T1"/>
                </a:cxn>
                <a:cxn ang="0">
                  <a:pos x="T2" y="T3"/>
                </a:cxn>
                <a:cxn ang="0">
                  <a:pos x="T4" y="T5"/>
                </a:cxn>
              </a:cxnLst>
              <a:rect l="0" t="0" r="r" b="b"/>
              <a:pathLst>
                <a:path w="19" h="22">
                  <a:moveTo>
                    <a:pt x="19" y="0"/>
                  </a:moveTo>
                  <a:cubicBezTo>
                    <a:pt x="14" y="1"/>
                    <a:pt x="9" y="5"/>
                    <a:pt x="6" y="9"/>
                  </a:cubicBezTo>
                  <a:cubicBezTo>
                    <a:pt x="3" y="13"/>
                    <a:pt x="1" y="17"/>
                    <a:pt x="0" y="2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36" name="Line 44">
              <a:extLst>
                <a:ext uri="{FF2B5EF4-FFF2-40B4-BE49-F238E27FC236}">
                  <a16:creationId xmlns:a16="http://schemas.microsoft.com/office/drawing/2014/main" id="{27695F38-D6E5-FF4F-3338-8522A1F20FA4}"/>
                </a:ext>
              </a:extLst>
            </p:cNvPr>
            <p:cNvSpPr>
              <a:spLocks noChangeShapeType="1"/>
            </p:cNvSpPr>
            <p:nvPr/>
          </p:nvSpPr>
          <p:spPr bwMode="auto">
            <a:xfrm>
              <a:off x="2141538" y="4216404"/>
              <a:ext cx="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37" name="Line 45">
              <a:extLst>
                <a:ext uri="{FF2B5EF4-FFF2-40B4-BE49-F238E27FC236}">
                  <a16:creationId xmlns:a16="http://schemas.microsoft.com/office/drawing/2014/main" id="{4AE89D77-6046-1AD2-F6CA-24FA6D9CF4C9}"/>
                </a:ext>
              </a:extLst>
            </p:cNvPr>
            <p:cNvSpPr>
              <a:spLocks noChangeShapeType="1"/>
            </p:cNvSpPr>
            <p:nvPr/>
          </p:nvSpPr>
          <p:spPr bwMode="auto">
            <a:xfrm flipV="1">
              <a:off x="2387600" y="3509966"/>
              <a:ext cx="0" cy="4603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grpSp>
      <p:sp>
        <p:nvSpPr>
          <p:cNvPr id="138" name="ZoneTexte 137">
            <a:extLst>
              <a:ext uri="{FF2B5EF4-FFF2-40B4-BE49-F238E27FC236}">
                <a16:creationId xmlns:a16="http://schemas.microsoft.com/office/drawing/2014/main" id="{42AD56A6-F400-9952-3B30-FD6A9C869E28}"/>
              </a:ext>
            </a:extLst>
          </p:cNvPr>
          <p:cNvSpPr txBox="1"/>
          <p:nvPr/>
        </p:nvSpPr>
        <p:spPr>
          <a:xfrm>
            <a:off x="4533219" y="4768015"/>
            <a:ext cx="3125562" cy="1373838"/>
          </a:xfrm>
          <a:prstGeom prst="rect">
            <a:avLst/>
          </a:prstGeom>
          <a:noFill/>
        </p:spPr>
        <p:txBody>
          <a:bodyPr wrap="square" rtlCol="0">
            <a:spAutoFit/>
          </a:bodyPr>
          <a:lstStyle/>
          <a:p>
            <a:pPr defTabSz="1208479">
              <a:defRPr/>
            </a:pPr>
            <a:r>
              <a:rPr lang="fr-FR" sz="1388">
                <a:solidFill>
                  <a:schemeClr val="tx1">
                    <a:lumMod val="75000"/>
                    <a:lumOff val="25000"/>
                  </a:schemeClr>
                </a:solidFill>
              </a:rPr>
              <a:t>L’ECR </a:t>
            </a:r>
            <a:r>
              <a:rPr lang="fr-FR" sz="1388" b="1">
                <a:solidFill>
                  <a:schemeClr val="tx1">
                    <a:lumMod val="75000"/>
                    <a:lumOff val="25000"/>
                  </a:schemeClr>
                </a:solidFill>
              </a:rPr>
              <a:t>collecte et rassemble des données clients</a:t>
            </a:r>
            <a:r>
              <a:rPr lang="fr-FR" sz="1388">
                <a:solidFill>
                  <a:schemeClr val="tx1">
                    <a:lumMod val="75000"/>
                    <a:lumOff val="25000"/>
                  </a:schemeClr>
                </a:solidFill>
              </a:rPr>
              <a:t> et créé des profils habituels de l’usage de la BAD (information sur le smartphone utilisé, virus détecté, localisation suspecte, </a:t>
            </a:r>
            <a:r>
              <a:rPr lang="fr-FR" sz="1388" err="1">
                <a:solidFill>
                  <a:schemeClr val="tx1">
                    <a:lumMod val="75000"/>
                    <a:lumOff val="25000"/>
                  </a:schemeClr>
                </a:solidFill>
              </a:rPr>
              <a:t>etc</a:t>
            </a:r>
            <a:r>
              <a:rPr lang="fr-FR" sz="1388">
                <a:solidFill>
                  <a:schemeClr val="tx1">
                    <a:lumMod val="75000"/>
                    <a:lumOff val="25000"/>
                  </a:schemeClr>
                </a:solidFill>
              </a:rPr>
              <a:t>)</a:t>
            </a:r>
          </a:p>
        </p:txBody>
      </p:sp>
      <p:sp>
        <p:nvSpPr>
          <p:cNvPr id="139" name="Flèche : droite 138">
            <a:extLst>
              <a:ext uri="{FF2B5EF4-FFF2-40B4-BE49-F238E27FC236}">
                <a16:creationId xmlns:a16="http://schemas.microsoft.com/office/drawing/2014/main" id="{1B3FB732-96B7-F70F-1A30-CB6C26C42A68}"/>
              </a:ext>
            </a:extLst>
          </p:cNvPr>
          <p:cNvSpPr/>
          <p:nvPr/>
        </p:nvSpPr>
        <p:spPr>
          <a:xfrm>
            <a:off x="2079310" y="2606762"/>
            <a:ext cx="1208459" cy="256010"/>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08479">
              <a:defRPr/>
            </a:pPr>
            <a:endParaRPr lang="fr-FR" sz="1388">
              <a:solidFill>
                <a:srgbClr val="FFFFFF"/>
              </a:solidFill>
              <a:latin typeface="Arial"/>
            </a:endParaRPr>
          </a:p>
        </p:txBody>
      </p:sp>
      <p:sp>
        <p:nvSpPr>
          <p:cNvPr id="140" name="Flèche : double flèche verticale 139">
            <a:extLst>
              <a:ext uri="{FF2B5EF4-FFF2-40B4-BE49-F238E27FC236}">
                <a16:creationId xmlns:a16="http://schemas.microsoft.com/office/drawing/2014/main" id="{F0E30780-6C9D-C327-4F73-3AAC96E557F2}"/>
              </a:ext>
            </a:extLst>
          </p:cNvPr>
          <p:cNvSpPr/>
          <p:nvPr/>
        </p:nvSpPr>
        <p:spPr>
          <a:xfrm>
            <a:off x="3930489" y="3300080"/>
            <a:ext cx="299870" cy="1188099"/>
          </a:xfrm>
          <a:prstGeom prst="up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08479">
              <a:defRPr/>
            </a:pPr>
            <a:endParaRPr lang="fr-FR" sz="1388">
              <a:solidFill>
                <a:srgbClr val="FFFFFF"/>
              </a:solidFill>
              <a:latin typeface="Arial"/>
            </a:endParaRPr>
          </a:p>
        </p:txBody>
      </p:sp>
      <p:sp>
        <p:nvSpPr>
          <p:cNvPr id="141" name="Ellipse 140">
            <a:extLst>
              <a:ext uri="{FF2B5EF4-FFF2-40B4-BE49-F238E27FC236}">
                <a16:creationId xmlns:a16="http://schemas.microsoft.com/office/drawing/2014/main" id="{9C6959BE-7CD1-05DC-4312-361D61406C62}"/>
              </a:ext>
            </a:extLst>
          </p:cNvPr>
          <p:cNvSpPr/>
          <p:nvPr/>
        </p:nvSpPr>
        <p:spPr>
          <a:xfrm>
            <a:off x="244032" y="2173219"/>
            <a:ext cx="249774" cy="24977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08479">
              <a:defRPr/>
            </a:pPr>
            <a:r>
              <a:rPr lang="fr-FR" sz="1189">
                <a:solidFill>
                  <a:srgbClr val="FFFFFF"/>
                </a:solidFill>
                <a:latin typeface="Arial"/>
              </a:rPr>
              <a:t>1</a:t>
            </a:r>
          </a:p>
        </p:txBody>
      </p:sp>
      <p:sp>
        <p:nvSpPr>
          <p:cNvPr id="142" name="Ellipse 141">
            <a:extLst>
              <a:ext uri="{FF2B5EF4-FFF2-40B4-BE49-F238E27FC236}">
                <a16:creationId xmlns:a16="http://schemas.microsoft.com/office/drawing/2014/main" id="{717ECE05-DF41-4FDB-8FC7-BB4963E3FD1C}"/>
              </a:ext>
            </a:extLst>
          </p:cNvPr>
          <p:cNvSpPr/>
          <p:nvPr/>
        </p:nvSpPr>
        <p:spPr>
          <a:xfrm>
            <a:off x="3503104" y="1932264"/>
            <a:ext cx="249774" cy="24977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08479">
              <a:defRPr/>
            </a:pPr>
            <a:r>
              <a:rPr lang="fr-FR" sz="1189">
                <a:solidFill>
                  <a:srgbClr val="FFFFFF"/>
                </a:solidFill>
                <a:latin typeface="Arial"/>
              </a:rPr>
              <a:t>2</a:t>
            </a:r>
          </a:p>
        </p:txBody>
      </p:sp>
      <p:sp>
        <p:nvSpPr>
          <p:cNvPr id="143" name="Ellipse 142">
            <a:extLst>
              <a:ext uri="{FF2B5EF4-FFF2-40B4-BE49-F238E27FC236}">
                <a16:creationId xmlns:a16="http://schemas.microsoft.com/office/drawing/2014/main" id="{31E99E9A-1385-3E5C-635B-AE23E3FAFD95}"/>
              </a:ext>
            </a:extLst>
          </p:cNvPr>
          <p:cNvSpPr/>
          <p:nvPr/>
        </p:nvSpPr>
        <p:spPr>
          <a:xfrm>
            <a:off x="3459191" y="4430263"/>
            <a:ext cx="249774" cy="24977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08479">
              <a:defRPr/>
            </a:pPr>
            <a:r>
              <a:rPr lang="fr-FR" sz="1189">
                <a:solidFill>
                  <a:srgbClr val="FFFFFF"/>
                </a:solidFill>
                <a:latin typeface="Arial"/>
              </a:rPr>
              <a:t>3</a:t>
            </a:r>
          </a:p>
        </p:txBody>
      </p:sp>
      <p:sp>
        <p:nvSpPr>
          <p:cNvPr id="144" name="Flèche : droite 143">
            <a:extLst>
              <a:ext uri="{FF2B5EF4-FFF2-40B4-BE49-F238E27FC236}">
                <a16:creationId xmlns:a16="http://schemas.microsoft.com/office/drawing/2014/main" id="{F71BD7CB-5BC5-C809-A73B-91ACACEA0C93}"/>
              </a:ext>
            </a:extLst>
          </p:cNvPr>
          <p:cNvSpPr/>
          <p:nvPr/>
        </p:nvSpPr>
        <p:spPr>
          <a:xfrm>
            <a:off x="5017428" y="2627141"/>
            <a:ext cx="1208459" cy="256010"/>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08479">
              <a:defRPr/>
            </a:pPr>
            <a:endParaRPr lang="fr-FR" sz="1388">
              <a:solidFill>
                <a:srgbClr val="FFFFFF"/>
              </a:solidFill>
              <a:latin typeface="Arial"/>
            </a:endParaRPr>
          </a:p>
        </p:txBody>
      </p:sp>
      <p:sp>
        <p:nvSpPr>
          <p:cNvPr id="145" name="Ellipse 144">
            <a:extLst>
              <a:ext uri="{FF2B5EF4-FFF2-40B4-BE49-F238E27FC236}">
                <a16:creationId xmlns:a16="http://schemas.microsoft.com/office/drawing/2014/main" id="{E7CC851B-EC9F-5036-D80D-4A6C03035181}"/>
              </a:ext>
            </a:extLst>
          </p:cNvPr>
          <p:cNvSpPr/>
          <p:nvPr/>
        </p:nvSpPr>
        <p:spPr>
          <a:xfrm>
            <a:off x="6042024" y="2096280"/>
            <a:ext cx="249774" cy="24977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08479">
              <a:defRPr/>
            </a:pPr>
            <a:r>
              <a:rPr lang="fr-FR" sz="1189">
                <a:solidFill>
                  <a:srgbClr val="FFFFFF"/>
                </a:solidFill>
                <a:latin typeface="Arial"/>
              </a:rPr>
              <a:t>4</a:t>
            </a:r>
          </a:p>
        </p:txBody>
      </p:sp>
      <p:grpSp>
        <p:nvGrpSpPr>
          <p:cNvPr id="146" name="Groupe 145">
            <a:extLst>
              <a:ext uri="{FF2B5EF4-FFF2-40B4-BE49-F238E27FC236}">
                <a16:creationId xmlns:a16="http://schemas.microsoft.com/office/drawing/2014/main" id="{424D716F-4FD1-A4BD-9CB6-278E47D19A47}"/>
              </a:ext>
            </a:extLst>
          </p:cNvPr>
          <p:cNvGrpSpPr/>
          <p:nvPr/>
        </p:nvGrpSpPr>
        <p:grpSpPr>
          <a:xfrm>
            <a:off x="4252887" y="3662845"/>
            <a:ext cx="220287" cy="369767"/>
            <a:chOff x="2801938" y="1812925"/>
            <a:chExt cx="222250" cy="373063"/>
          </a:xfrm>
        </p:grpSpPr>
        <p:sp>
          <p:nvSpPr>
            <p:cNvPr id="147" name="Line 425">
              <a:extLst>
                <a:ext uri="{FF2B5EF4-FFF2-40B4-BE49-F238E27FC236}">
                  <a16:creationId xmlns:a16="http://schemas.microsoft.com/office/drawing/2014/main" id="{050B39AE-DA80-82C4-AF47-17635BA396BB}"/>
                </a:ext>
              </a:extLst>
            </p:cNvPr>
            <p:cNvSpPr>
              <a:spLocks noChangeShapeType="1"/>
            </p:cNvSpPr>
            <p:nvPr/>
          </p:nvSpPr>
          <p:spPr bwMode="auto">
            <a:xfrm flipH="1">
              <a:off x="2859088" y="1889125"/>
              <a:ext cx="26988" cy="349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48" name="Line 426">
              <a:extLst>
                <a:ext uri="{FF2B5EF4-FFF2-40B4-BE49-F238E27FC236}">
                  <a16:creationId xmlns:a16="http://schemas.microsoft.com/office/drawing/2014/main" id="{2BF7C72C-738F-1307-C5F6-BE7679A9C1E8}"/>
                </a:ext>
              </a:extLst>
            </p:cNvPr>
            <p:cNvSpPr>
              <a:spLocks noChangeShapeType="1"/>
            </p:cNvSpPr>
            <p:nvPr/>
          </p:nvSpPr>
          <p:spPr bwMode="auto">
            <a:xfrm flipH="1">
              <a:off x="2898776" y="1863725"/>
              <a:ext cx="6350" cy="1111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49" name="Freeform 427">
              <a:extLst>
                <a:ext uri="{FF2B5EF4-FFF2-40B4-BE49-F238E27FC236}">
                  <a16:creationId xmlns:a16="http://schemas.microsoft.com/office/drawing/2014/main" id="{49B5150E-BAD2-6026-5794-304B07899F9B}"/>
                </a:ext>
              </a:extLst>
            </p:cNvPr>
            <p:cNvSpPr>
              <a:spLocks/>
            </p:cNvSpPr>
            <p:nvPr/>
          </p:nvSpPr>
          <p:spPr bwMode="auto">
            <a:xfrm>
              <a:off x="2801938" y="1812925"/>
              <a:ext cx="222250" cy="36513"/>
            </a:xfrm>
            <a:custGeom>
              <a:avLst/>
              <a:gdLst>
                <a:gd name="T0" fmla="*/ 104 w 127"/>
                <a:gd name="T1" fmla="*/ 0 h 20"/>
                <a:gd name="T2" fmla="*/ 118 w 127"/>
                <a:gd name="T3" fmla="*/ 0 h 20"/>
                <a:gd name="T4" fmla="*/ 127 w 127"/>
                <a:gd name="T5" fmla="*/ 10 h 20"/>
                <a:gd name="T6" fmla="*/ 127 w 127"/>
                <a:gd name="T7" fmla="*/ 10 h 20"/>
                <a:gd name="T8" fmla="*/ 118 w 127"/>
                <a:gd name="T9" fmla="*/ 20 h 20"/>
                <a:gd name="T10" fmla="*/ 9 w 127"/>
                <a:gd name="T11" fmla="*/ 20 h 20"/>
                <a:gd name="T12" fmla="*/ 0 w 127"/>
                <a:gd name="T13" fmla="*/ 10 h 20"/>
                <a:gd name="T14" fmla="*/ 0 w 127"/>
                <a:gd name="T15" fmla="*/ 10 h 20"/>
                <a:gd name="T16" fmla="*/ 9 w 127"/>
                <a:gd name="T17" fmla="*/ 0 h 20"/>
                <a:gd name="T18" fmla="*/ 85 w 127"/>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20">
                  <a:moveTo>
                    <a:pt x="104" y="0"/>
                  </a:moveTo>
                  <a:cubicBezTo>
                    <a:pt x="118" y="0"/>
                    <a:pt x="118" y="0"/>
                    <a:pt x="118" y="0"/>
                  </a:cubicBezTo>
                  <a:cubicBezTo>
                    <a:pt x="123" y="0"/>
                    <a:pt x="127" y="5"/>
                    <a:pt x="127" y="10"/>
                  </a:cubicBezTo>
                  <a:cubicBezTo>
                    <a:pt x="127" y="10"/>
                    <a:pt x="127" y="10"/>
                    <a:pt x="127" y="10"/>
                  </a:cubicBezTo>
                  <a:cubicBezTo>
                    <a:pt x="127" y="15"/>
                    <a:pt x="123" y="20"/>
                    <a:pt x="118" y="20"/>
                  </a:cubicBezTo>
                  <a:cubicBezTo>
                    <a:pt x="9" y="20"/>
                    <a:pt x="9" y="20"/>
                    <a:pt x="9" y="20"/>
                  </a:cubicBezTo>
                  <a:cubicBezTo>
                    <a:pt x="4" y="20"/>
                    <a:pt x="0" y="15"/>
                    <a:pt x="0" y="10"/>
                  </a:cubicBezTo>
                  <a:cubicBezTo>
                    <a:pt x="0" y="10"/>
                    <a:pt x="0" y="10"/>
                    <a:pt x="0" y="10"/>
                  </a:cubicBezTo>
                  <a:cubicBezTo>
                    <a:pt x="0" y="5"/>
                    <a:pt x="4" y="0"/>
                    <a:pt x="9" y="0"/>
                  </a:cubicBezTo>
                  <a:cubicBezTo>
                    <a:pt x="85" y="0"/>
                    <a:pt x="85" y="0"/>
                    <a:pt x="8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50" name="Freeform 428">
              <a:extLst>
                <a:ext uri="{FF2B5EF4-FFF2-40B4-BE49-F238E27FC236}">
                  <a16:creationId xmlns:a16="http://schemas.microsoft.com/office/drawing/2014/main" id="{DE943A5D-896D-BCB7-98BA-5A450B83FDB5}"/>
                </a:ext>
              </a:extLst>
            </p:cNvPr>
            <p:cNvSpPr>
              <a:spLocks/>
            </p:cNvSpPr>
            <p:nvPr/>
          </p:nvSpPr>
          <p:spPr bwMode="auto">
            <a:xfrm>
              <a:off x="2801938" y="2152650"/>
              <a:ext cx="222250" cy="33338"/>
            </a:xfrm>
            <a:custGeom>
              <a:avLst/>
              <a:gdLst>
                <a:gd name="T0" fmla="*/ 60 w 127"/>
                <a:gd name="T1" fmla="*/ 0 h 19"/>
                <a:gd name="T2" fmla="*/ 118 w 127"/>
                <a:gd name="T3" fmla="*/ 0 h 19"/>
                <a:gd name="T4" fmla="*/ 127 w 127"/>
                <a:gd name="T5" fmla="*/ 10 h 19"/>
                <a:gd name="T6" fmla="*/ 127 w 127"/>
                <a:gd name="T7" fmla="*/ 10 h 19"/>
                <a:gd name="T8" fmla="*/ 118 w 127"/>
                <a:gd name="T9" fmla="*/ 19 h 19"/>
                <a:gd name="T10" fmla="*/ 9 w 127"/>
                <a:gd name="T11" fmla="*/ 19 h 19"/>
                <a:gd name="T12" fmla="*/ 0 w 127"/>
                <a:gd name="T13" fmla="*/ 10 h 19"/>
                <a:gd name="T14" fmla="*/ 0 w 127"/>
                <a:gd name="T15" fmla="*/ 10 h 19"/>
                <a:gd name="T16" fmla="*/ 9 w 127"/>
                <a:gd name="T17" fmla="*/ 0 h 19"/>
                <a:gd name="T18" fmla="*/ 43 w 127"/>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9">
                  <a:moveTo>
                    <a:pt x="60" y="0"/>
                  </a:moveTo>
                  <a:cubicBezTo>
                    <a:pt x="118" y="0"/>
                    <a:pt x="118" y="0"/>
                    <a:pt x="118" y="0"/>
                  </a:cubicBezTo>
                  <a:cubicBezTo>
                    <a:pt x="123" y="0"/>
                    <a:pt x="127" y="4"/>
                    <a:pt x="127" y="10"/>
                  </a:cubicBezTo>
                  <a:cubicBezTo>
                    <a:pt x="127" y="10"/>
                    <a:pt x="127" y="10"/>
                    <a:pt x="127" y="10"/>
                  </a:cubicBezTo>
                  <a:cubicBezTo>
                    <a:pt x="127" y="15"/>
                    <a:pt x="123" y="19"/>
                    <a:pt x="118" y="19"/>
                  </a:cubicBezTo>
                  <a:cubicBezTo>
                    <a:pt x="9" y="19"/>
                    <a:pt x="9" y="19"/>
                    <a:pt x="9" y="19"/>
                  </a:cubicBezTo>
                  <a:cubicBezTo>
                    <a:pt x="4" y="19"/>
                    <a:pt x="0" y="15"/>
                    <a:pt x="0" y="10"/>
                  </a:cubicBezTo>
                  <a:cubicBezTo>
                    <a:pt x="0" y="10"/>
                    <a:pt x="0" y="10"/>
                    <a:pt x="0" y="10"/>
                  </a:cubicBezTo>
                  <a:cubicBezTo>
                    <a:pt x="0" y="4"/>
                    <a:pt x="4" y="0"/>
                    <a:pt x="9" y="0"/>
                  </a:cubicBezTo>
                  <a:cubicBezTo>
                    <a:pt x="43" y="0"/>
                    <a:pt x="43" y="0"/>
                    <a:pt x="4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51" name="Freeform 429">
              <a:extLst>
                <a:ext uri="{FF2B5EF4-FFF2-40B4-BE49-F238E27FC236}">
                  <a16:creationId xmlns:a16="http://schemas.microsoft.com/office/drawing/2014/main" id="{9EE5782E-0039-4433-1C37-76571F75729B}"/>
                </a:ext>
              </a:extLst>
            </p:cNvPr>
            <p:cNvSpPr>
              <a:spLocks/>
            </p:cNvSpPr>
            <p:nvPr/>
          </p:nvSpPr>
          <p:spPr bwMode="auto">
            <a:xfrm>
              <a:off x="2822576" y="1849438"/>
              <a:ext cx="84138" cy="298450"/>
            </a:xfrm>
            <a:custGeom>
              <a:avLst/>
              <a:gdLst>
                <a:gd name="T0" fmla="*/ 2 w 48"/>
                <a:gd name="T1" fmla="*/ 0 h 163"/>
                <a:gd name="T2" fmla="*/ 32 w 48"/>
                <a:gd name="T3" fmla="*/ 68 h 163"/>
                <a:gd name="T4" fmla="*/ 34 w 48"/>
                <a:gd name="T5" fmla="*/ 95 h 163"/>
                <a:gd name="T6" fmla="*/ 3 w 48"/>
                <a:gd name="T7" fmla="*/ 163 h 163"/>
              </a:gdLst>
              <a:ahLst/>
              <a:cxnLst>
                <a:cxn ang="0">
                  <a:pos x="T0" y="T1"/>
                </a:cxn>
                <a:cxn ang="0">
                  <a:pos x="T2" y="T3"/>
                </a:cxn>
                <a:cxn ang="0">
                  <a:pos x="T4" y="T5"/>
                </a:cxn>
                <a:cxn ang="0">
                  <a:pos x="T6" y="T7"/>
                </a:cxn>
              </a:cxnLst>
              <a:rect l="0" t="0" r="r" b="b"/>
              <a:pathLst>
                <a:path w="48" h="163">
                  <a:moveTo>
                    <a:pt x="2" y="0"/>
                  </a:moveTo>
                  <a:cubicBezTo>
                    <a:pt x="2" y="0"/>
                    <a:pt x="0" y="43"/>
                    <a:pt x="32" y="68"/>
                  </a:cubicBezTo>
                  <a:cubicBezTo>
                    <a:pt x="32" y="68"/>
                    <a:pt x="48" y="79"/>
                    <a:pt x="34" y="95"/>
                  </a:cubicBezTo>
                  <a:cubicBezTo>
                    <a:pt x="18" y="111"/>
                    <a:pt x="3" y="127"/>
                    <a:pt x="3" y="16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52" name="Freeform 430">
              <a:extLst>
                <a:ext uri="{FF2B5EF4-FFF2-40B4-BE49-F238E27FC236}">
                  <a16:creationId xmlns:a16="http://schemas.microsoft.com/office/drawing/2014/main" id="{E4C50F9E-2C26-3326-5E5E-E501AF9057C9}"/>
                </a:ext>
              </a:extLst>
            </p:cNvPr>
            <p:cNvSpPr>
              <a:spLocks/>
            </p:cNvSpPr>
            <p:nvPr/>
          </p:nvSpPr>
          <p:spPr bwMode="auto">
            <a:xfrm>
              <a:off x="2943226" y="2020888"/>
              <a:ext cx="53975" cy="127000"/>
            </a:xfrm>
            <a:custGeom>
              <a:avLst/>
              <a:gdLst>
                <a:gd name="T0" fmla="*/ 0 w 31"/>
                <a:gd name="T1" fmla="*/ 0 h 69"/>
                <a:gd name="T2" fmla="*/ 31 w 31"/>
                <a:gd name="T3" fmla="*/ 69 h 69"/>
              </a:gdLst>
              <a:ahLst/>
              <a:cxnLst>
                <a:cxn ang="0">
                  <a:pos x="T0" y="T1"/>
                </a:cxn>
                <a:cxn ang="0">
                  <a:pos x="T2" y="T3"/>
                </a:cxn>
              </a:cxnLst>
              <a:rect l="0" t="0" r="r" b="b"/>
              <a:pathLst>
                <a:path w="31" h="69">
                  <a:moveTo>
                    <a:pt x="0" y="0"/>
                  </a:moveTo>
                  <a:cubicBezTo>
                    <a:pt x="15" y="17"/>
                    <a:pt x="31" y="33"/>
                    <a:pt x="31" y="6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53" name="Line 431">
              <a:extLst>
                <a:ext uri="{FF2B5EF4-FFF2-40B4-BE49-F238E27FC236}">
                  <a16:creationId xmlns:a16="http://schemas.microsoft.com/office/drawing/2014/main" id="{B3373809-3DB0-DFC6-1C28-95E1D5A5A30E}"/>
                </a:ext>
              </a:extLst>
            </p:cNvPr>
            <p:cNvSpPr>
              <a:spLocks noChangeShapeType="1"/>
            </p:cNvSpPr>
            <p:nvPr/>
          </p:nvSpPr>
          <p:spPr bwMode="auto">
            <a:xfrm>
              <a:off x="2935288" y="2008188"/>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54" name="Freeform 432">
              <a:extLst>
                <a:ext uri="{FF2B5EF4-FFF2-40B4-BE49-F238E27FC236}">
                  <a16:creationId xmlns:a16="http://schemas.microsoft.com/office/drawing/2014/main" id="{120C2DE8-EA5E-B0A0-F5E4-B89D588C7DF1}"/>
                </a:ext>
              </a:extLst>
            </p:cNvPr>
            <p:cNvSpPr>
              <a:spLocks/>
            </p:cNvSpPr>
            <p:nvPr/>
          </p:nvSpPr>
          <p:spPr bwMode="auto">
            <a:xfrm>
              <a:off x="2927351" y="1849438"/>
              <a:ext cx="76200" cy="158750"/>
            </a:xfrm>
            <a:custGeom>
              <a:avLst/>
              <a:gdLst>
                <a:gd name="T0" fmla="*/ 40 w 43"/>
                <a:gd name="T1" fmla="*/ 0 h 87"/>
                <a:gd name="T2" fmla="*/ 10 w 43"/>
                <a:gd name="T3" fmla="*/ 68 h 87"/>
                <a:gd name="T4" fmla="*/ 4 w 43"/>
                <a:gd name="T5" fmla="*/ 87 h 87"/>
              </a:gdLst>
              <a:ahLst/>
              <a:cxnLst>
                <a:cxn ang="0">
                  <a:pos x="T0" y="T1"/>
                </a:cxn>
                <a:cxn ang="0">
                  <a:pos x="T2" y="T3"/>
                </a:cxn>
                <a:cxn ang="0">
                  <a:pos x="T4" y="T5"/>
                </a:cxn>
              </a:cxnLst>
              <a:rect l="0" t="0" r="r" b="b"/>
              <a:pathLst>
                <a:path w="43" h="87">
                  <a:moveTo>
                    <a:pt x="40" y="0"/>
                  </a:moveTo>
                  <a:cubicBezTo>
                    <a:pt x="40" y="0"/>
                    <a:pt x="43" y="43"/>
                    <a:pt x="10" y="68"/>
                  </a:cubicBezTo>
                  <a:cubicBezTo>
                    <a:pt x="10" y="68"/>
                    <a:pt x="0" y="75"/>
                    <a:pt x="4" y="8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55" name="Freeform 433">
              <a:extLst>
                <a:ext uri="{FF2B5EF4-FFF2-40B4-BE49-F238E27FC236}">
                  <a16:creationId xmlns:a16="http://schemas.microsoft.com/office/drawing/2014/main" id="{295A85DC-3B19-8D21-FE74-5611A1C056FD}"/>
                </a:ext>
              </a:extLst>
            </p:cNvPr>
            <p:cNvSpPr>
              <a:spLocks/>
            </p:cNvSpPr>
            <p:nvPr/>
          </p:nvSpPr>
          <p:spPr bwMode="auto">
            <a:xfrm>
              <a:off x="2868613" y="1938338"/>
              <a:ext cx="87313" cy="41275"/>
            </a:xfrm>
            <a:custGeom>
              <a:avLst/>
              <a:gdLst>
                <a:gd name="T0" fmla="*/ 0 w 50"/>
                <a:gd name="T1" fmla="*/ 0 h 22"/>
                <a:gd name="T2" fmla="*/ 50 w 50"/>
                <a:gd name="T3" fmla="*/ 0 h 22"/>
                <a:gd name="T4" fmla="*/ 26 w 50"/>
                <a:gd name="T5" fmla="*/ 22 h 22"/>
                <a:gd name="T6" fmla="*/ 0 w 50"/>
                <a:gd name="T7" fmla="*/ 0 h 22"/>
              </a:gdLst>
              <a:ahLst/>
              <a:cxnLst>
                <a:cxn ang="0">
                  <a:pos x="T0" y="T1"/>
                </a:cxn>
                <a:cxn ang="0">
                  <a:pos x="T2" y="T3"/>
                </a:cxn>
                <a:cxn ang="0">
                  <a:pos x="T4" y="T5"/>
                </a:cxn>
                <a:cxn ang="0">
                  <a:pos x="T6" y="T7"/>
                </a:cxn>
              </a:cxnLst>
              <a:rect l="0" t="0" r="r" b="b"/>
              <a:pathLst>
                <a:path w="50" h="22">
                  <a:moveTo>
                    <a:pt x="0" y="0"/>
                  </a:moveTo>
                  <a:cubicBezTo>
                    <a:pt x="50" y="0"/>
                    <a:pt x="50" y="0"/>
                    <a:pt x="50" y="0"/>
                  </a:cubicBezTo>
                  <a:cubicBezTo>
                    <a:pt x="50" y="0"/>
                    <a:pt x="46" y="8"/>
                    <a:pt x="26" y="22"/>
                  </a:cubicBezTo>
                  <a:cubicBezTo>
                    <a:pt x="26" y="22"/>
                    <a:pt x="10" y="13"/>
                    <a:pt x="0" y="0"/>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56" name="Line 434">
              <a:extLst>
                <a:ext uri="{FF2B5EF4-FFF2-40B4-BE49-F238E27FC236}">
                  <a16:creationId xmlns:a16="http://schemas.microsoft.com/office/drawing/2014/main" id="{96D4A50E-4A05-DEB0-3502-114E89E01E3C}"/>
                </a:ext>
              </a:extLst>
            </p:cNvPr>
            <p:cNvSpPr>
              <a:spLocks noChangeShapeType="1"/>
            </p:cNvSpPr>
            <p:nvPr/>
          </p:nvSpPr>
          <p:spPr bwMode="auto">
            <a:xfrm>
              <a:off x="2914651" y="1979613"/>
              <a:ext cx="0" cy="10636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sp>
          <p:nvSpPr>
            <p:cNvPr id="157" name="Freeform 435">
              <a:extLst>
                <a:ext uri="{FF2B5EF4-FFF2-40B4-BE49-F238E27FC236}">
                  <a16:creationId xmlns:a16="http://schemas.microsoft.com/office/drawing/2014/main" id="{DC9EB878-5381-D7C8-3F41-899224C91863}"/>
                </a:ext>
              </a:extLst>
            </p:cNvPr>
            <p:cNvSpPr>
              <a:spLocks/>
            </p:cNvSpPr>
            <p:nvPr/>
          </p:nvSpPr>
          <p:spPr bwMode="auto">
            <a:xfrm>
              <a:off x="2849563" y="2085975"/>
              <a:ext cx="122238" cy="63500"/>
            </a:xfrm>
            <a:custGeom>
              <a:avLst/>
              <a:gdLst>
                <a:gd name="T0" fmla="*/ 4 w 70"/>
                <a:gd name="T1" fmla="*/ 35 h 35"/>
                <a:gd name="T2" fmla="*/ 36 w 70"/>
                <a:gd name="T3" fmla="*/ 0 h 35"/>
                <a:gd name="T4" fmla="*/ 70 w 70"/>
                <a:gd name="T5" fmla="*/ 35 h 35"/>
              </a:gdLst>
              <a:ahLst/>
              <a:cxnLst>
                <a:cxn ang="0">
                  <a:pos x="T0" y="T1"/>
                </a:cxn>
                <a:cxn ang="0">
                  <a:pos x="T2" y="T3"/>
                </a:cxn>
                <a:cxn ang="0">
                  <a:pos x="T4" y="T5"/>
                </a:cxn>
              </a:cxnLst>
              <a:rect l="0" t="0" r="r" b="b"/>
              <a:pathLst>
                <a:path w="70" h="35">
                  <a:moveTo>
                    <a:pt x="4" y="35"/>
                  </a:moveTo>
                  <a:cubicBezTo>
                    <a:pt x="4" y="35"/>
                    <a:pt x="0" y="11"/>
                    <a:pt x="36" y="0"/>
                  </a:cubicBezTo>
                  <a:cubicBezTo>
                    <a:pt x="36" y="0"/>
                    <a:pt x="69" y="9"/>
                    <a:pt x="70" y="3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6" rIns="90632" bIns="45316" numCol="1" anchor="t" anchorCtr="0" compatLnSpc="1">
              <a:prstTxWarp prst="textNoShape">
                <a:avLst/>
              </a:prstTxWarp>
            </a:bodyPr>
            <a:lstStyle/>
            <a:p>
              <a:pPr defTabSz="1208479">
                <a:defRPr/>
              </a:pPr>
              <a:endParaRPr lang="fr-FR" sz="1388"/>
            </a:p>
          </p:txBody>
        </p:sp>
      </p:grpSp>
      <p:sp>
        <p:nvSpPr>
          <p:cNvPr id="158" name="ZoneTexte 157">
            <a:extLst>
              <a:ext uri="{FF2B5EF4-FFF2-40B4-BE49-F238E27FC236}">
                <a16:creationId xmlns:a16="http://schemas.microsoft.com/office/drawing/2014/main" id="{16D4C65B-632D-CDD9-7E29-0269474A07C2}"/>
              </a:ext>
            </a:extLst>
          </p:cNvPr>
          <p:cNvSpPr txBox="1"/>
          <p:nvPr/>
        </p:nvSpPr>
        <p:spPr>
          <a:xfrm>
            <a:off x="6296678" y="2356639"/>
            <a:ext cx="1989602" cy="2228174"/>
          </a:xfrm>
          <a:prstGeom prst="rect">
            <a:avLst/>
          </a:prstGeom>
          <a:noFill/>
        </p:spPr>
        <p:txBody>
          <a:bodyPr wrap="square" rtlCol="0">
            <a:spAutoFit/>
          </a:bodyPr>
          <a:lstStyle/>
          <a:p>
            <a:pPr defTabSz="1208479">
              <a:defRPr/>
            </a:pPr>
            <a:r>
              <a:rPr lang="fr-FR" sz="1388">
                <a:solidFill>
                  <a:schemeClr val="tx1">
                    <a:lumMod val="75000"/>
                    <a:lumOff val="25000"/>
                  </a:schemeClr>
                </a:solidFill>
              </a:rPr>
              <a:t>L’ECR délivre ensuite un </a:t>
            </a:r>
            <a:r>
              <a:rPr lang="fr-FR" sz="1388" b="1">
                <a:solidFill>
                  <a:schemeClr val="tx1">
                    <a:lumMod val="75000"/>
                    <a:lumOff val="25000"/>
                  </a:schemeClr>
                </a:solidFill>
              </a:rPr>
              <a:t>score de risque </a:t>
            </a:r>
            <a:r>
              <a:rPr lang="fr-FR" sz="1388" b="1">
                <a:solidFill>
                  <a:srgbClr val="92D050"/>
                </a:solidFill>
              </a:rPr>
              <a:t>Vert</a:t>
            </a:r>
            <a:r>
              <a:rPr lang="fr-FR" sz="1388"/>
              <a:t> </a:t>
            </a:r>
            <a:r>
              <a:rPr lang="fr-FR" sz="1388">
                <a:solidFill>
                  <a:schemeClr val="tx1">
                    <a:lumMod val="75000"/>
                    <a:lumOff val="25000"/>
                  </a:schemeClr>
                </a:solidFill>
              </a:rPr>
              <a:t>ou</a:t>
            </a:r>
            <a:r>
              <a:rPr lang="fr-FR" sz="1388"/>
              <a:t> </a:t>
            </a:r>
            <a:r>
              <a:rPr lang="fr-FR" sz="1388" b="1">
                <a:solidFill>
                  <a:srgbClr val="FF0000"/>
                </a:solidFill>
              </a:rPr>
              <a:t>Rouge </a:t>
            </a:r>
            <a:r>
              <a:rPr lang="fr-FR" sz="1388">
                <a:solidFill>
                  <a:schemeClr val="tx1">
                    <a:lumMod val="75000"/>
                    <a:lumOff val="25000"/>
                  </a:schemeClr>
                </a:solidFill>
              </a:rPr>
              <a:t>sur le </a:t>
            </a:r>
            <a:r>
              <a:rPr lang="fr-FR" sz="1388" err="1">
                <a:solidFill>
                  <a:schemeClr val="tx1">
                    <a:lumMod val="75000"/>
                    <a:lumOff val="25000"/>
                  </a:schemeClr>
                </a:solidFill>
              </a:rPr>
              <a:t>device</a:t>
            </a:r>
            <a:r>
              <a:rPr lang="fr-FR" sz="1388">
                <a:solidFill>
                  <a:schemeClr val="tx1">
                    <a:lumMod val="75000"/>
                    <a:lumOff val="25000"/>
                  </a:schemeClr>
                </a:solidFill>
              </a:rPr>
              <a:t> utilisé. Ce score de risque, couplé à un contrôle d’une AF réussi &lt;= 180 jours va permettre de </a:t>
            </a:r>
            <a:r>
              <a:rPr lang="fr-FR" sz="1388" b="1">
                <a:solidFill>
                  <a:schemeClr val="tx1">
                    <a:lumMod val="75000"/>
                    <a:lumOff val="25000"/>
                  </a:schemeClr>
                </a:solidFill>
              </a:rPr>
              <a:t>piloter le droit à dérogation à l’AF</a:t>
            </a:r>
          </a:p>
        </p:txBody>
      </p:sp>
      <p:sp>
        <p:nvSpPr>
          <p:cNvPr id="159" name="Flèche : droite 158">
            <a:extLst>
              <a:ext uri="{FF2B5EF4-FFF2-40B4-BE49-F238E27FC236}">
                <a16:creationId xmlns:a16="http://schemas.microsoft.com/office/drawing/2014/main" id="{0A539E17-108E-D44D-15CD-7AD859B5984B}"/>
              </a:ext>
            </a:extLst>
          </p:cNvPr>
          <p:cNvSpPr/>
          <p:nvPr/>
        </p:nvSpPr>
        <p:spPr>
          <a:xfrm>
            <a:off x="9225877" y="2289242"/>
            <a:ext cx="596836" cy="256010"/>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08479">
              <a:defRPr/>
            </a:pPr>
            <a:endParaRPr lang="fr-FR" sz="1388">
              <a:solidFill>
                <a:srgbClr val="FFFFFF"/>
              </a:solidFill>
              <a:latin typeface="Arial"/>
            </a:endParaRPr>
          </a:p>
        </p:txBody>
      </p:sp>
      <p:sp>
        <p:nvSpPr>
          <p:cNvPr id="160" name="Flèche : droite 159">
            <a:extLst>
              <a:ext uri="{FF2B5EF4-FFF2-40B4-BE49-F238E27FC236}">
                <a16:creationId xmlns:a16="http://schemas.microsoft.com/office/drawing/2014/main" id="{16D515BF-C7BD-12D3-E563-773C7C2FEBEF}"/>
              </a:ext>
            </a:extLst>
          </p:cNvPr>
          <p:cNvSpPr/>
          <p:nvPr/>
        </p:nvSpPr>
        <p:spPr>
          <a:xfrm>
            <a:off x="9225877" y="3396523"/>
            <a:ext cx="596836" cy="256010"/>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08479">
              <a:defRPr/>
            </a:pPr>
            <a:endParaRPr lang="fr-FR" sz="1388">
              <a:solidFill>
                <a:srgbClr val="FFFFFF"/>
              </a:solidFill>
              <a:latin typeface="Arial"/>
            </a:endParaRPr>
          </a:p>
        </p:txBody>
      </p:sp>
      <p:sp>
        <p:nvSpPr>
          <p:cNvPr id="161" name="ZoneTexte 160">
            <a:extLst>
              <a:ext uri="{FF2B5EF4-FFF2-40B4-BE49-F238E27FC236}">
                <a16:creationId xmlns:a16="http://schemas.microsoft.com/office/drawing/2014/main" id="{594B698A-100A-47D2-39D6-94E6CF24E3FF}"/>
              </a:ext>
            </a:extLst>
          </p:cNvPr>
          <p:cNvSpPr txBox="1"/>
          <p:nvPr/>
        </p:nvSpPr>
        <p:spPr>
          <a:xfrm>
            <a:off x="9877098" y="2147966"/>
            <a:ext cx="2192520" cy="946669"/>
          </a:xfrm>
          <a:prstGeom prst="rect">
            <a:avLst/>
          </a:prstGeom>
          <a:noFill/>
        </p:spPr>
        <p:txBody>
          <a:bodyPr wrap="square" rtlCol="0">
            <a:spAutoFit/>
          </a:bodyPr>
          <a:lstStyle/>
          <a:p>
            <a:pPr defTabSz="1208479">
              <a:defRPr/>
            </a:pPr>
            <a:r>
              <a:rPr lang="fr-FR" sz="1388">
                <a:solidFill>
                  <a:schemeClr val="tx1">
                    <a:lumMod val="75000"/>
                    <a:lumOff val="25000"/>
                  </a:schemeClr>
                </a:solidFill>
              </a:rPr>
              <a:t>Le client se connecte </a:t>
            </a:r>
            <a:r>
              <a:rPr lang="fr-FR" sz="1388" b="1" u="sng">
                <a:solidFill>
                  <a:schemeClr val="tx1">
                    <a:lumMod val="75000"/>
                    <a:lumOff val="25000"/>
                  </a:schemeClr>
                </a:solidFill>
              </a:rPr>
              <a:t>sans</a:t>
            </a:r>
            <a:r>
              <a:rPr lang="fr-FR" sz="1388">
                <a:solidFill>
                  <a:schemeClr val="tx1">
                    <a:lumMod val="75000"/>
                    <a:lumOff val="25000"/>
                  </a:schemeClr>
                </a:solidFill>
              </a:rPr>
              <a:t> authentification forte si score </a:t>
            </a:r>
            <a:r>
              <a:rPr lang="fr-FR" sz="1388" b="1">
                <a:solidFill>
                  <a:srgbClr val="00B050"/>
                </a:solidFill>
              </a:rPr>
              <a:t>Vert </a:t>
            </a:r>
            <a:r>
              <a:rPr lang="fr-FR" sz="1388">
                <a:solidFill>
                  <a:schemeClr val="tx1">
                    <a:lumMod val="75000"/>
                    <a:lumOff val="25000"/>
                  </a:schemeClr>
                </a:solidFill>
              </a:rPr>
              <a:t>et dernière AF &lt;= 180 jours</a:t>
            </a:r>
          </a:p>
        </p:txBody>
      </p:sp>
      <p:sp>
        <p:nvSpPr>
          <p:cNvPr id="162" name="ZoneTexte 161">
            <a:extLst>
              <a:ext uri="{FF2B5EF4-FFF2-40B4-BE49-F238E27FC236}">
                <a16:creationId xmlns:a16="http://schemas.microsoft.com/office/drawing/2014/main" id="{0173F330-3A94-3761-CE7E-63B2F2070BB2}"/>
              </a:ext>
            </a:extLst>
          </p:cNvPr>
          <p:cNvSpPr txBox="1"/>
          <p:nvPr/>
        </p:nvSpPr>
        <p:spPr>
          <a:xfrm>
            <a:off x="9889523" y="3277607"/>
            <a:ext cx="2192520" cy="1160254"/>
          </a:xfrm>
          <a:prstGeom prst="rect">
            <a:avLst/>
          </a:prstGeom>
          <a:noFill/>
        </p:spPr>
        <p:txBody>
          <a:bodyPr wrap="square" rtlCol="0">
            <a:spAutoFit/>
          </a:bodyPr>
          <a:lstStyle/>
          <a:p>
            <a:pPr defTabSz="1208479">
              <a:defRPr/>
            </a:pPr>
            <a:r>
              <a:rPr lang="fr-FR" sz="1388">
                <a:solidFill>
                  <a:schemeClr val="tx1">
                    <a:lumMod val="75000"/>
                    <a:lumOff val="25000"/>
                  </a:schemeClr>
                </a:solidFill>
              </a:rPr>
              <a:t>Le client se connecte </a:t>
            </a:r>
            <a:r>
              <a:rPr lang="fr-FR" sz="1388" b="1" u="sng">
                <a:solidFill>
                  <a:schemeClr val="tx1">
                    <a:lumMod val="75000"/>
                    <a:lumOff val="25000"/>
                  </a:schemeClr>
                </a:solidFill>
              </a:rPr>
              <a:t>avec</a:t>
            </a:r>
            <a:r>
              <a:rPr lang="fr-FR" sz="1388">
                <a:solidFill>
                  <a:schemeClr val="tx1">
                    <a:lumMod val="75000"/>
                    <a:lumOff val="25000"/>
                  </a:schemeClr>
                </a:solidFill>
              </a:rPr>
              <a:t> authentification forte si score </a:t>
            </a:r>
            <a:r>
              <a:rPr lang="fr-FR" sz="1388" b="1">
                <a:solidFill>
                  <a:srgbClr val="FF0000"/>
                </a:solidFill>
              </a:rPr>
              <a:t>Rouge </a:t>
            </a:r>
            <a:r>
              <a:rPr lang="fr-FR" sz="1388">
                <a:solidFill>
                  <a:schemeClr val="tx1">
                    <a:lumMod val="75000"/>
                    <a:lumOff val="25000"/>
                  </a:schemeClr>
                </a:solidFill>
              </a:rPr>
              <a:t>et/ou dernière AF &gt; 180 jours</a:t>
            </a:r>
          </a:p>
        </p:txBody>
      </p:sp>
      <p:sp>
        <p:nvSpPr>
          <p:cNvPr id="163" name="Ellipse 162">
            <a:extLst>
              <a:ext uri="{FF2B5EF4-FFF2-40B4-BE49-F238E27FC236}">
                <a16:creationId xmlns:a16="http://schemas.microsoft.com/office/drawing/2014/main" id="{8F045A6F-E0CF-11C4-DA91-27B93133019D}"/>
              </a:ext>
            </a:extLst>
          </p:cNvPr>
          <p:cNvSpPr/>
          <p:nvPr/>
        </p:nvSpPr>
        <p:spPr>
          <a:xfrm>
            <a:off x="9379156" y="1862969"/>
            <a:ext cx="249774" cy="24977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08479">
              <a:defRPr/>
            </a:pPr>
            <a:r>
              <a:rPr lang="fr-FR" sz="1189">
                <a:solidFill>
                  <a:srgbClr val="FFFFFF"/>
                </a:solidFill>
                <a:latin typeface="Arial"/>
              </a:rPr>
              <a:t>5</a:t>
            </a:r>
          </a:p>
        </p:txBody>
      </p:sp>
      <p:sp>
        <p:nvSpPr>
          <p:cNvPr id="164" name="ZoneTexte 163">
            <a:extLst>
              <a:ext uri="{FF2B5EF4-FFF2-40B4-BE49-F238E27FC236}">
                <a16:creationId xmlns:a16="http://schemas.microsoft.com/office/drawing/2014/main" id="{0E6AF57F-7724-1816-1EFB-52DEE58CA9C4}"/>
              </a:ext>
            </a:extLst>
          </p:cNvPr>
          <p:cNvSpPr txBox="1"/>
          <p:nvPr/>
        </p:nvSpPr>
        <p:spPr>
          <a:xfrm>
            <a:off x="6310274" y="2081933"/>
            <a:ext cx="1284913" cy="275332"/>
          </a:xfrm>
          <a:prstGeom prst="rect">
            <a:avLst/>
          </a:prstGeom>
          <a:noFill/>
        </p:spPr>
        <p:txBody>
          <a:bodyPr wrap="square" rtlCol="0">
            <a:spAutoFit/>
          </a:bodyPr>
          <a:lstStyle/>
          <a:p>
            <a:pPr defTabSz="1208479">
              <a:defRPr/>
            </a:pPr>
            <a:r>
              <a:rPr lang="fr-FR" sz="1189" i="1"/>
              <a:t>Résultat</a:t>
            </a:r>
          </a:p>
        </p:txBody>
      </p:sp>
      <p:sp>
        <p:nvSpPr>
          <p:cNvPr id="165" name="ZoneTexte 164">
            <a:extLst>
              <a:ext uri="{FF2B5EF4-FFF2-40B4-BE49-F238E27FC236}">
                <a16:creationId xmlns:a16="http://schemas.microsoft.com/office/drawing/2014/main" id="{053CB779-9A6E-B8BF-D89C-5B9D92A72098}"/>
              </a:ext>
            </a:extLst>
          </p:cNvPr>
          <p:cNvSpPr txBox="1"/>
          <p:nvPr/>
        </p:nvSpPr>
        <p:spPr>
          <a:xfrm>
            <a:off x="9637170" y="1849683"/>
            <a:ext cx="1284913" cy="275332"/>
          </a:xfrm>
          <a:prstGeom prst="rect">
            <a:avLst/>
          </a:prstGeom>
          <a:noFill/>
        </p:spPr>
        <p:txBody>
          <a:bodyPr wrap="square" rtlCol="0">
            <a:spAutoFit/>
          </a:bodyPr>
          <a:lstStyle/>
          <a:p>
            <a:pPr defTabSz="1208479">
              <a:defRPr/>
            </a:pPr>
            <a:r>
              <a:rPr lang="fr-FR" sz="1189" i="1"/>
              <a:t>Parcours client</a:t>
            </a:r>
          </a:p>
        </p:txBody>
      </p:sp>
      <p:sp>
        <p:nvSpPr>
          <p:cNvPr id="166" name="ZoneTexte 165">
            <a:extLst>
              <a:ext uri="{FF2B5EF4-FFF2-40B4-BE49-F238E27FC236}">
                <a16:creationId xmlns:a16="http://schemas.microsoft.com/office/drawing/2014/main" id="{2049556B-7562-1D2E-943D-13E0FC358187}"/>
              </a:ext>
            </a:extLst>
          </p:cNvPr>
          <p:cNvSpPr txBox="1"/>
          <p:nvPr/>
        </p:nvSpPr>
        <p:spPr>
          <a:xfrm>
            <a:off x="3682616" y="4431165"/>
            <a:ext cx="1284913" cy="275332"/>
          </a:xfrm>
          <a:prstGeom prst="rect">
            <a:avLst/>
          </a:prstGeom>
          <a:noFill/>
        </p:spPr>
        <p:txBody>
          <a:bodyPr wrap="square" rtlCol="0">
            <a:spAutoFit/>
          </a:bodyPr>
          <a:lstStyle/>
          <a:p>
            <a:pPr defTabSz="1208479">
              <a:defRPr/>
            </a:pPr>
            <a:r>
              <a:rPr lang="fr-FR" sz="1189" i="1"/>
              <a:t>Collecte</a:t>
            </a:r>
          </a:p>
        </p:txBody>
      </p:sp>
      <p:sp>
        <p:nvSpPr>
          <p:cNvPr id="167" name="ZoneTexte 166">
            <a:extLst>
              <a:ext uri="{FF2B5EF4-FFF2-40B4-BE49-F238E27FC236}">
                <a16:creationId xmlns:a16="http://schemas.microsoft.com/office/drawing/2014/main" id="{34C655E0-2812-063E-7A33-FEEC7E9B4203}"/>
              </a:ext>
            </a:extLst>
          </p:cNvPr>
          <p:cNvSpPr txBox="1"/>
          <p:nvPr/>
        </p:nvSpPr>
        <p:spPr>
          <a:xfrm>
            <a:off x="470270" y="2177846"/>
            <a:ext cx="1284913" cy="275332"/>
          </a:xfrm>
          <a:prstGeom prst="rect">
            <a:avLst/>
          </a:prstGeom>
          <a:noFill/>
        </p:spPr>
        <p:txBody>
          <a:bodyPr wrap="square" rtlCol="0">
            <a:spAutoFit/>
          </a:bodyPr>
          <a:lstStyle/>
          <a:p>
            <a:pPr defTabSz="1208479">
              <a:defRPr/>
            </a:pPr>
            <a:r>
              <a:rPr lang="fr-FR" sz="1189" i="1"/>
              <a:t>Client</a:t>
            </a:r>
          </a:p>
        </p:txBody>
      </p:sp>
      <p:sp>
        <p:nvSpPr>
          <p:cNvPr id="168" name="ZoneTexte 167">
            <a:extLst>
              <a:ext uri="{FF2B5EF4-FFF2-40B4-BE49-F238E27FC236}">
                <a16:creationId xmlns:a16="http://schemas.microsoft.com/office/drawing/2014/main" id="{955759A8-258C-5CFE-92B7-34523E35D89F}"/>
              </a:ext>
            </a:extLst>
          </p:cNvPr>
          <p:cNvSpPr txBox="1"/>
          <p:nvPr/>
        </p:nvSpPr>
        <p:spPr>
          <a:xfrm>
            <a:off x="3728630" y="1905664"/>
            <a:ext cx="1940341" cy="275332"/>
          </a:xfrm>
          <a:prstGeom prst="rect">
            <a:avLst/>
          </a:prstGeom>
          <a:noFill/>
        </p:spPr>
        <p:txBody>
          <a:bodyPr wrap="square" rtlCol="0">
            <a:spAutoFit/>
          </a:bodyPr>
          <a:lstStyle/>
          <a:p>
            <a:pPr defTabSz="1208479">
              <a:defRPr/>
            </a:pPr>
            <a:r>
              <a:rPr lang="fr-FR" sz="1189" i="1"/>
              <a:t>Traitement</a:t>
            </a:r>
          </a:p>
        </p:txBody>
      </p:sp>
      <p:sp>
        <p:nvSpPr>
          <p:cNvPr id="169" name="ZoneTexte 168">
            <a:extLst>
              <a:ext uri="{FF2B5EF4-FFF2-40B4-BE49-F238E27FC236}">
                <a16:creationId xmlns:a16="http://schemas.microsoft.com/office/drawing/2014/main" id="{90360A00-A3FF-1063-F72B-A8F5B76C6269}"/>
              </a:ext>
            </a:extLst>
          </p:cNvPr>
          <p:cNvSpPr txBox="1"/>
          <p:nvPr/>
        </p:nvSpPr>
        <p:spPr>
          <a:xfrm>
            <a:off x="4448597" y="3626877"/>
            <a:ext cx="1208457" cy="427809"/>
          </a:xfrm>
          <a:prstGeom prst="rect">
            <a:avLst/>
          </a:prstGeom>
          <a:noFill/>
        </p:spPr>
        <p:txBody>
          <a:bodyPr wrap="square">
            <a:spAutoFit/>
          </a:bodyPr>
          <a:lstStyle/>
          <a:p>
            <a:pPr defTabSz="1208479">
              <a:defRPr/>
            </a:pPr>
            <a:r>
              <a:rPr lang="fr-FR" sz="1090" i="1"/>
              <a:t>Ajout d’un délai 1 seconde</a:t>
            </a:r>
          </a:p>
        </p:txBody>
      </p:sp>
      <p:grpSp>
        <p:nvGrpSpPr>
          <p:cNvPr id="170" name="Groupe 169">
            <a:extLst>
              <a:ext uri="{FF2B5EF4-FFF2-40B4-BE49-F238E27FC236}">
                <a16:creationId xmlns:a16="http://schemas.microsoft.com/office/drawing/2014/main" id="{BE2A1CFB-749B-26A7-9800-D2B2C02D81F0}"/>
              </a:ext>
            </a:extLst>
          </p:cNvPr>
          <p:cNvGrpSpPr/>
          <p:nvPr/>
        </p:nvGrpSpPr>
        <p:grpSpPr>
          <a:xfrm>
            <a:off x="8222152" y="3100999"/>
            <a:ext cx="906323" cy="906323"/>
            <a:chOff x="8066874" y="2439226"/>
            <a:chExt cx="914400" cy="914400"/>
          </a:xfrm>
        </p:grpSpPr>
        <p:pic>
          <p:nvPicPr>
            <p:cNvPr id="171" name="Graphique 170" descr="Feux de signalisation avec un remplissage uni">
              <a:extLst>
                <a:ext uri="{FF2B5EF4-FFF2-40B4-BE49-F238E27FC236}">
                  <a16:creationId xmlns:a16="http://schemas.microsoft.com/office/drawing/2014/main" id="{6C3FCFB1-8F89-72B2-ADE2-F1FAF9F26FA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66874" y="2439226"/>
              <a:ext cx="914400" cy="914400"/>
            </a:xfrm>
            <a:prstGeom prst="rect">
              <a:avLst/>
            </a:prstGeom>
          </p:spPr>
        </p:pic>
        <p:sp>
          <p:nvSpPr>
            <p:cNvPr id="172" name="Ellipse 171">
              <a:extLst>
                <a:ext uri="{FF2B5EF4-FFF2-40B4-BE49-F238E27FC236}">
                  <a16:creationId xmlns:a16="http://schemas.microsoft.com/office/drawing/2014/main" id="{B4FE3940-4A9C-F72B-908C-4E2196EAD1E3}"/>
                </a:ext>
              </a:extLst>
            </p:cNvPr>
            <p:cNvSpPr/>
            <p:nvPr/>
          </p:nvSpPr>
          <p:spPr>
            <a:xfrm>
              <a:off x="8434074" y="2600080"/>
              <a:ext cx="180000" cy="18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08479">
                <a:defRPr/>
              </a:pPr>
              <a:endParaRPr lang="fr-FR" sz="1388">
                <a:solidFill>
                  <a:srgbClr val="FFFFFF"/>
                </a:solidFill>
                <a:latin typeface="Arial"/>
              </a:endParaRPr>
            </a:p>
          </p:txBody>
        </p:sp>
      </p:grpSp>
      <p:grpSp>
        <p:nvGrpSpPr>
          <p:cNvPr id="173" name="Groupe 172">
            <a:extLst>
              <a:ext uri="{FF2B5EF4-FFF2-40B4-BE49-F238E27FC236}">
                <a16:creationId xmlns:a16="http://schemas.microsoft.com/office/drawing/2014/main" id="{F4403140-11BB-3EE8-0C59-DFBDC9DF5B79}"/>
              </a:ext>
            </a:extLst>
          </p:cNvPr>
          <p:cNvGrpSpPr/>
          <p:nvPr/>
        </p:nvGrpSpPr>
        <p:grpSpPr>
          <a:xfrm>
            <a:off x="8222323" y="2007430"/>
            <a:ext cx="906323" cy="906323"/>
            <a:chOff x="8069441" y="3200533"/>
            <a:chExt cx="914400" cy="914400"/>
          </a:xfrm>
        </p:grpSpPr>
        <p:pic>
          <p:nvPicPr>
            <p:cNvPr id="174" name="Graphique 173" descr="Feux de signalisation avec un remplissage uni">
              <a:extLst>
                <a:ext uri="{FF2B5EF4-FFF2-40B4-BE49-F238E27FC236}">
                  <a16:creationId xmlns:a16="http://schemas.microsoft.com/office/drawing/2014/main" id="{77901F17-8392-BE26-ED52-E85CA88EB4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69441" y="3200533"/>
              <a:ext cx="914400" cy="914400"/>
            </a:xfrm>
            <a:prstGeom prst="rect">
              <a:avLst/>
            </a:prstGeom>
          </p:spPr>
        </p:pic>
        <p:sp>
          <p:nvSpPr>
            <p:cNvPr id="175" name="Ellipse 174">
              <a:extLst>
                <a:ext uri="{FF2B5EF4-FFF2-40B4-BE49-F238E27FC236}">
                  <a16:creationId xmlns:a16="http://schemas.microsoft.com/office/drawing/2014/main" id="{7FE830FB-D92E-5BC6-19C4-7FDA7C24324D}"/>
                </a:ext>
              </a:extLst>
            </p:cNvPr>
            <p:cNvSpPr/>
            <p:nvPr/>
          </p:nvSpPr>
          <p:spPr>
            <a:xfrm>
              <a:off x="8434074" y="3776660"/>
              <a:ext cx="180000" cy="1800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08479">
                <a:defRPr/>
              </a:pPr>
              <a:endParaRPr lang="fr-FR" sz="1388">
                <a:solidFill>
                  <a:srgbClr val="FFFFFF"/>
                </a:solidFill>
                <a:latin typeface="Arial"/>
              </a:endParaRPr>
            </a:p>
          </p:txBody>
        </p:sp>
      </p:grpSp>
    </p:spTree>
    <p:extLst>
      <p:ext uri="{BB962C8B-B14F-4D97-AF65-F5344CB8AC3E}">
        <p14:creationId xmlns:p14="http://schemas.microsoft.com/office/powerpoint/2010/main" val="3468309094"/>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01 06 - TEMPLATE BDD_16-9_V-JO.pptx  -  Lecture seule" id="{4B7D8C21-AA07-4832-B680-B69F2FA4741C}" vid="{EC3B361A-EF12-491F-8657-3F61CD031D9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2023 01 06 - TEMPLATE BDD_16-9_V-JO</Template>
  <TotalTime>32</TotalTime>
  <Words>353</Words>
  <Application>Microsoft Office PowerPoint</Application>
  <PresentationFormat>Grand écran</PresentationFormat>
  <Paragraphs>34</Paragraphs>
  <Slides>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Arial</vt:lpstr>
      <vt:lpstr>Arial Black</vt:lpstr>
      <vt:lpstr>Montserrat Black</vt:lpstr>
      <vt:lpstr>Wingdings</vt:lpstr>
      <vt:lpstr>Thème Office</vt:lpstr>
      <vt:lpstr>Athentification forte à l’accès et ECR</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Athentification forte à l’accès et ECR</dc:title>
  <dc:creator>ZINCK Yves [CEGEE]</dc:creator>
  <cp:lastModifiedBy>ZINCK Yves [CEGEE]</cp:lastModifiedBy>
  <cp:revision>1</cp:revision>
  <dcterms:created xsi:type="dcterms:W3CDTF">2023-06-12T08:23:14Z</dcterms:created>
  <dcterms:modified xsi:type="dcterms:W3CDTF">2023-06-12T08:55:51Z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