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5"/>
  </p:sldMasterIdLst>
  <p:notesMasterIdLst>
    <p:notesMasterId r:id="rId10"/>
  </p:notesMasterIdLst>
  <p:handoutMasterIdLst>
    <p:handoutMasterId r:id="rId11"/>
  </p:handoutMasterIdLst>
  <p:sldIdLst>
    <p:sldId id="267" r:id="rId6"/>
    <p:sldId id="268" r:id="rId7"/>
    <p:sldId id="269" r:id="rId8"/>
    <p:sldId id="270" r:id="rId9"/>
  </p:sldIdLst>
  <p:sldSz cx="6858000" cy="9144000" type="screen4x3"/>
  <p:notesSz cx="6669088" cy="9926638"/>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773">
          <p15:clr>
            <a:srgbClr val="A4A3A4"/>
          </p15:clr>
        </p15:guide>
        <p15:guide id="2" orient="horz" pos="2291">
          <p15:clr>
            <a:srgbClr val="A4A3A4"/>
          </p15:clr>
        </p15:guide>
        <p15:guide id="3" orient="horz" pos="371">
          <p15:clr>
            <a:srgbClr val="A4A3A4"/>
          </p15:clr>
        </p15:guide>
        <p15:guide id="4" orient="horz" pos="5295">
          <p15:clr>
            <a:srgbClr val="A4A3A4"/>
          </p15:clr>
        </p15:guide>
        <p15:guide id="5" pos="220">
          <p15:clr>
            <a:srgbClr val="A4A3A4"/>
          </p15:clr>
        </p15:guide>
        <p15:guide id="6" pos="52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CHICAYA Claude-isis" initials="" lastIdx="8" clrIdx="0"/>
  <p:cmAuthor id="2" name="GOUILLART Patricia" initials="" lastIdx="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9B8"/>
    <a:srgbClr val="F19FAE"/>
    <a:srgbClr val="004494"/>
    <a:srgbClr val="0066FF"/>
    <a:srgbClr val="3C003A"/>
    <a:srgbClr val="A778AE"/>
    <a:srgbClr val="B265E1"/>
    <a:srgbClr val="C78FE9"/>
    <a:srgbClr val="F1EA74"/>
    <a:srgbClr val="00AB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3096" y="90"/>
      </p:cViewPr>
      <p:guideLst>
        <p:guide orient="horz" pos="773"/>
        <p:guide orient="horz" pos="2291"/>
        <p:guide orient="horz" pos="371"/>
        <p:guide orient="horz" pos="5295"/>
        <p:guide pos="220"/>
        <p:guide pos="52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YRERE Veronique (EXT - BPCE-SI)" userId="401124e3-9093-4c98-a13b-8ec5b14f9c77" providerId="ADAL" clId="{F5154A09-2080-4602-826C-97A9E068F4A5}"/>
    <pc:docChg chg="custSel modSld">
      <pc:chgData name="LAPEYRERE Veronique (EXT - BPCE-SI)" userId="401124e3-9093-4c98-a13b-8ec5b14f9c77" providerId="ADAL" clId="{F5154A09-2080-4602-826C-97A9E068F4A5}" dt="2022-06-24T13:28:04.685" v="344" actId="20577"/>
      <pc:docMkLst>
        <pc:docMk/>
      </pc:docMkLst>
      <pc:sldChg chg="modSp mod">
        <pc:chgData name="LAPEYRERE Veronique (EXT - BPCE-SI)" userId="401124e3-9093-4c98-a13b-8ec5b14f9c77" providerId="ADAL" clId="{F5154A09-2080-4602-826C-97A9E068F4A5}" dt="2022-06-24T13:28:04.685" v="344" actId="20577"/>
        <pc:sldMkLst>
          <pc:docMk/>
          <pc:sldMk cId="491081168" sldId="270"/>
        </pc:sldMkLst>
        <pc:spChg chg="mod">
          <ac:chgData name="LAPEYRERE Veronique (EXT - BPCE-SI)" userId="401124e3-9093-4c98-a13b-8ec5b14f9c77" providerId="ADAL" clId="{F5154A09-2080-4602-826C-97A9E068F4A5}" dt="2022-06-24T13:28:04.685" v="344" actId="20577"/>
          <ac:spMkLst>
            <pc:docMk/>
            <pc:sldMk cId="491081168" sldId="270"/>
            <ac:spMk id="5" creationId="{A131E28D-1131-42F7-8118-1658ACBE59D0}"/>
          </ac:spMkLst>
        </pc:spChg>
        <pc:spChg chg="mod">
          <ac:chgData name="LAPEYRERE Veronique (EXT - BPCE-SI)" userId="401124e3-9093-4c98-a13b-8ec5b14f9c77" providerId="ADAL" clId="{F5154A09-2080-4602-826C-97A9E068F4A5}" dt="2022-06-24T13:27:33.177" v="282" actId="1036"/>
          <ac:spMkLst>
            <pc:docMk/>
            <pc:sldMk cId="491081168" sldId="270"/>
            <ac:spMk id="14" creationId="{43864CD8-3194-4837-8F22-DBD185B0DD7F}"/>
          </ac:spMkLst>
        </pc:spChg>
        <pc:spChg chg="mod">
          <ac:chgData name="LAPEYRERE Veronique (EXT - BPCE-SI)" userId="401124e3-9093-4c98-a13b-8ec5b14f9c77" providerId="ADAL" clId="{F5154A09-2080-4602-826C-97A9E068F4A5}" dt="2022-06-24T13:26:18.833" v="142" actId="1036"/>
          <ac:spMkLst>
            <pc:docMk/>
            <pc:sldMk cId="491081168" sldId="270"/>
            <ac:spMk id="15" creationId="{78BE8F29-56B3-4925-9E99-F89CE3C1A59A}"/>
          </ac:spMkLst>
        </pc:spChg>
        <pc:picChg chg="mod">
          <ac:chgData name="LAPEYRERE Veronique (EXT - BPCE-SI)" userId="401124e3-9093-4c98-a13b-8ec5b14f9c77" providerId="ADAL" clId="{F5154A09-2080-4602-826C-97A9E068F4A5}" dt="2022-06-24T13:27:33.177" v="282" actId="1036"/>
          <ac:picMkLst>
            <pc:docMk/>
            <pc:sldMk cId="491081168" sldId="270"/>
            <ac:picMk id="13" creationId="{53B45007-EC96-4F05-9719-42C31F75185E}"/>
          </ac:picMkLst>
        </pc:picChg>
      </pc:sldChg>
    </pc:docChg>
  </pc:docChgLst>
  <pc:docChgLst>
    <pc:chgData name="LAPEYRERE Veronique (EXT - BPCE-SI)" userId="401124e3-9093-4c98-a13b-8ec5b14f9c77" providerId="ADAL" clId="{AD05EBA5-E165-48EE-A404-BE918CD2DF07}"/>
    <pc:docChg chg="custSel modSld">
      <pc:chgData name="LAPEYRERE Veronique (EXT - BPCE-SI)" userId="401124e3-9093-4c98-a13b-8ec5b14f9c77" providerId="ADAL" clId="{AD05EBA5-E165-48EE-A404-BE918CD2DF07}" dt="2022-09-08T09:20:21.178" v="200" actId="20577"/>
      <pc:docMkLst>
        <pc:docMk/>
      </pc:docMkLst>
      <pc:sldChg chg="modSp mod">
        <pc:chgData name="LAPEYRERE Veronique (EXT - BPCE-SI)" userId="401124e3-9093-4c98-a13b-8ec5b14f9c77" providerId="ADAL" clId="{AD05EBA5-E165-48EE-A404-BE918CD2DF07}" dt="2022-09-08T09:20:21.178" v="200" actId="20577"/>
        <pc:sldMkLst>
          <pc:docMk/>
          <pc:sldMk cId="491081168" sldId="270"/>
        </pc:sldMkLst>
        <pc:spChg chg="mod">
          <ac:chgData name="LAPEYRERE Veronique (EXT - BPCE-SI)" userId="401124e3-9093-4c98-a13b-8ec5b14f9c77" providerId="ADAL" clId="{AD05EBA5-E165-48EE-A404-BE918CD2DF07}" dt="2022-09-08T09:20:21.178" v="200" actId="20577"/>
          <ac:spMkLst>
            <pc:docMk/>
            <pc:sldMk cId="491081168" sldId="270"/>
            <ac:spMk id="5" creationId="{A131E28D-1131-42F7-8118-1658ACBE59D0}"/>
          </ac:spMkLst>
        </pc:spChg>
        <pc:spChg chg="mod">
          <ac:chgData name="LAPEYRERE Veronique (EXT - BPCE-SI)" userId="401124e3-9093-4c98-a13b-8ec5b14f9c77" providerId="ADAL" clId="{AD05EBA5-E165-48EE-A404-BE918CD2DF07}" dt="2022-09-08T09:08:49.563" v="179" actId="1036"/>
          <ac:spMkLst>
            <pc:docMk/>
            <pc:sldMk cId="491081168" sldId="270"/>
            <ac:spMk id="14" creationId="{43864CD8-3194-4837-8F22-DBD185B0DD7F}"/>
          </ac:spMkLst>
        </pc:spChg>
        <pc:spChg chg="mod">
          <ac:chgData name="LAPEYRERE Veronique (EXT - BPCE-SI)" userId="401124e3-9093-4c98-a13b-8ec5b14f9c77" providerId="ADAL" clId="{AD05EBA5-E165-48EE-A404-BE918CD2DF07}" dt="2022-09-08T09:08:55.510" v="180" actId="1076"/>
          <ac:spMkLst>
            <pc:docMk/>
            <pc:sldMk cId="491081168" sldId="270"/>
            <ac:spMk id="15" creationId="{78BE8F29-56B3-4925-9E99-F89CE3C1A59A}"/>
          </ac:spMkLst>
        </pc:spChg>
        <pc:picChg chg="mod">
          <ac:chgData name="LAPEYRERE Veronique (EXT - BPCE-SI)" userId="401124e3-9093-4c98-a13b-8ec5b14f9c77" providerId="ADAL" clId="{AD05EBA5-E165-48EE-A404-BE918CD2DF07}" dt="2022-09-08T09:09:13.800" v="182" actId="1037"/>
          <ac:picMkLst>
            <pc:docMk/>
            <pc:sldMk cId="491081168" sldId="270"/>
            <ac:picMk id="13" creationId="{53B45007-EC96-4F05-9719-42C31F75185E}"/>
          </ac:picMkLst>
        </pc:picChg>
      </pc:sldChg>
    </pc:docChg>
  </pc:docChgLst>
  <pc:docChgLst>
    <pc:chgData name="BIANCHI Nicolas [CECAZ]" userId="9569abc1-2776-46ab-b388-797f737aa2ef" providerId="ADAL" clId="{AF61D727-1813-406A-AD92-ABEDB6D1D248}"/>
    <pc:docChg chg="modSld">
      <pc:chgData name="BIANCHI Nicolas [CECAZ]" userId="9569abc1-2776-46ab-b388-797f737aa2ef" providerId="ADAL" clId="{AF61D727-1813-406A-AD92-ABEDB6D1D248}" dt="2022-07-11T14:35:27.076" v="0" actId="1076"/>
      <pc:docMkLst>
        <pc:docMk/>
      </pc:docMkLst>
      <pc:sldChg chg="modSp mod">
        <pc:chgData name="BIANCHI Nicolas [CECAZ]" userId="9569abc1-2776-46ab-b388-797f737aa2ef" providerId="ADAL" clId="{AF61D727-1813-406A-AD92-ABEDB6D1D248}" dt="2022-07-11T14:35:27.076" v="0" actId="1076"/>
        <pc:sldMkLst>
          <pc:docMk/>
          <pc:sldMk cId="3077921863" sldId="268"/>
        </pc:sldMkLst>
        <pc:spChg chg="mod">
          <ac:chgData name="BIANCHI Nicolas [CECAZ]" userId="9569abc1-2776-46ab-b388-797f737aa2ef" providerId="ADAL" clId="{AF61D727-1813-406A-AD92-ABEDB6D1D248}" dt="2022-07-11T14:35:27.076" v="0" actId="1076"/>
          <ac:spMkLst>
            <pc:docMk/>
            <pc:sldMk cId="3077921863" sldId="268"/>
            <ac:spMk id="35" creationId="{C0426F8A-D8B1-48BA-8004-4630677DE4BD}"/>
          </ac:spMkLst>
        </pc:spChg>
        <pc:spChg chg="mod">
          <ac:chgData name="BIANCHI Nicolas [CECAZ]" userId="9569abc1-2776-46ab-b388-797f737aa2ef" providerId="ADAL" clId="{AF61D727-1813-406A-AD92-ABEDB6D1D248}" dt="2022-07-11T14:35:27.076" v="0" actId="1076"/>
          <ac:spMkLst>
            <pc:docMk/>
            <pc:sldMk cId="3077921863" sldId="268"/>
            <ac:spMk id="38" creationId="{BC2FADCD-7BCA-49E4-AB8E-3D44B0662196}"/>
          </ac:spMkLst>
        </pc:spChg>
        <pc:picChg chg="mod">
          <ac:chgData name="BIANCHI Nicolas [CECAZ]" userId="9569abc1-2776-46ab-b388-797f737aa2ef" providerId="ADAL" clId="{AF61D727-1813-406A-AD92-ABEDB6D1D248}" dt="2022-07-11T14:35:27.076" v="0" actId="1076"/>
          <ac:picMkLst>
            <pc:docMk/>
            <pc:sldMk cId="3077921863" sldId="268"/>
            <ac:picMk id="6" creationId="{40716E32-8611-4E42-B3DC-38CABBE798F3}"/>
          </ac:picMkLst>
        </pc:picChg>
        <pc:picChg chg="mod">
          <ac:chgData name="BIANCHI Nicolas [CECAZ]" userId="9569abc1-2776-46ab-b388-797f737aa2ef" providerId="ADAL" clId="{AF61D727-1813-406A-AD92-ABEDB6D1D248}" dt="2022-07-11T14:35:27.076" v="0" actId="1076"/>
          <ac:picMkLst>
            <pc:docMk/>
            <pc:sldMk cId="3077921863" sldId="268"/>
            <ac:picMk id="40" creationId="{CF6F4EAE-470F-4AAA-B08A-ACFB04D2B0B1}"/>
          </ac:picMkLst>
        </pc:picChg>
      </pc:sldChg>
    </pc:docChg>
  </pc:docChgLst>
  <pc:docChgLst>
    <pc:chgData name="RICHET Pascal [CEIDF]" userId="S::pascal.richet@ceidf.caisse-epargne.fr::3fa6dd85-36ad-488f-a421-54adc6e819b0" providerId="AD" clId="Web-{684601EB-09E7-48C8-9949-31D82D64544A}"/>
    <pc:docChg chg="addSld delSld">
      <pc:chgData name="RICHET Pascal [CEIDF]" userId="S::pascal.richet@ceidf.caisse-epargne.fr::3fa6dd85-36ad-488f-a421-54adc6e819b0" providerId="AD" clId="Web-{684601EB-09E7-48C8-9949-31D82D64544A}" dt="2022-09-06T15:59:45.005" v="1"/>
      <pc:docMkLst>
        <pc:docMk/>
      </pc:docMkLst>
      <pc:sldChg chg="new del">
        <pc:chgData name="RICHET Pascal [CEIDF]" userId="S::pascal.richet@ceidf.caisse-epargne.fr::3fa6dd85-36ad-488f-a421-54adc6e819b0" providerId="AD" clId="Web-{684601EB-09E7-48C8-9949-31D82D64544A}" dt="2022-09-06T15:59:45.005" v="1"/>
        <pc:sldMkLst>
          <pc:docMk/>
          <pc:sldMk cId="3579706177" sldId="271"/>
        </pc:sldMkLst>
      </pc:sldChg>
    </pc:docChg>
  </pc:docChgLst>
  <pc:docChgLst>
    <pc:chgData name="DESFORGES Aurelien [CEGEE]" userId="S::aurelien.desforges@cegee.caisse-epargne.fr::163bcbbf-5096-40a0-8bf9-2e8ae206b994" providerId="AD" clId="Web-{C375377B-6507-421D-B0DC-8441704A81D4}"/>
    <pc:docChg chg="modSld">
      <pc:chgData name="DESFORGES Aurelien [CEGEE]" userId="S::aurelien.desforges@cegee.caisse-epargne.fr::163bcbbf-5096-40a0-8bf9-2e8ae206b994" providerId="AD" clId="Web-{C375377B-6507-421D-B0DC-8441704A81D4}" dt="2022-09-01T13:22:47.445" v="0"/>
      <pc:docMkLst>
        <pc:docMk/>
      </pc:docMkLst>
      <pc:sldChg chg="delSp">
        <pc:chgData name="DESFORGES Aurelien [CEGEE]" userId="S::aurelien.desforges@cegee.caisse-epargne.fr::163bcbbf-5096-40a0-8bf9-2e8ae206b994" providerId="AD" clId="Web-{C375377B-6507-421D-B0DC-8441704A81D4}" dt="2022-09-01T13:22:47.445" v="0"/>
        <pc:sldMkLst>
          <pc:docMk/>
          <pc:sldMk cId="0" sldId="267"/>
        </pc:sldMkLst>
        <pc:spChg chg="del">
          <ac:chgData name="DESFORGES Aurelien [CEGEE]" userId="S::aurelien.desforges@cegee.caisse-epargne.fr::163bcbbf-5096-40a0-8bf9-2e8ae206b994" providerId="AD" clId="Web-{C375377B-6507-421D-B0DC-8441704A81D4}" dt="2022-09-01T13:22:47.445" v="0"/>
          <ac:spMkLst>
            <pc:docMk/>
            <pc:sldMk cId="0" sldId="267"/>
            <ac:spMk id="6" creationId="{0419206D-71CB-4D1C-8321-56508882A3E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9734339C-F646-456D-B7BC-B93EC7EBB7E0}"/>
              </a:ext>
            </a:extLst>
          </p:cNvPr>
          <p:cNvSpPr>
            <a:spLocks noGrp="1" noChangeArrowheads="1"/>
          </p:cNvSpPr>
          <p:nvPr>
            <p:ph type="hdr" sz="quarter"/>
          </p:nvPr>
        </p:nvSpPr>
        <p:spPr bwMode="auto">
          <a:xfrm>
            <a:off x="0" y="0"/>
            <a:ext cx="288925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fr-FR" altLang="fr-FR"/>
          </a:p>
        </p:txBody>
      </p:sp>
      <p:sp>
        <p:nvSpPr>
          <p:cNvPr id="91139" name="Rectangle 3">
            <a:extLst>
              <a:ext uri="{FF2B5EF4-FFF2-40B4-BE49-F238E27FC236}">
                <a16:creationId xmlns:a16="http://schemas.microsoft.com/office/drawing/2014/main" id="{4C820D53-B9BA-4ADC-97A6-77D23E8A3103}"/>
              </a:ext>
            </a:extLst>
          </p:cNvPr>
          <p:cNvSpPr>
            <a:spLocks noGrp="1" noChangeArrowheads="1"/>
          </p:cNvSpPr>
          <p:nvPr>
            <p:ph type="dt" sz="quarter" idx="1"/>
          </p:nvPr>
        </p:nvSpPr>
        <p:spPr bwMode="auto">
          <a:xfrm>
            <a:off x="3778250" y="0"/>
            <a:ext cx="288925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fr-FR" altLang="fr-FR"/>
          </a:p>
        </p:txBody>
      </p:sp>
      <p:sp>
        <p:nvSpPr>
          <p:cNvPr id="91140" name="Rectangle 4">
            <a:extLst>
              <a:ext uri="{FF2B5EF4-FFF2-40B4-BE49-F238E27FC236}">
                <a16:creationId xmlns:a16="http://schemas.microsoft.com/office/drawing/2014/main" id="{E76C5E7E-C7BD-4F59-B3BF-D75BD91BAB28}"/>
              </a:ext>
            </a:extLst>
          </p:cNvPr>
          <p:cNvSpPr>
            <a:spLocks noGrp="1" noChangeArrowheads="1"/>
          </p:cNvSpPr>
          <p:nvPr>
            <p:ph type="ftr" sz="quarter" idx="2"/>
          </p:nvPr>
        </p:nvSpPr>
        <p:spPr bwMode="auto">
          <a:xfrm>
            <a:off x="0" y="9428163"/>
            <a:ext cx="2889250"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fr-FR" altLang="fr-FR"/>
          </a:p>
        </p:txBody>
      </p:sp>
      <p:sp>
        <p:nvSpPr>
          <p:cNvPr id="91141" name="Rectangle 5">
            <a:extLst>
              <a:ext uri="{FF2B5EF4-FFF2-40B4-BE49-F238E27FC236}">
                <a16:creationId xmlns:a16="http://schemas.microsoft.com/office/drawing/2014/main" id="{23903AD4-0EF2-4694-AD50-E1074993B375}"/>
              </a:ext>
            </a:extLst>
          </p:cNvPr>
          <p:cNvSpPr>
            <a:spLocks noGrp="1" noChangeArrowheads="1"/>
          </p:cNvSpPr>
          <p:nvPr>
            <p:ph type="sldNum" sz="quarter" idx="3"/>
          </p:nvPr>
        </p:nvSpPr>
        <p:spPr bwMode="auto">
          <a:xfrm>
            <a:off x="3778250" y="9428163"/>
            <a:ext cx="2889250"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CBF3EFB-88ED-4879-AE89-6CAE8EE4CAF6}" type="slidenum">
              <a:rPr lang="fr-FR" altLang="fr-FR"/>
              <a:pPr>
                <a:defRP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217729EA-F743-477D-9FBC-C96CA5B26FB7}"/>
              </a:ext>
            </a:extLst>
          </p:cNvPr>
          <p:cNvSpPr>
            <a:spLocks noGrp="1" noChangeArrowheads="1"/>
          </p:cNvSpPr>
          <p:nvPr>
            <p:ph type="hdr" sz="quarter"/>
          </p:nvPr>
        </p:nvSpPr>
        <p:spPr bwMode="auto">
          <a:xfrm>
            <a:off x="0" y="0"/>
            <a:ext cx="288925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fr-FR" altLang="fr-FR"/>
          </a:p>
        </p:txBody>
      </p:sp>
      <p:sp>
        <p:nvSpPr>
          <p:cNvPr id="16387" name="Rectangle 3">
            <a:extLst>
              <a:ext uri="{FF2B5EF4-FFF2-40B4-BE49-F238E27FC236}">
                <a16:creationId xmlns:a16="http://schemas.microsoft.com/office/drawing/2014/main" id="{458CFA62-C6C6-4365-A591-5B7E8DE236A3}"/>
              </a:ext>
            </a:extLst>
          </p:cNvPr>
          <p:cNvSpPr>
            <a:spLocks noGrp="1" noChangeArrowheads="1"/>
          </p:cNvSpPr>
          <p:nvPr>
            <p:ph type="dt" idx="1"/>
          </p:nvPr>
        </p:nvSpPr>
        <p:spPr bwMode="auto">
          <a:xfrm>
            <a:off x="3778250" y="0"/>
            <a:ext cx="288925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fr-FR" altLang="fr-FR"/>
          </a:p>
        </p:txBody>
      </p:sp>
      <p:sp>
        <p:nvSpPr>
          <p:cNvPr id="3076" name="Rectangle 4">
            <a:extLst>
              <a:ext uri="{FF2B5EF4-FFF2-40B4-BE49-F238E27FC236}">
                <a16:creationId xmlns:a16="http://schemas.microsoft.com/office/drawing/2014/main" id="{A1026728-4260-4AB6-B506-BE911CA88672}"/>
              </a:ext>
            </a:extLst>
          </p:cNvPr>
          <p:cNvSpPr>
            <a:spLocks noGrp="1" noRot="1" noChangeAspect="1" noChangeArrowheads="1" noTextEdit="1"/>
          </p:cNvSpPr>
          <p:nvPr>
            <p:ph type="sldImg" idx="2"/>
          </p:nvPr>
        </p:nvSpPr>
        <p:spPr bwMode="auto">
          <a:xfrm>
            <a:off x="1938338" y="744538"/>
            <a:ext cx="27924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a:extLst>
              <a:ext uri="{FF2B5EF4-FFF2-40B4-BE49-F238E27FC236}">
                <a16:creationId xmlns:a16="http://schemas.microsoft.com/office/drawing/2014/main" id="{8A54B5B3-DD18-4C04-B90C-4AD6C88B816E}"/>
              </a:ext>
            </a:extLst>
          </p:cNvPr>
          <p:cNvSpPr>
            <a:spLocks noGrp="1" noChangeArrowheads="1"/>
          </p:cNvSpPr>
          <p:nvPr>
            <p:ph type="body" sz="quarter" idx="3"/>
          </p:nvPr>
        </p:nvSpPr>
        <p:spPr bwMode="auto">
          <a:xfrm>
            <a:off x="666750" y="4716463"/>
            <a:ext cx="5335588" cy="4465637"/>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6390" name="Rectangle 6">
            <a:extLst>
              <a:ext uri="{FF2B5EF4-FFF2-40B4-BE49-F238E27FC236}">
                <a16:creationId xmlns:a16="http://schemas.microsoft.com/office/drawing/2014/main" id="{7C94D40A-D875-4036-8783-4249CDDDAC97}"/>
              </a:ext>
            </a:extLst>
          </p:cNvPr>
          <p:cNvSpPr>
            <a:spLocks noGrp="1" noChangeArrowheads="1"/>
          </p:cNvSpPr>
          <p:nvPr>
            <p:ph type="ftr" sz="quarter" idx="4"/>
          </p:nvPr>
        </p:nvSpPr>
        <p:spPr bwMode="auto">
          <a:xfrm>
            <a:off x="0" y="9428163"/>
            <a:ext cx="2889250"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fr-FR" altLang="fr-FR"/>
          </a:p>
        </p:txBody>
      </p:sp>
      <p:sp>
        <p:nvSpPr>
          <p:cNvPr id="16391" name="Rectangle 7">
            <a:extLst>
              <a:ext uri="{FF2B5EF4-FFF2-40B4-BE49-F238E27FC236}">
                <a16:creationId xmlns:a16="http://schemas.microsoft.com/office/drawing/2014/main" id="{584D33E0-7677-4E89-8DC0-B86500C2E23B}"/>
              </a:ext>
            </a:extLst>
          </p:cNvPr>
          <p:cNvSpPr>
            <a:spLocks noGrp="1" noChangeArrowheads="1"/>
          </p:cNvSpPr>
          <p:nvPr>
            <p:ph type="sldNum" sz="quarter" idx="5"/>
          </p:nvPr>
        </p:nvSpPr>
        <p:spPr bwMode="auto">
          <a:xfrm>
            <a:off x="3778250" y="9428163"/>
            <a:ext cx="2889250"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407C01D-83BE-4087-8453-C4890AAB5418}"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e l'image des diapositives 1">
            <a:extLst>
              <a:ext uri="{FF2B5EF4-FFF2-40B4-BE49-F238E27FC236}">
                <a16:creationId xmlns:a16="http://schemas.microsoft.com/office/drawing/2014/main" id="{210B0851-8732-4A4A-9E09-79DCD4FFD328}"/>
              </a:ext>
            </a:extLst>
          </p:cNvPr>
          <p:cNvSpPr>
            <a:spLocks noGrp="1" noRot="1" noChangeAspect="1" noChangeArrowheads="1" noTextEdit="1"/>
          </p:cNvSpPr>
          <p:nvPr>
            <p:ph type="sldImg"/>
          </p:nvPr>
        </p:nvSpPr>
        <p:spPr>
          <a:ln/>
        </p:spPr>
      </p:sp>
      <p:sp>
        <p:nvSpPr>
          <p:cNvPr id="6147" name="Espace réservé des notes 2">
            <a:extLst>
              <a:ext uri="{FF2B5EF4-FFF2-40B4-BE49-F238E27FC236}">
                <a16:creationId xmlns:a16="http://schemas.microsoft.com/office/drawing/2014/main" id="{CF00109C-686C-4337-8F6D-BCC53D22EB7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ltLang="fr-FR">
              <a:latin typeface="Arial" panose="020B0604020202020204" pitchFamily="34" charset="0"/>
            </a:endParaRPr>
          </a:p>
        </p:txBody>
      </p:sp>
      <p:sp>
        <p:nvSpPr>
          <p:cNvPr id="6148" name="Espace réservé du numéro de diapositive 3">
            <a:extLst>
              <a:ext uri="{FF2B5EF4-FFF2-40B4-BE49-F238E27FC236}">
                <a16:creationId xmlns:a16="http://schemas.microsoft.com/office/drawing/2014/main" id="{A324A0BB-CC5F-4540-A933-631BD9FF217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4575C2-6C50-451C-A8E5-7AAEEA0E2C3E}" type="slidenum">
              <a:rPr lang="fr-FR" altLang="fr-FR" smtClean="0"/>
              <a:pPr/>
              <a:t>1</a:t>
            </a:fld>
            <a:endParaRPr lang="fr-FR"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e l'image des diapositives 1">
            <a:extLst>
              <a:ext uri="{FF2B5EF4-FFF2-40B4-BE49-F238E27FC236}">
                <a16:creationId xmlns:a16="http://schemas.microsoft.com/office/drawing/2014/main" id="{210B0851-8732-4A4A-9E09-79DCD4FFD328}"/>
              </a:ext>
            </a:extLst>
          </p:cNvPr>
          <p:cNvSpPr>
            <a:spLocks noGrp="1" noRot="1" noChangeAspect="1" noChangeArrowheads="1" noTextEdit="1"/>
          </p:cNvSpPr>
          <p:nvPr>
            <p:ph type="sldImg"/>
          </p:nvPr>
        </p:nvSpPr>
        <p:spPr>
          <a:ln/>
        </p:spPr>
      </p:sp>
      <p:sp>
        <p:nvSpPr>
          <p:cNvPr id="6147" name="Espace réservé des notes 2">
            <a:extLst>
              <a:ext uri="{FF2B5EF4-FFF2-40B4-BE49-F238E27FC236}">
                <a16:creationId xmlns:a16="http://schemas.microsoft.com/office/drawing/2014/main" id="{CF00109C-686C-4337-8F6D-BCC53D22EB7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ltLang="fr-FR">
              <a:solidFill>
                <a:srgbClr val="FF0000"/>
              </a:solidFill>
              <a:latin typeface="Arial" panose="020B0604020202020204" pitchFamily="34" charset="0"/>
            </a:endParaRPr>
          </a:p>
        </p:txBody>
      </p:sp>
      <p:sp>
        <p:nvSpPr>
          <p:cNvPr id="6148" name="Espace réservé du numéro de diapositive 3">
            <a:extLst>
              <a:ext uri="{FF2B5EF4-FFF2-40B4-BE49-F238E27FC236}">
                <a16:creationId xmlns:a16="http://schemas.microsoft.com/office/drawing/2014/main" id="{A324A0BB-CC5F-4540-A933-631BD9FF217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4575C2-6C50-451C-A8E5-7AAEEA0E2C3E}" type="slidenum">
              <a:rPr lang="fr-FR" altLang="fr-FR" smtClean="0"/>
              <a:pPr/>
              <a:t>2</a:t>
            </a:fld>
            <a:endParaRPr lang="fr-FR" altLang="fr-FR"/>
          </a:p>
        </p:txBody>
      </p:sp>
    </p:spTree>
    <p:extLst>
      <p:ext uri="{BB962C8B-B14F-4D97-AF65-F5344CB8AC3E}">
        <p14:creationId xmlns:p14="http://schemas.microsoft.com/office/powerpoint/2010/main" val="4082279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ZoneTexte 13">
            <a:extLst>
              <a:ext uri="{FF2B5EF4-FFF2-40B4-BE49-F238E27FC236}">
                <a16:creationId xmlns:a16="http://schemas.microsoft.com/office/drawing/2014/main" id="{0ADE4451-8403-4A7E-8D80-66EC67A59FCC}"/>
              </a:ext>
            </a:extLst>
          </p:cNvPr>
          <p:cNvSpPr txBox="1">
            <a:spLocks noChangeArrowheads="1"/>
          </p:cNvSpPr>
          <p:nvPr userDrawn="1"/>
        </p:nvSpPr>
        <p:spPr bwMode="auto">
          <a:xfrm>
            <a:off x="242888" y="69850"/>
            <a:ext cx="3125787" cy="276225"/>
          </a:xfrm>
          <a:prstGeom prst="rect">
            <a:avLst/>
          </a:prstGeom>
          <a:noFill/>
          <a:ln>
            <a:noFill/>
          </a:ln>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defRPr/>
            </a:pPr>
            <a:r>
              <a:rPr lang="fr-FR" altLang="fr-FR" sz="1200">
                <a:solidFill>
                  <a:schemeClr val="tx1">
                    <a:lumMod val="50000"/>
                    <a:lumOff val="50000"/>
                  </a:schemeClr>
                </a:solidFill>
              </a:rPr>
              <a:t>Document à usage interne - ne pas diffuser</a:t>
            </a:r>
          </a:p>
        </p:txBody>
      </p:sp>
    </p:spTree>
    <p:extLst>
      <p:ext uri="{BB962C8B-B14F-4D97-AF65-F5344CB8AC3E}">
        <p14:creationId xmlns:p14="http://schemas.microsoft.com/office/powerpoint/2010/main" val="38237428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e 7">
            <a:extLst>
              <a:ext uri="{FF2B5EF4-FFF2-40B4-BE49-F238E27FC236}">
                <a16:creationId xmlns:a16="http://schemas.microsoft.com/office/drawing/2014/main" id="{FF35C253-FB1A-4F34-85F5-F38DC47163A0}"/>
              </a:ext>
            </a:extLst>
          </p:cNvPr>
          <p:cNvGrpSpPr>
            <a:grpSpLocks/>
          </p:cNvGrpSpPr>
          <p:nvPr userDrawn="1"/>
        </p:nvGrpSpPr>
        <p:grpSpPr bwMode="auto">
          <a:xfrm>
            <a:off x="173038" y="476250"/>
            <a:ext cx="6446837" cy="560388"/>
            <a:chOff x="231382" y="357376"/>
            <a:chExt cx="8595012" cy="709424"/>
          </a:xfrm>
        </p:grpSpPr>
        <p:sp>
          <p:nvSpPr>
            <p:cNvPr id="9" name="Rectangle 8">
              <a:extLst>
                <a:ext uri="{FF2B5EF4-FFF2-40B4-BE49-F238E27FC236}">
                  <a16:creationId xmlns:a16="http://schemas.microsoft.com/office/drawing/2014/main" id="{B152E5FC-3958-427C-B91C-E01BD982629E}"/>
                </a:ext>
              </a:extLst>
            </p:cNvPr>
            <p:cNvSpPr/>
            <p:nvPr userDrawn="1"/>
          </p:nvSpPr>
          <p:spPr bwMode="auto">
            <a:xfrm>
              <a:off x="299109" y="363406"/>
              <a:ext cx="8527285" cy="703394"/>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fr-FR">
                <a:solidFill>
                  <a:srgbClr val="FF0000"/>
                </a:solidFill>
              </a:endParaRPr>
            </a:p>
          </p:txBody>
        </p:sp>
        <p:sp>
          <p:nvSpPr>
            <p:cNvPr id="2" name="Rectangle 9">
              <a:extLst>
                <a:ext uri="{FF2B5EF4-FFF2-40B4-BE49-F238E27FC236}">
                  <a16:creationId xmlns:a16="http://schemas.microsoft.com/office/drawing/2014/main" id="{FE0C97C7-DE97-4E92-AD35-AF60DC565DA8}"/>
                </a:ext>
              </a:extLst>
            </p:cNvPr>
            <p:cNvSpPr>
              <a:spLocks noChangeArrowheads="1"/>
            </p:cNvSpPr>
            <p:nvPr userDrawn="1"/>
          </p:nvSpPr>
          <p:spPr bwMode="auto">
            <a:xfrm>
              <a:off x="231382" y="357376"/>
              <a:ext cx="535468" cy="466250"/>
            </a:xfrm>
            <a:prstGeom prst="rect">
              <a:avLst/>
            </a:prstGeom>
            <a:solidFill>
              <a:schemeClr val="bg1"/>
            </a:solidFill>
            <a:ln>
              <a:noFill/>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fr-FR" altLang="fr-FR"/>
            </a:p>
          </p:txBody>
        </p:sp>
        <p:sp>
          <p:nvSpPr>
            <p:cNvPr id="3" name="Rectangle 10">
              <a:extLst>
                <a:ext uri="{FF2B5EF4-FFF2-40B4-BE49-F238E27FC236}">
                  <a16:creationId xmlns:a16="http://schemas.microsoft.com/office/drawing/2014/main" id="{0F1221E9-4532-44FE-8802-2FED22C2E95F}"/>
                </a:ext>
              </a:extLst>
            </p:cNvPr>
            <p:cNvSpPr>
              <a:spLocks noChangeArrowheads="1"/>
            </p:cNvSpPr>
            <p:nvPr userDrawn="1"/>
          </p:nvSpPr>
          <p:spPr bwMode="auto">
            <a:xfrm>
              <a:off x="337206" y="397570"/>
              <a:ext cx="311121" cy="317532"/>
            </a:xfrm>
            <a:prstGeom prst="rect">
              <a:avLst/>
            </a:prstGeom>
            <a:solidFill>
              <a:srgbClr val="C00000"/>
            </a:solidFill>
            <a:ln>
              <a:noFill/>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defRPr/>
              </a:pPr>
              <a:endParaRPr lang="fr-FR" altLang="fr-FR"/>
            </a:p>
          </p:txBody>
        </p:sp>
      </p:grpSp>
      <p:sp>
        <p:nvSpPr>
          <p:cNvPr id="12" name="Rectangle 11">
            <a:extLst>
              <a:ext uri="{FF2B5EF4-FFF2-40B4-BE49-F238E27FC236}">
                <a16:creationId xmlns:a16="http://schemas.microsoft.com/office/drawing/2014/main" id="{6A13328C-CBD4-4568-9D44-B4A433555DAC}"/>
              </a:ext>
            </a:extLst>
          </p:cNvPr>
          <p:cNvSpPr/>
          <p:nvPr userDrawn="1"/>
        </p:nvSpPr>
        <p:spPr bwMode="auto">
          <a:xfrm>
            <a:off x="223838" y="8486775"/>
            <a:ext cx="206375" cy="352425"/>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lgn="ctr" eaLnBrk="1" hangingPunct="1">
              <a:lnSpc>
                <a:spcPct val="150000"/>
              </a:lnSpc>
              <a:defRPr/>
            </a:pPr>
            <a:endParaRPr lang="fr-FR" sz="700">
              <a:solidFill>
                <a:schemeClr val="bg1"/>
              </a:solidFill>
              <a:latin typeface="Arial Narrow" panose="020B0606020202030204" pitchFamily="34" charset="0"/>
            </a:endParaRPr>
          </a:p>
        </p:txBody>
      </p:sp>
      <p:sp>
        <p:nvSpPr>
          <p:cNvPr id="1030" name="ZoneTexte 13">
            <a:extLst>
              <a:ext uri="{FF2B5EF4-FFF2-40B4-BE49-F238E27FC236}">
                <a16:creationId xmlns:a16="http://schemas.microsoft.com/office/drawing/2014/main" id="{1B8C1C76-185D-4D6E-AE18-F8272CF4E4F8}"/>
              </a:ext>
            </a:extLst>
          </p:cNvPr>
          <p:cNvSpPr txBox="1">
            <a:spLocks noChangeArrowheads="1"/>
          </p:cNvSpPr>
          <p:nvPr userDrawn="1"/>
        </p:nvSpPr>
        <p:spPr bwMode="auto">
          <a:xfrm>
            <a:off x="5597525" y="46038"/>
            <a:ext cx="848309" cy="276999"/>
          </a:xfrm>
          <a:prstGeom prst="rect">
            <a:avLst/>
          </a:prstGeom>
          <a:noFill/>
          <a:ln>
            <a:noFill/>
          </a:ln>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defRPr/>
            </a:pPr>
            <a:r>
              <a:rPr lang="fr-FR" altLang="fr-FR" sz="1200">
                <a:solidFill>
                  <a:schemeClr val="bg1">
                    <a:lumMod val="50000"/>
                  </a:schemeClr>
                </a:solidFill>
              </a:rPr>
              <a:t>Juin 2022</a:t>
            </a:r>
          </a:p>
        </p:txBody>
      </p:sp>
      <p:sp>
        <p:nvSpPr>
          <p:cNvPr id="16" name="Espace réservé du numéro de diapositive 1">
            <a:extLst>
              <a:ext uri="{FF2B5EF4-FFF2-40B4-BE49-F238E27FC236}">
                <a16:creationId xmlns:a16="http://schemas.microsoft.com/office/drawing/2014/main" id="{71F18ABA-ED95-42D1-B4C1-22F7918C9A71}"/>
              </a:ext>
            </a:extLst>
          </p:cNvPr>
          <p:cNvSpPr txBox="1">
            <a:spLocks/>
          </p:cNvSpPr>
          <p:nvPr userDrawn="1"/>
        </p:nvSpPr>
        <p:spPr>
          <a:xfrm>
            <a:off x="80963" y="8486775"/>
            <a:ext cx="493712" cy="352425"/>
          </a:xfrm>
          <a:prstGeom prst="rect">
            <a:avLst/>
          </a:prstGeom>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fld id="{4FC7ADB7-61FB-49F5-A281-F4290390386D}" type="slidenum">
              <a:rPr lang="fr-FR" altLang="fr-FR" sz="700" smtClean="0">
                <a:solidFill>
                  <a:schemeClr val="bg1"/>
                </a:solidFill>
                <a:latin typeface="Arial Narrow" panose="020B0606020202030204" pitchFamily="34" charset="0"/>
              </a:rPr>
              <a:pPr algn="ctr" eaLnBrk="1" hangingPunct="1">
                <a:defRPr/>
              </a:pPr>
              <a:t>‹N°›</a:t>
            </a:fld>
            <a:endParaRPr lang="fr-FR" altLang="fr-FR" sz="700">
              <a:solidFill>
                <a:schemeClr val="bg1"/>
              </a:solidFill>
              <a:latin typeface="Arial Narrow" panose="020B0606020202030204" pitchFamily="34" charset="0"/>
            </a:endParaRPr>
          </a:p>
        </p:txBody>
      </p:sp>
      <p:sp>
        <p:nvSpPr>
          <p:cNvPr id="13" name="Espace réservé du texte 2">
            <a:extLst>
              <a:ext uri="{FF2B5EF4-FFF2-40B4-BE49-F238E27FC236}">
                <a16:creationId xmlns:a16="http://schemas.microsoft.com/office/drawing/2014/main" id="{4930CD54-566A-452B-AE77-569A80E273EF}"/>
              </a:ext>
            </a:extLst>
          </p:cNvPr>
          <p:cNvSpPr txBox="1">
            <a:spLocks/>
          </p:cNvSpPr>
          <p:nvPr userDrawn="1"/>
        </p:nvSpPr>
        <p:spPr>
          <a:xfrm>
            <a:off x="574675" y="530225"/>
            <a:ext cx="6045200" cy="374650"/>
          </a:xfrm>
          <a:prstGeom prst="rect">
            <a:avLst/>
          </a:prstGeom>
        </p:spPr>
        <p:txBody>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itchFamily="34" charset="0"/>
              <a:buNone/>
              <a:defRPr/>
            </a:pPr>
            <a:r>
              <a:rPr lang="fr-FR" sz="2400">
                <a:solidFill>
                  <a:schemeClr val="bg1"/>
                </a:solidFill>
                <a:latin typeface="Trebuchet MS" panose="020B0603020202020204" pitchFamily="34" charset="0"/>
              </a:rPr>
              <a:t>CAP MODE REPONSE</a:t>
            </a:r>
          </a:p>
        </p:txBody>
      </p:sp>
      <p:pic>
        <p:nvPicPr>
          <p:cNvPr id="7" name="Image 6" descr="Une image contenant texte&#10;&#10;Description générée automatiquement">
            <a:extLst>
              <a:ext uri="{FF2B5EF4-FFF2-40B4-BE49-F238E27FC236}">
                <a16:creationId xmlns:a16="http://schemas.microsoft.com/office/drawing/2014/main" id="{2DA60FFC-8BE8-476E-AA6F-DD3361722B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28878" y="8466446"/>
            <a:ext cx="1929122" cy="631516"/>
          </a:xfrm>
          <a:prstGeom prst="rect">
            <a:avLst/>
          </a:prstGeom>
        </p:spPr>
      </p:pic>
      <p:pic>
        <p:nvPicPr>
          <p:cNvPr id="5" name="Image 4">
            <a:extLst>
              <a:ext uri="{FF2B5EF4-FFF2-40B4-BE49-F238E27FC236}">
                <a16:creationId xmlns:a16="http://schemas.microsoft.com/office/drawing/2014/main" id="{D7D08EFB-B409-4B2A-BD5B-B43DF374F00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7687" y="497908"/>
            <a:ext cx="555626" cy="555626"/>
          </a:xfrm>
          <a:prstGeom prst="rect">
            <a:avLst/>
          </a:prstGeom>
        </p:spPr>
      </p:pic>
    </p:spTree>
  </p:cSld>
  <p:clrMap bg1="lt1" tx1="dk1" bg2="lt2" tx2="dk2" accent1="accent1" accent2="accent2" accent3="accent3" accent4="accent4" accent5="accent5" accent6="accent6" hlink="hlink" folHlink="folHlink"/>
  <p:sldLayoutIdLst>
    <p:sldLayoutId id="2147483847" r:id="rId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F6107A-1BE2-4863-9003-2AF2943BA254}"/>
              </a:ext>
            </a:extLst>
          </p:cNvPr>
          <p:cNvSpPr/>
          <p:nvPr/>
        </p:nvSpPr>
        <p:spPr>
          <a:xfrm>
            <a:off x="73025" y="1196970"/>
            <a:ext cx="6651625" cy="701727"/>
          </a:xfrm>
          <a:prstGeom prst="rect">
            <a:avLst/>
          </a:prstGeom>
          <a:solidFill>
            <a:schemeClr val="bg1"/>
          </a:solidFill>
        </p:spPr>
        <p:txBody>
          <a:bodyPr lIns="91435" tIns="45718" rIns="91435" bIns="45718" anchor="t">
            <a:spAutoFit/>
          </a:bodyPr>
          <a:lstStyle/>
          <a:p>
            <a:pPr algn="ctr">
              <a:lnSpc>
                <a:spcPct val="90000"/>
              </a:lnSpc>
              <a:defRPr/>
            </a:pPr>
            <a:r>
              <a:rPr lang="fr-FR" sz="1100">
                <a:latin typeface="+mn-lt"/>
                <a:cs typeface="Open Sans Light"/>
              </a:rPr>
              <a:t>“</a:t>
            </a:r>
            <a:r>
              <a:rPr lang="fr-FR" sz="1100" b="1">
                <a:latin typeface="+mn-lt"/>
                <a:cs typeface="Open Sans Light"/>
              </a:rPr>
              <a:t>Les clients </a:t>
            </a:r>
            <a:r>
              <a:rPr lang="fr-FR" sz="1100" b="1">
                <a:solidFill>
                  <a:srgbClr val="C00000"/>
                </a:solidFill>
                <a:latin typeface="+mn-lt"/>
                <a:cs typeface="Open Sans Light"/>
              </a:rPr>
              <a:t>équipés d’un lecteur CAP</a:t>
            </a:r>
            <a:r>
              <a:rPr lang="fr-FR" sz="1100" b="1">
                <a:solidFill>
                  <a:srgbClr val="FF0000"/>
                </a:solidFill>
                <a:latin typeface="+mn-lt"/>
                <a:cs typeface="Open Sans Light"/>
              </a:rPr>
              <a:t>, </a:t>
            </a:r>
            <a:r>
              <a:rPr lang="fr-FR" sz="1100" b="1">
                <a:latin typeface="+mn-lt"/>
                <a:cs typeface="Open Sans Light"/>
              </a:rPr>
              <a:t>utilisent aujourd’hui ce lecteur en mode </a:t>
            </a:r>
            <a:r>
              <a:rPr lang="fr-FR" sz="1100" b="1">
                <a:solidFill>
                  <a:srgbClr val="C00000"/>
                </a:solidFill>
                <a:latin typeface="+mn-lt"/>
                <a:cs typeface="Open Sans Light"/>
              </a:rPr>
              <a:t>code </a:t>
            </a:r>
            <a:r>
              <a:rPr lang="fr-FR" sz="1100" b="1">
                <a:latin typeface="+mn-lt"/>
                <a:cs typeface="Open Sans Light"/>
              </a:rPr>
              <a:t>pour valider certaines opérations sensibles.</a:t>
            </a:r>
            <a:r>
              <a:rPr lang="fr-FR" sz="1100" b="1">
                <a:solidFill>
                  <a:srgbClr val="FF0000"/>
                </a:solidFill>
                <a:latin typeface="+mn-lt"/>
                <a:cs typeface="Open Sans Light"/>
              </a:rPr>
              <a:t>  </a:t>
            </a:r>
            <a:r>
              <a:rPr lang="fr-FR" sz="1100" b="1">
                <a:solidFill>
                  <a:srgbClr val="000000"/>
                </a:solidFill>
                <a:latin typeface="+mn-lt"/>
                <a:cs typeface="Open Sans Light"/>
              </a:rPr>
              <a:t>Afin</a:t>
            </a:r>
            <a:r>
              <a:rPr lang="fr-FR" sz="1100" b="1">
                <a:latin typeface="+mn-lt"/>
                <a:cs typeface="Open Sans Light"/>
              </a:rPr>
              <a:t> de proposer un moyen de paiement plus sécurisé pour les opérations liées aux paiements et pour être conforme à la réglementation DSP2, le lecteur CAP passe du mode</a:t>
            </a:r>
            <a:r>
              <a:rPr lang="fr-FR" sz="1100" b="1">
                <a:solidFill>
                  <a:srgbClr val="0070C0"/>
                </a:solidFill>
                <a:latin typeface="+mn-lt"/>
                <a:cs typeface="Open Sans Light"/>
              </a:rPr>
              <a:t> </a:t>
            </a:r>
            <a:r>
              <a:rPr lang="fr-FR" sz="1100" b="1">
                <a:solidFill>
                  <a:srgbClr val="C00000"/>
                </a:solidFill>
                <a:latin typeface="+mn-lt"/>
                <a:cs typeface="Open Sans Light"/>
              </a:rPr>
              <a:t>code</a:t>
            </a:r>
            <a:r>
              <a:rPr lang="fr-FR" sz="1100" b="1">
                <a:solidFill>
                  <a:srgbClr val="0070C0"/>
                </a:solidFill>
                <a:latin typeface="+mn-lt"/>
                <a:cs typeface="Open Sans Light"/>
              </a:rPr>
              <a:t> </a:t>
            </a:r>
            <a:r>
              <a:rPr lang="fr-FR" sz="1100" b="1">
                <a:latin typeface="+mn-lt"/>
                <a:cs typeface="Open Sans Light"/>
              </a:rPr>
              <a:t>au mode </a:t>
            </a:r>
            <a:r>
              <a:rPr lang="fr-FR" sz="1100" b="1">
                <a:solidFill>
                  <a:srgbClr val="C00000"/>
                </a:solidFill>
                <a:latin typeface="+mn-lt"/>
                <a:cs typeface="Open Sans Light"/>
              </a:rPr>
              <a:t>réponse </a:t>
            </a:r>
            <a:r>
              <a:rPr lang="fr-FR" sz="1100" b="1">
                <a:latin typeface="+mn-lt"/>
                <a:cs typeface="Open Sans Light"/>
              </a:rPr>
              <a:t>sur</a:t>
            </a:r>
            <a:r>
              <a:rPr lang="fr-FR" sz="1100" b="1">
                <a:solidFill>
                  <a:srgbClr val="C00000"/>
                </a:solidFill>
                <a:latin typeface="+mn-lt"/>
                <a:cs typeface="Open Sans Light"/>
              </a:rPr>
              <a:t> certaines opérations.</a:t>
            </a:r>
            <a:r>
              <a:rPr lang="fr-FR" sz="1100" b="1">
                <a:solidFill>
                  <a:srgbClr val="0070C0"/>
                </a:solidFill>
                <a:latin typeface="+mn-lt"/>
                <a:cs typeface="Open Sans Light"/>
              </a:rPr>
              <a:t> </a:t>
            </a:r>
            <a:endParaRPr lang="fr-FR" sz="1100" b="1">
              <a:solidFill>
                <a:srgbClr val="0070C0"/>
              </a:solidFill>
              <a:latin typeface="+mn-lt"/>
              <a:cs typeface="Open Sans Light" charset="0"/>
            </a:endParaRPr>
          </a:p>
        </p:txBody>
      </p:sp>
      <p:sp>
        <p:nvSpPr>
          <p:cNvPr id="47" name="Espace réservé du contenu 2">
            <a:extLst>
              <a:ext uri="{FF2B5EF4-FFF2-40B4-BE49-F238E27FC236}">
                <a16:creationId xmlns:a16="http://schemas.microsoft.com/office/drawing/2014/main" id="{90C964DB-1167-453F-B761-B8F37E9B9655}"/>
              </a:ext>
            </a:extLst>
          </p:cNvPr>
          <p:cNvSpPr txBox="1">
            <a:spLocks/>
          </p:cNvSpPr>
          <p:nvPr/>
        </p:nvSpPr>
        <p:spPr>
          <a:xfrm>
            <a:off x="207963" y="6810776"/>
            <a:ext cx="6581775" cy="314325"/>
          </a:xfrm>
          <a:prstGeom prst="rect">
            <a:avLst/>
          </a:prstGeom>
        </p:spPr>
        <p:txBody>
          <a:bodyPr>
            <a:spAutoFit/>
          </a:bodyPr>
          <a:lstStyle>
            <a:defPPr>
              <a:defRPr lang="fr-FR"/>
            </a:defPPr>
            <a:lvl1pPr marL="285750" indent="-285750" algn="just" defTabSz="914400" rtl="0" eaLnBrk="1" latinLnBrk="0" hangingPunct="1">
              <a:lnSpc>
                <a:spcPct val="90000"/>
              </a:lnSpc>
              <a:spcBef>
                <a:spcPts val="1000"/>
              </a:spcBef>
              <a:buClr>
                <a:srgbClr val="EA0000"/>
              </a:buClr>
              <a:buFont typeface="Arial Narrow" panose="020B0606020202030204" pitchFamily="34" charset="0"/>
              <a:buChar char="■"/>
              <a:defRPr sz="1800" b="1" i="1" u="sng" kern="1200">
                <a:solidFill>
                  <a:schemeClr val="tx1"/>
                </a:solidFill>
                <a:latin typeface="Arial Narrow" panose="020B0606020202030204" pitchFamily="34" charset="0"/>
                <a:ea typeface="+mn-ea"/>
                <a:cs typeface="Andalus" pitchFamily="18" charset="-78"/>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
                <a:srgbClr val="C00000"/>
              </a:buClr>
              <a:defRPr/>
            </a:pPr>
            <a:r>
              <a:rPr lang="fr-FR" sz="1600">
                <a:latin typeface="+mn-lt"/>
              </a:rPr>
              <a:t>Les avantages de l’utilisation du CAP en mode réponse :</a:t>
            </a:r>
          </a:p>
        </p:txBody>
      </p:sp>
      <p:sp>
        <p:nvSpPr>
          <p:cNvPr id="49" name="Rectangle 48">
            <a:extLst>
              <a:ext uri="{FF2B5EF4-FFF2-40B4-BE49-F238E27FC236}">
                <a16:creationId xmlns:a16="http://schemas.microsoft.com/office/drawing/2014/main" id="{6E739C73-995F-440A-9424-FC7BB454AC44}"/>
              </a:ext>
            </a:extLst>
          </p:cNvPr>
          <p:cNvSpPr/>
          <p:nvPr/>
        </p:nvSpPr>
        <p:spPr>
          <a:xfrm>
            <a:off x="74614" y="7149001"/>
            <a:ext cx="3276000" cy="864000"/>
          </a:xfrm>
          <a:prstGeom prst="rect">
            <a:avLst/>
          </a:prstGeom>
          <a:solidFill>
            <a:schemeClr val="accent2">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00" err="1">
              <a:solidFill>
                <a:schemeClr val="tx1"/>
              </a:solidFill>
            </a:endParaRPr>
          </a:p>
        </p:txBody>
      </p:sp>
      <p:sp>
        <p:nvSpPr>
          <p:cNvPr id="50" name="ZoneTexte 49">
            <a:extLst>
              <a:ext uri="{FF2B5EF4-FFF2-40B4-BE49-F238E27FC236}">
                <a16:creationId xmlns:a16="http://schemas.microsoft.com/office/drawing/2014/main" id="{516337FD-BDD2-4DFB-90AF-BAE68C8DD070}"/>
              </a:ext>
            </a:extLst>
          </p:cNvPr>
          <p:cNvSpPr txBox="1"/>
          <p:nvPr/>
        </p:nvSpPr>
        <p:spPr>
          <a:xfrm>
            <a:off x="73025" y="7121336"/>
            <a:ext cx="3277589" cy="277812"/>
          </a:xfrm>
          <a:prstGeom prst="rect">
            <a:avLst/>
          </a:prstGeom>
          <a:noFill/>
        </p:spPr>
        <p:txBody>
          <a:bodyPr wrap="square">
            <a:spAutoFit/>
          </a:bodyPr>
          <a:lstStyle/>
          <a:p>
            <a:pPr algn="ctr">
              <a:defRPr/>
            </a:pPr>
            <a:r>
              <a:rPr lang="fr-FR" sz="1200" b="1">
                <a:solidFill>
                  <a:srgbClr val="C00000"/>
                </a:solidFill>
                <a:latin typeface="+mn-lt"/>
              </a:rPr>
              <a:t>Sécurité</a:t>
            </a:r>
          </a:p>
        </p:txBody>
      </p:sp>
      <p:sp>
        <p:nvSpPr>
          <p:cNvPr id="51" name="ZoneTexte 50">
            <a:extLst>
              <a:ext uri="{FF2B5EF4-FFF2-40B4-BE49-F238E27FC236}">
                <a16:creationId xmlns:a16="http://schemas.microsoft.com/office/drawing/2014/main" id="{9E8FA95C-C7DD-41E1-9186-15D636D09879}"/>
              </a:ext>
            </a:extLst>
          </p:cNvPr>
          <p:cNvSpPr txBox="1"/>
          <p:nvPr/>
        </p:nvSpPr>
        <p:spPr>
          <a:xfrm>
            <a:off x="336697" y="7311125"/>
            <a:ext cx="2871271" cy="707886"/>
          </a:xfrm>
          <a:prstGeom prst="rect">
            <a:avLst/>
          </a:prstGeom>
          <a:noFill/>
        </p:spPr>
        <p:txBody>
          <a:bodyPr wrap="square">
            <a:spAutoFit/>
          </a:bodyPr>
          <a:lstStyle>
            <a:defPPr>
              <a:defRPr lang="fr-FR"/>
            </a:defPPr>
            <a:lvl1pPr>
              <a:defRPr sz="1000">
                <a:latin typeface="+mn-lt"/>
              </a:defRPr>
            </a:lvl1pPr>
          </a:lstStyle>
          <a:p>
            <a:pPr algn="just"/>
            <a:r>
              <a:rPr lang="fr-FR"/>
              <a:t>L’utilisation du </a:t>
            </a:r>
            <a:r>
              <a:rPr lang="fr-FR" b="1"/>
              <a:t>code de contrôle (à huit chiffres) d’usage unique et aléatoire</a:t>
            </a:r>
            <a:r>
              <a:rPr lang="fr-FR"/>
              <a:t> permet de vérifier que c’est bien l’utilisateur qui est à l’origine de la transaction  de l’opération demandée</a:t>
            </a:r>
          </a:p>
        </p:txBody>
      </p:sp>
      <p:sp>
        <p:nvSpPr>
          <p:cNvPr id="61" name="Rectangle 60">
            <a:extLst>
              <a:ext uri="{FF2B5EF4-FFF2-40B4-BE49-F238E27FC236}">
                <a16:creationId xmlns:a16="http://schemas.microsoft.com/office/drawing/2014/main" id="{A158D5DA-3C09-47B1-8563-A8D77D7A000D}"/>
              </a:ext>
            </a:extLst>
          </p:cNvPr>
          <p:cNvSpPr/>
          <p:nvPr/>
        </p:nvSpPr>
        <p:spPr>
          <a:xfrm>
            <a:off x="3423443" y="7148487"/>
            <a:ext cx="3374035" cy="864000"/>
          </a:xfrm>
          <a:prstGeom prst="rect">
            <a:avLst/>
          </a:prstGeom>
          <a:solidFill>
            <a:schemeClr val="accent2">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fr-FR" sz="1600" err="1">
              <a:solidFill>
                <a:schemeClr val="tx1"/>
              </a:solidFill>
            </a:endParaRPr>
          </a:p>
        </p:txBody>
      </p:sp>
      <p:sp>
        <p:nvSpPr>
          <p:cNvPr id="62" name="ZoneTexte 61">
            <a:extLst>
              <a:ext uri="{FF2B5EF4-FFF2-40B4-BE49-F238E27FC236}">
                <a16:creationId xmlns:a16="http://schemas.microsoft.com/office/drawing/2014/main" id="{06DF26CD-975B-474A-8BEB-9FB2C2E38383}"/>
              </a:ext>
            </a:extLst>
          </p:cNvPr>
          <p:cNvSpPr txBox="1"/>
          <p:nvPr/>
        </p:nvSpPr>
        <p:spPr>
          <a:xfrm>
            <a:off x="3423442" y="7152752"/>
            <a:ext cx="3301208" cy="276225"/>
          </a:xfrm>
          <a:prstGeom prst="rect">
            <a:avLst/>
          </a:prstGeom>
          <a:noFill/>
        </p:spPr>
        <p:txBody>
          <a:bodyPr wrap="square">
            <a:spAutoFit/>
          </a:bodyPr>
          <a:lstStyle/>
          <a:p>
            <a:pPr algn="ctr">
              <a:defRPr/>
            </a:pPr>
            <a:r>
              <a:rPr lang="fr-FR" sz="1200" b="1">
                <a:solidFill>
                  <a:srgbClr val="C00000"/>
                </a:solidFill>
                <a:latin typeface="+mn-lt"/>
              </a:rPr>
              <a:t>Conformité</a:t>
            </a:r>
          </a:p>
        </p:txBody>
      </p:sp>
      <p:sp>
        <p:nvSpPr>
          <p:cNvPr id="63" name="ZoneTexte 62">
            <a:extLst>
              <a:ext uri="{FF2B5EF4-FFF2-40B4-BE49-F238E27FC236}">
                <a16:creationId xmlns:a16="http://schemas.microsoft.com/office/drawing/2014/main" id="{0E58D055-9336-45EC-AC22-B91DBE67BB73}"/>
              </a:ext>
            </a:extLst>
          </p:cNvPr>
          <p:cNvSpPr txBox="1"/>
          <p:nvPr/>
        </p:nvSpPr>
        <p:spPr>
          <a:xfrm>
            <a:off x="3579627" y="7350054"/>
            <a:ext cx="2941675" cy="553998"/>
          </a:xfrm>
          <a:prstGeom prst="rect">
            <a:avLst/>
          </a:prstGeom>
          <a:noFill/>
        </p:spPr>
        <p:txBody>
          <a:bodyPr wrap="square">
            <a:spAutoFit/>
          </a:bodyPr>
          <a:lstStyle/>
          <a:p>
            <a:pPr algn="just" defTabSz="179388">
              <a:defRPr/>
            </a:pPr>
            <a:r>
              <a:rPr lang="fr-FR" sz="1000">
                <a:latin typeface="+mn-lt"/>
              </a:rPr>
              <a:t>Solution </a:t>
            </a:r>
            <a:r>
              <a:rPr lang="fr-FR" sz="1000" b="1">
                <a:latin typeface="+mn-lt"/>
              </a:rPr>
              <a:t>conforme</a:t>
            </a:r>
            <a:r>
              <a:rPr lang="fr-FR" sz="1000">
                <a:latin typeface="+mn-lt"/>
              </a:rPr>
              <a:t> à la directive européenne </a:t>
            </a:r>
            <a:r>
              <a:rPr lang="fr-FR" sz="1000" b="1">
                <a:latin typeface="+mn-lt"/>
              </a:rPr>
              <a:t>DSP2</a:t>
            </a:r>
            <a:r>
              <a:rPr lang="fr-FR" sz="1000">
                <a:latin typeface="+mn-lt"/>
              </a:rPr>
              <a:t> visant à établir un </a:t>
            </a:r>
            <a:r>
              <a:rPr lang="fr-FR" sz="1000" b="1">
                <a:latin typeface="+mn-lt"/>
              </a:rPr>
              <a:t>lien dynamique</a:t>
            </a:r>
            <a:r>
              <a:rPr lang="fr-FR" sz="1000">
                <a:latin typeface="+mn-lt"/>
              </a:rPr>
              <a:t>* entre le moyen d’authentification et une opération ciblée</a:t>
            </a:r>
          </a:p>
        </p:txBody>
      </p:sp>
      <p:sp>
        <p:nvSpPr>
          <p:cNvPr id="64" name="Rectangle 63">
            <a:extLst>
              <a:ext uri="{FF2B5EF4-FFF2-40B4-BE49-F238E27FC236}">
                <a16:creationId xmlns:a16="http://schemas.microsoft.com/office/drawing/2014/main" id="{00E2342B-C521-478A-B89D-746476C2A65A}"/>
              </a:ext>
            </a:extLst>
          </p:cNvPr>
          <p:cNvSpPr/>
          <p:nvPr/>
        </p:nvSpPr>
        <p:spPr>
          <a:xfrm>
            <a:off x="347079" y="2168211"/>
            <a:ext cx="2199148" cy="1226978"/>
          </a:xfrm>
          <a:prstGeom prst="rect">
            <a:avLst/>
          </a:prstGeom>
          <a:solidFill>
            <a:schemeClr val="accent2">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00" err="1">
              <a:solidFill>
                <a:schemeClr val="tx1"/>
              </a:solidFill>
            </a:endParaRPr>
          </a:p>
        </p:txBody>
      </p:sp>
      <p:pic>
        <p:nvPicPr>
          <p:cNvPr id="65" name="Picture 97">
            <a:extLst>
              <a:ext uri="{FF2B5EF4-FFF2-40B4-BE49-F238E27FC236}">
                <a16:creationId xmlns:a16="http://schemas.microsoft.com/office/drawing/2014/main" id="{8930D69C-65D1-486C-B5D3-9E79844B155B}"/>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6487" y="2336509"/>
            <a:ext cx="5683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 name="ZoneTexte 65">
            <a:extLst>
              <a:ext uri="{FF2B5EF4-FFF2-40B4-BE49-F238E27FC236}">
                <a16:creationId xmlns:a16="http://schemas.microsoft.com/office/drawing/2014/main" id="{B10519F0-8AE9-4D63-9954-3BEDE36A7BE6}"/>
              </a:ext>
            </a:extLst>
          </p:cNvPr>
          <p:cNvSpPr txBox="1"/>
          <p:nvPr/>
        </p:nvSpPr>
        <p:spPr>
          <a:xfrm>
            <a:off x="455259" y="2868578"/>
            <a:ext cx="1982787" cy="461665"/>
          </a:xfrm>
          <a:prstGeom prst="rect">
            <a:avLst/>
          </a:prstGeom>
          <a:noFill/>
        </p:spPr>
        <p:txBody>
          <a:bodyPr>
            <a:spAutoFit/>
          </a:bodyPr>
          <a:lstStyle/>
          <a:p>
            <a:pPr algn="ctr">
              <a:defRPr/>
            </a:pPr>
            <a:r>
              <a:rPr lang="fr-FR" sz="1200" b="1">
                <a:latin typeface="+mn-lt"/>
              </a:rPr>
              <a:t>Solution de paiement </a:t>
            </a:r>
            <a:r>
              <a:rPr lang="fr-FR" sz="1200" b="1">
                <a:solidFill>
                  <a:srgbClr val="C00000"/>
                </a:solidFill>
                <a:latin typeface="+mn-lt"/>
              </a:rPr>
              <a:t>sécurisée</a:t>
            </a:r>
            <a:r>
              <a:rPr lang="fr-FR" sz="1200" b="1">
                <a:solidFill>
                  <a:srgbClr val="0049A6"/>
                </a:solidFill>
                <a:latin typeface="+mn-lt"/>
              </a:rPr>
              <a:t> </a:t>
            </a:r>
            <a:r>
              <a:rPr lang="fr-FR" sz="1200" b="1">
                <a:latin typeface="+mn-lt"/>
              </a:rPr>
              <a:t>et</a:t>
            </a:r>
            <a:r>
              <a:rPr lang="fr-FR" sz="1200" b="1">
                <a:solidFill>
                  <a:srgbClr val="0049A6"/>
                </a:solidFill>
                <a:latin typeface="+mn-lt"/>
              </a:rPr>
              <a:t> </a:t>
            </a:r>
            <a:r>
              <a:rPr lang="fr-FR" sz="1200" b="1">
                <a:solidFill>
                  <a:srgbClr val="C00000"/>
                </a:solidFill>
                <a:latin typeface="+mn-lt"/>
              </a:rPr>
              <a:t>conforme DSP2</a:t>
            </a:r>
            <a:r>
              <a:rPr lang="fr-FR" sz="1200" b="1">
                <a:solidFill>
                  <a:srgbClr val="0049A6"/>
                </a:solidFill>
                <a:latin typeface="+mn-lt"/>
              </a:rPr>
              <a:t>.</a:t>
            </a:r>
          </a:p>
        </p:txBody>
      </p:sp>
      <p:sp>
        <p:nvSpPr>
          <p:cNvPr id="67" name="ZoneTexte 66">
            <a:extLst>
              <a:ext uri="{FF2B5EF4-FFF2-40B4-BE49-F238E27FC236}">
                <a16:creationId xmlns:a16="http://schemas.microsoft.com/office/drawing/2014/main" id="{1A5F1DA2-86B5-410F-8E01-606A9D08637B}"/>
              </a:ext>
            </a:extLst>
          </p:cNvPr>
          <p:cNvSpPr txBox="1"/>
          <p:nvPr/>
        </p:nvSpPr>
        <p:spPr>
          <a:xfrm>
            <a:off x="2781300" y="2220676"/>
            <a:ext cx="3943350" cy="1200329"/>
          </a:xfrm>
          <a:prstGeom prst="rect">
            <a:avLst/>
          </a:prstGeom>
          <a:noFill/>
        </p:spPr>
        <p:txBody>
          <a:bodyPr lIns="91440" tIns="45720" rIns="91440" bIns="45720" anchor="t">
            <a:spAutoFit/>
          </a:bodyPr>
          <a:lstStyle/>
          <a:p>
            <a:pPr>
              <a:defRPr/>
            </a:pPr>
            <a:r>
              <a:rPr lang="fr-FR" sz="1200" b="1">
                <a:solidFill>
                  <a:srgbClr val="C00000"/>
                </a:solidFill>
                <a:latin typeface="+mn-lt"/>
              </a:rPr>
              <a:t>Opérations concernées par le CAP en mode Réponse </a:t>
            </a:r>
            <a:r>
              <a:rPr lang="fr-FR" sz="1200" b="1">
                <a:solidFill>
                  <a:srgbClr val="0049A6"/>
                </a:solidFill>
                <a:latin typeface="+mn-lt"/>
                <a:cs typeface="Arial"/>
              </a:rPr>
              <a:t>:</a:t>
            </a:r>
          </a:p>
          <a:p>
            <a:pPr marL="171450" indent="-171450">
              <a:buFont typeface="Arial" panose="020B0604020202020204" pitchFamily="34" charset="0"/>
              <a:buChar char="•"/>
              <a:defRPr/>
            </a:pPr>
            <a:r>
              <a:rPr lang="fr-FR" sz="1200">
                <a:latin typeface="+mn-lt"/>
                <a:cs typeface="Arial"/>
              </a:rPr>
              <a:t>Ajout de compte destinataire </a:t>
            </a:r>
            <a:endParaRPr lang="fr-FR" sz="1200">
              <a:latin typeface="+mn-lt"/>
            </a:endParaRPr>
          </a:p>
          <a:p>
            <a:pPr marL="171450" indent="-171450">
              <a:buFont typeface="Arial" panose="020B0604020202020204" pitchFamily="34" charset="0"/>
              <a:buChar char="•"/>
              <a:defRPr/>
            </a:pPr>
            <a:r>
              <a:rPr lang="fr-FR" sz="1200">
                <a:latin typeface="+mn-lt"/>
                <a:cs typeface="Arial"/>
              </a:rPr>
              <a:t>Validation des ordres dans la rubrique « Suivi »</a:t>
            </a:r>
          </a:p>
          <a:p>
            <a:pPr marL="171450" indent="-171450">
              <a:buFont typeface="Arial" panose="020B0604020202020204" pitchFamily="34" charset="0"/>
              <a:buChar char="•"/>
              <a:defRPr/>
            </a:pPr>
            <a:r>
              <a:rPr lang="fr-FR" sz="1200">
                <a:latin typeface="+mn-lt"/>
                <a:cs typeface="Arial"/>
              </a:rPr>
              <a:t>Virement unitaire SEPA* </a:t>
            </a:r>
          </a:p>
          <a:p>
            <a:pPr marL="171450" indent="-171450">
              <a:buFont typeface="Arial" panose="020B0604020202020204" pitchFamily="34" charset="0"/>
              <a:buChar char="•"/>
              <a:defRPr/>
            </a:pPr>
            <a:r>
              <a:rPr lang="fr-FR" sz="1200">
                <a:latin typeface="+mn-lt"/>
                <a:cs typeface="Arial"/>
              </a:rPr>
              <a:t>Virement permanent SEPA*</a:t>
            </a:r>
            <a:endParaRPr lang="fr-FR" sz="1200"/>
          </a:p>
          <a:p>
            <a:pPr marL="171450" indent="-171450">
              <a:buFont typeface="Arial" panose="020B0604020202020204" pitchFamily="34" charset="0"/>
              <a:buChar char="•"/>
              <a:defRPr/>
            </a:pPr>
            <a:r>
              <a:rPr lang="fr-FR" sz="1200">
                <a:latin typeface="+mn-lt"/>
                <a:cs typeface="Arial"/>
              </a:rPr>
              <a:t>Virement instantané*</a:t>
            </a:r>
            <a:endParaRPr lang="fr-FR" sz="1200">
              <a:latin typeface="+mn-lt"/>
            </a:endParaRPr>
          </a:p>
        </p:txBody>
      </p:sp>
      <p:sp>
        <p:nvSpPr>
          <p:cNvPr id="74" name="Espace réservé du contenu 2">
            <a:extLst>
              <a:ext uri="{FF2B5EF4-FFF2-40B4-BE49-F238E27FC236}">
                <a16:creationId xmlns:a16="http://schemas.microsoft.com/office/drawing/2014/main" id="{14AAB5AB-B1FE-4E11-BB77-767477FBFACF}"/>
              </a:ext>
            </a:extLst>
          </p:cNvPr>
          <p:cNvSpPr txBox="1">
            <a:spLocks/>
          </p:cNvSpPr>
          <p:nvPr/>
        </p:nvSpPr>
        <p:spPr>
          <a:xfrm>
            <a:off x="183098" y="4798838"/>
            <a:ext cx="6505575" cy="314325"/>
          </a:xfrm>
          <a:prstGeom prst="rect">
            <a:avLst/>
          </a:prstGeom>
        </p:spPr>
        <p:txBody>
          <a:bodyPr>
            <a:spAutoFit/>
          </a:bodyPr>
          <a:lstStyle>
            <a:defPPr>
              <a:defRPr lang="fr-FR"/>
            </a:defPPr>
            <a:lvl1pPr marL="285750" indent="-285750" algn="just" defTabSz="914400" rtl="0" eaLnBrk="1" latinLnBrk="0" hangingPunct="1">
              <a:lnSpc>
                <a:spcPct val="90000"/>
              </a:lnSpc>
              <a:spcBef>
                <a:spcPts val="1000"/>
              </a:spcBef>
              <a:buClr>
                <a:srgbClr val="EA0000"/>
              </a:buClr>
              <a:buFont typeface="Arial Narrow" panose="020B0606020202030204" pitchFamily="34" charset="0"/>
              <a:buChar char="■"/>
              <a:defRPr sz="1800" b="1" i="1" u="sng" kern="1200">
                <a:solidFill>
                  <a:schemeClr val="tx1"/>
                </a:solidFill>
                <a:latin typeface="Arial Narrow" panose="020B0606020202030204" pitchFamily="34" charset="0"/>
                <a:ea typeface="+mn-ea"/>
                <a:cs typeface="Andalus" pitchFamily="18" charset="-78"/>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
                <a:srgbClr val="D7000F"/>
              </a:buClr>
              <a:defRPr/>
            </a:pPr>
            <a:r>
              <a:rPr lang="fr-FR" sz="1600">
                <a:latin typeface="+mn-lt"/>
              </a:rPr>
              <a:t>CAP mode Réponse, qui est concerné   ?</a:t>
            </a:r>
          </a:p>
        </p:txBody>
      </p:sp>
      <p:sp>
        <p:nvSpPr>
          <p:cNvPr id="92" name="Rectangle 91">
            <a:extLst>
              <a:ext uri="{FF2B5EF4-FFF2-40B4-BE49-F238E27FC236}">
                <a16:creationId xmlns:a16="http://schemas.microsoft.com/office/drawing/2014/main" id="{FFC66B87-43F1-4FE9-BFE6-7A218F0B0823}"/>
              </a:ext>
            </a:extLst>
          </p:cNvPr>
          <p:cNvSpPr/>
          <p:nvPr/>
        </p:nvSpPr>
        <p:spPr>
          <a:xfrm>
            <a:off x="635147" y="5078882"/>
            <a:ext cx="864339" cy="261610"/>
          </a:xfrm>
          <a:prstGeom prst="rect">
            <a:avLst/>
          </a:prstGeom>
        </p:spPr>
        <p:txBody>
          <a:bodyPr wrap="none">
            <a:spAutoFit/>
          </a:bodyPr>
          <a:lstStyle/>
          <a:p>
            <a:pPr>
              <a:defRPr/>
            </a:pPr>
            <a:r>
              <a:rPr lang="fr-FR" sz="1100">
                <a:latin typeface="+mn-lt"/>
              </a:rPr>
              <a:t>Tout client :</a:t>
            </a:r>
            <a:endParaRPr lang="fr-FR" sz="1100" b="1">
              <a:solidFill>
                <a:srgbClr val="C00000"/>
              </a:solidFill>
              <a:latin typeface="+mn-lt"/>
            </a:endParaRPr>
          </a:p>
        </p:txBody>
      </p:sp>
      <p:pic>
        <p:nvPicPr>
          <p:cNvPr id="93" name="Image 92">
            <a:extLst>
              <a:ext uri="{FF2B5EF4-FFF2-40B4-BE49-F238E27FC236}">
                <a16:creationId xmlns:a16="http://schemas.microsoft.com/office/drawing/2014/main" id="{9E64EFB0-C80E-48CB-9F94-BF9397874BE7}"/>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artisticGlass/>
                    </a14:imgEffect>
                    <a14:imgEffect>
                      <a14:colorTemperature colorTemp="6478"/>
                    </a14:imgEffect>
                  </a14:imgLayer>
                </a14:imgProps>
              </a:ext>
              <a:ext uri="{28A0092B-C50C-407E-A947-70E740481C1C}">
                <a14:useLocalDpi xmlns:a14="http://schemas.microsoft.com/office/drawing/2010/main" val="0"/>
              </a:ext>
            </a:extLst>
          </a:blip>
          <a:stretch>
            <a:fillRect/>
          </a:stretch>
        </p:blipFill>
        <p:spPr>
          <a:xfrm>
            <a:off x="635147" y="5384371"/>
            <a:ext cx="364764" cy="366451"/>
          </a:xfrm>
          <a:prstGeom prst="rect">
            <a:avLst/>
          </a:prstGeom>
        </p:spPr>
      </p:pic>
      <p:sp>
        <p:nvSpPr>
          <p:cNvPr id="88" name="ZoneTexte 87">
            <a:extLst>
              <a:ext uri="{FF2B5EF4-FFF2-40B4-BE49-F238E27FC236}">
                <a16:creationId xmlns:a16="http://schemas.microsoft.com/office/drawing/2014/main" id="{7A6032DC-DAE5-4C37-AAAA-0B6EEFC0C478}"/>
              </a:ext>
            </a:extLst>
          </p:cNvPr>
          <p:cNvSpPr txBox="1"/>
          <p:nvPr/>
        </p:nvSpPr>
        <p:spPr>
          <a:xfrm>
            <a:off x="1041335" y="5447209"/>
            <a:ext cx="4867275" cy="261937"/>
          </a:xfrm>
          <a:prstGeom prst="rect">
            <a:avLst/>
          </a:prstGeom>
          <a:noFill/>
        </p:spPr>
        <p:txBody>
          <a:bodyPr>
            <a:spAutoFit/>
          </a:bodyPr>
          <a:lstStyle/>
          <a:p>
            <a:pPr>
              <a:defRPr/>
            </a:pPr>
            <a:r>
              <a:rPr lang="fr-FR" sz="1100">
                <a:latin typeface="+mn-lt"/>
              </a:rPr>
              <a:t>Equipé d’un lecteur CAP</a:t>
            </a:r>
            <a:endParaRPr lang="fr-FR" sz="1100" b="1">
              <a:solidFill>
                <a:srgbClr val="0070C0"/>
              </a:solidFill>
              <a:latin typeface="+mn-lt"/>
            </a:endParaRPr>
          </a:p>
        </p:txBody>
      </p:sp>
      <p:sp>
        <p:nvSpPr>
          <p:cNvPr id="90" name="ZoneTexte 89">
            <a:extLst>
              <a:ext uri="{FF2B5EF4-FFF2-40B4-BE49-F238E27FC236}">
                <a16:creationId xmlns:a16="http://schemas.microsoft.com/office/drawing/2014/main" id="{567D8D3E-6C0A-48C0-AA0A-157FD8C02371}"/>
              </a:ext>
            </a:extLst>
          </p:cNvPr>
          <p:cNvSpPr txBox="1"/>
          <p:nvPr/>
        </p:nvSpPr>
        <p:spPr>
          <a:xfrm>
            <a:off x="1041335" y="6164822"/>
            <a:ext cx="5648325" cy="261610"/>
          </a:xfrm>
          <a:prstGeom prst="rect">
            <a:avLst/>
          </a:prstGeom>
          <a:noFill/>
        </p:spPr>
        <p:txBody>
          <a:bodyPr lIns="91440" tIns="45720" rIns="91440" bIns="45720" anchor="t">
            <a:spAutoFit/>
          </a:bodyPr>
          <a:lstStyle/>
          <a:p>
            <a:pPr>
              <a:defRPr/>
            </a:pPr>
            <a:r>
              <a:rPr lang="fr-FR" sz="1100" b="1">
                <a:solidFill>
                  <a:srgbClr val="C00000"/>
                </a:solidFill>
                <a:latin typeface="+mn-lt"/>
                <a:cs typeface="Arial"/>
              </a:rPr>
              <a:t>Détenteur d’une CB </a:t>
            </a:r>
            <a:r>
              <a:rPr lang="fr-FR" sz="1100">
                <a:solidFill>
                  <a:srgbClr val="000000"/>
                </a:solidFill>
                <a:latin typeface="+mn-lt"/>
                <a:cs typeface="Arial"/>
              </a:rPr>
              <a:t>activée délivrée par votre CE,</a:t>
            </a:r>
            <a:r>
              <a:rPr lang="fr-FR" sz="1100">
                <a:latin typeface="+mn-lt"/>
                <a:cs typeface="Arial"/>
              </a:rPr>
              <a:t> ou d’une carte </a:t>
            </a:r>
            <a:r>
              <a:rPr lang="fr-FR" sz="1100" b="1" err="1">
                <a:solidFill>
                  <a:srgbClr val="C00000"/>
                </a:solidFill>
                <a:latin typeface="+mn-lt"/>
                <a:cs typeface="Arial"/>
              </a:rPr>
              <a:t>Sécur@ccess</a:t>
            </a:r>
            <a:endParaRPr lang="fr-FR" sz="1100">
              <a:solidFill>
                <a:srgbClr val="C00000"/>
              </a:solidFill>
              <a:latin typeface="+mn-lt"/>
              <a:cs typeface="Arial"/>
            </a:endParaRPr>
          </a:p>
        </p:txBody>
      </p:sp>
      <p:sp>
        <p:nvSpPr>
          <p:cNvPr id="3" name="TextBox 2">
            <a:extLst>
              <a:ext uri="{FF2B5EF4-FFF2-40B4-BE49-F238E27FC236}">
                <a16:creationId xmlns:a16="http://schemas.microsoft.com/office/drawing/2014/main" id="{8757DCDC-6391-49B6-1568-12A46BEABA83}"/>
              </a:ext>
            </a:extLst>
          </p:cNvPr>
          <p:cNvSpPr txBox="1"/>
          <p:nvPr/>
        </p:nvSpPr>
        <p:spPr>
          <a:xfrm>
            <a:off x="404642" y="3532761"/>
            <a:ext cx="638509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i="1">
                <a:solidFill>
                  <a:schemeClr val="bg1">
                    <a:lumMod val="65000"/>
                  </a:schemeClr>
                </a:solidFill>
                <a:latin typeface="Calibri"/>
                <a:cs typeface="Arial"/>
              </a:rPr>
              <a:t>* Ces fonctionnalités seront soumises à authentification forte avec l'activation de l'AF systématique sur les virements </a:t>
            </a:r>
            <a:r>
              <a:rPr lang="en-US" sz="1000" i="1">
                <a:solidFill>
                  <a:schemeClr val="bg1">
                    <a:lumMod val="65000"/>
                  </a:schemeClr>
                </a:solidFill>
                <a:latin typeface="Calibri"/>
                <a:cs typeface="Calibri"/>
              </a:rPr>
              <a:t>​</a:t>
            </a:r>
            <a:endParaRPr lang="en-US" sz="1000" i="1">
              <a:solidFill>
                <a:schemeClr val="bg1">
                  <a:lumMod val="65000"/>
                </a:schemeClr>
              </a:solidFill>
            </a:endParaRPr>
          </a:p>
        </p:txBody>
      </p:sp>
      <p:pic>
        <p:nvPicPr>
          <p:cNvPr id="4" name="Picture 4">
            <a:extLst>
              <a:ext uri="{FF2B5EF4-FFF2-40B4-BE49-F238E27FC236}">
                <a16:creationId xmlns:a16="http://schemas.microsoft.com/office/drawing/2014/main" id="{A42FC822-E8F7-E809-A73C-801D1CD9D884}"/>
              </a:ext>
            </a:extLst>
          </p:cNvPr>
          <p:cNvPicPr>
            <a:picLocks noChangeAspect="1"/>
          </p:cNvPicPr>
          <p:nvPr/>
        </p:nvPicPr>
        <p:blipFill>
          <a:blip r:embed="rId6"/>
          <a:stretch>
            <a:fillRect/>
          </a:stretch>
        </p:blipFill>
        <p:spPr>
          <a:xfrm>
            <a:off x="670051" y="6110811"/>
            <a:ext cx="344162" cy="356711"/>
          </a:xfrm>
          <a:prstGeom prst="rect">
            <a:avLst/>
          </a:prstGeom>
        </p:spPr>
      </p:pic>
      <p:pic>
        <p:nvPicPr>
          <p:cNvPr id="31" name="Image 30" descr="Une image contenant texte, signe, sombre&#10;&#10;Description générée automatiquement">
            <a:extLst>
              <a:ext uri="{FF2B5EF4-FFF2-40B4-BE49-F238E27FC236}">
                <a16:creationId xmlns:a16="http://schemas.microsoft.com/office/drawing/2014/main" id="{257DA4FB-7F29-4EE1-B5C2-1044FD7145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5147" y="5735625"/>
            <a:ext cx="412518" cy="412518"/>
          </a:xfrm>
          <a:prstGeom prst="rect">
            <a:avLst/>
          </a:prstGeom>
        </p:spPr>
      </p:pic>
      <p:sp>
        <p:nvSpPr>
          <p:cNvPr id="35" name="ZoneTexte 34">
            <a:extLst>
              <a:ext uri="{FF2B5EF4-FFF2-40B4-BE49-F238E27FC236}">
                <a16:creationId xmlns:a16="http://schemas.microsoft.com/office/drawing/2014/main" id="{889BC130-83DA-41E4-85D0-E069540F194D}"/>
              </a:ext>
            </a:extLst>
          </p:cNvPr>
          <p:cNvSpPr txBox="1"/>
          <p:nvPr/>
        </p:nvSpPr>
        <p:spPr>
          <a:xfrm>
            <a:off x="1041335" y="5844006"/>
            <a:ext cx="3448050" cy="2616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1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Utilisateur d’un abonnement </a:t>
            </a:r>
            <a:r>
              <a:rPr kumimoji="0" lang="fr-FR" sz="1100" b="1" i="0" u="none" strike="noStrike" kern="1200" cap="none" spc="0" normalizeH="0" baseline="0" noProof="0">
                <a:ln>
                  <a:noFill/>
                </a:ln>
                <a:solidFill>
                  <a:srgbClr val="C00000"/>
                </a:solidFill>
                <a:effectLst/>
                <a:uLnTx/>
                <a:uFillTx/>
                <a:latin typeface="Calibri"/>
                <a:ea typeface="+mn-ea"/>
                <a:cs typeface="Arial" panose="020B0604020202020204" pitchFamily="34" charset="0"/>
              </a:rPr>
              <a:t>CE net</a:t>
            </a:r>
          </a:p>
        </p:txBody>
      </p:sp>
      <p:sp>
        <p:nvSpPr>
          <p:cNvPr id="36" name="Rectangle 35">
            <a:extLst>
              <a:ext uri="{FF2B5EF4-FFF2-40B4-BE49-F238E27FC236}">
                <a16:creationId xmlns:a16="http://schemas.microsoft.com/office/drawing/2014/main" id="{940A4DC3-D091-41B5-90F2-B50B54C703C3}"/>
              </a:ext>
            </a:extLst>
          </p:cNvPr>
          <p:cNvSpPr/>
          <p:nvPr/>
        </p:nvSpPr>
        <p:spPr>
          <a:xfrm>
            <a:off x="638034" y="6484201"/>
            <a:ext cx="2569934" cy="261610"/>
          </a:xfrm>
          <a:prstGeom prst="rect">
            <a:avLst/>
          </a:prstGeom>
        </p:spPr>
        <p:txBody>
          <a:bodyPr wrap="none">
            <a:spAutoFit/>
          </a:bodyPr>
          <a:lstStyle/>
          <a:p>
            <a:pPr>
              <a:defRPr/>
            </a:pPr>
            <a:r>
              <a:rPr lang="fr-FR" sz="1100">
                <a:latin typeface="+mn-lt"/>
              </a:rPr>
              <a:t>Qui valide les opérations listées ci-dessus.</a:t>
            </a:r>
            <a:endParaRPr lang="fr-FR" sz="1100" b="1">
              <a:solidFill>
                <a:srgbClr val="C00000"/>
              </a:solidFill>
              <a:latin typeface="+mn-lt"/>
            </a:endParaRPr>
          </a:p>
        </p:txBody>
      </p:sp>
      <p:sp>
        <p:nvSpPr>
          <p:cNvPr id="37" name="ZoneTexte 36">
            <a:extLst>
              <a:ext uri="{FF2B5EF4-FFF2-40B4-BE49-F238E27FC236}">
                <a16:creationId xmlns:a16="http://schemas.microsoft.com/office/drawing/2014/main" id="{E57F0043-D10B-48F1-A9DD-0776A2474D5B}"/>
              </a:ext>
            </a:extLst>
          </p:cNvPr>
          <p:cNvSpPr txBox="1"/>
          <p:nvPr/>
        </p:nvSpPr>
        <p:spPr>
          <a:xfrm>
            <a:off x="347079" y="3987476"/>
            <a:ext cx="6397020" cy="792000"/>
          </a:xfrm>
          <a:prstGeom prst="rect">
            <a:avLst/>
          </a:prstGeom>
          <a:noFill/>
        </p:spPr>
        <p:txBody>
          <a:bodyPr wrap="square" lIns="91440" tIns="45720" rIns="91440" bIns="45720" anchor="t">
            <a:spAutoFit/>
          </a:bodyPr>
          <a:lstStyle/>
          <a:p>
            <a:pPr>
              <a:defRPr/>
            </a:pPr>
            <a:r>
              <a:rPr lang="fr-FR" sz="1200" b="1">
                <a:solidFill>
                  <a:srgbClr val="C00000"/>
                </a:solidFill>
                <a:latin typeface="+mn-lt"/>
              </a:rPr>
              <a:t>Opérations qui restent en mode code </a:t>
            </a:r>
            <a:r>
              <a:rPr lang="fr-FR" sz="1200" b="1">
                <a:solidFill>
                  <a:srgbClr val="0049A6"/>
                </a:solidFill>
                <a:latin typeface="+mn-lt"/>
                <a:cs typeface="Arial"/>
              </a:rPr>
              <a:t>:</a:t>
            </a:r>
          </a:p>
          <a:p>
            <a:pPr marL="171450" indent="-171450">
              <a:buFont typeface="Arial" panose="020B0604020202020204" pitchFamily="34" charset="0"/>
              <a:buChar char="•"/>
              <a:defRPr/>
            </a:pPr>
            <a:r>
              <a:rPr lang="fr-FR" sz="1200">
                <a:latin typeface="+mn-lt"/>
                <a:cs typeface="Arial"/>
              </a:rPr>
              <a:t>Accéder à sa banque en ligne (évolution à venir)</a:t>
            </a:r>
          </a:p>
          <a:p>
            <a:pPr marL="171450" indent="-171450">
              <a:buFont typeface="Arial" panose="020B0604020202020204" pitchFamily="34" charset="0"/>
              <a:buChar char="•"/>
              <a:defRPr/>
            </a:pPr>
            <a:r>
              <a:rPr lang="fr-FR" sz="1200">
                <a:latin typeface="+mn-lt"/>
                <a:cs typeface="Arial"/>
              </a:rPr>
              <a:t>Confirmer/signer électroniquement certaines opérations sensibles (hors opérations listées ci-dessus) </a:t>
            </a:r>
          </a:p>
        </p:txBody>
      </p:sp>
      <p:sp>
        <p:nvSpPr>
          <p:cNvPr id="5" name="Rectangle 4">
            <a:extLst>
              <a:ext uri="{FF2B5EF4-FFF2-40B4-BE49-F238E27FC236}">
                <a16:creationId xmlns:a16="http://schemas.microsoft.com/office/drawing/2014/main" id="{EFB1084D-39EC-4721-B33C-37A1D64A7CEE}"/>
              </a:ext>
            </a:extLst>
          </p:cNvPr>
          <p:cNvSpPr/>
          <p:nvPr/>
        </p:nvSpPr>
        <p:spPr>
          <a:xfrm>
            <a:off x="183098" y="1983053"/>
            <a:ext cx="6614380" cy="1830047"/>
          </a:xfrm>
          <a:prstGeom prst="rect">
            <a:avLst/>
          </a:prstGeom>
          <a:noFill/>
          <a:ln>
            <a:solidFill>
              <a:srgbClr val="E6B9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8D58BF38-BA2B-4E78-8C15-BDF7A9680844}"/>
              </a:ext>
            </a:extLst>
          </p:cNvPr>
          <p:cNvSpPr/>
          <p:nvPr/>
        </p:nvSpPr>
        <p:spPr>
          <a:xfrm>
            <a:off x="175358" y="3973780"/>
            <a:ext cx="6614380" cy="792000"/>
          </a:xfrm>
          <a:prstGeom prst="rect">
            <a:avLst/>
          </a:prstGeom>
          <a:noFill/>
          <a:ln w="9525">
            <a:solidFill>
              <a:srgbClr val="E6B9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0A963984-BC88-4C98-BDF7-4A840F74F6D0}"/>
              </a:ext>
            </a:extLst>
          </p:cNvPr>
          <p:cNvSpPr txBox="1"/>
          <p:nvPr/>
        </p:nvSpPr>
        <p:spPr>
          <a:xfrm>
            <a:off x="455259" y="8113769"/>
            <a:ext cx="6151104" cy="480131"/>
          </a:xfrm>
          <a:prstGeom prst="rect">
            <a:avLst/>
          </a:prstGeom>
          <a:noFill/>
        </p:spPr>
        <p:txBody>
          <a:bodyPr wrap="square">
            <a:spAutoFit/>
          </a:bodyPr>
          <a:lstStyle/>
          <a:p>
            <a:pPr eaLnBrk="1" hangingPunct="1">
              <a:lnSpc>
                <a:spcPct val="90000"/>
              </a:lnSpc>
              <a:spcBef>
                <a:spcPts val="1000"/>
              </a:spcBef>
              <a:buClr>
                <a:srgbClr val="C00000"/>
              </a:buClr>
              <a:defRPr/>
            </a:pPr>
            <a:r>
              <a:rPr lang="fr-FR" sz="900" i="1">
                <a:latin typeface="+mn-lt"/>
                <a:cs typeface="Andalus" pitchFamily="18" charset="-78"/>
              </a:rPr>
              <a:t>* </a:t>
            </a:r>
            <a:r>
              <a:rPr lang="fr-FR" sz="900" i="1">
                <a:solidFill>
                  <a:schemeClr val="tx1"/>
                </a:solidFill>
                <a:latin typeface="+mj-lt"/>
              </a:rPr>
              <a:t>La directive DSP2 impose qu’un code unique soit généré pour permettre aux acteurs de la transaction d’être, à tout moment du processus d’authentification et d’autorisation, en mesure de retrouver les caractéristiques de la transaction.  Avec ce code d’authentification, on réalise alors un lien entre le moyen d’authentification et les informations de la transaction.</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0426F8A-D8B1-48BA-8004-4630677DE4BD}"/>
              </a:ext>
            </a:extLst>
          </p:cNvPr>
          <p:cNvSpPr/>
          <p:nvPr/>
        </p:nvSpPr>
        <p:spPr>
          <a:xfrm>
            <a:off x="45503" y="1828726"/>
            <a:ext cx="3138002" cy="2989442"/>
          </a:xfrm>
          <a:prstGeom prst="rect">
            <a:avLst/>
          </a:prstGeom>
          <a:solidFill>
            <a:schemeClr val="tx2">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D77910DF-301C-44AF-88E7-550E994B30AA}"/>
              </a:ext>
            </a:extLst>
          </p:cNvPr>
          <p:cNvSpPr/>
          <p:nvPr/>
        </p:nvSpPr>
        <p:spPr>
          <a:xfrm>
            <a:off x="58754" y="1821397"/>
            <a:ext cx="3138002" cy="252546"/>
          </a:xfrm>
          <a:prstGeom prst="rect">
            <a:avLst/>
          </a:prstGeom>
          <a:solidFill>
            <a:srgbClr val="EAEAE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rgbClr val="FF0000"/>
                </a:solidFill>
              </a:rPr>
              <a:t>Opérations validées en mode code </a:t>
            </a:r>
          </a:p>
        </p:txBody>
      </p:sp>
      <p:sp>
        <p:nvSpPr>
          <p:cNvPr id="37" name="Rectangle 36">
            <a:extLst>
              <a:ext uri="{FF2B5EF4-FFF2-40B4-BE49-F238E27FC236}">
                <a16:creationId xmlns:a16="http://schemas.microsoft.com/office/drawing/2014/main" id="{D279E50B-B040-4006-9605-6F92A805A0D1}"/>
              </a:ext>
            </a:extLst>
          </p:cNvPr>
          <p:cNvSpPr/>
          <p:nvPr/>
        </p:nvSpPr>
        <p:spPr>
          <a:xfrm>
            <a:off x="3575218" y="1821397"/>
            <a:ext cx="3138002" cy="2989442"/>
          </a:xfrm>
          <a:prstGeom prst="rect">
            <a:avLst/>
          </a:prstGeom>
          <a:solidFill>
            <a:srgbClr val="55579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BC2FADCD-7BCA-49E4-AB8E-3D44B0662196}"/>
              </a:ext>
            </a:extLst>
          </p:cNvPr>
          <p:cNvSpPr/>
          <p:nvPr/>
        </p:nvSpPr>
        <p:spPr>
          <a:xfrm>
            <a:off x="3561967" y="1821397"/>
            <a:ext cx="3138002" cy="252546"/>
          </a:xfrm>
          <a:prstGeom prst="rect">
            <a:avLst/>
          </a:prstGeom>
          <a:solidFill>
            <a:srgbClr val="EAEAE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rgbClr val="FF0000"/>
                </a:solidFill>
              </a:rPr>
              <a:t>Opérations validées en mode réponse </a:t>
            </a:r>
          </a:p>
        </p:txBody>
      </p:sp>
      <p:pic>
        <p:nvPicPr>
          <p:cNvPr id="39" name="Image 38">
            <a:extLst>
              <a:ext uri="{FF2B5EF4-FFF2-40B4-BE49-F238E27FC236}">
                <a16:creationId xmlns:a16="http://schemas.microsoft.com/office/drawing/2014/main" id="{71D9FC1D-32EA-4C3D-BFC3-76093D636AFA}"/>
              </a:ext>
            </a:extLst>
          </p:cNvPr>
          <p:cNvPicPr>
            <a:picLocks noChangeAspect="1"/>
          </p:cNvPicPr>
          <p:nvPr/>
        </p:nvPicPr>
        <p:blipFill>
          <a:blip r:embed="rId3"/>
          <a:stretch>
            <a:fillRect/>
          </a:stretch>
        </p:blipFill>
        <p:spPr>
          <a:xfrm>
            <a:off x="317065" y="2286296"/>
            <a:ext cx="2482033" cy="2196658"/>
          </a:xfrm>
          <a:prstGeom prst="rect">
            <a:avLst/>
          </a:prstGeom>
          <a:effectLst>
            <a:outerShdw blurRad="63500" sx="102000" sy="102000" algn="ctr" rotWithShape="0">
              <a:prstClr val="black">
                <a:alpha val="40000"/>
              </a:prstClr>
            </a:outerShdw>
          </a:effectLst>
        </p:spPr>
      </p:pic>
      <p:pic>
        <p:nvPicPr>
          <p:cNvPr id="40" name="Image 39">
            <a:extLst>
              <a:ext uri="{FF2B5EF4-FFF2-40B4-BE49-F238E27FC236}">
                <a16:creationId xmlns:a16="http://schemas.microsoft.com/office/drawing/2014/main" id="{CF6F4EAE-470F-4AAA-B08A-ACFB04D2B0B1}"/>
              </a:ext>
            </a:extLst>
          </p:cNvPr>
          <p:cNvPicPr>
            <a:picLocks noChangeAspect="1"/>
          </p:cNvPicPr>
          <p:nvPr/>
        </p:nvPicPr>
        <p:blipFill>
          <a:blip r:embed="rId4"/>
          <a:stretch>
            <a:fillRect/>
          </a:stretch>
        </p:blipFill>
        <p:spPr>
          <a:xfrm>
            <a:off x="3819383" y="2220945"/>
            <a:ext cx="2623170" cy="2262009"/>
          </a:xfrm>
          <a:prstGeom prst="rect">
            <a:avLst/>
          </a:prstGeom>
          <a:effectLst>
            <a:outerShdw blurRad="63500" sx="102000" sy="102000" algn="ctr" rotWithShape="0">
              <a:prstClr val="black">
                <a:alpha val="40000"/>
              </a:prstClr>
            </a:outerShdw>
          </a:effectLst>
        </p:spPr>
      </p:pic>
      <p:sp>
        <p:nvSpPr>
          <p:cNvPr id="41" name="Espace réservé du contenu 2">
            <a:extLst>
              <a:ext uri="{FF2B5EF4-FFF2-40B4-BE49-F238E27FC236}">
                <a16:creationId xmlns:a16="http://schemas.microsoft.com/office/drawing/2014/main" id="{EE94B8D4-6DDD-4B8F-A9B6-EADF27CFF4B1}"/>
              </a:ext>
            </a:extLst>
          </p:cNvPr>
          <p:cNvSpPr txBox="1">
            <a:spLocks/>
          </p:cNvSpPr>
          <p:nvPr/>
        </p:nvSpPr>
        <p:spPr>
          <a:xfrm>
            <a:off x="342900" y="1179187"/>
            <a:ext cx="6581775" cy="314325"/>
          </a:xfrm>
          <a:prstGeom prst="rect">
            <a:avLst/>
          </a:prstGeom>
        </p:spPr>
        <p:txBody>
          <a:bodyPr>
            <a:spAutoFit/>
          </a:bodyPr>
          <a:lstStyle>
            <a:defPPr>
              <a:defRPr lang="fr-FR"/>
            </a:defPPr>
            <a:lvl1pPr marL="285750" indent="-285750" algn="just" defTabSz="914400" rtl="0" eaLnBrk="1" latinLnBrk="0" hangingPunct="1">
              <a:lnSpc>
                <a:spcPct val="90000"/>
              </a:lnSpc>
              <a:spcBef>
                <a:spcPts val="1000"/>
              </a:spcBef>
              <a:buClr>
                <a:srgbClr val="EA0000"/>
              </a:buClr>
              <a:buFont typeface="Arial Narrow" panose="020B0606020202030204" pitchFamily="34" charset="0"/>
              <a:buChar char="■"/>
              <a:defRPr sz="1800" b="1" i="1" u="sng" kern="1200">
                <a:solidFill>
                  <a:schemeClr val="tx1"/>
                </a:solidFill>
                <a:latin typeface="Arial Narrow" panose="020B0606020202030204" pitchFamily="34" charset="0"/>
                <a:ea typeface="+mn-ea"/>
                <a:cs typeface="Andalus" pitchFamily="18" charset="-78"/>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
                <a:srgbClr val="C00000"/>
              </a:buClr>
              <a:defRPr/>
            </a:pPr>
            <a:r>
              <a:rPr lang="fr-FR" sz="1600">
                <a:latin typeface="+mn-lt"/>
              </a:rPr>
              <a:t>Concrètement, qu’est-ce que ça change pour mon client ?</a:t>
            </a:r>
          </a:p>
        </p:txBody>
      </p:sp>
      <p:sp>
        <p:nvSpPr>
          <p:cNvPr id="2" name="ZoneTexte 1">
            <a:extLst>
              <a:ext uri="{FF2B5EF4-FFF2-40B4-BE49-F238E27FC236}">
                <a16:creationId xmlns:a16="http://schemas.microsoft.com/office/drawing/2014/main" id="{17D177C4-C9BF-4FC3-9204-DC521BD8F281}"/>
              </a:ext>
            </a:extLst>
          </p:cNvPr>
          <p:cNvSpPr txBox="1"/>
          <p:nvPr/>
        </p:nvSpPr>
        <p:spPr>
          <a:xfrm>
            <a:off x="228600" y="5000625"/>
            <a:ext cx="2968156" cy="600164"/>
          </a:xfrm>
          <a:prstGeom prst="rect">
            <a:avLst/>
          </a:prstGeom>
          <a:noFill/>
        </p:spPr>
        <p:txBody>
          <a:bodyPr lIns="91440" tIns="45720" rIns="91440" bIns="45720" anchor="t">
            <a:spAutoFit/>
          </a:bodyPr>
          <a:lstStyle>
            <a:defPPr>
              <a:defRPr lang="fr-FR"/>
            </a:defPPr>
            <a:lvl1pPr>
              <a:defRPr sz="1100" b="1">
                <a:solidFill>
                  <a:srgbClr val="C00000"/>
                </a:solidFill>
                <a:latin typeface="+mn-lt"/>
              </a:defRPr>
            </a:lvl1pPr>
          </a:lstStyle>
          <a:p>
            <a:r>
              <a:rPr lang="fr-FR">
                <a:solidFill>
                  <a:schemeClr val="tx1"/>
                </a:solidFill>
              </a:rPr>
              <a:t>L’utilisateur n’a qu’un code affiché sur son lecteur à saisir lors de la validation de son opération </a:t>
            </a:r>
          </a:p>
        </p:txBody>
      </p:sp>
      <p:sp>
        <p:nvSpPr>
          <p:cNvPr id="10" name="ZoneTexte 9">
            <a:extLst>
              <a:ext uri="{FF2B5EF4-FFF2-40B4-BE49-F238E27FC236}">
                <a16:creationId xmlns:a16="http://schemas.microsoft.com/office/drawing/2014/main" id="{9B93D076-C40F-4D47-BF58-4DFAD784C8D2}"/>
              </a:ext>
            </a:extLst>
          </p:cNvPr>
          <p:cNvSpPr txBox="1"/>
          <p:nvPr/>
        </p:nvSpPr>
        <p:spPr>
          <a:xfrm>
            <a:off x="3611548" y="4915494"/>
            <a:ext cx="3138002" cy="600164"/>
          </a:xfrm>
          <a:prstGeom prst="rect">
            <a:avLst/>
          </a:prstGeom>
          <a:noFill/>
        </p:spPr>
        <p:txBody>
          <a:bodyPr wrap="square" lIns="91440" tIns="45720" rIns="91440" bIns="45720" anchor="t">
            <a:spAutoFit/>
          </a:bodyPr>
          <a:lstStyle>
            <a:defPPr>
              <a:defRPr lang="fr-FR"/>
            </a:defPPr>
            <a:lvl1pPr>
              <a:defRPr sz="1100" b="1">
                <a:latin typeface="+mn-lt"/>
              </a:defRPr>
            </a:lvl1pPr>
          </a:lstStyle>
          <a:p>
            <a:pPr algn="ctr"/>
            <a:r>
              <a:rPr lang="fr-FR"/>
              <a:t>Des étapes supplémentaires dans le parcours de validation. </a:t>
            </a:r>
          </a:p>
          <a:p>
            <a:pPr algn="ctr"/>
            <a:endParaRPr lang="fr-FR"/>
          </a:p>
        </p:txBody>
      </p:sp>
      <p:pic>
        <p:nvPicPr>
          <p:cNvPr id="5" name="Image 4">
            <a:extLst>
              <a:ext uri="{FF2B5EF4-FFF2-40B4-BE49-F238E27FC236}">
                <a16:creationId xmlns:a16="http://schemas.microsoft.com/office/drawing/2014/main" id="{2B63F8DA-4F1B-4418-A9C3-6EF735DAC47D}"/>
              </a:ext>
            </a:extLst>
          </p:cNvPr>
          <p:cNvPicPr>
            <a:picLocks noChangeAspect="1"/>
          </p:cNvPicPr>
          <p:nvPr/>
        </p:nvPicPr>
        <p:blipFill rotWithShape="1">
          <a:blip r:embed="rId5"/>
          <a:srcRect r="2099"/>
          <a:stretch/>
        </p:blipFill>
        <p:spPr>
          <a:xfrm>
            <a:off x="2954458" y="5303023"/>
            <a:ext cx="3903542" cy="1507993"/>
          </a:xfrm>
          <a:prstGeom prst="rect">
            <a:avLst/>
          </a:prstGeom>
        </p:spPr>
      </p:pic>
      <p:pic>
        <p:nvPicPr>
          <p:cNvPr id="6" name="Image 5">
            <a:extLst>
              <a:ext uri="{FF2B5EF4-FFF2-40B4-BE49-F238E27FC236}">
                <a16:creationId xmlns:a16="http://schemas.microsoft.com/office/drawing/2014/main" id="{40716E32-8611-4E42-B3DC-38CABBE798F3}"/>
              </a:ext>
            </a:extLst>
          </p:cNvPr>
          <p:cNvPicPr>
            <a:picLocks noChangeAspect="1"/>
          </p:cNvPicPr>
          <p:nvPr/>
        </p:nvPicPr>
        <p:blipFill>
          <a:blip r:embed="rId6"/>
          <a:stretch>
            <a:fillRect/>
          </a:stretch>
        </p:blipFill>
        <p:spPr>
          <a:xfrm>
            <a:off x="317065" y="2523984"/>
            <a:ext cx="2468782" cy="1453321"/>
          </a:xfrm>
          <a:prstGeom prst="rect">
            <a:avLst/>
          </a:prstGeom>
        </p:spPr>
      </p:pic>
      <p:pic>
        <p:nvPicPr>
          <p:cNvPr id="9" name="Image 8">
            <a:extLst>
              <a:ext uri="{FF2B5EF4-FFF2-40B4-BE49-F238E27FC236}">
                <a16:creationId xmlns:a16="http://schemas.microsoft.com/office/drawing/2014/main" id="{91AFB812-1F78-4DA5-B8C1-28DF6DEF0A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0316" y="2329662"/>
            <a:ext cx="2468782" cy="199498"/>
          </a:xfrm>
          <a:prstGeom prst="rect">
            <a:avLst/>
          </a:prstGeom>
        </p:spPr>
      </p:pic>
      <p:pic>
        <p:nvPicPr>
          <p:cNvPr id="15" name="Image 14">
            <a:extLst>
              <a:ext uri="{FF2B5EF4-FFF2-40B4-BE49-F238E27FC236}">
                <a16:creationId xmlns:a16="http://schemas.microsoft.com/office/drawing/2014/main" id="{8BFB20C8-2361-4A37-B7E5-FB54E2F96F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0316" y="4069524"/>
            <a:ext cx="2407625" cy="413430"/>
          </a:xfrm>
          <a:prstGeom prst="rect">
            <a:avLst/>
          </a:prstGeom>
        </p:spPr>
      </p:pic>
      <p:pic>
        <p:nvPicPr>
          <p:cNvPr id="17" name="Image 16">
            <a:extLst>
              <a:ext uri="{FF2B5EF4-FFF2-40B4-BE49-F238E27FC236}">
                <a16:creationId xmlns:a16="http://schemas.microsoft.com/office/drawing/2014/main" id="{464A61E2-D8FE-4EFA-A4C3-ECAD3134D1A8}"/>
              </a:ext>
            </a:extLst>
          </p:cNvPr>
          <p:cNvPicPr>
            <a:picLocks noChangeAspect="1"/>
          </p:cNvPicPr>
          <p:nvPr/>
        </p:nvPicPr>
        <p:blipFill>
          <a:blip r:embed="rId9"/>
          <a:stretch>
            <a:fillRect/>
          </a:stretch>
        </p:blipFill>
        <p:spPr>
          <a:xfrm>
            <a:off x="964140" y="3943527"/>
            <a:ext cx="1262225" cy="146648"/>
          </a:xfrm>
          <a:prstGeom prst="rect">
            <a:avLst/>
          </a:prstGeom>
        </p:spPr>
      </p:pic>
      <p:sp>
        <p:nvSpPr>
          <p:cNvPr id="22" name="Espace réservé du contenu 2">
            <a:extLst>
              <a:ext uri="{FF2B5EF4-FFF2-40B4-BE49-F238E27FC236}">
                <a16:creationId xmlns:a16="http://schemas.microsoft.com/office/drawing/2014/main" id="{E6F7082E-F891-4430-88EB-B26B3145EABE}"/>
              </a:ext>
            </a:extLst>
          </p:cNvPr>
          <p:cNvSpPr txBox="1">
            <a:spLocks/>
          </p:cNvSpPr>
          <p:nvPr/>
        </p:nvSpPr>
        <p:spPr>
          <a:xfrm>
            <a:off x="58754" y="7600098"/>
            <a:ext cx="6202017" cy="867930"/>
          </a:xfrm>
          <a:prstGeom prst="rect">
            <a:avLst/>
          </a:prstGeom>
        </p:spPr>
        <p:txBody>
          <a:bodyPr wrap="square">
            <a:spAutoFit/>
          </a:bodyPr>
          <a:lstStyle>
            <a:defPPr>
              <a:defRPr lang="fr-FR"/>
            </a:defPPr>
            <a:lvl1pPr marL="285750" indent="-285750" algn="just" defTabSz="914400" rtl="0" eaLnBrk="1" latinLnBrk="0" hangingPunct="1">
              <a:lnSpc>
                <a:spcPct val="90000"/>
              </a:lnSpc>
              <a:spcBef>
                <a:spcPts val="1000"/>
              </a:spcBef>
              <a:buClr>
                <a:srgbClr val="EA0000"/>
              </a:buClr>
              <a:buFont typeface="Arial Narrow" panose="020B0606020202030204" pitchFamily="34" charset="0"/>
              <a:buChar char="■"/>
              <a:defRPr sz="1800" b="1" i="1" u="sng" kern="1200">
                <a:solidFill>
                  <a:schemeClr val="tx1"/>
                </a:solidFill>
                <a:latin typeface="Arial Narrow" panose="020B0606020202030204" pitchFamily="34" charset="0"/>
                <a:ea typeface="+mn-ea"/>
                <a:cs typeface="Andalus" pitchFamily="18" charset="-78"/>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0"/>
              </a:spcBef>
              <a:buClr>
                <a:srgbClr val="0070C0"/>
              </a:buClr>
              <a:defRPr/>
            </a:pPr>
            <a:endParaRPr lang="fr-FR" sz="100">
              <a:latin typeface="+mn-lt"/>
            </a:endParaRPr>
          </a:p>
          <a:p>
            <a:pPr marL="800100" lvl="1" indent="-342900">
              <a:spcBef>
                <a:spcPts val="0"/>
              </a:spcBef>
              <a:buClr>
                <a:srgbClr val="0070C0"/>
              </a:buClr>
              <a:buFont typeface="+mj-lt"/>
              <a:buAutoNum type="arabicPeriod"/>
              <a:defRPr/>
            </a:pPr>
            <a:endParaRPr lang="fr-FR" sz="500">
              <a:latin typeface="+mn-lt"/>
            </a:endParaRPr>
          </a:p>
          <a:p>
            <a:pPr marL="457200" lvl="1" indent="0">
              <a:spcBef>
                <a:spcPts val="0"/>
              </a:spcBef>
              <a:buClr>
                <a:srgbClr val="C00000"/>
              </a:buClr>
              <a:buNone/>
              <a:defRPr/>
            </a:pPr>
            <a:r>
              <a:rPr lang="fr-FR" sz="1000" b="1">
                <a:latin typeface="+mn-lt"/>
              </a:rPr>
              <a:t>Afin de faciliter le parcours de validation de l’utilisateur :</a:t>
            </a:r>
          </a:p>
          <a:p>
            <a:pPr marL="1257300" lvl="2" indent="-342900">
              <a:spcBef>
                <a:spcPts val="0"/>
              </a:spcBef>
              <a:buClr>
                <a:srgbClr val="C00000"/>
              </a:buClr>
              <a:buFont typeface="+mj-lt"/>
              <a:buAutoNum type="arabicPeriod"/>
              <a:defRPr/>
            </a:pPr>
            <a:r>
              <a:rPr lang="fr-FR" sz="1000">
                <a:latin typeface="+mn-lt"/>
              </a:rPr>
              <a:t>Lui proposer de télécharger l’application mobile CE net</a:t>
            </a:r>
          </a:p>
          <a:p>
            <a:pPr marL="1257300" lvl="2" indent="-342900">
              <a:spcBef>
                <a:spcPts val="0"/>
              </a:spcBef>
              <a:buClr>
                <a:srgbClr val="C00000"/>
              </a:buClr>
              <a:buFont typeface="+mj-lt"/>
              <a:buAutoNum type="arabicPeriod"/>
              <a:defRPr/>
            </a:pPr>
            <a:r>
              <a:rPr lang="fr-FR" sz="1000">
                <a:latin typeface="+mn-lt"/>
              </a:rPr>
              <a:t>Activer sa carte </a:t>
            </a:r>
            <a:r>
              <a:rPr lang="fr-FR" sz="1000" err="1">
                <a:latin typeface="+mn-lt"/>
              </a:rPr>
              <a:t>Sécur@ccès</a:t>
            </a:r>
            <a:r>
              <a:rPr lang="fr-FR" sz="1000">
                <a:latin typeface="+mn-lt"/>
              </a:rPr>
              <a:t> </a:t>
            </a:r>
            <a:r>
              <a:rPr lang="fr-FR" sz="1000" b="1" u="sng">
                <a:latin typeface="+mn-lt"/>
              </a:rPr>
              <a:t>si l’utilisateur ne détient pas de carte business. Détail en page suivante.</a:t>
            </a:r>
          </a:p>
          <a:p>
            <a:pPr marL="1257300" lvl="2" indent="-342900">
              <a:spcBef>
                <a:spcPts val="0"/>
              </a:spcBef>
              <a:buClr>
                <a:srgbClr val="C00000"/>
              </a:buClr>
              <a:buFont typeface="+mj-lt"/>
              <a:buAutoNum type="arabicPeriod"/>
              <a:defRPr/>
            </a:pPr>
            <a:r>
              <a:rPr lang="fr-FR" sz="1000">
                <a:latin typeface="+mn-lt"/>
              </a:rPr>
              <a:t>L’accompagner lors de l’enrôlement à Sécur’Pass sur CE net.</a:t>
            </a:r>
          </a:p>
        </p:txBody>
      </p:sp>
      <p:sp>
        <p:nvSpPr>
          <p:cNvPr id="23" name="ZoneTexte 22">
            <a:extLst>
              <a:ext uri="{FF2B5EF4-FFF2-40B4-BE49-F238E27FC236}">
                <a16:creationId xmlns:a16="http://schemas.microsoft.com/office/drawing/2014/main" id="{E1513449-377F-4CCD-97FD-42E7DB0EF59E}"/>
              </a:ext>
            </a:extLst>
          </p:cNvPr>
          <p:cNvSpPr txBox="1"/>
          <p:nvPr/>
        </p:nvSpPr>
        <p:spPr>
          <a:xfrm>
            <a:off x="342900" y="7208624"/>
            <a:ext cx="4568416" cy="313932"/>
          </a:xfrm>
          <a:prstGeom prst="rect">
            <a:avLst/>
          </a:prstGeom>
          <a:noFill/>
        </p:spPr>
        <p:txBody>
          <a:bodyPr wrap="square">
            <a:spAutoFit/>
          </a:bodyPr>
          <a:lstStyle/>
          <a:p>
            <a:pPr marL="285750" indent="-285750" eaLnBrk="1" hangingPunct="1">
              <a:lnSpc>
                <a:spcPct val="90000"/>
              </a:lnSpc>
              <a:spcBef>
                <a:spcPts val="1000"/>
              </a:spcBef>
              <a:buClr>
                <a:srgbClr val="C00000"/>
              </a:buClr>
              <a:buFont typeface="Arial Narrow" panose="020B0606020202030204" pitchFamily="34" charset="0"/>
              <a:buChar char="■"/>
              <a:defRPr/>
            </a:pPr>
            <a:r>
              <a:rPr lang="fr-FR" sz="1600" b="1" i="1" u="sng">
                <a:latin typeface="+mn-lt"/>
                <a:cs typeface="Andalus" pitchFamily="18" charset="-78"/>
              </a:rPr>
              <a:t>Les bons réflexes</a:t>
            </a:r>
          </a:p>
        </p:txBody>
      </p:sp>
    </p:spTree>
    <p:extLst>
      <p:ext uri="{BB962C8B-B14F-4D97-AF65-F5344CB8AC3E}">
        <p14:creationId xmlns:p14="http://schemas.microsoft.com/office/powerpoint/2010/main" val="307792186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441F4A0-E3C1-4438-BC20-2EF039D70DAA}"/>
              </a:ext>
            </a:extLst>
          </p:cNvPr>
          <p:cNvPicPr>
            <a:picLocks noChangeAspect="1"/>
          </p:cNvPicPr>
          <p:nvPr/>
        </p:nvPicPr>
        <p:blipFill>
          <a:blip r:embed="rId2"/>
          <a:stretch>
            <a:fillRect/>
          </a:stretch>
        </p:blipFill>
        <p:spPr>
          <a:xfrm>
            <a:off x="177610" y="1979246"/>
            <a:ext cx="2905087" cy="1855527"/>
          </a:xfrm>
          <a:prstGeom prst="rect">
            <a:avLst/>
          </a:prstGeom>
        </p:spPr>
      </p:pic>
      <p:pic>
        <p:nvPicPr>
          <p:cNvPr id="3" name="Image 2">
            <a:extLst>
              <a:ext uri="{FF2B5EF4-FFF2-40B4-BE49-F238E27FC236}">
                <a16:creationId xmlns:a16="http://schemas.microsoft.com/office/drawing/2014/main" id="{763453C8-D0E8-4547-BB5C-4D114043B705}"/>
              </a:ext>
            </a:extLst>
          </p:cNvPr>
          <p:cNvPicPr>
            <a:picLocks noChangeAspect="1"/>
          </p:cNvPicPr>
          <p:nvPr/>
        </p:nvPicPr>
        <p:blipFill>
          <a:blip r:embed="rId3"/>
          <a:stretch>
            <a:fillRect/>
          </a:stretch>
        </p:blipFill>
        <p:spPr>
          <a:xfrm>
            <a:off x="1237144" y="3556094"/>
            <a:ext cx="2905088" cy="1854196"/>
          </a:xfrm>
          <a:prstGeom prst="rect">
            <a:avLst/>
          </a:prstGeom>
        </p:spPr>
      </p:pic>
      <p:pic>
        <p:nvPicPr>
          <p:cNvPr id="10" name="Image 9">
            <a:extLst>
              <a:ext uri="{FF2B5EF4-FFF2-40B4-BE49-F238E27FC236}">
                <a16:creationId xmlns:a16="http://schemas.microsoft.com/office/drawing/2014/main" id="{DF337CD3-743E-4922-9604-DE40439DDF77}"/>
              </a:ext>
            </a:extLst>
          </p:cNvPr>
          <p:cNvPicPr>
            <a:picLocks noChangeAspect="1"/>
          </p:cNvPicPr>
          <p:nvPr/>
        </p:nvPicPr>
        <p:blipFill>
          <a:blip r:embed="rId4"/>
          <a:stretch>
            <a:fillRect/>
          </a:stretch>
        </p:blipFill>
        <p:spPr>
          <a:xfrm>
            <a:off x="2322759" y="4947688"/>
            <a:ext cx="2905088" cy="1853948"/>
          </a:xfrm>
          <a:prstGeom prst="rect">
            <a:avLst/>
          </a:prstGeom>
        </p:spPr>
      </p:pic>
      <p:sp>
        <p:nvSpPr>
          <p:cNvPr id="9" name="Flèche : courbe vers la droite 8">
            <a:extLst>
              <a:ext uri="{FF2B5EF4-FFF2-40B4-BE49-F238E27FC236}">
                <a16:creationId xmlns:a16="http://schemas.microsoft.com/office/drawing/2014/main" id="{C5FC112E-827F-4696-8E2F-804B43DEAC0B}"/>
              </a:ext>
            </a:extLst>
          </p:cNvPr>
          <p:cNvSpPr/>
          <p:nvPr/>
        </p:nvSpPr>
        <p:spPr>
          <a:xfrm>
            <a:off x="2429413" y="5064979"/>
            <a:ext cx="472580" cy="761779"/>
          </a:xfrm>
          <a:prstGeom prst="curved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1" name="Image 10">
            <a:extLst>
              <a:ext uri="{FF2B5EF4-FFF2-40B4-BE49-F238E27FC236}">
                <a16:creationId xmlns:a16="http://schemas.microsoft.com/office/drawing/2014/main" id="{06C2158D-167A-4276-AF0E-3D15C23E4BE2}"/>
              </a:ext>
            </a:extLst>
          </p:cNvPr>
          <p:cNvPicPr>
            <a:picLocks noChangeAspect="1"/>
          </p:cNvPicPr>
          <p:nvPr/>
        </p:nvPicPr>
        <p:blipFill>
          <a:blip r:embed="rId5"/>
          <a:stretch>
            <a:fillRect/>
          </a:stretch>
        </p:blipFill>
        <p:spPr>
          <a:xfrm>
            <a:off x="3775304" y="6841648"/>
            <a:ext cx="2905087" cy="1851048"/>
          </a:xfrm>
          <a:prstGeom prst="rect">
            <a:avLst/>
          </a:prstGeom>
        </p:spPr>
      </p:pic>
      <p:sp>
        <p:nvSpPr>
          <p:cNvPr id="12" name="Flèche : courbe vers la droite 11">
            <a:extLst>
              <a:ext uri="{FF2B5EF4-FFF2-40B4-BE49-F238E27FC236}">
                <a16:creationId xmlns:a16="http://schemas.microsoft.com/office/drawing/2014/main" id="{9C85FCB3-081F-4178-9F2C-21572CDF2022}"/>
              </a:ext>
            </a:extLst>
          </p:cNvPr>
          <p:cNvSpPr/>
          <p:nvPr/>
        </p:nvSpPr>
        <p:spPr>
          <a:xfrm>
            <a:off x="3237407" y="6841648"/>
            <a:ext cx="472580" cy="761779"/>
          </a:xfrm>
          <a:prstGeom prst="curved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Espace réservé du contenu 2">
            <a:extLst>
              <a:ext uri="{FF2B5EF4-FFF2-40B4-BE49-F238E27FC236}">
                <a16:creationId xmlns:a16="http://schemas.microsoft.com/office/drawing/2014/main" id="{60B9AD32-F059-4362-AAC6-B56AEAAD863E}"/>
              </a:ext>
            </a:extLst>
          </p:cNvPr>
          <p:cNvSpPr txBox="1">
            <a:spLocks/>
          </p:cNvSpPr>
          <p:nvPr/>
        </p:nvSpPr>
        <p:spPr>
          <a:xfrm>
            <a:off x="342900" y="1179187"/>
            <a:ext cx="6581775" cy="314325"/>
          </a:xfrm>
          <a:prstGeom prst="rect">
            <a:avLst/>
          </a:prstGeom>
        </p:spPr>
        <p:txBody>
          <a:bodyPr>
            <a:spAutoFit/>
          </a:bodyPr>
          <a:lstStyle>
            <a:defPPr>
              <a:defRPr lang="fr-FR"/>
            </a:defPPr>
            <a:lvl1pPr marL="285750" indent="-285750" algn="just" defTabSz="914400" rtl="0" eaLnBrk="1" latinLnBrk="0" hangingPunct="1">
              <a:lnSpc>
                <a:spcPct val="90000"/>
              </a:lnSpc>
              <a:spcBef>
                <a:spcPts val="1000"/>
              </a:spcBef>
              <a:buClr>
                <a:srgbClr val="EA0000"/>
              </a:buClr>
              <a:buFont typeface="Arial Narrow" panose="020B0606020202030204" pitchFamily="34" charset="0"/>
              <a:buChar char="■"/>
              <a:defRPr sz="1800" b="1" i="1" u="sng" kern="1200">
                <a:solidFill>
                  <a:schemeClr val="tx1"/>
                </a:solidFill>
                <a:latin typeface="Arial Narrow" panose="020B0606020202030204" pitchFamily="34" charset="0"/>
                <a:ea typeface="+mn-ea"/>
                <a:cs typeface="Andalus" pitchFamily="18" charset="-78"/>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
                <a:srgbClr val="C00000"/>
              </a:buClr>
              <a:defRPr/>
            </a:pPr>
            <a:r>
              <a:rPr lang="fr-FR" sz="1600">
                <a:latin typeface="+mn-lt"/>
              </a:rPr>
              <a:t>Comment activer la carte </a:t>
            </a:r>
            <a:r>
              <a:rPr lang="fr-FR" sz="1600" err="1">
                <a:latin typeface="+mn-lt"/>
              </a:rPr>
              <a:t>Secur@ccès</a:t>
            </a:r>
            <a:r>
              <a:rPr lang="fr-FR" sz="1600">
                <a:latin typeface="+mn-lt"/>
              </a:rPr>
              <a:t> ?</a:t>
            </a:r>
          </a:p>
        </p:txBody>
      </p:sp>
      <p:sp>
        <p:nvSpPr>
          <p:cNvPr id="14" name="Rectangle 13">
            <a:extLst>
              <a:ext uri="{FF2B5EF4-FFF2-40B4-BE49-F238E27FC236}">
                <a16:creationId xmlns:a16="http://schemas.microsoft.com/office/drawing/2014/main" id="{CE2E31DB-4AAE-466B-8D73-4BD32937A924}"/>
              </a:ext>
            </a:extLst>
          </p:cNvPr>
          <p:cNvSpPr/>
          <p:nvPr/>
        </p:nvSpPr>
        <p:spPr>
          <a:xfrm>
            <a:off x="590328" y="2902226"/>
            <a:ext cx="534782" cy="516078"/>
          </a:xfrm>
          <a:prstGeom prst="rect">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descr="Une image contenant texte&#10;&#10;Description générée automatiquement">
            <a:extLst>
              <a:ext uri="{FF2B5EF4-FFF2-40B4-BE49-F238E27FC236}">
                <a16:creationId xmlns:a16="http://schemas.microsoft.com/office/drawing/2014/main" id="{E4A265C3-0A4E-408A-AEEA-2B15DC0141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8997" y="2024130"/>
            <a:ext cx="3719003" cy="791669"/>
          </a:xfrm>
          <a:prstGeom prst="rect">
            <a:avLst/>
          </a:prstGeom>
        </p:spPr>
      </p:pic>
      <p:sp>
        <p:nvSpPr>
          <p:cNvPr id="17" name="ZoneTexte 16">
            <a:extLst>
              <a:ext uri="{FF2B5EF4-FFF2-40B4-BE49-F238E27FC236}">
                <a16:creationId xmlns:a16="http://schemas.microsoft.com/office/drawing/2014/main" id="{09C6E132-0F5D-435E-BAF3-68D0534653C7}"/>
              </a:ext>
            </a:extLst>
          </p:cNvPr>
          <p:cNvSpPr txBox="1"/>
          <p:nvPr/>
        </p:nvSpPr>
        <p:spPr>
          <a:xfrm>
            <a:off x="1784863" y="1717636"/>
            <a:ext cx="3847587" cy="261610"/>
          </a:xfrm>
          <a:prstGeom prst="rect">
            <a:avLst/>
          </a:prstGeom>
          <a:noFill/>
        </p:spPr>
        <p:txBody>
          <a:bodyPr wrap="square" rtlCol="0">
            <a:spAutoFit/>
          </a:bodyPr>
          <a:lstStyle/>
          <a:p>
            <a:r>
              <a:rPr lang="fr-FR" sz="1100" b="1">
                <a:latin typeface="+mn-lt"/>
              </a:rPr>
              <a:t>Depuis portail MYSYS (services) ou depuis le PCM </a:t>
            </a:r>
          </a:p>
        </p:txBody>
      </p:sp>
      <p:sp>
        <p:nvSpPr>
          <p:cNvPr id="18" name="Rectangle 17">
            <a:extLst>
              <a:ext uri="{FF2B5EF4-FFF2-40B4-BE49-F238E27FC236}">
                <a16:creationId xmlns:a16="http://schemas.microsoft.com/office/drawing/2014/main" id="{0CFF0015-DF3D-4B63-A558-CF52ACBFCCA1}"/>
              </a:ext>
            </a:extLst>
          </p:cNvPr>
          <p:cNvSpPr/>
          <p:nvPr/>
        </p:nvSpPr>
        <p:spPr>
          <a:xfrm>
            <a:off x="4142232" y="7690104"/>
            <a:ext cx="728218" cy="274709"/>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92FEBD22-3983-44C0-9474-56A966063C48}"/>
              </a:ext>
            </a:extLst>
          </p:cNvPr>
          <p:cNvSpPr/>
          <p:nvPr/>
        </p:nvSpPr>
        <p:spPr>
          <a:xfrm>
            <a:off x="2182633" y="4619708"/>
            <a:ext cx="532737" cy="99960"/>
          </a:xfrm>
          <a:prstGeom prst="rect">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AB63E07D-9AC7-4D74-AAFB-ED2A1989E6D3}"/>
              </a:ext>
            </a:extLst>
          </p:cNvPr>
          <p:cNvSpPr/>
          <p:nvPr/>
        </p:nvSpPr>
        <p:spPr>
          <a:xfrm>
            <a:off x="2679590" y="6015162"/>
            <a:ext cx="459407" cy="180063"/>
          </a:xfrm>
          <a:prstGeom prst="rect">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F6ABE1D1-85A7-4011-8C79-562EEAE7436E}"/>
              </a:ext>
            </a:extLst>
          </p:cNvPr>
          <p:cNvSpPr/>
          <p:nvPr/>
        </p:nvSpPr>
        <p:spPr>
          <a:xfrm>
            <a:off x="6202016" y="8420431"/>
            <a:ext cx="478375" cy="24012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Légende : flèche vers le bas 3">
            <a:extLst>
              <a:ext uri="{FF2B5EF4-FFF2-40B4-BE49-F238E27FC236}">
                <a16:creationId xmlns:a16="http://schemas.microsoft.com/office/drawing/2014/main" id="{79AE9A50-C7BD-49C7-92B0-E78BFBCD88B4}"/>
              </a:ext>
            </a:extLst>
          </p:cNvPr>
          <p:cNvSpPr/>
          <p:nvPr/>
        </p:nvSpPr>
        <p:spPr>
          <a:xfrm>
            <a:off x="1348354" y="3240159"/>
            <a:ext cx="3341596" cy="866454"/>
          </a:xfrm>
          <a:prstGeom prst="downArrowCallout">
            <a:avLst>
              <a:gd name="adj1" fmla="val 25000"/>
              <a:gd name="adj2" fmla="val 25000"/>
              <a:gd name="adj3" fmla="val 25000"/>
              <a:gd name="adj4" fmla="val 63189"/>
            </a:avLst>
          </a:prstGeom>
          <a:solidFill>
            <a:schemeClr val="bg1"/>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Accès à la gestion des cartes </a:t>
            </a:r>
          </a:p>
        </p:txBody>
      </p:sp>
      <p:sp>
        <p:nvSpPr>
          <p:cNvPr id="21" name="Étoile : 8 branches 20">
            <a:extLst>
              <a:ext uri="{FF2B5EF4-FFF2-40B4-BE49-F238E27FC236}">
                <a16:creationId xmlns:a16="http://schemas.microsoft.com/office/drawing/2014/main" id="{C50BAAF8-EA9A-4335-8436-0A2AF0D8DDA7}"/>
              </a:ext>
            </a:extLst>
          </p:cNvPr>
          <p:cNvSpPr/>
          <p:nvPr/>
        </p:nvSpPr>
        <p:spPr>
          <a:xfrm>
            <a:off x="398956" y="3243106"/>
            <a:ext cx="261755" cy="258039"/>
          </a:xfrm>
          <a:prstGeom prst="star8">
            <a:avLst/>
          </a:prstGeom>
          <a:solidFill>
            <a:srgbClr val="7030A0"/>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25" name="Étoile : 8 branches 24">
            <a:extLst>
              <a:ext uri="{FF2B5EF4-FFF2-40B4-BE49-F238E27FC236}">
                <a16:creationId xmlns:a16="http://schemas.microsoft.com/office/drawing/2014/main" id="{F1086101-876E-43E5-956C-1F989AC469C1}"/>
              </a:ext>
            </a:extLst>
          </p:cNvPr>
          <p:cNvSpPr/>
          <p:nvPr/>
        </p:nvSpPr>
        <p:spPr>
          <a:xfrm>
            <a:off x="3342819" y="2322716"/>
            <a:ext cx="261755" cy="258039"/>
          </a:xfrm>
          <a:prstGeom prst="star8">
            <a:avLst/>
          </a:prstGeom>
          <a:solidFill>
            <a:srgbClr val="7030A0"/>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28" name="Étoile : 8 branches 27">
            <a:extLst>
              <a:ext uri="{FF2B5EF4-FFF2-40B4-BE49-F238E27FC236}">
                <a16:creationId xmlns:a16="http://schemas.microsoft.com/office/drawing/2014/main" id="{9BFAA675-95BF-4CCE-BFB3-A605A5B01C7D}"/>
              </a:ext>
            </a:extLst>
          </p:cNvPr>
          <p:cNvSpPr/>
          <p:nvPr/>
        </p:nvSpPr>
        <p:spPr>
          <a:xfrm>
            <a:off x="2038195" y="4404864"/>
            <a:ext cx="261755" cy="258039"/>
          </a:xfrm>
          <a:prstGeom prst="star8">
            <a:avLst/>
          </a:prstGeom>
          <a:solidFill>
            <a:srgbClr val="7030A0"/>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29" name="Étoile : 8 branches 28">
            <a:extLst>
              <a:ext uri="{FF2B5EF4-FFF2-40B4-BE49-F238E27FC236}">
                <a16:creationId xmlns:a16="http://schemas.microsoft.com/office/drawing/2014/main" id="{98FF751B-E446-499F-A783-3CC94F297D3F}"/>
              </a:ext>
            </a:extLst>
          </p:cNvPr>
          <p:cNvSpPr/>
          <p:nvPr/>
        </p:nvSpPr>
        <p:spPr>
          <a:xfrm>
            <a:off x="2647538" y="5831527"/>
            <a:ext cx="261755" cy="258039"/>
          </a:xfrm>
          <a:prstGeom prst="star8">
            <a:avLst/>
          </a:prstGeom>
          <a:solidFill>
            <a:srgbClr val="7030A0"/>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sp>
        <p:nvSpPr>
          <p:cNvPr id="30" name="Étoile : 8 branches 29">
            <a:extLst>
              <a:ext uri="{FF2B5EF4-FFF2-40B4-BE49-F238E27FC236}">
                <a16:creationId xmlns:a16="http://schemas.microsoft.com/office/drawing/2014/main" id="{24BF99E4-EA02-42CB-9793-51BD2DEF5383}"/>
              </a:ext>
            </a:extLst>
          </p:cNvPr>
          <p:cNvSpPr/>
          <p:nvPr/>
        </p:nvSpPr>
        <p:spPr>
          <a:xfrm>
            <a:off x="4821519" y="7604549"/>
            <a:ext cx="261755" cy="258039"/>
          </a:xfrm>
          <a:prstGeom prst="star8">
            <a:avLst/>
          </a:prstGeom>
          <a:solidFill>
            <a:srgbClr val="7030A0"/>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5</a:t>
            </a:r>
          </a:p>
        </p:txBody>
      </p:sp>
      <p:sp>
        <p:nvSpPr>
          <p:cNvPr id="31" name="Étoile : 8 branches 30">
            <a:extLst>
              <a:ext uri="{FF2B5EF4-FFF2-40B4-BE49-F238E27FC236}">
                <a16:creationId xmlns:a16="http://schemas.microsoft.com/office/drawing/2014/main" id="{3DF9023D-4658-4F68-AC4A-5E5FDA77CBE7}"/>
              </a:ext>
            </a:extLst>
          </p:cNvPr>
          <p:cNvSpPr/>
          <p:nvPr/>
        </p:nvSpPr>
        <p:spPr>
          <a:xfrm>
            <a:off x="5969898" y="8225892"/>
            <a:ext cx="261755" cy="258039"/>
          </a:xfrm>
          <a:prstGeom prst="star8">
            <a:avLst/>
          </a:prstGeom>
          <a:solidFill>
            <a:srgbClr val="7030A0"/>
          </a:solid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6</a:t>
            </a:r>
          </a:p>
        </p:txBody>
      </p:sp>
    </p:spTree>
    <p:extLst>
      <p:ext uri="{BB962C8B-B14F-4D97-AF65-F5344CB8AC3E}">
        <p14:creationId xmlns:p14="http://schemas.microsoft.com/office/powerpoint/2010/main" val="105365555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D455AD9E-49ED-410A-8A75-DAC466E8FB58}"/>
              </a:ext>
            </a:extLst>
          </p:cNvPr>
          <p:cNvSpPr txBox="1">
            <a:spLocks/>
          </p:cNvSpPr>
          <p:nvPr/>
        </p:nvSpPr>
        <p:spPr>
          <a:xfrm>
            <a:off x="342900" y="1179187"/>
            <a:ext cx="6581775" cy="314325"/>
          </a:xfrm>
          <a:prstGeom prst="rect">
            <a:avLst/>
          </a:prstGeom>
        </p:spPr>
        <p:txBody>
          <a:bodyPr>
            <a:spAutoFit/>
          </a:bodyPr>
          <a:lstStyle>
            <a:defPPr>
              <a:defRPr lang="fr-FR"/>
            </a:defPPr>
            <a:lvl1pPr marL="285750" indent="-285750" algn="just" defTabSz="914400" rtl="0" eaLnBrk="1" latinLnBrk="0" hangingPunct="1">
              <a:lnSpc>
                <a:spcPct val="90000"/>
              </a:lnSpc>
              <a:spcBef>
                <a:spcPts val="1000"/>
              </a:spcBef>
              <a:buClr>
                <a:srgbClr val="EA0000"/>
              </a:buClr>
              <a:buFont typeface="Arial Narrow" panose="020B0606020202030204" pitchFamily="34" charset="0"/>
              <a:buChar char="■"/>
              <a:defRPr sz="1800" b="1" i="1" u="sng" kern="1200">
                <a:solidFill>
                  <a:schemeClr val="tx1"/>
                </a:solidFill>
                <a:latin typeface="Arial Narrow" panose="020B0606020202030204" pitchFamily="34" charset="0"/>
                <a:ea typeface="+mn-ea"/>
                <a:cs typeface="Andalus" pitchFamily="18" charset="-78"/>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
                <a:srgbClr val="C00000"/>
              </a:buClr>
              <a:defRPr/>
            </a:pPr>
            <a:r>
              <a:rPr lang="fr-FR" sz="1600">
                <a:latin typeface="+mn-lt"/>
              </a:rPr>
              <a:t>Que faire si mon client a bloqué son CAP ?</a:t>
            </a:r>
          </a:p>
        </p:txBody>
      </p:sp>
      <p:sp>
        <p:nvSpPr>
          <p:cNvPr id="5" name="ZoneTexte 4">
            <a:extLst>
              <a:ext uri="{FF2B5EF4-FFF2-40B4-BE49-F238E27FC236}">
                <a16:creationId xmlns:a16="http://schemas.microsoft.com/office/drawing/2014/main" id="{A131E28D-1131-42F7-8118-1658ACBE59D0}"/>
              </a:ext>
            </a:extLst>
          </p:cNvPr>
          <p:cNvSpPr txBox="1"/>
          <p:nvPr/>
        </p:nvSpPr>
        <p:spPr>
          <a:xfrm>
            <a:off x="87311" y="1699049"/>
            <a:ext cx="6704014" cy="1200329"/>
          </a:xfrm>
          <a:prstGeom prst="rect">
            <a:avLst/>
          </a:prstGeom>
          <a:noFill/>
        </p:spPr>
        <p:txBody>
          <a:bodyPr wrap="square" rtlCol="0">
            <a:spAutoFit/>
          </a:bodyPr>
          <a:lstStyle/>
          <a:p>
            <a:r>
              <a:rPr lang="fr-FR" sz="1200" dirty="0">
                <a:latin typeface="+mn-lt"/>
              </a:rPr>
              <a:t>Si le client a saisi 3 codes de sécurité erronés (générés par le boitier) sur l’écran de validation  et bloqué son boitier pendant 20mn. Il doit attendre 20mn pour refaire un code qui marche bien.</a:t>
            </a:r>
          </a:p>
          <a:p>
            <a:r>
              <a:rPr lang="fr-FR" sz="1200" dirty="0">
                <a:latin typeface="+mn-lt"/>
              </a:rPr>
              <a:t> S’il se retrompe ça bloque son moyen CAP. Le conseiller peut alors débloquer le SOL CAP depuis le poste MYSYS.  </a:t>
            </a:r>
            <a:br>
              <a:rPr lang="fr-FR" sz="1200" dirty="0">
                <a:latin typeface="+mn-lt"/>
              </a:rPr>
            </a:br>
            <a:r>
              <a:rPr lang="fr-FR" sz="1200" dirty="0">
                <a:latin typeface="+mn-lt"/>
              </a:rPr>
              <a:t>Par contre si le client se trompe 3 fois lors de la saisie du code PIN, il bloque sa carte </a:t>
            </a:r>
            <a:r>
              <a:rPr lang="fr-FR" sz="1200" dirty="0" err="1">
                <a:latin typeface="+mn-lt"/>
              </a:rPr>
              <a:t>Sécur@ccès</a:t>
            </a:r>
            <a:r>
              <a:rPr lang="fr-FR" sz="1200" dirty="0">
                <a:latin typeface="+mn-lt"/>
              </a:rPr>
              <a:t> ou sa carte business, il faut lui recommander une carte pour puce bloquée. </a:t>
            </a:r>
          </a:p>
        </p:txBody>
      </p:sp>
      <p:pic>
        <p:nvPicPr>
          <p:cNvPr id="13" name="Image 12">
            <a:extLst>
              <a:ext uri="{FF2B5EF4-FFF2-40B4-BE49-F238E27FC236}">
                <a16:creationId xmlns:a16="http://schemas.microsoft.com/office/drawing/2014/main" id="{53B45007-EC96-4F05-9719-42C31F75185E}"/>
              </a:ext>
            </a:extLst>
          </p:cNvPr>
          <p:cNvPicPr>
            <a:picLocks noChangeAspect="1"/>
          </p:cNvPicPr>
          <p:nvPr/>
        </p:nvPicPr>
        <p:blipFill rotWithShape="1">
          <a:blip r:embed="rId2"/>
          <a:srcRect b="50000"/>
          <a:stretch/>
        </p:blipFill>
        <p:spPr>
          <a:xfrm>
            <a:off x="3175" y="2968247"/>
            <a:ext cx="6858000" cy="2065315"/>
          </a:xfrm>
          <a:prstGeom prst="rect">
            <a:avLst/>
          </a:prstGeom>
        </p:spPr>
      </p:pic>
      <p:sp>
        <p:nvSpPr>
          <p:cNvPr id="14" name="Rectangle 13">
            <a:extLst>
              <a:ext uri="{FF2B5EF4-FFF2-40B4-BE49-F238E27FC236}">
                <a16:creationId xmlns:a16="http://schemas.microsoft.com/office/drawing/2014/main" id="{43864CD8-3194-4837-8F22-DBD185B0DD7F}"/>
              </a:ext>
            </a:extLst>
          </p:cNvPr>
          <p:cNvSpPr/>
          <p:nvPr/>
        </p:nvSpPr>
        <p:spPr>
          <a:xfrm>
            <a:off x="5040497" y="4685193"/>
            <a:ext cx="1750828" cy="239152"/>
          </a:xfrm>
          <a:prstGeom prst="rect">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78BE8F29-56B3-4925-9E99-F89CE3C1A59A}"/>
              </a:ext>
            </a:extLst>
          </p:cNvPr>
          <p:cNvSpPr txBox="1"/>
          <p:nvPr/>
        </p:nvSpPr>
        <p:spPr>
          <a:xfrm>
            <a:off x="138110" y="5102431"/>
            <a:ext cx="6581775" cy="646331"/>
          </a:xfrm>
          <a:prstGeom prst="rect">
            <a:avLst/>
          </a:prstGeom>
          <a:noFill/>
        </p:spPr>
        <p:txBody>
          <a:bodyPr wrap="square" rtlCol="0">
            <a:spAutoFit/>
          </a:bodyPr>
          <a:lstStyle/>
          <a:p>
            <a:pPr algn="just"/>
            <a:r>
              <a:rPr lang="fr-FR" sz="1200" dirty="0">
                <a:solidFill>
                  <a:srgbClr val="FF0000"/>
                </a:solidFill>
                <a:latin typeface="+mn-lt"/>
              </a:rPr>
              <a:t>Attention : si le client bloque son lecteur CAP en mode code ou réponse lors d’une validation d’opération sensible, son utilisation sera bloquée également à l’accès en mode code et pour ses paiements en ligne. </a:t>
            </a:r>
          </a:p>
        </p:txBody>
      </p:sp>
    </p:spTree>
    <p:extLst>
      <p:ext uri="{BB962C8B-B14F-4D97-AF65-F5344CB8AC3E}">
        <p14:creationId xmlns:p14="http://schemas.microsoft.com/office/powerpoint/2010/main" val="49108116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rgbClr val="7030A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C00000"/>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7f26f45-1026-4263-80bd-6dbdd820b58c">
      <Terms xmlns="http://schemas.microsoft.com/office/infopath/2007/PartnerControls"/>
    </lcf76f155ced4ddcb4097134ff3c332f>
    <TaxCatchAll xmlns="e977e6cb-be1f-4596-b7cc-4e76972887ad"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BC7A092DC0563D4CB0FA71C8AD85D9F2" ma:contentTypeVersion="13" ma:contentTypeDescription="Create a new document." ma:contentTypeScope="" ma:versionID="757fa762a6d6ee21a671b2b14eb876c1">
  <xsd:schema xmlns:xsd="http://www.w3.org/2001/XMLSchema" xmlns:xs="http://www.w3.org/2001/XMLSchema" xmlns:p="http://schemas.microsoft.com/office/2006/metadata/properties" xmlns:ns2="e7f26f45-1026-4263-80bd-6dbdd820b58c" xmlns:ns3="e977e6cb-be1f-4596-b7cc-4e76972887ad" targetNamespace="http://schemas.microsoft.com/office/2006/metadata/properties" ma:root="true" ma:fieldsID="2725169676c6cc6c3625f4d84c425be5" ns2:_="" ns3:_="">
    <xsd:import namespace="e7f26f45-1026-4263-80bd-6dbdd820b58c"/>
    <xsd:import namespace="e977e6cb-be1f-4596-b7cc-4e76972887a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f26f45-1026-4263-80bd-6dbdd820b5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977e6cb-be1f-4596-b7cc-4e76972887a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26211ea-4e5a-4a55-88dd-e1f04f84b04d}" ma:internalName="TaxCatchAll" ma:showField="CatchAllData" ma:web="e977e6cb-be1f-4596-b7cc-4e76972887a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4FEF75-2DC0-4F5D-BFE7-B2E54600D6F6}">
  <ds:schemaRefs>
    <ds:schemaRef ds:uri="http://schemas.microsoft.com/sharepoint/v3/contenttype/forms"/>
  </ds:schemaRefs>
</ds:datastoreItem>
</file>

<file path=customXml/itemProps2.xml><?xml version="1.0" encoding="utf-8"?>
<ds:datastoreItem xmlns:ds="http://schemas.openxmlformats.org/officeDocument/2006/customXml" ds:itemID="{88F6CA5E-A726-4C56-ABD6-8F91F10D4E5C}">
  <ds:schemaRefs>
    <ds:schemaRef ds:uri="Microsoft.SharePoint.Taxonomy.ContentTypeSync"/>
  </ds:schemaRefs>
</ds:datastoreItem>
</file>

<file path=customXml/itemProps3.xml><?xml version="1.0" encoding="utf-8"?>
<ds:datastoreItem xmlns:ds="http://schemas.openxmlformats.org/officeDocument/2006/customXml" ds:itemID="{4D3C77AB-2404-423F-8EC6-9D116A04826E}">
  <ds:schemaRefs>
    <ds:schemaRef ds:uri="e7f26f45-1026-4263-80bd-6dbdd820b58c"/>
    <ds:schemaRef ds:uri="e977e6cb-be1f-4596-b7cc-4e76972887a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22E5C105-3E9F-42FD-B583-E65929CBA3C8}">
  <ds:schemaRefs>
    <ds:schemaRef ds:uri="e7f26f45-1026-4263-80bd-6dbdd820b58c"/>
    <ds:schemaRef ds:uri="e977e6cb-be1f-4596-b7cc-4e76972887a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592</Words>
  <Application>Microsoft Office PowerPoint</Application>
  <PresentationFormat>Affichage à l'écran (4:3)</PresentationFormat>
  <Paragraphs>51</Paragraphs>
  <Slides>4</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Arial</vt:lpstr>
      <vt:lpstr>Arial Narrow</vt:lpstr>
      <vt:lpstr>Calibri</vt:lpstr>
      <vt:lpstr>Trebuchet MS</vt:lpstr>
      <vt:lpstr>Thème Office</vt:lpstr>
      <vt:lpstr>Présentation PowerPoint</vt:lpstr>
      <vt:lpstr>Présentation PowerPoint</vt:lpstr>
      <vt:lpstr>Présentation PowerPoint</vt:lpstr>
      <vt:lpstr>Présentation PowerPoint</vt:lpstr>
    </vt:vector>
  </TitlesOfParts>
  <Company>BPCE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palmam</dc:creator>
  <cp:lastModifiedBy>LAPEYRERE Veronique (EXT - BPCE-SI)</cp:lastModifiedBy>
  <cp:revision>1</cp:revision>
  <cp:lastPrinted>2019-01-08T14:41:03Z</cp:lastPrinted>
  <dcterms:created xsi:type="dcterms:W3CDTF">2017-11-28T10:11:15Z</dcterms:created>
  <dcterms:modified xsi:type="dcterms:W3CDTF">2022-09-08T09:20:31Z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Patricia.GOUILLART@bpce.fr</vt:lpwstr>
  </property>
  <property fmtid="{D5CDD505-2E9C-101B-9397-08002B2CF9AE}" pid="5" name="MSIP_Label_48a19f0c-bea1-442e-a475-ed109d9ec508_SetDate">
    <vt:lpwstr>2019-06-05T10:07:02.4757123Z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0x010100BC7A092DC0563D4CB0FA71C8AD85D9F2</vt:lpwstr>
  </property>
  <property fmtid="{D5CDD505-2E9C-101B-9397-08002B2CF9AE}" pid="11" name="MediaServiceImageTags">
    <vt:lpwstr/>
  </property>
</Properties>
</file>