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84" r:id="rId6"/>
  </p:sldMasterIdLst>
  <p:sldIdLst>
    <p:sldId id="256" r:id="rId7"/>
    <p:sldId id="267" r:id="rId8"/>
    <p:sldId id="269" r:id="rId9"/>
    <p:sldId id="270" r:id="rId10"/>
    <p:sldId id="272" r:id="rId11"/>
    <p:sldId id="271" r:id="rId12"/>
    <p:sldId id="462" r:id="rId13"/>
    <p:sldId id="463" r:id="rId14"/>
    <p:sldId id="464" r:id="rId1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3EAB36"/>
    <a:srgbClr val="1D9DD9"/>
    <a:srgbClr val="FFD817"/>
    <a:srgbClr val="E60B15"/>
    <a:srgbClr val="1EA3E2"/>
    <a:srgbClr val="77BF32"/>
    <a:srgbClr val="3F6D03"/>
    <a:srgbClr val="558C0E"/>
    <a:srgbClr val="F9C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20AED5-AB29-4B3D-882A-0D82A0C0290F}" v="519" dt="2023-01-18T09:17:35.1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265" autoAdjust="0"/>
  </p:normalViewPr>
  <p:slideViewPr>
    <p:cSldViewPr snapToGrid="0">
      <p:cViewPr varScale="1">
        <p:scale>
          <a:sx n="108" d="100"/>
          <a:sy n="108" d="100"/>
        </p:scale>
        <p:origin x="9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9720AED5-AB29-4B3D-882A-0D82A0C0290F}"/>
    <pc:docChg chg="undo custSel modSld">
      <pc:chgData name="ZINCK Yves [CEGEE]" userId="58ab786b-eff3-4fb5-b8c5-161f6b44608b" providerId="ADAL" clId="{9720AED5-AB29-4B3D-882A-0D82A0C0290F}" dt="2023-01-18T09:17:40.391" v="159" actId="1076"/>
      <pc:docMkLst>
        <pc:docMk/>
      </pc:docMkLst>
      <pc:sldChg chg="modSp mod">
        <pc:chgData name="ZINCK Yves [CEGEE]" userId="58ab786b-eff3-4fb5-b8c5-161f6b44608b" providerId="ADAL" clId="{9720AED5-AB29-4B3D-882A-0D82A0C0290F}" dt="2023-01-18T07:43:59.427" v="89" actId="20577"/>
        <pc:sldMkLst>
          <pc:docMk/>
          <pc:sldMk cId="2111532554" sldId="269"/>
        </pc:sldMkLst>
        <pc:spChg chg="mod">
          <ac:chgData name="ZINCK Yves [CEGEE]" userId="58ab786b-eff3-4fb5-b8c5-161f6b44608b" providerId="ADAL" clId="{9720AED5-AB29-4B3D-882A-0D82A0C0290F}" dt="2023-01-18T07:43:59.427" v="89" actId="20577"/>
          <ac:spMkLst>
            <pc:docMk/>
            <pc:sldMk cId="2111532554" sldId="269"/>
            <ac:spMk id="11" creationId="{CE90B334-0F33-4D42-9E9E-27B011185879}"/>
          </ac:spMkLst>
        </pc:spChg>
      </pc:sldChg>
      <pc:sldChg chg="modSp mod">
        <pc:chgData name="ZINCK Yves [CEGEE]" userId="58ab786b-eff3-4fb5-b8c5-161f6b44608b" providerId="ADAL" clId="{9720AED5-AB29-4B3D-882A-0D82A0C0290F}" dt="2023-01-18T07:44:44.440" v="107" actId="1037"/>
        <pc:sldMkLst>
          <pc:docMk/>
          <pc:sldMk cId="1391174725" sldId="271"/>
        </pc:sldMkLst>
        <pc:spChg chg="mod">
          <ac:chgData name="ZINCK Yves [CEGEE]" userId="58ab786b-eff3-4fb5-b8c5-161f6b44608b" providerId="ADAL" clId="{9720AED5-AB29-4B3D-882A-0D82A0C0290F}" dt="2023-01-18T07:44:44.440" v="107" actId="1037"/>
          <ac:spMkLst>
            <pc:docMk/>
            <pc:sldMk cId="1391174725" sldId="271"/>
            <ac:spMk id="15" creationId="{5DCCA88F-7C0B-463E-B7E9-CC1CEB8B8877}"/>
          </ac:spMkLst>
        </pc:spChg>
      </pc:sldChg>
      <pc:sldChg chg="modSp mod">
        <pc:chgData name="ZINCK Yves [CEGEE]" userId="58ab786b-eff3-4fb5-b8c5-161f6b44608b" providerId="ADAL" clId="{9720AED5-AB29-4B3D-882A-0D82A0C0290F}" dt="2023-01-18T09:06:22.302" v="157" actId="15"/>
        <pc:sldMkLst>
          <pc:docMk/>
          <pc:sldMk cId="3721709748" sldId="272"/>
        </pc:sldMkLst>
        <pc:spChg chg="mod">
          <ac:chgData name="ZINCK Yves [CEGEE]" userId="58ab786b-eff3-4fb5-b8c5-161f6b44608b" providerId="ADAL" clId="{9720AED5-AB29-4B3D-882A-0D82A0C0290F}" dt="2023-01-18T09:06:22.302" v="157" actId="15"/>
          <ac:spMkLst>
            <pc:docMk/>
            <pc:sldMk cId="3721709748" sldId="272"/>
            <ac:spMk id="24" creationId="{B580798F-8934-462C-9CA5-8BF4CFC9A8BE}"/>
          </ac:spMkLst>
        </pc:spChg>
      </pc:sldChg>
      <pc:sldChg chg="addSp delSp modSp mod">
        <pc:chgData name="ZINCK Yves [CEGEE]" userId="58ab786b-eff3-4fb5-b8c5-161f6b44608b" providerId="ADAL" clId="{9720AED5-AB29-4B3D-882A-0D82A0C0290F}" dt="2023-01-18T09:17:40.391" v="159" actId="1076"/>
        <pc:sldMkLst>
          <pc:docMk/>
          <pc:sldMk cId="4059211982" sldId="462"/>
        </pc:sldMkLst>
        <pc:graphicFrameChg chg="modGraphic">
          <ac:chgData name="ZINCK Yves [CEGEE]" userId="58ab786b-eff3-4fb5-b8c5-161f6b44608b" providerId="ADAL" clId="{9720AED5-AB29-4B3D-882A-0D82A0C0290F}" dt="2023-01-18T07:56:39.483" v="123" actId="20577"/>
          <ac:graphicFrameMkLst>
            <pc:docMk/>
            <pc:sldMk cId="4059211982" sldId="462"/>
            <ac:graphicFrameMk id="2" creationId="{5BAFE391-F5E9-4411-802B-DDF5628B3ACE}"/>
          </ac:graphicFrameMkLst>
        </pc:graphicFrameChg>
        <pc:graphicFrameChg chg="del mod">
          <ac:chgData name="ZINCK Yves [CEGEE]" userId="58ab786b-eff3-4fb5-b8c5-161f6b44608b" providerId="ADAL" clId="{9720AED5-AB29-4B3D-882A-0D82A0C0290F}" dt="2023-01-18T07:38:59.595" v="2" actId="478"/>
          <ac:graphicFrameMkLst>
            <pc:docMk/>
            <pc:sldMk cId="4059211982" sldId="462"/>
            <ac:graphicFrameMk id="10" creationId="{7CD5FC19-CAD7-42AF-966C-ECD60B7F0446}"/>
          </ac:graphicFrameMkLst>
        </pc:graphicFrameChg>
        <pc:graphicFrameChg chg="add mod">
          <ac:chgData name="ZINCK Yves [CEGEE]" userId="58ab786b-eff3-4fb5-b8c5-161f6b44608b" providerId="ADAL" clId="{9720AED5-AB29-4B3D-882A-0D82A0C0290F}" dt="2023-01-18T07:55:39.974" v="109"/>
          <ac:graphicFrameMkLst>
            <pc:docMk/>
            <pc:sldMk cId="4059211982" sldId="462"/>
            <ac:graphicFrameMk id="11" creationId="{D72215F6-D100-4509-A9ED-D707C1776C7B}"/>
          </ac:graphicFrameMkLst>
        </pc:graphicFrameChg>
        <pc:graphicFrameChg chg="mod">
          <ac:chgData name="ZINCK Yves [CEGEE]" userId="58ab786b-eff3-4fb5-b8c5-161f6b44608b" providerId="ADAL" clId="{9720AED5-AB29-4B3D-882A-0D82A0C0290F}" dt="2023-01-18T07:56:21.993" v="117"/>
          <ac:graphicFrameMkLst>
            <pc:docMk/>
            <pc:sldMk cId="4059211982" sldId="462"/>
            <ac:graphicFrameMk id="13" creationId="{0F9F0F47-B008-44A1-BF17-8A34C0263437}"/>
          </ac:graphicFrameMkLst>
        </pc:graphicFrameChg>
        <pc:picChg chg="add mod">
          <ac:chgData name="ZINCK Yves [CEGEE]" userId="58ab786b-eff3-4fb5-b8c5-161f6b44608b" providerId="ADAL" clId="{9720AED5-AB29-4B3D-882A-0D82A0C0290F}" dt="2023-01-18T09:17:40.391" v="159" actId="1076"/>
          <ac:picMkLst>
            <pc:docMk/>
            <pc:sldMk cId="4059211982" sldId="462"/>
            <ac:picMk id="36" creationId="{A849179E-61B0-4397-967E-07463DEFBF13}"/>
          </ac:picMkLst>
        </pc:picChg>
        <pc:picChg chg="ord">
          <ac:chgData name="ZINCK Yves [CEGEE]" userId="58ab786b-eff3-4fb5-b8c5-161f6b44608b" providerId="ADAL" clId="{9720AED5-AB29-4B3D-882A-0D82A0C0290F}" dt="2023-01-18T07:40:18.378" v="6" actId="166"/>
          <ac:picMkLst>
            <pc:docMk/>
            <pc:sldMk cId="4059211982" sldId="462"/>
            <ac:picMk id="51" creationId="{DEE7424D-E6D8-480D-B0B7-8CAAA48A1326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7FAE23-A2A7-4242-A93B-5BC37B1B37B8}"/>
              </a:ext>
            </a:extLst>
          </p:cNvPr>
          <p:cNvSpPr/>
          <p:nvPr userDrawn="1"/>
        </p:nvSpPr>
        <p:spPr>
          <a:xfrm>
            <a:off x="0" y="463550"/>
            <a:ext cx="12192000" cy="5989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A604D2-0B89-49AF-97AE-ACF8BC403E7F}"/>
              </a:ext>
            </a:extLst>
          </p:cNvPr>
          <p:cNvSpPr/>
          <p:nvPr userDrawn="1"/>
        </p:nvSpPr>
        <p:spPr>
          <a:xfrm>
            <a:off x="695325" y="1416050"/>
            <a:ext cx="887413" cy="714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0820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92CD3BEE-B695-450F-B37A-75D95365D2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718" t="5854" r="7087" b="28465"/>
          <a:stretch/>
        </p:blipFill>
        <p:spPr>
          <a:xfrm>
            <a:off x="-2" y="-122830"/>
            <a:ext cx="12192000" cy="6994477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 rot="21236572">
            <a:off x="-44540" y="5735056"/>
            <a:ext cx="2632909" cy="1279093"/>
          </a:xfrm>
          <a:custGeom>
            <a:avLst/>
            <a:gdLst>
              <a:gd name="connsiteX0" fmla="*/ 0 w 3334772"/>
              <a:gd name="connsiteY0" fmla="*/ 0 h 1442985"/>
              <a:gd name="connsiteX1" fmla="*/ 3334772 w 3334772"/>
              <a:gd name="connsiteY1" fmla="*/ 0 h 1442985"/>
              <a:gd name="connsiteX2" fmla="*/ 3334772 w 3334772"/>
              <a:gd name="connsiteY2" fmla="*/ 1442985 h 1442985"/>
              <a:gd name="connsiteX3" fmla="*/ 0 w 3334772"/>
              <a:gd name="connsiteY3" fmla="*/ 1442985 h 1442985"/>
              <a:gd name="connsiteX4" fmla="*/ 0 w 3334772"/>
              <a:gd name="connsiteY4" fmla="*/ 0 h 1442985"/>
              <a:gd name="connsiteX0" fmla="*/ 797232 w 3334772"/>
              <a:gd name="connsiteY0" fmla="*/ 0 h 1454459"/>
              <a:gd name="connsiteX1" fmla="*/ 3334772 w 3334772"/>
              <a:gd name="connsiteY1" fmla="*/ 11474 h 1454459"/>
              <a:gd name="connsiteX2" fmla="*/ 3334772 w 3334772"/>
              <a:gd name="connsiteY2" fmla="*/ 1454459 h 1454459"/>
              <a:gd name="connsiteX3" fmla="*/ 0 w 3334772"/>
              <a:gd name="connsiteY3" fmla="*/ 1454459 h 1454459"/>
              <a:gd name="connsiteX4" fmla="*/ 797232 w 3334772"/>
              <a:gd name="connsiteY4" fmla="*/ 0 h 1454459"/>
              <a:gd name="connsiteX0" fmla="*/ 112455 w 2649995"/>
              <a:gd name="connsiteY0" fmla="*/ 0 h 1454459"/>
              <a:gd name="connsiteX1" fmla="*/ 2649995 w 2649995"/>
              <a:gd name="connsiteY1" fmla="*/ 11474 h 1454459"/>
              <a:gd name="connsiteX2" fmla="*/ 2649995 w 2649995"/>
              <a:gd name="connsiteY2" fmla="*/ 1454459 h 1454459"/>
              <a:gd name="connsiteX3" fmla="*/ 0 w 2649995"/>
              <a:gd name="connsiteY3" fmla="*/ 950698 h 1454459"/>
              <a:gd name="connsiteX4" fmla="*/ 112455 w 2649995"/>
              <a:gd name="connsiteY4" fmla="*/ 0 h 1454459"/>
              <a:gd name="connsiteX0" fmla="*/ 131786 w 2669326"/>
              <a:gd name="connsiteY0" fmla="*/ 0 h 1454459"/>
              <a:gd name="connsiteX1" fmla="*/ 2669326 w 2669326"/>
              <a:gd name="connsiteY1" fmla="*/ 11474 h 1454459"/>
              <a:gd name="connsiteX2" fmla="*/ 2669326 w 2669326"/>
              <a:gd name="connsiteY2" fmla="*/ 1454459 h 1454459"/>
              <a:gd name="connsiteX3" fmla="*/ 0 w 2669326"/>
              <a:gd name="connsiteY3" fmla="*/ 1003545 h 1454459"/>
              <a:gd name="connsiteX4" fmla="*/ 131786 w 2669326"/>
              <a:gd name="connsiteY4" fmla="*/ 0 h 1454459"/>
              <a:gd name="connsiteX0" fmla="*/ 131786 w 2669326"/>
              <a:gd name="connsiteY0" fmla="*/ 0 h 1300849"/>
              <a:gd name="connsiteX1" fmla="*/ 2669326 w 2669326"/>
              <a:gd name="connsiteY1" fmla="*/ 11474 h 1300849"/>
              <a:gd name="connsiteX2" fmla="*/ 2644452 w 2669326"/>
              <a:gd name="connsiteY2" fmla="*/ 1300849 h 1300849"/>
              <a:gd name="connsiteX3" fmla="*/ 0 w 2669326"/>
              <a:gd name="connsiteY3" fmla="*/ 1003545 h 1300849"/>
              <a:gd name="connsiteX4" fmla="*/ 131786 w 2669326"/>
              <a:gd name="connsiteY4" fmla="*/ 0 h 1300849"/>
              <a:gd name="connsiteX0" fmla="*/ 131786 w 2669326"/>
              <a:gd name="connsiteY0" fmla="*/ 0 h 1279418"/>
              <a:gd name="connsiteX1" fmla="*/ 2669326 w 2669326"/>
              <a:gd name="connsiteY1" fmla="*/ 11474 h 1279418"/>
              <a:gd name="connsiteX2" fmla="*/ 2646726 w 2669326"/>
              <a:gd name="connsiteY2" fmla="*/ 1279418 h 1279418"/>
              <a:gd name="connsiteX3" fmla="*/ 0 w 2669326"/>
              <a:gd name="connsiteY3" fmla="*/ 1003545 h 1279418"/>
              <a:gd name="connsiteX4" fmla="*/ 131786 w 2669326"/>
              <a:gd name="connsiteY4" fmla="*/ 0 h 1279418"/>
              <a:gd name="connsiteX0" fmla="*/ 50186 w 2587726"/>
              <a:gd name="connsiteY0" fmla="*/ 0 h 1279418"/>
              <a:gd name="connsiteX1" fmla="*/ 2587726 w 2587726"/>
              <a:gd name="connsiteY1" fmla="*/ 11474 h 1279418"/>
              <a:gd name="connsiteX2" fmla="*/ 2565126 w 2587726"/>
              <a:gd name="connsiteY2" fmla="*/ 1279418 h 1279418"/>
              <a:gd name="connsiteX3" fmla="*/ 0 w 2587726"/>
              <a:gd name="connsiteY3" fmla="*/ 934803 h 1279418"/>
              <a:gd name="connsiteX4" fmla="*/ 50186 w 2587726"/>
              <a:gd name="connsiteY4" fmla="*/ 0 h 1279418"/>
              <a:gd name="connsiteX0" fmla="*/ 91983 w 2629523"/>
              <a:gd name="connsiteY0" fmla="*/ 0 h 1279418"/>
              <a:gd name="connsiteX1" fmla="*/ 2629523 w 2629523"/>
              <a:gd name="connsiteY1" fmla="*/ 11474 h 1279418"/>
              <a:gd name="connsiteX2" fmla="*/ 2606923 w 2629523"/>
              <a:gd name="connsiteY2" fmla="*/ 1279418 h 1279418"/>
              <a:gd name="connsiteX3" fmla="*/ 0 w 2629523"/>
              <a:gd name="connsiteY3" fmla="*/ 1007769 h 1279418"/>
              <a:gd name="connsiteX4" fmla="*/ 91983 w 2629523"/>
              <a:gd name="connsiteY4" fmla="*/ 0 h 1279418"/>
              <a:gd name="connsiteX0" fmla="*/ 91983 w 2629523"/>
              <a:gd name="connsiteY0" fmla="*/ 0 h 1282479"/>
              <a:gd name="connsiteX1" fmla="*/ 2629523 w 2629523"/>
              <a:gd name="connsiteY1" fmla="*/ 11474 h 1282479"/>
              <a:gd name="connsiteX2" fmla="*/ 2606598 w 2629523"/>
              <a:gd name="connsiteY2" fmla="*/ 1282479 h 1282479"/>
              <a:gd name="connsiteX3" fmla="*/ 0 w 2629523"/>
              <a:gd name="connsiteY3" fmla="*/ 1007769 h 1282479"/>
              <a:gd name="connsiteX4" fmla="*/ 91983 w 2629523"/>
              <a:gd name="connsiteY4" fmla="*/ 0 h 1282479"/>
              <a:gd name="connsiteX0" fmla="*/ 94719 w 2629523"/>
              <a:gd name="connsiteY0" fmla="*/ 0 h 1279093"/>
              <a:gd name="connsiteX1" fmla="*/ 2629523 w 2629523"/>
              <a:gd name="connsiteY1" fmla="*/ 8088 h 1279093"/>
              <a:gd name="connsiteX2" fmla="*/ 2606598 w 2629523"/>
              <a:gd name="connsiteY2" fmla="*/ 1279093 h 1279093"/>
              <a:gd name="connsiteX3" fmla="*/ 0 w 2629523"/>
              <a:gd name="connsiteY3" fmla="*/ 1004383 h 1279093"/>
              <a:gd name="connsiteX4" fmla="*/ 94719 w 2629523"/>
              <a:gd name="connsiteY4" fmla="*/ 0 h 1279093"/>
              <a:gd name="connsiteX0" fmla="*/ 98105 w 2632909"/>
              <a:gd name="connsiteY0" fmla="*/ 0 h 1279093"/>
              <a:gd name="connsiteX1" fmla="*/ 2632909 w 2632909"/>
              <a:gd name="connsiteY1" fmla="*/ 8088 h 1279093"/>
              <a:gd name="connsiteX2" fmla="*/ 2609984 w 2632909"/>
              <a:gd name="connsiteY2" fmla="*/ 1279093 h 1279093"/>
              <a:gd name="connsiteX3" fmla="*/ 0 w 2632909"/>
              <a:gd name="connsiteY3" fmla="*/ 1007119 h 1279093"/>
              <a:gd name="connsiteX4" fmla="*/ 98105 w 2632909"/>
              <a:gd name="connsiteY4" fmla="*/ 0 h 127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909" h="1279093">
                <a:moveTo>
                  <a:pt x="98105" y="0"/>
                </a:moveTo>
                <a:lnTo>
                  <a:pt x="2632909" y="8088"/>
                </a:lnTo>
                <a:lnTo>
                  <a:pt x="2609984" y="1279093"/>
                </a:lnTo>
                <a:lnTo>
                  <a:pt x="0" y="1007119"/>
                </a:lnTo>
                <a:lnTo>
                  <a:pt x="9810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7C70CB7-01EB-49C7-86E8-63EC26AC4D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9886" y="2071447"/>
            <a:ext cx="5112224" cy="3348506"/>
          </a:xfrm>
          <a:prstGeom prst="rect">
            <a:avLst/>
          </a:prstGeom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52E6917B-2FCF-4317-8157-5AF0AE9BF23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" y="5962510"/>
            <a:ext cx="2149966" cy="70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2909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4853E59-6C3F-4A4E-A2C6-302D08C4D9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870" t="5854" r="36932" b="28465"/>
          <a:stretch/>
        </p:blipFill>
        <p:spPr>
          <a:xfrm>
            <a:off x="-1" y="-136477"/>
            <a:ext cx="3840481" cy="699447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4196223" y="1890865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46057" y="401539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8">
            <a:extLst>
              <a:ext uri="{FF2B5EF4-FFF2-40B4-BE49-F238E27FC236}">
                <a16:creationId xmlns:a16="http://schemas.microsoft.com/office/drawing/2014/main" id="{BAD503D4-5CFD-40B3-904A-37AE85F84A6F}"/>
              </a:ext>
            </a:extLst>
          </p:cNvPr>
          <p:cNvSpPr/>
          <p:nvPr userDrawn="1"/>
        </p:nvSpPr>
        <p:spPr>
          <a:xfrm rot="21236572">
            <a:off x="-44540" y="5735056"/>
            <a:ext cx="2632909" cy="1279093"/>
          </a:xfrm>
          <a:custGeom>
            <a:avLst/>
            <a:gdLst>
              <a:gd name="connsiteX0" fmla="*/ 0 w 3334772"/>
              <a:gd name="connsiteY0" fmla="*/ 0 h 1442985"/>
              <a:gd name="connsiteX1" fmla="*/ 3334772 w 3334772"/>
              <a:gd name="connsiteY1" fmla="*/ 0 h 1442985"/>
              <a:gd name="connsiteX2" fmla="*/ 3334772 w 3334772"/>
              <a:gd name="connsiteY2" fmla="*/ 1442985 h 1442985"/>
              <a:gd name="connsiteX3" fmla="*/ 0 w 3334772"/>
              <a:gd name="connsiteY3" fmla="*/ 1442985 h 1442985"/>
              <a:gd name="connsiteX4" fmla="*/ 0 w 3334772"/>
              <a:gd name="connsiteY4" fmla="*/ 0 h 1442985"/>
              <a:gd name="connsiteX0" fmla="*/ 797232 w 3334772"/>
              <a:gd name="connsiteY0" fmla="*/ 0 h 1454459"/>
              <a:gd name="connsiteX1" fmla="*/ 3334772 w 3334772"/>
              <a:gd name="connsiteY1" fmla="*/ 11474 h 1454459"/>
              <a:gd name="connsiteX2" fmla="*/ 3334772 w 3334772"/>
              <a:gd name="connsiteY2" fmla="*/ 1454459 h 1454459"/>
              <a:gd name="connsiteX3" fmla="*/ 0 w 3334772"/>
              <a:gd name="connsiteY3" fmla="*/ 1454459 h 1454459"/>
              <a:gd name="connsiteX4" fmla="*/ 797232 w 3334772"/>
              <a:gd name="connsiteY4" fmla="*/ 0 h 1454459"/>
              <a:gd name="connsiteX0" fmla="*/ 112455 w 2649995"/>
              <a:gd name="connsiteY0" fmla="*/ 0 h 1454459"/>
              <a:gd name="connsiteX1" fmla="*/ 2649995 w 2649995"/>
              <a:gd name="connsiteY1" fmla="*/ 11474 h 1454459"/>
              <a:gd name="connsiteX2" fmla="*/ 2649995 w 2649995"/>
              <a:gd name="connsiteY2" fmla="*/ 1454459 h 1454459"/>
              <a:gd name="connsiteX3" fmla="*/ 0 w 2649995"/>
              <a:gd name="connsiteY3" fmla="*/ 950698 h 1454459"/>
              <a:gd name="connsiteX4" fmla="*/ 112455 w 2649995"/>
              <a:gd name="connsiteY4" fmla="*/ 0 h 1454459"/>
              <a:gd name="connsiteX0" fmla="*/ 131786 w 2669326"/>
              <a:gd name="connsiteY0" fmla="*/ 0 h 1454459"/>
              <a:gd name="connsiteX1" fmla="*/ 2669326 w 2669326"/>
              <a:gd name="connsiteY1" fmla="*/ 11474 h 1454459"/>
              <a:gd name="connsiteX2" fmla="*/ 2669326 w 2669326"/>
              <a:gd name="connsiteY2" fmla="*/ 1454459 h 1454459"/>
              <a:gd name="connsiteX3" fmla="*/ 0 w 2669326"/>
              <a:gd name="connsiteY3" fmla="*/ 1003545 h 1454459"/>
              <a:gd name="connsiteX4" fmla="*/ 131786 w 2669326"/>
              <a:gd name="connsiteY4" fmla="*/ 0 h 1454459"/>
              <a:gd name="connsiteX0" fmla="*/ 131786 w 2669326"/>
              <a:gd name="connsiteY0" fmla="*/ 0 h 1300849"/>
              <a:gd name="connsiteX1" fmla="*/ 2669326 w 2669326"/>
              <a:gd name="connsiteY1" fmla="*/ 11474 h 1300849"/>
              <a:gd name="connsiteX2" fmla="*/ 2644452 w 2669326"/>
              <a:gd name="connsiteY2" fmla="*/ 1300849 h 1300849"/>
              <a:gd name="connsiteX3" fmla="*/ 0 w 2669326"/>
              <a:gd name="connsiteY3" fmla="*/ 1003545 h 1300849"/>
              <a:gd name="connsiteX4" fmla="*/ 131786 w 2669326"/>
              <a:gd name="connsiteY4" fmla="*/ 0 h 1300849"/>
              <a:gd name="connsiteX0" fmla="*/ 131786 w 2669326"/>
              <a:gd name="connsiteY0" fmla="*/ 0 h 1279418"/>
              <a:gd name="connsiteX1" fmla="*/ 2669326 w 2669326"/>
              <a:gd name="connsiteY1" fmla="*/ 11474 h 1279418"/>
              <a:gd name="connsiteX2" fmla="*/ 2646726 w 2669326"/>
              <a:gd name="connsiteY2" fmla="*/ 1279418 h 1279418"/>
              <a:gd name="connsiteX3" fmla="*/ 0 w 2669326"/>
              <a:gd name="connsiteY3" fmla="*/ 1003545 h 1279418"/>
              <a:gd name="connsiteX4" fmla="*/ 131786 w 2669326"/>
              <a:gd name="connsiteY4" fmla="*/ 0 h 1279418"/>
              <a:gd name="connsiteX0" fmla="*/ 50186 w 2587726"/>
              <a:gd name="connsiteY0" fmla="*/ 0 h 1279418"/>
              <a:gd name="connsiteX1" fmla="*/ 2587726 w 2587726"/>
              <a:gd name="connsiteY1" fmla="*/ 11474 h 1279418"/>
              <a:gd name="connsiteX2" fmla="*/ 2565126 w 2587726"/>
              <a:gd name="connsiteY2" fmla="*/ 1279418 h 1279418"/>
              <a:gd name="connsiteX3" fmla="*/ 0 w 2587726"/>
              <a:gd name="connsiteY3" fmla="*/ 934803 h 1279418"/>
              <a:gd name="connsiteX4" fmla="*/ 50186 w 2587726"/>
              <a:gd name="connsiteY4" fmla="*/ 0 h 1279418"/>
              <a:gd name="connsiteX0" fmla="*/ 91983 w 2629523"/>
              <a:gd name="connsiteY0" fmla="*/ 0 h 1279418"/>
              <a:gd name="connsiteX1" fmla="*/ 2629523 w 2629523"/>
              <a:gd name="connsiteY1" fmla="*/ 11474 h 1279418"/>
              <a:gd name="connsiteX2" fmla="*/ 2606923 w 2629523"/>
              <a:gd name="connsiteY2" fmla="*/ 1279418 h 1279418"/>
              <a:gd name="connsiteX3" fmla="*/ 0 w 2629523"/>
              <a:gd name="connsiteY3" fmla="*/ 1007769 h 1279418"/>
              <a:gd name="connsiteX4" fmla="*/ 91983 w 2629523"/>
              <a:gd name="connsiteY4" fmla="*/ 0 h 1279418"/>
              <a:gd name="connsiteX0" fmla="*/ 91983 w 2629523"/>
              <a:gd name="connsiteY0" fmla="*/ 0 h 1282479"/>
              <a:gd name="connsiteX1" fmla="*/ 2629523 w 2629523"/>
              <a:gd name="connsiteY1" fmla="*/ 11474 h 1282479"/>
              <a:gd name="connsiteX2" fmla="*/ 2606598 w 2629523"/>
              <a:gd name="connsiteY2" fmla="*/ 1282479 h 1282479"/>
              <a:gd name="connsiteX3" fmla="*/ 0 w 2629523"/>
              <a:gd name="connsiteY3" fmla="*/ 1007769 h 1282479"/>
              <a:gd name="connsiteX4" fmla="*/ 91983 w 2629523"/>
              <a:gd name="connsiteY4" fmla="*/ 0 h 1282479"/>
              <a:gd name="connsiteX0" fmla="*/ 94719 w 2629523"/>
              <a:gd name="connsiteY0" fmla="*/ 0 h 1279093"/>
              <a:gd name="connsiteX1" fmla="*/ 2629523 w 2629523"/>
              <a:gd name="connsiteY1" fmla="*/ 8088 h 1279093"/>
              <a:gd name="connsiteX2" fmla="*/ 2606598 w 2629523"/>
              <a:gd name="connsiteY2" fmla="*/ 1279093 h 1279093"/>
              <a:gd name="connsiteX3" fmla="*/ 0 w 2629523"/>
              <a:gd name="connsiteY3" fmla="*/ 1004383 h 1279093"/>
              <a:gd name="connsiteX4" fmla="*/ 94719 w 2629523"/>
              <a:gd name="connsiteY4" fmla="*/ 0 h 1279093"/>
              <a:gd name="connsiteX0" fmla="*/ 98105 w 2632909"/>
              <a:gd name="connsiteY0" fmla="*/ 0 h 1279093"/>
              <a:gd name="connsiteX1" fmla="*/ 2632909 w 2632909"/>
              <a:gd name="connsiteY1" fmla="*/ 8088 h 1279093"/>
              <a:gd name="connsiteX2" fmla="*/ 2609984 w 2632909"/>
              <a:gd name="connsiteY2" fmla="*/ 1279093 h 1279093"/>
              <a:gd name="connsiteX3" fmla="*/ 0 w 2632909"/>
              <a:gd name="connsiteY3" fmla="*/ 1007119 h 1279093"/>
              <a:gd name="connsiteX4" fmla="*/ 98105 w 2632909"/>
              <a:gd name="connsiteY4" fmla="*/ 0 h 127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909" h="1279093">
                <a:moveTo>
                  <a:pt x="98105" y="0"/>
                </a:moveTo>
                <a:lnTo>
                  <a:pt x="2632909" y="8088"/>
                </a:lnTo>
                <a:lnTo>
                  <a:pt x="2609984" y="1279093"/>
                </a:lnTo>
                <a:lnTo>
                  <a:pt x="0" y="1007119"/>
                </a:lnTo>
                <a:lnTo>
                  <a:pt x="9810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EFD20AF3-6DBC-4E22-8234-9DAF16AA280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" y="5962510"/>
            <a:ext cx="2149966" cy="70597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51812D-FE4D-42DE-9747-5A97837BF0A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2234" y="2840881"/>
            <a:ext cx="6437057" cy="421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106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que 8">
            <a:extLst>
              <a:ext uri="{FF2B5EF4-FFF2-40B4-BE49-F238E27FC236}">
                <a16:creationId xmlns:a16="http://schemas.microsoft.com/office/drawing/2014/main" id="{93CC3750-C7A1-48A9-9157-D1C58AD0D1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718" t="5854" r="7087" b="67698"/>
          <a:stretch/>
        </p:blipFill>
        <p:spPr>
          <a:xfrm>
            <a:off x="0" y="4041463"/>
            <a:ext cx="12192000" cy="2816538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464147"/>
            <a:ext cx="12192000" cy="5897601"/>
          </a:xfrm>
          <a:custGeom>
            <a:avLst/>
            <a:gdLst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989041 h 5989041"/>
              <a:gd name="connsiteX4" fmla="*/ 0 w 12192000"/>
              <a:gd name="connsiteY4" fmla="*/ 0 h 5989041"/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577561 h 5989041"/>
              <a:gd name="connsiteX4" fmla="*/ 0 w 12192000"/>
              <a:gd name="connsiteY4" fmla="*/ 0 h 598904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897601">
                <a:moveTo>
                  <a:pt x="0" y="0"/>
                </a:moveTo>
                <a:lnTo>
                  <a:pt x="12192000" y="0"/>
                </a:lnTo>
                <a:lnTo>
                  <a:pt x="12192000" y="5897601"/>
                </a:lnTo>
                <a:lnTo>
                  <a:pt x="0" y="55775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8B4FC78-340D-4AE8-9EE3-C848D7AF70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656" y="6106679"/>
            <a:ext cx="1036919" cy="67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17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que 9">
            <a:extLst>
              <a:ext uri="{FF2B5EF4-FFF2-40B4-BE49-F238E27FC236}">
                <a16:creationId xmlns:a16="http://schemas.microsoft.com/office/drawing/2014/main" id="{7B6F4208-2599-47BD-9BE1-9E35D34112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718" t="5854" r="7087" b="67698"/>
          <a:stretch/>
        </p:blipFill>
        <p:spPr>
          <a:xfrm>
            <a:off x="0" y="4041463"/>
            <a:ext cx="12192000" cy="2816538"/>
          </a:xfrm>
          <a:prstGeom prst="rect">
            <a:avLst/>
          </a:prstGeom>
        </p:spPr>
      </p:pic>
      <p:sp>
        <p:nvSpPr>
          <p:cNvPr id="11" name="Rectangle 19">
            <a:extLst>
              <a:ext uri="{FF2B5EF4-FFF2-40B4-BE49-F238E27FC236}">
                <a16:creationId xmlns:a16="http://schemas.microsoft.com/office/drawing/2014/main" id="{9693D9E1-76A5-41FC-A635-2848CC9C3F3B}"/>
              </a:ext>
            </a:extLst>
          </p:cNvPr>
          <p:cNvSpPr/>
          <p:nvPr userDrawn="1"/>
        </p:nvSpPr>
        <p:spPr>
          <a:xfrm>
            <a:off x="0" y="464147"/>
            <a:ext cx="12192000" cy="5897601"/>
          </a:xfrm>
          <a:custGeom>
            <a:avLst/>
            <a:gdLst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989041 h 5989041"/>
              <a:gd name="connsiteX4" fmla="*/ 0 w 12192000"/>
              <a:gd name="connsiteY4" fmla="*/ 0 h 5989041"/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577561 h 5989041"/>
              <a:gd name="connsiteX4" fmla="*/ 0 w 12192000"/>
              <a:gd name="connsiteY4" fmla="*/ 0 h 598904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897601">
                <a:moveTo>
                  <a:pt x="0" y="0"/>
                </a:moveTo>
                <a:lnTo>
                  <a:pt x="12192000" y="0"/>
                </a:lnTo>
                <a:lnTo>
                  <a:pt x="12192000" y="5897601"/>
                </a:lnTo>
                <a:lnTo>
                  <a:pt x="0" y="55775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C758BF1-9A25-48FB-8730-85CEB262CC9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23" y="6178818"/>
            <a:ext cx="1036919" cy="67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50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que 9">
            <a:extLst>
              <a:ext uri="{FF2B5EF4-FFF2-40B4-BE49-F238E27FC236}">
                <a16:creationId xmlns:a16="http://schemas.microsoft.com/office/drawing/2014/main" id="{7B6F4208-2599-47BD-9BE1-9E35D34112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718" t="5854" r="7087" b="67698"/>
          <a:stretch/>
        </p:blipFill>
        <p:spPr>
          <a:xfrm>
            <a:off x="0" y="4041463"/>
            <a:ext cx="12192000" cy="2816538"/>
          </a:xfrm>
          <a:prstGeom prst="rect">
            <a:avLst/>
          </a:prstGeom>
        </p:spPr>
      </p:pic>
      <p:sp>
        <p:nvSpPr>
          <p:cNvPr id="11" name="Rectangle 19">
            <a:extLst>
              <a:ext uri="{FF2B5EF4-FFF2-40B4-BE49-F238E27FC236}">
                <a16:creationId xmlns:a16="http://schemas.microsoft.com/office/drawing/2014/main" id="{9693D9E1-76A5-41FC-A635-2848CC9C3F3B}"/>
              </a:ext>
            </a:extLst>
          </p:cNvPr>
          <p:cNvSpPr/>
          <p:nvPr userDrawn="1"/>
        </p:nvSpPr>
        <p:spPr>
          <a:xfrm>
            <a:off x="0" y="464147"/>
            <a:ext cx="12192000" cy="5897601"/>
          </a:xfrm>
          <a:custGeom>
            <a:avLst/>
            <a:gdLst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989041 h 5989041"/>
              <a:gd name="connsiteX4" fmla="*/ 0 w 12192000"/>
              <a:gd name="connsiteY4" fmla="*/ 0 h 5989041"/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577561 h 5989041"/>
              <a:gd name="connsiteX4" fmla="*/ 0 w 12192000"/>
              <a:gd name="connsiteY4" fmla="*/ 0 h 598904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897601">
                <a:moveTo>
                  <a:pt x="0" y="0"/>
                </a:moveTo>
                <a:lnTo>
                  <a:pt x="12192000" y="0"/>
                </a:lnTo>
                <a:lnTo>
                  <a:pt x="12192000" y="5897601"/>
                </a:lnTo>
                <a:lnTo>
                  <a:pt x="0" y="55775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596897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07220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69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60880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-boost-pay.fr/tpe-premium" TargetMode="External"/><Relationship Id="rId2" Type="http://schemas.openxmlformats.org/officeDocument/2006/relationships/hyperlink" Target="https://easytpe.d.bbg/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commerciaux.celca.caisse-epargne.fr/download/1691/payplug/27842/oav-e-commerce-cegee.pptx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il.ce-boost-fid.izicap.com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isse-epargne.fr/grand-est-europe/professionnels/motiver-fideliser-salaries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package" Target="../embeddings/Microsoft_Excel_Worksheet.xlsx"/><Relationship Id="rId18" Type="http://schemas.openxmlformats.org/officeDocument/2006/relationships/package" Target="../embeddings/Microsoft_Excel_Worksheet2.xlsx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image" Target="../media/image13.wmf"/><Relationship Id="rId17" Type="http://schemas.openxmlformats.org/officeDocument/2006/relationships/image" Target="../media/image22.jpe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5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12.wmf"/><Relationship Id="rId15" Type="http://schemas.openxmlformats.org/officeDocument/2006/relationships/package" Target="../embeddings/Microsoft_Excel_Worksheet1.xlsx"/><Relationship Id="rId10" Type="http://schemas.microsoft.com/office/2007/relationships/hdphoto" Target="../media/hdphoto2.wdp"/><Relationship Id="rId19" Type="http://schemas.openxmlformats.org/officeDocument/2006/relationships/image" Target="../media/image16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1.png"/><Relationship Id="rId1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2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1">
            <a:extLst>
              <a:ext uri="{FF2B5EF4-FFF2-40B4-BE49-F238E27FC236}">
                <a16:creationId xmlns:a16="http://schemas.microsoft.com/office/drawing/2014/main" id="{5C2011E3-3A27-4FF4-95A0-FCAD9DDAD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476" y="5376831"/>
            <a:ext cx="7476875" cy="22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fr-FR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Marché des Professionnels – Agriculture Viticulture – Associations de proximité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11B501-1CDD-452B-B877-0543D4568672}"/>
              </a:ext>
            </a:extLst>
          </p:cNvPr>
          <p:cNvSpPr txBox="1"/>
          <p:nvPr/>
        </p:nvSpPr>
        <p:spPr>
          <a:xfrm>
            <a:off x="3394241" y="933307"/>
            <a:ext cx="50930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LE </a:t>
            </a: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BOOK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DU CHALLENGE MONETIQUE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POUR CONTRIBUER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7BE8FAA-7AEB-4765-9592-1B1B96C73A49}"/>
              </a:ext>
            </a:extLst>
          </p:cNvPr>
          <p:cNvGrpSpPr/>
          <p:nvPr/>
        </p:nvGrpSpPr>
        <p:grpSpPr>
          <a:xfrm rot="20204844">
            <a:off x="505097" y="279424"/>
            <a:ext cx="1523999" cy="1283287"/>
            <a:chOff x="409303" y="530424"/>
            <a:chExt cx="1523999" cy="1283287"/>
          </a:xfrm>
        </p:grpSpPr>
        <p:pic>
          <p:nvPicPr>
            <p:cNvPr id="4" name="Image 3" descr="Une image contenant texte, signe&#10;&#10;Description générée automatiquement">
              <a:extLst>
                <a:ext uri="{FF2B5EF4-FFF2-40B4-BE49-F238E27FC236}">
                  <a16:creationId xmlns:a16="http://schemas.microsoft.com/office/drawing/2014/main" id="{330147BD-3805-4551-B661-9E804BA1E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303" y="608799"/>
              <a:ext cx="1523999" cy="120491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5DF0E6-3CE2-4EC0-A563-DF0A6FD534E6}"/>
                </a:ext>
              </a:extLst>
            </p:cNvPr>
            <p:cNvSpPr/>
            <p:nvPr/>
          </p:nvSpPr>
          <p:spPr>
            <a:xfrm rot="519813">
              <a:off x="836022" y="530424"/>
              <a:ext cx="818605" cy="261257"/>
            </a:xfrm>
            <a:prstGeom prst="rect">
              <a:avLst/>
            </a:prstGeom>
            <a:solidFill>
              <a:srgbClr val="F5F5F5"/>
            </a:solidFill>
            <a:ln>
              <a:solidFill>
                <a:srgbClr val="F5F5F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/>
              <a:t>Les contrats d’acceptation et les nouveaux TPE</a:t>
            </a:r>
          </a:p>
          <a:p>
            <a:r>
              <a:rPr lang="fr-FR" b="1"/>
              <a:t>L’e-commerce</a:t>
            </a:r>
          </a:p>
          <a:p>
            <a:r>
              <a:rPr lang="fr-FR" b="1"/>
              <a:t>Ce Boost Fid</a:t>
            </a:r>
          </a:p>
          <a:p>
            <a:r>
              <a:rPr lang="fr-FR" b="1"/>
              <a:t>BIMPLI </a:t>
            </a:r>
          </a:p>
          <a:p>
            <a:r>
              <a:rPr lang="fr-FR" b="1"/>
              <a:t>Détail des actions de marketing direct et cibles</a:t>
            </a:r>
          </a:p>
          <a:p>
            <a:r>
              <a:rPr lang="fr-FR" b="1"/>
              <a:t>Rappel offres commerciales et process</a:t>
            </a:r>
          </a:p>
          <a:p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029223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A35619B8-14E5-42AC-94A5-174382FDB096}"/>
              </a:ext>
            </a:extLst>
          </p:cNvPr>
          <p:cNvSpPr txBox="1">
            <a:spLocks/>
          </p:cNvSpPr>
          <p:nvPr/>
        </p:nvSpPr>
        <p:spPr bwMode="auto">
          <a:xfrm>
            <a:off x="5773357" y="1304194"/>
            <a:ext cx="2827587" cy="3143911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>
                <a:solidFill>
                  <a:srgbClr val="C00000"/>
                </a:solidFill>
              </a:rPr>
              <a:t>1. </a:t>
            </a:r>
            <a:r>
              <a:rPr lang="fr-FR"/>
              <a:t>Les contrats d’acceptation et les nouveaux TPE 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Book Challenge Monétique - TPE</a:t>
            </a:r>
            <a:endParaRPr lang="fr-FR" dirty="0"/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6A1D027F-9763-4F2A-9C3E-95907DB9FDD5}"/>
              </a:ext>
            </a:extLst>
          </p:cNvPr>
          <p:cNvSpPr txBox="1">
            <a:spLocks/>
          </p:cNvSpPr>
          <p:nvPr/>
        </p:nvSpPr>
        <p:spPr>
          <a:xfrm>
            <a:off x="458604" y="1304194"/>
            <a:ext cx="5226050" cy="26277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C2946041-3BC5-425C-8DD6-FE71584176ED}"/>
              </a:ext>
            </a:extLst>
          </p:cNvPr>
          <p:cNvSpPr txBox="1">
            <a:spLocks/>
          </p:cNvSpPr>
          <p:nvPr/>
        </p:nvSpPr>
        <p:spPr>
          <a:xfrm>
            <a:off x="517558" y="1267174"/>
            <a:ext cx="1723366" cy="338987"/>
          </a:xfrm>
          <a:prstGeom prst="rect">
            <a:avLst/>
          </a:prstGeom>
          <a:solidFill>
            <a:srgbClr val="C0000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>
                <a:solidFill>
                  <a:schemeClr val="bg1"/>
                </a:solidFill>
              </a:rPr>
              <a:t>Qui contacter ?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90B334-0F33-4D42-9E9E-27B011185879}"/>
              </a:ext>
            </a:extLst>
          </p:cNvPr>
          <p:cNvSpPr/>
          <p:nvPr/>
        </p:nvSpPr>
        <p:spPr>
          <a:xfrm>
            <a:off x="0" y="1643181"/>
            <a:ext cx="5684654" cy="2316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1">
              <a:spcBef>
                <a:spcPts val="300"/>
              </a:spcBef>
              <a:buClr>
                <a:srgbClr val="FCBE04"/>
              </a:buClr>
              <a:defRPr/>
            </a:pPr>
            <a:r>
              <a:rPr lang="fr-FR" sz="1200" b="1">
                <a:solidFill>
                  <a:prstClr val="black"/>
                </a:solidFill>
              </a:rPr>
              <a:t>Des cibles qualifiées pour organiser la prise de contact</a:t>
            </a:r>
          </a:p>
          <a:p>
            <a:pPr lvl="1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Cibles GERC :</a:t>
            </a:r>
          </a:p>
          <a:p>
            <a:pPr lvl="2">
              <a:spcBef>
                <a:spcPts val="300"/>
              </a:spcBef>
              <a:buClr>
                <a:srgbClr val="C00000"/>
              </a:buClr>
              <a:defRPr/>
            </a:pPr>
            <a:r>
              <a:rPr lang="fr-FR" sz="1050" b="1">
                <a:solidFill>
                  <a:prstClr val="black"/>
                </a:solidFill>
              </a:rPr>
              <a:t>Equiper en TPE Androïd les CHR : équiper les LARGE PRO CHR (cafés, hôtels, restaurants) </a:t>
            </a:r>
            <a:r>
              <a:rPr lang="fr-FR" sz="1050">
                <a:solidFill>
                  <a:prstClr val="black"/>
                </a:solidFill>
                <a:sym typeface="Wingdings" panose="05000000000000000000" pitchFamily="2" charset="2"/>
              </a:rPr>
              <a:t> codes NAF CHR avec CA &gt; 750 K€ </a:t>
            </a:r>
            <a:endParaRPr lang="fr-FR" sz="1050" b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Fichier excel</a:t>
            </a:r>
          </a:p>
          <a:p>
            <a:pPr lvl="2">
              <a:spcBef>
                <a:spcPts val="300"/>
              </a:spcBef>
              <a:buClr>
                <a:srgbClr val="C00000"/>
              </a:buClr>
              <a:defRPr/>
            </a:pPr>
            <a:r>
              <a:rPr lang="fr-FR" sz="1050" b="1">
                <a:solidFill>
                  <a:prstClr val="black"/>
                </a:solidFill>
              </a:rPr>
              <a:t>Prospects pro détenant un contrat monétique à la concurrence et non client CEGEE</a:t>
            </a:r>
          </a:p>
          <a:p>
            <a:pPr lvl="1">
              <a:spcBef>
                <a:spcPts val="300"/>
              </a:spcBef>
              <a:buClr>
                <a:srgbClr val="C00000"/>
              </a:buClr>
              <a:defRPr/>
            </a:pPr>
            <a:endParaRPr lang="fr-FR" sz="1200" b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300"/>
              </a:spcBef>
              <a:buClr>
                <a:srgbClr val="C00000"/>
              </a:buClr>
              <a:defRPr/>
            </a:pPr>
            <a:endParaRPr lang="fr-FR" sz="1200" b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Fonds de commerce</a:t>
            </a:r>
          </a:p>
          <a:p>
            <a:pPr lvl="2">
              <a:spcBef>
                <a:spcPts val="300"/>
              </a:spcBef>
              <a:buClr>
                <a:srgbClr val="C00000"/>
              </a:buClr>
              <a:defRPr/>
            </a:pPr>
            <a:r>
              <a:rPr lang="fr-FR" sz="1050" b="1">
                <a:solidFill>
                  <a:prstClr val="black"/>
                </a:solidFill>
              </a:rPr>
              <a:t>Clients Pros sans univers FLUX</a:t>
            </a: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C6D3D723-679C-476C-9B59-15396E22D7BA}"/>
              </a:ext>
            </a:extLst>
          </p:cNvPr>
          <p:cNvSpPr txBox="1">
            <a:spLocks/>
          </p:cNvSpPr>
          <p:nvPr/>
        </p:nvSpPr>
        <p:spPr bwMode="auto">
          <a:xfrm>
            <a:off x="466042" y="4089164"/>
            <a:ext cx="5226050" cy="230468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5DCCA88F-7C0B-463E-B7E9-CC1CEB8B8877}"/>
              </a:ext>
            </a:extLst>
          </p:cNvPr>
          <p:cNvSpPr txBox="1">
            <a:spLocks/>
          </p:cNvSpPr>
          <p:nvPr/>
        </p:nvSpPr>
        <p:spPr>
          <a:xfrm>
            <a:off x="12872" y="4143994"/>
            <a:ext cx="5595552" cy="193811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TPE </a:t>
            </a:r>
            <a:r>
              <a:rPr lang="fr-FR" sz="1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Androïd</a:t>
            </a:r>
            <a:r>
              <a:rPr lang="fr-F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="1">
                <a:solidFill>
                  <a:schemeClr val="tx1"/>
                </a:solidFill>
              </a:rPr>
              <a:t>Offre de bienvenue : 2 </a:t>
            </a:r>
            <a:r>
              <a:rPr lang="fr-FR" sz="1000" b="1" dirty="0">
                <a:solidFill>
                  <a:schemeClr val="tx1"/>
                </a:solidFill>
              </a:rPr>
              <a:t>mois de loyer offerts </a:t>
            </a:r>
            <a:r>
              <a:rPr lang="fr-FR" sz="900" dirty="0">
                <a:solidFill>
                  <a:schemeClr val="tx1"/>
                </a:solidFill>
              </a:rPr>
              <a:t>si engagement </a:t>
            </a:r>
            <a:r>
              <a:rPr lang="fr-FR" sz="900">
                <a:solidFill>
                  <a:schemeClr val="tx1"/>
                </a:solidFill>
              </a:rPr>
              <a:t>sur 48 mois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endParaRPr lang="fr-FR" sz="1000">
              <a:solidFill>
                <a:schemeClr val="tx1"/>
              </a:solidFill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endParaRPr lang="fr-FR" sz="1000">
              <a:solidFill>
                <a:schemeClr val="tx1"/>
              </a:solidFill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="1">
                <a:solidFill>
                  <a:schemeClr val="tx1"/>
                </a:solidFill>
              </a:rPr>
              <a:t>Extra bonus challenge : 4 mois supplémentaires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900">
                <a:solidFill>
                  <a:schemeClr val="tx1"/>
                </a:solidFill>
              </a:rPr>
              <a:t>Nouveau client uniquement (Conquête TPE Android exclusivement))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TPE Classique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="1">
                <a:solidFill>
                  <a:schemeClr val="tx1"/>
                </a:solidFill>
              </a:rPr>
              <a:t>Offre de bienvenue : 1 mois de loyer offert si engagement sur 48 mois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Bonus JPEL Express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="1">
                <a:solidFill>
                  <a:schemeClr val="tx1"/>
                </a:solidFill>
              </a:rPr>
              <a:t>Si souscription conjointe au TPE = 1 mois de loyer supplémentaire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r>
              <a:rPr lang="fr-FR" sz="1200">
                <a:solidFill>
                  <a:schemeClr val="tx1"/>
                </a:solidFill>
              </a:rPr>
              <a:t> 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01F743CE-9B49-4434-9E57-2580DDC0D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4038767"/>
            <a:ext cx="2245682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offres à proposer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B39AEF-3923-4A18-ACC6-34D9FA8B2F3D}"/>
              </a:ext>
            </a:extLst>
          </p:cNvPr>
          <p:cNvSpPr txBox="1"/>
          <p:nvPr/>
        </p:nvSpPr>
        <p:spPr>
          <a:xfrm>
            <a:off x="1168221" y="4735593"/>
            <a:ext cx="4656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800"/>
              <a:t>pour </a:t>
            </a:r>
            <a:r>
              <a:rPr lang="fr-FR" sz="800" dirty="0"/>
              <a:t>toute souscription de TPE Android (nouveau client et TPE </a:t>
            </a:r>
            <a:r>
              <a:rPr lang="fr-FR" sz="800"/>
              <a:t>supplémentaires)</a:t>
            </a:r>
          </a:p>
          <a:p>
            <a:pPr marL="171450" indent="-171450">
              <a:buFontTx/>
              <a:buChar char="-"/>
            </a:pPr>
            <a:r>
              <a:rPr lang="fr-FR" sz="800"/>
              <a:t>Pour </a:t>
            </a:r>
            <a:r>
              <a:rPr lang="fr-FR" sz="800" dirty="0"/>
              <a:t>le remplacement d’un </a:t>
            </a:r>
            <a:r>
              <a:rPr lang="fr-FR" sz="800"/>
              <a:t>TPE Classique arrivé au terme de sa durée d’engagement par </a:t>
            </a:r>
            <a:r>
              <a:rPr lang="fr-FR" sz="800" dirty="0"/>
              <a:t>un </a:t>
            </a:r>
            <a:r>
              <a:rPr lang="fr-FR" sz="800"/>
              <a:t>TPE Android)</a:t>
            </a:r>
            <a:endParaRPr lang="fr-FR" sz="800" dirty="0"/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9A3281EB-276F-47B6-8B16-1A81406AD245}"/>
              </a:ext>
            </a:extLst>
          </p:cNvPr>
          <p:cNvSpPr txBox="1">
            <a:spLocks/>
          </p:cNvSpPr>
          <p:nvPr/>
        </p:nvSpPr>
        <p:spPr>
          <a:xfrm>
            <a:off x="5414173" y="2126754"/>
            <a:ext cx="3148199" cy="312463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VB contrats monétique de proximité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</a:rPr>
              <a:t>0,5% sur PV </a:t>
            </a:r>
            <a:r>
              <a:rPr lang="fr-FR" sz="1000" b="1" err="1">
                <a:solidFill>
                  <a:schemeClr val="tx1"/>
                </a:solidFill>
              </a:rPr>
              <a:t>Indiv</a:t>
            </a:r>
            <a:r>
              <a:rPr lang="fr-FR" sz="1000">
                <a:solidFill>
                  <a:schemeClr val="tx1"/>
                </a:solidFill>
              </a:rPr>
              <a:t>.)</a:t>
            </a: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Ventes nettes Bancarisation et Flux Pros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Impact potentiel sur CPAE si univers non-détenu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  <a:endParaRPr lang="fr-FR" sz="1050" i="1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endParaRPr lang="fr-FR" sz="10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</p:txBody>
      </p:sp>
      <p:sp>
        <p:nvSpPr>
          <p:cNvPr id="21" name="Espace réservé du contenu 8">
            <a:extLst>
              <a:ext uri="{FF2B5EF4-FFF2-40B4-BE49-F238E27FC236}">
                <a16:creationId xmlns:a16="http://schemas.microsoft.com/office/drawing/2014/main" id="{4569F463-CDAA-48D4-9112-55C32A4ED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842" y="1253256"/>
            <a:ext cx="2629578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impacts Challenge</a:t>
            </a: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50693BEE-340A-4CCC-86E5-57E47EA9E839}"/>
              </a:ext>
            </a:extLst>
          </p:cNvPr>
          <p:cNvSpPr txBox="1">
            <a:spLocks/>
          </p:cNvSpPr>
          <p:nvPr/>
        </p:nvSpPr>
        <p:spPr bwMode="auto">
          <a:xfrm>
            <a:off x="5773358" y="4575372"/>
            <a:ext cx="2827587" cy="1818479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6D24AC4A-8C4A-4D6C-B446-743020A58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874" y="4523095"/>
            <a:ext cx="2379920" cy="3082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 i="1">
                <a:solidFill>
                  <a:schemeClr val="bg1"/>
                </a:solidFill>
              </a:rPr>
              <a:t>Un support à utiliser ! </a:t>
            </a: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602D9F35-0BDF-428D-8EFD-EC313CCE8C5B}"/>
              </a:ext>
            </a:extLst>
          </p:cNvPr>
          <p:cNvSpPr txBox="1">
            <a:spLocks/>
          </p:cNvSpPr>
          <p:nvPr/>
        </p:nvSpPr>
        <p:spPr>
          <a:xfrm>
            <a:off x="5407436" y="4958621"/>
            <a:ext cx="3162407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Easy Tpe </a:t>
            </a:r>
            <a:r>
              <a:rPr lang="fr-FR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1200">
                <a:solidFill>
                  <a:schemeClr val="tx1"/>
                </a:solidFill>
              </a:rPr>
              <a:t>votre compagnon pour proposer le bon matériel : Clic </a:t>
            </a:r>
            <a:r>
              <a:rPr lang="fr-FR" sz="1200">
                <a:solidFill>
                  <a:schemeClr val="tx1"/>
                </a:solidFill>
                <a:hlinkClick r:id="rId2"/>
              </a:rPr>
              <a:t>ici</a:t>
            </a:r>
            <a:endParaRPr lang="fr-FR" sz="1200" dirty="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>
                <a:solidFill>
                  <a:schemeClr val="tx1"/>
                </a:solidFill>
              </a:rPr>
              <a:t>Le site des </a:t>
            </a: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Tpe Android</a:t>
            </a:r>
            <a:r>
              <a:rPr lang="fr-FR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>
                <a:solidFill>
                  <a:schemeClr val="tx1"/>
                </a:solidFill>
              </a:rPr>
              <a:t>: Clic </a:t>
            </a:r>
            <a:r>
              <a:rPr lang="fr-FR" sz="1200">
                <a:solidFill>
                  <a:schemeClr val="tx1"/>
                </a:solidFill>
                <a:hlinkClick r:id="rId3"/>
              </a:rPr>
              <a:t>ici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27" name="Espace réservé du contenu 8">
            <a:extLst>
              <a:ext uri="{FF2B5EF4-FFF2-40B4-BE49-F238E27FC236}">
                <a16:creationId xmlns:a16="http://schemas.microsoft.com/office/drawing/2014/main" id="{1A40FD6B-3CC4-42AA-8C2D-BC670573B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6235" y="2282627"/>
            <a:ext cx="2629578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impacts PV</a:t>
            </a: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6E4E84A7-F8C4-40B2-A3AE-E13700E927BF}"/>
              </a:ext>
            </a:extLst>
          </p:cNvPr>
          <p:cNvSpPr txBox="1">
            <a:spLocks/>
          </p:cNvSpPr>
          <p:nvPr/>
        </p:nvSpPr>
        <p:spPr>
          <a:xfrm>
            <a:off x="5421645" y="1128622"/>
            <a:ext cx="3148199" cy="312463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</a:rPr>
              <a:t>Nouveau point de vente : </a:t>
            </a:r>
            <a:r>
              <a:rPr lang="fr-FR" sz="1200">
                <a:solidFill>
                  <a:schemeClr val="tx1"/>
                </a:solidFill>
              </a:rPr>
              <a:t>2 points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</a:rPr>
              <a:t>Conquete TPE :</a:t>
            </a:r>
            <a:r>
              <a:rPr lang="fr-FR" sz="1200">
                <a:solidFill>
                  <a:schemeClr val="tx1"/>
                </a:solidFill>
              </a:rPr>
              <a:t> 2 points </a:t>
            </a: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DD3ADE1A-74EF-4062-913C-A1160F522584}"/>
              </a:ext>
            </a:extLst>
          </p:cNvPr>
          <p:cNvSpPr txBox="1">
            <a:spLocks/>
          </p:cNvSpPr>
          <p:nvPr/>
        </p:nvSpPr>
        <p:spPr bwMode="auto">
          <a:xfrm>
            <a:off x="8708191" y="1304195"/>
            <a:ext cx="3482187" cy="5089656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r-FR" sz="1100"/>
          </a:p>
          <a:p>
            <a:pPr marL="285750" indent="-285750">
              <a:buFontTx/>
              <a:buChar char="-"/>
            </a:pPr>
            <a:endParaRPr lang="fr-FR" sz="1100">
              <a:latin typeface="+mn-lt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100">
                <a:latin typeface="+mn-lt"/>
              </a:rPr>
              <a:t>Je constate qu’à ce jour vous ne détenez pas de TPE chez nous. Pouvez-vous m’en donner la raison ?</a:t>
            </a:r>
          </a:p>
          <a:p>
            <a:pPr>
              <a:buClr>
                <a:srgbClr val="C00000"/>
              </a:buClr>
            </a:pPr>
            <a:endParaRPr lang="fr-FR" sz="1100">
              <a:latin typeface="+mn-lt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100">
                <a:latin typeface="+mn-lt"/>
              </a:rPr>
              <a:t>La CE s’est dotée d’une gamme de TPE </a:t>
            </a:r>
            <a:r>
              <a:rPr lang="fr-FR" sz="1100" b="1">
                <a:latin typeface="+mn-lt"/>
              </a:rPr>
              <a:t>de toute dernière génération plus performants</a:t>
            </a:r>
            <a:r>
              <a:rPr lang="fr-FR" sz="1100">
                <a:latin typeface="+mn-lt"/>
              </a:rPr>
              <a:t>. Peut-on se rencontrer pour que je vous la présente ?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fr-FR" sz="1100">
              <a:latin typeface="+mn-lt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100">
                <a:latin typeface="+mn-lt"/>
              </a:rPr>
              <a:t>En plus d’encaisser en proximité que dites vous de pouvoir </a:t>
            </a:r>
            <a:r>
              <a:rPr lang="fr-FR" sz="1100" b="1">
                <a:latin typeface="+mn-lt"/>
              </a:rPr>
              <a:t>encaisser de façon sécurisée à distance</a:t>
            </a:r>
            <a:r>
              <a:rPr lang="fr-FR" sz="1100">
                <a:latin typeface="+mn-lt"/>
              </a:rPr>
              <a:t> ? </a:t>
            </a:r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100" b="1"/>
              <a:t>Sécurité accrue des appareils Android</a:t>
            </a:r>
            <a:r>
              <a:rPr lang="fr-FR" sz="1100"/>
              <a:t>. Les données de paiement sont conservées dans un environnement sécurisé en dehors de l’appareil.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100" b="1"/>
              <a:t>Performants</a:t>
            </a:r>
            <a:r>
              <a:rPr lang="fr-FR" sz="1100"/>
              <a:t>, leur fonctionnement est rapide et s’appuie sur un système d’exploitation androïd (avec écran tactile comme un smartphone). Prise à distance possible de l’Assistance en cas de SAV. 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100" b="1"/>
              <a:t>Prise en charge des indemnités de rupture à la concurrence.</a:t>
            </a:r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0" name="Espace réservé du contenu 8">
            <a:extLst>
              <a:ext uri="{FF2B5EF4-FFF2-40B4-BE49-F238E27FC236}">
                <a16:creationId xmlns:a16="http://schemas.microsoft.com/office/drawing/2014/main" id="{CD482A4B-7098-43E2-965E-B43880AD5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6294" y="1253255"/>
            <a:ext cx="3343840" cy="3190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300" b="1">
                <a:solidFill>
                  <a:schemeClr val="bg1"/>
                </a:solidFill>
              </a:rPr>
              <a:t>Des idées pour lancer la discussion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7A4F354F-C8C3-44B7-9F0D-93C7B4E03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994" y="3785935"/>
            <a:ext cx="3301013" cy="4940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■"/>
            </a:pPr>
            <a:r>
              <a:rPr lang="fr-FR" altLang="fr-FR" sz="1300" b="1">
                <a:solidFill>
                  <a:schemeClr val="bg1"/>
                </a:solidFill>
              </a:rPr>
              <a:t>Et des arguments qui peuvent faire la différence </a:t>
            </a:r>
          </a:p>
        </p:txBody>
      </p:sp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9A3281EB-276F-47B6-8B16-1A81406AD245}"/>
              </a:ext>
            </a:extLst>
          </p:cNvPr>
          <p:cNvSpPr txBox="1">
            <a:spLocks/>
          </p:cNvSpPr>
          <p:nvPr/>
        </p:nvSpPr>
        <p:spPr>
          <a:xfrm>
            <a:off x="5217221" y="2633196"/>
            <a:ext cx="3301013" cy="234679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VB contrats e-commerce </a:t>
            </a:r>
            <a:r>
              <a:rPr lang="fr-FR" sz="1000">
                <a:solidFill>
                  <a:schemeClr val="tx1"/>
                </a:solidFill>
              </a:rPr>
              <a:t>(</a:t>
            </a:r>
            <a:r>
              <a:rPr lang="fr-FR" sz="1000" b="1">
                <a:solidFill>
                  <a:schemeClr val="tx1"/>
                </a:solidFill>
              </a:rPr>
              <a:t>0,5% sur PV </a:t>
            </a:r>
            <a:r>
              <a:rPr lang="fr-FR" sz="1000" b="1" err="1">
                <a:solidFill>
                  <a:schemeClr val="tx1"/>
                </a:solidFill>
              </a:rPr>
              <a:t>Indiv</a:t>
            </a:r>
            <a:r>
              <a:rPr lang="fr-FR" sz="1000">
                <a:solidFill>
                  <a:schemeClr val="tx1"/>
                </a:solidFill>
              </a:rPr>
              <a:t>.)</a:t>
            </a: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Ventes nettes Bancarisation et Flux Pros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Wingdings" panose="05000000000000000000" pitchFamily="2" charset="2"/>
              <a:buChar char="ü"/>
              <a:defRPr/>
            </a:pPr>
            <a:r>
              <a:rPr lang="fr-FR" sz="1200">
                <a:solidFill>
                  <a:schemeClr val="tx1"/>
                </a:solidFill>
              </a:rPr>
              <a:t>Impact potentiel sur CPAE si univers non-détenu </a:t>
            </a:r>
            <a:r>
              <a:rPr lang="fr-FR" sz="1000" i="1">
                <a:solidFill>
                  <a:schemeClr val="tx1"/>
                </a:solidFill>
              </a:rPr>
              <a:t>(15% du Baro CAPRO)</a:t>
            </a:r>
            <a:endParaRPr lang="fr-FR" sz="1050" i="1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endParaRPr lang="fr-FR" sz="10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>
              <a:solidFill>
                <a:schemeClr val="tx1"/>
              </a:solidFill>
            </a:endParaRPr>
          </a:p>
        </p:txBody>
      </p:sp>
      <p:sp>
        <p:nvSpPr>
          <p:cNvPr id="35" name="Espace réservé du contenu 8">
            <a:extLst>
              <a:ext uri="{FF2B5EF4-FFF2-40B4-BE49-F238E27FC236}">
                <a16:creationId xmlns:a16="http://schemas.microsoft.com/office/drawing/2014/main" id="{87D7F5CE-58FA-4276-85D4-108E982CA007}"/>
              </a:ext>
            </a:extLst>
          </p:cNvPr>
          <p:cNvSpPr txBox="1">
            <a:spLocks/>
          </p:cNvSpPr>
          <p:nvPr/>
        </p:nvSpPr>
        <p:spPr bwMode="auto">
          <a:xfrm>
            <a:off x="5625737" y="1327195"/>
            <a:ext cx="2778257" cy="1401109"/>
          </a:xfrm>
          <a:prstGeom prst="rect">
            <a:avLst/>
          </a:prstGeom>
          <a:noFill/>
          <a:ln w="28575">
            <a:solidFill>
              <a:srgbClr val="1D9D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493E911-4F4F-4D1A-88B2-C14F09B9EC71}"/>
              </a:ext>
            </a:extLst>
          </p:cNvPr>
          <p:cNvSpPr txBox="1">
            <a:spLocks/>
          </p:cNvSpPr>
          <p:nvPr/>
        </p:nvSpPr>
        <p:spPr bwMode="auto">
          <a:xfrm>
            <a:off x="5633487" y="2826754"/>
            <a:ext cx="2764921" cy="2047208"/>
          </a:xfrm>
          <a:prstGeom prst="rect">
            <a:avLst/>
          </a:prstGeom>
          <a:noFill/>
          <a:ln w="28575">
            <a:solidFill>
              <a:srgbClr val="1D9D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>
                <a:solidFill>
                  <a:srgbClr val="C00000"/>
                </a:solidFill>
              </a:rPr>
              <a:t>2. </a:t>
            </a:r>
            <a:r>
              <a:rPr lang="fr-FR"/>
              <a:t>L’e-commerce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Book Challenge Monétique – E-commerce</a:t>
            </a:r>
            <a:endParaRPr lang="fr-FR" dirty="0"/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6A1D027F-9763-4F2A-9C3E-95907DB9FDD5}"/>
              </a:ext>
            </a:extLst>
          </p:cNvPr>
          <p:cNvSpPr txBox="1">
            <a:spLocks/>
          </p:cNvSpPr>
          <p:nvPr/>
        </p:nvSpPr>
        <p:spPr>
          <a:xfrm>
            <a:off x="261652" y="1304194"/>
            <a:ext cx="5226050" cy="2627786"/>
          </a:xfrm>
          <a:prstGeom prst="rect">
            <a:avLst/>
          </a:prstGeom>
          <a:noFill/>
          <a:ln w="28575">
            <a:solidFill>
              <a:srgbClr val="1D9DD9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C2946041-3BC5-425C-8DD6-FE71584176ED}"/>
              </a:ext>
            </a:extLst>
          </p:cNvPr>
          <p:cNvSpPr txBox="1">
            <a:spLocks/>
          </p:cNvSpPr>
          <p:nvPr/>
        </p:nvSpPr>
        <p:spPr>
          <a:xfrm>
            <a:off x="320606" y="1210902"/>
            <a:ext cx="1723366" cy="338987"/>
          </a:xfrm>
          <a:prstGeom prst="rect">
            <a:avLst/>
          </a:prstGeom>
          <a:solidFill>
            <a:srgbClr val="1D9DD9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  <a:defRPr/>
            </a:pPr>
            <a:r>
              <a:rPr lang="fr-FR" sz="1400" b="1">
                <a:solidFill>
                  <a:schemeClr val="bg1"/>
                </a:solidFill>
              </a:rPr>
              <a:t>Qui contacter ?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90B334-0F33-4D42-9E9E-27B011185879}"/>
              </a:ext>
            </a:extLst>
          </p:cNvPr>
          <p:cNvSpPr/>
          <p:nvPr/>
        </p:nvSpPr>
        <p:spPr>
          <a:xfrm>
            <a:off x="-196952" y="1572841"/>
            <a:ext cx="5684654" cy="1854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1">
              <a:spcBef>
                <a:spcPts val="300"/>
              </a:spcBef>
              <a:buClr>
                <a:srgbClr val="FCBE04"/>
              </a:buClr>
              <a:defRPr/>
            </a:pPr>
            <a:r>
              <a:rPr lang="fr-FR" sz="1200" b="1">
                <a:solidFill>
                  <a:prstClr val="black"/>
                </a:solidFill>
              </a:rPr>
              <a:t>Des cibles qualifiées pour organiser la prise de contact</a:t>
            </a:r>
          </a:p>
          <a:p>
            <a:pPr lvl="1">
              <a:spcBef>
                <a:spcPts val="300"/>
              </a:spcBef>
              <a:buClr>
                <a:srgbClr val="1D9DD9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Cible Traitées par Regicom :</a:t>
            </a:r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r>
              <a:rPr lang="fr-FR" sz="1000" b="1">
                <a:solidFill>
                  <a:prstClr val="black"/>
                </a:solidFill>
              </a:rPr>
              <a:t>Cible 1 : </a:t>
            </a:r>
            <a:r>
              <a:rPr lang="fr-FR" sz="1050" b="1"/>
              <a:t>Codes NAF Top X appétents</a:t>
            </a:r>
            <a:endParaRPr lang="fr-FR" sz="1050"/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r>
              <a:rPr lang="fr-FR" sz="1000" b="1">
                <a:solidFill>
                  <a:prstClr val="black"/>
                </a:solidFill>
              </a:rPr>
              <a:t>Cible 2 : VAD actif (au moins 1 flux sur les 6 derniers mois) </a:t>
            </a:r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r>
              <a:rPr lang="fr-FR" sz="1000" b="1">
                <a:solidFill>
                  <a:prstClr val="black"/>
                </a:solidFill>
              </a:rPr>
              <a:t>		         VADS actif (au moins 1 flux sur les 6 derniers mois)</a:t>
            </a:r>
            <a:endParaRPr lang="fr-FR" sz="1000">
              <a:solidFill>
                <a:prstClr val="black"/>
              </a:solidFill>
            </a:endParaRPr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r>
              <a:rPr lang="fr-FR" sz="1000" b="1">
                <a:solidFill>
                  <a:prstClr val="black"/>
                </a:solidFill>
              </a:rPr>
              <a:t>Cible 3 : Equipés Payplug</a:t>
            </a:r>
            <a:endParaRPr lang="fr-FR" sz="1000">
              <a:solidFill>
                <a:prstClr val="black"/>
              </a:solidFill>
            </a:endParaRPr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endParaRPr lang="fr-FR" sz="1000" b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endParaRPr lang="fr-FR" sz="1000" b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endParaRPr lang="fr-FR" sz="1000" b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C6D3D723-679C-476C-9B59-15396E22D7BA}"/>
              </a:ext>
            </a:extLst>
          </p:cNvPr>
          <p:cNvSpPr txBox="1">
            <a:spLocks/>
          </p:cNvSpPr>
          <p:nvPr/>
        </p:nvSpPr>
        <p:spPr bwMode="auto">
          <a:xfrm>
            <a:off x="269090" y="4198299"/>
            <a:ext cx="5226050" cy="2195553"/>
          </a:xfrm>
          <a:prstGeom prst="rect">
            <a:avLst/>
          </a:prstGeom>
          <a:noFill/>
          <a:ln w="28575">
            <a:solidFill>
              <a:srgbClr val="1D9D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5DCCA88F-7C0B-463E-B7E9-CC1CEB8B8877}"/>
              </a:ext>
            </a:extLst>
          </p:cNvPr>
          <p:cNvSpPr txBox="1">
            <a:spLocks/>
          </p:cNvSpPr>
          <p:nvPr/>
        </p:nvSpPr>
        <p:spPr>
          <a:xfrm>
            <a:off x="-141875" y="4143994"/>
            <a:ext cx="5355656" cy="193811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Iz-e-commerce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Arial" panose="020B0604020202020204" pitchFamily="34" charset="0"/>
              <a:buChar char="•"/>
              <a:defRPr/>
            </a:pPr>
            <a:r>
              <a:rPr lang="fr-FR" sz="1000">
                <a:solidFill>
                  <a:schemeClr val="tx1"/>
                </a:solidFill>
              </a:rPr>
              <a:t>50 % minimum sur le prix de l’abonnement la première année pour tout engagement sur un Site.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Payplug</a:t>
            </a:r>
            <a:r>
              <a:rPr lang="fr-FR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Arial" panose="020B0604020202020204" pitchFamily="34" charset="0"/>
              <a:buChar char="•"/>
              <a:defRPr/>
            </a:pPr>
            <a:r>
              <a:rPr lang="fr-FR" sz="1000">
                <a:solidFill>
                  <a:schemeClr val="tx1"/>
                </a:solidFill>
              </a:rPr>
              <a:t>3 mois d'abonnement offerts pour toute souscription d'une offre PayPlug Starter / Pro ou Premium </a:t>
            </a:r>
            <a:r>
              <a:rPr lang="fr-FR" sz="1000" b="1">
                <a:solidFill>
                  <a:schemeClr val="tx1"/>
                </a:solidFill>
              </a:rPr>
              <a:t>OU </a:t>
            </a:r>
            <a:r>
              <a:rPr lang="fr-FR" sz="1000">
                <a:solidFill>
                  <a:schemeClr val="tx1"/>
                </a:solidFill>
              </a:rPr>
              <a:t>6 mois d'abonnement offerts pour toute souscription d'une offre PayPlug Pro / Premium (ou Platinum) ET de la fonctionnalité PAYLATER (paiement fractionné garanti)</a:t>
            </a:r>
            <a:endParaRPr lang="fr-FR" sz="1000" b="1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JPEL Express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defRPr/>
            </a:pPr>
            <a:r>
              <a:rPr lang="fr-FR" sz="1000">
                <a:solidFill>
                  <a:schemeClr val="tx1"/>
                </a:solidFill>
              </a:rPr>
              <a:t>Si souscription conjointe au TPE = 1 mois de loyer supplémentaire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r>
              <a:rPr lang="fr-FR" sz="1200">
                <a:solidFill>
                  <a:schemeClr val="tx1"/>
                </a:solidFill>
              </a:rPr>
              <a:t> 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01F743CE-9B49-4434-9E57-2580DDC0D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06" y="4066903"/>
            <a:ext cx="2245682" cy="319066"/>
          </a:xfrm>
          <a:prstGeom prst="rect">
            <a:avLst/>
          </a:prstGeom>
          <a:solidFill>
            <a:srgbClr val="1D9DD9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offres à proposer</a:t>
            </a:r>
          </a:p>
        </p:txBody>
      </p:sp>
      <p:sp>
        <p:nvSpPr>
          <p:cNvPr id="21" name="Espace réservé du contenu 8">
            <a:extLst>
              <a:ext uri="{FF2B5EF4-FFF2-40B4-BE49-F238E27FC236}">
                <a16:creationId xmlns:a16="http://schemas.microsoft.com/office/drawing/2014/main" id="{4569F463-CDAA-48D4-9112-55C32A4ED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435" y="1260632"/>
            <a:ext cx="2629578" cy="319066"/>
          </a:xfrm>
          <a:prstGeom prst="rect">
            <a:avLst/>
          </a:prstGeom>
          <a:solidFill>
            <a:srgbClr val="1D9DD9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impacts Challenge</a:t>
            </a: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50693BEE-340A-4CCC-86E5-57E47EA9E839}"/>
              </a:ext>
            </a:extLst>
          </p:cNvPr>
          <p:cNvSpPr txBox="1">
            <a:spLocks/>
          </p:cNvSpPr>
          <p:nvPr/>
        </p:nvSpPr>
        <p:spPr bwMode="auto">
          <a:xfrm>
            <a:off x="5624746" y="5078442"/>
            <a:ext cx="2779247" cy="1315409"/>
          </a:xfrm>
          <a:prstGeom prst="rect">
            <a:avLst/>
          </a:prstGeom>
          <a:noFill/>
          <a:ln w="28575">
            <a:solidFill>
              <a:srgbClr val="1D9D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6D24AC4A-8C4A-4D6C-B446-743020A58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795" y="5014616"/>
            <a:ext cx="2379920" cy="308259"/>
          </a:xfrm>
          <a:prstGeom prst="rect">
            <a:avLst/>
          </a:prstGeom>
          <a:solidFill>
            <a:srgbClr val="1D9DD9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■"/>
            </a:pPr>
            <a:r>
              <a:rPr lang="fr-FR" altLang="fr-FR" sz="1400" b="1" i="1">
                <a:solidFill>
                  <a:schemeClr val="bg1"/>
                </a:solidFill>
              </a:rPr>
              <a:t>Un support à utiliser ! </a:t>
            </a: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602D9F35-0BDF-428D-8EFD-EC313CCE8C5B}"/>
              </a:ext>
            </a:extLst>
          </p:cNvPr>
          <p:cNvSpPr txBox="1">
            <a:spLocks/>
          </p:cNvSpPr>
          <p:nvPr/>
        </p:nvSpPr>
        <p:spPr>
          <a:xfrm>
            <a:off x="5210485" y="5282179"/>
            <a:ext cx="3053982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Arial" panose="020B0604020202020204" pitchFamily="34" charset="0"/>
              <a:buChar char="•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L’OAV </a:t>
            </a:r>
            <a:r>
              <a:rPr lang="fr-FR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fr-FR" sz="1200">
                <a:solidFill>
                  <a:schemeClr val="tx1"/>
                </a:solidFill>
              </a:rPr>
              <a:t> Clic </a:t>
            </a:r>
            <a:r>
              <a:rPr lang="fr-FR" sz="1200">
                <a:solidFill>
                  <a:schemeClr val="tx1"/>
                </a:solidFill>
                <a:hlinkClick r:id="rId2"/>
              </a:rPr>
              <a:t>ici</a:t>
            </a:r>
            <a:endParaRPr lang="fr-FR" sz="120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Arial" panose="020B0604020202020204" pitchFamily="34" charset="0"/>
              <a:buChar char="•"/>
              <a:defRPr/>
            </a:pPr>
            <a:r>
              <a:rPr lang="fr-FR" sz="1200">
                <a:solidFill>
                  <a:schemeClr val="tx1"/>
                </a:solidFill>
              </a:rPr>
              <a:t>Il vous aide à parler simplement d’ecommerce parce que l’essentiel est là. Passez ensuite la main aux experts ! 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27" name="Espace réservé du contenu 8">
            <a:extLst>
              <a:ext uri="{FF2B5EF4-FFF2-40B4-BE49-F238E27FC236}">
                <a16:creationId xmlns:a16="http://schemas.microsoft.com/office/drawing/2014/main" id="{1A40FD6B-3CC4-42AA-8C2D-BC670573B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410" y="2785469"/>
            <a:ext cx="2629578" cy="319066"/>
          </a:xfrm>
          <a:prstGeom prst="rect">
            <a:avLst/>
          </a:prstGeom>
          <a:solidFill>
            <a:srgbClr val="1D9DD9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impacts PV</a:t>
            </a: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6E4E84A7-F8C4-40B2-A3AE-E13700E927BF}"/>
              </a:ext>
            </a:extLst>
          </p:cNvPr>
          <p:cNvSpPr txBox="1">
            <a:spLocks/>
          </p:cNvSpPr>
          <p:nvPr/>
        </p:nvSpPr>
        <p:spPr>
          <a:xfrm>
            <a:off x="5175190" y="1559595"/>
            <a:ext cx="3282426" cy="1307203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Wingdings" panose="05000000000000000000" pitchFamily="2" charset="2"/>
              <a:buChar char="§"/>
              <a:defRPr/>
            </a:pPr>
            <a:r>
              <a:rPr lang="fr-FR" sz="1100" b="1">
                <a:solidFill>
                  <a:schemeClr val="tx1"/>
                </a:solidFill>
              </a:rPr>
              <a:t>Lead</a:t>
            </a:r>
            <a:r>
              <a:rPr lang="fr-FR" sz="1100">
                <a:solidFill>
                  <a:schemeClr val="tx1"/>
                </a:solidFill>
              </a:rPr>
              <a:t> Iz-e-commerce : </a:t>
            </a:r>
            <a:r>
              <a:rPr lang="fr-FR" sz="1100" b="1">
                <a:solidFill>
                  <a:schemeClr val="tx1"/>
                </a:solidFill>
              </a:rPr>
              <a:t>1 point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Wingdings" panose="05000000000000000000" pitchFamily="2" charset="2"/>
              <a:buChar char="§"/>
              <a:defRPr/>
            </a:pPr>
            <a:r>
              <a:rPr lang="fr-FR" sz="1100" b="1">
                <a:solidFill>
                  <a:schemeClr val="tx1"/>
                </a:solidFill>
              </a:rPr>
              <a:t>Contrat</a:t>
            </a:r>
            <a:r>
              <a:rPr lang="fr-FR" sz="1100">
                <a:solidFill>
                  <a:schemeClr val="tx1"/>
                </a:solidFill>
              </a:rPr>
              <a:t> Iz-e-commerce : </a:t>
            </a:r>
            <a:r>
              <a:rPr lang="fr-FR" sz="1100" b="1">
                <a:solidFill>
                  <a:schemeClr val="tx1"/>
                </a:solidFill>
              </a:rPr>
              <a:t>4 points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Wingdings" panose="05000000000000000000" pitchFamily="2" charset="2"/>
              <a:buChar char="§"/>
              <a:defRPr/>
            </a:pPr>
            <a:r>
              <a:rPr lang="fr-FR" sz="1100" b="1">
                <a:solidFill>
                  <a:schemeClr val="tx1"/>
                </a:solidFill>
              </a:rPr>
              <a:t>Lead</a:t>
            </a:r>
            <a:r>
              <a:rPr lang="fr-FR" sz="1100">
                <a:solidFill>
                  <a:schemeClr val="tx1"/>
                </a:solidFill>
              </a:rPr>
              <a:t> Solution de paiement : </a:t>
            </a:r>
            <a:r>
              <a:rPr lang="fr-FR" sz="1100" b="1">
                <a:solidFill>
                  <a:schemeClr val="tx1"/>
                </a:solidFill>
              </a:rPr>
              <a:t>1 point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1D9DD9"/>
              </a:buClr>
              <a:buFont typeface="Wingdings" panose="05000000000000000000" pitchFamily="2" charset="2"/>
              <a:buChar char="§"/>
              <a:defRPr/>
            </a:pPr>
            <a:r>
              <a:rPr lang="fr-FR" sz="1100" b="1">
                <a:solidFill>
                  <a:schemeClr val="tx1"/>
                </a:solidFill>
              </a:rPr>
              <a:t>Contrat</a:t>
            </a:r>
            <a:r>
              <a:rPr lang="fr-FR" sz="1100">
                <a:solidFill>
                  <a:schemeClr val="tx1"/>
                </a:solidFill>
              </a:rPr>
              <a:t> Solution de paiement : </a:t>
            </a:r>
            <a:r>
              <a:rPr lang="fr-FR" sz="1100" b="1">
                <a:solidFill>
                  <a:schemeClr val="tx1"/>
                </a:solidFill>
              </a:rPr>
              <a:t>3 points </a:t>
            </a: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DD3ADE1A-74EF-4062-913C-A1160F522584}"/>
              </a:ext>
            </a:extLst>
          </p:cNvPr>
          <p:cNvSpPr txBox="1">
            <a:spLocks/>
          </p:cNvSpPr>
          <p:nvPr/>
        </p:nvSpPr>
        <p:spPr bwMode="auto">
          <a:xfrm>
            <a:off x="8511239" y="1327195"/>
            <a:ext cx="3482187" cy="5066655"/>
          </a:xfrm>
          <a:prstGeom prst="rect">
            <a:avLst/>
          </a:prstGeom>
          <a:solidFill>
            <a:schemeClr val="bg1"/>
          </a:solidFill>
          <a:ln w="28575">
            <a:solidFill>
              <a:srgbClr val="1D9DD9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r-FR" sz="1100"/>
          </a:p>
          <a:p>
            <a:pPr marL="285750" indent="-285750">
              <a:buClr>
                <a:srgbClr val="1D9DD9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1D9DD9"/>
              </a:buClr>
              <a:buFont typeface="Arial" panose="020B0604020202020204" pitchFamily="34" charset="0"/>
              <a:buChar char="•"/>
            </a:pPr>
            <a:r>
              <a:rPr lang="fr-FR" sz="1100"/>
              <a:t>Que dites vous de </a:t>
            </a:r>
            <a:r>
              <a:rPr lang="fr-FR" sz="1100" b="1"/>
              <a:t>développer</a:t>
            </a:r>
            <a:r>
              <a:rPr lang="fr-FR" sz="1100"/>
              <a:t> votre activité / Chiffre d’affaires autrement ?</a:t>
            </a:r>
          </a:p>
          <a:p>
            <a:pPr>
              <a:buClr>
                <a:srgbClr val="1D9DD9"/>
              </a:buClr>
            </a:pPr>
            <a:endParaRPr lang="fr-FR" sz="1100"/>
          </a:p>
          <a:p>
            <a:pPr marL="285750" indent="-285750">
              <a:buClr>
                <a:srgbClr val="1D9DD9"/>
              </a:buClr>
              <a:buFont typeface="Arial" panose="020B0604020202020204" pitchFamily="34" charset="0"/>
              <a:buChar char="•"/>
            </a:pPr>
            <a:r>
              <a:rPr lang="fr-FR" sz="1100"/>
              <a:t>Possédez vous déja un site vitrine/e-commerce ? Si oui en êtes vous </a:t>
            </a:r>
            <a:r>
              <a:rPr lang="fr-FR" sz="1100" b="1"/>
              <a:t>satisfait</a:t>
            </a:r>
            <a:r>
              <a:rPr lang="fr-FR" sz="1100"/>
              <a:t> ? Si non, que pensez vous de </a:t>
            </a:r>
            <a:r>
              <a:rPr lang="fr-FR" sz="1100" b="1"/>
              <a:t>développer votre chiffre d’affaires au travers de ce can</a:t>
            </a:r>
            <a:r>
              <a:rPr lang="fr-FR" sz="1100"/>
              <a:t>al ?</a:t>
            </a:r>
          </a:p>
          <a:p>
            <a:pPr marL="285750" indent="-285750">
              <a:buClr>
                <a:srgbClr val="1D9DD9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1D9DD9"/>
              </a:buClr>
              <a:buFont typeface="Arial" panose="020B0604020202020204" pitchFamily="34" charset="0"/>
              <a:buChar char="•"/>
            </a:pPr>
            <a:r>
              <a:rPr lang="fr-FR" sz="1100"/>
              <a:t>Enregistrez-vous des commandes, encaissez-vous des acomptes, faites-vous des livraisons ? Si oui, que dites-vous de pouvoir vous faire payer en envoyant un simple </a:t>
            </a:r>
            <a:r>
              <a:rPr lang="fr-FR" sz="1100" b="1"/>
              <a:t>lien sécurisé </a:t>
            </a:r>
            <a:r>
              <a:rPr lang="fr-FR" sz="1100"/>
              <a:t>(par mail ou via sms) et qui vous </a:t>
            </a:r>
            <a:r>
              <a:rPr lang="fr-FR" sz="1100" b="1"/>
              <a:t>garantisse le paiement</a:t>
            </a:r>
            <a:r>
              <a:rPr lang="fr-FR" sz="1100"/>
              <a:t> ?</a:t>
            </a:r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Clr>
                <a:srgbClr val="1D9DD9"/>
              </a:buClr>
              <a:buFont typeface="Arial" panose="020B0604020202020204" pitchFamily="34" charset="0"/>
              <a:buChar char="•"/>
            </a:pPr>
            <a:r>
              <a:rPr lang="fr-FR" sz="1100"/>
              <a:t>Remplacer sa VAD sur TPE par un JPEL Express c’est passer d’un moyen d’encaissement non sécurisé et non garanti à </a:t>
            </a:r>
            <a:r>
              <a:rPr lang="fr-FR" sz="1100" b="1"/>
              <a:t>un moyen sécurisé et garanti</a:t>
            </a:r>
            <a:r>
              <a:rPr lang="fr-FR" sz="1100"/>
              <a:t>.</a:t>
            </a:r>
          </a:p>
          <a:p>
            <a:pPr marL="285750" indent="-285750">
              <a:buClr>
                <a:srgbClr val="1D9DD9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1D9DD9"/>
              </a:buClr>
              <a:buFont typeface="Arial" panose="020B0604020202020204" pitchFamily="34" charset="0"/>
              <a:buChar char="•"/>
            </a:pPr>
            <a:r>
              <a:rPr lang="fr-FR" sz="1100"/>
              <a:t>La vente en ligne permet de </a:t>
            </a:r>
            <a:r>
              <a:rPr lang="fr-FR" sz="1100" b="1"/>
              <a:t>bénéficier de fonctionnalités qui lui sont propres </a:t>
            </a:r>
            <a:r>
              <a:rPr lang="fr-FR" sz="1100"/>
              <a:t>et que les  clients finaux plébisciteront (click and collect, paiement en un clic, paiement à la livraison…) !</a:t>
            </a:r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0" name="Espace réservé du contenu 8">
            <a:extLst>
              <a:ext uri="{FF2B5EF4-FFF2-40B4-BE49-F238E27FC236}">
                <a16:creationId xmlns:a16="http://schemas.microsoft.com/office/drawing/2014/main" id="{CD482A4B-7098-43E2-965E-B43880AD5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6760" y="1253255"/>
            <a:ext cx="3343840" cy="352906"/>
          </a:xfrm>
          <a:prstGeom prst="rect">
            <a:avLst/>
          </a:prstGeom>
          <a:solidFill>
            <a:srgbClr val="1D9DD9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■"/>
            </a:pPr>
            <a:r>
              <a:rPr lang="fr-FR" altLang="fr-FR" sz="1300" b="1">
                <a:solidFill>
                  <a:schemeClr val="bg1"/>
                </a:solidFill>
              </a:rPr>
              <a:t>Des idées pour lancer la discussion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7A4F354F-C8C3-44B7-9F0D-93C7B4E03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9587" y="4114181"/>
            <a:ext cx="3301013" cy="494053"/>
          </a:xfrm>
          <a:prstGeom prst="rect">
            <a:avLst/>
          </a:prstGeom>
          <a:solidFill>
            <a:srgbClr val="1D9DD9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■"/>
            </a:pPr>
            <a:r>
              <a:rPr lang="fr-FR" altLang="fr-FR" sz="1300" b="1">
                <a:solidFill>
                  <a:schemeClr val="bg1"/>
                </a:solidFill>
              </a:rPr>
              <a:t>Et des arguments qui peuvent faire la différence </a:t>
            </a:r>
          </a:p>
        </p:txBody>
      </p:sp>
    </p:spTree>
    <p:extLst>
      <p:ext uri="{BB962C8B-B14F-4D97-AF65-F5344CB8AC3E}">
        <p14:creationId xmlns:p14="http://schemas.microsoft.com/office/powerpoint/2010/main" val="3461336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E017773-0F8E-4FE8-A5D4-611F424CB0A2}"/>
              </a:ext>
            </a:extLst>
          </p:cNvPr>
          <p:cNvSpPr txBox="1">
            <a:spLocks/>
          </p:cNvSpPr>
          <p:nvPr/>
        </p:nvSpPr>
        <p:spPr bwMode="auto">
          <a:xfrm>
            <a:off x="5569155" y="1298244"/>
            <a:ext cx="2834926" cy="1545659"/>
          </a:xfrm>
          <a:prstGeom prst="rect">
            <a:avLst/>
          </a:prstGeom>
          <a:noFill/>
          <a:ln w="28575">
            <a:solidFill>
              <a:srgbClr val="3EAB3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50693BEE-340A-4CCC-86E5-57E47EA9E839}"/>
              </a:ext>
            </a:extLst>
          </p:cNvPr>
          <p:cNvSpPr txBox="1">
            <a:spLocks/>
          </p:cNvSpPr>
          <p:nvPr/>
        </p:nvSpPr>
        <p:spPr bwMode="auto">
          <a:xfrm>
            <a:off x="5562338" y="5183729"/>
            <a:ext cx="2827587" cy="1210122"/>
          </a:xfrm>
          <a:prstGeom prst="rect">
            <a:avLst/>
          </a:prstGeom>
          <a:noFill/>
          <a:ln w="28575">
            <a:solidFill>
              <a:srgbClr val="3EAB3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493E911-4F4F-4D1A-88B2-C14F09B9EC71}"/>
              </a:ext>
            </a:extLst>
          </p:cNvPr>
          <p:cNvSpPr txBox="1">
            <a:spLocks/>
          </p:cNvSpPr>
          <p:nvPr/>
        </p:nvSpPr>
        <p:spPr bwMode="auto">
          <a:xfrm>
            <a:off x="5564776" y="2999877"/>
            <a:ext cx="2832487" cy="2042385"/>
          </a:xfrm>
          <a:prstGeom prst="rect">
            <a:avLst/>
          </a:prstGeom>
          <a:noFill/>
          <a:ln w="28575">
            <a:solidFill>
              <a:srgbClr val="3EAB3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>
                <a:solidFill>
                  <a:srgbClr val="C00000"/>
                </a:solidFill>
              </a:rPr>
              <a:t>3. </a:t>
            </a:r>
            <a:r>
              <a:rPr lang="fr-FR"/>
              <a:t>Ce Boost Fid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Book Challenge Monétique – Ce Boost Fid</a:t>
            </a:r>
            <a:endParaRPr lang="fr-FR" dirty="0"/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6A1D027F-9763-4F2A-9C3E-95907DB9FDD5}"/>
              </a:ext>
            </a:extLst>
          </p:cNvPr>
          <p:cNvSpPr txBox="1">
            <a:spLocks/>
          </p:cNvSpPr>
          <p:nvPr/>
        </p:nvSpPr>
        <p:spPr>
          <a:xfrm>
            <a:off x="247584" y="1304194"/>
            <a:ext cx="5226050" cy="2793720"/>
          </a:xfrm>
          <a:prstGeom prst="rect">
            <a:avLst/>
          </a:prstGeom>
          <a:noFill/>
          <a:ln w="28575">
            <a:solidFill>
              <a:srgbClr val="3EAB36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C2946041-3BC5-425C-8DD6-FE71584176ED}"/>
              </a:ext>
            </a:extLst>
          </p:cNvPr>
          <p:cNvSpPr txBox="1">
            <a:spLocks/>
          </p:cNvSpPr>
          <p:nvPr/>
        </p:nvSpPr>
        <p:spPr>
          <a:xfrm>
            <a:off x="306538" y="1267174"/>
            <a:ext cx="1723366" cy="338987"/>
          </a:xfrm>
          <a:prstGeom prst="rect">
            <a:avLst/>
          </a:prstGeom>
          <a:solidFill>
            <a:srgbClr val="3EAB36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F6D03"/>
              </a:buClr>
              <a:defRPr/>
            </a:pPr>
            <a:r>
              <a:rPr lang="fr-FR" sz="1400" b="1">
                <a:solidFill>
                  <a:schemeClr val="bg1"/>
                </a:solidFill>
              </a:rPr>
              <a:t>Qui contacter ? </a:t>
            </a: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C6D3D723-679C-476C-9B59-15396E22D7BA}"/>
              </a:ext>
            </a:extLst>
          </p:cNvPr>
          <p:cNvSpPr txBox="1">
            <a:spLocks/>
          </p:cNvSpPr>
          <p:nvPr/>
        </p:nvSpPr>
        <p:spPr bwMode="auto">
          <a:xfrm>
            <a:off x="255022" y="4198299"/>
            <a:ext cx="5226050" cy="2195553"/>
          </a:xfrm>
          <a:prstGeom prst="rect">
            <a:avLst/>
          </a:prstGeom>
          <a:noFill/>
          <a:ln w="28575">
            <a:solidFill>
              <a:srgbClr val="3EAB3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5DCCA88F-7C0B-463E-B7E9-CC1CEB8B8877}"/>
              </a:ext>
            </a:extLst>
          </p:cNvPr>
          <p:cNvSpPr txBox="1">
            <a:spLocks/>
          </p:cNvSpPr>
          <p:nvPr/>
        </p:nvSpPr>
        <p:spPr>
          <a:xfrm>
            <a:off x="-170012" y="4239793"/>
            <a:ext cx="5355656" cy="193811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3EAB36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 Boost Fid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3EAB36"/>
              </a:buClr>
              <a:defRPr/>
            </a:pPr>
            <a:r>
              <a:rPr lang="fr-FR" sz="1000" i="1">
                <a:solidFill>
                  <a:schemeClr val="tx1"/>
                </a:solidFill>
              </a:rPr>
              <a:t>Ce Boost Fid Analytiqe : 3 mois offerts </a:t>
            </a:r>
          </a:p>
          <a:p>
            <a:pPr marL="1441350" lvl="3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r>
              <a:rPr lang="fr-FR" sz="900" i="1">
                <a:solidFill>
                  <a:schemeClr val="tx1"/>
                </a:solidFill>
              </a:rPr>
              <a:t>(les frais de logiciel de 25€ sont pris en charge par le marché sur demande)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3EAB36"/>
              </a:buClr>
              <a:defRPr/>
            </a:pPr>
            <a:r>
              <a:rPr lang="fr-FR" sz="1000" b="1">
                <a:solidFill>
                  <a:schemeClr val="tx1"/>
                </a:solidFill>
              </a:rPr>
              <a:t>Ce Boost Fid Fidélité et Fidélité + : 3 mois offerts </a:t>
            </a:r>
          </a:p>
          <a:p>
            <a:pPr marL="1441350" lvl="3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r>
              <a:rPr lang="fr-FR" sz="900">
                <a:solidFill>
                  <a:schemeClr val="tx1"/>
                </a:solidFill>
              </a:rPr>
              <a:t>(les frais de mise en service de 150€ sont facturés  l’issue des 3 mois)</a:t>
            </a:r>
          </a:p>
          <a:p>
            <a:pPr marL="927000" lvl="2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r>
              <a:rPr lang="fr-FR" sz="1000">
                <a:solidFill>
                  <a:schemeClr val="tx1"/>
                </a:solidFill>
              </a:rPr>
              <a:t> </a:t>
            </a: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r>
              <a:rPr lang="fr-FR" sz="1200">
                <a:solidFill>
                  <a:schemeClr val="tx1"/>
                </a:solidFill>
              </a:rPr>
              <a:t> 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01F743CE-9B49-4434-9E57-2580DDC0D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538" y="4151984"/>
            <a:ext cx="2245682" cy="319066"/>
          </a:xfrm>
          <a:prstGeom prst="rect">
            <a:avLst/>
          </a:prstGeom>
          <a:solidFill>
            <a:srgbClr val="3EAB36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3F6D03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offres à proposer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9A3281EB-276F-47B6-8B16-1A81406AD245}"/>
              </a:ext>
            </a:extLst>
          </p:cNvPr>
          <p:cNvSpPr txBox="1">
            <a:spLocks/>
          </p:cNvSpPr>
          <p:nvPr/>
        </p:nvSpPr>
        <p:spPr>
          <a:xfrm>
            <a:off x="5656439" y="3310953"/>
            <a:ext cx="2733486" cy="110507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300"/>
              </a:spcBef>
              <a:spcAft>
                <a:spcPts val="0"/>
              </a:spcAft>
              <a:buClr>
                <a:srgbClr val="3EAB36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buClr>
                <a:srgbClr val="3EAB36"/>
              </a:buClr>
              <a:buFont typeface="Wingdings" panose="05000000000000000000" pitchFamily="2" charset="2"/>
              <a:buChar char="ü"/>
              <a:defRPr/>
            </a:pPr>
            <a:r>
              <a:rPr lang="fr-FR" sz="1100">
                <a:solidFill>
                  <a:schemeClr val="tx1"/>
                </a:solidFill>
              </a:rPr>
              <a:t>Ventes nettes Bancarisation et Flux Pros </a:t>
            </a:r>
            <a:r>
              <a:rPr lang="fr-FR" sz="1100" i="1">
                <a:solidFill>
                  <a:schemeClr val="tx1"/>
                </a:solidFill>
              </a:rPr>
              <a:t>(15% du Baro CAPRO)</a:t>
            </a:r>
          </a:p>
        </p:txBody>
      </p:sp>
      <p:sp>
        <p:nvSpPr>
          <p:cNvPr id="21" name="Espace réservé du contenu 8">
            <a:extLst>
              <a:ext uri="{FF2B5EF4-FFF2-40B4-BE49-F238E27FC236}">
                <a16:creationId xmlns:a16="http://schemas.microsoft.com/office/drawing/2014/main" id="{4569F463-CDAA-48D4-9112-55C32A4ED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0822" y="1260632"/>
            <a:ext cx="2629578" cy="319066"/>
          </a:xfrm>
          <a:prstGeom prst="rect">
            <a:avLst/>
          </a:prstGeom>
          <a:solidFill>
            <a:srgbClr val="3EAB36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3F6D03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impacts Challenge</a:t>
            </a: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6D24AC4A-8C4A-4D6C-B446-743020A58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6891" y="5127833"/>
            <a:ext cx="2379920" cy="308259"/>
          </a:xfrm>
          <a:prstGeom prst="rect">
            <a:avLst/>
          </a:prstGeom>
          <a:solidFill>
            <a:srgbClr val="3EAB36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3F6D03"/>
              </a:buClr>
              <a:buFont typeface="Arial" panose="020B0604020202020204" pitchFamily="34" charset="0"/>
              <a:buChar char="■"/>
            </a:pPr>
            <a:r>
              <a:rPr lang="fr-FR" altLang="fr-FR" sz="1400" b="1" i="1">
                <a:solidFill>
                  <a:schemeClr val="bg1"/>
                </a:solidFill>
              </a:rPr>
              <a:t>Un support à utiliser ! </a:t>
            </a: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602D9F35-0BDF-428D-8EFD-EC313CCE8C5B}"/>
              </a:ext>
            </a:extLst>
          </p:cNvPr>
          <p:cNvSpPr txBox="1">
            <a:spLocks/>
          </p:cNvSpPr>
          <p:nvPr/>
        </p:nvSpPr>
        <p:spPr>
          <a:xfrm>
            <a:off x="5196417" y="5412814"/>
            <a:ext cx="3053982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3EAB36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site Ce Boost Fid </a:t>
            </a:r>
            <a:r>
              <a:rPr lang="fr-FR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Clic </a:t>
            </a:r>
            <a:r>
              <a:rPr lang="fr-FR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ici</a:t>
            </a:r>
            <a:endParaRPr lang="fr-FR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Espace réservé du contenu 8">
            <a:extLst>
              <a:ext uri="{FF2B5EF4-FFF2-40B4-BE49-F238E27FC236}">
                <a16:creationId xmlns:a16="http://schemas.microsoft.com/office/drawing/2014/main" id="{1A40FD6B-3CC4-42AA-8C2D-BC670573B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7797" y="2960990"/>
            <a:ext cx="2629578" cy="319066"/>
          </a:xfrm>
          <a:prstGeom prst="rect">
            <a:avLst/>
          </a:prstGeom>
          <a:solidFill>
            <a:srgbClr val="3EAB36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3F6D03"/>
              </a:buClr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impacts PV</a:t>
            </a: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6E4E84A7-F8C4-40B2-A3AE-E13700E927BF}"/>
              </a:ext>
            </a:extLst>
          </p:cNvPr>
          <p:cNvSpPr txBox="1">
            <a:spLocks/>
          </p:cNvSpPr>
          <p:nvPr/>
        </p:nvSpPr>
        <p:spPr>
          <a:xfrm>
            <a:off x="5161122" y="1613858"/>
            <a:ext cx="3282426" cy="1307203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3EAB36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</a:rPr>
              <a:t>Lead</a:t>
            </a:r>
            <a:r>
              <a:rPr lang="fr-FR" sz="1200">
                <a:solidFill>
                  <a:schemeClr val="tx1"/>
                </a:solidFill>
              </a:rPr>
              <a:t> Ce Boost Fid : 1 point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3EAB36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</a:rPr>
              <a:t>Contrat</a:t>
            </a:r>
            <a:r>
              <a:rPr lang="fr-FR" sz="1200">
                <a:solidFill>
                  <a:schemeClr val="tx1"/>
                </a:solidFill>
              </a:rPr>
              <a:t> Ce Boost Fid Fid/Fid + : </a:t>
            </a:r>
            <a:r>
              <a:rPr lang="fr-FR" sz="1200" b="1">
                <a:solidFill>
                  <a:schemeClr val="tx1"/>
                </a:solidFill>
              </a:rPr>
              <a:t>3 points</a:t>
            </a: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DD3ADE1A-74EF-4062-913C-A1160F522584}"/>
              </a:ext>
            </a:extLst>
          </p:cNvPr>
          <p:cNvSpPr txBox="1">
            <a:spLocks/>
          </p:cNvSpPr>
          <p:nvPr/>
        </p:nvSpPr>
        <p:spPr bwMode="auto">
          <a:xfrm>
            <a:off x="8497171" y="1298245"/>
            <a:ext cx="3482187" cy="5095606"/>
          </a:xfrm>
          <a:prstGeom prst="rect">
            <a:avLst/>
          </a:prstGeom>
          <a:solidFill>
            <a:schemeClr val="bg1"/>
          </a:solidFill>
          <a:ln w="28575">
            <a:solidFill>
              <a:srgbClr val="3EAB3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r-FR" sz="1100"/>
          </a:p>
          <a:p>
            <a:pPr marL="285750" indent="-285750">
              <a:buClr>
                <a:srgbClr val="3EAB36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3EAB36"/>
              </a:buClr>
              <a:buFont typeface="Arial" panose="020B0604020202020204" pitchFamily="34" charset="0"/>
              <a:buChar char="•"/>
            </a:pPr>
            <a:r>
              <a:rPr lang="fr-FR" sz="1100"/>
              <a:t>Quelle est votre stratégie pour faire </a:t>
            </a:r>
            <a:r>
              <a:rPr lang="fr-FR" sz="1100" b="1"/>
              <a:t>revenir votre clientèle</a:t>
            </a:r>
            <a:r>
              <a:rPr lang="fr-FR" sz="1100"/>
              <a:t> en boutique ? </a:t>
            </a:r>
            <a:r>
              <a:rPr lang="fr-FR" sz="1100" b="1"/>
              <a:t>Développer votre clientèle</a:t>
            </a:r>
            <a:r>
              <a:rPr lang="fr-FR" sz="1100"/>
              <a:t> ?</a:t>
            </a:r>
          </a:p>
          <a:p>
            <a:pPr marL="171450" indent="-171450">
              <a:buClr>
                <a:srgbClr val="3EAB36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3EAB36"/>
              </a:buClr>
              <a:buFont typeface="Arial" panose="020B0604020202020204" pitchFamily="34" charset="0"/>
              <a:buChar char="•"/>
            </a:pPr>
            <a:r>
              <a:rPr lang="fr-FR" sz="1100"/>
              <a:t>Que dites vous de transformer la carte bleue de vos clients en </a:t>
            </a:r>
            <a:r>
              <a:rPr lang="fr-FR" sz="1100" b="1"/>
              <a:t>carte de fidélité </a:t>
            </a:r>
            <a:r>
              <a:rPr lang="fr-FR" sz="1100"/>
              <a:t>?</a:t>
            </a:r>
          </a:p>
          <a:p>
            <a:pPr marL="285750" indent="-285750">
              <a:buFontTx/>
              <a:buChar char="-"/>
            </a:pPr>
            <a:endParaRPr lang="fr-FR" sz="1100"/>
          </a:p>
          <a:p>
            <a:endParaRPr lang="fr-FR" sz="1100"/>
          </a:p>
          <a:p>
            <a:endParaRPr lang="fr-FR" sz="1100"/>
          </a:p>
          <a:p>
            <a:endParaRPr lang="fr-FR" sz="1100"/>
          </a:p>
          <a:p>
            <a:endParaRPr lang="fr-FR" sz="1100"/>
          </a:p>
          <a:p>
            <a:endParaRPr lang="fr-FR" sz="1100"/>
          </a:p>
          <a:p>
            <a:endParaRPr lang="fr-FR" sz="1100"/>
          </a:p>
          <a:p>
            <a:endParaRPr lang="fr-FR" sz="1100"/>
          </a:p>
          <a:p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Clr>
                <a:srgbClr val="3EAB36"/>
              </a:buClr>
              <a:buFont typeface="Arial" panose="020B0604020202020204" pitchFamily="34" charset="0"/>
              <a:buChar char="•"/>
            </a:pPr>
            <a:r>
              <a:rPr lang="fr-FR" sz="1100"/>
              <a:t>Un client enrolé c’est </a:t>
            </a:r>
            <a:r>
              <a:rPr lang="fr-FR" sz="1100" b="1"/>
              <a:t>51 % de CA en plus </a:t>
            </a:r>
            <a:r>
              <a:rPr lang="fr-FR" sz="1100"/>
              <a:t>en moyenne </a:t>
            </a:r>
          </a:p>
          <a:p>
            <a:pPr marL="285750" indent="-285750">
              <a:buClr>
                <a:srgbClr val="3EAB36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3EAB36"/>
              </a:buClr>
              <a:buFont typeface="Arial" panose="020B0604020202020204" pitchFamily="34" charset="0"/>
              <a:buChar char="•"/>
            </a:pPr>
            <a:r>
              <a:rPr lang="fr-FR" sz="1100"/>
              <a:t>Un expert marketing est mis à disposition du client pour </a:t>
            </a:r>
            <a:r>
              <a:rPr lang="fr-FR" sz="1100" b="1"/>
              <a:t>construire un programme de fidélité complet et sur mesure. </a:t>
            </a:r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0" name="Espace réservé du contenu 8">
            <a:extLst>
              <a:ext uri="{FF2B5EF4-FFF2-40B4-BE49-F238E27FC236}">
                <a16:creationId xmlns:a16="http://schemas.microsoft.com/office/drawing/2014/main" id="{CD482A4B-7098-43E2-965E-B43880AD5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9146" y="1261964"/>
            <a:ext cx="3387385" cy="352906"/>
          </a:xfrm>
          <a:prstGeom prst="rect">
            <a:avLst/>
          </a:prstGeom>
          <a:solidFill>
            <a:srgbClr val="3EAB36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3F6D03"/>
              </a:buClr>
              <a:buFont typeface="Arial" panose="020B0604020202020204" pitchFamily="34" charset="0"/>
              <a:buChar char="■"/>
            </a:pPr>
            <a:r>
              <a:rPr lang="fr-FR" altLang="fr-FR" sz="1300" b="1">
                <a:solidFill>
                  <a:schemeClr val="bg1"/>
                </a:solidFill>
              </a:rPr>
              <a:t>Des idées pour lancer la discussion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7A4F354F-C8C3-44B7-9F0D-93C7B4E03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9147" y="4114181"/>
            <a:ext cx="3387386" cy="494053"/>
          </a:xfrm>
          <a:prstGeom prst="rect">
            <a:avLst/>
          </a:prstGeom>
          <a:solidFill>
            <a:srgbClr val="3EAB36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3F6D03"/>
              </a:buClr>
              <a:buFont typeface="Arial" panose="020B0604020202020204" pitchFamily="34" charset="0"/>
              <a:buChar char="■"/>
            </a:pPr>
            <a:r>
              <a:rPr lang="fr-FR" altLang="fr-FR" sz="1300" b="1">
                <a:solidFill>
                  <a:schemeClr val="bg1"/>
                </a:solidFill>
              </a:rPr>
              <a:t>Et des arguments qui peuvent faire la différence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80798F-8934-462C-9CA5-8BF4CFC9A8BE}"/>
              </a:ext>
            </a:extLst>
          </p:cNvPr>
          <p:cNvSpPr/>
          <p:nvPr/>
        </p:nvSpPr>
        <p:spPr>
          <a:xfrm>
            <a:off x="-211020" y="1643181"/>
            <a:ext cx="5684654" cy="2346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1">
              <a:spcBef>
                <a:spcPts val="300"/>
              </a:spcBef>
              <a:buClr>
                <a:srgbClr val="FCBE04"/>
              </a:buClr>
              <a:defRPr/>
            </a:pPr>
            <a:r>
              <a:rPr lang="fr-FR" sz="1200" b="1">
                <a:solidFill>
                  <a:prstClr val="black"/>
                </a:solidFill>
              </a:rPr>
              <a:t>Des cibles qualifiées pour organiser la prise de contact</a:t>
            </a:r>
          </a:p>
          <a:p>
            <a:pPr lvl="1">
              <a:spcBef>
                <a:spcPts val="300"/>
              </a:spcBef>
              <a:buClr>
                <a:srgbClr val="3EAB36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Cibles GERC :</a:t>
            </a:r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r>
              <a:rPr lang="fr-FR" sz="1050" b="1">
                <a:solidFill>
                  <a:prstClr val="black"/>
                </a:solidFill>
              </a:rPr>
              <a:t>Equiper nos clients Pros d’une solution CE Boost FID</a:t>
            </a:r>
            <a:r>
              <a:rPr lang="fr-FR" sz="1050">
                <a:solidFill>
                  <a:prstClr val="black"/>
                </a:solidFill>
              </a:rPr>
              <a:t>, </a:t>
            </a:r>
            <a:r>
              <a:rPr lang="fr-FR" sz="1000">
                <a:solidFill>
                  <a:prstClr val="black"/>
                </a:solidFill>
              </a:rPr>
              <a:t>la solution utile au développement de leur activité grâce à la fidélisation de leur clientèle, l’amélioration de la réputation digitale et communication auprès de leur communauté</a:t>
            </a:r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r>
              <a:rPr lang="fr-FR" sz="1000">
                <a:solidFill>
                  <a:prstClr val="black"/>
                </a:solidFill>
              </a:rPr>
              <a:t>	Large Pro avec Code Naf appétent</a:t>
            </a:r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endParaRPr lang="fr-FR" sz="1000">
              <a:solidFill>
                <a:prstClr val="black"/>
              </a:solidFill>
            </a:endParaRPr>
          </a:p>
          <a:p>
            <a:pPr lvl="1"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Fichier excel</a:t>
            </a:r>
          </a:p>
          <a:p>
            <a:pPr lvl="2">
              <a:spcBef>
                <a:spcPts val="300"/>
              </a:spcBef>
              <a:buClr>
                <a:srgbClr val="00B050"/>
              </a:buClr>
              <a:defRPr/>
            </a:pPr>
            <a:r>
              <a:rPr lang="fr-FR" sz="1000"/>
              <a:t>Fichier des codes NAF  appétents + contrats monétique actifs en CEGEE (qualification faite par Izicap)</a:t>
            </a:r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endParaRPr lang="fr-FR" sz="1000"/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endParaRPr lang="fr-FR" sz="1000" b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709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8">
            <a:extLst>
              <a:ext uri="{FF2B5EF4-FFF2-40B4-BE49-F238E27FC236}">
                <a16:creationId xmlns:a16="http://schemas.microsoft.com/office/drawing/2014/main" id="{4595B086-58E7-4C17-A5DF-C22668A752EE}"/>
              </a:ext>
            </a:extLst>
          </p:cNvPr>
          <p:cNvSpPr txBox="1">
            <a:spLocks/>
          </p:cNvSpPr>
          <p:nvPr/>
        </p:nvSpPr>
        <p:spPr>
          <a:xfrm>
            <a:off x="5820258" y="1304194"/>
            <a:ext cx="2720272" cy="262778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>
                <a:solidFill>
                  <a:srgbClr val="C00000"/>
                </a:solidFill>
              </a:rPr>
              <a:t>4. </a:t>
            </a:r>
            <a:r>
              <a:rPr lang="fr-FR"/>
              <a:t>BIMPLI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Book Challenge Monétique - BIMPLI</a:t>
            </a:r>
            <a:endParaRPr lang="fr-FR" dirty="0"/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6A1D027F-9763-4F2A-9C3E-95907DB9FDD5}"/>
              </a:ext>
            </a:extLst>
          </p:cNvPr>
          <p:cNvSpPr txBox="1">
            <a:spLocks/>
          </p:cNvSpPr>
          <p:nvPr/>
        </p:nvSpPr>
        <p:spPr>
          <a:xfrm>
            <a:off x="458604" y="1304194"/>
            <a:ext cx="5226050" cy="262778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C2946041-3BC5-425C-8DD6-FE71584176ED}"/>
              </a:ext>
            </a:extLst>
          </p:cNvPr>
          <p:cNvSpPr txBox="1">
            <a:spLocks/>
          </p:cNvSpPr>
          <p:nvPr/>
        </p:nvSpPr>
        <p:spPr>
          <a:xfrm>
            <a:off x="517558" y="1267174"/>
            <a:ext cx="1723366" cy="338987"/>
          </a:xfrm>
          <a:prstGeom prst="rect">
            <a:avLst/>
          </a:prstGeom>
          <a:solidFill>
            <a:srgbClr val="7030A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defRPr/>
            </a:pPr>
            <a:r>
              <a:rPr lang="fr-FR" sz="1400" b="1">
                <a:solidFill>
                  <a:schemeClr val="bg1"/>
                </a:solidFill>
              </a:rPr>
              <a:t>Qui contacter ? </a:t>
            </a: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C6D3D723-679C-476C-9B59-15396E22D7BA}"/>
              </a:ext>
            </a:extLst>
          </p:cNvPr>
          <p:cNvSpPr txBox="1">
            <a:spLocks/>
          </p:cNvSpPr>
          <p:nvPr/>
        </p:nvSpPr>
        <p:spPr bwMode="auto">
          <a:xfrm>
            <a:off x="466042" y="4198299"/>
            <a:ext cx="5226050" cy="2195553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5DCCA88F-7C0B-463E-B7E9-CC1CEB8B8877}"/>
              </a:ext>
            </a:extLst>
          </p:cNvPr>
          <p:cNvSpPr txBox="1">
            <a:spLocks/>
          </p:cNvSpPr>
          <p:nvPr/>
        </p:nvSpPr>
        <p:spPr>
          <a:xfrm>
            <a:off x="49049" y="4143994"/>
            <a:ext cx="5355656" cy="193811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solidFill>
                <a:schemeClr val="tx1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Restaurant Bimpli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>
                <a:solidFill>
                  <a:schemeClr val="tx1"/>
                </a:solidFill>
              </a:rPr>
              <a:t>Frais de création offert pour la 1</a:t>
            </a:r>
            <a:r>
              <a:rPr lang="fr-FR" sz="1000" baseline="30000">
                <a:solidFill>
                  <a:schemeClr val="tx1"/>
                </a:solidFill>
              </a:rPr>
              <a:t>ère</a:t>
            </a:r>
            <a:r>
              <a:rPr lang="fr-FR" sz="1000">
                <a:solidFill>
                  <a:schemeClr val="tx1"/>
                </a:solidFill>
              </a:rPr>
              <a:t> commande au lieu de 5€ HT/salarié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>
                <a:solidFill>
                  <a:schemeClr val="tx1"/>
                </a:solidFill>
              </a:rPr>
              <a:t>Frais mensuel d’accès au service offerts le 1</a:t>
            </a:r>
            <a:r>
              <a:rPr lang="fr-FR" sz="1000" baseline="30000">
                <a:solidFill>
                  <a:schemeClr val="tx1"/>
                </a:solidFill>
              </a:rPr>
              <a:t>er</a:t>
            </a:r>
            <a:r>
              <a:rPr lang="fr-FR" sz="1000">
                <a:solidFill>
                  <a:schemeClr val="tx1"/>
                </a:solidFill>
              </a:rPr>
              <a:t> mois au lieu de 2€ HT par salarié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>
                <a:solidFill>
                  <a:schemeClr val="tx1"/>
                </a:solidFill>
              </a:rPr>
              <a:t>Livraison des cartes offertes pour la 1</a:t>
            </a:r>
            <a:r>
              <a:rPr lang="fr-FR" sz="1000" baseline="30000">
                <a:solidFill>
                  <a:schemeClr val="tx1"/>
                </a:solidFill>
              </a:rPr>
              <a:t>ère</a:t>
            </a:r>
            <a:r>
              <a:rPr lang="fr-FR" sz="1000">
                <a:solidFill>
                  <a:schemeClr val="tx1"/>
                </a:solidFill>
              </a:rPr>
              <a:t> commande au lieu de 10€HT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Bimpli CESU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>
                <a:solidFill>
                  <a:schemeClr val="tx1"/>
                </a:solidFill>
              </a:rPr>
              <a:t>Frais de prestation à 15€ pour toute commande de millésime 2023 supérieure à 1000€ par bénéficiaire</a:t>
            </a:r>
            <a:endParaRPr lang="fr-FR" sz="900">
              <a:solidFill>
                <a:schemeClr val="tx1"/>
              </a:solidFill>
            </a:endParaRPr>
          </a:p>
          <a:p>
            <a:pPr marL="927000" lvl="2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r>
              <a:rPr lang="fr-FR" sz="1000">
                <a:solidFill>
                  <a:schemeClr val="tx1"/>
                </a:solidFill>
              </a:rPr>
              <a:t> </a:t>
            </a:r>
            <a:endParaRPr lang="fr-FR" sz="1200">
              <a:solidFill>
                <a:schemeClr val="tx1"/>
              </a:solidFill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r>
              <a:rPr lang="fr-FR" sz="1200">
                <a:solidFill>
                  <a:schemeClr val="tx1"/>
                </a:solidFill>
              </a:rPr>
              <a:t> 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01F743CE-9B49-4434-9E57-2580DDC0D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4038767"/>
            <a:ext cx="224568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offres à proposer</a:t>
            </a:r>
          </a:p>
        </p:txBody>
      </p:sp>
      <p:sp>
        <p:nvSpPr>
          <p:cNvPr id="21" name="Espace réservé du contenu 8">
            <a:extLst>
              <a:ext uri="{FF2B5EF4-FFF2-40B4-BE49-F238E27FC236}">
                <a16:creationId xmlns:a16="http://schemas.microsoft.com/office/drawing/2014/main" id="{4569F463-CDAA-48D4-9112-55C32A4ED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7969" y="1260632"/>
            <a:ext cx="235986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■"/>
            </a:pPr>
            <a:r>
              <a:rPr lang="fr-FR" altLang="fr-FR" sz="1400" b="1">
                <a:solidFill>
                  <a:schemeClr val="bg1"/>
                </a:solidFill>
              </a:rPr>
              <a:t>Les impacts Challenge</a:t>
            </a:r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50693BEE-340A-4CCC-86E5-57E47EA9E839}"/>
              </a:ext>
            </a:extLst>
          </p:cNvPr>
          <p:cNvSpPr txBox="1">
            <a:spLocks/>
          </p:cNvSpPr>
          <p:nvPr/>
        </p:nvSpPr>
        <p:spPr bwMode="auto">
          <a:xfrm>
            <a:off x="5773358" y="4198298"/>
            <a:ext cx="2827587" cy="2195553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3" name="Espace réservé du contenu 8">
            <a:extLst>
              <a:ext uri="{FF2B5EF4-FFF2-40B4-BE49-F238E27FC236}">
                <a16:creationId xmlns:a16="http://schemas.microsoft.com/office/drawing/2014/main" id="{6D24AC4A-8C4A-4D6C-B446-743020A58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7911" y="4152464"/>
            <a:ext cx="2379920" cy="30825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■"/>
            </a:pPr>
            <a:r>
              <a:rPr lang="fr-FR" altLang="fr-FR" sz="1400" b="1" i="1">
                <a:solidFill>
                  <a:schemeClr val="bg1"/>
                </a:solidFill>
              </a:rPr>
              <a:t>Un support à utiliser ! </a:t>
            </a:r>
          </a:p>
        </p:txBody>
      </p:sp>
      <p:sp>
        <p:nvSpPr>
          <p:cNvPr id="26" name="Espace réservé du contenu 8">
            <a:extLst>
              <a:ext uri="{FF2B5EF4-FFF2-40B4-BE49-F238E27FC236}">
                <a16:creationId xmlns:a16="http://schemas.microsoft.com/office/drawing/2014/main" id="{602D9F35-0BDF-428D-8EFD-EC313CCE8C5B}"/>
              </a:ext>
            </a:extLst>
          </p:cNvPr>
          <p:cNvSpPr txBox="1">
            <a:spLocks/>
          </p:cNvSpPr>
          <p:nvPr/>
        </p:nvSpPr>
        <p:spPr>
          <a:xfrm>
            <a:off x="5363433" y="4480180"/>
            <a:ext cx="3066464" cy="121012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informations du site CEGEE </a:t>
            </a:r>
            <a:r>
              <a:rPr lang="fr-FR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Clic </a:t>
            </a:r>
            <a:r>
              <a:rPr lang="fr-FR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ici</a:t>
            </a:r>
            <a:endParaRPr lang="fr-FR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Espace réservé du contenu 8">
            <a:extLst>
              <a:ext uri="{FF2B5EF4-FFF2-40B4-BE49-F238E27FC236}">
                <a16:creationId xmlns:a16="http://schemas.microsoft.com/office/drawing/2014/main" id="{6E4E84A7-F8C4-40B2-A3AE-E13700E927BF}"/>
              </a:ext>
            </a:extLst>
          </p:cNvPr>
          <p:cNvSpPr txBox="1">
            <a:spLocks/>
          </p:cNvSpPr>
          <p:nvPr/>
        </p:nvSpPr>
        <p:spPr>
          <a:xfrm>
            <a:off x="5372142" y="1683530"/>
            <a:ext cx="3282426" cy="1307203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</a:t>
            </a:r>
            <a:r>
              <a:rPr lang="fr-FR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Bimpli : </a:t>
            </a: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point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Contrat</a:t>
            </a:r>
            <a:r>
              <a:rPr lang="fr-FR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Bimpli : </a:t>
            </a:r>
            <a:r>
              <a:rPr lang="fr-FR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points</a:t>
            </a:r>
          </a:p>
        </p:txBody>
      </p:sp>
      <p:sp>
        <p:nvSpPr>
          <p:cNvPr id="29" name="Espace réservé du contenu 8">
            <a:extLst>
              <a:ext uri="{FF2B5EF4-FFF2-40B4-BE49-F238E27FC236}">
                <a16:creationId xmlns:a16="http://schemas.microsoft.com/office/drawing/2014/main" id="{DD3ADE1A-74EF-4062-913C-A1160F522584}"/>
              </a:ext>
            </a:extLst>
          </p:cNvPr>
          <p:cNvSpPr txBox="1">
            <a:spLocks/>
          </p:cNvSpPr>
          <p:nvPr/>
        </p:nvSpPr>
        <p:spPr bwMode="auto">
          <a:xfrm>
            <a:off x="8708191" y="1304195"/>
            <a:ext cx="3482187" cy="5089656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r-FR" sz="1100"/>
          </a:p>
          <a:p>
            <a:pPr marL="285750" indent="-285750">
              <a:buClr>
                <a:srgbClr val="7030A0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fr-FR" sz="1100"/>
              <a:t>Que dites vous de mettre en place </a:t>
            </a:r>
            <a:r>
              <a:rPr lang="fr-FR" sz="1100" b="1"/>
              <a:t>une solution motivante et fidélisante pour vos salariés</a:t>
            </a:r>
            <a:r>
              <a:rPr lang="fr-FR" sz="1100"/>
              <a:t> et </a:t>
            </a:r>
            <a:r>
              <a:rPr lang="fr-FR" sz="1100" b="1"/>
              <a:t>fiscalement intéressante </a:t>
            </a:r>
            <a:r>
              <a:rPr lang="fr-FR" sz="1100"/>
              <a:t>pour vous ? </a:t>
            </a:r>
          </a:p>
          <a:p>
            <a:pPr marL="285750" indent="-285750">
              <a:buClr>
                <a:srgbClr val="7030A0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fr-FR" sz="1100"/>
              <a:t>Quelle est la </a:t>
            </a:r>
            <a:r>
              <a:rPr lang="fr-FR" sz="1100" b="1"/>
              <a:t>politique sociale </a:t>
            </a:r>
            <a:r>
              <a:rPr lang="fr-FR" sz="1100"/>
              <a:t>de votre entreprise ?</a:t>
            </a:r>
          </a:p>
          <a:p>
            <a:pPr marL="285750" indent="-285750">
              <a:buClr>
                <a:srgbClr val="7030A0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fr-FR" sz="1100"/>
              <a:t>Souhaitez vous que je vous présente une solution pour </a:t>
            </a:r>
            <a:r>
              <a:rPr lang="fr-FR" sz="1100" b="1"/>
              <a:t>renforcer</a:t>
            </a:r>
            <a:r>
              <a:rPr lang="fr-FR" sz="1100"/>
              <a:t> votre marque employeur et </a:t>
            </a:r>
            <a:r>
              <a:rPr lang="fr-FR" sz="1100" b="1"/>
              <a:t>attirer de nouveaux talents </a:t>
            </a:r>
            <a:r>
              <a:rPr lang="fr-FR" sz="1100"/>
              <a:t>?</a:t>
            </a:r>
          </a:p>
          <a:p>
            <a:endParaRPr lang="fr-FR" sz="1100"/>
          </a:p>
          <a:p>
            <a:endParaRPr lang="fr-FR" sz="1100"/>
          </a:p>
          <a:p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fr-FR" sz="1100"/>
              <a:t>Le titre restaurant fait partie des avantages sociaux </a:t>
            </a:r>
            <a:r>
              <a:rPr lang="fr-FR" sz="1100" b="1"/>
              <a:t>les plus appréciés </a:t>
            </a:r>
            <a:r>
              <a:rPr lang="fr-FR" sz="1100"/>
              <a:t>des français. </a:t>
            </a:r>
          </a:p>
          <a:p>
            <a:pPr marL="285750" indent="-285750">
              <a:buClr>
                <a:srgbClr val="7030A0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fr-FR" sz="1100"/>
              <a:t>Le CESU permet </a:t>
            </a:r>
            <a:r>
              <a:rPr lang="fr-FR" sz="1100" b="1"/>
              <a:t>d’améliorer</a:t>
            </a:r>
            <a:r>
              <a:rPr lang="fr-FR" sz="1100"/>
              <a:t> le quotidien de vos salariés (3 catégories de services à la personne : famille,  vie quotidienne ou dépendance). </a:t>
            </a:r>
          </a:p>
          <a:p>
            <a:pPr marL="285750" indent="-285750">
              <a:buClr>
                <a:srgbClr val="7030A0"/>
              </a:buClr>
              <a:buFont typeface="Arial" panose="020B0604020202020204" pitchFamily="34" charset="0"/>
              <a:buChar char="•"/>
            </a:pPr>
            <a:endParaRPr lang="fr-FR" sz="1100"/>
          </a:p>
          <a:p>
            <a:pPr marL="285750" indent="-28575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fr-FR" sz="1100"/>
              <a:t>Le titre cadeau permet de </a:t>
            </a:r>
            <a:r>
              <a:rPr lang="fr-FR" sz="1100" b="1"/>
              <a:t>regénérer</a:t>
            </a:r>
            <a:r>
              <a:rPr lang="fr-FR" sz="1100"/>
              <a:t> du pouvoir d’achat immédiat et defiscalisé à vos collaborateurs.</a:t>
            </a:r>
          </a:p>
          <a:p>
            <a:pPr marL="285750" indent="-285750">
              <a:buFontTx/>
              <a:buChar char="-"/>
            </a:pPr>
            <a:endParaRPr lang="fr-FR" sz="1100"/>
          </a:p>
          <a:p>
            <a:pPr marL="285750" indent="-285750">
              <a:buFontTx/>
              <a:buChar char="-"/>
            </a:pPr>
            <a:endParaRPr lang="fr-FR" sz="1100"/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0" name="Espace réservé du contenu 8">
            <a:extLst>
              <a:ext uri="{FF2B5EF4-FFF2-40B4-BE49-F238E27FC236}">
                <a16:creationId xmlns:a16="http://schemas.microsoft.com/office/drawing/2014/main" id="{CD482A4B-7098-43E2-965E-B43880AD5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0167" y="1270673"/>
            <a:ext cx="3343840" cy="35290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■"/>
            </a:pPr>
            <a:r>
              <a:rPr lang="fr-FR" altLang="fr-FR" sz="1300" b="1">
                <a:solidFill>
                  <a:schemeClr val="bg1"/>
                </a:solidFill>
              </a:rPr>
              <a:t>Des idées pour lancer la discussion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7A4F354F-C8C3-44B7-9F0D-93C7B4E03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6867" y="3887750"/>
            <a:ext cx="3301013" cy="49405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■"/>
            </a:pPr>
            <a:r>
              <a:rPr lang="fr-FR" altLang="fr-FR" sz="1300" b="1">
                <a:solidFill>
                  <a:schemeClr val="bg1"/>
                </a:solidFill>
              </a:rPr>
              <a:t>Et des arguments qui peuvent faire la différence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80798F-8934-462C-9CA5-8BF4CFC9A8BE}"/>
              </a:ext>
            </a:extLst>
          </p:cNvPr>
          <p:cNvSpPr/>
          <p:nvPr/>
        </p:nvSpPr>
        <p:spPr>
          <a:xfrm>
            <a:off x="0" y="1643181"/>
            <a:ext cx="568465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1">
              <a:spcBef>
                <a:spcPts val="300"/>
              </a:spcBef>
              <a:buClr>
                <a:srgbClr val="FCBE04"/>
              </a:buClr>
              <a:defRPr/>
            </a:pPr>
            <a:r>
              <a:rPr lang="fr-FR" sz="1200" b="1">
                <a:solidFill>
                  <a:prstClr val="black"/>
                </a:solidFill>
              </a:rPr>
              <a:t>Des cibles qualifiées pour organiser la prise de contact</a:t>
            </a:r>
          </a:p>
          <a:p>
            <a:pPr lvl="1">
              <a:spcBef>
                <a:spcPts val="300"/>
              </a:spcBef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Cibles :</a:t>
            </a:r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r>
              <a:rPr lang="fr-FR" sz="1050" b="1">
                <a:solidFill>
                  <a:prstClr val="black"/>
                </a:solidFill>
              </a:rPr>
              <a:t>Avantage RH</a:t>
            </a:r>
          </a:p>
          <a:p>
            <a:pPr lvl="2"/>
            <a:r>
              <a:rPr lang="fr-FR" sz="900" b="1"/>
              <a:t>Cible 1 : </a:t>
            </a:r>
            <a:r>
              <a:rPr lang="fr-FR" sz="900"/>
              <a:t>Clients PRO actifs avec au moins 2 salariés. </a:t>
            </a:r>
          </a:p>
          <a:p>
            <a:pPr lvl="2"/>
            <a:r>
              <a:rPr lang="fr-FR" sz="900" b="1"/>
              <a:t>Cible 2 : </a:t>
            </a:r>
            <a:r>
              <a:rPr lang="fr-FR" sz="900"/>
              <a:t>Clients codes NAF PLS (professions libérales de santé) actifs avec au moins 1 salarié.</a:t>
            </a:r>
          </a:p>
          <a:p>
            <a:pPr lvl="2"/>
            <a:r>
              <a:rPr lang="fr-FR" sz="900" b="1"/>
              <a:t>Cible 3 : </a:t>
            </a:r>
            <a:r>
              <a:rPr lang="fr-FR" sz="900"/>
              <a:t>Clients PRO actifs avec au moins 2 salariés 2 ou 3 étoiles. </a:t>
            </a:r>
          </a:p>
          <a:p>
            <a:pPr lvl="2"/>
            <a:r>
              <a:rPr lang="fr-FR" sz="900" b="1"/>
              <a:t>Cible 4 : </a:t>
            </a:r>
            <a:r>
              <a:rPr lang="fr-FR" sz="900"/>
              <a:t>Clients codes NAF PLS actifs avec au moins 1 salarié. </a:t>
            </a:r>
            <a:endParaRPr lang="fr-FR"/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endParaRPr lang="fr-FR" sz="1050" b="1">
              <a:solidFill>
                <a:prstClr val="black"/>
              </a:solidFill>
            </a:endParaRPr>
          </a:p>
          <a:p>
            <a:pPr marL="806450" lvl="2" indent="-90488">
              <a:spcBef>
                <a:spcPts val="300"/>
              </a:spcBef>
              <a:buClr>
                <a:srgbClr val="C00000"/>
              </a:buClr>
              <a:defRPr/>
            </a:pPr>
            <a:endParaRPr lang="fr-FR" sz="1000" b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174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Image 92">
            <a:extLst>
              <a:ext uri="{FF2B5EF4-FFF2-40B4-BE49-F238E27FC236}">
                <a16:creationId xmlns:a16="http://schemas.microsoft.com/office/drawing/2014/main" id="{8747A61E-99F8-4735-81AC-37F2797DD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768" y="5693732"/>
            <a:ext cx="238988" cy="200528"/>
          </a:xfrm>
          <a:prstGeom prst="rect">
            <a:avLst/>
          </a:prstGeom>
        </p:spPr>
      </p:pic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5BAFE391-F5E9-4411-802B-DDF5628B3A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15516"/>
              </p:ext>
            </p:extLst>
          </p:nvPr>
        </p:nvGraphicFramePr>
        <p:xfrm>
          <a:off x="160809" y="2032557"/>
          <a:ext cx="11717682" cy="4328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3742">
                  <a:extLst>
                    <a:ext uri="{9D8B030D-6E8A-4147-A177-3AD203B41FA5}">
                      <a16:colId xmlns:a16="http://schemas.microsoft.com/office/drawing/2014/main" val="233028858"/>
                    </a:ext>
                  </a:extLst>
                </a:gridCol>
                <a:gridCol w="2710213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5171044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714103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842766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  <a:gridCol w="1095814">
                  <a:extLst>
                    <a:ext uri="{9D8B030D-6E8A-4147-A177-3AD203B41FA5}">
                      <a16:colId xmlns:a16="http://schemas.microsoft.com/office/drawing/2014/main" val="938146078"/>
                    </a:ext>
                  </a:extLst>
                </a:gridCol>
              </a:tblGrid>
              <a:tr h="268610"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Domaine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Volume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206633"/>
                  </a:ext>
                </a:extLst>
              </a:tr>
              <a:tr h="277181">
                <a:tc rowSpan="2">
                  <a:txBody>
                    <a:bodyPr/>
                    <a:lstStyle/>
                    <a:p>
                      <a:pPr algn="ctr"/>
                      <a:r>
                        <a:rPr lang="fr-FR" sz="1100" b="1">
                          <a:solidFill>
                            <a:schemeClr val="bg1"/>
                          </a:solidFill>
                          <a:latin typeface="+mj-lt"/>
                        </a:rPr>
                        <a:t>TPE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2000" lvl="0" algn="l" fontAlgn="ctr"/>
                      <a:r>
                        <a:rPr lang="fr-FR" sz="900" b="1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Equiper en TPE </a:t>
                      </a:r>
                      <a:r>
                        <a:rPr lang="fr-FR" sz="900" b="1" i="0" u="none" strike="noStrike" err="1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Androïd</a:t>
                      </a:r>
                      <a:r>
                        <a:rPr lang="fr-FR" sz="900" b="1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 les CHR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2000" algn="l" fontAlgn="ctr"/>
                      <a:r>
                        <a:rPr lang="fr-FR" sz="900" b="0" i="0" u="none" strike="noStrike" kern="120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LARGE PRO (CA &gt; 750 K€) avec codes NAF CHR (cafés, hôtels, restos)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fr-FR" sz="900" b="0" i="0" u="none" strike="noStrike" kern="120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15/01 au 30/04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À venir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00" algn="ctr" fontAlgn="ctr"/>
                      <a:endParaRPr lang="fr-FR" sz="1000" b="0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807465"/>
                  </a:ext>
                </a:extLst>
              </a:tr>
              <a:tr h="315371">
                <a:tc vMerge="1"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 fontAlgn="ctr"/>
                      <a:r>
                        <a:rPr lang="fr-FR" sz="900" b="1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Prospects monétique 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fr-FR" sz="900" b="0" i="0" u="none" strike="noStrike" kern="120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Prospects pro détenant un équipement monétique à la concurrence et non clients CEGEE. 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b="0" i="0" u="none" strike="noStrike" kern="120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753" marR="8753" marT="8753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u="none" strike="noStrike" kern="120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643281"/>
                  </a:ext>
                </a:extLst>
              </a:tr>
              <a:tr h="26051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1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E COMMERCE</a:t>
                      </a:r>
                      <a:endParaRPr lang="fr-FR" sz="11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9D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2000" lvl="0" algn="l" fontAlgn="ctr"/>
                      <a:r>
                        <a:rPr lang="fr-FR" sz="900" b="1" i="0" u="none" strike="noStrike" kern="120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Iz e commerce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r>
                        <a:rPr lang="fr-FR" sz="900" b="0" i="0" u="none" strike="noStrike" kern="1200" baseline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Equiper les clients en solutions utiles au développement de leur activité et générant des flux.</a:t>
                      </a:r>
                    </a:p>
                    <a:p>
                      <a:r>
                        <a:rPr lang="fr-FR" sz="900" b="0" i="0" u="none" strike="noStrike" kern="1200" baseline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Accompagner les clients pour digitaliser leur activité de proximité en travaillant leur présence sur  internet.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Cible 1 : code NAF Top X appétents 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900" i="1"/>
                        <a:t>Définition : </a:t>
                      </a:r>
                      <a:r>
                        <a:rPr lang="fr-FR" sz="900"/>
                        <a:t>Clients ne détenant pas de solution e-commerce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900" i="1"/>
                        <a:t>Objectif :</a:t>
                      </a:r>
                      <a:r>
                        <a:rPr lang="fr-FR" sz="900"/>
                        <a:t> proposer le développement du CA par l’e-commerce.</a:t>
                      </a:r>
                      <a:endParaRPr lang="fr-FR" sz="9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171450" lvl="0" indent="-171450" eaLnBrk="1" fontAlgn="auto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fr-FR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Cible 2 : clients VAD actifs (au moins 1 flux sur les 6 derniers mois)</a:t>
                      </a:r>
                    </a:p>
                    <a:p>
                      <a:pPr marL="457200" lvl="1" indent="0" eaLnBrk="1" fontAlgn="auto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9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Définition  :</a:t>
                      </a:r>
                      <a:r>
                        <a:rPr lang="fr-FR" sz="9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Clients équipés d’un logiciel de VAD sur TPE</a:t>
                      </a:r>
                    </a:p>
                    <a:p>
                      <a:pPr marL="457200" lvl="1" indent="0" eaLnBrk="1" fontAlgn="auto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9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Objectif :  </a:t>
                      </a:r>
                      <a:r>
                        <a:rPr lang="fr-FR" sz="9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</a:t>
                      </a:r>
                      <a:r>
                        <a:rPr lang="fr-FR" sz="900">
                          <a:solidFill>
                            <a:prstClr val="black"/>
                          </a:solidFill>
                        </a:rPr>
                        <a:t>roposer de sécuriser ses encaissements au travers de JPEL express</a:t>
                      </a:r>
                      <a:endParaRPr lang="fr-FR" sz="9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457200" lvl="1" indent="0" eaLnBrk="1" fontAlgn="auto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Clients VADS actifs (au moins 1 flux sur les 6 derniers mois)</a:t>
                      </a:r>
                    </a:p>
                    <a:p>
                      <a:pPr marL="457200" lvl="1" indent="0" eaLnBrk="1" fontAlgn="auto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9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Définition  </a:t>
                      </a:r>
                      <a:r>
                        <a:rPr lang="fr-FR" sz="9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:  Clients détenant un site internet avec une solution de paiement externe</a:t>
                      </a:r>
                    </a:p>
                    <a:p>
                      <a:pPr marL="457200" lvl="1" indent="0" eaLnBrk="1" fontAlgn="auto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9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Objectif :  </a:t>
                      </a:r>
                      <a:r>
                        <a:rPr lang="fr-FR" sz="9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proposer une solution de paiement Paplug ou SP+ (voire une refonte du site/accompagnement pour optimiser sa communication)</a:t>
                      </a:r>
                    </a:p>
                    <a:p>
                      <a:pPr marL="171450" lvl="0" indent="-171450" eaLnBrk="1" fontAlgn="auto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fr-FR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Cible 3 : équipés Payplug</a:t>
                      </a:r>
                    </a:p>
                    <a:p>
                      <a:pPr marL="457200" lvl="1" indent="0" eaLnBrk="1" fontAlgn="auto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9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Définition  :  </a:t>
                      </a:r>
                      <a:r>
                        <a:rPr lang="fr-FR" sz="9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Clients détenant un site internet avec une solution de paiement Payplug</a:t>
                      </a:r>
                    </a:p>
                    <a:p>
                      <a:pPr marL="457200" lvl="1" indent="0" eaLnBrk="1" fontAlgn="auto" hangingPunct="1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9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Objectif :  </a:t>
                      </a:r>
                      <a:r>
                        <a:rPr lang="fr-FR" sz="9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proposer une refonte du site ou un accompageement  pour optimiser sa communication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fr-FR" sz="900" b="0" i="0" u="none" strike="noStrike" kern="120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17/01 au 30/04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791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115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00" algn="l" fontAlgn="ctr"/>
                      <a:r>
                        <a:rPr lang="fr-FR" sz="800" b="1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887748"/>
                  </a:ext>
                </a:extLst>
              </a:tr>
              <a:tr h="36671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1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CE BOOST FID</a:t>
                      </a:r>
                      <a:endParaRPr lang="fr-FR" sz="11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EAB36"/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 fontAlgn="ctr"/>
                      <a:r>
                        <a:rPr lang="fr-FR" sz="900" b="1" i="0" u="none" strike="noStrike" kern="120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 Boost FId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Equiper nos clients d’une solution Ce Boost Fid.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9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Clients LARGE PRO avec codes NAF appétent </a:t>
                      </a:r>
                      <a:endParaRPr lang="fr-FR" sz="9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36000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kern="120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16/01 au 30/04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Email 214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Bannière 265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endParaRPr lang="fr-FR" sz="800" b="1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6000" algn="l" fontAlgn="ctr"/>
                      <a:endParaRPr lang="fr-FR" sz="800" b="1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6000" algn="l" fontAlgn="ctr"/>
                      <a:endParaRPr lang="fr-FR" sz="800" b="1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088419"/>
                  </a:ext>
                </a:extLst>
              </a:tr>
              <a:tr h="411648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1100" b="1" kern="1200">
                        <a:solidFill>
                          <a:srgbClr val="BB2D3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B9CA"/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 fontAlgn="ctr"/>
                      <a:r>
                        <a:rPr lang="fr-FR" sz="900" b="1" i="0" u="none" strike="noStrike" kern="120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 Boost Fid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Equiper nos clients d’une solution Ce Boost Fid. </a:t>
                      </a:r>
                    </a:p>
                    <a:p>
                      <a:r>
                        <a:rPr lang="fr-FR" sz="9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Fichier des codes NAF  appétents + contrats monétique actifs en CEGEE</a:t>
                      </a:r>
                    </a:p>
                    <a:p>
                      <a:r>
                        <a:rPr lang="fr-FR" sz="9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(qualification faite par Izicap)</a:t>
                      </a:r>
                    </a:p>
                  </a:txBody>
                  <a:tcPr marL="72000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900" b="0" i="0" u="none" strike="noStrike" kern="120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2142</a:t>
                      </a: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endParaRPr lang="fr-FR" sz="800" b="0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53" marR="8753" marT="87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808194"/>
                  </a:ext>
                </a:extLst>
              </a:tr>
            </a:tbl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9FFE9EC7-32F0-4381-A6C6-5E6466ACE6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01689" y="5634829"/>
          <a:ext cx="19304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Objet d’environnement du Gestionnaire de liaisons" showAsIcon="1" r:id="rId4" imgW="1929960" imgH="437760" progId="Package">
                  <p:embed/>
                </p:oleObj>
              </mc:Choice>
              <mc:Fallback>
                <p:oleObj name="Objet d’environnement du Gestionnaire de liaisons" showAsIcon="1" r:id="rId4" imgW="1929960" imgH="437760" progId="Package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9FFE9EC7-32F0-4381-A6C6-5E6466ACE6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01689" y="5634829"/>
                        <a:ext cx="1930400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1800" dirty="0"/>
              <a:t>Des actions de marketing direct sont déployées pour le </a:t>
            </a:r>
            <a:r>
              <a:rPr lang="fr-FR" sz="1800" dirty="0">
                <a:solidFill>
                  <a:srgbClr val="C00000"/>
                </a:solidFill>
              </a:rPr>
              <a:t>marché des Pros </a:t>
            </a:r>
            <a:r>
              <a:rPr lang="fr-FR" sz="1800" dirty="0"/>
              <a:t>afin de vous accompagner et organiser la prise de contact avec </a:t>
            </a:r>
            <a:r>
              <a:rPr lang="fr-FR" sz="1800"/>
              <a:t>les clients</a:t>
            </a:r>
          </a:p>
          <a:p>
            <a:r>
              <a:rPr lang="fr-FR" sz="1800"/>
              <a:t>Nous mettons également des fichiers Excel à votre disposition.</a:t>
            </a:r>
            <a:endParaRPr lang="fr-FR" sz="18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DB24FC4-0016-4AAD-808F-E648F01A9FF7}"/>
              </a:ext>
            </a:extLst>
          </p:cNvPr>
          <p:cNvSpPr txBox="1"/>
          <p:nvPr/>
        </p:nvSpPr>
        <p:spPr>
          <a:xfrm>
            <a:off x="10136314" y="1652176"/>
            <a:ext cx="686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Emailing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D636399-F058-4983-85D1-DB97BE4CB4B0}"/>
              </a:ext>
            </a:extLst>
          </p:cNvPr>
          <p:cNvSpPr txBox="1"/>
          <p:nvPr/>
        </p:nvSpPr>
        <p:spPr>
          <a:xfrm>
            <a:off x="10587794" y="1649309"/>
            <a:ext cx="820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Bannière internet</a:t>
            </a: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0A438723-38E9-4824-8F00-DE0F307D89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6355" y="1439184"/>
            <a:ext cx="202433" cy="219728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6E384787-7B06-45DF-AF2D-A36D07B5F2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334" y="1408167"/>
            <a:ext cx="230492" cy="235731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9F788F7B-57A6-4C4A-8BAD-566DC73EFBC1}"/>
              </a:ext>
            </a:extLst>
          </p:cNvPr>
          <p:cNvSpPr txBox="1"/>
          <p:nvPr/>
        </p:nvSpPr>
        <p:spPr>
          <a:xfrm>
            <a:off x="11166995" y="1665757"/>
            <a:ext cx="7051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GERC</a:t>
            </a:r>
          </a:p>
        </p:txBody>
      </p:sp>
      <p:pic>
        <p:nvPicPr>
          <p:cNvPr id="76" name="Image 75">
            <a:extLst>
              <a:ext uri="{FF2B5EF4-FFF2-40B4-BE49-F238E27FC236}">
                <a16:creationId xmlns:a16="http://schemas.microsoft.com/office/drawing/2014/main" id="{B7E4CAD8-4A9D-4587-AB05-469E21EDD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096" y="2334191"/>
            <a:ext cx="238988" cy="200528"/>
          </a:xfrm>
          <a:prstGeom prst="rect">
            <a:avLst/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4B6A70EB-770D-4816-AED1-7F9232D9DB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101" y="2339180"/>
            <a:ext cx="205921" cy="210602"/>
          </a:xfrm>
          <a:prstGeom prst="rect">
            <a:avLst/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FB25B040-AB60-4D76-9543-FBA2C59C9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699" y="1445696"/>
            <a:ext cx="238988" cy="200528"/>
          </a:xfrm>
          <a:prstGeom prst="rect">
            <a:avLst/>
          </a:prstGeom>
        </p:spPr>
      </p:pic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id="{02565AC9-4C08-49D7-926B-B68101AC4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pPr>
              <a:defRPr/>
            </a:pPr>
            <a:r>
              <a:rPr lang="fr-FR" sz="1200"/>
              <a:t>Book Challenge Monétique - Cibles</a:t>
            </a:r>
          </a:p>
          <a:p>
            <a:pPr eaLnBrk="1" fontAlgn="auto" hangingPunct="1">
              <a:spcAft>
                <a:spcPts val="0"/>
              </a:spcAft>
              <a:buClr>
                <a:schemeClr val="accent4"/>
              </a:buClr>
              <a:defRPr/>
            </a:pPr>
            <a:endParaRPr sz="1200">
              <a:solidFill>
                <a:srgbClr val="C00000"/>
              </a:solidFill>
            </a:endParaRPr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BBD26C82-D171-4196-A295-E902C670D9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532" y="4148915"/>
            <a:ext cx="205921" cy="223514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F1D142F4-C0FE-4319-A8BA-26DF236AD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320" y="4130348"/>
            <a:ext cx="238988" cy="200528"/>
          </a:xfrm>
          <a:prstGeom prst="rect">
            <a:avLst/>
          </a:prstGeom>
        </p:spPr>
      </p:pic>
      <p:pic>
        <p:nvPicPr>
          <p:cNvPr id="92" name="Image 91">
            <a:extLst>
              <a:ext uri="{FF2B5EF4-FFF2-40B4-BE49-F238E27FC236}">
                <a16:creationId xmlns:a16="http://schemas.microsoft.com/office/drawing/2014/main" id="{549EEE2F-2E2F-4060-AC32-689DA3A68D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611" y="5666744"/>
            <a:ext cx="205921" cy="223514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6AF38532-74C6-4643-A9A6-087D7B5714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101" y="5668206"/>
            <a:ext cx="205921" cy="210602"/>
          </a:xfrm>
          <a:prstGeom prst="rect">
            <a:avLst/>
          </a:prstGeom>
        </p:spPr>
      </p:pic>
      <p:pic>
        <p:nvPicPr>
          <p:cNvPr id="61" name="Picture 2" descr="Conception De Couleur De Tête D'aigle De Vecteur Illustration de Vecteur -  Illustration du logo, dessin: 121904584">
            <a:extLst>
              <a:ext uri="{FF2B5EF4-FFF2-40B4-BE49-F238E27FC236}">
                <a16:creationId xmlns:a16="http://schemas.microsoft.com/office/drawing/2014/main" id="{7BC392BD-F26C-4ECF-B745-6072FFE869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0" t="12368" r="17063" b="13927"/>
          <a:stretch/>
        </p:blipFill>
        <p:spPr bwMode="auto">
          <a:xfrm>
            <a:off x="131035" y="587052"/>
            <a:ext cx="535624" cy="59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C94DC9-C262-4785-B049-B305F431BD2D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02691" y="2557211"/>
            <a:ext cx="397962" cy="376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A723FE0-C37D-4FF4-BABA-8733FFBB7EC9}"/>
              </a:ext>
            </a:extLst>
          </p:cNvPr>
          <p:cNvSpPr txBox="1"/>
          <p:nvPr/>
        </p:nvSpPr>
        <p:spPr>
          <a:xfrm>
            <a:off x="-2250831" y="23144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2729FF-5763-4CDD-B5AA-5491BE951A9D}"/>
              </a:ext>
            </a:extLst>
          </p:cNvPr>
          <p:cNvSpPr txBox="1"/>
          <p:nvPr/>
        </p:nvSpPr>
        <p:spPr>
          <a:xfrm rot="20195188">
            <a:off x="2395053" y="3951052"/>
            <a:ext cx="13580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900" b="1">
                <a:solidFill>
                  <a:srgbClr val="C00000"/>
                </a:solidFill>
                <a:latin typeface="Arial" panose="020B0604020202020204" pitchFamily="34" charset="0"/>
              </a:rPr>
              <a:t>Traitée par REGICOM</a:t>
            </a:r>
          </a:p>
          <a:p>
            <a:pPr algn="ctr"/>
            <a:r>
              <a:rPr lang="fr-FR" sz="900" b="1">
                <a:solidFill>
                  <a:srgbClr val="C00000"/>
                </a:solidFill>
                <a:latin typeface="Arial" panose="020B0604020202020204" pitchFamily="34" charset="0"/>
              </a:rPr>
              <a:t>Appels sortants</a:t>
            </a:r>
            <a:endParaRPr lang="fr-FR" sz="900">
              <a:solidFill>
                <a:srgbClr val="C00000"/>
              </a:solidFill>
            </a:endParaRPr>
          </a:p>
        </p:txBody>
      </p:sp>
      <p:pic>
        <p:nvPicPr>
          <p:cNvPr id="69" name="Image 68">
            <a:extLst>
              <a:ext uri="{FF2B5EF4-FFF2-40B4-BE49-F238E27FC236}">
                <a16:creationId xmlns:a16="http://schemas.microsoft.com/office/drawing/2014/main" id="{403274AB-8E78-486F-85E5-BD20EF0565D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96089" y="4047990"/>
            <a:ext cx="397962" cy="376255"/>
          </a:xfrm>
          <a:prstGeom prst="rect">
            <a:avLst/>
          </a:prstGeom>
        </p:spPr>
      </p:pic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1FA4ED04-A517-487F-82D0-179000F1BF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56713" y="3588716"/>
          <a:ext cx="3460750" cy="390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Objet d’environnement du Gestionnaire de liaisons" showAsIcon="1" r:id="rId11" imgW="3461040" imgH="437760" progId="Package">
                  <p:embed/>
                </p:oleObj>
              </mc:Choice>
              <mc:Fallback>
                <p:oleObj name="Objet d’environnement du Gestionnaire de liaisons" showAsIcon="1" r:id="rId11" imgW="3461040" imgH="437760" progId="Package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1FA4ED04-A517-487F-82D0-179000F1BF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256713" y="3588716"/>
                        <a:ext cx="3460750" cy="390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50B528ED-8394-4236-BAAB-B909814D60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37870" y="452012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showAsIcon="1" r:id="rId13" imgW="914400" imgH="771480" progId="Excel.Sheet.12">
                  <p:embed/>
                </p:oleObj>
              </mc:Choice>
              <mc:Fallback>
                <p:oleObj name="Worksheet" showAsIcon="1" r:id="rId13" imgW="914400" imgH="771480" progId="Excel.Sheet.12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50B528ED-8394-4236-BAAB-B909814D60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237870" y="452012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2" name="Image 71">
            <a:extLst>
              <a:ext uri="{FF2B5EF4-FFF2-40B4-BE49-F238E27FC236}">
                <a16:creationId xmlns:a16="http://schemas.microsoft.com/office/drawing/2014/main" id="{15F27B09-1C45-4F9D-AC57-AEBF14A9ADB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88740" y="5975245"/>
            <a:ext cx="397962" cy="376255"/>
          </a:xfrm>
          <a:prstGeom prst="rect">
            <a:avLst/>
          </a:prstGeom>
        </p:spPr>
      </p:pic>
      <p:pic>
        <p:nvPicPr>
          <p:cNvPr id="77" name="Image 76">
            <a:extLst>
              <a:ext uri="{FF2B5EF4-FFF2-40B4-BE49-F238E27FC236}">
                <a16:creationId xmlns:a16="http://schemas.microsoft.com/office/drawing/2014/main" id="{27F85BDB-B195-4A0F-A969-F7EFAEA6D05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47571" y="1388551"/>
            <a:ext cx="397962" cy="376255"/>
          </a:xfrm>
          <a:prstGeom prst="rect">
            <a:avLst/>
          </a:prstGeom>
        </p:spPr>
      </p:pic>
      <p:sp>
        <p:nvSpPr>
          <p:cNvPr id="80" name="ZoneTexte 79">
            <a:extLst>
              <a:ext uri="{FF2B5EF4-FFF2-40B4-BE49-F238E27FC236}">
                <a16:creationId xmlns:a16="http://schemas.microsoft.com/office/drawing/2014/main" id="{17274343-2B5E-4F43-A75C-13B89F60A617}"/>
              </a:ext>
            </a:extLst>
          </p:cNvPr>
          <p:cNvSpPr txBox="1"/>
          <p:nvPr/>
        </p:nvSpPr>
        <p:spPr>
          <a:xfrm>
            <a:off x="9651231" y="1691362"/>
            <a:ext cx="686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Fichier Excell</a:t>
            </a:r>
          </a:p>
        </p:txBody>
      </p:sp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0F9F0F47-B008-44A1-BF17-8A34C02634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1280200"/>
              </p:ext>
            </p:extLst>
          </p:nvPr>
        </p:nvGraphicFramePr>
        <p:xfrm>
          <a:off x="10441762" y="603100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showAsIcon="1" r:id="rId15" imgW="914400" imgH="771525" progId="Excel.Sheet.12">
                  <p:embed/>
                </p:oleObj>
              </mc:Choice>
              <mc:Fallback>
                <p:oleObj name="Worksheet" showAsIcon="1" r:id="rId15" imgW="914400" imgH="771525" progId="Excel.Sheet.12">
                  <p:embed/>
                  <p:pic>
                    <p:nvPicPr>
                      <p:cNvPr id="13" name="Objet 12">
                        <a:extLst>
                          <a:ext uri="{FF2B5EF4-FFF2-40B4-BE49-F238E27FC236}">
                            <a16:creationId xmlns:a16="http://schemas.microsoft.com/office/drawing/2014/main" id="{0F9F0F47-B008-44A1-BF17-8A34C02634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441762" y="603100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" name="Image 51" descr="Une image contenant texte&#10;&#10;Description générée automatiquement">
            <a:extLst>
              <a:ext uri="{FF2B5EF4-FFF2-40B4-BE49-F238E27FC236}">
                <a16:creationId xmlns:a16="http://schemas.microsoft.com/office/drawing/2014/main" id="{2E4ECC88-51DF-46D6-ACE1-9D7FDA67AA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9576508">
            <a:off x="10954348" y="3582437"/>
            <a:ext cx="370133" cy="512331"/>
          </a:xfrm>
          <a:prstGeom prst="rect">
            <a:avLst/>
          </a:prstGeom>
        </p:spPr>
      </p:pic>
      <p:pic>
        <p:nvPicPr>
          <p:cNvPr id="54" name="Image 53" descr="Une image contenant texte&#10;&#10;Description générée automatiquement">
            <a:extLst>
              <a:ext uri="{FF2B5EF4-FFF2-40B4-BE49-F238E27FC236}">
                <a16:creationId xmlns:a16="http://schemas.microsoft.com/office/drawing/2014/main" id="{80122361-AB7D-4967-8D40-6B98DC51EAB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9576508">
            <a:off x="11693950" y="4609133"/>
            <a:ext cx="370133" cy="512331"/>
          </a:xfrm>
          <a:prstGeom prst="rect">
            <a:avLst/>
          </a:prstGeom>
        </p:spPr>
      </p:pic>
      <p:pic>
        <p:nvPicPr>
          <p:cNvPr id="55" name="Image 54" descr="Une image contenant texte&#10;&#10;Description générée automatiquement">
            <a:extLst>
              <a:ext uri="{FF2B5EF4-FFF2-40B4-BE49-F238E27FC236}">
                <a16:creationId xmlns:a16="http://schemas.microsoft.com/office/drawing/2014/main" id="{5955AEEA-1C18-42DC-B1E5-D423B770430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9576508">
            <a:off x="10900689" y="6083273"/>
            <a:ext cx="370133" cy="512331"/>
          </a:xfrm>
          <a:prstGeom prst="rect">
            <a:avLst/>
          </a:prstGeom>
        </p:spPr>
      </p:pic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D72215F6-D100-4509-A9ED-D707C1776C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302528"/>
              </p:ext>
            </p:extLst>
          </p:nvPr>
        </p:nvGraphicFramePr>
        <p:xfrm>
          <a:off x="11166995" y="2605968"/>
          <a:ext cx="864196" cy="729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orksheet" showAsIcon="1" r:id="rId18" imgW="914400" imgH="771525" progId="Excel.Sheet.12">
                  <p:embed/>
                </p:oleObj>
              </mc:Choice>
              <mc:Fallback>
                <p:oleObj name="Worksheet" showAsIcon="1" r:id="rId18" imgW="914400" imgH="771525" progId="Excel.Sheet.12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D72215F6-D100-4509-A9ED-D707C1776C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1166995" y="2605968"/>
                        <a:ext cx="864196" cy="729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" name="Image 50" descr="Une image contenant texte&#10;&#10;Description générée automatiquement">
            <a:extLst>
              <a:ext uri="{FF2B5EF4-FFF2-40B4-BE49-F238E27FC236}">
                <a16:creationId xmlns:a16="http://schemas.microsoft.com/office/drawing/2014/main" id="{DEE7424D-E6D8-480D-B0B7-8CAAA48A132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9576508">
            <a:off x="11654190" y="2673567"/>
            <a:ext cx="370133" cy="512331"/>
          </a:xfrm>
          <a:prstGeom prst="rect">
            <a:avLst/>
          </a:prstGeom>
        </p:spPr>
      </p:pic>
      <p:pic>
        <p:nvPicPr>
          <p:cNvPr id="36" name="Image 35" descr="Une image contenant texte&#10;&#10;Description générée automatiquement">
            <a:extLst>
              <a:ext uri="{FF2B5EF4-FFF2-40B4-BE49-F238E27FC236}">
                <a16:creationId xmlns:a16="http://schemas.microsoft.com/office/drawing/2014/main" id="{A849179E-61B0-4397-967E-07463DEFBF1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9576508">
            <a:off x="10946200" y="5620135"/>
            <a:ext cx="370133" cy="51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11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5BAFE391-F5E9-4411-802B-DDF5628B3A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661429"/>
              </p:ext>
            </p:extLst>
          </p:nvPr>
        </p:nvGraphicFramePr>
        <p:xfrm>
          <a:off x="160809" y="2145088"/>
          <a:ext cx="11717682" cy="2560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3742">
                  <a:extLst>
                    <a:ext uri="{9D8B030D-6E8A-4147-A177-3AD203B41FA5}">
                      <a16:colId xmlns:a16="http://schemas.microsoft.com/office/drawing/2014/main" val="233028858"/>
                    </a:ext>
                  </a:extLst>
                </a:gridCol>
                <a:gridCol w="2710213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5171044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714103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842766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  <a:gridCol w="1095814">
                  <a:extLst>
                    <a:ext uri="{9D8B030D-6E8A-4147-A177-3AD203B41FA5}">
                      <a16:colId xmlns:a16="http://schemas.microsoft.com/office/drawing/2014/main" val="938146078"/>
                    </a:ext>
                  </a:extLst>
                </a:gridCol>
              </a:tblGrid>
              <a:tr h="253950"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Domaine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Volume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206633"/>
                  </a:ext>
                </a:extLst>
              </a:tr>
              <a:tr h="314899">
                <a:tc rowSpan="2">
                  <a:txBody>
                    <a:bodyPr/>
                    <a:lstStyle/>
                    <a:p>
                      <a:pPr algn="ctr"/>
                      <a:r>
                        <a:rPr lang="fr-FR" sz="1100" b="1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BIMPLI</a:t>
                      </a:r>
                      <a:endParaRPr lang="fr-FR" sz="11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Avantage RH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9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Equiper et fidéliser nos clients professionnels et professions libérales de santé dans l'optimisation de leur politique sociale et fiscale en proposant des solutions clé en main.</a:t>
                      </a:r>
                    </a:p>
                    <a:p>
                      <a:endParaRPr lang="fr-FR" sz="9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fr-FR" sz="900" b="1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CIBLE 1 : </a:t>
                      </a:r>
                      <a:r>
                        <a:rPr lang="fr-FR" sz="9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Clients PRO actifs avec au moins 2 salariés. </a:t>
                      </a:r>
                      <a:r>
                        <a:rPr lang="fr-FR" sz="900" b="1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EXCLUSIONS : </a:t>
                      </a:r>
                      <a:r>
                        <a:rPr lang="fr-FR" sz="9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Clients risqués, Code NAF PLS, Détenteurs box-office)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fr-FR" sz="900" b="1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CIBLE 2 : </a:t>
                      </a:r>
                      <a:r>
                        <a:rPr lang="fr-FR" sz="9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Clients codes NAF PLS (professions libérales de santé) actifs avec au moins 1 salarié; </a:t>
                      </a:r>
                      <a:r>
                        <a:rPr lang="fr-FR" sz="900" b="1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EXCLUSIONS : </a:t>
                      </a:r>
                      <a:r>
                        <a:rPr lang="fr-FR" sz="9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Clients risqués, Clients détenteurs box-office, Clients détenteurs ESPL (Épargne salariale professions libérales)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fr-FR" sz="900" b="1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CIBLE 3 : </a:t>
                      </a:r>
                      <a:r>
                        <a:rPr lang="fr-FR" sz="9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Clients PRO actifs avec au moins 2 salariés 2 ou 3 étoiles. </a:t>
                      </a:r>
                      <a:r>
                        <a:rPr lang="fr-FR" sz="900" b="1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EXCLUSIONS : </a:t>
                      </a:r>
                      <a:r>
                        <a:rPr lang="fr-FR" sz="9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Code NAF PLS, Clients BIMPLI (Resto, CADO, CESU), SCI, holdings, associations et sociétés dissoutes; Interdits bancaires, décédés, liquidés, contentieux, surveillances spéciales, situation juridique incapables majeurs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fr-FR" sz="900" b="1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CIBLE 4 : </a:t>
                      </a:r>
                      <a:r>
                        <a:rPr lang="fr-FR" sz="9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Clients codes NAF PLS actifs avec au moins 1 salarié. </a:t>
                      </a:r>
                      <a:r>
                        <a:rPr lang="fr-FR" sz="900" b="1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EXCLUSIONS : </a:t>
                      </a:r>
                      <a:r>
                        <a:rPr lang="fr-FR" sz="9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Clients BIMPLI (Resto, CADO, CESU); SCI, holdings, associations et sociétés dissoutes; Interdits bancaires, décédés, liquidés, contentieux, surveillances spéciales, situation juridique Incapables majeurs</a:t>
                      </a:r>
                      <a:endParaRPr lang="fr-FR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900" b="0" i="0" u="none" strike="noStrike" kern="120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16/01 au 30/08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Email 1809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Bannière 2464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7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Email 169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Bannière 692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Email 1801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Bannière 2274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kern="1200" noProof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Email 200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kern="1200" noProof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Bannière 768</a:t>
                      </a:r>
                      <a:endParaRPr lang="fr-FR" sz="900" b="0" i="0" u="none" strike="noStrike" kern="120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fr-FR" sz="900" b="0" i="0" u="none" strike="noStrike" kern="120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371690"/>
                  </a:ext>
                </a:extLst>
              </a:tr>
              <a:tr h="195653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fr-FR" sz="900" b="0" i="0" u="none" strike="noStrike" kern="120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sz="900" b="0" i="0" u="none" strike="noStrike" kern="120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sz="900" b="0" i="0" u="none" strike="noStrike" kern="120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694618"/>
                  </a:ext>
                </a:extLst>
              </a:tr>
            </a:tbl>
          </a:graphicData>
        </a:graphic>
      </p:graphicFrame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1800" dirty="0"/>
              <a:t>Des actions de marketing direct sont déployées pour le </a:t>
            </a:r>
            <a:r>
              <a:rPr lang="fr-FR" sz="1800" dirty="0">
                <a:solidFill>
                  <a:srgbClr val="C00000"/>
                </a:solidFill>
              </a:rPr>
              <a:t>marché des Pros </a:t>
            </a:r>
            <a:r>
              <a:rPr lang="fr-FR" sz="1800" dirty="0"/>
              <a:t>afin de vous accompagner et organiser la prise de contact avec </a:t>
            </a:r>
            <a:r>
              <a:rPr lang="fr-FR" sz="1800"/>
              <a:t>les clients</a:t>
            </a:r>
          </a:p>
          <a:p>
            <a:r>
              <a:rPr lang="fr-FR" sz="1800"/>
              <a:t>Nous mettons également des fichiers Excel à votre disposition.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id="{02565AC9-4C08-49D7-926B-B68101AC4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pPr>
              <a:defRPr/>
            </a:pPr>
            <a:r>
              <a:rPr lang="fr-FR" sz="1200"/>
              <a:t>Book Challenge Monétique - Cibles</a:t>
            </a:r>
          </a:p>
        </p:txBody>
      </p:sp>
      <p:pic>
        <p:nvPicPr>
          <p:cNvPr id="61" name="Picture 2" descr="Conception De Couleur De Tête D'aigle De Vecteur Illustration de Vecteur -  Illustration du logo, dessin: 121904584">
            <a:extLst>
              <a:ext uri="{FF2B5EF4-FFF2-40B4-BE49-F238E27FC236}">
                <a16:creationId xmlns:a16="http://schemas.microsoft.com/office/drawing/2014/main" id="{7BC392BD-F26C-4ECF-B745-6072FFE869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0" t="12368" r="17063" b="13927"/>
          <a:stretch/>
        </p:blipFill>
        <p:spPr bwMode="auto">
          <a:xfrm>
            <a:off x="131035" y="587052"/>
            <a:ext cx="535624" cy="59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A723FE0-C37D-4FF4-BABA-8733FFBB7EC9}"/>
              </a:ext>
            </a:extLst>
          </p:cNvPr>
          <p:cNvSpPr txBox="1"/>
          <p:nvPr/>
        </p:nvSpPr>
        <p:spPr>
          <a:xfrm>
            <a:off x="-2250831" y="23144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73" name="Image 72">
            <a:extLst>
              <a:ext uri="{FF2B5EF4-FFF2-40B4-BE49-F238E27FC236}">
                <a16:creationId xmlns:a16="http://schemas.microsoft.com/office/drawing/2014/main" id="{23354359-E3DB-469C-8F72-CF816ECEE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865" y="3397585"/>
            <a:ext cx="205921" cy="210602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13306EF6-4AC9-4AA3-AAF1-C9F8B4C261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532" y="3421189"/>
            <a:ext cx="205921" cy="223514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E58B7458-4D3A-4951-BDBB-272BE9FF2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320" y="3402622"/>
            <a:ext cx="238988" cy="200528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09472694-5584-4D38-83EC-5CC9AB1172E1}"/>
              </a:ext>
            </a:extLst>
          </p:cNvPr>
          <p:cNvSpPr txBox="1"/>
          <p:nvPr/>
        </p:nvSpPr>
        <p:spPr>
          <a:xfrm>
            <a:off x="10136314" y="1652176"/>
            <a:ext cx="686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Emailing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035B58A-9FC6-4ABA-8D91-8193FD0BCA06}"/>
              </a:ext>
            </a:extLst>
          </p:cNvPr>
          <p:cNvSpPr txBox="1"/>
          <p:nvPr/>
        </p:nvSpPr>
        <p:spPr>
          <a:xfrm>
            <a:off x="10587794" y="1649309"/>
            <a:ext cx="820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Bannière internet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3DA92DBB-F38C-45C5-B1EF-32ED86EDF4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6355" y="1439184"/>
            <a:ext cx="202433" cy="21972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E9FED262-C5A8-4353-B79E-C90470A09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334" y="1408167"/>
            <a:ext cx="230492" cy="235731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FF1521C0-47EF-463A-BAD0-F61D567A3E5F}"/>
              </a:ext>
            </a:extLst>
          </p:cNvPr>
          <p:cNvSpPr txBox="1"/>
          <p:nvPr/>
        </p:nvSpPr>
        <p:spPr>
          <a:xfrm>
            <a:off x="11166995" y="1665757"/>
            <a:ext cx="7051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GERC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A7EBBB6A-3EB9-434D-B946-E85D6B61B9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699" y="1445696"/>
            <a:ext cx="238988" cy="200528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A580293F-EE7D-4A2B-99A7-015DAD75A9C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47571" y="1388551"/>
            <a:ext cx="397962" cy="376255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6D4C155F-CDEF-40E3-B6E0-98A3507E702F}"/>
              </a:ext>
            </a:extLst>
          </p:cNvPr>
          <p:cNvSpPr txBox="1"/>
          <p:nvPr/>
        </p:nvSpPr>
        <p:spPr>
          <a:xfrm>
            <a:off x="9651231" y="1691362"/>
            <a:ext cx="686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Fichier Excell</a:t>
            </a:r>
          </a:p>
        </p:txBody>
      </p:sp>
    </p:spTree>
    <p:extLst>
      <p:ext uri="{BB962C8B-B14F-4D97-AF65-F5344CB8AC3E}">
        <p14:creationId xmlns:p14="http://schemas.microsoft.com/office/powerpoint/2010/main" val="1542056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C1C71BE-9716-4F32-A009-285C34246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100" y="2898243"/>
            <a:ext cx="3771900" cy="1676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1800"/>
              <a:t>Rappel offres commerciales TPE et process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id="{02565AC9-4C08-49D7-926B-B68101AC4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pPr>
              <a:defRPr/>
            </a:pPr>
            <a:r>
              <a:rPr lang="fr-FR" sz="1200"/>
              <a:t>Book Challenge Monétique – Offres et process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A723FE0-C37D-4FF4-BABA-8733FFBB7EC9}"/>
              </a:ext>
            </a:extLst>
          </p:cNvPr>
          <p:cNvSpPr txBox="1"/>
          <p:nvPr/>
        </p:nvSpPr>
        <p:spPr>
          <a:xfrm>
            <a:off x="-2250831" y="23144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CB579F33-4461-4D4E-BA07-26C3C609E5F2}"/>
              </a:ext>
            </a:extLst>
          </p:cNvPr>
          <p:cNvSpPr txBox="1"/>
          <p:nvPr/>
        </p:nvSpPr>
        <p:spPr>
          <a:xfrm>
            <a:off x="7250308" y="2436433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8B5AAD7-15FF-49E8-925C-9233CBA8DE9F}"/>
              </a:ext>
            </a:extLst>
          </p:cNvPr>
          <p:cNvSpPr/>
          <p:nvPr/>
        </p:nvSpPr>
        <p:spPr>
          <a:xfrm>
            <a:off x="332809" y="1628753"/>
            <a:ext cx="6133775" cy="22974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/>
              <a:t>Offre de bienvenue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D91B70F-5D54-4394-8E0F-81EF67462EAA}"/>
              </a:ext>
            </a:extLst>
          </p:cNvPr>
          <p:cNvSpPr/>
          <p:nvPr/>
        </p:nvSpPr>
        <p:spPr>
          <a:xfrm>
            <a:off x="7776786" y="1626526"/>
            <a:ext cx="3909504" cy="22974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/>
              <a:t>Opération commerciale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927AB0F2-BD1D-4C62-A212-7E38FD01E3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621" y="1952388"/>
            <a:ext cx="803093" cy="803093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54CE19A7-C865-4FD2-B08C-1C94A3673606}"/>
              </a:ext>
            </a:extLst>
          </p:cNvPr>
          <p:cNvSpPr txBox="1"/>
          <p:nvPr/>
        </p:nvSpPr>
        <p:spPr>
          <a:xfrm>
            <a:off x="9073388" y="2113142"/>
            <a:ext cx="21556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>
                <a:solidFill>
                  <a:srgbClr val="C00000"/>
                </a:solidFill>
              </a:rPr>
              <a:t>4 mois de loyer offerts si engagement sur 48 mois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C66BEB53-36AE-4155-A874-09564A0F4CFF}"/>
              </a:ext>
            </a:extLst>
          </p:cNvPr>
          <p:cNvSpPr txBox="1"/>
          <p:nvPr/>
        </p:nvSpPr>
        <p:spPr>
          <a:xfrm>
            <a:off x="1701104" y="4894667"/>
            <a:ext cx="3884397" cy="24622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fr-FR" sz="1000" b="1"/>
              <a:t>Automatique</a:t>
            </a:r>
            <a:r>
              <a:rPr lang="fr-FR" sz="1000"/>
              <a:t> : pendant 1 ou 2 mois le client ne sera pas prélevé. 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4C92D3A-8A60-45CC-98CB-3DED1F782C71}"/>
              </a:ext>
            </a:extLst>
          </p:cNvPr>
          <p:cNvSpPr txBox="1"/>
          <p:nvPr/>
        </p:nvSpPr>
        <p:spPr>
          <a:xfrm>
            <a:off x="7875384" y="3025224"/>
            <a:ext cx="4038285" cy="106182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fr-FR" sz="900" b="1"/>
              <a:t>Transmettre un mail sur la boite générique du marché en y précisant </a:t>
            </a:r>
            <a:r>
              <a:rPr lang="fr-FR" sz="900"/>
              <a:t>: </a:t>
            </a:r>
          </a:p>
          <a:p>
            <a:pPr marL="285750" indent="-285750">
              <a:buFontTx/>
              <a:buChar char="-"/>
            </a:pPr>
            <a:r>
              <a:rPr lang="fr-FR" sz="900"/>
              <a:t>Le groupe</a:t>
            </a:r>
          </a:p>
          <a:p>
            <a:pPr marL="285750" indent="-285750">
              <a:buFontTx/>
              <a:buChar char="-"/>
            </a:pPr>
            <a:r>
              <a:rPr lang="fr-FR" sz="900"/>
              <a:t>L’agence</a:t>
            </a:r>
          </a:p>
          <a:p>
            <a:pPr marL="285750" indent="-285750">
              <a:buFontTx/>
              <a:buChar char="-"/>
            </a:pPr>
            <a:r>
              <a:rPr lang="fr-FR" sz="900"/>
              <a:t>Le numéro du contrat monétique</a:t>
            </a:r>
          </a:p>
          <a:p>
            <a:pPr marL="285750" indent="-285750">
              <a:buFontTx/>
              <a:buChar char="-"/>
            </a:pPr>
            <a:r>
              <a:rPr lang="fr-FR" sz="900"/>
              <a:t>Le montant HT à prendre en charge en fonction du type de TPE</a:t>
            </a:r>
          </a:p>
          <a:p>
            <a:pPr marL="285750" indent="-285750">
              <a:buFontTx/>
              <a:buChar char="-"/>
            </a:pPr>
            <a:r>
              <a:rPr lang="fr-FR" sz="900"/>
              <a:t>Le motif : opération commerciale Challenge</a:t>
            </a:r>
          </a:p>
          <a:p>
            <a:r>
              <a:rPr lang="fr-FR" sz="900"/>
              <a:t>Le remboursement correspondant sera effectué sur le compte du client.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443FA911-4AAE-4BA7-835D-F28432908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607" y="2090667"/>
            <a:ext cx="1083426" cy="75423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1A601D-02BB-4F3C-B99E-94D24A024D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854"/>
          <a:stretch/>
        </p:blipFill>
        <p:spPr>
          <a:xfrm>
            <a:off x="106655" y="2792984"/>
            <a:ext cx="3533190" cy="19431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C340E0-39AE-44A1-99EA-FB438ABE7A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5101" y="2111080"/>
            <a:ext cx="1186139" cy="820599"/>
          </a:xfrm>
          <a:prstGeom prst="rect">
            <a:avLst/>
          </a:prstGeom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5E15FACA-799B-45A8-84A1-A4CAB332C5DD}"/>
              </a:ext>
            </a:extLst>
          </p:cNvPr>
          <p:cNvSpPr txBox="1"/>
          <p:nvPr/>
        </p:nvSpPr>
        <p:spPr>
          <a:xfrm>
            <a:off x="8873865" y="2513669"/>
            <a:ext cx="21812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/>
              <a:t>Nouveau client qui souscrit un contrat de location </a:t>
            </a:r>
            <a:r>
              <a:rPr lang="fr-FR" sz="800" b="1">
                <a:solidFill>
                  <a:srgbClr val="C00000"/>
                </a:solidFill>
              </a:rPr>
              <a:t>d’un TPE Android.</a:t>
            </a:r>
          </a:p>
          <a:p>
            <a:pPr algn="ctr"/>
            <a:r>
              <a:rPr lang="fr-FR" sz="600" b="1">
                <a:solidFill>
                  <a:srgbClr val="C00000"/>
                </a:solidFill>
              </a:rPr>
              <a:t>Non valable sur un ajout ou un remplacement.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9A52D40-6C6D-406F-8A86-BDCA2BE49412}"/>
              </a:ext>
            </a:extLst>
          </p:cNvPr>
          <p:cNvSpPr txBox="1"/>
          <p:nvPr/>
        </p:nvSpPr>
        <p:spPr>
          <a:xfrm>
            <a:off x="7241512" y="4931830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>
                <a:solidFill>
                  <a:srgbClr val="C00000"/>
                </a:solidFill>
              </a:rPr>
              <a:t>+</a:t>
            </a:r>
          </a:p>
        </p:txBody>
      </p:sp>
      <p:pic>
        <p:nvPicPr>
          <p:cNvPr id="62" name="Image 6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B24D45A-7CBE-4E21-910E-AC3A3AC033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3865" y="4443552"/>
            <a:ext cx="1459504" cy="609897"/>
          </a:xfrm>
          <a:prstGeom prst="rect">
            <a:avLst/>
          </a:prstGeom>
        </p:spPr>
      </p:pic>
      <p:sp>
        <p:nvSpPr>
          <p:cNvPr id="63" name="ZoneTexte 62">
            <a:extLst>
              <a:ext uri="{FF2B5EF4-FFF2-40B4-BE49-F238E27FC236}">
                <a16:creationId xmlns:a16="http://schemas.microsoft.com/office/drawing/2014/main" id="{58151020-771C-4025-B80B-BCEE28248F51}"/>
              </a:ext>
            </a:extLst>
          </p:cNvPr>
          <p:cNvSpPr txBox="1"/>
          <p:nvPr/>
        </p:nvSpPr>
        <p:spPr>
          <a:xfrm>
            <a:off x="8984714" y="5069975"/>
            <a:ext cx="21556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>
                <a:solidFill>
                  <a:srgbClr val="C00000"/>
                </a:solidFill>
              </a:rPr>
              <a:t>1 mois de loyer du TPE offert si mise en place conjointe.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83E89B74-9ED8-4AE6-9638-26F0E1771F45}"/>
              </a:ext>
            </a:extLst>
          </p:cNvPr>
          <p:cNvSpPr txBox="1"/>
          <p:nvPr/>
        </p:nvSpPr>
        <p:spPr>
          <a:xfrm>
            <a:off x="7872411" y="5494812"/>
            <a:ext cx="4038285" cy="106182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fr-FR" sz="900" b="1"/>
              <a:t>Transmettre un mail sur la boite générique du marché en y précisant </a:t>
            </a:r>
            <a:r>
              <a:rPr lang="fr-FR" sz="900"/>
              <a:t>: </a:t>
            </a:r>
          </a:p>
          <a:p>
            <a:pPr marL="285750" indent="-285750">
              <a:buFontTx/>
              <a:buChar char="-"/>
            </a:pPr>
            <a:r>
              <a:rPr lang="fr-FR" sz="900"/>
              <a:t>Le groupe</a:t>
            </a:r>
          </a:p>
          <a:p>
            <a:pPr marL="285750" indent="-285750">
              <a:buFontTx/>
              <a:buChar char="-"/>
            </a:pPr>
            <a:r>
              <a:rPr lang="fr-FR" sz="900"/>
              <a:t>L’agence</a:t>
            </a:r>
          </a:p>
          <a:p>
            <a:pPr marL="285750" indent="-285750">
              <a:buFontTx/>
              <a:buChar char="-"/>
            </a:pPr>
            <a:r>
              <a:rPr lang="fr-FR" sz="900"/>
              <a:t>Le numéro du contrat monétique</a:t>
            </a:r>
          </a:p>
          <a:p>
            <a:pPr marL="285750" indent="-285750">
              <a:buFontTx/>
              <a:buChar char="-"/>
            </a:pPr>
            <a:r>
              <a:rPr lang="fr-FR" sz="900"/>
              <a:t>Le montant HT à prendre en charge en fonction du type de TPE</a:t>
            </a:r>
          </a:p>
          <a:p>
            <a:pPr marL="285750" indent="-285750">
              <a:buFontTx/>
              <a:buChar char="-"/>
            </a:pPr>
            <a:r>
              <a:rPr lang="fr-FR" sz="900"/>
              <a:t>Le motif : opération duo gagnant </a:t>
            </a:r>
          </a:p>
          <a:p>
            <a:r>
              <a:rPr lang="fr-FR" sz="900"/>
              <a:t>Le remboursement correspondant sera effectué sur le compte du client.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115A66-B77A-43D8-A5F7-7443BDCBAD9D}"/>
              </a:ext>
            </a:extLst>
          </p:cNvPr>
          <p:cNvSpPr txBox="1"/>
          <p:nvPr/>
        </p:nvSpPr>
        <p:spPr>
          <a:xfrm>
            <a:off x="1418938" y="1820693"/>
            <a:ext cx="1396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>
                <a:latin typeface="Montserrat Black" panose="00000A00000000000000" pitchFamily="2" charset="0"/>
              </a:rPr>
              <a:t>TPE Android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0FF09D5D-6524-4182-81C0-DD693047ED26}"/>
              </a:ext>
            </a:extLst>
          </p:cNvPr>
          <p:cNvSpPr txBox="1"/>
          <p:nvPr/>
        </p:nvSpPr>
        <p:spPr>
          <a:xfrm>
            <a:off x="4710963" y="1844236"/>
            <a:ext cx="1545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>
                <a:latin typeface="Montserrat Black" panose="00000A00000000000000" pitchFamily="2" charset="0"/>
              </a:rPr>
              <a:t>TPE Classique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A9A5C05-3180-4C21-A166-C91C4BCA7AB5}"/>
              </a:ext>
            </a:extLst>
          </p:cNvPr>
          <p:cNvGrpSpPr/>
          <p:nvPr/>
        </p:nvGrpSpPr>
        <p:grpSpPr>
          <a:xfrm rot="2237920">
            <a:off x="10566448" y="4558585"/>
            <a:ext cx="1567947" cy="719301"/>
            <a:chOff x="7254289" y="5008482"/>
            <a:chExt cx="1567947" cy="7193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743078F-3A85-4FB7-B167-F026FDF26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4074" l="1495" r="97010">
                          <a14:foregroundMark x1="89535" y1="25185" x2="90864" y2="70370"/>
                          <a14:foregroundMark x1="91528" y1="28148" x2="97010" y2="57037"/>
                          <a14:foregroundMark x1="17774" y1="29630" x2="7641" y2="75926"/>
                          <a14:foregroundMark x1="7641" y1="75926" x2="13787" y2="78148"/>
                          <a14:foregroundMark x1="47508" y1="94444" x2="47508" y2="94444"/>
                          <a14:foregroundMark x1="49668" y1="10000" x2="49668" y2="10000"/>
                          <a14:foregroundMark x1="2824" y1="34074" x2="1495" y2="40370"/>
                          <a14:backgroundMark x1="13787" y1="87037" x2="13787" y2="87037"/>
                          <a14:backgroundMark x1="14452" y1="87037" x2="14452" y2="87037"/>
                          <a14:backgroundMark x1="9635" y1="82593" x2="9635" y2="82593"/>
                          <a14:backgroundMark x1="11628" y1="82593" x2="11628" y2="82593"/>
                          <a14:backgroundMark x1="8970" y1="82593" x2="15116" y2="88519"/>
                          <a14:backgroundMark x1="15116" y1="90000" x2="8306" y2="8851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819469">
              <a:off x="7254289" y="5008482"/>
              <a:ext cx="1567947" cy="703232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70DAED6-E0C6-4D4C-8283-0809D0609AFB}"/>
                </a:ext>
              </a:extLst>
            </p:cNvPr>
            <p:cNvSpPr/>
            <p:nvPr/>
          </p:nvSpPr>
          <p:spPr>
            <a:xfrm>
              <a:off x="7348648" y="5553212"/>
              <a:ext cx="239697" cy="1745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335834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4B7D8C21-AA07-4832-B680-B69F2FA4741C}" vid="{EC3B361A-EF12-491F-8657-3F61CD031D9B}"/>
    </a:ext>
  </a:extLst>
</a:theme>
</file>

<file path=ppt/theme/theme2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01 06 - TEMPLATE BDD_16-9_V-JO</Template>
  <TotalTime>1299</TotalTime>
  <Words>2283</Words>
  <Application>Microsoft Office PowerPoint</Application>
  <PresentationFormat>Grand écran</PresentationFormat>
  <Paragraphs>390</Paragraphs>
  <Slides>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Calibri</vt:lpstr>
      <vt:lpstr>Montserrat Black</vt:lpstr>
      <vt:lpstr>Wingdings</vt:lpstr>
      <vt:lpstr>Thème Office</vt:lpstr>
      <vt:lpstr>1_Thème Office</vt:lpstr>
      <vt:lpstr>Objet d’environnement du Gestionnaire de liaisons</vt:lpstr>
      <vt:lpstr>Worksheet</vt:lpstr>
      <vt:lpstr>Feuille de calcul Microsoft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MA PRESENTATION</dc:title>
  <dc:creator>ZINCK Yves [CEGEE]</dc:creator>
  <cp:lastModifiedBy>ZINCK Yves [CEGEE]</cp:lastModifiedBy>
  <cp:revision>2</cp:revision>
  <cp:lastPrinted>2023-01-17T16:27:36Z</cp:lastPrinted>
  <dcterms:created xsi:type="dcterms:W3CDTF">2023-01-09T13:46:12Z</dcterms:created>
  <dcterms:modified xsi:type="dcterms:W3CDTF">2023-01-18T09:17:46Z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