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1" r:id="rId5"/>
  </p:sldMasterIdLst>
  <p:notesMasterIdLst>
    <p:notesMasterId r:id="rId16"/>
  </p:notesMasterIdLst>
  <p:handoutMasterIdLst>
    <p:handoutMasterId r:id="rId17"/>
  </p:handoutMasterIdLst>
  <p:sldIdLst>
    <p:sldId id="276" r:id="rId6"/>
    <p:sldId id="392" r:id="rId7"/>
    <p:sldId id="405" r:id="rId8"/>
    <p:sldId id="399" r:id="rId9"/>
    <p:sldId id="406" r:id="rId10"/>
    <p:sldId id="393" r:id="rId11"/>
    <p:sldId id="394" r:id="rId12"/>
    <p:sldId id="396" r:id="rId13"/>
    <p:sldId id="401" r:id="rId14"/>
    <p:sldId id="336" r:id="rId15"/>
  </p:sldIdLst>
  <p:sldSz cx="9144000" cy="5143500" type="screen16x9"/>
  <p:notesSz cx="6797675" cy="987425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48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C82BA8D-4530-F42B-5639-DE970E96B751}" name="SANCHIS Julien" initials="SJ" userId="SANCHIS Julien" providerId="None"/>
  <p188:author id="{36C76ED6-D913-6F28-B648-8DE4EB516FFA}" name="MECHICHI Sabrina" initials="MS" userId="MECHICHI Sabrin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705889"/>
    <a:srgbClr val="B34A8C"/>
    <a:srgbClr val="DB4B4B"/>
    <a:srgbClr val="3A8A83"/>
    <a:srgbClr val="8A5599"/>
    <a:srgbClr val="B9B9B9"/>
    <a:srgbClr val="EAEAEA"/>
    <a:srgbClr val="6694CE"/>
    <a:srgbClr val="BAB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1" autoAdjust="0"/>
    <p:restoredTop sz="94689" autoAdjust="0"/>
  </p:normalViewPr>
  <p:slideViewPr>
    <p:cSldViewPr showGuides="1">
      <p:cViewPr varScale="1">
        <p:scale>
          <a:sx n="145" d="100"/>
          <a:sy n="145" d="100"/>
        </p:scale>
        <p:origin x="678" y="120"/>
      </p:cViewPr>
      <p:guideLst>
        <p:guide orient="horz" pos="1348"/>
        <p:guide orient="horz" pos="169"/>
        <p:guide pos="1383"/>
        <p:guide pos="44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45" d="100"/>
          <a:sy n="45" d="100"/>
        </p:scale>
        <p:origin x="2768" y="44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18/01/2023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groupebpce.fr/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7"/>
          <p:cNvSpPr>
            <a:spLocks noGrp="1"/>
          </p:cNvSpPr>
          <p:nvPr>
            <p:ph type="pic" sz="quarter" idx="14"/>
          </p:nvPr>
        </p:nvSpPr>
        <p:spPr>
          <a:xfrm>
            <a:off x="0" y="-2"/>
            <a:ext cx="5220072" cy="5143502"/>
          </a:xfrm>
          <a:custGeom>
            <a:avLst/>
            <a:gdLst>
              <a:gd name="connsiteX0" fmla="*/ 0 w 5652120"/>
              <a:gd name="connsiteY0" fmla="*/ 0 h 4574624"/>
              <a:gd name="connsiteX1" fmla="*/ 5652120 w 5652120"/>
              <a:gd name="connsiteY1" fmla="*/ 0 h 4574624"/>
              <a:gd name="connsiteX2" fmla="*/ 5652120 w 5652120"/>
              <a:gd name="connsiteY2" fmla="*/ 1131590 h 4574624"/>
              <a:gd name="connsiteX3" fmla="*/ 4380119 w 5652120"/>
              <a:gd name="connsiteY3" fmla="*/ 1131590 h 4574624"/>
              <a:gd name="connsiteX4" fmla="*/ 4380119 w 5652120"/>
              <a:gd name="connsiteY4" fmla="*/ 3795886 h 4574624"/>
              <a:gd name="connsiteX5" fmla="*/ 5652120 w 5652120"/>
              <a:gd name="connsiteY5" fmla="*/ 3795886 h 4574624"/>
              <a:gd name="connsiteX6" fmla="*/ 5652120 w 5652120"/>
              <a:gd name="connsiteY6" fmla="*/ 4574624 h 4574624"/>
              <a:gd name="connsiteX7" fmla="*/ 0 w 5652120"/>
              <a:gd name="connsiteY7" fmla="*/ 4574624 h 4574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2120" h="4574624">
                <a:moveTo>
                  <a:pt x="0" y="0"/>
                </a:moveTo>
                <a:lnTo>
                  <a:pt x="5652120" y="0"/>
                </a:lnTo>
                <a:lnTo>
                  <a:pt x="5652120" y="1131590"/>
                </a:lnTo>
                <a:lnTo>
                  <a:pt x="4380119" y="1131590"/>
                </a:lnTo>
                <a:lnTo>
                  <a:pt x="4380119" y="3795886"/>
                </a:lnTo>
                <a:lnTo>
                  <a:pt x="5652120" y="3795886"/>
                </a:lnTo>
                <a:lnTo>
                  <a:pt x="5652120" y="4574624"/>
                </a:lnTo>
                <a:lnTo>
                  <a:pt x="0" y="45746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fr-FR" dirty="0"/>
              <a:t>Cliquez sur l'icône pour ajouter une image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4283968" y="3486439"/>
            <a:ext cx="2592288" cy="165336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buNone/>
              <a:defRPr sz="9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32" name="Shape 10"/>
          <p:cNvSpPr txBox="1">
            <a:spLocks noGrp="1"/>
          </p:cNvSpPr>
          <p:nvPr>
            <p:ph type="ctrTitle"/>
          </p:nvPr>
        </p:nvSpPr>
        <p:spPr>
          <a:xfrm>
            <a:off x="4283968" y="1851670"/>
            <a:ext cx="4752528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33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4283968" y="3051624"/>
            <a:ext cx="4752528" cy="2492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6296" y="195486"/>
            <a:ext cx="1805569" cy="57292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942FA21-2274-A842-B74C-AE43CAC346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840311"/>
            <a:ext cx="1333804" cy="22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001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288916" y="1485925"/>
            <a:ext cx="144016" cy="1159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53" y="4840311"/>
            <a:ext cx="1333804" cy="222479"/>
          </a:xfrm>
          <a:prstGeom prst="rect">
            <a:avLst/>
          </a:prstGeom>
        </p:spPr>
      </p:pic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179512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1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547664" y="1563638"/>
            <a:ext cx="7487092" cy="1082086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lang="fr-FR" sz="80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1547663" y="2645724"/>
            <a:ext cx="7487093" cy="108208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fr-FR" sz="4000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910385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61657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0" y="131708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0" y="201758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0" y="271809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0" y="341859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0" y="4119099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61650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01751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271801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411902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6700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539552" y="195486"/>
            <a:ext cx="8424936" cy="432000"/>
          </a:xfrm>
        </p:spPr>
        <p:txBody>
          <a:bodyPr/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538794" y="1131589"/>
            <a:ext cx="8425694" cy="3600401"/>
          </a:xfrm>
        </p:spPr>
        <p:txBody>
          <a:bodyPr lIns="0" tIns="0" rIns="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612000"/>
            <a:ext cx="8424936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917075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538996" y="1131589"/>
            <a:ext cx="4104000" cy="3600401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824488" y="1131589"/>
            <a:ext cx="4140000" cy="3600401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539552" y="195486"/>
            <a:ext cx="8424936" cy="432000"/>
          </a:xfrm>
        </p:spPr>
        <p:txBody>
          <a:bodyPr/>
          <a:lstStyle>
            <a:lvl1pPr>
              <a:defRPr sz="2800">
                <a:latin typeface="Arial Black" panose="020B0A040201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612000"/>
            <a:ext cx="8424936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7797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539552" y="195486"/>
            <a:ext cx="8424936" cy="432000"/>
          </a:xfrm>
        </p:spPr>
        <p:txBody>
          <a:bodyPr/>
          <a:lstStyle>
            <a:lvl1pPr>
              <a:defRPr sz="2800">
                <a:latin typeface="Arial Black" panose="020B0A040201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612000"/>
            <a:ext cx="8424936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669743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6084888" y="0"/>
            <a:ext cx="3059112" cy="51435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image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539551" y="195486"/>
            <a:ext cx="8495205" cy="432000"/>
          </a:xfrm>
        </p:spPr>
        <p:txBody>
          <a:bodyPr/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612000"/>
            <a:ext cx="8424936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20154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190">
            <a:hlinkClick r:id="rId2"/>
            <a:extLst>
              <a:ext uri="{FF2B5EF4-FFF2-40B4-BE49-F238E27FC236}">
                <a16:creationId xmlns:a16="http://schemas.microsoft.com/office/drawing/2014/main" id="{76644381-05C9-054A-860D-C890D91F4AF5}"/>
              </a:ext>
            </a:extLst>
          </p:cNvPr>
          <p:cNvSpPr txBox="1">
            <a:spLocks/>
          </p:cNvSpPr>
          <p:nvPr userDrawn="1"/>
        </p:nvSpPr>
        <p:spPr>
          <a:xfrm>
            <a:off x="3439821" y="4227934"/>
            <a:ext cx="2409314" cy="172355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fr-FR" sz="14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payments.groupeBPCE.com</a:t>
            </a: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B662A5A7-65C2-DA43-A0F4-035FBB1CB4BC}"/>
              </a:ext>
            </a:extLst>
          </p:cNvPr>
          <p:cNvGrpSpPr/>
          <p:nvPr userDrawn="1"/>
        </p:nvGrpSpPr>
        <p:grpSpPr>
          <a:xfrm>
            <a:off x="3707904" y="4515966"/>
            <a:ext cx="315913" cy="331788"/>
            <a:chOff x="3663950" y="4359275"/>
            <a:chExt cx="315913" cy="331788"/>
          </a:xfrm>
        </p:grpSpPr>
        <p:sp>
          <p:nvSpPr>
            <p:cNvPr id="38" name="Freeform 576">
              <a:extLst>
                <a:ext uri="{FF2B5EF4-FFF2-40B4-BE49-F238E27FC236}">
                  <a16:creationId xmlns:a16="http://schemas.microsoft.com/office/drawing/2014/main" id="{BD1E5223-4055-E843-A0E5-EF95AE0103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1575" y="4419600"/>
              <a:ext cx="222250" cy="203200"/>
            </a:xfrm>
            <a:custGeom>
              <a:avLst/>
              <a:gdLst>
                <a:gd name="T0" fmla="*/ 74 w 127"/>
                <a:gd name="T1" fmla="*/ 102 h 111"/>
                <a:gd name="T2" fmla="*/ 99 w 127"/>
                <a:gd name="T3" fmla="*/ 81 h 111"/>
                <a:gd name="T4" fmla="*/ 118 w 127"/>
                <a:gd name="T5" fmla="*/ 26 h 111"/>
                <a:gd name="T6" fmla="*/ 127 w 127"/>
                <a:gd name="T7" fmla="*/ 16 h 111"/>
                <a:gd name="T8" fmla="*/ 115 w 127"/>
                <a:gd name="T9" fmla="*/ 18 h 111"/>
                <a:gd name="T10" fmla="*/ 126 w 127"/>
                <a:gd name="T11" fmla="*/ 3 h 111"/>
                <a:gd name="T12" fmla="*/ 109 w 127"/>
                <a:gd name="T13" fmla="*/ 10 h 111"/>
                <a:gd name="T14" fmla="*/ 79 w 127"/>
                <a:gd name="T15" fmla="*/ 4 h 111"/>
                <a:gd name="T16" fmla="*/ 63 w 127"/>
                <a:gd name="T17" fmla="*/ 35 h 111"/>
                <a:gd name="T18" fmla="*/ 7 w 127"/>
                <a:gd name="T19" fmla="*/ 7 h 111"/>
                <a:gd name="T20" fmla="*/ 12 w 127"/>
                <a:gd name="T21" fmla="*/ 38 h 111"/>
                <a:gd name="T22" fmla="*/ 5 w 127"/>
                <a:gd name="T23" fmla="*/ 38 h 111"/>
                <a:gd name="T24" fmla="*/ 24 w 127"/>
                <a:gd name="T25" fmla="*/ 65 h 111"/>
                <a:gd name="T26" fmla="*/ 14 w 127"/>
                <a:gd name="T27" fmla="*/ 65 h 111"/>
                <a:gd name="T28" fmla="*/ 38 w 127"/>
                <a:gd name="T29" fmla="*/ 84 h 111"/>
                <a:gd name="T30" fmla="*/ 1 w 127"/>
                <a:gd name="T31" fmla="*/ 96 h 111"/>
                <a:gd name="T32" fmla="*/ 56 w 127"/>
                <a:gd name="T33" fmla="*/ 10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7" h="111">
                  <a:moveTo>
                    <a:pt x="74" y="102"/>
                  </a:moveTo>
                  <a:cubicBezTo>
                    <a:pt x="83" y="98"/>
                    <a:pt x="91" y="91"/>
                    <a:pt x="99" y="81"/>
                  </a:cubicBezTo>
                  <a:cubicBezTo>
                    <a:pt x="116" y="57"/>
                    <a:pt x="120" y="39"/>
                    <a:pt x="118" y="26"/>
                  </a:cubicBezTo>
                  <a:cubicBezTo>
                    <a:pt x="127" y="16"/>
                    <a:pt x="127" y="16"/>
                    <a:pt x="127" y="16"/>
                  </a:cubicBezTo>
                  <a:cubicBezTo>
                    <a:pt x="115" y="18"/>
                    <a:pt x="115" y="18"/>
                    <a:pt x="115" y="18"/>
                  </a:cubicBezTo>
                  <a:cubicBezTo>
                    <a:pt x="124" y="13"/>
                    <a:pt x="126" y="3"/>
                    <a:pt x="126" y="3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1" y="2"/>
                    <a:pt x="88" y="0"/>
                    <a:pt x="79" y="4"/>
                  </a:cubicBezTo>
                  <a:cubicBezTo>
                    <a:pt x="60" y="13"/>
                    <a:pt x="63" y="35"/>
                    <a:pt x="63" y="35"/>
                  </a:cubicBezTo>
                  <a:cubicBezTo>
                    <a:pt x="29" y="34"/>
                    <a:pt x="7" y="7"/>
                    <a:pt x="7" y="7"/>
                  </a:cubicBezTo>
                  <a:cubicBezTo>
                    <a:pt x="0" y="26"/>
                    <a:pt x="12" y="38"/>
                    <a:pt x="12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58"/>
                    <a:pt x="24" y="65"/>
                    <a:pt x="24" y="65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6" y="80"/>
                    <a:pt x="38" y="84"/>
                    <a:pt x="38" y="84"/>
                  </a:cubicBezTo>
                  <a:cubicBezTo>
                    <a:pt x="25" y="97"/>
                    <a:pt x="1" y="96"/>
                    <a:pt x="1" y="96"/>
                  </a:cubicBezTo>
                  <a:cubicBezTo>
                    <a:pt x="1" y="96"/>
                    <a:pt x="28" y="111"/>
                    <a:pt x="56" y="107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9" name="Freeform 577">
              <a:extLst>
                <a:ext uri="{FF2B5EF4-FFF2-40B4-BE49-F238E27FC236}">
                  <a16:creationId xmlns:a16="http://schemas.microsoft.com/office/drawing/2014/main" id="{AD6854E9-F6FA-9148-A211-CC79F1734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3950" y="4359275"/>
              <a:ext cx="315913" cy="331788"/>
            </a:xfrm>
            <a:custGeom>
              <a:avLst/>
              <a:gdLst>
                <a:gd name="T0" fmla="*/ 114 w 181"/>
                <a:gd name="T1" fmla="*/ 181 h 181"/>
                <a:gd name="T2" fmla="*/ 26 w 181"/>
                <a:gd name="T3" fmla="*/ 181 h 181"/>
                <a:gd name="T4" fmla="*/ 0 w 181"/>
                <a:gd name="T5" fmla="*/ 155 h 181"/>
                <a:gd name="T6" fmla="*/ 0 w 181"/>
                <a:gd name="T7" fmla="*/ 26 h 181"/>
                <a:gd name="T8" fmla="*/ 26 w 181"/>
                <a:gd name="T9" fmla="*/ 0 h 181"/>
                <a:gd name="T10" fmla="*/ 155 w 181"/>
                <a:gd name="T11" fmla="*/ 0 h 181"/>
                <a:gd name="T12" fmla="*/ 181 w 181"/>
                <a:gd name="T13" fmla="*/ 26 h 181"/>
                <a:gd name="T14" fmla="*/ 181 w 181"/>
                <a:gd name="T15" fmla="*/ 155 h 181"/>
                <a:gd name="T16" fmla="*/ 155 w 181"/>
                <a:gd name="T17" fmla="*/ 181 h 181"/>
                <a:gd name="T18" fmla="*/ 142 w 181"/>
                <a:gd name="T1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1" h="181">
                  <a:moveTo>
                    <a:pt x="114" y="181"/>
                  </a:moveTo>
                  <a:cubicBezTo>
                    <a:pt x="26" y="181"/>
                    <a:pt x="26" y="181"/>
                    <a:pt x="26" y="181"/>
                  </a:cubicBezTo>
                  <a:cubicBezTo>
                    <a:pt x="12" y="181"/>
                    <a:pt x="0" y="169"/>
                    <a:pt x="0" y="15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69" y="0"/>
                    <a:pt x="181" y="12"/>
                    <a:pt x="181" y="26"/>
                  </a:cubicBezTo>
                  <a:cubicBezTo>
                    <a:pt x="181" y="155"/>
                    <a:pt x="181" y="155"/>
                    <a:pt x="181" y="155"/>
                  </a:cubicBezTo>
                  <a:cubicBezTo>
                    <a:pt x="181" y="169"/>
                    <a:pt x="169" y="181"/>
                    <a:pt x="155" y="181"/>
                  </a:cubicBezTo>
                  <a:cubicBezTo>
                    <a:pt x="142" y="181"/>
                    <a:pt x="142" y="181"/>
                    <a:pt x="142" y="181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40" name="Line 578">
              <a:extLst>
                <a:ext uri="{FF2B5EF4-FFF2-40B4-BE49-F238E27FC236}">
                  <a16:creationId xmlns:a16="http://schemas.microsoft.com/office/drawing/2014/main" id="{41864802-42EC-904B-B265-AD45EC2B99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9038" y="4378325"/>
              <a:ext cx="6350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41" name="Line 579">
              <a:extLst>
                <a:ext uri="{FF2B5EF4-FFF2-40B4-BE49-F238E27FC236}">
                  <a16:creationId xmlns:a16="http://schemas.microsoft.com/office/drawing/2014/main" id="{EC755CCC-86C2-FA4B-9B14-68FAFF555C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9038" y="4378325"/>
              <a:ext cx="0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42" name="Freeform 580">
              <a:extLst>
                <a:ext uri="{FF2B5EF4-FFF2-40B4-BE49-F238E27FC236}">
                  <a16:creationId xmlns:a16="http://schemas.microsoft.com/office/drawing/2014/main" id="{DB8C2607-C956-FA47-A6F5-BDD1B1D394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3000" y="4378325"/>
              <a:ext cx="31750" cy="33338"/>
            </a:xfrm>
            <a:custGeom>
              <a:avLst/>
              <a:gdLst>
                <a:gd name="T0" fmla="*/ 0 w 18"/>
                <a:gd name="T1" fmla="*/ 18 h 18"/>
                <a:gd name="T2" fmla="*/ 18 w 18"/>
                <a:gd name="T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" h="18">
                  <a:moveTo>
                    <a:pt x="0" y="18"/>
                  </a:moveTo>
                  <a:cubicBezTo>
                    <a:pt x="0" y="8"/>
                    <a:pt x="8" y="0"/>
                    <a:pt x="18" y="0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C348C9A1-D34F-104C-9A4E-9EE773675DDF}"/>
              </a:ext>
            </a:extLst>
          </p:cNvPr>
          <p:cNvGrpSpPr/>
          <p:nvPr userDrawn="1"/>
        </p:nvGrpSpPr>
        <p:grpSpPr>
          <a:xfrm>
            <a:off x="4217972" y="4515966"/>
            <a:ext cx="315913" cy="331788"/>
            <a:chOff x="4551363" y="4359275"/>
            <a:chExt cx="315913" cy="331788"/>
          </a:xfrm>
        </p:grpSpPr>
        <p:sp>
          <p:nvSpPr>
            <p:cNvPr id="44" name="Line 581">
              <a:extLst>
                <a:ext uri="{FF2B5EF4-FFF2-40B4-BE49-F238E27FC236}">
                  <a16:creationId xmlns:a16="http://schemas.microsoft.com/office/drawing/2014/main" id="{44F17246-AE90-4D44-A404-E94273FC07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16450" y="4378325"/>
              <a:ext cx="6350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45" name="Line 582">
              <a:extLst>
                <a:ext uri="{FF2B5EF4-FFF2-40B4-BE49-F238E27FC236}">
                  <a16:creationId xmlns:a16="http://schemas.microsoft.com/office/drawing/2014/main" id="{A261FF63-862F-5C4F-8A1C-9A61DF2A2A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16450" y="4378325"/>
              <a:ext cx="0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46" name="Freeform 583">
              <a:extLst>
                <a:ext uri="{FF2B5EF4-FFF2-40B4-BE49-F238E27FC236}">
                  <a16:creationId xmlns:a16="http://schemas.microsoft.com/office/drawing/2014/main" id="{423B38AB-E994-DC4F-84C8-F82B8BBAA0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000" y="4378325"/>
              <a:ext cx="31750" cy="33338"/>
            </a:xfrm>
            <a:custGeom>
              <a:avLst/>
              <a:gdLst>
                <a:gd name="T0" fmla="*/ 0 w 18"/>
                <a:gd name="T1" fmla="*/ 18 h 18"/>
                <a:gd name="T2" fmla="*/ 18 w 18"/>
                <a:gd name="T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" h="18">
                  <a:moveTo>
                    <a:pt x="0" y="18"/>
                  </a:moveTo>
                  <a:cubicBezTo>
                    <a:pt x="0" y="8"/>
                    <a:pt x="8" y="0"/>
                    <a:pt x="18" y="0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47" name="Freeform 584">
              <a:extLst>
                <a:ext uri="{FF2B5EF4-FFF2-40B4-BE49-F238E27FC236}">
                  <a16:creationId xmlns:a16="http://schemas.microsoft.com/office/drawing/2014/main" id="{38314734-13EA-E54E-86CC-2389A8F9C2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363" y="4359275"/>
              <a:ext cx="315913" cy="331788"/>
            </a:xfrm>
            <a:custGeom>
              <a:avLst/>
              <a:gdLst>
                <a:gd name="T0" fmla="*/ 0 w 180"/>
                <a:gd name="T1" fmla="*/ 38 h 181"/>
                <a:gd name="T2" fmla="*/ 0 w 180"/>
                <a:gd name="T3" fmla="*/ 26 h 181"/>
                <a:gd name="T4" fmla="*/ 25 w 180"/>
                <a:gd name="T5" fmla="*/ 0 h 181"/>
                <a:gd name="T6" fmla="*/ 154 w 180"/>
                <a:gd name="T7" fmla="*/ 0 h 181"/>
                <a:gd name="T8" fmla="*/ 180 w 180"/>
                <a:gd name="T9" fmla="*/ 26 h 181"/>
                <a:gd name="T10" fmla="*/ 180 w 180"/>
                <a:gd name="T11" fmla="*/ 155 h 181"/>
                <a:gd name="T12" fmla="*/ 154 w 180"/>
                <a:gd name="T13" fmla="*/ 181 h 181"/>
                <a:gd name="T14" fmla="*/ 25 w 180"/>
                <a:gd name="T15" fmla="*/ 181 h 181"/>
                <a:gd name="T16" fmla="*/ 0 w 180"/>
                <a:gd name="T17" fmla="*/ 155 h 181"/>
                <a:gd name="T18" fmla="*/ 0 w 180"/>
                <a:gd name="T19" fmla="*/ 6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0" h="181">
                  <a:moveTo>
                    <a:pt x="0" y="38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12"/>
                    <a:pt x="11" y="0"/>
                    <a:pt x="25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69" y="0"/>
                    <a:pt x="180" y="12"/>
                    <a:pt x="180" y="26"/>
                  </a:cubicBezTo>
                  <a:cubicBezTo>
                    <a:pt x="180" y="155"/>
                    <a:pt x="180" y="155"/>
                    <a:pt x="180" y="155"/>
                  </a:cubicBezTo>
                  <a:cubicBezTo>
                    <a:pt x="180" y="169"/>
                    <a:pt x="169" y="181"/>
                    <a:pt x="154" y="181"/>
                  </a:cubicBezTo>
                  <a:cubicBezTo>
                    <a:pt x="25" y="181"/>
                    <a:pt x="25" y="181"/>
                    <a:pt x="25" y="181"/>
                  </a:cubicBezTo>
                  <a:cubicBezTo>
                    <a:pt x="11" y="181"/>
                    <a:pt x="0" y="169"/>
                    <a:pt x="0" y="155"/>
                  </a:cubicBezTo>
                  <a:cubicBezTo>
                    <a:pt x="0" y="61"/>
                    <a:pt x="0" y="61"/>
                    <a:pt x="0" y="61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48" name="Oval 585">
              <a:extLst>
                <a:ext uri="{FF2B5EF4-FFF2-40B4-BE49-F238E27FC236}">
                  <a16:creationId xmlns:a16="http://schemas.microsoft.com/office/drawing/2014/main" id="{F56EC931-0F89-AC4F-8CCD-64A89AF9CD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9625" y="4430713"/>
              <a:ext cx="49213" cy="49213"/>
            </a:xfrm>
            <a:prstGeom prst="ellips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49" name="Rectangle 586">
              <a:extLst>
                <a:ext uri="{FF2B5EF4-FFF2-40B4-BE49-F238E27FC236}">
                  <a16:creationId xmlns:a16="http://schemas.microsoft.com/office/drawing/2014/main" id="{2A691A0D-DF9D-B54A-B8C4-FF95325D33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4388" y="4491038"/>
              <a:ext cx="38100" cy="128588"/>
            </a:xfrm>
            <a:prstGeom prst="rect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50" name="Line 587">
              <a:extLst>
                <a:ext uri="{FF2B5EF4-FFF2-40B4-BE49-F238E27FC236}">
                  <a16:creationId xmlns:a16="http://schemas.microsoft.com/office/drawing/2014/main" id="{03DFBD50-50D0-9B44-9C33-D10CAC3AC0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7425" y="4594225"/>
              <a:ext cx="0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51" name="Freeform 588">
              <a:extLst>
                <a:ext uri="{FF2B5EF4-FFF2-40B4-BE49-F238E27FC236}">
                  <a16:creationId xmlns:a16="http://schemas.microsoft.com/office/drawing/2014/main" id="{217706F5-6E02-6F4D-803D-283B8F91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4487863"/>
              <a:ext cx="115888" cy="131763"/>
            </a:xfrm>
            <a:custGeom>
              <a:avLst/>
              <a:gdLst>
                <a:gd name="T0" fmla="*/ 66 w 66"/>
                <a:gd name="T1" fmla="*/ 58 h 72"/>
                <a:gd name="T2" fmla="*/ 66 w 66"/>
                <a:gd name="T3" fmla="*/ 39 h 72"/>
                <a:gd name="T4" fmla="*/ 45 w 66"/>
                <a:gd name="T5" fmla="*/ 1 h 72"/>
                <a:gd name="T6" fmla="*/ 21 w 66"/>
                <a:gd name="T7" fmla="*/ 10 h 72"/>
                <a:gd name="T8" fmla="*/ 21 w 66"/>
                <a:gd name="T9" fmla="*/ 10 h 72"/>
                <a:gd name="T10" fmla="*/ 21 w 66"/>
                <a:gd name="T11" fmla="*/ 2 h 72"/>
                <a:gd name="T12" fmla="*/ 0 w 66"/>
                <a:gd name="T13" fmla="*/ 2 h 72"/>
                <a:gd name="T14" fmla="*/ 0 w 66"/>
                <a:gd name="T15" fmla="*/ 72 h 72"/>
                <a:gd name="T16" fmla="*/ 21 w 66"/>
                <a:gd name="T17" fmla="*/ 72 h 72"/>
                <a:gd name="T18" fmla="*/ 21 w 66"/>
                <a:gd name="T19" fmla="*/ 34 h 72"/>
                <a:gd name="T20" fmla="*/ 33 w 66"/>
                <a:gd name="T21" fmla="*/ 20 h 72"/>
                <a:gd name="T22" fmla="*/ 45 w 66"/>
                <a:gd name="T23" fmla="*/ 33 h 72"/>
                <a:gd name="T24" fmla="*/ 45 w 66"/>
                <a:gd name="T25" fmla="*/ 39 h 72"/>
                <a:gd name="T26" fmla="*/ 45 w 66"/>
                <a:gd name="T27" fmla="*/ 72 h 72"/>
                <a:gd name="T28" fmla="*/ 66 w 66"/>
                <a:gd name="T2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" h="72">
                  <a:moveTo>
                    <a:pt x="66" y="58"/>
                  </a:moveTo>
                  <a:cubicBezTo>
                    <a:pt x="66" y="39"/>
                    <a:pt x="66" y="39"/>
                    <a:pt x="66" y="39"/>
                  </a:cubicBezTo>
                  <a:cubicBezTo>
                    <a:pt x="66" y="23"/>
                    <a:pt x="63" y="3"/>
                    <a:pt x="45" y="1"/>
                  </a:cubicBezTo>
                  <a:cubicBezTo>
                    <a:pt x="27" y="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21" y="72"/>
                    <a:pt x="21" y="72"/>
                    <a:pt x="21" y="72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2" y="30"/>
                    <a:pt x="24" y="20"/>
                    <a:pt x="33" y="20"/>
                  </a:cubicBezTo>
                  <a:cubicBezTo>
                    <a:pt x="45" y="20"/>
                    <a:pt x="45" y="33"/>
                    <a:pt x="45" y="33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66" y="72"/>
                    <a:pt x="66" y="72"/>
                    <a:pt x="66" y="72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284649E1-1060-6B49-BE53-5878B6B1FF30}"/>
              </a:ext>
            </a:extLst>
          </p:cNvPr>
          <p:cNvGrpSpPr/>
          <p:nvPr userDrawn="1"/>
        </p:nvGrpSpPr>
        <p:grpSpPr>
          <a:xfrm>
            <a:off x="4728040" y="4515966"/>
            <a:ext cx="315913" cy="331788"/>
            <a:chOff x="7269163" y="4359275"/>
            <a:chExt cx="315913" cy="331788"/>
          </a:xfrm>
        </p:grpSpPr>
        <p:sp>
          <p:nvSpPr>
            <p:cNvPr id="53" name="Line 594">
              <a:extLst>
                <a:ext uri="{FF2B5EF4-FFF2-40B4-BE49-F238E27FC236}">
                  <a16:creationId xmlns:a16="http://schemas.microsoft.com/office/drawing/2014/main" id="{F16C93CA-A05C-FE41-94DD-85355A1813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32663" y="4378325"/>
              <a:ext cx="6350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54" name="Line 595">
              <a:extLst>
                <a:ext uri="{FF2B5EF4-FFF2-40B4-BE49-F238E27FC236}">
                  <a16:creationId xmlns:a16="http://schemas.microsoft.com/office/drawing/2014/main" id="{36F616C7-111B-434C-824D-516BD3DD90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32663" y="4378325"/>
              <a:ext cx="0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55" name="Freeform 596">
              <a:extLst>
                <a:ext uri="{FF2B5EF4-FFF2-40B4-BE49-F238E27FC236}">
                  <a16:creationId xmlns:a16="http://schemas.microsoft.com/office/drawing/2014/main" id="{69DB556B-FC29-E444-A36E-F94540957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6625" y="4378325"/>
              <a:ext cx="31750" cy="33338"/>
            </a:xfrm>
            <a:custGeom>
              <a:avLst/>
              <a:gdLst>
                <a:gd name="T0" fmla="*/ 0 w 18"/>
                <a:gd name="T1" fmla="*/ 18 h 18"/>
                <a:gd name="T2" fmla="*/ 18 w 18"/>
                <a:gd name="T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" h="18">
                  <a:moveTo>
                    <a:pt x="0" y="18"/>
                  </a:moveTo>
                  <a:cubicBezTo>
                    <a:pt x="0" y="8"/>
                    <a:pt x="8" y="0"/>
                    <a:pt x="18" y="0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56" name="Freeform 597">
              <a:extLst>
                <a:ext uri="{FF2B5EF4-FFF2-40B4-BE49-F238E27FC236}">
                  <a16:creationId xmlns:a16="http://schemas.microsoft.com/office/drawing/2014/main" id="{885EA3F6-95BA-7540-BAB5-01B05AAF2E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9163" y="4359275"/>
              <a:ext cx="315913" cy="331788"/>
            </a:xfrm>
            <a:custGeom>
              <a:avLst/>
              <a:gdLst>
                <a:gd name="T0" fmla="*/ 42 w 180"/>
                <a:gd name="T1" fmla="*/ 181 h 181"/>
                <a:gd name="T2" fmla="*/ 26 w 180"/>
                <a:gd name="T3" fmla="*/ 181 h 181"/>
                <a:gd name="T4" fmla="*/ 0 w 180"/>
                <a:gd name="T5" fmla="*/ 155 h 181"/>
                <a:gd name="T6" fmla="*/ 0 w 180"/>
                <a:gd name="T7" fmla="*/ 26 h 181"/>
                <a:gd name="T8" fmla="*/ 26 w 180"/>
                <a:gd name="T9" fmla="*/ 0 h 181"/>
                <a:gd name="T10" fmla="*/ 155 w 180"/>
                <a:gd name="T11" fmla="*/ 0 h 181"/>
                <a:gd name="T12" fmla="*/ 180 w 180"/>
                <a:gd name="T13" fmla="*/ 26 h 181"/>
                <a:gd name="T14" fmla="*/ 180 w 180"/>
                <a:gd name="T15" fmla="*/ 155 h 181"/>
                <a:gd name="T16" fmla="*/ 155 w 180"/>
                <a:gd name="T17" fmla="*/ 181 h 181"/>
                <a:gd name="T18" fmla="*/ 75 w 180"/>
                <a:gd name="T1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0" h="181">
                  <a:moveTo>
                    <a:pt x="42" y="181"/>
                  </a:moveTo>
                  <a:cubicBezTo>
                    <a:pt x="26" y="181"/>
                    <a:pt x="26" y="181"/>
                    <a:pt x="26" y="181"/>
                  </a:cubicBezTo>
                  <a:cubicBezTo>
                    <a:pt x="11" y="181"/>
                    <a:pt x="0" y="169"/>
                    <a:pt x="0" y="15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2"/>
                    <a:pt x="11" y="0"/>
                    <a:pt x="26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69" y="0"/>
                    <a:pt x="180" y="12"/>
                    <a:pt x="180" y="26"/>
                  </a:cubicBezTo>
                  <a:cubicBezTo>
                    <a:pt x="180" y="155"/>
                    <a:pt x="180" y="155"/>
                    <a:pt x="180" y="155"/>
                  </a:cubicBezTo>
                  <a:cubicBezTo>
                    <a:pt x="180" y="169"/>
                    <a:pt x="169" y="181"/>
                    <a:pt x="155" y="181"/>
                  </a:cubicBezTo>
                  <a:cubicBezTo>
                    <a:pt x="75" y="181"/>
                    <a:pt x="75" y="181"/>
                    <a:pt x="75" y="181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57" name="Freeform 598">
              <a:extLst>
                <a:ext uri="{FF2B5EF4-FFF2-40B4-BE49-F238E27FC236}">
                  <a16:creationId xmlns:a16="http://schemas.microsoft.com/office/drawing/2014/main" id="{EF7B6A0D-CFE7-424E-A8A4-7459D2676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2025" y="4402138"/>
              <a:ext cx="230188" cy="246063"/>
            </a:xfrm>
            <a:custGeom>
              <a:avLst/>
              <a:gdLst>
                <a:gd name="T0" fmla="*/ 39 w 132"/>
                <a:gd name="T1" fmla="*/ 134 h 134"/>
                <a:gd name="T2" fmla="*/ 36 w 132"/>
                <a:gd name="T3" fmla="*/ 134 h 134"/>
                <a:gd name="T4" fmla="*/ 0 w 132"/>
                <a:gd name="T5" fmla="*/ 97 h 134"/>
                <a:gd name="T6" fmla="*/ 0 w 132"/>
                <a:gd name="T7" fmla="*/ 36 h 134"/>
                <a:gd name="T8" fmla="*/ 36 w 132"/>
                <a:gd name="T9" fmla="*/ 0 h 134"/>
                <a:gd name="T10" fmla="*/ 96 w 132"/>
                <a:gd name="T11" fmla="*/ 0 h 134"/>
                <a:gd name="T12" fmla="*/ 132 w 132"/>
                <a:gd name="T13" fmla="*/ 36 h 134"/>
                <a:gd name="T14" fmla="*/ 132 w 132"/>
                <a:gd name="T15" fmla="*/ 97 h 134"/>
                <a:gd name="T16" fmla="*/ 96 w 132"/>
                <a:gd name="T17" fmla="*/ 134 h 134"/>
                <a:gd name="T18" fmla="*/ 52 w 132"/>
                <a:gd name="T1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" h="134">
                  <a:moveTo>
                    <a:pt x="39" y="134"/>
                  </a:moveTo>
                  <a:cubicBezTo>
                    <a:pt x="36" y="134"/>
                    <a:pt x="36" y="134"/>
                    <a:pt x="36" y="134"/>
                  </a:cubicBezTo>
                  <a:cubicBezTo>
                    <a:pt x="16" y="134"/>
                    <a:pt x="0" y="117"/>
                    <a:pt x="0" y="9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16" y="0"/>
                    <a:pt x="132" y="16"/>
                    <a:pt x="132" y="36"/>
                  </a:cubicBezTo>
                  <a:cubicBezTo>
                    <a:pt x="132" y="97"/>
                    <a:pt x="132" y="97"/>
                    <a:pt x="132" y="97"/>
                  </a:cubicBezTo>
                  <a:cubicBezTo>
                    <a:pt x="132" y="117"/>
                    <a:pt x="116" y="134"/>
                    <a:pt x="96" y="134"/>
                  </a:cubicBezTo>
                  <a:cubicBezTo>
                    <a:pt x="52" y="134"/>
                    <a:pt x="52" y="134"/>
                    <a:pt x="52" y="134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58" name="Oval 599">
              <a:extLst>
                <a:ext uri="{FF2B5EF4-FFF2-40B4-BE49-F238E27FC236}">
                  <a16:creationId xmlns:a16="http://schemas.microsoft.com/office/drawing/2014/main" id="{7980032C-D9A3-E741-A8B2-C30CD024B2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7113" y="4467225"/>
              <a:ext cx="104775" cy="109538"/>
            </a:xfrm>
            <a:prstGeom prst="ellips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59" name="Oval 600">
              <a:extLst>
                <a:ext uri="{FF2B5EF4-FFF2-40B4-BE49-F238E27FC236}">
                  <a16:creationId xmlns:a16="http://schemas.microsoft.com/office/drawing/2014/main" id="{5EB1047B-6B18-544A-A024-14D81D50FB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1888" y="4437063"/>
              <a:ext cx="30163" cy="33338"/>
            </a:xfrm>
            <a:prstGeom prst="ellips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B7644DBC-4076-A34D-B5BB-0DEF62B7683B}"/>
              </a:ext>
            </a:extLst>
          </p:cNvPr>
          <p:cNvGrpSpPr/>
          <p:nvPr userDrawn="1"/>
        </p:nvGrpSpPr>
        <p:grpSpPr>
          <a:xfrm>
            <a:off x="5238107" y="4515966"/>
            <a:ext cx="317500" cy="331788"/>
            <a:chOff x="6356350" y="4359275"/>
            <a:chExt cx="317500" cy="331788"/>
          </a:xfrm>
        </p:grpSpPr>
        <p:sp>
          <p:nvSpPr>
            <p:cNvPr id="61" name="Line 601">
              <a:extLst>
                <a:ext uri="{FF2B5EF4-FFF2-40B4-BE49-F238E27FC236}">
                  <a16:creationId xmlns:a16="http://schemas.microsoft.com/office/drawing/2014/main" id="{14D38A7C-C7CA-644B-B11C-4B5B3137EF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23025" y="4376738"/>
              <a:ext cx="7938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2" name="Line 602">
              <a:extLst>
                <a:ext uri="{FF2B5EF4-FFF2-40B4-BE49-F238E27FC236}">
                  <a16:creationId xmlns:a16="http://schemas.microsoft.com/office/drawing/2014/main" id="{F72B539D-1CA3-AF42-BE32-ED561CA697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23025" y="4376738"/>
              <a:ext cx="0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3" name="Freeform 603">
              <a:extLst>
                <a:ext uri="{FF2B5EF4-FFF2-40B4-BE49-F238E27FC236}">
                  <a16:creationId xmlns:a16="http://schemas.microsoft.com/office/drawing/2014/main" id="{0EB1E565-DADE-2746-81BE-92C8ED34D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575" y="4376738"/>
              <a:ext cx="31750" cy="33338"/>
            </a:xfrm>
            <a:custGeom>
              <a:avLst/>
              <a:gdLst>
                <a:gd name="T0" fmla="*/ 0 w 18"/>
                <a:gd name="T1" fmla="*/ 18 h 18"/>
                <a:gd name="T2" fmla="*/ 18 w 18"/>
                <a:gd name="T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" h="18">
                  <a:moveTo>
                    <a:pt x="0" y="18"/>
                  </a:moveTo>
                  <a:cubicBezTo>
                    <a:pt x="0" y="9"/>
                    <a:pt x="8" y="0"/>
                    <a:pt x="18" y="0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4" name="Freeform 604">
              <a:extLst>
                <a:ext uri="{FF2B5EF4-FFF2-40B4-BE49-F238E27FC236}">
                  <a16:creationId xmlns:a16="http://schemas.microsoft.com/office/drawing/2014/main" id="{480F2595-3230-5F4B-BC39-0F6E5E949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6350" y="4359275"/>
              <a:ext cx="317500" cy="331788"/>
            </a:xfrm>
            <a:custGeom>
              <a:avLst/>
              <a:gdLst>
                <a:gd name="T0" fmla="*/ 145 w 181"/>
                <a:gd name="T1" fmla="*/ 0 h 181"/>
                <a:gd name="T2" fmla="*/ 155 w 181"/>
                <a:gd name="T3" fmla="*/ 0 h 181"/>
                <a:gd name="T4" fmla="*/ 181 w 181"/>
                <a:gd name="T5" fmla="*/ 26 h 181"/>
                <a:gd name="T6" fmla="*/ 181 w 181"/>
                <a:gd name="T7" fmla="*/ 155 h 181"/>
                <a:gd name="T8" fmla="*/ 155 w 181"/>
                <a:gd name="T9" fmla="*/ 181 h 181"/>
                <a:gd name="T10" fmla="*/ 26 w 181"/>
                <a:gd name="T11" fmla="*/ 181 h 181"/>
                <a:gd name="T12" fmla="*/ 0 w 181"/>
                <a:gd name="T13" fmla="*/ 155 h 181"/>
                <a:gd name="T14" fmla="*/ 0 w 181"/>
                <a:gd name="T15" fmla="*/ 26 h 181"/>
                <a:gd name="T16" fmla="*/ 26 w 181"/>
                <a:gd name="T17" fmla="*/ 0 h 181"/>
                <a:gd name="T18" fmla="*/ 120 w 181"/>
                <a:gd name="T19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1" h="181">
                  <a:moveTo>
                    <a:pt x="145" y="0"/>
                  </a:moveTo>
                  <a:cubicBezTo>
                    <a:pt x="155" y="0"/>
                    <a:pt x="155" y="0"/>
                    <a:pt x="155" y="0"/>
                  </a:cubicBezTo>
                  <a:cubicBezTo>
                    <a:pt x="169" y="0"/>
                    <a:pt x="181" y="12"/>
                    <a:pt x="181" y="26"/>
                  </a:cubicBezTo>
                  <a:cubicBezTo>
                    <a:pt x="181" y="155"/>
                    <a:pt x="181" y="155"/>
                    <a:pt x="181" y="155"/>
                  </a:cubicBezTo>
                  <a:cubicBezTo>
                    <a:pt x="181" y="169"/>
                    <a:pt x="169" y="181"/>
                    <a:pt x="155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12" y="181"/>
                    <a:pt x="0" y="169"/>
                    <a:pt x="0" y="15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120" y="0"/>
                    <a:pt x="120" y="0"/>
                    <a:pt x="120" y="0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5" name="Line 605">
              <a:extLst>
                <a:ext uri="{FF2B5EF4-FFF2-40B4-BE49-F238E27FC236}">
                  <a16:creationId xmlns:a16="http://schemas.microsoft.com/office/drawing/2014/main" id="{79D0E924-D0C2-6348-956F-26A636FDE9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84938" y="4572000"/>
              <a:ext cx="0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6" name="Freeform 606">
              <a:extLst>
                <a:ext uri="{FF2B5EF4-FFF2-40B4-BE49-F238E27FC236}">
                  <a16:creationId xmlns:a16="http://schemas.microsoft.com/office/drawing/2014/main" id="{0613AB24-6040-944D-A302-8A214FC65A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238" y="4465638"/>
              <a:ext cx="98425" cy="112713"/>
            </a:xfrm>
            <a:custGeom>
              <a:avLst/>
              <a:gdLst>
                <a:gd name="T0" fmla="*/ 8 w 62"/>
                <a:gd name="T1" fmla="*/ 67 h 71"/>
                <a:gd name="T2" fmla="*/ 62 w 62"/>
                <a:gd name="T3" fmla="*/ 35 h 71"/>
                <a:gd name="T4" fmla="*/ 0 w 62"/>
                <a:gd name="T5" fmla="*/ 0 h 71"/>
                <a:gd name="T6" fmla="*/ 0 w 62"/>
                <a:gd name="T7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71">
                  <a:moveTo>
                    <a:pt x="8" y="67"/>
                  </a:moveTo>
                  <a:lnTo>
                    <a:pt x="62" y="35"/>
                  </a:lnTo>
                  <a:lnTo>
                    <a:pt x="0" y="0"/>
                  </a:lnTo>
                  <a:lnTo>
                    <a:pt x="0" y="71"/>
                  </a:ln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pic>
        <p:nvPicPr>
          <p:cNvPr id="67" name="Image 66">
            <a:extLst>
              <a:ext uri="{FF2B5EF4-FFF2-40B4-BE49-F238E27FC236}">
                <a16:creationId xmlns:a16="http://schemas.microsoft.com/office/drawing/2014/main" id="{B12B0D1C-82BB-5147-8312-AEE78DB362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0116" y="2067694"/>
            <a:ext cx="4748723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85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950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540000" y="195486"/>
            <a:ext cx="8496000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540000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 34"/>
          <p:cNvSpPr/>
          <p:nvPr userDrawn="1"/>
        </p:nvSpPr>
        <p:spPr>
          <a:xfrm>
            <a:off x="251520" y="195486"/>
            <a:ext cx="72000" cy="72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53" y="4840311"/>
            <a:ext cx="1333804" cy="222479"/>
          </a:xfrm>
          <a:prstGeom prst="rect">
            <a:avLst/>
          </a:prstGeom>
        </p:spPr>
      </p:pic>
      <p:sp>
        <p:nvSpPr>
          <p:cNvPr id="9" name="Espace réservé de la date 3"/>
          <p:cNvSpPr txBox="1">
            <a:spLocks noGrp="1"/>
          </p:cNvSpPr>
          <p:nvPr userDrawn="1"/>
        </p:nvSpPr>
        <p:spPr bwMode="auto">
          <a:xfrm>
            <a:off x="649220" y="4876006"/>
            <a:ext cx="5078313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b="1" cap="none" baseline="0" dirty="0">
                <a:solidFill>
                  <a:schemeClr val="tx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BPCE Payment Services</a:t>
            </a:r>
            <a:r>
              <a:rPr lang="fr-FR" sz="900" cap="none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900" cap="none" baseline="0" dirty="0">
                <a:solidFill>
                  <a:schemeClr val="accent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|</a:t>
            </a:r>
            <a:r>
              <a:rPr lang="fr-FR" sz="900" cap="none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Challenge Commercial BDD Marché des Professionnels – Document interne à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1450257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44" r:id="rId2"/>
    <p:sldLayoutId id="2147483743" r:id="rId3"/>
    <p:sldLayoutId id="2147483745" r:id="rId4"/>
    <p:sldLayoutId id="2147483746" r:id="rId5"/>
    <p:sldLayoutId id="2147483747" r:id="rId6"/>
    <p:sldLayoutId id="2147483748" r:id="rId7"/>
    <p:sldLayoutId id="2147483738" r:id="rId8"/>
    <p:sldLayoutId id="214748374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mbria Math" panose="02040503050406030204" pitchFamily="18" charset="0"/>
        <a:buChar char="ʘ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0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747" r="7577"/>
          <a:stretch/>
        </p:blipFill>
        <p:spPr>
          <a:xfrm>
            <a:off x="0" y="0"/>
            <a:ext cx="5219700" cy="5143500"/>
          </a:xfrm>
        </p:spPr>
      </p:pic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4283968" y="3939902"/>
            <a:ext cx="2592288" cy="165336"/>
          </a:xfrm>
        </p:spPr>
        <p:txBody>
          <a:bodyPr>
            <a:normAutofit/>
          </a:bodyPr>
          <a:lstStyle/>
          <a:p>
            <a:r>
              <a:rPr lang="fr-FR" sz="1000" dirty="0"/>
              <a:t>18 Janvier 2023</a:t>
            </a:r>
          </a:p>
        </p:txBody>
      </p:sp>
      <p:sp>
        <p:nvSpPr>
          <p:cNvPr id="32" name="Titre 31"/>
          <p:cNvSpPr>
            <a:spLocks noGrp="1"/>
          </p:cNvSpPr>
          <p:nvPr>
            <p:ph type="ctrTitle"/>
          </p:nvPr>
        </p:nvSpPr>
        <p:spPr>
          <a:xfrm>
            <a:off x="4283968" y="1892805"/>
            <a:ext cx="4752528" cy="1159799"/>
          </a:xfrm>
        </p:spPr>
        <p:txBody>
          <a:bodyPr/>
          <a:lstStyle/>
          <a:p>
            <a:br>
              <a:rPr lang="fr-FR" sz="2800" dirty="0"/>
            </a:br>
            <a:r>
              <a:rPr lang="fr-FR" sz="2800" dirty="0"/>
              <a:t>Animation CEGEE</a:t>
            </a:r>
            <a:br>
              <a:rPr lang="fr-FR" sz="2800" dirty="0"/>
            </a:br>
            <a:br>
              <a:rPr lang="fr-FR" sz="1400" dirty="0"/>
            </a:b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Présentation du Challenge</a:t>
            </a:r>
            <a:b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b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2400" dirty="0">
                <a:solidFill>
                  <a:srgbClr val="C00000"/>
                </a:solidFill>
              </a:rPr>
              <a:t>T</a:t>
            </a:r>
            <a:r>
              <a:rPr lang="fr-FR" sz="1800" dirty="0">
                <a:solidFill>
                  <a:srgbClr val="C00000"/>
                </a:solidFill>
              </a:rPr>
              <a:t>OUS</a:t>
            </a:r>
            <a:r>
              <a:rPr lang="fr-FR" sz="2400" dirty="0">
                <a:solidFill>
                  <a:srgbClr val="C00000"/>
                </a:solidFill>
              </a:rPr>
              <a:t> P</a:t>
            </a:r>
            <a:r>
              <a:rPr lang="fr-FR" sz="1800" dirty="0">
                <a:solidFill>
                  <a:srgbClr val="C00000"/>
                </a:solidFill>
              </a:rPr>
              <a:t>RESCRIPTEURS</a:t>
            </a:r>
            <a:r>
              <a:rPr lang="fr-FR" sz="2400" dirty="0">
                <a:solidFill>
                  <a:srgbClr val="C00000"/>
                </a:solidFill>
              </a:rPr>
              <a:t> </a:t>
            </a:r>
            <a:r>
              <a:rPr lang="fr-FR" sz="1800" dirty="0">
                <a:solidFill>
                  <a:srgbClr val="C00000"/>
                </a:solidFill>
              </a:rPr>
              <a:t>DE</a:t>
            </a:r>
            <a:r>
              <a:rPr lang="fr-FR" sz="2400" dirty="0">
                <a:solidFill>
                  <a:srgbClr val="C00000"/>
                </a:solidFill>
              </a:rPr>
              <a:t> S</a:t>
            </a:r>
            <a:r>
              <a:rPr lang="fr-FR" sz="1800" dirty="0">
                <a:solidFill>
                  <a:srgbClr val="C00000"/>
                </a:solidFill>
              </a:rPr>
              <a:t>OLUTIONS</a:t>
            </a:r>
            <a:r>
              <a:rPr lang="fr-FR" sz="2400" dirty="0">
                <a:solidFill>
                  <a:srgbClr val="C00000"/>
                </a:solidFill>
              </a:rPr>
              <a:t> M</a:t>
            </a:r>
            <a:r>
              <a:rPr lang="fr-FR" sz="1800" dirty="0">
                <a:solidFill>
                  <a:srgbClr val="C00000"/>
                </a:solidFill>
              </a:rPr>
              <a:t>ONETIQUES</a:t>
            </a:r>
            <a:r>
              <a:rPr lang="fr-FR" sz="2400" dirty="0">
                <a:solidFill>
                  <a:srgbClr val="C00000"/>
                </a:solidFill>
              </a:rPr>
              <a:t> </a:t>
            </a:r>
            <a:r>
              <a:rPr lang="fr-FR" sz="1800" dirty="0">
                <a:solidFill>
                  <a:srgbClr val="C00000"/>
                </a:solidFill>
              </a:rPr>
              <a:t>ET</a:t>
            </a:r>
            <a:r>
              <a:rPr lang="fr-FR" sz="2400" dirty="0">
                <a:solidFill>
                  <a:srgbClr val="C00000"/>
                </a:solidFill>
              </a:rPr>
              <a:t> A</a:t>
            </a:r>
            <a:r>
              <a:rPr lang="fr-FR" sz="1800" dirty="0">
                <a:solidFill>
                  <a:srgbClr val="C00000"/>
                </a:solidFill>
              </a:rPr>
              <a:t>VANTAGES</a:t>
            </a:r>
            <a:r>
              <a:rPr lang="fr-FR" sz="2400" dirty="0">
                <a:solidFill>
                  <a:srgbClr val="C00000"/>
                </a:solidFill>
              </a:rPr>
              <a:t> RH 2023 </a:t>
            </a:r>
            <a:br>
              <a:rPr lang="fr-FR" dirty="0">
                <a:solidFill>
                  <a:srgbClr val="C00000"/>
                </a:solidFill>
              </a:rPr>
            </a:b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3" name="Espace réservé du texte 32"/>
          <p:cNvSpPr>
            <a:spLocks noGrp="1"/>
          </p:cNvSpPr>
          <p:nvPr>
            <p:ph type="body" sz="quarter" idx="11"/>
          </p:nvPr>
        </p:nvSpPr>
        <p:spPr>
          <a:xfrm>
            <a:off x="4283968" y="3651870"/>
            <a:ext cx="4752528" cy="249299"/>
          </a:xfrm>
        </p:spPr>
        <p:txBody>
          <a:bodyPr/>
          <a:lstStyle/>
          <a:p>
            <a:r>
              <a:rPr lang="fr-FR" dirty="0"/>
              <a:t>BPCE Payment Services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C30E746-A256-4C92-8B0A-443C1B2AC48E}"/>
              </a:ext>
            </a:extLst>
          </p:cNvPr>
          <p:cNvSpPr txBox="1"/>
          <p:nvPr/>
        </p:nvSpPr>
        <p:spPr>
          <a:xfrm>
            <a:off x="5508104" y="4379889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Document interne à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2710375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39552" y="195486"/>
            <a:ext cx="8604448" cy="432000"/>
          </a:xfrm>
        </p:spPr>
        <p:txBody>
          <a:bodyPr/>
          <a:lstStyle/>
          <a:p>
            <a:r>
              <a:rPr lang="pt-B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Présentation du </a:t>
            </a:r>
            <a:r>
              <a:rPr lang="pt-BR" altLang="en-US" sz="2000" dirty="0">
                <a:solidFill>
                  <a:srgbClr val="7030A0"/>
                </a:solidFill>
              </a:rPr>
              <a:t>Challenge Commercial </a:t>
            </a:r>
            <a:r>
              <a:rPr lang="pt-B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le Q1 2023</a:t>
            </a:r>
            <a:endParaRPr lang="pt-BR" altLang="en-US" sz="2000" b="1" i="1" dirty="0">
              <a:solidFill>
                <a:srgbClr val="7030A0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CE3027-D6FA-41B1-919B-1884C7341C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Préambule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960E65B-5859-471A-8EF3-9CB8BD91DC4F}"/>
              </a:ext>
            </a:extLst>
          </p:cNvPr>
          <p:cNvSpPr txBox="1"/>
          <p:nvPr/>
        </p:nvSpPr>
        <p:spPr>
          <a:xfrm>
            <a:off x="251520" y="1771531"/>
            <a:ext cx="8424936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fr-FR" sz="1400" b="0" dirty="0">
                <a:solidFill>
                  <a:schemeClr val="tx1"/>
                </a:solidFill>
              </a:rPr>
              <a:t>Le présent document est établi pour faciliter la présentation aux équipes d’un challenge élaboré par BPCE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Payment Services pour le compte du Marché Pros CEGEE.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sz="1400" b="0" dirty="0">
              <a:solidFill>
                <a:schemeClr val="tx1"/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fr-FR" sz="1400" b="0" dirty="0">
                <a:solidFill>
                  <a:schemeClr val="tx1"/>
                </a:solidFill>
              </a:rPr>
              <a:t>Il n’a pas vocation à se substituer au règlement dudit challenge, qui seul fera foi en cas de contestation.</a:t>
            </a:r>
          </a:p>
        </p:txBody>
      </p:sp>
    </p:spTree>
    <p:extLst>
      <p:ext uri="{BB962C8B-B14F-4D97-AF65-F5344CB8AC3E}">
        <p14:creationId xmlns:p14="http://schemas.microsoft.com/office/powerpoint/2010/main" val="371252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39552" y="195486"/>
            <a:ext cx="8604448" cy="432000"/>
          </a:xfrm>
        </p:spPr>
        <p:txBody>
          <a:bodyPr/>
          <a:lstStyle/>
          <a:p>
            <a:r>
              <a:rPr lang="pt-B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Présentation du </a:t>
            </a:r>
            <a:r>
              <a:rPr lang="pt-BR" altLang="en-US" sz="2000" dirty="0">
                <a:solidFill>
                  <a:srgbClr val="7030A0"/>
                </a:solidFill>
              </a:rPr>
              <a:t>Challenge Commercial </a:t>
            </a:r>
            <a:r>
              <a:rPr lang="pt-B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le Q1 2023</a:t>
            </a:r>
            <a:endParaRPr lang="pt-BR" altLang="en-US" sz="2000" b="1" i="1" dirty="0">
              <a:solidFill>
                <a:srgbClr val="7030A0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CE3027-D6FA-41B1-919B-1884C7341C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 contexte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960E65B-5859-471A-8EF3-9CB8BD91DC4F}"/>
              </a:ext>
            </a:extLst>
          </p:cNvPr>
          <p:cNvSpPr txBox="1"/>
          <p:nvPr/>
        </p:nvSpPr>
        <p:spPr>
          <a:xfrm>
            <a:off x="251520" y="1419622"/>
            <a:ext cx="8424936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La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monétique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sera un des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enjeux majeurs de l’année 2023 pour le Marché des Pros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, avec des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objectifs spécifiques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pour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les Chargés d’Affaires.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sz="10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sz="10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sz="10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sz="10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sz="10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Dans ce contexte, </a:t>
            </a:r>
            <a:r>
              <a:rPr lang="fr-FR" b="1" dirty="0">
                <a:solidFill>
                  <a:srgbClr val="7030A0"/>
                </a:solidFill>
                <a:effectLst/>
                <a:latin typeface="+mn-lt"/>
                <a:ea typeface="Times New Roman" panose="02020603050405020304" pitchFamily="18" charset="0"/>
              </a:rPr>
              <a:t>BPCE Payment Services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et la </a:t>
            </a:r>
            <a:r>
              <a:rPr lang="fr-FR" b="1" dirty="0">
                <a:solidFill>
                  <a:srgbClr val="C00000"/>
                </a:solidFill>
                <a:effectLst/>
                <a:latin typeface="+mn-lt"/>
                <a:ea typeface="Times New Roman" panose="02020603050405020304" pitchFamily="18" charset="0"/>
              </a:rPr>
              <a:t>Direction du Marché des Pros CEGEE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ont décidé de lancer un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dispositif de mobilisation commerciale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basé sur l’organisation d’un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Challenge commercial, individuel </a:t>
            </a:r>
            <a:r>
              <a:rPr lang="fr-FR" b="1" u="sng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et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collectif, à destination de l’ensemble des CA Pros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Times New Roman" panose="02020603050405020304" pitchFamily="18" charset="0"/>
              </a:rPr>
              <a:t> :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sz="8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ctr"/>
            <a:r>
              <a:rPr lang="fr-FR" sz="2200" b="1" cap="small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Tous Prescripteurs de solutions monétiques et Avantages RH 2023</a:t>
            </a:r>
            <a:endParaRPr lang="fr-FR" sz="22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sz="10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sz="10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Times New Roman" panose="02020603050405020304" pitchFamily="18" charset="0"/>
            </a:endParaRPr>
          </a:p>
          <a:p>
            <a:pPr lvl="0"/>
            <a:endParaRPr lang="fr-FR" b="1" dirty="0">
              <a:solidFill>
                <a:srgbClr val="7030A0"/>
              </a:solidFill>
              <a:latin typeface="+mn-lt"/>
            </a:endParaRPr>
          </a:p>
          <a:p>
            <a:pPr lvl="0"/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937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39552" y="195486"/>
            <a:ext cx="8604448" cy="432000"/>
          </a:xfrm>
        </p:spPr>
        <p:txBody>
          <a:bodyPr/>
          <a:lstStyle/>
          <a:p>
            <a:r>
              <a:rPr lang="pt-B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Présentation du </a:t>
            </a:r>
            <a:r>
              <a:rPr lang="pt-BR" altLang="en-US" sz="2000" dirty="0">
                <a:solidFill>
                  <a:srgbClr val="7030A0"/>
                </a:solidFill>
              </a:rPr>
              <a:t>Challenge Commercial </a:t>
            </a:r>
            <a:r>
              <a:rPr lang="pt-B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le Q1 2023</a:t>
            </a:r>
            <a:endParaRPr lang="pt-BR" altLang="en-US" sz="2000" b="1" i="1" dirty="0">
              <a:solidFill>
                <a:srgbClr val="7030A0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CE3027-D6FA-41B1-919B-1884C7341C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 principe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960E65B-5859-471A-8EF3-9CB8BD91DC4F}"/>
              </a:ext>
            </a:extLst>
          </p:cNvPr>
          <p:cNvSpPr txBox="1"/>
          <p:nvPr/>
        </p:nvSpPr>
        <p:spPr>
          <a:xfrm>
            <a:off x="179512" y="900032"/>
            <a:ext cx="8424936" cy="35702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46088" lvl="1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challenge est une opération d’animation et de soutien commercial qui s’inscrit dans une stratégie de </a:t>
            </a:r>
            <a:r>
              <a:rPr lang="fr-FR" sz="1400" b="1" dirty="0">
                <a:solidFill>
                  <a:srgbClr val="C00000"/>
                </a:solidFill>
              </a:rPr>
              <a:t>développement de l’équipement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clients BDD Pros  :</a:t>
            </a:r>
          </a:p>
          <a:p>
            <a:pPr marL="446088" lvl="1"/>
            <a:endParaRPr lang="fr-FR" sz="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165225" lvl="2" indent="-342900" algn="just"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Accompagner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les clients dès l’ouverture de compte, mais aussi tout le long de leur relation avec la CEGEE </a:t>
            </a:r>
          </a:p>
          <a:p>
            <a:pPr marL="1165225" lvl="2" indent="-342900" algn="just"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Capitaliser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sur une expérience client réussie et la traduire en PNB.</a:t>
            </a:r>
          </a:p>
          <a:p>
            <a:pPr marL="449263" lvl="2" algn="just"/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46088" lvl="1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Cette action a pour objectif le développement de l’équipement d’univers de services prioritaires :</a:t>
            </a:r>
          </a:p>
          <a:p>
            <a:pPr marL="446088" lvl="1"/>
            <a:endParaRPr lang="fr-FR" sz="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165225" lvl="1" indent="-285750"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Développement des flux monétiques et des innovations liés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que ce soit en proximité (TPE Android, CE Boost Fid) ou sur le e-commerce (Payplug, SPPlus, JPEL Express, IZe-commerce)</a:t>
            </a:r>
          </a:p>
          <a:p>
            <a:pPr marL="1165225" lvl="1" indent="-285750"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Motivation et fidélisation des salariés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(gamme Avantages RH BIMPLI),</a:t>
            </a:r>
          </a:p>
          <a:p>
            <a:pPr marL="446088" lvl="1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</a:p>
          <a:p>
            <a:pPr marL="446088" lvl="1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 challenge est basé sur la performance des Participants, laquelle est évaluée aussi bien de manière quantitative que qualitative.</a:t>
            </a:r>
          </a:p>
        </p:txBody>
      </p:sp>
    </p:spTree>
    <p:extLst>
      <p:ext uri="{BB962C8B-B14F-4D97-AF65-F5344CB8AC3E}">
        <p14:creationId xmlns:p14="http://schemas.microsoft.com/office/powerpoint/2010/main" val="3601816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39552" y="195486"/>
            <a:ext cx="8604448" cy="432000"/>
          </a:xfrm>
        </p:spPr>
        <p:txBody>
          <a:bodyPr/>
          <a:lstStyle/>
          <a:p>
            <a:r>
              <a:rPr lang="pt-B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Présentation du </a:t>
            </a:r>
            <a:r>
              <a:rPr lang="pt-BR" altLang="en-US" sz="2000" dirty="0">
                <a:solidFill>
                  <a:srgbClr val="7030A0"/>
                </a:solidFill>
              </a:rPr>
              <a:t>Challenge Commercial </a:t>
            </a:r>
            <a:r>
              <a:rPr lang="pt-B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le Q1 2023</a:t>
            </a:r>
            <a:endParaRPr lang="pt-BR" altLang="en-US" sz="2000" b="1" i="1" dirty="0">
              <a:solidFill>
                <a:srgbClr val="7030A0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CE3027-D6FA-41B1-919B-1884C7341C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Les grands lignes du Challenge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960E65B-5859-471A-8EF3-9CB8BD91DC4F}"/>
              </a:ext>
            </a:extLst>
          </p:cNvPr>
          <p:cNvSpPr txBox="1"/>
          <p:nvPr/>
        </p:nvSpPr>
        <p:spPr>
          <a:xfrm>
            <a:off x="251520" y="915674"/>
            <a:ext cx="8424936" cy="39164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fr-FR" b="1" dirty="0">
                <a:solidFill>
                  <a:srgbClr val="7030A0"/>
                </a:solidFill>
                <a:effectLst/>
                <a:latin typeface="+mn-lt"/>
                <a:ea typeface="Times New Roman" panose="02020603050405020304" pitchFamily="18" charset="0"/>
              </a:rPr>
              <a:t>Participants </a:t>
            </a:r>
            <a:r>
              <a:rPr lang="fr-FR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Segoe UI Emoji" panose="020B0502040204020203" pitchFamily="34" charset="0"/>
              </a:rPr>
              <a:t>👨</a:t>
            </a:r>
            <a:r>
              <a:rPr lang="fr-FR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‍</a:t>
            </a:r>
            <a:r>
              <a:rPr lang="fr-FR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Segoe UI Emoji" panose="020B0502040204020203" pitchFamily="34" charset="0"/>
              </a:rPr>
              <a:t>👩</a:t>
            </a:r>
            <a:r>
              <a:rPr lang="fr-FR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‍</a:t>
            </a:r>
            <a:r>
              <a:rPr lang="fr-FR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Segoe UI Emoji" panose="020B0502040204020203" pitchFamily="34" charset="0"/>
              </a:rPr>
              <a:t>👧</a:t>
            </a:r>
            <a:r>
              <a:rPr lang="fr-FR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‍</a:t>
            </a:r>
            <a:r>
              <a:rPr lang="fr-FR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Segoe UI Emoji" panose="020B0502040204020203" pitchFamily="34" charset="0"/>
              </a:rPr>
              <a:t>👦</a:t>
            </a:r>
            <a:r>
              <a:rPr lang="fr-FR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 :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66 CA Pros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, répartis en 7 DR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457200"/>
            <a:r>
              <a:rPr lang="fr-FR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 </a:t>
            </a:r>
            <a:endParaRPr lang="fr-FR" sz="9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457200"/>
            <a:endParaRPr lang="fr-FR" sz="400" dirty="0">
              <a:effectLst/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fr-FR" b="1" dirty="0">
                <a:solidFill>
                  <a:srgbClr val="7030A0"/>
                </a:solidFill>
                <a:effectLst/>
                <a:latin typeface="+mn-lt"/>
                <a:ea typeface="Times New Roman" panose="02020603050405020304" pitchFamily="18" charset="0"/>
              </a:rPr>
              <a:t>Durée </a:t>
            </a:r>
            <a:r>
              <a:rPr lang="fr-FR" dirty="0">
                <a:solidFill>
                  <a:srgbClr val="7030A0"/>
                </a:solidFill>
                <a:effectLst/>
                <a:latin typeface="+mn-lt"/>
                <a:ea typeface="Times New Roman" panose="02020603050405020304" pitchFamily="18" charset="0"/>
                <a:cs typeface="Segoe UI Emoji" panose="020B0502040204020203" pitchFamily="34" charset="0"/>
              </a:rPr>
              <a:t>📅</a:t>
            </a:r>
            <a:r>
              <a:rPr lang="fr-FR" dirty="0">
                <a:solidFill>
                  <a:srgbClr val="7030A0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  <a:r>
              <a:rPr lang="fr-FR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: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4 mois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(du 2 Janvier au 29 avril 2023).</a:t>
            </a:r>
          </a:p>
          <a:p>
            <a:pPr lvl="0">
              <a:tabLst>
                <a:tab pos="355600" algn="l"/>
              </a:tabLst>
            </a:pP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Calibri" panose="020F0502020204030204" pitchFamily="34" charset="0"/>
              </a:rPr>
              <a:t>	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Calibri" panose="020F0502020204030204" pitchFamily="34" charset="0"/>
              </a:rPr>
              <a:t>Les résultats définitifs seront communiqués au plus tard le 15 juin 2023.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457200"/>
            <a:r>
              <a:rPr lang="fr-FR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 </a:t>
            </a:r>
            <a:endParaRPr lang="fr-FR" sz="9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457200"/>
            <a:endParaRPr lang="fr-FR" sz="400" dirty="0">
              <a:effectLst/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fr-FR" b="1" dirty="0">
                <a:solidFill>
                  <a:srgbClr val="7030A0"/>
                </a:solidFill>
                <a:effectLst/>
                <a:latin typeface="+mn-lt"/>
                <a:ea typeface="Times New Roman" panose="02020603050405020304" pitchFamily="18" charset="0"/>
              </a:rPr>
              <a:t>Classement individuel </a:t>
            </a:r>
            <a:r>
              <a:rPr lang="fr-FR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Segoe UI Emoji" panose="020B0502040204020203" pitchFamily="34" charset="0"/>
              </a:rPr>
              <a:t>📊</a:t>
            </a:r>
            <a:r>
              <a:rPr lang="fr-FR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 :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Plus grand nombre de points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449580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Calibri" panose="020F0502020204030204" pitchFamily="34" charset="0"/>
              </a:rPr>
              <a:t>Avec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Calibri" panose="020F0502020204030204" pitchFamily="34" charset="0"/>
              </a:rPr>
              <a:t>2 seuils à dépasser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Calibri" panose="020F0502020204030204" pitchFamily="34" charset="0"/>
              </a:rPr>
              <a:t> pour pouvoir être classé :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Réaliser à minima 15 points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Souscrire un minimum de 3 contrats et transmettre au moins 2 leads e-commerce et 1 lead CE Boost Fid et 1 lead Bimpli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457200"/>
            <a:r>
              <a:rPr lang="fr-FR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 </a:t>
            </a:r>
            <a:endParaRPr lang="fr-FR" sz="9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457200"/>
            <a:endParaRPr lang="fr-FR" sz="400" dirty="0">
              <a:effectLst/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fr-FR" b="1" dirty="0">
                <a:solidFill>
                  <a:srgbClr val="7030A0"/>
                </a:solidFill>
                <a:effectLst/>
                <a:latin typeface="+mn-lt"/>
                <a:ea typeface="Times New Roman" panose="02020603050405020304" pitchFamily="18" charset="0"/>
              </a:rPr>
              <a:t>Classement collectif </a:t>
            </a:r>
            <a:r>
              <a:rPr lang="fr-FR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Segoe UI Emoji" panose="020B0502040204020203" pitchFamily="34" charset="0"/>
              </a:rPr>
              <a:t>📈</a:t>
            </a:r>
            <a:r>
              <a:rPr lang="fr-FR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 :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Plus grand nombre de points / ETP (nombre d’ETP au démarrage du challenge – 02/01/23)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457200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Calibri" panose="020F0502020204030204" pitchFamily="34" charset="0"/>
              </a:rPr>
              <a:t>Chaque membre de l’équipe doit avoir transmis au moins 1 lead Bimpli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446088" lvl="1"/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017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39552" y="195486"/>
            <a:ext cx="8604448" cy="432000"/>
          </a:xfrm>
        </p:spPr>
        <p:txBody>
          <a:bodyPr/>
          <a:lstStyle/>
          <a:p>
            <a:r>
              <a:rPr lang="pt-B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Présentation du </a:t>
            </a:r>
            <a:r>
              <a:rPr lang="pt-BR" altLang="en-US" sz="2000" dirty="0">
                <a:solidFill>
                  <a:srgbClr val="7030A0"/>
                </a:solidFill>
              </a:rPr>
              <a:t>Challenge Commercial </a:t>
            </a:r>
            <a:r>
              <a:rPr lang="pt-B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le Q1 2023</a:t>
            </a:r>
            <a:endParaRPr lang="pt-BR" altLang="en-US" sz="2000" b="1" i="1" dirty="0">
              <a:solidFill>
                <a:srgbClr val="7030A0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CE3027-D6FA-41B1-919B-1884C7341C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Les critères d’attribution des Points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960E65B-5859-471A-8EF3-9CB8BD91DC4F}"/>
              </a:ext>
            </a:extLst>
          </p:cNvPr>
          <p:cNvSpPr txBox="1"/>
          <p:nvPr/>
        </p:nvSpPr>
        <p:spPr>
          <a:xfrm>
            <a:off x="179512" y="900032"/>
            <a:ext cx="8604448" cy="37548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contrats d’acquisition et d’acceptation monétique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(Nouveau Point de vente Proxi et/ou VADS) =&gt;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 points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souscriptions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brutes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de nouveaux TPE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(Conquête TPE) =&gt;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 points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prescriptions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brutes (leads MXP) de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CE Boost Fid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=&gt;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 point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pour les modules FID/ FID+,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souscriptions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brutes de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CE Boost Fid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=&gt;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 points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pour les modules FID/ FID+,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prescriptions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(leads MXP) de solutions de création ou refonte de sites e-commerce via IZ e-commerce =&gt;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 point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souscriptions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brutes d’IZ e-commerce =&gt;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 points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prescriptions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(leads MXP) de solutions d’acceptation en ligne : Payplug ou SPPlus ou JPEL Express =&gt;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 point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souscriptions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brutes de Payplug ou SPPlus ou JPEL Express =&gt;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 points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prescriptions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(leads MXP) de solutions Avantages RH : BIMPLI Resto ou BIMPLI Cado ou BIMPLI CESU ou INTENSITEAM by BIMPLI =&gt;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 point,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souscriptions brutes de BIMPLI Resto / BIMPLI Cado / BIMPLI CESU / INTENSITEAM </a:t>
            </a:r>
          </a:p>
          <a:p>
            <a:pPr marL="457200" lvl="1">
              <a:tabLst>
                <a:tab pos="715963" algn="l"/>
              </a:tabLst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	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=&gt;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 points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46088" lvl="1"/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957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39552" y="195486"/>
            <a:ext cx="8604448" cy="432000"/>
          </a:xfrm>
        </p:spPr>
        <p:txBody>
          <a:bodyPr/>
          <a:lstStyle/>
          <a:p>
            <a:r>
              <a:rPr lang="pt-B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Présentation du </a:t>
            </a:r>
            <a:r>
              <a:rPr lang="pt-BR" altLang="en-US" sz="2000" dirty="0">
                <a:solidFill>
                  <a:srgbClr val="7030A0"/>
                </a:solidFill>
              </a:rPr>
              <a:t>Challenge Commercial </a:t>
            </a:r>
            <a:r>
              <a:rPr lang="pt-B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le Q1 2023</a:t>
            </a:r>
            <a:endParaRPr lang="pt-BR" altLang="en-US" sz="2000" b="1" i="1" dirty="0">
              <a:solidFill>
                <a:srgbClr val="7030A0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CE3027-D6FA-41B1-919B-1884C7341C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Récompenses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960E65B-5859-471A-8EF3-9CB8BD91DC4F}"/>
              </a:ext>
            </a:extLst>
          </p:cNvPr>
          <p:cNvSpPr txBox="1"/>
          <p:nvPr/>
        </p:nvSpPr>
        <p:spPr>
          <a:xfrm>
            <a:off x="179512" y="1067801"/>
            <a:ext cx="8424936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Récompenses individuelles </a:t>
            </a:r>
            <a:r>
              <a:rPr lang="fr-FR" b="1" dirty="0">
                <a:solidFill>
                  <a:srgbClr val="000000"/>
                </a:solidFill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🥇</a:t>
            </a:r>
            <a:r>
              <a:rPr lang="fr-FR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:</a:t>
            </a:r>
          </a:p>
          <a:p>
            <a:pPr marL="457200" lvl="1">
              <a:tabLst>
                <a:tab pos="720725" algn="l"/>
              </a:tabLst>
            </a:pPr>
            <a:r>
              <a:rPr lang="fr-FR" sz="1800" b="1" dirty="0">
                <a:latin typeface="Arial" panose="020B0604020202020204" pitchFamily="34" charset="0"/>
                <a:ea typeface="Calibri" panose="020F0502020204030204" pitchFamily="34" charset="0"/>
              </a:rPr>
              <a:t>	</a:t>
            </a:r>
            <a:r>
              <a:rPr lang="fr-FR" i="1" dirty="0">
                <a:latin typeface="Arial" panose="020B0604020202020204" pitchFamily="34" charset="0"/>
                <a:ea typeface="Calibri" panose="020F0502020204030204" pitchFamily="34" charset="0"/>
              </a:rPr>
              <a:t>Sous forme de cartes Cado BIMPLI</a:t>
            </a:r>
            <a:endParaRPr lang="fr-FR" sz="18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buFont typeface="Wingdings" panose="05000000000000000000" pitchFamily="2" charset="2"/>
              <a:buChar char=""/>
            </a:pPr>
            <a:r>
              <a:rPr lang="fr-FR" b="1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fr-FR" b="1" baseline="30000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er</a:t>
            </a:r>
            <a:r>
              <a:rPr lang="fr-FR" b="1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: 400€</a:t>
            </a:r>
            <a:endParaRPr lang="fr-FR" sz="18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buFont typeface="Wingdings" panose="05000000000000000000" pitchFamily="2" charset="2"/>
              <a:buChar char=""/>
            </a:pPr>
            <a:r>
              <a:rPr lang="fr-FR" b="1" dirty="0">
                <a:solidFill>
                  <a:srgbClr val="C9C9C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lang="fr-FR" b="1" baseline="30000" dirty="0">
                <a:solidFill>
                  <a:srgbClr val="C9C9C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ème</a:t>
            </a:r>
            <a:r>
              <a:rPr lang="fr-FR" b="1" dirty="0">
                <a:solidFill>
                  <a:srgbClr val="C9C9C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: 300€</a:t>
            </a:r>
            <a:endParaRPr lang="fr-FR" sz="1800" dirty="0">
              <a:solidFill>
                <a:srgbClr val="C9C9C9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buFont typeface="Wingdings" panose="05000000000000000000" pitchFamily="2" charset="2"/>
              <a:buChar char=""/>
            </a:pPr>
            <a:r>
              <a:rPr lang="fr-FR" b="1" dirty="0">
                <a:solidFill>
                  <a:srgbClr val="C55A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</a:t>
            </a:r>
            <a:r>
              <a:rPr lang="fr-FR" b="1" baseline="30000" dirty="0">
                <a:solidFill>
                  <a:srgbClr val="C55A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ème</a:t>
            </a:r>
            <a:r>
              <a:rPr lang="fr-FR" b="1" dirty="0">
                <a:solidFill>
                  <a:srgbClr val="C55A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: 250€</a:t>
            </a:r>
            <a:endParaRPr lang="fr-FR" sz="1800" dirty="0">
              <a:solidFill>
                <a:srgbClr val="C55A1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buFont typeface="Wingdings" panose="05000000000000000000" pitchFamily="2" charset="2"/>
              <a:buChar char="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</a:t>
            </a:r>
            <a:r>
              <a:rPr lang="fr-FR" baseline="30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ème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au 5</a:t>
            </a:r>
            <a:r>
              <a:rPr lang="fr-FR" baseline="30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ème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200€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buFont typeface="Wingdings" panose="05000000000000000000" pitchFamily="2" charset="2"/>
              <a:buChar char="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</a:t>
            </a:r>
            <a:r>
              <a:rPr lang="fr-FR" baseline="30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ème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au 8</a:t>
            </a:r>
            <a:r>
              <a:rPr lang="fr-FR" baseline="30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ème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: 100€</a:t>
            </a:r>
            <a:endParaRPr lang="fr-FR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1371600"/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Récompenses collectives </a:t>
            </a:r>
            <a:r>
              <a:rPr lang="fr-FR" b="1" dirty="0">
                <a:solidFill>
                  <a:srgbClr val="000000"/>
                </a:solidFill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🎁</a:t>
            </a:r>
            <a:r>
              <a:rPr lang="fr-FR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:</a:t>
            </a:r>
          </a:p>
          <a:p>
            <a:pPr marL="457200" lvl="1">
              <a:tabLst>
                <a:tab pos="720725" algn="l"/>
              </a:tabLst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</a:rPr>
              <a:t>	 </a:t>
            </a:r>
            <a:r>
              <a:rPr lang="fr-FR" i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Sous forme de budget festif</a:t>
            </a:r>
            <a:endParaRPr lang="fr-FR" sz="1800" i="1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1143000" lvl="2" indent="-228600">
              <a:buFont typeface="Wingdings" panose="05000000000000000000" pitchFamily="2" charset="2"/>
              <a:buChar char=""/>
            </a:pPr>
            <a:r>
              <a:rPr lang="fr-FR" b="1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fr-FR" b="1" baseline="30000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ère</a:t>
            </a:r>
            <a:r>
              <a:rPr lang="fr-FR" b="1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équipe : 450€</a:t>
            </a:r>
            <a:endParaRPr lang="fr-FR" sz="18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buFont typeface="Wingdings" panose="05000000000000000000" pitchFamily="2" charset="2"/>
              <a:buChar char=""/>
            </a:pPr>
            <a:r>
              <a:rPr lang="fr-FR" b="1" dirty="0">
                <a:solidFill>
                  <a:srgbClr val="C9C9C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lang="fr-FR" b="1" baseline="30000" dirty="0">
                <a:solidFill>
                  <a:srgbClr val="C9C9C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ème</a:t>
            </a:r>
            <a:r>
              <a:rPr lang="fr-FR" b="1" dirty="0">
                <a:solidFill>
                  <a:srgbClr val="C9C9C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équipe : 300€</a:t>
            </a:r>
          </a:p>
          <a:p>
            <a:pPr marL="914400" lvl="2">
              <a:tabLst>
                <a:tab pos="449263" algn="l"/>
              </a:tabLst>
            </a:pPr>
            <a:endParaRPr lang="fr-FR" b="1" dirty="0">
              <a:solidFill>
                <a:srgbClr val="C9C9C9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449263" lvl="2"/>
            <a:r>
              <a:rPr lang="fr-FR" dirty="0">
                <a:latin typeface="+mn-lt"/>
              </a:rPr>
              <a:t>Le financement du dispositif sera pris en charge par 2 sponsors distincts :</a:t>
            </a:r>
          </a:p>
          <a:p>
            <a:pPr marL="1074738" lvl="2" indent="-285750"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7030A0"/>
                </a:solidFill>
                <a:effectLst/>
                <a:latin typeface="+mn-lt"/>
                <a:ea typeface="Calibri" panose="020F0502020204030204" pitchFamily="34" charset="0"/>
              </a:rPr>
              <a:t>BPCE Payment Services</a:t>
            </a:r>
          </a:p>
          <a:p>
            <a:pPr marL="1074738" lvl="2" indent="-285750"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0070C0"/>
                </a:solidFill>
                <a:latin typeface="+mn-lt"/>
                <a:ea typeface="Calibri" panose="020F0502020204030204" pitchFamily="34" charset="0"/>
              </a:rPr>
              <a:t>BIMPLI</a:t>
            </a:r>
            <a:r>
              <a:rPr lang="fr-FR" b="1" dirty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229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39552" y="195486"/>
            <a:ext cx="8604448" cy="432000"/>
          </a:xfrm>
        </p:spPr>
        <p:txBody>
          <a:bodyPr/>
          <a:lstStyle/>
          <a:p>
            <a:r>
              <a:rPr lang="pt-B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Présentation du </a:t>
            </a:r>
            <a:r>
              <a:rPr lang="pt-BR" altLang="en-US" sz="2000" dirty="0">
                <a:solidFill>
                  <a:srgbClr val="7030A0"/>
                </a:solidFill>
              </a:rPr>
              <a:t>Challenge Commercial </a:t>
            </a:r>
            <a:r>
              <a:rPr lang="pt-B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le Q1 2023</a:t>
            </a:r>
            <a:endParaRPr lang="pt-BR" altLang="en-US" sz="2000" b="1" i="1" dirty="0">
              <a:solidFill>
                <a:srgbClr val="7030A0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CE3027-D6FA-41B1-919B-1884C7341C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Qualification des leads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960E65B-5859-471A-8EF3-9CB8BD91DC4F}"/>
              </a:ext>
            </a:extLst>
          </p:cNvPr>
          <p:cNvSpPr txBox="1"/>
          <p:nvPr/>
        </p:nvSpPr>
        <p:spPr>
          <a:xfrm>
            <a:off x="359532" y="1275606"/>
            <a:ext cx="8424936" cy="24622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80010"/>
            <a:r>
              <a:rPr lang="fr-FR" u="sng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Une dernière précision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: </a:t>
            </a:r>
          </a:p>
          <a:p>
            <a:pPr marL="80010"/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80010"/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80010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Pour qu’un lead puisse être comptabilisé il doit être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RQH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: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dv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Q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ualifié et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onoré, c’est-à-dire que le lead :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-"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Ne devra pas être KO pour des motifs d’activités non prises en charge / erreurs de ciblage</a:t>
            </a:r>
          </a:p>
          <a:p>
            <a:pPr lvl="0"/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Devra nécessairement aboutir sur un échange téléphonique avec le client et, concernant BIMPLI, impérativement l’envoi d’un devis.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0">
              <a:tabLst>
                <a:tab pos="266700" algn="l"/>
              </a:tabLst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810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39552" y="195486"/>
            <a:ext cx="8604448" cy="432000"/>
          </a:xfrm>
        </p:spPr>
        <p:txBody>
          <a:bodyPr/>
          <a:lstStyle/>
          <a:p>
            <a:r>
              <a:rPr lang="pt-B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Présentation du </a:t>
            </a:r>
            <a:r>
              <a:rPr lang="pt-BR" altLang="en-US" sz="2000" dirty="0">
                <a:solidFill>
                  <a:srgbClr val="7030A0"/>
                </a:solidFill>
              </a:rPr>
              <a:t>Challenge Commercial </a:t>
            </a:r>
            <a:r>
              <a:rPr lang="pt-B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le Q1 2023</a:t>
            </a:r>
            <a:endParaRPr lang="pt-BR" altLang="en-US" sz="2000" b="1" i="1" dirty="0">
              <a:solidFill>
                <a:srgbClr val="7030A0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CE3027-D6FA-41B1-919B-1884C7341C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Un exemple de comptabilisation de points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960E65B-5859-471A-8EF3-9CB8BD91DC4F}"/>
              </a:ext>
            </a:extLst>
          </p:cNvPr>
          <p:cNvSpPr txBox="1"/>
          <p:nvPr/>
        </p:nvSpPr>
        <p:spPr>
          <a:xfrm>
            <a:off x="359532" y="1055450"/>
            <a:ext cx="8424936" cy="37548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80010"/>
            <a:r>
              <a:rPr lang="fr-FR" u="sng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Exemple d’activité commerciale d’un CA Pro pendant la période du Challenge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: </a:t>
            </a:r>
          </a:p>
          <a:p>
            <a:pPr lvl="0"/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Pour 2 EER, mise en place d’un contrat monétique assorti d’un contrat de location TPE Android</a:t>
            </a:r>
          </a:p>
          <a:p>
            <a:pPr marL="808038" lvl="2" indent="-285750">
              <a:buFont typeface="Wingdings" panose="05000000000000000000" pitchFamily="2" charset="2"/>
              <a:buChar char="ü"/>
              <a:tabLst>
                <a:tab pos="898525" algn="l"/>
              </a:tabLst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 contrats monétiques : 		4 points</a:t>
            </a:r>
          </a:p>
          <a:p>
            <a:pPr marL="808038" lvl="2" indent="-285750">
              <a:buFont typeface="Wingdings" panose="05000000000000000000" pitchFamily="2" charset="2"/>
              <a:buChar char="ü"/>
              <a:tabLst>
                <a:tab pos="898525" algn="l"/>
              </a:tabLst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 contrats locations :		4 points</a:t>
            </a:r>
          </a:p>
          <a:p>
            <a:pPr lvl="0"/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Envoi d’un lead CE Boost Fid :		1 point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Calibri" panose="020F0502020204030204" pitchFamily="34" charset="0"/>
              </a:rPr>
              <a:t>Envoi de 2 leads e-commerce :		2 points</a:t>
            </a:r>
          </a:p>
          <a:p>
            <a:pPr lvl="0">
              <a:tabLst>
                <a:tab pos="266700" algn="l"/>
              </a:tabLst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Calibri" panose="020F0502020204030204" pitchFamily="34" charset="0"/>
              </a:rPr>
              <a:t>	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  <a:tabLst>
                <a:tab pos="266700" algn="l"/>
              </a:tabLst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Calibri" panose="020F0502020204030204" pitchFamily="34" charset="0"/>
              </a:rPr>
              <a:t>Souscription en direct JPEL Express :	3 points</a:t>
            </a:r>
          </a:p>
          <a:p>
            <a:pPr marL="285750" lvl="0" indent="-285750">
              <a:buFont typeface="Wingdings" panose="05000000000000000000" pitchFamily="2" charset="2"/>
              <a:buChar char="Ø"/>
              <a:tabLst>
                <a:tab pos="266700" algn="l"/>
              </a:tabLst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  <a:tabLst>
                <a:tab pos="266700" algn="l"/>
              </a:tabLst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Calibri" panose="020F0502020204030204" pitchFamily="34" charset="0"/>
              </a:rPr>
              <a:t>Envoi d’un lead BIMPLI : 		1 point</a:t>
            </a:r>
          </a:p>
          <a:p>
            <a:pPr marL="285750" lvl="0" indent="-285750">
              <a:buFont typeface="Wingdings" panose="05000000000000000000" pitchFamily="2" charset="2"/>
              <a:buChar char="Ø"/>
              <a:tabLst>
                <a:tab pos="266700" algn="l"/>
              </a:tabLst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  <a:tabLst>
                <a:tab pos="266700" algn="l"/>
              </a:tabLst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</a:endParaRPr>
          </a:p>
          <a:p>
            <a:pPr lvl="0">
              <a:tabLst>
                <a:tab pos="266700" algn="l"/>
              </a:tabLst>
            </a:pP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Calibri" panose="020F0502020204030204" pitchFamily="34" charset="0"/>
              </a:rPr>
              <a:t>Soit un TOTAL DE 15 POINTS et l’ensemble des critères de classement atteints </a:t>
            </a:r>
          </a:p>
          <a:p>
            <a:pPr marL="446088" lvl="1"/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655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094AEB7-BCA8-434B-A36E-E9BC5C66F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919" y="914153"/>
            <a:ext cx="6170162" cy="331519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27D43C4-5AE2-4E6D-837E-14AE7946D5F8}"/>
              </a:ext>
            </a:extLst>
          </p:cNvPr>
          <p:cNvSpPr txBox="1"/>
          <p:nvPr/>
        </p:nvSpPr>
        <p:spPr>
          <a:xfrm>
            <a:off x="2915816" y="4011910"/>
            <a:ext cx="3024336" cy="39463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no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julien.sanchis@bpce.fr</a:t>
            </a:r>
          </a:p>
        </p:txBody>
      </p:sp>
    </p:spTree>
    <p:extLst>
      <p:ext uri="{BB962C8B-B14F-4D97-AF65-F5344CB8AC3E}">
        <p14:creationId xmlns:p14="http://schemas.microsoft.com/office/powerpoint/2010/main" val="567647074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6C11C701-1628-FD4D-B7EE-E48E630E99A4}" vid="{1CC05BE7-54C2-5E41-ABC1-682144E3F07E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FC999BBA2BFE45A076766461E268CD" ma:contentTypeVersion="11" ma:contentTypeDescription="Create a new document." ma:contentTypeScope="" ma:versionID="313f9058cce087a09cad6e316bf81bc8">
  <xsd:schema xmlns:xsd="http://www.w3.org/2001/XMLSchema" xmlns:xs="http://www.w3.org/2001/XMLSchema" xmlns:p="http://schemas.microsoft.com/office/2006/metadata/properties" xmlns:ns2="d0f9385b-59ff-4786-ab47-52c7ae3d5604" xmlns:ns3="f4d01fed-1772-42ca-bc23-e13f1f30c360" targetNamespace="http://schemas.microsoft.com/office/2006/metadata/properties" ma:root="true" ma:fieldsID="a6e264c46382072c007ed42cfc939be5" ns2:_="" ns3:_="">
    <xsd:import namespace="d0f9385b-59ff-4786-ab47-52c7ae3d5604"/>
    <xsd:import namespace="f4d01fed-1772-42ca-bc23-e13f1f30c3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f9385b-59ff-4786-ab47-52c7ae3d56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d01fed-1772-42ca-bc23-e13f1f30c3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44FE268-7940-43D2-8021-7611A09EA5A3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B08709-59D2-44CF-B817-6CF531CB52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f9385b-59ff-4786-ab47-52c7ae3d5604"/>
    <ds:schemaRef ds:uri="f4d01fed-1772-42ca-bc23-e13f1f30c3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4604AC50-A577-46D0-8B9F-6D3C9D53AFF5}">
  <ds:schemaRefs>
    <ds:schemaRef ds:uri="http://schemas.microsoft.com/office/2006/metadata/properties"/>
    <ds:schemaRef ds:uri="f4d01fed-1772-42ca-bc23-e13f1f30c360"/>
    <ds:schemaRef ds:uri="d0f9385b-59ff-4786-ab47-52c7ae3d560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BPCE-Payment Services-externe</Template>
  <TotalTime>7605</TotalTime>
  <Words>932</Words>
  <Application>Microsoft Office PowerPoint</Application>
  <PresentationFormat>Affichage à l'écran (16:9)</PresentationFormat>
  <Paragraphs>118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22" baseType="lpstr">
      <vt:lpstr>Arial</vt:lpstr>
      <vt:lpstr>Arial Black</vt:lpstr>
      <vt:lpstr>Arial Narrow</vt:lpstr>
      <vt:lpstr>Cabin Condensed</vt:lpstr>
      <vt:lpstr>Calibri</vt:lpstr>
      <vt:lpstr>Cambria Math</vt:lpstr>
      <vt:lpstr>Century Gothic</vt:lpstr>
      <vt:lpstr>Courier New</vt:lpstr>
      <vt:lpstr>Segoe UI Emoji</vt:lpstr>
      <vt:lpstr>Symbol</vt:lpstr>
      <vt:lpstr>Wingdings</vt:lpstr>
      <vt:lpstr>Conception personnalisée</vt:lpstr>
      <vt:lpstr> Animation CEGEE  Présentation du Challenge  TOUS PRESCRIPTEURS DE SOLUTIONS MONETIQUES ET AVANTAGES RH 2023  </vt:lpstr>
      <vt:lpstr>Présentation du Challenge Commercial pour le Q1 2023</vt:lpstr>
      <vt:lpstr>Présentation du Challenge Commercial pour le Q1 2023</vt:lpstr>
      <vt:lpstr>Présentation du Challenge Commercial pour le Q1 2023</vt:lpstr>
      <vt:lpstr>Présentation du Challenge Commercial pour le Q1 2023</vt:lpstr>
      <vt:lpstr>Présentation du Challenge Commercial pour le Q1 2023</vt:lpstr>
      <vt:lpstr>Présentation du Challenge Commercial pour le Q1 2023</vt:lpstr>
      <vt:lpstr>Présentation du Challenge Commercial pour le Q1 2023</vt:lpstr>
      <vt:lpstr>Présentation du Challenge Commercial pour le Q1 2023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SANCHIS Julien</dc:creator>
  <cp:lastModifiedBy>ZINCK Yves [CEGEE]</cp:lastModifiedBy>
  <cp:revision>125</cp:revision>
  <cp:lastPrinted>2017-11-27T10:18:19Z</cp:lastPrinted>
  <dcterms:created xsi:type="dcterms:W3CDTF">2022-03-22T09:45:19Z</dcterms:created>
  <dcterms:modified xsi:type="dcterms:W3CDTF">2023-01-18T09:44:25Z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0x0101006EFC999BBA2BFE45A076766461E268CD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2023-01-18T09:44:25Z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