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</p:sldMasterIdLst>
  <p:notesMasterIdLst>
    <p:notesMasterId r:id="rId19"/>
  </p:notesMasterIdLst>
  <p:handoutMasterIdLst>
    <p:handoutMasterId r:id="rId20"/>
  </p:handoutMasterIdLst>
  <p:sldIdLst>
    <p:sldId id="2134805047" r:id="rId6"/>
    <p:sldId id="289" r:id="rId7"/>
    <p:sldId id="2134805060" r:id="rId8"/>
    <p:sldId id="2134805059" r:id="rId9"/>
    <p:sldId id="2134805061" r:id="rId10"/>
    <p:sldId id="2134805055" r:id="rId11"/>
    <p:sldId id="2134805056" r:id="rId12"/>
    <p:sldId id="2134805053" r:id="rId13"/>
    <p:sldId id="2134805054" r:id="rId14"/>
    <p:sldId id="2134805058" r:id="rId15"/>
    <p:sldId id="2134805057" r:id="rId16"/>
    <p:sldId id="2134805062" r:id="rId17"/>
    <p:sldId id="2134805052" r:id="rId18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00" userDrawn="1">
          <p15:clr>
            <a:srgbClr val="A4A3A4"/>
          </p15:clr>
        </p15:guide>
        <p15:guide id="2" orient="horz" pos="667" userDrawn="1">
          <p15:clr>
            <a:srgbClr val="A4A3A4"/>
          </p15:clr>
        </p15:guide>
        <p15:guide id="3" pos="357" userDrawn="1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C3E"/>
    <a:srgbClr val="581D74"/>
    <a:srgbClr val="E50051"/>
    <a:srgbClr val="E25B42"/>
    <a:srgbClr val="9176B4"/>
    <a:srgbClr val="FB1E83"/>
    <a:srgbClr val="DCE288"/>
    <a:srgbClr val="EB624A"/>
    <a:srgbClr val="2DA294"/>
    <a:srgbClr val="D67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259" autoAdjust="0"/>
  </p:normalViewPr>
  <p:slideViewPr>
    <p:cSldViewPr showGuides="1">
      <p:cViewPr varScale="1">
        <p:scale>
          <a:sx n="74" d="100"/>
          <a:sy n="74" d="100"/>
        </p:scale>
        <p:origin x="976" y="48"/>
      </p:cViewPr>
      <p:guideLst>
        <p:guide orient="horz" pos="2300"/>
        <p:guide orient="horz" pos="667"/>
        <p:guide pos="357"/>
        <p:guide pos="4468"/>
      </p:guideLst>
    </p:cSldViewPr>
  </p:slideViewPr>
  <p:outlineViewPr>
    <p:cViewPr>
      <p:scale>
        <a:sx n="33" d="100"/>
        <a:sy n="33" d="100"/>
      </p:scale>
      <p:origin x="0" y="-222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06" d="100"/>
          <a:sy n="106" d="100"/>
        </p:scale>
        <p:origin x="3968" y="19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18/01/2024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689516"/>
            <a:ext cx="5438139" cy="44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588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Focus sur les résultats 2023 : </a:t>
            </a:r>
            <a:r>
              <a:rPr lang="fr-FR" b="1" dirty="0"/>
              <a:t>excellent niveau d’activité sur la monétique</a:t>
            </a:r>
            <a:r>
              <a:rPr lang="fr-FR" dirty="0"/>
              <a:t>, notamment la conquête de nouveaux clients TPE mais aussi d’excellents niveaux de production comparativement au Q1 2022</a:t>
            </a:r>
          </a:p>
          <a:p>
            <a:r>
              <a:rPr lang="fr-FR" dirty="0"/>
              <a:t>Et toujours une proportion plus que significative de ventes Android !</a:t>
            </a:r>
          </a:p>
        </p:txBody>
      </p:sp>
    </p:spTree>
    <p:extLst>
      <p:ext uri="{BB962C8B-B14F-4D97-AF65-F5344CB8AC3E}">
        <p14:creationId xmlns:p14="http://schemas.microsoft.com/office/powerpoint/2010/main" val="1900161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Bon niveau de leads transmis sur la période du Challenge : leads Payplug mais aussi leads IZe-commerce avec REGICOM</a:t>
            </a:r>
          </a:p>
          <a:p>
            <a:r>
              <a:rPr lang="fr-FR" dirty="0"/>
              <a:t>Mais aussi un excellent niveau de production JPEL Express qui s’est prolongé sur le reste de l’année 2023 !</a:t>
            </a:r>
          </a:p>
        </p:txBody>
      </p:sp>
    </p:spTree>
    <p:extLst>
      <p:ext uri="{BB962C8B-B14F-4D97-AF65-F5344CB8AC3E}">
        <p14:creationId xmlns:p14="http://schemas.microsoft.com/office/powerpoint/2010/main" val="117061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Et enfin de bons niveaux de prescriptions sur CE Boost Fid mais aussi sur Bimpli nous permettant de figurer dans les meilleurs établissements !</a:t>
            </a:r>
          </a:p>
          <a:p>
            <a:r>
              <a:rPr lang="fr-FR" dirty="0"/>
              <a:t>D’une activité anecdotique, nous sommes devenu la BDD la plus active sur les leads BIMPLI</a:t>
            </a:r>
          </a:p>
          <a:p>
            <a:r>
              <a:rPr lang="fr-FR" dirty="0"/>
              <a:t>Et au global, à fin 2023, la </a:t>
            </a:r>
            <a:r>
              <a:rPr lang="fr-FR" b="1" dirty="0"/>
              <a:t>CEGEE se classe au final à la 1</a:t>
            </a:r>
            <a:r>
              <a:rPr lang="fr-FR" b="1" baseline="30000" dirty="0"/>
              <a:t>ère</a:t>
            </a:r>
            <a:r>
              <a:rPr lang="fr-FR" b="1" dirty="0"/>
              <a:t> place au niveau national sur l’ensemble de ces items </a:t>
            </a:r>
            <a:r>
              <a:rPr lang="fr-FR" dirty="0"/>
              <a:t>!!! </a:t>
            </a:r>
          </a:p>
        </p:txBody>
      </p:sp>
    </p:spTree>
    <p:extLst>
      <p:ext uri="{BB962C8B-B14F-4D97-AF65-F5344CB8AC3E}">
        <p14:creationId xmlns:p14="http://schemas.microsoft.com/office/powerpoint/2010/main" val="2708988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Individuel : suppression du nombre de points mini</a:t>
            </a:r>
          </a:p>
          <a:p>
            <a:r>
              <a:rPr lang="fr-FR" dirty="0"/>
              <a:t>5 contrats sur le quadrimestre et quelques leads à transmettre (au moins 1 lead encaissement avec PP simple ou mixte)</a:t>
            </a:r>
          </a:p>
          <a:p>
            <a:endParaRPr lang="fr-FR" dirty="0"/>
          </a:p>
          <a:p>
            <a:r>
              <a:rPr lang="fr-FR" dirty="0"/>
              <a:t>Collectif : idem mais à minima 1 lead e-commerce et 1 lead Bimpli pour l’ensemble des membres de l’équipe </a:t>
            </a:r>
          </a:p>
        </p:txBody>
      </p:sp>
    </p:spTree>
    <p:extLst>
      <p:ext uri="{BB962C8B-B14F-4D97-AF65-F5344CB8AC3E}">
        <p14:creationId xmlns:p14="http://schemas.microsoft.com/office/powerpoint/2010/main" val="2136057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Nouveaux PDV Proxi et/ou VADS :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uniquement nouveaux SIRET mais distinction Proxi de VADS (hors Tap To Pay – comptabilisé par ailleurs)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Nouveaux TPE : nouveau SIRET (un nouveau client qui a ouvert plusieurs contrats TPE ne sera comptabilisé qu’une seul fois)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Nouveaux TAP TO PAY : minimum 30€ de flux encaissés sur la période du Challenge (Q1)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 BOOST FID : 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IZe-commerce :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 seul point si lead mixte – le lead encaissement lié ne génère pas de pt suppl.)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+ souscription </a:t>
            </a:r>
            <a:r>
              <a:rPr lang="fr-FR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 points par client, quel que soit le nombre de contrats distincts signés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Prescriptions et souscription acceptation en ligne : PP ou SPPLUS mais pas JPEL Express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Comptabilisation JPEL Express : uniquement contrat actif (au moins une opération)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BIMPLI : RAS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108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363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oupebpce.fr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CEB38BE-58B5-B8EF-160B-03556F2E1F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35896" y="3066"/>
            <a:ext cx="5508104" cy="5164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 hasCustomPrompt="1"/>
          </p:nvPr>
        </p:nvSpPr>
        <p:spPr>
          <a:xfrm>
            <a:off x="864000" y="1851670"/>
            <a:ext cx="4896544" cy="1159799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Titre du document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64000" y="3031409"/>
            <a:ext cx="489654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 du document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 rot="16200000">
            <a:off x="-762920" y="2510251"/>
            <a:ext cx="2095903" cy="12300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ctr">
              <a:buNone/>
              <a:defRPr sz="700" b="0" i="0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A16E95-3C77-9825-DBE3-54F835A5AD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264" y="4568413"/>
            <a:ext cx="1547464" cy="2535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0B4F43-AF79-ECAB-30B4-046AD4AC7F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46746" y="341023"/>
            <a:ext cx="2032594" cy="64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8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39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698F1D4-8818-BBC5-07C8-99B0CB3814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264" y="4568413"/>
            <a:ext cx="1547464" cy="253597"/>
          </a:xfrm>
          <a:prstGeom prst="rect">
            <a:avLst/>
          </a:prstGeom>
        </p:spPr>
      </p:pic>
      <p:sp>
        <p:nvSpPr>
          <p:cNvPr id="5" name="Espace réservé du texte 52">
            <a:extLst>
              <a:ext uri="{FF2B5EF4-FFF2-40B4-BE49-F238E27FC236}">
                <a16:creationId xmlns:a16="http://schemas.microsoft.com/office/drawing/2014/main" id="{65F19688-0D97-D48A-3291-6C15B4A36D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762920" y="2510251"/>
            <a:ext cx="2095903" cy="12300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ctr">
              <a:buNone/>
              <a:defRPr sz="700" b="0" i="0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0F4828DA-335E-907B-B55F-2E55FEDFECFE}"/>
              </a:ext>
            </a:extLst>
          </p:cNvPr>
          <p:cNvSpPr txBox="1">
            <a:spLocks/>
          </p:cNvSpPr>
          <p:nvPr userDrawn="1"/>
        </p:nvSpPr>
        <p:spPr>
          <a:xfrm>
            <a:off x="864000" y="1851670"/>
            <a:ext cx="4896544" cy="11597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lvl="0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4400" b="1" i="0" kern="120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Titre du document</a:t>
            </a:r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52478A6C-701A-C6DA-5F57-E05B773EF7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3031409"/>
            <a:ext cx="489654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 du document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85A78C-F8F1-23F9-09DA-1A3706DC13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22314" y="341023"/>
            <a:ext cx="2081458" cy="644958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9DE601E3-6FF5-865F-64CE-AD5F2F0264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96336" y="473002"/>
            <a:ext cx="13104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7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CEB38BE-58B5-B8EF-160B-03556F2E1F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19873" cy="5164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 hasCustomPrompt="1"/>
          </p:nvPr>
        </p:nvSpPr>
        <p:spPr>
          <a:xfrm>
            <a:off x="4067944" y="1991851"/>
            <a:ext cx="4536504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Titre de partie</a:t>
            </a:r>
            <a:endParaRPr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7737E9-068F-A96B-3838-3F4586CA5C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3075" y="2067719"/>
            <a:ext cx="1296838" cy="1008062"/>
          </a:xfrm>
        </p:spPr>
        <p:txBody>
          <a:bodyPr anchor="ctr">
            <a:noAutofit/>
          </a:bodyPr>
          <a:lstStyle>
            <a:lvl1pPr marL="0" indent="0" algn="r">
              <a:buNone/>
              <a:defRPr sz="3600" b="1" i="0">
                <a:solidFill>
                  <a:schemeClr val="accent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fr-FR" dirty="0"/>
              <a:t>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61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AABD2F-CE12-6AFB-0B02-BBB9A1A2FE6F}"/>
              </a:ext>
            </a:extLst>
          </p:cNvPr>
          <p:cNvSpPr/>
          <p:nvPr userDrawn="1"/>
        </p:nvSpPr>
        <p:spPr>
          <a:xfrm>
            <a:off x="3054194" y="227538"/>
            <a:ext cx="5838285" cy="44627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60253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995936" y="437378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995936" y="1137883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995936" y="1838388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95936" y="2538893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995936" y="3239398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995936" y="3939902"/>
            <a:ext cx="4608512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3300736" y="45325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00736" y="115376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3300736" y="185426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3300736" y="255477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3300736" y="325527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3300736" y="395578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9BDC863-4516-8AC2-5699-E414819F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169876"/>
            <a:ext cx="2308999" cy="4320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4CF1581-1F17-B986-7A78-6770EF8AD61C}"/>
              </a:ext>
            </a:extLst>
          </p:cNvPr>
          <p:cNvCxnSpPr>
            <a:cxnSpLocks/>
          </p:cNvCxnSpPr>
          <p:nvPr userDrawn="1"/>
        </p:nvCxnSpPr>
        <p:spPr>
          <a:xfrm>
            <a:off x="1365622" y="2643758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2" y="1131589"/>
            <a:ext cx="7704856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A442B2D3-6EE1-8002-2F92-147D848DB9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412207" y="1276350"/>
            <a:ext cx="4319587" cy="2738438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7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145E13DF-1E11-0ED9-04A7-D3D6389653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4870427" cy="4879569"/>
          </a:xfrm>
          <a:custGeom>
            <a:avLst/>
            <a:gdLst>
              <a:gd name="connsiteX0" fmla="*/ 3696012 w 4870427"/>
              <a:gd name="connsiteY0" fmla="*/ 3719852 h 4879569"/>
              <a:gd name="connsiteX1" fmla="*/ 4870427 w 4870427"/>
              <a:gd name="connsiteY1" fmla="*/ 3719852 h 4879569"/>
              <a:gd name="connsiteX2" fmla="*/ 4870427 w 4870427"/>
              <a:gd name="connsiteY2" fmla="*/ 4879569 h 4879569"/>
              <a:gd name="connsiteX3" fmla="*/ 3696012 w 4870427"/>
              <a:gd name="connsiteY3" fmla="*/ 4879569 h 4879569"/>
              <a:gd name="connsiteX4" fmla="*/ 1219347 w 4870427"/>
              <a:gd name="connsiteY4" fmla="*/ 3719852 h 4879569"/>
              <a:gd name="connsiteX5" fmla="*/ 2377747 w 4870427"/>
              <a:gd name="connsiteY5" fmla="*/ 3719852 h 4879569"/>
              <a:gd name="connsiteX6" fmla="*/ 2377747 w 4870427"/>
              <a:gd name="connsiteY6" fmla="*/ 4879569 h 4879569"/>
              <a:gd name="connsiteX7" fmla="*/ 1219347 w 4870427"/>
              <a:gd name="connsiteY7" fmla="*/ 4879569 h 4879569"/>
              <a:gd name="connsiteX8" fmla="*/ 0 w 4870427"/>
              <a:gd name="connsiteY8" fmla="*/ 3719852 h 4879569"/>
              <a:gd name="connsiteX9" fmla="*/ 1139415 w 4870427"/>
              <a:gd name="connsiteY9" fmla="*/ 3719852 h 4879569"/>
              <a:gd name="connsiteX10" fmla="*/ 1139415 w 4870427"/>
              <a:gd name="connsiteY10" fmla="*/ 4879569 h 4879569"/>
              <a:gd name="connsiteX11" fmla="*/ 0 w 4870427"/>
              <a:gd name="connsiteY11" fmla="*/ 4879569 h 4879569"/>
              <a:gd name="connsiteX12" fmla="*/ 2457679 w 4870427"/>
              <a:gd name="connsiteY12" fmla="*/ 2479315 h 4879569"/>
              <a:gd name="connsiteX13" fmla="*/ 3616080 w 4870427"/>
              <a:gd name="connsiteY13" fmla="*/ 2479315 h 4879569"/>
              <a:gd name="connsiteX14" fmla="*/ 3616080 w 4870427"/>
              <a:gd name="connsiteY14" fmla="*/ 3639920 h 4879569"/>
              <a:gd name="connsiteX15" fmla="*/ 2457679 w 4870427"/>
              <a:gd name="connsiteY15" fmla="*/ 3639920 h 4879569"/>
              <a:gd name="connsiteX16" fmla="*/ 0 w 4870427"/>
              <a:gd name="connsiteY16" fmla="*/ 2479315 h 4879569"/>
              <a:gd name="connsiteX17" fmla="*/ 1139415 w 4870427"/>
              <a:gd name="connsiteY17" fmla="*/ 2479315 h 4879569"/>
              <a:gd name="connsiteX18" fmla="*/ 1139415 w 4870427"/>
              <a:gd name="connsiteY18" fmla="*/ 3639920 h 4879569"/>
              <a:gd name="connsiteX19" fmla="*/ 0 w 4870427"/>
              <a:gd name="connsiteY19" fmla="*/ 3639920 h 4879569"/>
              <a:gd name="connsiteX20" fmla="*/ 3696012 w 4870427"/>
              <a:gd name="connsiteY20" fmla="*/ 1239657 h 4879569"/>
              <a:gd name="connsiteX21" fmla="*/ 4870427 w 4870427"/>
              <a:gd name="connsiteY21" fmla="*/ 1239657 h 4879569"/>
              <a:gd name="connsiteX22" fmla="*/ 4870427 w 4870427"/>
              <a:gd name="connsiteY22" fmla="*/ 2399383 h 4879569"/>
              <a:gd name="connsiteX23" fmla="*/ 3696012 w 4870427"/>
              <a:gd name="connsiteY23" fmla="*/ 2399383 h 4879569"/>
              <a:gd name="connsiteX24" fmla="*/ 2457679 w 4870427"/>
              <a:gd name="connsiteY24" fmla="*/ 1239657 h 4879569"/>
              <a:gd name="connsiteX25" fmla="*/ 3616080 w 4870427"/>
              <a:gd name="connsiteY25" fmla="*/ 1239657 h 4879569"/>
              <a:gd name="connsiteX26" fmla="*/ 3616080 w 4870427"/>
              <a:gd name="connsiteY26" fmla="*/ 2399383 h 4879569"/>
              <a:gd name="connsiteX27" fmla="*/ 2457679 w 4870427"/>
              <a:gd name="connsiteY27" fmla="*/ 2399383 h 4879569"/>
              <a:gd name="connsiteX28" fmla="*/ 1219347 w 4870427"/>
              <a:gd name="connsiteY28" fmla="*/ 1239657 h 4879569"/>
              <a:gd name="connsiteX29" fmla="*/ 2377747 w 4870427"/>
              <a:gd name="connsiteY29" fmla="*/ 1239657 h 4879569"/>
              <a:gd name="connsiteX30" fmla="*/ 2377747 w 4870427"/>
              <a:gd name="connsiteY30" fmla="*/ 2399383 h 4879569"/>
              <a:gd name="connsiteX31" fmla="*/ 1219347 w 4870427"/>
              <a:gd name="connsiteY31" fmla="*/ 2399383 h 4879569"/>
              <a:gd name="connsiteX32" fmla="*/ 0 w 4870427"/>
              <a:gd name="connsiteY32" fmla="*/ 1239657 h 4879569"/>
              <a:gd name="connsiteX33" fmla="*/ 1139415 w 4870427"/>
              <a:gd name="connsiteY33" fmla="*/ 1239657 h 4879569"/>
              <a:gd name="connsiteX34" fmla="*/ 1139415 w 4870427"/>
              <a:gd name="connsiteY34" fmla="*/ 2399383 h 4879569"/>
              <a:gd name="connsiteX35" fmla="*/ 0 w 4870427"/>
              <a:gd name="connsiteY35" fmla="*/ 2399383 h 4879569"/>
              <a:gd name="connsiteX36" fmla="*/ 1219347 w 4870427"/>
              <a:gd name="connsiteY36" fmla="*/ 0 h 4879569"/>
              <a:gd name="connsiteX37" fmla="*/ 2377747 w 4870427"/>
              <a:gd name="connsiteY37" fmla="*/ 0 h 4879569"/>
              <a:gd name="connsiteX38" fmla="*/ 2377747 w 4870427"/>
              <a:gd name="connsiteY38" fmla="*/ 1159725 h 4879569"/>
              <a:gd name="connsiteX39" fmla="*/ 1219347 w 4870427"/>
              <a:gd name="connsiteY39" fmla="*/ 1159725 h 4879569"/>
              <a:gd name="connsiteX40" fmla="*/ 0 w 4870427"/>
              <a:gd name="connsiteY40" fmla="*/ 0 h 4879569"/>
              <a:gd name="connsiteX41" fmla="*/ 1139415 w 4870427"/>
              <a:gd name="connsiteY41" fmla="*/ 0 h 4879569"/>
              <a:gd name="connsiteX42" fmla="*/ 1139415 w 4870427"/>
              <a:gd name="connsiteY42" fmla="*/ 1159725 h 4879569"/>
              <a:gd name="connsiteX43" fmla="*/ 0 w 4870427"/>
              <a:gd name="connsiteY43" fmla="*/ 1159725 h 487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70427" h="4879569">
                <a:moveTo>
                  <a:pt x="3696012" y="3719852"/>
                </a:moveTo>
                <a:lnTo>
                  <a:pt x="4870427" y="3719852"/>
                </a:lnTo>
                <a:lnTo>
                  <a:pt x="4870427" y="4879569"/>
                </a:lnTo>
                <a:lnTo>
                  <a:pt x="3696012" y="4879569"/>
                </a:lnTo>
                <a:close/>
                <a:moveTo>
                  <a:pt x="1219347" y="3719852"/>
                </a:moveTo>
                <a:lnTo>
                  <a:pt x="2377747" y="3719852"/>
                </a:lnTo>
                <a:lnTo>
                  <a:pt x="2377747" y="4879569"/>
                </a:lnTo>
                <a:lnTo>
                  <a:pt x="1219347" y="4879569"/>
                </a:lnTo>
                <a:close/>
                <a:moveTo>
                  <a:pt x="0" y="3719852"/>
                </a:moveTo>
                <a:lnTo>
                  <a:pt x="1139415" y="3719852"/>
                </a:lnTo>
                <a:lnTo>
                  <a:pt x="1139415" y="4879569"/>
                </a:lnTo>
                <a:lnTo>
                  <a:pt x="0" y="4879569"/>
                </a:lnTo>
                <a:close/>
                <a:moveTo>
                  <a:pt x="2457679" y="2479315"/>
                </a:moveTo>
                <a:lnTo>
                  <a:pt x="3616080" y="2479315"/>
                </a:lnTo>
                <a:lnTo>
                  <a:pt x="3616080" y="3639920"/>
                </a:lnTo>
                <a:lnTo>
                  <a:pt x="2457679" y="3639920"/>
                </a:lnTo>
                <a:close/>
                <a:moveTo>
                  <a:pt x="0" y="2479315"/>
                </a:moveTo>
                <a:lnTo>
                  <a:pt x="1139415" y="2479315"/>
                </a:lnTo>
                <a:lnTo>
                  <a:pt x="1139415" y="3639920"/>
                </a:lnTo>
                <a:lnTo>
                  <a:pt x="0" y="3639920"/>
                </a:lnTo>
                <a:close/>
                <a:moveTo>
                  <a:pt x="3696012" y="1239657"/>
                </a:moveTo>
                <a:lnTo>
                  <a:pt x="4870427" y="1239657"/>
                </a:lnTo>
                <a:lnTo>
                  <a:pt x="4870427" y="2399383"/>
                </a:lnTo>
                <a:lnTo>
                  <a:pt x="3696012" y="2399383"/>
                </a:lnTo>
                <a:close/>
                <a:moveTo>
                  <a:pt x="2457679" y="1239657"/>
                </a:moveTo>
                <a:lnTo>
                  <a:pt x="3616080" y="1239657"/>
                </a:lnTo>
                <a:lnTo>
                  <a:pt x="3616080" y="2399383"/>
                </a:lnTo>
                <a:lnTo>
                  <a:pt x="2457679" y="2399383"/>
                </a:lnTo>
                <a:close/>
                <a:moveTo>
                  <a:pt x="1219347" y="1239657"/>
                </a:moveTo>
                <a:lnTo>
                  <a:pt x="2377747" y="1239657"/>
                </a:lnTo>
                <a:lnTo>
                  <a:pt x="2377747" y="2399383"/>
                </a:lnTo>
                <a:lnTo>
                  <a:pt x="1219347" y="2399383"/>
                </a:lnTo>
                <a:close/>
                <a:moveTo>
                  <a:pt x="0" y="1239657"/>
                </a:moveTo>
                <a:lnTo>
                  <a:pt x="1139415" y="1239657"/>
                </a:lnTo>
                <a:lnTo>
                  <a:pt x="1139415" y="2399383"/>
                </a:lnTo>
                <a:lnTo>
                  <a:pt x="0" y="2399383"/>
                </a:lnTo>
                <a:close/>
                <a:moveTo>
                  <a:pt x="1219347" y="0"/>
                </a:moveTo>
                <a:lnTo>
                  <a:pt x="2377747" y="0"/>
                </a:lnTo>
                <a:lnTo>
                  <a:pt x="2377747" y="1159725"/>
                </a:lnTo>
                <a:lnTo>
                  <a:pt x="1219347" y="1159725"/>
                </a:lnTo>
                <a:close/>
                <a:moveTo>
                  <a:pt x="0" y="0"/>
                </a:moveTo>
                <a:lnTo>
                  <a:pt x="1139415" y="0"/>
                </a:lnTo>
                <a:lnTo>
                  <a:pt x="1139415" y="1159725"/>
                </a:lnTo>
                <a:lnTo>
                  <a:pt x="0" y="115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58EADCC-5693-6288-8205-81E367AE0C7B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contenu 5">
            <a:extLst>
              <a:ext uri="{FF2B5EF4-FFF2-40B4-BE49-F238E27FC236}">
                <a16:creationId xmlns:a16="http://schemas.microsoft.com/office/drawing/2014/main" id="{240D259F-584D-3F4B-B27E-FE69ED05692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36096" y="1131589"/>
            <a:ext cx="332102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2061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9C4FAE2-8B2F-DFB1-421A-F126A90E5E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5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41310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ECAC54-2696-3BD4-055D-E3F837A06F06}"/>
              </a:ext>
            </a:extLst>
          </p:cNvPr>
          <p:cNvSpPr/>
          <p:nvPr userDrawn="1"/>
        </p:nvSpPr>
        <p:spPr>
          <a:xfrm>
            <a:off x="6732240" y="0"/>
            <a:ext cx="2088232" cy="48833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9C4FAE2-8B2F-DFB1-421A-F126A90E5E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85" y="1131590"/>
            <a:ext cx="4620366" cy="3469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5E946D88-4317-29A1-5908-290228FDD42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98274" y="1131888"/>
            <a:ext cx="3025775" cy="34559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7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39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5B1374-297B-A880-A342-C2A343E3B017}"/>
              </a:ext>
            </a:extLst>
          </p:cNvPr>
          <p:cNvGrpSpPr/>
          <p:nvPr userDrawn="1"/>
        </p:nvGrpSpPr>
        <p:grpSpPr>
          <a:xfrm>
            <a:off x="3519550" y="1119451"/>
            <a:ext cx="2112361" cy="2113676"/>
            <a:chOff x="899592" y="1275606"/>
            <a:chExt cx="2112361" cy="2113676"/>
          </a:xfrm>
        </p:grpSpPr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52C7121-FA0D-9E15-4FEE-E12A864A17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0AE0BD7-1139-959F-CFD3-8C05CE5839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2DC840-F245-5958-FAAA-9DE38BF0A967}"/>
              </a:ext>
            </a:extLst>
          </p:cNvPr>
          <p:cNvGrpSpPr/>
          <p:nvPr userDrawn="1"/>
        </p:nvGrpSpPr>
        <p:grpSpPr>
          <a:xfrm>
            <a:off x="6150990" y="1119451"/>
            <a:ext cx="2112361" cy="2113676"/>
            <a:chOff x="899592" y="1275606"/>
            <a:chExt cx="2112361" cy="2113676"/>
          </a:xfrm>
        </p:grpSpPr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4792E51-7F56-2991-D477-B4E9EDBB6A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1954412-39B1-A2EB-0D82-F77BD479B6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6242CA-B182-31FE-D64E-E63826BCB641}"/>
              </a:ext>
            </a:extLst>
          </p:cNvPr>
          <p:cNvGrpSpPr/>
          <p:nvPr userDrawn="1"/>
        </p:nvGrpSpPr>
        <p:grpSpPr>
          <a:xfrm>
            <a:off x="888110" y="1119451"/>
            <a:ext cx="2112361" cy="2113676"/>
            <a:chOff x="899592" y="1275606"/>
            <a:chExt cx="2112361" cy="2113676"/>
          </a:xfrm>
        </p:grpSpPr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5DC9A69-64A1-2971-AFA2-6AF11E5EF4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155C0A9-F48D-BF35-7351-1AE765B77F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34943" y="1411042"/>
              <a:ext cx="1841658" cy="1842804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115616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8B28EA9B-4BEE-AF91-31B2-5CA2E47FC17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43325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E7268D60-2D79-7EF5-8E0F-092E119C27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71034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49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0912761E-C27C-39CD-7C02-967A76F1D788}"/>
              </a:ext>
            </a:extLst>
          </p:cNvPr>
          <p:cNvGrpSpPr/>
          <p:nvPr userDrawn="1"/>
        </p:nvGrpSpPr>
        <p:grpSpPr>
          <a:xfrm>
            <a:off x="450080" y="1165823"/>
            <a:ext cx="8243842" cy="1722084"/>
            <a:chOff x="888110" y="1119451"/>
            <a:chExt cx="10118441" cy="211367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25B1374-297B-A880-A342-C2A343E3B017}"/>
                </a:ext>
              </a:extLst>
            </p:cNvPr>
            <p:cNvGrpSpPr/>
            <p:nvPr userDrawn="1"/>
          </p:nvGrpSpPr>
          <p:grpSpPr>
            <a:xfrm>
              <a:off x="3519550" y="1119451"/>
              <a:ext cx="2112361" cy="2113676"/>
              <a:chOff x="899592" y="1275606"/>
              <a:chExt cx="2112361" cy="2113676"/>
            </a:xfrm>
          </p:grpSpPr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052C7121-FA0D-9E15-4FEE-E12A864A17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90AE0BD7-1139-959F-CFD3-8C05CE5839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82DC840-F245-5958-FAAA-9DE38BF0A967}"/>
                </a:ext>
              </a:extLst>
            </p:cNvPr>
            <p:cNvGrpSpPr/>
            <p:nvPr userDrawn="1"/>
          </p:nvGrpSpPr>
          <p:grpSpPr>
            <a:xfrm>
              <a:off x="6150990" y="1119451"/>
              <a:ext cx="2112361" cy="2113676"/>
              <a:chOff x="899592" y="1275606"/>
              <a:chExt cx="2112361" cy="2113676"/>
            </a:xfrm>
          </p:grpSpPr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D4792E51-7F56-2991-D477-B4E9EDBB6A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E1954412-39B1-A2EB-0D82-F77BD479B6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B36242CA-B182-31FE-D64E-E63826BCB641}"/>
                </a:ext>
              </a:extLst>
            </p:cNvPr>
            <p:cNvGrpSpPr/>
            <p:nvPr userDrawn="1"/>
          </p:nvGrpSpPr>
          <p:grpSpPr>
            <a:xfrm>
              <a:off x="888110" y="1119451"/>
              <a:ext cx="2112361" cy="2113676"/>
              <a:chOff x="899592" y="1275606"/>
              <a:chExt cx="2112361" cy="2113676"/>
            </a:xfrm>
          </p:grpSpPr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D5DC9A69-64A1-2971-AFA2-6AF11E5EF4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0155C0A9-F48D-BF35-7351-1AE765B77F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5BB5A1B-BCBC-4401-6BAB-8FA2CAE0EA45}"/>
                </a:ext>
              </a:extLst>
            </p:cNvPr>
            <p:cNvGrpSpPr/>
            <p:nvPr userDrawn="1"/>
          </p:nvGrpSpPr>
          <p:grpSpPr>
            <a:xfrm>
              <a:off x="8894190" y="1119451"/>
              <a:ext cx="2112361" cy="2113676"/>
              <a:chOff x="899592" y="1275606"/>
              <a:chExt cx="2112361" cy="2113676"/>
            </a:xfrm>
          </p:grpSpPr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94C64313-0AA1-A55F-936D-B1A17923A1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9592" y="1275606"/>
                <a:ext cx="2112361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2265996F-12C2-FCCF-CFFE-220B2AF714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34943" y="1411042"/>
                <a:ext cx="1841658" cy="184280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988ADC-A720-9051-504E-374153AA7DF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2514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7" name="Espace réservé pour une image  5">
            <a:extLst>
              <a:ext uri="{FF2B5EF4-FFF2-40B4-BE49-F238E27FC236}">
                <a16:creationId xmlns:a16="http://schemas.microsoft.com/office/drawing/2014/main" id="{3A17DACD-CB51-DA98-A21A-0FF6F876E5D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806439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8" name="Espace réservé pour une image  5">
            <a:extLst>
              <a:ext uri="{FF2B5EF4-FFF2-40B4-BE49-F238E27FC236}">
                <a16:creationId xmlns:a16="http://schemas.microsoft.com/office/drawing/2014/main" id="{C1CE4A70-1A67-2D66-28C7-D6F8B86416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95036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9" name="Espace réservé pour une image  5">
            <a:extLst>
              <a:ext uri="{FF2B5EF4-FFF2-40B4-BE49-F238E27FC236}">
                <a16:creationId xmlns:a16="http://schemas.microsoft.com/office/drawing/2014/main" id="{AA229E14-D7D2-88ED-4B1D-D73798EDD98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18534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08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>
            <a:extLst>
              <a:ext uri="{FF2B5EF4-FFF2-40B4-BE49-F238E27FC236}">
                <a16:creationId xmlns:a16="http://schemas.microsoft.com/office/drawing/2014/main" id="{90F6592E-3B0F-BAC2-25AF-55D9FC28179B}"/>
              </a:ext>
            </a:extLst>
          </p:cNvPr>
          <p:cNvSpPr/>
          <p:nvPr userDrawn="1"/>
        </p:nvSpPr>
        <p:spPr>
          <a:xfrm>
            <a:off x="0" y="2254086"/>
            <a:ext cx="9144000" cy="2405896"/>
          </a:xfrm>
          <a:custGeom>
            <a:avLst/>
            <a:gdLst>
              <a:gd name="connsiteX0" fmla="*/ 0 w 9144000"/>
              <a:gd name="connsiteY0" fmla="*/ 0 h 2405896"/>
              <a:gd name="connsiteX1" fmla="*/ 978148 w 9144000"/>
              <a:gd name="connsiteY1" fmla="*/ 0 h 2405896"/>
              <a:gd name="connsiteX2" fmla="*/ 1034029 w 9144000"/>
              <a:gd name="connsiteY2" fmla="*/ 180020 h 2405896"/>
              <a:gd name="connsiteX3" fmla="*/ 1944291 w 9144000"/>
              <a:gd name="connsiteY3" fmla="*/ 783382 h 2405896"/>
              <a:gd name="connsiteX4" fmla="*/ 2854553 w 9144000"/>
              <a:gd name="connsiteY4" fmla="*/ 180020 h 2405896"/>
              <a:gd name="connsiteX5" fmla="*/ 2910435 w 9144000"/>
              <a:gd name="connsiteY5" fmla="*/ 0 h 2405896"/>
              <a:gd name="connsiteX6" fmla="*/ 3609588 w 9144000"/>
              <a:gd name="connsiteY6" fmla="*/ 0 h 2405896"/>
              <a:gd name="connsiteX7" fmla="*/ 3665469 w 9144000"/>
              <a:gd name="connsiteY7" fmla="*/ 180020 h 2405896"/>
              <a:gd name="connsiteX8" fmla="*/ 4575731 w 9144000"/>
              <a:gd name="connsiteY8" fmla="*/ 783382 h 2405896"/>
              <a:gd name="connsiteX9" fmla="*/ 5485994 w 9144000"/>
              <a:gd name="connsiteY9" fmla="*/ 180020 h 2405896"/>
              <a:gd name="connsiteX10" fmla="*/ 5541875 w 9144000"/>
              <a:gd name="connsiteY10" fmla="*/ 0 h 2405896"/>
              <a:gd name="connsiteX11" fmla="*/ 6241028 w 9144000"/>
              <a:gd name="connsiteY11" fmla="*/ 0 h 2405896"/>
              <a:gd name="connsiteX12" fmla="*/ 6296909 w 9144000"/>
              <a:gd name="connsiteY12" fmla="*/ 180020 h 2405896"/>
              <a:gd name="connsiteX13" fmla="*/ 7207171 w 9144000"/>
              <a:gd name="connsiteY13" fmla="*/ 783382 h 2405896"/>
              <a:gd name="connsiteX14" fmla="*/ 8117434 w 9144000"/>
              <a:gd name="connsiteY14" fmla="*/ 180020 h 2405896"/>
              <a:gd name="connsiteX15" fmla="*/ 8173315 w 9144000"/>
              <a:gd name="connsiteY15" fmla="*/ 0 h 2405896"/>
              <a:gd name="connsiteX16" fmla="*/ 9144000 w 9144000"/>
              <a:gd name="connsiteY16" fmla="*/ 0 h 2405896"/>
              <a:gd name="connsiteX17" fmla="*/ 9144000 w 9144000"/>
              <a:gd name="connsiteY17" fmla="*/ 2405896 h 2405896"/>
              <a:gd name="connsiteX18" fmla="*/ 0 w 9144000"/>
              <a:gd name="connsiteY18" fmla="*/ 2405896 h 240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2405896">
                <a:moveTo>
                  <a:pt x="0" y="0"/>
                </a:moveTo>
                <a:lnTo>
                  <a:pt x="978148" y="0"/>
                </a:lnTo>
                <a:lnTo>
                  <a:pt x="1034029" y="180020"/>
                </a:lnTo>
                <a:cubicBezTo>
                  <a:pt x="1184000" y="534591"/>
                  <a:pt x="1535091" y="783382"/>
                  <a:pt x="1944291" y="783382"/>
                </a:cubicBezTo>
                <a:cubicBezTo>
                  <a:pt x="2353491" y="783382"/>
                  <a:pt x="2704583" y="534591"/>
                  <a:pt x="2854553" y="180020"/>
                </a:cubicBezTo>
                <a:lnTo>
                  <a:pt x="2910435" y="0"/>
                </a:lnTo>
                <a:lnTo>
                  <a:pt x="3609588" y="0"/>
                </a:lnTo>
                <a:lnTo>
                  <a:pt x="3665469" y="180020"/>
                </a:lnTo>
                <a:cubicBezTo>
                  <a:pt x="3815440" y="534591"/>
                  <a:pt x="4166531" y="783382"/>
                  <a:pt x="4575731" y="783382"/>
                </a:cubicBezTo>
                <a:cubicBezTo>
                  <a:pt x="4984931" y="783382"/>
                  <a:pt x="5336023" y="534591"/>
                  <a:pt x="5485994" y="180020"/>
                </a:cubicBezTo>
                <a:lnTo>
                  <a:pt x="5541875" y="0"/>
                </a:lnTo>
                <a:lnTo>
                  <a:pt x="6241028" y="0"/>
                </a:lnTo>
                <a:lnTo>
                  <a:pt x="6296909" y="180020"/>
                </a:lnTo>
                <a:cubicBezTo>
                  <a:pt x="6446880" y="534591"/>
                  <a:pt x="6797971" y="783382"/>
                  <a:pt x="7207171" y="783382"/>
                </a:cubicBezTo>
                <a:cubicBezTo>
                  <a:pt x="7616371" y="783382"/>
                  <a:pt x="7967463" y="534591"/>
                  <a:pt x="8117434" y="180020"/>
                </a:cubicBezTo>
                <a:lnTo>
                  <a:pt x="8173315" y="0"/>
                </a:lnTo>
                <a:lnTo>
                  <a:pt x="9144000" y="0"/>
                </a:lnTo>
                <a:lnTo>
                  <a:pt x="9144000" y="2405896"/>
                </a:lnTo>
                <a:lnTo>
                  <a:pt x="0" y="2405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3483715-6C76-F81F-3BE1-3041DE1D629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115616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8B28EA9B-4BEE-AF91-31B2-5CA2E47FC17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43325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E7268D60-2D79-7EF5-8E0F-092E119C27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71034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84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ADC34B3-978F-2FD6-171A-D0A8CCB0AEB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720282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072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364687C-C14E-1069-BAEB-220AB22B7456}"/>
              </a:ext>
            </a:extLst>
          </p:cNvPr>
          <p:cNvCxnSpPr>
            <a:cxnSpLocks/>
          </p:cNvCxnSpPr>
          <p:nvPr userDrawn="1"/>
        </p:nvCxnSpPr>
        <p:spPr>
          <a:xfrm>
            <a:off x="438758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ADC34B3-978F-2FD6-171A-D0A8CCB0AEB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796136" y="1131589"/>
            <a:ext cx="296098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45987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86D89A0-F3CE-7828-B34B-8C462E27A2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87900" y="193675"/>
            <a:ext cx="4105275" cy="4465638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52647D7-5C0D-E87D-2DA8-D38CA3210BAA}"/>
              </a:ext>
            </a:extLst>
          </p:cNvPr>
          <p:cNvCxnSpPr>
            <a:cxnSpLocks/>
          </p:cNvCxnSpPr>
          <p:nvPr userDrawn="1"/>
        </p:nvCxnSpPr>
        <p:spPr>
          <a:xfrm>
            <a:off x="231735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201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2317357" y="555526"/>
            <a:ext cx="36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083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63" y="194400"/>
            <a:ext cx="3421868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23906" y="612000"/>
            <a:ext cx="3421532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23528" y="1131590"/>
            <a:ext cx="3421531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1882090" y="555526"/>
            <a:ext cx="3048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904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6034" y="194400"/>
            <a:ext cx="5009957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46280" y="612000"/>
            <a:ext cx="5009464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97CFB0-D827-6CB7-46E6-DA26689EC11A}"/>
              </a:ext>
            </a:extLst>
          </p:cNvPr>
          <p:cNvCxnSpPr>
            <a:cxnSpLocks/>
          </p:cNvCxnSpPr>
          <p:nvPr userDrawn="1"/>
        </p:nvCxnSpPr>
        <p:spPr>
          <a:xfrm>
            <a:off x="2983364" y="555526"/>
            <a:ext cx="3352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0D88D6E-B44C-19F0-91AC-56BAA849AB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9259" y="530050"/>
            <a:ext cx="1816041" cy="3926632"/>
          </a:xfrm>
          <a:custGeom>
            <a:avLst/>
            <a:gdLst>
              <a:gd name="connsiteX0" fmla="*/ 1997791 w 2516552"/>
              <a:gd name="connsiteY0" fmla="*/ 12 h 5441271"/>
              <a:gd name="connsiteX1" fmla="*/ 2004211 w 2516552"/>
              <a:gd name="connsiteY1" fmla="*/ 566 h 5441271"/>
              <a:gd name="connsiteX2" fmla="*/ 2267990 w 2516552"/>
              <a:gd name="connsiteY2" fmla="*/ 566 h 5441271"/>
              <a:gd name="connsiteX3" fmla="*/ 2516552 w 2516552"/>
              <a:gd name="connsiteY3" fmla="*/ 261335 h 5441271"/>
              <a:gd name="connsiteX4" fmla="*/ 2516552 w 2516552"/>
              <a:gd name="connsiteY4" fmla="*/ 5170375 h 5441271"/>
              <a:gd name="connsiteX5" fmla="*/ 2255309 w 2516552"/>
              <a:gd name="connsiteY5" fmla="*/ 5441271 h 5441271"/>
              <a:gd name="connsiteX6" fmla="*/ 269354 w 2516552"/>
              <a:gd name="connsiteY6" fmla="*/ 5441271 h 5441271"/>
              <a:gd name="connsiteX7" fmla="*/ 501 w 2516552"/>
              <a:gd name="connsiteY7" fmla="*/ 5157717 h 5441271"/>
              <a:gd name="connsiteX8" fmla="*/ 501 w 2516552"/>
              <a:gd name="connsiteY8" fmla="*/ 317034 h 5441271"/>
              <a:gd name="connsiteX9" fmla="*/ 61373 w 2516552"/>
              <a:gd name="connsiteY9" fmla="*/ 101836 h 5441271"/>
              <a:gd name="connsiteX10" fmla="*/ 269354 w 2516552"/>
              <a:gd name="connsiteY10" fmla="*/ 566 h 5441271"/>
              <a:gd name="connsiteX11" fmla="*/ 512842 w 2516552"/>
              <a:gd name="connsiteY11" fmla="*/ 566 h 5441271"/>
              <a:gd name="connsiteX12" fmla="*/ 566105 w 2516552"/>
              <a:gd name="connsiteY12" fmla="*/ 41074 h 5441271"/>
              <a:gd name="connsiteX13" fmla="*/ 566105 w 2516552"/>
              <a:gd name="connsiteY13" fmla="*/ 81582 h 5441271"/>
              <a:gd name="connsiteX14" fmla="*/ 713213 w 2516552"/>
              <a:gd name="connsiteY14" fmla="*/ 200574 h 5441271"/>
              <a:gd name="connsiteX15" fmla="*/ 1824131 w 2516552"/>
              <a:gd name="connsiteY15" fmla="*/ 200574 h 5441271"/>
              <a:gd name="connsiteX16" fmla="*/ 1958557 w 2516552"/>
              <a:gd name="connsiteY16" fmla="*/ 73987 h 5441271"/>
              <a:gd name="connsiteX17" fmla="*/ 1958557 w 2516552"/>
              <a:gd name="connsiteY17" fmla="*/ 33479 h 5441271"/>
              <a:gd name="connsiteX18" fmla="*/ 1997791 w 2516552"/>
              <a:gd name="connsiteY18" fmla="*/ 12 h 54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16552" h="5441271">
                <a:moveTo>
                  <a:pt x="1997791" y="12"/>
                </a:moveTo>
                <a:cubicBezTo>
                  <a:pt x="2001675" y="92"/>
                  <a:pt x="2004211" y="566"/>
                  <a:pt x="2004211" y="566"/>
                </a:cubicBezTo>
                <a:cubicBezTo>
                  <a:pt x="2004211" y="566"/>
                  <a:pt x="2006747" y="566"/>
                  <a:pt x="2267990" y="566"/>
                </a:cubicBezTo>
                <a:cubicBezTo>
                  <a:pt x="2511479" y="23352"/>
                  <a:pt x="2516552" y="261335"/>
                  <a:pt x="2516552" y="261335"/>
                </a:cubicBezTo>
                <a:cubicBezTo>
                  <a:pt x="2516552" y="261335"/>
                  <a:pt x="2516552" y="4904543"/>
                  <a:pt x="2516552" y="5170375"/>
                </a:cubicBezTo>
                <a:cubicBezTo>
                  <a:pt x="2501334" y="5438740"/>
                  <a:pt x="2255309" y="5441271"/>
                  <a:pt x="2255309" y="5441271"/>
                </a:cubicBezTo>
                <a:cubicBezTo>
                  <a:pt x="2255309" y="5441271"/>
                  <a:pt x="558496" y="5441271"/>
                  <a:pt x="269354" y="5441271"/>
                </a:cubicBezTo>
                <a:cubicBezTo>
                  <a:pt x="-14717" y="5410890"/>
                  <a:pt x="501" y="5157717"/>
                  <a:pt x="501" y="5157717"/>
                </a:cubicBezTo>
                <a:cubicBezTo>
                  <a:pt x="501" y="5157717"/>
                  <a:pt x="501" y="372732"/>
                  <a:pt x="501" y="317034"/>
                </a:cubicBezTo>
                <a:cubicBezTo>
                  <a:pt x="501" y="258804"/>
                  <a:pt x="-9644" y="195510"/>
                  <a:pt x="61373" y="101836"/>
                </a:cubicBezTo>
                <a:cubicBezTo>
                  <a:pt x="134927" y="-1965"/>
                  <a:pt x="269354" y="566"/>
                  <a:pt x="269354" y="566"/>
                </a:cubicBezTo>
                <a:cubicBezTo>
                  <a:pt x="269354" y="566"/>
                  <a:pt x="457043" y="566"/>
                  <a:pt x="512842" y="566"/>
                </a:cubicBezTo>
                <a:cubicBezTo>
                  <a:pt x="566105" y="566"/>
                  <a:pt x="566105" y="41074"/>
                  <a:pt x="566105" y="41074"/>
                </a:cubicBezTo>
                <a:cubicBezTo>
                  <a:pt x="566105" y="41074"/>
                  <a:pt x="566105" y="38542"/>
                  <a:pt x="566105" y="81582"/>
                </a:cubicBezTo>
                <a:cubicBezTo>
                  <a:pt x="583860" y="205637"/>
                  <a:pt x="713213" y="200574"/>
                  <a:pt x="713213" y="200574"/>
                </a:cubicBezTo>
                <a:cubicBezTo>
                  <a:pt x="713213" y="200574"/>
                  <a:pt x="1702386" y="200574"/>
                  <a:pt x="1824131" y="200574"/>
                </a:cubicBezTo>
                <a:cubicBezTo>
                  <a:pt x="1943339" y="192978"/>
                  <a:pt x="1958557" y="73987"/>
                  <a:pt x="1958557" y="73987"/>
                </a:cubicBezTo>
                <a:cubicBezTo>
                  <a:pt x="1958557" y="73987"/>
                  <a:pt x="1958557" y="73987"/>
                  <a:pt x="1958557" y="33479"/>
                </a:cubicBezTo>
                <a:cubicBezTo>
                  <a:pt x="1962362" y="3098"/>
                  <a:pt x="1986140" y="-225"/>
                  <a:pt x="1997791" y="1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F8EEA7D8-F067-CAB5-3125-4A2F2C4E1E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540" y="1130245"/>
            <a:ext cx="5436604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3655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FE36E76F-3E6C-AAB3-6596-B81CCA5C5195}"/>
              </a:ext>
            </a:extLst>
          </p:cNvPr>
          <p:cNvGrpSpPr/>
          <p:nvPr userDrawn="1"/>
        </p:nvGrpSpPr>
        <p:grpSpPr>
          <a:xfrm>
            <a:off x="254503" y="3516214"/>
            <a:ext cx="8634995" cy="1515240"/>
            <a:chOff x="254503" y="3516214"/>
            <a:chExt cx="8634995" cy="15152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F511D2-3BC4-2184-5F5C-BE1B867E1A5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3965"/>
            <a:stretch/>
          </p:blipFill>
          <p:spPr>
            <a:xfrm>
              <a:off x="254503" y="4324739"/>
              <a:ext cx="8634995" cy="706715"/>
            </a:xfrm>
            <a:prstGeom prst="rect">
              <a:avLst/>
            </a:prstGeom>
          </p:spPr>
        </p:pic>
        <p:sp>
          <p:nvSpPr>
            <p:cNvPr id="8" name="Shape 190">
              <a:hlinkClick r:id="rId3"/>
              <a:extLst>
                <a:ext uri="{FF2B5EF4-FFF2-40B4-BE49-F238E27FC236}">
                  <a16:creationId xmlns:a16="http://schemas.microsoft.com/office/drawing/2014/main" id="{E815145A-F6D2-EBCB-545F-9DC23ED1768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61869" y="3516214"/>
              <a:ext cx="1420261" cy="148823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fr-FR" sz="1200" b="1" i="0" cap="none" dirty="0" err="1">
                  <a:solidFill>
                    <a:schemeClr val="accent1"/>
                  </a:solidFill>
                  <a:latin typeface="Montserrat SemiBold" pitchFamily="2" charset="77"/>
                  <a:ea typeface="Cabin"/>
                  <a:cs typeface="Cabin"/>
                  <a:sym typeface="Cabin"/>
                </a:rPr>
                <a:t>groupeBPCE.com</a:t>
              </a:r>
              <a:endParaRPr lang="fr-FR" sz="1200" b="1" i="0" cap="none" dirty="0">
                <a:solidFill>
                  <a:schemeClr val="accent1"/>
                </a:solidFill>
                <a:latin typeface="Montserrat SemiBold" pitchFamily="2" charset="77"/>
                <a:ea typeface="Cabin"/>
                <a:cs typeface="Cabin"/>
                <a:sym typeface="Cabin"/>
              </a:endParaRPr>
            </a:p>
          </p:txBody>
        </p:sp>
      </p:grpSp>
      <p:pic>
        <p:nvPicPr>
          <p:cNvPr id="5" name="Image 4" descr="Une image contenant Police, logo, Graphique, conception&#10;&#10;Description générée automatiquement">
            <a:extLst>
              <a:ext uri="{FF2B5EF4-FFF2-40B4-BE49-F238E27FC236}">
                <a16:creationId xmlns:a16="http://schemas.microsoft.com/office/drawing/2014/main" id="{9D18A803-13B0-5871-B3AB-C35B0B3A3E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3350" y="2260600"/>
            <a:ext cx="3797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54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719951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719572" y="908857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1771687-4B57-9000-6F5D-DA55909C7FC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883355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3">
            <a:extLst>
              <a:ext uri="{FF2B5EF4-FFF2-40B4-BE49-F238E27FC236}">
                <a16:creationId xmlns:a16="http://schemas.microsoft.com/office/drawing/2014/main" id="{7681A8D5-4C9A-C347-196F-876530703240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8820472" y="4959762"/>
            <a:ext cx="189154" cy="9233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00" b="0" i="0" u="none" strike="noStrike" kern="1200" cap="none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algn="r">
                <a:defRPr/>
              </a:pPr>
              <a:t>‹N°›</a:t>
            </a:fld>
            <a:endParaRPr lang="fr-FR" sz="600" b="0" i="0" u="none" strike="noStrike" kern="1200" cap="none" spc="100" baseline="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238685BB-5C32-9037-D5E7-394C90D6782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4213038" y="4959762"/>
            <a:ext cx="722955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600" b="0" i="0" u="none" strike="noStrike" kern="1200" cap="none" spc="100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19 janvier 2024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F79AA275-DA7C-9CE1-3940-109A295B80F4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251520" y="4959761"/>
            <a:ext cx="3241272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00" b="1" i="0" u="none" strike="noStrike" kern="1200" cap="none" spc="1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BPCE Payment Services </a:t>
            </a:r>
            <a:r>
              <a:rPr lang="fr-FR" sz="600" b="0" i="0" u="none" strike="noStrike" kern="1200" cap="none" spc="100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- Challenge </a:t>
            </a:r>
            <a:r>
              <a:rPr lang="fr-FR" sz="600" b="1" i="0" u="none" strike="noStrike" kern="1200" cap="all" spc="100" baseline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monétique &amp; avantages RH</a:t>
            </a:r>
          </a:p>
          <a:p>
            <a:pPr algn="l">
              <a:defRPr/>
            </a:pPr>
            <a:endParaRPr lang="fr-FR" sz="600" b="0" i="0" u="none" strike="noStrike" kern="1200" cap="none" spc="100" baseline="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5ACC0E-77F7-A23E-45B7-691734DD55DB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0352" y="4931151"/>
            <a:ext cx="900000" cy="1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0" r:id="rId2"/>
    <p:sldLayoutId id="2147483761" r:id="rId3"/>
    <p:sldLayoutId id="2147483743" r:id="rId4"/>
    <p:sldLayoutId id="2147483745" r:id="rId5"/>
    <p:sldLayoutId id="2147483766" r:id="rId6"/>
    <p:sldLayoutId id="2147483770" r:id="rId7"/>
    <p:sldLayoutId id="2147483765" r:id="rId8"/>
    <p:sldLayoutId id="2147483776" r:id="rId9"/>
    <p:sldLayoutId id="2147483771" r:id="rId10"/>
    <p:sldLayoutId id="2147483773" r:id="rId11"/>
    <p:sldLayoutId id="2147483775" r:id="rId12"/>
    <p:sldLayoutId id="2147483774" r:id="rId13"/>
    <p:sldLayoutId id="2147483768" r:id="rId14"/>
    <p:sldLayoutId id="2147483769" r:id="rId15"/>
    <p:sldLayoutId id="2147483763" r:id="rId16"/>
    <p:sldLayoutId id="2147483764" r:id="rId17"/>
    <p:sldLayoutId id="2147483772" r:id="rId18"/>
    <p:sldLayoutId id="2147483767" r:id="rId19"/>
    <p:sldLayoutId id="2147483791" r:id="rId20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baseline="0">
          <a:solidFill>
            <a:schemeClr val="tx1"/>
          </a:solidFill>
          <a:latin typeface="Montserrat ExtraBold" pitchFamily="2" charset="77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None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80975" indent="-1746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57188" indent="-176213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tabLst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9438" indent="-2222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itchFamily="2" charset="2"/>
        <a:buChar char="§"/>
        <a:tabLst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7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66020A23-CCAC-CE4E-1D0E-33564B2E7FA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" b="10"/>
          <a:stretch/>
        </p:blipFill>
        <p:spPr>
          <a:xfrm>
            <a:off x="3635896" y="-10319"/>
            <a:ext cx="5508104" cy="5164138"/>
          </a:xfr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64000" y="1851670"/>
            <a:ext cx="4896544" cy="1159799"/>
          </a:xfrm>
        </p:spPr>
        <p:txBody>
          <a:bodyPr/>
          <a:lstStyle/>
          <a:p>
            <a:r>
              <a:rPr lang="fr-FR" noProof="0" dirty="0"/>
              <a:t>Titre de la présentation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864000" y="3031409"/>
            <a:ext cx="4896544" cy="249299"/>
          </a:xfrm>
        </p:spPr>
        <p:txBody>
          <a:bodyPr/>
          <a:lstStyle/>
          <a:p>
            <a:r>
              <a:rPr lang="fr-FR" noProof="0" dirty="0"/>
              <a:t>Sous-titre de la présentation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 rot="16200000">
            <a:off x="-762920" y="2510251"/>
            <a:ext cx="2095903" cy="123000"/>
          </a:xfrm>
        </p:spPr>
        <p:txBody>
          <a:bodyPr>
            <a:normAutofit/>
          </a:bodyPr>
          <a:lstStyle/>
          <a:p>
            <a:r>
              <a:rPr lang="fr-FR" noProof="0" dirty="0"/>
              <a:t>Janvier / Avril 2024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93B625-1B89-C7E5-EA81-50940736AF7A}"/>
              </a:ext>
            </a:extLst>
          </p:cNvPr>
          <p:cNvSpPr/>
          <p:nvPr/>
        </p:nvSpPr>
        <p:spPr>
          <a:xfrm>
            <a:off x="408750" y="1158240"/>
            <a:ext cx="5699442" cy="282702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0169AC-0E43-A4C8-C90A-C48666E6D2D3}"/>
              </a:ext>
            </a:extLst>
          </p:cNvPr>
          <p:cNvSpPr/>
          <p:nvPr/>
        </p:nvSpPr>
        <p:spPr>
          <a:xfrm>
            <a:off x="502373" y="1254272"/>
            <a:ext cx="5512196" cy="263495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DF0AB7-46EC-1FAE-D0A8-FC48B887848E}"/>
              </a:ext>
            </a:extLst>
          </p:cNvPr>
          <p:cNvSpPr/>
          <p:nvPr/>
        </p:nvSpPr>
        <p:spPr>
          <a:xfrm>
            <a:off x="588802" y="1352560"/>
            <a:ext cx="5339338" cy="2438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34C2253-AD09-2111-450B-817179F57B1E}"/>
              </a:ext>
            </a:extLst>
          </p:cNvPr>
          <p:cNvCxnSpPr>
            <a:cxnSpLocks/>
          </p:cNvCxnSpPr>
          <p:nvPr/>
        </p:nvCxnSpPr>
        <p:spPr>
          <a:xfrm>
            <a:off x="576263" y="1893774"/>
            <a:ext cx="0" cy="13559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1FE733FE-6900-6441-7DB5-F4B062171E8C}"/>
              </a:ext>
            </a:extLst>
          </p:cNvPr>
          <p:cNvSpPr txBox="1">
            <a:spLocks/>
          </p:cNvSpPr>
          <p:nvPr/>
        </p:nvSpPr>
        <p:spPr>
          <a:xfrm>
            <a:off x="857957" y="1961111"/>
            <a:ext cx="4896544" cy="11597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lvl="0" algn="l" defTabSz="914400" rtl="0" eaLnBrk="1" latinLnBrk="0" hangingPunct="1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4400" b="1" i="0" kern="120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z="4000" dirty="0"/>
              <a:t>Challenge </a:t>
            </a:r>
            <a:r>
              <a:rPr lang="fr-FR" sz="4000" dirty="0">
                <a:solidFill>
                  <a:srgbClr val="581D74"/>
                </a:solidFill>
              </a:rPr>
              <a:t>monétique &amp; avantages RH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712B0B2-EEB8-8910-E46B-FA56AAEF6782}"/>
              </a:ext>
            </a:extLst>
          </p:cNvPr>
          <p:cNvSpPr txBox="1">
            <a:spLocks/>
          </p:cNvSpPr>
          <p:nvPr/>
        </p:nvSpPr>
        <p:spPr>
          <a:xfrm>
            <a:off x="854056" y="3208002"/>
            <a:ext cx="4896544" cy="5714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tabLst/>
              <a:defRPr sz="1800" b="0" i="0" kern="1200" cap="none" baseline="0">
                <a:solidFill>
                  <a:schemeClr val="tx1"/>
                </a:solidFill>
                <a:effectLst/>
                <a:latin typeface="Montserrat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tabLst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Wingdings" pitchFamily="2" charset="2"/>
              <a:buNone/>
              <a:tabLst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de l’action Q1 2024</a:t>
            </a:r>
          </a:p>
          <a:p>
            <a:r>
              <a:rPr lang="fr-FR" sz="1400" i="1" dirty="0"/>
              <a:t> 19 janvier 2024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2BFB0A2E-641E-DA2C-D9F1-4417DD248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6336" y="473002"/>
            <a:ext cx="13104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1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Préambule</a:t>
            </a:r>
          </a:p>
          <a:p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3F48406-3258-FB8A-55D5-1A6912333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572" y="1275606"/>
            <a:ext cx="7704856" cy="2880321"/>
          </a:xfrm>
        </p:spPr>
        <p:txBody>
          <a:bodyPr>
            <a:normAutofit/>
          </a:bodyPr>
          <a:lstStyle/>
          <a:p>
            <a:pPr lvl="0" algn="just"/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présent document est établi pour faciliter la présentation aux équipes d’un challenge commercial organisé par BPCE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Payment Services, CEGEE et BIMPLI / SWILE.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présent document n’a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pas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vocation à se substituer au règlement dudit challenge, qui seul fera foi en cas de contestation.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73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735614"/>
          </a:xfrm>
        </p:spPr>
        <p:txBody>
          <a:bodyPr>
            <a:normAutofit/>
          </a:bodyPr>
          <a:lstStyle/>
          <a:p>
            <a:r>
              <a:rPr lang="fr-FR" dirty="0"/>
              <a:t>Rappel dispositif 2023</a:t>
            </a:r>
          </a:p>
          <a:p>
            <a:r>
              <a:rPr lang="fr-FR" b="1" noProof="0" dirty="0"/>
              <a:t>Un bilan très positif grâce à une belle mobilisation collective ! </a:t>
            </a:r>
          </a:p>
          <a:p>
            <a:endParaRPr lang="fr-FR" noProof="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D21ABA-FE44-E86C-8D8A-91A72BDEAA04}"/>
              </a:ext>
            </a:extLst>
          </p:cNvPr>
          <p:cNvSpPr txBox="1"/>
          <p:nvPr/>
        </p:nvSpPr>
        <p:spPr>
          <a:xfrm>
            <a:off x="179512" y="1023194"/>
            <a:ext cx="842493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Calibri" panose="020F0502020204030204" pitchFamily="34" charset="0"/>
              </a:rPr>
              <a:t>Activité MONETIQUE</a:t>
            </a:r>
          </a:p>
          <a:p>
            <a:pPr marL="457200"/>
            <a:endParaRPr lang="fr-FR" b="1" dirty="0"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9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sz="400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C7A2A1-A776-BFAE-96C0-7878254B7DF4}"/>
              </a:ext>
            </a:extLst>
          </p:cNvPr>
          <p:cNvSpPr txBox="1"/>
          <p:nvPr/>
        </p:nvSpPr>
        <p:spPr>
          <a:xfrm>
            <a:off x="1259632" y="1697683"/>
            <a:ext cx="1080120" cy="1080120"/>
          </a:xfrm>
          <a:prstGeom prst="ellipse">
            <a:avLst/>
          </a:prstGeom>
          <a:solidFill>
            <a:schemeClr val="accent6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255</a:t>
            </a: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Nouveaux PdV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Monétiques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1504F844-EB22-6CA5-8558-8E5485E39CC5}"/>
              </a:ext>
            </a:extLst>
          </p:cNvPr>
          <p:cNvSpPr txBox="1">
            <a:spLocks/>
          </p:cNvSpPr>
          <p:nvPr/>
        </p:nvSpPr>
        <p:spPr>
          <a:xfrm>
            <a:off x="2267744" y="1856723"/>
            <a:ext cx="1835795" cy="11238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Production CEGEE </a:t>
            </a:r>
          </a:p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Q1 2023</a:t>
            </a:r>
          </a:p>
          <a:p>
            <a:pPr algn="ctr"/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9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C90074D-EC40-D39C-C36B-082A2ADDA823}"/>
              </a:ext>
            </a:extLst>
          </p:cNvPr>
          <p:cNvSpPr txBox="1"/>
          <p:nvPr/>
        </p:nvSpPr>
        <p:spPr>
          <a:xfrm>
            <a:off x="4749428" y="1521865"/>
            <a:ext cx="1080120" cy="1080120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270</a:t>
            </a: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Nouveaux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clients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TPE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6BBA21E0-01F2-E495-B1EE-2313B00213D2}"/>
              </a:ext>
            </a:extLst>
          </p:cNvPr>
          <p:cNvSpPr txBox="1">
            <a:spLocks/>
          </p:cNvSpPr>
          <p:nvPr/>
        </p:nvSpPr>
        <p:spPr>
          <a:xfrm>
            <a:off x="5736599" y="1560853"/>
            <a:ext cx="1953555" cy="14991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Conquête CEGEE</a:t>
            </a: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Q</a:t>
            </a: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1 2023</a:t>
            </a: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+49%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par rapport à N-1</a:t>
            </a: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ère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52A78E9-E9A9-F4CC-3BF4-C9BD7667B56D}"/>
              </a:ext>
            </a:extLst>
          </p:cNvPr>
          <p:cNvSpPr txBox="1"/>
          <p:nvPr/>
        </p:nvSpPr>
        <p:spPr>
          <a:xfrm>
            <a:off x="243987" y="3343870"/>
            <a:ext cx="1080120" cy="108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487</a:t>
            </a: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Nouveaux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TPE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C58825D-2220-BA43-0205-E44F12DB8E25}"/>
              </a:ext>
            </a:extLst>
          </p:cNvPr>
          <p:cNvSpPr txBox="1">
            <a:spLocks/>
          </p:cNvSpPr>
          <p:nvPr/>
        </p:nvSpPr>
        <p:spPr>
          <a:xfrm>
            <a:off x="1344987" y="3092452"/>
            <a:ext cx="1473288" cy="11238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Ouvertures TPE CEGEE sur le Q1 2023 </a:t>
            </a:r>
            <a:endParaRPr lang="fr-FR" sz="1300" b="0" i="0" u="none" strike="noStrike" baseline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6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+ 61%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par rapport à N-1</a:t>
            </a: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ère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B25F61-B368-B06E-96B3-B545AB772E95}"/>
              </a:ext>
            </a:extLst>
          </p:cNvPr>
          <p:cNvSpPr txBox="1"/>
          <p:nvPr/>
        </p:nvSpPr>
        <p:spPr>
          <a:xfrm>
            <a:off x="3354121" y="3145866"/>
            <a:ext cx="1080120" cy="108012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95</a:t>
            </a: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Ventes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Nettes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5967FEF6-472E-A94E-7ED7-38D6092D5852}"/>
              </a:ext>
            </a:extLst>
          </p:cNvPr>
          <p:cNvSpPr txBox="1">
            <a:spLocks/>
          </p:cNvSpPr>
          <p:nvPr/>
        </p:nvSpPr>
        <p:spPr>
          <a:xfrm>
            <a:off x="4512485" y="2952083"/>
            <a:ext cx="1545580" cy="14991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Ventes Nettes CEGEE sur le Q1 2023</a:t>
            </a: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5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+111%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par rapport à N-1</a:t>
            </a: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ère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DAD97E-63D0-DEB4-FD60-609EA5C2FCA3}"/>
              </a:ext>
            </a:extLst>
          </p:cNvPr>
          <p:cNvSpPr txBox="1"/>
          <p:nvPr/>
        </p:nvSpPr>
        <p:spPr>
          <a:xfrm>
            <a:off x="6542499" y="3369855"/>
            <a:ext cx="1080120" cy="1080120"/>
          </a:xfrm>
          <a:prstGeom prst="ellipse">
            <a:avLst/>
          </a:prstGeom>
          <a:solidFill>
            <a:srgbClr val="0070C0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74%</a:t>
            </a: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TPE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Android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343EA64C-FFFC-6052-47C6-7EDCB4817F56}"/>
              </a:ext>
            </a:extLst>
          </p:cNvPr>
          <p:cNvSpPr txBox="1">
            <a:spLocks/>
          </p:cNvSpPr>
          <p:nvPr/>
        </p:nvSpPr>
        <p:spPr>
          <a:xfrm>
            <a:off x="7675186" y="3300099"/>
            <a:ext cx="1216011" cy="11238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Poids des 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TPE Android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dans les ouvertures de TPE Q1 2023</a:t>
            </a:r>
            <a:endParaRPr lang="fr-FR" sz="12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4ème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67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735614"/>
          </a:xfrm>
        </p:spPr>
        <p:txBody>
          <a:bodyPr>
            <a:normAutofit/>
          </a:bodyPr>
          <a:lstStyle/>
          <a:p>
            <a:r>
              <a:rPr lang="fr-FR" dirty="0"/>
              <a:t>Rappel dispositif 2023</a:t>
            </a:r>
          </a:p>
          <a:p>
            <a:r>
              <a:rPr lang="fr-FR" b="1" noProof="0" dirty="0"/>
              <a:t>Un bilan très positif grâce à une belle mobilisation collective ! </a:t>
            </a:r>
          </a:p>
          <a:p>
            <a:endParaRPr lang="fr-FR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91B16E-5D27-19BB-9ED9-832DCD01E000}"/>
              </a:ext>
            </a:extLst>
          </p:cNvPr>
          <p:cNvSpPr txBox="1"/>
          <p:nvPr/>
        </p:nvSpPr>
        <p:spPr>
          <a:xfrm>
            <a:off x="734777" y="2330258"/>
            <a:ext cx="1080120" cy="1080120"/>
          </a:xfrm>
          <a:prstGeom prst="ellipse">
            <a:avLst/>
          </a:prstGeom>
          <a:solidFill>
            <a:schemeClr val="accent6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96</a:t>
            </a:r>
            <a:endParaRPr lang="fr-FR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Leads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C882D09-94F3-541F-83F8-038361C30C85}"/>
              </a:ext>
            </a:extLst>
          </p:cNvPr>
          <p:cNvSpPr txBox="1">
            <a:spLocks/>
          </p:cNvSpPr>
          <p:nvPr/>
        </p:nvSpPr>
        <p:spPr>
          <a:xfrm>
            <a:off x="1814897" y="2387660"/>
            <a:ext cx="1835795" cy="11238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Leads E-commerce transmis sur le Q1 2023 (simple et mixte)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2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</a:t>
            </a:r>
            <a:r>
              <a:rPr lang="fr-FR" sz="12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2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C92C96-94C3-DB5F-2773-EE53AADB7614}"/>
              </a:ext>
            </a:extLst>
          </p:cNvPr>
          <p:cNvSpPr txBox="1"/>
          <p:nvPr/>
        </p:nvSpPr>
        <p:spPr>
          <a:xfrm>
            <a:off x="4929448" y="1749647"/>
            <a:ext cx="1080120" cy="1080120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107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Contrats JPEL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Express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1619F142-E948-B8F4-1829-1F761FBF122C}"/>
              </a:ext>
            </a:extLst>
          </p:cNvPr>
          <p:cNvSpPr txBox="1">
            <a:spLocks/>
          </p:cNvSpPr>
          <p:nvPr/>
        </p:nvSpPr>
        <p:spPr>
          <a:xfrm>
            <a:off x="6009568" y="1904896"/>
            <a:ext cx="1835795" cy="7729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Production CEGEE JPEL Express Q1 2023</a:t>
            </a: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691FD1-97D1-4AE6-AD50-E7EEA0CC385F}"/>
              </a:ext>
            </a:extLst>
          </p:cNvPr>
          <p:cNvSpPr txBox="1"/>
          <p:nvPr/>
        </p:nvSpPr>
        <p:spPr>
          <a:xfrm>
            <a:off x="3959932" y="3580387"/>
            <a:ext cx="1080120" cy="1080120"/>
          </a:xfrm>
          <a:prstGeom prst="ellipse">
            <a:avLst/>
          </a:prstGeom>
          <a:solidFill>
            <a:srgbClr val="3A8A83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23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Contrats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b="1" dirty="0">
                <a:solidFill>
                  <a:srgbClr val="FFFFFF"/>
                </a:solidFill>
                <a:latin typeface="Arial Narrow" panose="020B0606020202030204" pitchFamily="34" charset="0"/>
              </a:rPr>
              <a:t>IZe-commerce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A81DB3E5-3216-B771-643A-CD0651F05843}"/>
              </a:ext>
            </a:extLst>
          </p:cNvPr>
          <p:cNvSpPr txBox="1">
            <a:spLocks/>
          </p:cNvSpPr>
          <p:nvPr/>
        </p:nvSpPr>
        <p:spPr>
          <a:xfrm>
            <a:off x="5040052" y="3735636"/>
            <a:ext cx="1835795" cy="7729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Production CEGEE </a:t>
            </a:r>
          </a:p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IZe-commerce Q1 2023</a:t>
            </a: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E6711E-70A2-2D56-1340-C6B4D6C5E52A}"/>
              </a:ext>
            </a:extLst>
          </p:cNvPr>
          <p:cNvSpPr txBox="1"/>
          <p:nvPr/>
        </p:nvSpPr>
        <p:spPr>
          <a:xfrm>
            <a:off x="179512" y="1261111"/>
            <a:ext cx="842493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Calibri" panose="020F0502020204030204" pitchFamily="34" charset="0"/>
              </a:rPr>
              <a:t>Activité </a:t>
            </a:r>
            <a:r>
              <a:rPr lang="fr-FR" b="1" dirty="0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E-COMMERCE et E-ENCAISSEMENT</a:t>
            </a:r>
            <a:endParaRPr lang="fr-FR" b="1" dirty="0">
              <a:solidFill>
                <a:srgbClr val="7030A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b="1" dirty="0"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9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sz="400" dirty="0"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59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735614"/>
          </a:xfrm>
        </p:spPr>
        <p:txBody>
          <a:bodyPr>
            <a:normAutofit/>
          </a:bodyPr>
          <a:lstStyle/>
          <a:p>
            <a:r>
              <a:rPr lang="fr-FR" dirty="0"/>
              <a:t>Rappel dispositif 2023</a:t>
            </a:r>
          </a:p>
          <a:p>
            <a:r>
              <a:rPr lang="fr-FR" b="1" noProof="0" dirty="0"/>
              <a:t>Un bilan très positif grâce à une belle mobilisation collective ! </a:t>
            </a:r>
          </a:p>
          <a:p>
            <a:endParaRPr lang="fr-FR" noProof="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26131E-91C4-C61D-D926-FC7AE6B45A4E}"/>
              </a:ext>
            </a:extLst>
          </p:cNvPr>
          <p:cNvSpPr txBox="1"/>
          <p:nvPr/>
        </p:nvSpPr>
        <p:spPr>
          <a:xfrm>
            <a:off x="725784" y="2234411"/>
            <a:ext cx="1080120" cy="1080120"/>
          </a:xfrm>
          <a:prstGeom prst="ellipse">
            <a:avLst/>
          </a:prstGeom>
          <a:solidFill>
            <a:schemeClr val="accent6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72</a:t>
            </a:r>
            <a:endParaRPr lang="fr-FR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Leads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Boost Fid</a:t>
            </a:r>
            <a:endParaRPr lang="fr-FR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6628D97-6BB1-563B-E41D-16A5FFB4B7C9}"/>
              </a:ext>
            </a:extLst>
          </p:cNvPr>
          <p:cNvSpPr txBox="1">
            <a:spLocks/>
          </p:cNvSpPr>
          <p:nvPr/>
        </p:nvSpPr>
        <p:spPr>
          <a:xfrm>
            <a:off x="1874292" y="2334224"/>
            <a:ext cx="1835795" cy="11238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Leads CE BOOST FID transmis sur le Q1 2023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2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fr-FR" sz="12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2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6ED9CF-9902-799C-0934-2FAE11C37D3E}"/>
              </a:ext>
            </a:extLst>
          </p:cNvPr>
          <p:cNvSpPr txBox="1"/>
          <p:nvPr/>
        </p:nvSpPr>
        <p:spPr>
          <a:xfrm>
            <a:off x="4860032" y="1967984"/>
            <a:ext cx="1080120" cy="1080120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15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Contrats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Boost Fid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01FB9D4D-28EA-8418-6D1A-61F73522AA9A}"/>
              </a:ext>
            </a:extLst>
          </p:cNvPr>
          <p:cNvSpPr txBox="1">
            <a:spLocks/>
          </p:cNvSpPr>
          <p:nvPr/>
        </p:nvSpPr>
        <p:spPr>
          <a:xfrm>
            <a:off x="5940152" y="2123233"/>
            <a:ext cx="1835795" cy="7729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Production CEGEE CE BOOST FID Q1 2023</a:t>
            </a: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5</a:t>
            </a:r>
            <a:r>
              <a:rPr lang="fr-FR" sz="13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ème</a:t>
            </a:r>
            <a:r>
              <a:rPr lang="fr-FR" sz="13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3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146DD0-0782-B9C6-14B9-757D66BF2CE4}"/>
              </a:ext>
            </a:extLst>
          </p:cNvPr>
          <p:cNvSpPr txBox="1"/>
          <p:nvPr/>
        </p:nvSpPr>
        <p:spPr>
          <a:xfrm>
            <a:off x="3602484" y="3638239"/>
            <a:ext cx="1080120" cy="1080120"/>
          </a:xfrm>
          <a:prstGeom prst="ellipse">
            <a:avLst/>
          </a:prstGeom>
          <a:solidFill>
            <a:srgbClr val="3A8A83"/>
          </a:solidFill>
          <a:ln w="28575"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85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Leads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FFFFFF"/>
                </a:solidFill>
                <a:latin typeface="Arial Narrow" panose="020B0606020202030204" pitchFamily="34" charset="0"/>
              </a:rPr>
              <a:t>BIMPLI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DCE379A2-2B4A-8142-A613-775273C94F60}"/>
              </a:ext>
            </a:extLst>
          </p:cNvPr>
          <p:cNvSpPr txBox="1">
            <a:spLocks/>
          </p:cNvSpPr>
          <p:nvPr/>
        </p:nvSpPr>
        <p:spPr>
          <a:xfrm>
            <a:off x="4682604" y="3793488"/>
            <a:ext cx="1835795" cy="7729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3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Leads BIMPLI transmis sur le Q1 2023</a:t>
            </a:r>
          </a:p>
          <a:p>
            <a:pPr algn="ctr">
              <a:spcBef>
                <a:spcPts val="0"/>
              </a:spcBef>
            </a:pPr>
            <a:endParaRPr lang="fr-FR" sz="1300" b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r>
              <a:rPr lang="fr-FR" sz="12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</a:t>
            </a:r>
            <a:r>
              <a:rPr lang="fr-FR" sz="1200" baseline="30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ère</a:t>
            </a:r>
            <a:r>
              <a:rPr lang="fr-FR" sz="1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place </a:t>
            </a:r>
            <a:r>
              <a:rPr lang="fr-FR" sz="1200" b="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du RCE)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FFE697-D39A-1E86-5B23-4A8310678B64}"/>
              </a:ext>
            </a:extLst>
          </p:cNvPr>
          <p:cNvSpPr txBox="1"/>
          <p:nvPr/>
        </p:nvSpPr>
        <p:spPr>
          <a:xfrm>
            <a:off x="179512" y="1261111"/>
            <a:ext cx="842493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7030A0"/>
                </a:solidFill>
                <a:effectLst/>
                <a:latin typeface="+mn-lt"/>
                <a:ea typeface="Calibri" panose="020F0502020204030204" pitchFamily="34" charset="0"/>
              </a:rPr>
              <a:t>Activité BU</a:t>
            </a:r>
            <a:r>
              <a:rPr lang="fr-FR" b="1" dirty="0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SINESS PARTNERS</a:t>
            </a:r>
            <a:endParaRPr lang="fr-FR" b="1" dirty="0">
              <a:solidFill>
                <a:srgbClr val="7030A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b="1" dirty="0">
              <a:latin typeface="+mn-lt"/>
              <a:ea typeface="Calibri" panose="020F0502020204030204" pitchFamily="34" charset="0"/>
            </a:endParaRPr>
          </a:p>
          <a:p>
            <a:pPr marL="457200"/>
            <a:r>
              <a:rPr lang="fr-FR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 </a:t>
            </a:r>
            <a:endParaRPr lang="fr-FR" sz="9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457200"/>
            <a:endParaRPr lang="fr-FR" sz="400" dirty="0"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810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Contexte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3F48406-3258-FB8A-55D5-1A6912333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572" y="1275606"/>
            <a:ext cx="7704856" cy="3384376"/>
          </a:xfrm>
        </p:spPr>
        <p:txBody>
          <a:bodyPr>
            <a:normAutofit/>
          </a:bodyPr>
          <a:lstStyle/>
          <a:p>
            <a:pPr algn="just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 en 2023, la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monétique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sera un des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enjeux majeurs de l’année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pour le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Marché des Professionnels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avec des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objectifs spécifiques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les Chargés d’Affaires.</a:t>
            </a:r>
          </a:p>
          <a:p>
            <a:pPr algn="just"/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fr-FR" sz="1400" b="1" dirty="0">
                <a:solidFill>
                  <a:srgbClr val="581D74"/>
                </a:solidFill>
              </a:rPr>
              <a:t>BPCE Payment Services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la </a:t>
            </a:r>
            <a:r>
              <a:rPr lang="fr-FR" sz="1400" b="1" dirty="0">
                <a:solidFill>
                  <a:srgbClr val="C00000"/>
                </a:solidFill>
              </a:rPr>
              <a:t>Direction du Marché des Pros CEGEE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ont décidé de lancer un nouveau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dispositif de mobilisation commerciale,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basé sur l’organisation d’un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Challenge individuel et collectif à destination de l’ensemble des CA Pros :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Challenge </a:t>
            </a:r>
            <a:r>
              <a:rPr lang="fr-FR" b="1" dirty="0">
                <a:solidFill>
                  <a:srgbClr val="581D74"/>
                </a:solidFill>
                <a:latin typeface="+mn-lt"/>
              </a:rPr>
              <a:t>MONETIQUE &amp; AVANTAGES RH 2024</a:t>
            </a:r>
          </a:p>
          <a:p>
            <a:endParaRPr lang="fr-FR" b="1" dirty="0">
              <a:solidFill>
                <a:srgbClr val="581D74"/>
              </a:solidFill>
              <a:latin typeface="+mn-lt"/>
            </a:endParaRPr>
          </a:p>
          <a:p>
            <a:pPr marL="0" lvl="2" indent="0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Le financement du dispositif est pris en charge par 2 sponsors distincts :</a:t>
            </a:r>
          </a:p>
          <a:p>
            <a:pPr marL="1074738" lvl="2" indent="-28575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fr-FR" sz="1400" b="1" dirty="0">
                <a:solidFill>
                  <a:srgbClr val="7030A0"/>
                </a:solidFill>
                <a:effectLst/>
                <a:latin typeface="+mn-lt"/>
                <a:ea typeface="Calibri" panose="020F0502020204030204" pitchFamily="34" charset="0"/>
              </a:rPr>
              <a:t>BPCE Payment Services</a:t>
            </a:r>
          </a:p>
          <a:p>
            <a:pPr marL="1074738" lvl="2" indent="-28575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</a:pPr>
            <a:r>
              <a:rPr lang="fr-FR" sz="1400" b="1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BIMPLI / SWILE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endParaRPr lang="fr-FR" b="1" dirty="0">
              <a:solidFill>
                <a:srgbClr val="581D7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721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Principe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3F48406-3258-FB8A-55D5-1A6912333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572" y="1131590"/>
            <a:ext cx="7812868" cy="3456384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challenge est une opération d’animation et de soutien commercial qui s’inscrit dans une stratégie de </a:t>
            </a:r>
            <a:r>
              <a:rPr lang="fr-FR" sz="1400" b="1" dirty="0">
                <a:solidFill>
                  <a:srgbClr val="581D74"/>
                </a:solidFill>
              </a:rPr>
              <a:t>développement de l’équipement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clients BDD Pros  :</a:t>
            </a:r>
          </a:p>
          <a:p>
            <a:pPr marL="450850" lvl="0" indent="-285750" algn="just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Accompagner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clients dès l’ouverture de compte, mais aussi tout le long de leur relation avec la CEGEE </a:t>
            </a:r>
          </a:p>
          <a:p>
            <a:pPr marL="450850" lvl="0" indent="-285750" algn="just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Capitaliser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 une expérience client réussie et la traduire en PNB.</a:t>
            </a:r>
          </a:p>
          <a:p>
            <a:pPr marL="450850" lvl="0" indent="-285750" algn="just">
              <a:buFont typeface="Wingdings" panose="05000000000000000000" pitchFamily="2" charset="2"/>
              <a:buChar char="ü"/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Cette action a pour objectif le développement de l’équipement d’univers de services prioritaires :</a:t>
            </a:r>
          </a:p>
          <a:p>
            <a:pPr marL="450850" lvl="0" indent="-285750" algn="just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 des flux monétiques et des innovations liés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que ce soit en proximité ou sur le e-commerce,</a:t>
            </a:r>
          </a:p>
          <a:p>
            <a:pPr marL="450850" lvl="0" indent="-285750" algn="just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Motivation et fidélisation des salariés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(gamme Avantages RH BIMPLI SWILE),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endParaRPr lang="fr-FR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/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 challenge est basé sur la performance des Participants, laquelle est évaluée aussi bien de manière quantitative que qualitative.</a:t>
            </a:r>
          </a:p>
        </p:txBody>
      </p:sp>
    </p:spTree>
    <p:extLst>
      <p:ext uri="{BB962C8B-B14F-4D97-AF65-F5344CB8AC3E}">
        <p14:creationId xmlns:p14="http://schemas.microsoft.com/office/powerpoint/2010/main" val="76093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Synthèse du Challenge 2024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3F48406-3258-FB8A-55D5-1A6912333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572" y="1275606"/>
            <a:ext cx="7704856" cy="2880321"/>
          </a:xfrm>
        </p:spPr>
        <p:txBody>
          <a:bodyPr>
            <a:noAutofit/>
          </a:bodyPr>
          <a:lstStyle/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581D74"/>
                </a:solidFill>
              </a:rPr>
              <a:t>Participants</a:t>
            </a:r>
            <a:r>
              <a:rPr lang="fr-FR" sz="1400" b="0" dirty="0">
                <a:solidFill>
                  <a:schemeClr val="tx1"/>
                </a:solidFill>
              </a:rPr>
              <a:t> 👨‍👩‍👧‍👦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71 CA Pros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répartis en 7 DR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</a:pPr>
            <a:r>
              <a:rPr lang="fr-FR" sz="1400" b="0" dirty="0">
                <a:solidFill>
                  <a:schemeClr val="tx1"/>
                </a:solidFill>
              </a:rPr>
              <a:t>	 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581D74"/>
                </a:solidFill>
              </a:rPr>
              <a:t>Durée</a:t>
            </a:r>
            <a:r>
              <a:rPr lang="fr-FR" sz="1400" b="0" dirty="0">
                <a:solidFill>
                  <a:schemeClr val="tx1"/>
                </a:solidFill>
              </a:rPr>
              <a:t> 📅 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 mois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(du 2 Janvier au 30 avril 2024).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tabLst>
                <a:tab pos="268288" algn="l"/>
              </a:tabLst>
            </a:pP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résultats définitifs seront communiqués au plus tard le 30 juin 2024</a:t>
            </a:r>
            <a:r>
              <a:rPr lang="fr-FR" sz="1400" b="0" dirty="0">
                <a:solidFill>
                  <a:schemeClr val="tx1"/>
                </a:solidFill>
              </a:rPr>
              <a:t>.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</a:pPr>
            <a:endParaRPr lang="fr-FR" sz="1400" b="0" dirty="0">
              <a:solidFill>
                <a:schemeClr val="tx1"/>
              </a:solidFill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581D74"/>
                </a:solidFill>
              </a:rPr>
              <a:t>Classement individuel </a:t>
            </a:r>
            <a:r>
              <a:rPr lang="fr-FR" sz="1400" b="0" dirty="0">
                <a:solidFill>
                  <a:schemeClr val="tx1"/>
                </a:solidFill>
              </a:rPr>
              <a:t>📊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Plus grand nombre de points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tabLst>
                <a:tab pos="268288" algn="l"/>
              </a:tabLst>
            </a:pP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1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unique critère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atteindre pour pouvoir être classé :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tabLst>
                <a:tab pos="268288" algn="l"/>
              </a:tabLst>
            </a:pP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Souscrire un minimum de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 contrats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transmettre au moins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 leads e-commerce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tabLst>
                <a:tab pos="268288" algn="l"/>
              </a:tabLst>
            </a:pP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(dont 1 lead Payplug ou IZe-commerce mixte) et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lead Bimpli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</a:pPr>
            <a:endParaRPr lang="fr-FR" sz="1400" b="0" dirty="0">
              <a:solidFill>
                <a:schemeClr val="tx1"/>
              </a:solidFill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581D74"/>
                </a:solidFill>
              </a:rPr>
              <a:t>Classement collectif </a:t>
            </a:r>
            <a:r>
              <a:rPr lang="fr-FR" sz="1400" b="0" dirty="0">
                <a:solidFill>
                  <a:schemeClr val="tx1"/>
                </a:solidFill>
              </a:rPr>
              <a:t>📈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Plus grand nombre de points par ETP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</a:pP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(nombre d’ETP au démarrage du challenge - 02/01/24)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Clr>
                <a:srgbClr val="581D74"/>
              </a:buClr>
              <a:tabLst>
                <a:tab pos="268288" algn="l"/>
              </a:tabLst>
            </a:pP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Chaque membre de l’équipe doit avoir transmis au moins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lead e-commerce </a:t>
            </a:r>
            <a:r>
              <a:rPr lang="fr-FR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lead Bimpli</a:t>
            </a:r>
          </a:p>
        </p:txBody>
      </p:sp>
    </p:spTree>
    <p:extLst>
      <p:ext uri="{BB962C8B-B14F-4D97-AF65-F5344CB8AC3E}">
        <p14:creationId xmlns:p14="http://schemas.microsoft.com/office/powerpoint/2010/main" val="3455837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Critères d’attribution des points 2024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3F48406-3258-FB8A-55D5-1A6912333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572" y="843558"/>
            <a:ext cx="7704856" cy="2880321"/>
          </a:xfrm>
        </p:spPr>
        <p:txBody>
          <a:bodyPr>
            <a:noAutofit/>
          </a:bodyPr>
          <a:lstStyle/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contrats d’acquisition </a:t>
            </a:r>
            <a:r>
              <a:rPr lang="fr-FR" sz="1400" b="1" dirty="0">
                <a:solidFill>
                  <a:srgbClr val="FF5C3E"/>
                </a:solidFill>
              </a:rPr>
              <a:t>monétique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(Nouveau PdV Proxi et/ou VADS)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 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FF5C3E"/>
                </a:solidFill>
              </a:rPr>
              <a:t>3 Pts</a:t>
            </a:r>
            <a:endParaRPr lang="fr-FR" sz="1400" dirty="0">
              <a:solidFill>
                <a:srgbClr val="FF5C3E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brutes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sz="1400" b="1" dirty="0">
                <a:solidFill>
                  <a:srgbClr val="FF5C3E"/>
                </a:solidFill>
              </a:rPr>
              <a:t>nouveaux TPE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(Conquête TPE)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 	</a:t>
            </a:r>
            <a:r>
              <a:rPr lang="fr-FR" sz="1400" b="1" dirty="0">
                <a:solidFill>
                  <a:srgbClr val="FF5C3E"/>
                </a:solidFill>
              </a:rPr>
              <a:t>3 Pts</a:t>
            </a:r>
            <a:endParaRPr lang="fr-FR" sz="1400" dirty="0">
              <a:solidFill>
                <a:srgbClr val="FF5C3E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brutes de </a:t>
            </a:r>
            <a:r>
              <a:rPr lang="fr-FR" sz="1400" b="1" dirty="0">
                <a:solidFill>
                  <a:srgbClr val="FF5C3E"/>
                </a:solidFill>
              </a:rPr>
              <a:t>solutions Tap To Pay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(actives)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 	</a:t>
            </a:r>
            <a:r>
              <a:rPr lang="fr-FR" sz="1400" b="1" dirty="0">
                <a:solidFill>
                  <a:srgbClr val="FF5C3E"/>
                </a:solidFill>
              </a:rPr>
              <a:t>3 Pts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sz="1400" b="1" dirty="0">
                <a:solidFill>
                  <a:srgbClr val="00B050"/>
                </a:solidFill>
              </a:rPr>
              <a:t>CE Boost Fid</a:t>
            </a:r>
            <a:r>
              <a:rPr lang="fr-FR" sz="1400" dirty="0">
                <a:solidFill>
                  <a:srgbClr val="00B050"/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(modules FID/ FID+)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 	</a:t>
            </a:r>
            <a:r>
              <a:rPr lang="fr-FR" sz="1400" b="1" dirty="0">
                <a:solidFill>
                  <a:srgbClr val="00B050"/>
                </a:solidFill>
              </a:rPr>
              <a:t>1 Pt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 brutes de </a:t>
            </a:r>
            <a:r>
              <a:rPr lang="fr-FR" sz="1400" b="1" dirty="0">
                <a:solidFill>
                  <a:srgbClr val="FF5C3E"/>
                </a:solidFill>
              </a:rPr>
              <a:t>CE Boost Fid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(modules FID/ FID+)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 	</a:t>
            </a:r>
            <a:r>
              <a:rPr lang="fr-FR" sz="1400" b="1" dirty="0">
                <a:solidFill>
                  <a:srgbClr val="FF5C3E"/>
                </a:solidFill>
              </a:rPr>
              <a:t>3 Pts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solutions </a:t>
            </a:r>
            <a:r>
              <a:rPr lang="fr-FR" sz="1400" b="1" dirty="0">
                <a:solidFill>
                  <a:srgbClr val="00B050"/>
                </a:solidFill>
              </a:rPr>
              <a:t>IZ e-commerce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(simple ou mixte)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00B050"/>
                </a:solidFill>
              </a:rPr>
              <a:t>1 Pt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brutes de solutions </a:t>
            </a:r>
            <a:r>
              <a:rPr lang="fr-FR" sz="1400" b="1" dirty="0">
                <a:solidFill>
                  <a:srgbClr val="C00000"/>
                </a:solidFill>
              </a:rPr>
              <a:t>IZ e-commerce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(simple ou mixte)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C00000"/>
                </a:solidFill>
              </a:rPr>
              <a:t>4 Pts</a:t>
            </a:r>
            <a:endParaRPr lang="fr-FR" sz="1400" dirty="0">
              <a:solidFill>
                <a:srgbClr val="C00000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fr-FR" sz="1400" b="1" dirty="0">
                <a:solidFill>
                  <a:srgbClr val="00B050"/>
                </a:solidFill>
              </a:rPr>
              <a:t>solutions d’acceptation en ligne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(Payplug ou SPPlus)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00B050"/>
                </a:solidFill>
              </a:rPr>
              <a:t>1 Pt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brutes de </a:t>
            </a:r>
            <a:r>
              <a:rPr lang="fr-FR" sz="1400" b="1" dirty="0">
                <a:solidFill>
                  <a:srgbClr val="C00000"/>
                </a:solidFill>
              </a:rPr>
              <a:t>Payplug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b="1" dirty="0">
                <a:solidFill>
                  <a:srgbClr val="C00000"/>
                </a:solidFill>
              </a:rPr>
              <a:t>SPPlus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C00000"/>
                </a:solidFill>
              </a:rPr>
              <a:t>4 Pts</a:t>
            </a:r>
            <a:endParaRPr lang="fr-FR" sz="1400" dirty="0">
              <a:solidFill>
                <a:srgbClr val="C00000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brutes de </a:t>
            </a:r>
            <a:r>
              <a:rPr lang="fr-FR" sz="1400" b="1" dirty="0">
                <a:solidFill>
                  <a:srgbClr val="FFC000"/>
                </a:solidFill>
              </a:rPr>
              <a:t>JPEL Express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(actifs)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FFC000"/>
                </a:solidFill>
              </a:rPr>
              <a:t>2 Pts</a:t>
            </a:r>
            <a:endParaRPr lang="fr-FR" sz="1400" dirty="0">
              <a:solidFill>
                <a:srgbClr val="FFC000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fr-FR" sz="1400" b="1" dirty="0">
                <a:solidFill>
                  <a:srgbClr val="00B050"/>
                </a:solidFill>
              </a:rPr>
              <a:t>solutions Avantages RH BIMPLI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(Resto/Cado)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00B050"/>
                </a:solidFill>
              </a:rPr>
              <a:t>1 Pt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tabLst>
                <a:tab pos="6994525" algn="l"/>
              </a:tabLs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brutes de </a:t>
            </a:r>
            <a:r>
              <a:rPr lang="fr-FR" sz="1400" b="1" dirty="0">
                <a:solidFill>
                  <a:srgbClr val="C00000"/>
                </a:solidFill>
              </a:rPr>
              <a:t>BIMPLI Cado / Resto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sym typeface="Wingdings 3" panose="05040102010807070707" pitchFamily="18" charset="2"/>
              </a:rPr>
              <a:t>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fr-FR" sz="1400" b="1" dirty="0">
                <a:solidFill>
                  <a:srgbClr val="C00000"/>
                </a:solidFill>
              </a:rPr>
              <a:t>4 Pts</a:t>
            </a:r>
            <a:endParaRPr lang="fr-FR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53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Qualification des leads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F7792E-F205-80A2-85EF-E174629EA9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8274" y="1401682"/>
            <a:ext cx="7890041" cy="2664296"/>
          </a:xfrm>
        </p:spPr>
        <p:txBody>
          <a:bodyPr/>
          <a:lstStyle/>
          <a:p>
            <a:pPr marL="268288"/>
            <a:r>
              <a:rPr lang="fr-FR" sz="1400" u="sng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Une dernière précision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 </a:t>
            </a:r>
          </a:p>
          <a:p>
            <a:pPr marL="80010"/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Pour qu’un lead puisse être comptabilisé il doit être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RQH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: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dv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ualifié et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onoré, c’est-à-dire que le lead :</a:t>
            </a:r>
          </a:p>
          <a:p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0850" lvl="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 devra pas être KO pour des motifs d’activités non prises en charge / erreurs de ciblage</a:t>
            </a:r>
          </a:p>
          <a:p>
            <a:pPr marL="450850" lvl="0" indent="-285750">
              <a:buFont typeface="Wingdings" panose="05000000000000000000" pitchFamily="2" charset="2"/>
              <a:buChar char="§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850" lvl="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Devra nécessairement aboutir sur un échange téléphonique avec le client et, concernant BIMPLI SWILE, impérativement l’envoi d’un devis.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785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Récompenses 2024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3F48406-3258-FB8A-55D5-1A69123338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572" y="1203598"/>
            <a:ext cx="7704856" cy="3255894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Récompenses individuelles </a:t>
            </a:r>
            <a:r>
              <a:rPr lang="fr-FR" sz="1600" b="1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🥇</a:t>
            </a:r>
            <a:r>
              <a:rPr lang="fr-F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:</a:t>
            </a:r>
          </a:p>
          <a:p>
            <a:pPr marL="457200" lvl="1" indent="0">
              <a:buNone/>
            </a:pPr>
            <a:r>
              <a:rPr lang="fr-FR" sz="1600" i="1" dirty="0">
                <a:latin typeface="Arial" panose="020B0604020202020204" pitchFamily="34" charset="0"/>
                <a:ea typeface="Calibri" panose="020F0502020204030204" pitchFamily="34" charset="0"/>
              </a:rPr>
              <a:t>Sous forme de carte Cado BIMPLI</a:t>
            </a:r>
            <a:endParaRPr lang="fr-FR" sz="20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fr-FR" sz="1400" b="1" baseline="300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</a:t>
            </a:r>
            <a:r>
              <a:rPr lang="fr-FR" sz="1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400€</a:t>
            </a:r>
            <a:endParaRPr lang="fr-FR" sz="20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sz="1400" b="1" baseline="30000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sz="1400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300€</a:t>
            </a:r>
            <a:endParaRPr lang="fr-FR" sz="2000" dirty="0">
              <a:solidFill>
                <a:srgbClr val="C9C9C9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rgbClr val="C55A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fr-FR" sz="1400" b="1" baseline="30000" dirty="0">
                <a:solidFill>
                  <a:srgbClr val="C55A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sz="1400" b="1" dirty="0">
                <a:solidFill>
                  <a:srgbClr val="C55A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250€</a:t>
            </a:r>
            <a:endParaRPr lang="fr-FR" sz="2000" dirty="0">
              <a:solidFill>
                <a:srgbClr val="C55A1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lang="fr-FR" sz="14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au 5</a:t>
            </a:r>
            <a:r>
              <a:rPr lang="fr-FR" sz="14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200€</a:t>
            </a:r>
            <a:endParaRPr lang="fr-FR" sz="2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fr-FR" sz="14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au 8</a:t>
            </a:r>
            <a:r>
              <a:rPr lang="fr-FR" sz="14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100€</a:t>
            </a:r>
            <a:endParaRPr lang="fr-FR" sz="1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1371600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Récompenses collectives </a:t>
            </a:r>
            <a:r>
              <a:rPr lang="fr-FR" sz="1600" b="1" dirty="0">
                <a:solidFill>
                  <a:srgbClr val="000000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🎁</a:t>
            </a:r>
            <a:r>
              <a:rPr lang="fr-F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:</a:t>
            </a:r>
          </a:p>
          <a:p>
            <a:pPr marL="457200" lvl="1" indent="0">
              <a:buNone/>
            </a:pPr>
            <a:r>
              <a:rPr lang="fr-FR" sz="1600" i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Sous forme de budget festif</a:t>
            </a:r>
            <a:endParaRPr lang="fr-FR" sz="2000" i="1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fr-FR" sz="1400" b="1" baseline="300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ère</a:t>
            </a:r>
            <a:r>
              <a:rPr lang="fr-FR" sz="1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équipe : 450€</a:t>
            </a:r>
            <a:endParaRPr lang="fr-FR" sz="20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Clr>
                <a:schemeClr val="tx2"/>
              </a:buClr>
              <a:buFont typeface="Wingdings" panose="05000000000000000000" pitchFamily="2" charset="2"/>
              <a:buChar char=""/>
            </a:pPr>
            <a:r>
              <a:rPr lang="fr-FR" sz="1400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fr-FR" sz="1400" b="1" baseline="30000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ème</a:t>
            </a:r>
            <a:r>
              <a:rPr lang="fr-FR" sz="1400" b="1" dirty="0">
                <a:solidFill>
                  <a:srgbClr val="C9C9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équipe : 300€</a:t>
            </a:r>
          </a:p>
          <a:p>
            <a:pPr marL="273050" lvl="2" indent="0">
              <a:buNone/>
            </a:pPr>
            <a:endParaRPr lang="fr-FR" b="1" dirty="0">
              <a:solidFill>
                <a:srgbClr val="C9C9C9"/>
              </a:solidFill>
            </a:endParaRPr>
          </a:p>
          <a:p>
            <a:pPr marL="914400" lvl="2" indent="0">
              <a:buClr>
                <a:schemeClr val="tx2"/>
              </a:buClr>
              <a:buNone/>
            </a:pPr>
            <a:endParaRPr lang="fr-FR" b="1" dirty="0">
              <a:solidFill>
                <a:srgbClr val="C9C9C9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7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845EF5-25B0-D76E-2135-93D6193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</p:spPr>
        <p:txBody>
          <a:bodyPr/>
          <a:lstStyle/>
          <a:p>
            <a:r>
              <a:rPr lang="fr-FR" noProof="0" dirty="0"/>
              <a:t>Présentation du </a:t>
            </a:r>
            <a:r>
              <a:rPr lang="fr-FR" noProof="0" dirty="0">
                <a:solidFill>
                  <a:srgbClr val="581D74"/>
                </a:solidFill>
              </a:rPr>
              <a:t>Challenge Commercial </a:t>
            </a:r>
            <a:r>
              <a:rPr lang="fr-FR" noProof="0" dirty="0"/>
              <a:t>Q1 2024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B187D9-E2CC-8BAA-A3EE-CF380B8DE9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</p:spPr>
        <p:txBody>
          <a:bodyPr/>
          <a:lstStyle/>
          <a:p>
            <a:r>
              <a:rPr lang="fr-FR" dirty="0"/>
              <a:t>Questions &amp; Réponses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4AAF3-F9BF-D68F-88A6-5775E4FEC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791" y="1347614"/>
            <a:ext cx="2972418" cy="271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7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6439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75000"/>
            </a:schemeClr>
          </a:solidFill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lnSpc>
            <a:spcPct val="85000"/>
          </a:lnSpc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31129-Template-DP_BPCE-PaymentsServices" id="{F6E407D2-6C86-CF4F-9125-F1D3071EF4E6}" vid="{AB47BB65-E358-3C49-BD55-14BC850EA2FE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CAC8A9F6B7B84CA3AAE02E06D2E556" ma:contentTypeVersion="3" ma:contentTypeDescription="Crée un document." ma:contentTypeScope="" ma:versionID="9906449705a306d9cda540ac7e1ad95d">
  <xsd:schema xmlns:xsd="http://www.w3.org/2001/XMLSchema" xmlns:xs="http://www.w3.org/2001/XMLSchema" xmlns:p="http://schemas.microsoft.com/office/2006/metadata/properties" xmlns:ns2="62e04ec1-2f8e-4d40-9c57-97eaaccd6ada" targetNamespace="http://schemas.microsoft.com/office/2006/metadata/properties" ma:root="true" ma:fieldsID="261111c9a2e7b19ef35fd37aa092531a" ns2:_="">
    <xsd:import namespace="62e04ec1-2f8e-4d40-9c57-97eaaccd6a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04ec1-2f8e-4d40-9c57-97eaaccd6a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 LastSyncTimeStamp="2019-08-23T10:08:15.47Z"/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2e04ec1-2f8e-4d40-9c57-97eaaccd6ada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642BED-DE6D-451F-B9EF-686947D4E4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e04ec1-2f8e-4d40-9c57-97eaaccd6a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999BC83-F9C9-4A2B-BFE8-E83C8079B50C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231129-Template-DP_BPCE-PaymentsServices</Template>
  <TotalTime>107</TotalTime>
  <Words>1399</Words>
  <Application>Microsoft Office PowerPoint</Application>
  <PresentationFormat>Affichage à l'écran (16:9)</PresentationFormat>
  <Paragraphs>202</Paragraphs>
  <Slides>13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4" baseType="lpstr">
      <vt:lpstr>Arial</vt:lpstr>
      <vt:lpstr>Arial Narrow</vt:lpstr>
      <vt:lpstr>Cabin Condensed</vt:lpstr>
      <vt:lpstr>Calibri</vt:lpstr>
      <vt:lpstr>Cambria Math</vt:lpstr>
      <vt:lpstr>Montserrat</vt:lpstr>
      <vt:lpstr>Montserrat ExtraBold</vt:lpstr>
      <vt:lpstr>Montserrat SemiBold</vt:lpstr>
      <vt:lpstr>Segoe UI Emoji</vt:lpstr>
      <vt:lpstr>Wingdings</vt:lpstr>
      <vt:lpstr>Conception personnalisée</vt:lpstr>
      <vt:lpstr>Titre de la présentation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du Challenge Commercial Q1 2024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subject/>
  <dc:creator>SANCHIS Julien</dc:creator>
  <cp:keywords/>
  <dc:description/>
  <cp:lastModifiedBy>SANCHIS Julien</cp:lastModifiedBy>
  <cp:revision>6</cp:revision>
  <cp:lastPrinted>2020-09-02T14:43:00Z</cp:lastPrinted>
  <dcterms:created xsi:type="dcterms:W3CDTF">2024-01-16T15:37:30Z</dcterms:created>
  <dcterms:modified xsi:type="dcterms:W3CDTF">2024-01-18T16:41:20Z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0x01010088CAC8A9F6B7B84CA3AAE02E06D2E556</vt:lpwstr>
  </property>
</Properties>
</file>