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4"/>
  </p:sldMasterIdLst>
  <p:notesMasterIdLst>
    <p:notesMasterId r:id="rId29"/>
  </p:notesMasterIdLst>
  <p:handoutMasterIdLst>
    <p:handoutMasterId r:id="rId30"/>
  </p:handoutMasterIdLst>
  <p:sldIdLst>
    <p:sldId id="259" r:id="rId5"/>
    <p:sldId id="269" r:id="rId6"/>
    <p:sldId id="258" r:id="rId7"/>
    <p:sldId id="260" r:id="rId8"/>
    <p:sldId id="264" r:id="rId9"/>
    <p:sldId id="265" r:id="rId10"/>
    <p:sldId id="263" r:id="rId11"/>
    <p:sldId id="262" r:id="rId12"/>
    <p:sldId id="261" r:id="rId13"/>
    <p:sldId id="266" r:id="rId14"/>
    <p:sldId id="270" r:id="rId15"/>
    <p:sldId id="267" r:id="rId16"/>
    <p:sldId id="268"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8"/>
    <a:srgbClr val="606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29" autoAdjust="0"/>
  </p:normalViewPr>
  <p:slideViewPr>
    <p:cSldViewPr>
      <p:cViewPr>
        <p:scale>
          <a:sx n="90" d="100"/>
          <a:sy n="90" d="100"/>
        </p:scale>
        <p:origin x="-1524" y="-4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1" d="100"/>
          <a:sy n="81" d="100"/>
        </p:scale>
        <p:origin x="-3972" y="-10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2683B164-CE26-4021-B663-D5A3C97BE741}" type="datetimeFigureOut">
              <a:rPr lang="fr-FR" smtClean="0"/>
              <a:t>10/08/2016</a:t>
            </a:fld>
            <a:endParaRPr lang="fr-FR"/>
          </a:p>
        </p:txBody>
      </p:sp>
      <p:sp>
        <p:nvSpPr>
          <p:cNvPr id="4" name="Espace réservé du pied de page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695DB02-F429-4CF4-A0C6-E5ACEAAEA77F}" type="slidenum">
              <a:rPr lang="fr-FR" smtClean="0"/>
              <a:t>‹N°›</a:t>
            </a:fld>
            <a:endParaRPr lang="fr-FR"/>
          </a:p>
        </p:txBody>
      </p:sp>
    </p:spTree>
    <p:extLst>
      <p:ext uri="{BB962C8B-B14F-4D97-AF65-F5344CB8AC3E}">
        <p14:creationId xmlns:p14="http://schemas.microsoft.com/office/powerpoint/2010/main" val="4250461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6400" cy="49641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1"/>
            <a:ext cx="2946400" cy="496412"/>
          </a:xfrm>
          <a:prstGeom prst="rect">
            <a:avLst/>
          </a:prstGeom>
        </p:spPr>
        <p:txBody>
          <a:bodyPr vert="horz" lIns="91440" tIns="45720" rIns="91440" bIns="45720" rtlCol="0"/>
          <a:lstStyle>
            <a:lvl1pPr algn="r">
              <a:defRPr sz="1200"/>
            </a:lvl1pPr>
          </a:lstStyle>
          <a:p>
            <a:fld id="{19908BF4-9708-4A47-BB33-70A62DC0A9F3}" type="datetimeFigureOut">
              <a:rPr lang="fr-FR" smtClean="0"/>
              <a:t>10/08/2016</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5113"/>
            <a:ext cx="5438775" cy="4467706"/>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630"/>
            <a:ext cx="2946400" cy="49641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8630"/>
            <a:ext cx="2946400" cy="496411"/>
          </a:xfrm>
          <a:prstGeom prst="rect">
            <a:avLst/>
          </a:prstGeom>
        </p:spPr>
        <p:txBody>
          <a:bodyPr vert="horz" lIns="91440" tIns="45720" rIns="91440" bIns="45720" rtlCol="0" anchor="b"/>
          <a:lstStyle>
            <a:lvl1pPr algn="r">
              <a:defRPr sz="1200"/>
            </a:lvl1pPr>
          </a:lstStyle>
          <a:p>
            <a:fld id="{EE098CA4-E31E-4599-943D-C0CF78D4386C}" type="slidenum">
              <a:rPr lang="fr-FR" smtClean="0"/>
              <a:t>‹N°›</a:t>
            </a:fld>
            <a:endParaRPr lang="fr-FR"/>
          </a:p>
        </p:txBody>
      </p:sp>
    </p:spTree>
    <p:extLst>
      <p:ext uri="{BB962C8B-B14F-4D97-AF65-F5344CB8AC3E}">
        <p14:creationId xmlns:p14="http://schemas.microsoft.com/office/powerpoint/2010/main" val="924548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EE098CA4-E31E-4599-943D-C0CF78D4386C}" type="slidenum">
              <a:rPr lang="fr-FR" smtClean="0"/>
              <a:t>3</a:t>
            </a:fld>
            <a:endParaRPr lang="fr-FR"/>
          </a:p>
        </p:txBody>
      </p:sp>
    </p:spTree>
    <p:extLst>
      <p:ext uri="{BB962C8B-B14F-4D97-AF65-F5344CB8AC3E}">
        <p14:creationId xmlns:p14="http://schemas.microsoft.com/office/powerpoint/2010/main" val="3629403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1184945"/>
          </a:xfrm>
          <a:prstGeom prst="rect">
            <a:avLst/>
          </a:prstGeom>
          <a:solidFill>
            <a:srgbClr val="FF0000"/>
          </a:solidFill>
        </p:spPr>
      </p:pic>
      <p:sp>
        <p:nvSpPr>
          <p:cNvPr id="2" name="Rectangle 1"/>
          <p:cNvSpPr/>
          <p:nvPr userDrawn="1"/>
        </p:nvSpPr>
        <p:spPr>
          <a:xfrm>
            <a:off x="6447644" y="299839"/>
            <a:ext cx="2696357" cy="680889"/>
          </a:xfrm>
          <a:prstGeom prst="rect">
            <a:avLst/>
          </a:prstGeom>
          <a:blipFill dpi="0" rotWithShape="1">
            <a:blip r:embed="rId3">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userDrawn="1"/>
        </p:nvSpPr>
        <p:spPr>
          <a:xfrm>
            <a:off x="7851075" y="0"/>
            <a:ext cx="1299579" cy="980728"/>
          </a:xfrm>
          <a:prstGeom prst="rect">
            <a:avLst/>
          </a:prstGeom>
          <a:blipFill dpi="0" rotWithShape="1">
            <a:blip r:embed="rId4">
              <a:alphaModFix amt="6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54232687-F5AA-432C-A245-7479B0BC1C12}" type="datetimeFigureOut">
              <a:rPr lang="fr-FR" smtClean="0"/>
              <a:t>10/08/2016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1184945"/>
          </a:xfrm>
          <a:prstGeom prst="rect">
            <a:avLst/>
          </a:prstGeom>
          <a:solidFill>
            <a:srgbClr val="FF0000"/>
          </a:solidFill>
        </p:spPr>
      </p:pic>
      <p:sp>
        <p:nvSpPr>
          <p:cNvPr id="10" name="Rectangle 9"/>
          <p:cNvSpPr/>
          <p:nvPr userDrawn="1"/>
        </p:nvSpPr>
        <p:spPr>
          <a:xfrm>
            <a:off x="6447643" y="299839"/>
            <a:ext cx="2696357" cy="680889"/>
          </a:xfrm>
          <a:prstGeom prst="rect">
            <a:avLst/>
          </a:prstGeom>
          <a:blipFill dpi="0" rotWithShape="1">
            <a:blip r:embed="rId3">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7851075" y="0"/>
            <a:ext cx="1299579" cy="980728"/>
          </a:xfrm>
          <a:prstGeom prst="rect">
            <a:avLst/>
          </a:prstGeom>
          <a:blipFill dpi="0" rotWithShape="1">
            <a:blip r:embed="rId4">
              <a:alphaModFix amt="6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789267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232687-F5AA-432C-A245-7479B0BC1C12}" type="datetimeFigureOut">
              <a:rPr lang="fr-FR" smtClean="0"/>
              <a:t>10/08/2016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210047234"/>
      </p:ext>
    </p:extLst>
  </p:cSld>
  <p:clrMap bg1="lt1" tx1="dk1" bg2="lt2" tx2="dk2" accent1="accent1" accent2="accent2" accent3="accent3" accent4="accent4" accent5="accent5" accent6="accent6" hlink="hlink" folHlink="folHlink"/>
  <p:sldLayoutIdLst>
    <p:sldLayoutId id="2147483703" r:id="rId1"/>
    <p:sldLayoutId id="2147483692"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jp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Q:\Images\Image1.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Q:\Images\Image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90000"/>
            <a:ext cx="9142858" cy="396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79512" y="1898829"/>
            <a:ext cx="8784976" cy="954107"/>
          </a:xfrm>
          <a:prstGeom prst="rect">
            <a:avLst/>
          </a:prstGeom>
          <a:noFill/>
        </p:spPr>
        <p:txBody>
          <a:bodyPr wrap="square" rtlCol="0">
            <a:spAutoFit/>
          </a:bodyPr>
          <a:lstStyle/>
          <a:p>
            <a:pPr algn="ctr"/>
            <a:r>
              <a:rPr lang="fr-FR" sz="2800" b="1" dirty="0" smtClean="0">
                <a:solidFill>
                  <a:srgbClr val="C00000"/>
                </a:solidFill>
              </a:rPr>
              <a:t>Carte Visa </a:t>
            </a:r>
            <a:r>
              <a:rPr lang="fr-FR" sz="2800" b="1" dirty="0" err="1" smtClean="0">
                <a:solidFill>
                  <a:srgbClr val="C00000"/>
                </a:solidFill>
              </a:rPr>
              <a:t>Platinum</a:t>
            </a:r>
            <a:r>
              <a:rPr lang="fr-FR" sz="2800" b="1" dirty="0" smtClean="0">
                <a:solidFill>
                  <a:srgbClr val="C00000"/>
                </a:solidFill>
              </a:rPr>
              <a:t> Business</a:t>
            </a:r>
          </a:p>
          <a:p>
            <a:pPr algn="ctr"/>
            <a:r>
              <a:rPr lang="fr-FR" sz="2800" b="1" dirty="0" smtClean="0">
                <a:solidFill>
                  <a:srgbClr val="C00000"/>
                </a:solidFill>
              </a:rPr>
              <a:t>Outil d’aide à la vente</a:t>
            </a:r>
            <a:endParaRPr lang="fr-FR" sz="2800" b="1" dirty="0">
              <a:solidFill>
                <a:srgbClr val="C00000"/>
              </a:solidFill>
            </a:endParaRPr>
          </a:p>
        </p:txBody>
      </p:sp>
    </p:spTree>
    <p:extLst>
      <p:ext uri="{BB962C8B-B14F-4D97-AF65-F5344CB8AC3E}">
        <p14:creationId xmlns:p14="http://schemas.microsoft.com/office/powerpoint/2010/main" val="3060761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Q:\Images\Image1.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Q:\Images\Image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90000"/>
            <a:ext cx="9142858" cy="396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79512" y="1898829"/>
            <a:ext cx="8784976" cy="523220"/>
          </a:xfrm>
          <a:prstGeom prst="rect">
            <a:avLst/>
          </a:prstGeom>
          <a:noFill/>
        </p:spPr>
        <p:txBody>
          <a:bodyPr wrap="square" rtlCol="0">
            <a:spAutoFit/>
          </a:bodyPr>
          <a:lstStyle/>
          <a:p>
            <a:pPr algn="ctr"/>
            <a:r>
              <a:rPr lang="fr-FR" sz="2800" b="1" dirty="0" smtClean="0">
                <a:solidFill>
                  <a:srgbClr val="C00000"/>
                </a:solidFill>
              </a:rPr>
              <a:t>Les arguments de vente</a:t>
            </a:r>
            <a:endParaRPr lang="fr-FR" sz="2800" b="1" dirty="0">
              <a:solidFill>
                <a:srgbClr val="C00000"/>
              </a:solidFill>
            </a:endParaRPr>
          </a:p>
        </p:txBody>
      </p:sp>
    </p:spTree>
    <p:extLst>
      <p:ext uri="{BB962C8B-B14F-4D97-AF65-F5344CB8AC3E}">
        <p14:creationId xmlns:p14="http://schemas.microsoft.com/office/powerpoint/2010/main" val="25294132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9512" y="188640"/>
            <a:ext cx="8229600" cy="562074"/>
          </a:xfrm>
          <a:prstGeom prst="rect">
            <a:avLst/>
          </a:prstGeom>
        </p:spPr>
        <p:txBody>
          <a:bodyPr>
            <a:normAutofit fontScale="77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Arguments clés des cartes Visa </a:t>
            </a:r>
            <a:r>
              <a:rPr lang="fr-FR" sz="2400" b="1" dirty="0" err="1" smtClean="0">
                <a:solidFill>
                  <a:srgbClr val="C00000"/>
                </a:solidFill>
                <a:latin typeface="Arial Narrow" pitchFamily="34" charset="0"/>
                <a:ea typeface="+mj-ea"/>
                <a:cs typeface="+mj-cs"/>
              </a:rPr>
              <a:t>Platinum</a:t>
            </a:r>
            <a:r>
              <a:rPr lang="fr-FR" sz="2400" b="1" dirty="0" smtClean="0">
                <a:solidFill>
                  <a:srgbClr val="C00000"/>
                </a:solidFill>
                <a:latin typeface="Arial Narrow" pitchFamily="34" charset="0"/>
                <a:ea typeface="+mj-ea"/>
                <a:cs typeface="+mj-cs"/>
              </a:rPr>
              <a:t> Business</a:t>
            </a:r>
          </a:p>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Rappel</a:t>
            </a:r>
          </a:p>
        </p:txBody>
      </p:sp>
      <p:sp>
        <p:nvSpPr>
          <p:cNvPr id="35" name="Rectangle à coins arrondis 34"/>
          <p:cNvSpPr/>
          <p:nvPr/>
        </p:nvSpPr>
        <p:spPr bwMode="auto">
          <a:xfrm>
            <a:off x="687388" y="1052736"/>
            <a:ext cx="3779837" cy="863600"/>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pPr marL="0" lvl="1" indent="3175" eaLnBrk="0" hangingPunct="0">
              <a:defRPr/>
            </a:pPr>
            <a:r>
              <a:rPr lang="fr-FR" sz="1150" b="1" dirty="0">
                <a:solidFill>
                  <a:srgbClr val="C00000"/>
                </a:solidFill>
                <a:latin typeface="Verdana" pitchFamily="34" charset="0"/>
                <a:cs typeface="Arial" pitchFamily="34" charset="0"/>
              </a:rPr>
              <a:t>« Vous séparez vos dépenses professionnelles et vos dépenses personnelles </a:t>
            </a:r>
            <a:r>
              <a:rPr lang="fr-FR" sz="1150" dirty="0">
                <a:solidFill>
                  <a:srgbClr val="777777"/>
                </a:solidFill>
                <a:latin typeface="Verdana" pitchFamily="34" charset="0"/>
                <a:cs typeface="Arial" pitchFamily="34" charset="0"/>
              </a:rPr>
              <a:t>grâce à une carte différenciée et un compte professionnel dédié</a:t>
            </a:r>
            <a:r>
              <a:rPr lang="fr-FR" sz="1150" b="1" dirty="0">
                <a:solidFill>
                  <a:srgbClr val="777777"/>
                </a:solidFill>
                <a:latin typeface="Verdana" pitchFamily="34" charset="0"/>
                <a:cs typeface="Arial" pitchFamily="34" charset="0"/>
              </a:rPr>
              <a:t>. »</a:t>
            </a:r>
          </a:p>
        </p:txBody>
      </p:sp>
      <p:sp>
        <p:nvSpPr>
          <p:cNvPr id="36" name="Rectangle à coins arrondis 35"/>
          <p:cNvSpPr/>
          <p:nvPr/>
        </p:nvSpPr>
        <p:spPr bwMode="auto">
          <a:xfrm>
            <a:off x="687388" y="2392586"/>
            <a:ext cx="3779837" cy="1270000"/>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pPr marL="0" lvl="1" indent="3175" eaLnBrk="0" hangingPunct="0">
              <a:defRPr/>
            </a:pPr>
            <a:r>
              <a:rPr lang="fr-FR" sz="1150" b="1" dirty="0">
                <a:solidFill>
                  <a:srgbClr val="C00000"/>
                </a:solidFill>
                <a:latin typeface="Verdana" pitchFamily="34" charset="0"/>
                <a:cs typeface="Arial" pitchFamily="34" charset="0"/>
              </a:rPr>
              <a:t>« Vous disposez d’un suivi détaillé de vos dépenses cartes sur Internet ou sur votre mobile. </a:t>
            </a:r>
            <a:r>
              <a:rPr lang="fr-FR" sz="1150" dirty="0">
                <a:solidFill>
                  <a:srgbClr val="777777"/>
                </a:solidFill>
                <a:latin typeface="Verdana" pitchFamily="34" charset="0"/>
                <a:cs typeface="Arial" pitchFamily="34" charset="0"/>
              </a:rPr>
              <a:t>Votre suivi comptable est facilité. </a:t>
            </a:r>
          </a:p>
          <a:p>
            <a:pPr marL="0" lvl="1" indent="3175" eaLnBrk="0" hangingPunct="0">
              <a:defRPr/>
            </a:pPr>
            <a:endParaRPr lang="fr-FR" sz="400" b="1" dirty="0">
              <a:solidFill>
                <a:srgbClr val="777777"/>
              </a:solidFill>
              <a:latin typeface="Verdana" pitchFamily="34" charset="0"/>
              <a:cs typeface="Arial" pitchFamily="34" charset="0"/>
            </a:endParaRPr>
          </a:p>
          <a:p>
            <a:pPr marL="0" lvl="1" indent="3175" eaLnBrk="0" hangingPunct="0">
              <a:defRPr/>
            </a:pPr>
            <a:r>
              <a:rPr lang="fr-FR" sz="1150" b="1" dirty="0">
                <a:solidFill>
                  <a:srgbClr val="C00000"/>
                </a:solidFill>
                <a:latin typeface="Verdana" pitchFamily="34" charset="0"/>
                <a:cs typeface="Arial" pitchFamily="34" charset="0"/>
              </a:rPr>
              <a:t>Vous recevez de plus un état statistique annuel</a:t>
            </a:r>
            <a:r>
              <a:rPr lang="fr-FR" sz="1150" b="1" dirty="0">
                <a:solidFill>
                  <a:srgbClr val="777777"/>
                </a:solidFill>
                <a:latin typeface="Verdana" pitchFamily="34" charset="0"/>
                <a:cs typeface="Arial" pitchFamily="34" charset="0"/>
              </a:rPr>
              <a:t> </a:t>
            </a:r>
            <a:r>
              <a:rPr lang="fr-FR" sz="1150" dirty="0">
                <a:solidFill>
                  <a:srgbClr val="777777"/>
                </a:solidFill>
                <a:latin typeface="Verdana" pitchFamily="34" charset="0"/>
                <a:cs typeface="Arial" pitchFamily="34" charset="0"/>
              </a:rPr>
              <a:t>avec la ventilation de vos dépenses par nature d’achat. »</a:t>
            </a:r>
          </a:p>
        </p:txBody>
      </p:sp>
      <p:sp>
        <p:nvSpPr>
          <p:cNvPr id="37" name="Rectangle à coins arrondis 36"/>
          <p:cNvSpPr/>
          <p:nvPr/>
        </p:nvSpPr>
        <p:spPr bwMode="auto">
          <a:xfrm>
            <a:off x="687388" y="5356448"/>
            <a:ext cx="3779837" cy="831850"/>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pPr marL="0" lvl="1" indent="3175" eaLnBrk="0" hangingPunct="0">
              <a:defRPr/>
            </a:pPr>
            <a:r>
              <a:rPr lang="fr-FR" sz="1150" b="1" dirty="0">
                <a:solidFill>
                  <a:srgbClr val="C00000"/>
                </a:solidFill>
                <a:latin typeface="Verdana" pitchFamily="34" charset="0"/>
                <a:cs typeface="Arial" pitchFamily="34" charset="0"/>
              </a:rPr>
              <a:t>« Vous disposez d’un moyen de paiement sécurisé pour vos achats sur Internet. Et vous êtes protégé(e) en cas d’utilisation frauduleuse.** »</a:t>
            </a:r>
          </a:p>
        </p:txBody>
      </p:sp>
      <p:sp>
        <p:nvSpPr>
          <p:cNvPr id="38" name="Rectangle à coins arrondis 37"/>
          <p:cNvSpPr/>
          <p:nvPr/>
        </p:nvSpPr>
        <p:spPr bwMode="auto">
          <a:xfrm>
            <a:off x="674688" y="4242023"/>
            <a:ext cx="3779837" cy="720725"/>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pPr marL="0" lvl="1" indent="3175" eaLnBrk="0" hangingPunct="0">
              <a:defRPr/>
            </a:pPr>
            <a:r>
              <a:rPr lang="fr-FR" sz="1150" b="1" dirty="0">
                <a:solidFill>
                  <a:srgbClr val="C00000"/>
                </a:solidFill>
                <a:latin typeface="Verdana" pitchFamily="34" charset="0"/>
                <a:cs typeface="Arial" pitchFamily="34" charset="0"/>
              </a:rPr>
              <a:t>« Votre carte est acceptée partout dans un large réseau, de paiement et de retrait, en France comme à l’étranger.*»</a:t>
            </a:r>
          </a:p>
        </p:txBody>
      </p:sp>
      <p:sp>
        <p:nvSpPr>
          <p:cNvPr id="39" name="Rectangle à coins arrondis 38"/>
          <p:cNvSpPr/>
          <p:nvPr/>
        </p:nvSpPr>
        <p:spPr bwMode="auto">
          <a:xfrm>
            <a:off x="5219700" y="1052736"/>
            <a:ext cx="3781425" cy="863600"/>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pPr marL="0" lvl="1" indent="3175" eaLnBrk="0" hangingPunct="0">
              <a:defRPr/>
            </a:pPr>
            <a:r>
              <a:rPr lang="fr-FR" sz="1150" b="1" dirty="0">
                <a:solidFill>
                  <a:srgbClr val="C00000"/>
                </a:solidFill>
                <a:latin typeface="Verdana" pitchFamily="34" charset="0"/>
                <a:cs typeface="Arial" pitchFamily="34" charset="0"/>
              </a:rPr>
              <a:t>« Vous bénéficiez d’une souplesse dans la gestion de votre trésorerie. </a:t>
            </a:r>
            <a:r>
              <a:rPr lang="fr-FR" sz="1150" dirty="0">
                <a:solidFill>
                  <a:srgbClr val="777777"/>
                </a:solidFill>
                <a:latin typeface="Verdana" pitchFamily="34" charset="0"/>
                <a:cs typeface="Arial" pitchFamily="34" charset="0"/>
              </a:rPr>
              <a:t>Vos dépenses sont débitées en une seule fois, au début du mois suivant.» </a:t>
            </a:r>
            <a:r>
              <a:rPr lang="fr-FR" sz="1150" b="1" dirty="0">
                <a:solidFill>
                  <a:srgbClr val="777777"/>
                </a:solidFill>
                <a:latin typeface="Verdana" pitchFamily="34" charset="0"/>
                <a:cs typeface="Arial" pitchFamily="34" charset="0"/>
              </a:rPr>
              <a:t>	</a:t>
            </a:r>
            <a:r>
              <a:rPr lang="fr-FR" sz="1150" i="1" dirty="0">
                <a:solidFill>
                  <a:srgbClr val="777777"/>
                </a:solidFill>
                <a:latin typeface="Verdana" pitchFamily="34" charset="0"/>
                <a:cs typeface="Arial" pitchFamily="34" charset="0"/>
              </a:rPr>
              <a:t>Débit Différé fin de mois</a:t>
            </a:r>
          </a:p>
        </p:txBody>
      </p:sp>
      <p:sp>
        <p:nvSpPr>
          <p:cNvPr id="40" name="Rectangle à coins arrondis 39"/>
          <p:cNvSpPr/>
          <p:nvPr/>
        </p:nvSpPr>
        <p:spPr bwMode="auto">
          <a:xfrm>
            <a:off x="5219700" y="2287811"/>
            <a:ext cx="3781425" cy="720725"/>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pPr marL="0" lvl="1" indent="3175" eaLnBrk="0" hangingPunct="0">
              <a:defRPr/>
            </a:pPr>
            <a:r>
              <a:rPr lang="fr-FR" sz="1150" b="1" dirty="0">
                <a:solidFill>
                  <a:srgbClr val="C00000"/>
                </a:solidFill>
                <a:latin typeface="Verdana" pitchFamily="34" charset="0"/>
                <a:cs typeface="Arial" pitchFamily="34" charset="0"/>
              </a:rPr>
              <a:t>« Vous êtes protégé(e) par des assurances et une assistance adaptés à votre activité professionnelle.»</a:t>
            </a:r>
          </a:p>
        </p:txBody>
      </p:sp>
      <p:sp>
        <p:nvSpPr>
          <p:cNvPr id="41" name="Rectangle à coins arrondis 40"/>
          <p:cNvSpPr/>
          <p:nvPr/>
        </p:nvSpPr>
        <p:spPr bwMode="auto">
          <a:xfrm>
            <a:off x="5219700" y="5518373"/>
            <a:ext cx="3781425" cy="720725"/>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pPr marL="0" lvl="1" indent="3175" eaLnBrk="0" hangingPunct="0">
              <a:defRPr/>
            </a:pPr>
            <a:r>
              <a:rPr lang="fr-FR" sz="1150" b="1" dirty="0">
                <a:solidFill>
                  <a:srgbClr val="C00000"/>
                </a:solidFill>
                <a:latin typeface="Verdana" pitchFamily="34" charset="0"/>
                <a:cs typeface="Arial" pitchFamily="34" charset="0"/>
              </a:rPr>
              <a:t>« Vous bénéficiez d’offres négociées auprès de partenaires exclusifs : </a:t>
            </a:r>
            <a:r>
              <a:rPr lang="fr-FR" sz="1150" dirty="0">
                <a:solidFill>
                  <a:srgbClr val="777777"/>
                </a:solidFill>
                <a:latin typeface="Verdana" pitchFamily="34" charset="0"/>
                <a:cs typeface="Arial" pitchFamily="34" charset="0"/>
              </a:rPr>
              <a:t>hôtellerie, location de véhicules, matériel informatique, etc. »</a:t>
            </a:r>
          </a:p>
        </p:txBody>
      </p:sp>
      <p:pic>
        <p:nvPicPr>
          <p:cNvPr id="42" name="Picture 2"/>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6062" y="1162943"/>
            <a:ext cx="495498" cy="495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3"/>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339" y="2393299"/>
            <a:ext cx="4857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4"/>
          <p:cNvPicPr>
            <a:picLocks noChangeAspect="1" noChangeArrowheads="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607" y="5318545"/>
            <a:ext cx="486762" cy="433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5"/>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1035864">
            <a:off x="34652" y="4368978"/>
            <a:ext cx="513036" cy="164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Rectangle à coins arrondis 45"/>
          <p:cNvSpPr/>
          <p:nvPr/>
        </p:nvSpPr>
        <p:spPr bwMode="auto">
          <a:xfrm>
            <a:off x="5219700" y="4437286"/>
            <a:ext cx="3781425" cy="720725"/>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pPr marL="0" lvl="1" indent="3175" eaLnBrk="0" hangingPunct="0">
              <a:defRPr/>
            </a:pPr>
            <a:r>
              <a:rPr lang="fr-FR" sz="1150" b="1" dirty="0">
                <a:solidFill>
                  <a:srgbClr val="C00000"/>
                </a:solidFill>
                <a:latin typeface="Verdana" pitchFamily="34" charset="0"/>
                <a:cs typeface="Arial" pitchFamily="34" charset="0"/>
              </a:rPr>
              <a:t>« Vos dépôts de chèques et d’espèces sont plus sûrs et plus pratiques grâce à Securexpress. »</a:t>
            </a:r>
          </a:p>
        </p:txBody>
      </p:sp>
      <p:pic>
        <p:nvPicPr>
          <p:cNvPr id="47" name="Image 4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6550" y="5716811"/>
            <a:ext cx="27781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
          <p:cNvPicPr>
            <a:picLocks noChangeAspect="1" noChangeArrowheads="1"/>
          </p:cNvPicPr>
          <p:nvPr/>
        </p:nvPicPr>
        <p:blipFill>
          <a:blip r:embed="rId8">
            <a:extLst>
              <a:ext uri="{28A0092B-C50C-407E-A947-70E740481C1C}">
                <a14:useLocalDpi xmlns:a14="http://schemas.microsoft.com/office/drawing/2010/main" val="0"/>
              </a:ext>
            </a:extLst>
          </a:blip>
          <a:srcRect l="25758"/>
          <a:stretch>
            <a:fillRect/>
          </a:stretch>
        </p:blipFill>
        <p:spPr bwMode="auto">
          <a:xfrm>
            <a:off x="4645025" y="2251298"/>
            <a:ext cx="493713"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7"/>
          <p:cNvPicPr>
            <a:picLocks noChangeAspect="1" noChangeArrowheads="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728563">
            <a:off x="4688284" y="1158627"/>
            <a:ext cx="454776" cy="454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Image 49"/>
          <p:cNvPicPr>
            <a:picLocks noChangeAspect="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572000" y="5606900"/>
            <a:ext cx="557783" cy="557783"/>
          </a:xfrm>
          <a:prstGeom prst="rect">
            <a:avLst/>
          </a:prstGeom>
        </p:spPr>
      </p:pic>
      <p:pic>
        <p:nvPicPr>
          <p:cNvPr id="51" name="Image 50"/>
          <p:cNvPicPr>
            <a:picLocks noChangeAspect="1"/>
          </p:cNvPicPr>
          <p:nvPr/>
        </p:nvPicPr>
        <p:blipFill>
          <a:blip r:embed="rId11">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760890" y="4480891"/>
            <a:ext cx="309563" cy="447676"/>
          </a:xfrm>
          <a:prstGeom prst="rect">
            <a:avLst/>
          </a:prstGeom>
        </p:spPr>
      </p:pic>
      <p:sp>
        <p:nvSpPr>
          <p:cNvPr id="55" name="ZoneTexte 30"/>
          <p:cNvSpPr txBox="1">
            <a:spLocks noChangeArrowheads="1"/>
          </p:cNvSpPr>
          <p:nvPr/>
        </p:nvSpPr>
        <p:spPr bwMode="auto">
          <a:xfrm>
            <a:off x="457200" y="6296025"/>
            <a:ext cx="7210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pPr eaLnBrk="1" hangingPunct="1">
              <a:lnSpc>
                <a:spcPct val="100000"/>
              </a:lnSpc>
              <a:spcBef>
                <a:spcPct val="0"/>
              </a:spcBef>
              <a:buSzTx/>
              <a:buFontTx/>
              <a:buNone/>
              <a:defRPr/>
            </a:pPr>
            <a:r>
              <a:rPr lang="fr-FR" altLang="fr-FR" sz="1000" b="0" dirty="0" smtClean="0">
                <a:solidFill>
                  <a:schemeClr val="tx1"/>
                </a:solidFill>
                <a:latin typeface="+mj-lt"/>
                <a:ea typeface="Verdana" panose="020B0604030504040204" pitchFamily="34" charset="0"/>
                <a:cs typeface="Verdana" panose="020B0604030504040204" pitchFamily="34" charset="0"/>
              </a:rPr>
              <a:t>* 950 000 commerçants en France, 24 millions de commerçants à l’étranger</a:t>
            </a:r>
          </a:p>
        </p:txBody>
      </p:sp>
      <p:sp>
        <p:nvSpPr>
          <p:cNvPr id="56" name="Rectangle 55"/>
          <p:cNvSpPr>
            <a:spLocks noChangeArrowheads="1"/>
          </p:cNvSpPr>
          <p:nvPr/>
        </p:nvSpPr>
        <p:spPr bwMode="auto">
          <a:xfrm>
            <a:off x="2286000" y="3229198"/>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r>
              <a:rPr lang="fr-FR" altLang="fr-FR">
                <a:cs typeface="Arial" pitchFamily="34" charset="0"/>
              </a:rPr>
              <a:t> </a:t>
            </a:r>
          </a:p>
        </p:txBody>
      </p:sp>
      <p:sp>
        <p:nvSpPr>
          <p:cNvPr id="57" name="Rectangle à coins arrondis 56"/>
          <p:cNvSpPr/>
          <p:nvPr/>
        </p:nvSpPr>
        <p:spPr bwMode="auto">
          <a:xfrm>
            <a:off x="5233988" y="3378423"/>
            <a:ext cx="3781425" cy="720725"/>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pPr marL="0" lvl="1" indent="3175" eaLnBrk="0" hangingPunct="0">
              <a:defRPr/>
            </a:pPr>
            <a:r>
              <a:rPr lang="fr-FR" sz="1150" b="1" dirty="0">
                <a:solidFill>
                  <a:srgbClr val="C00000"/>
                </a:solidFill>
                <a:latin typeface="Verdana" pitchFamily="34" charset="0"/>
                <a:cs typeface="Arial" pitchFamily="34" charset="0"/>
              </a:rPr>
              <a:t>« En cas de perte ou de vol, vous pouvez bénéficier d’une carte de remplacement et d’une avance d’espèces à </a:t>
            </a:r>
            <a:r>
              <a:rPr lang="fr-FR" sz="1150" b="1" dirty="0" smtClean="0">
                <a:solidFill>
                  <a:srgbClr val="C00000"/>
                </a:solidFill>
                <a:latin typeface="Verdana" pitchFamily="34" charset="0"/>
                <a:cs typeface="Arial" pitchFamily="34" charset="0"/>
              </a:rPr>
              <a:t>l'étranger.»</a:t>
            </a:r>
            <a:endParaRPr lang="fr-FR" sz="1150" b="1" dirty="0">
              <a:solidFill>
                <a:srgbClr val="C00000"/>
              </a:solidFill>
              <a:latin typeface="Verdana" pitchFamily="34" charset="0"/>
              <a:cs typeface="Arial" pitchFamily="34" charset="0"/>
            </a:endParaRPr>
          </a:p>
          <a:p>
            <a:pPr marL="0" lvl="1" indent="3175" eaLnBrk="0" hangingPunct="0">
              <a:defRPr/>
            </a:pPr>
            <a:endParaRPr lang="fr-FR" sz="1150" b="1" dirty="0">
              <a:solidFill>
                <a:srgbClr val="777777"/>
              </a:solidFill>
              <a:latin typeface="Verdana" pitchFamily="34" charset="0"/>
              <a:cs typeface="Arial" pitchFamily="34" charset="0"/>
            </a:endParaRPr>
          </a:p>
        </p:txBody>
      </p:sp>
      <p:pic>
        <p:nvPicPr>
          <p:cNvPr id="58" name="Image 57"/>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716463" y="3657823"/>
            <a:ext cx="371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Image 58"/>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729163" y="3433986"/>
            <a:ext cx="371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Rectangle 59"/>
          <p:cNvSpPr/>
          <p:nvPr/>
        </p:nvSpPr>
        <p:spPr>
          <a:xfrm>
            <a:off x="455613" y="6470650"/>
            <a:ext cx="8688387" cy="400050"/>
          </a:xfrm>
          <a:prstGeom prst="rect">
            <a:avLst/>
          </a:prstGeom>
        </p:spPr>
        <p:txBody>
          <a:bodyPr>
            <a:spAutoFit/>
          </a:bodyPr>
          <a:lstStyle>
            <a:defPPr>
              <a:defRPr lang="fr-FR"/>
            </a:defPPr>
            <a:lvl1pPr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pitchFamily="18" charset="0"/>
                <a:ea typeface="ＭＳ Ｐゴシック" pitchFamily="34" charset="-128"/>
                <a:cs typeface="+mn-cs"/>
              </a:defRPr>
            </a:lvl9pPr>
          </a:lstStyle>
          <a:p>
            <a:pPr marL="0" lvl="1">
              <a:buFont typeface="Wingdings" pitchFamily="2" charset="2"/>
              <a:buNone/>
              <a:defRPr/>
            </a:pPr>
            <a:r>
              <a:rPr lang="fr-FR" altLang="fr-FR" sz="1000" dirty="0">
                <a:latin typeface="+mj-lt"/>
                <a:ea typeface="Verdana" panose="020B0604030504040204" pitchFamily="34" charset="0"/>
                <a:cs typeface="Verdana" panose="020B0604030504040204" pitchFamily="34" charset="0"/>
              </a:rPr>
              <a:t>** En cas de perte ou de vol de la carte bancaire, une franchise de 150 € maximum est appliquée sur les </a:t>
            </a:r>
            <a:r>
              <a:rPr lang="fr-FR" altLang="fr-FR" sz="1000" dirty="0" smtClean="0">
                <a:latin typeface="+mj-lt"/>
                <a:ea typeface="Verdana" panose="020B0604030504040204" pitchFamily="34" charset="0"/>
                <a:cs typeface="Verdana" panose="020B0604030504040204" pitchFamily="34" charset="0"/>
              </a:rPr>
              <a:t>sommes débitées </a:t>
            </a:r>
            <a:r>
              <a:rPr lang="fr-FR" altLang="fr-FR" sz="1000" dirty="0">
                <a:latin typeface="+mj-lt"/>
                <a:ea typeface="Verdana" panose="020B0604030504040204" pitchFamily="34" charset="0"/>
                <a:cs typeface="Verdana" panose="020B0604030504040204" pitchFamily="34" charset="0"/>
              </a:rPr>
              <a:t>avant la date de mise en opposition sauf si ces transactions ont été effectuées sans le code confidentiel.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179512" y="188640"/>
            <a:ext cx="8229600" cy="562074"/>
          </a:xfrm>
          <a:prstGeom prst="rect">
            <a:avLst/>
          </a:prstGeom>
        </p:spPr>
        <p:txBody>
          <a:bodyPr>
            <a:normAutofit fontScale="77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Arguments clés des cartes Visa </a:t>
            </a:r>
            <a:r>
              <a:rPr lang="fr-FR" sz="2400" b="1" dirty="0" err="1" smtClean="0">
                <a:solidFill>
                  <a:srgbClr val="C00000"/>
                </a:solidFill>
                <a:latin typeface="Arial Narrow" pitchFamily="34" charset="0"/>
                <a:ea typeface="+mj-ea"/>
                <a:cs typeface="+mj-cs"/>
              </a:rPr>
              <a:t>Platinum</a:t>
            </a:r>
            <a:r>
              <a:rPr lang="fr-FR" sz="2400" b="1" dirty="0" smtClean="0">
                <a:solidFill>
                  <a:srgbClr val="C00000"/>
                </a:solidFill>
                <a:latin typeface="Arial Narrow" pitchFamily="34" charset="0"/>
                <a:ea typeface="+mj-ea"/>
                <a:cs typeface="+mj-cs"/>
              </a:rPr>
              <a:t> Business</a:t>
            </a:r>
          </a:p>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1/2</a:t>
            </a:r>
          </a:p>
        </p:txBody>
      </p:sp>
      <p:sp>
        <p:nvSpPr>
          <p:cNvPr id="5" name="Rectangle à coins arrondis 4"/>
          <p:cNvSpPr/>
          <p:nvPr/>
        </p:nvSpPr>
        <p:spPr bwMode="auto">
          <a:xfrm>
            <a:off x="687388" y="1311225"/>
            <a:ext cx="3921125" cy="1079500"/>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36000" tIns="36000" rIns="0"/>
          <a:lstStyle/>
          <a:p>
            <a:pPr marL="0" lvl="1" indent="3175" eaLnBrk="0" hangingPunct="0">
              <a:defRPr/>
            </a:pPr>
            <a:r>
              <a:rPr lang="fr-FR" sz="1150" b="1" dirty="0">
                <a:solidFill>
                  <a:srgbClr val="C00000"/>
                </a:solidFill>
                <a:latin typeface="Verdana" pitchFamily="34" charset="0"/>
                <a:cs typeface="Arial" pitchFamily="34" charset="0"/>
              </a:rPr>
              <a:t>« Votre temps est précieux : la carte Visa Platinum Business a été conçue spécialement pour vous faire gagner du temps au quotidien et simplifier votre vie professionnelle.»</a:t>
            </a:r>
          </a:p>
        </p:txBody>
      </p:sp>
      <p:sp>
        <p:nvSpPr>
          <p:cNvPr id="6" name="Rectangle à coins arrondis 5"/>
          <p:cNvSpPr/>
          <p:nvPr/>
        </p:nvSpPr>
        <p:spPr bwMode="auto">
          <a:xfrm>
            <a:off x="687388" y="2835225"/>
            <a:ext cx="3921125" cy="1185863"/>
          </a:xfrm>
          <a:prstGeom prst="wedgeRoundRectCallout">
            <a:avLst>
              <a:gd name="adj1" fmla="val -5384"/>
              <a:gd name="adj2" fmla="val 66425"/>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36000" tIns="36000" rIns="0"/>
          <a:lstStyle/>
          <a:p>
            <a:pPr marL="0" lvl="1" indent="3175" eaLnBrk="0" hangingPunct="0">
              <a:defRPr/>
            </a:pPr>
            <a:r>
              <a:rPr lang="fr-FR" sz="1150" b="1" dirty="0">
                <a:solidFill>
                  <a:srgbClr val="C00000"/>
                </a:solidFill>
                <a:latin typeface="Verdana" pitchFamily="34" charset="0"/>
                <a:cs typeface="Arial" pitchFamily="34" charset="0"/>
              </a:rPr>
              <a:t>« Grâce à cette carte, vous pourrez vous concentrer sur votre activité professionnelle, et déléguer de nombreuses tâches à votre Assistant. Ce service de Conciergerie Professionnelle est inclus dans la cotisation de votre carte.»</a:t>
            </a:r>
          </a:p>
        </p:txBody>
      </p:sp>
      <p:sp>
        <p:nvSpPr>
          <p:cNvPr id="7" name="Rectangle à coins arrondis 6"/>
          <p:cNvSpPr/>
          <p:nvPr/>
        </p:nvSpPr>
        <p:spPr bwMode="auto">
          <a:xfrm>
            <a:off x="5219700" y="5343475"/>
            <a:ext cx="3781425" cy="1079500"/>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p>
            <a:pPr marL="0" lvl="1" indent="3175" eaLnBrk="0" hangingPunct="0">
              <a:defRPr/>
            </a:pPr>
            <a:r>
              <a:rPr lang="fr-FR" sz="1150" b="1" dirty="0">
                <a:solidFill>
                  <a:srgbClr val="C00000"/>
                </a:solidFill>
                <a:latin typeface="Verdana" pitchFamily="34" charset="0"/>
                <a:cs typeface="Arial" pitchFamily="34" charset="0"/>
              </a:rPr>
              <a:t>« Vous disposez d’un numéro unique 24/24 d’un site Internet dédié et d’une application mobile pour joindre  votre Assistant et gérer toutes vos demandes relatives à votre carte. </a:t>
            </a:r>
            <a:r>
              <a:rPr lang="fr-FR" sz="1150" dirty="0">
                <a:solidFill>
                  <a:srgbClr val="C00000"/>
                </a:solidFill>
                <a:latin typeface="Verdana" pitchFamily="34" charset="0"/>
                <a:cs typeface="Arial" pitchFamily="34" charset="0"/>
              </a:rPr>
              <a:t>»</a:t>
            </a:r>
          </a:p>
        </p:txBody>
      </p:sp>
      <p:pic>
        <p:nvPicPr>
          <p:cNvPr id="8" name="Picture 5"/>
          <p:cNvPicPr>
            <a:picLocks noChangeAspect="1" noChangeArrowheads="1"/>
          </p:cNvPicPr>
          <p:nvPr/>
        </p:nvPicPr>
        <p:blipFill>
          <a:blip r:embed="rId2">
            <a:extLst>
              <a:ext uri="{28A0092B-C50C-407E-A947-70E740481C1C}">
                <a14:useLocalDpi xmlns:a14="http://schemas.microsoft.com/office/drawing/2010/main" val="0"/>
              </a:ext>
            </a:extLst>
          </a:blip>
          <a:srcRect l="22964" r="12761" b="12030"/>
          <a:stretch>
            <a:fillRect/>
          </a:stretch>
        </p:blipFill>
        <p:spPr bwMode="auto">
          <a:xfrm>
            <a:off x="50800" y="2738388"/>
            <a:ext cx="608013"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l="23996" t="20010" r="36546" b="19635"/>
          <a:stretch>
            <a:fillRect/>
          </a:stretch>
        </p:blipFill>
        <p:spPr bwMode="auto">
          <a:xfrm>
            <a:off x="4716463" y="5465713"/>
            <a:ext cx="39052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9"/>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9702" y="1387797"/>
            <a:ext cx="566886" cy="566886"/>
          </a:xfrm>
          <a:prstGeom prst="rect">
            <a:avLst/>
          </a:prstGeom>
        </p:spPr>
      </p:pic>
      <p:pic>
        <p:nvPicPr>
          <p:cNvPr id="11" name="Picture 8"/>
          <p:cNvPicPr>
            <a:picLocks noChangeAspect="1" noChangeArrowheads="1"/>
          </p:cNvPicPr>
          <p:nvPr/>
        </p:nvPicPr>
        <p:blipFill rotWithShape="1">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l="14445" t="2949" r="14444"/>
          <a:stretch/>
        </p:blipFill>
        <p:spPr bwMode="auto">
          <a:xfrm>
            <a:off x="137884" y="4407222"/>
            <a:ext cx="401668" cy="548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à coins arrondis 11"/>
          <p:cNvSpPr/>
          <p:nvPr/>
        </p:nvSpPr>
        <p:spPr bwMode="auto">
          <a:xfrm>
            <a:off x="5229225" y="4021088"/>
            <a:ext cx="3781425" cy="865187"/>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p>
            <a:pPr marL="0" lvl="1" indent="3175" eaLnBrk="0" hangingPunct="0">
              <a:defRPr/>
            </a:pPr>
            <a:r>
              <a:rPr lang="fr-FR" sz="1150" b="1" dirty="0">
                <a:solidFill>
                  <a:srgbClr val="C00000"/>
                </a:solidFill>
                <a:latin typeface="Verdana" pitchFamily="34" charset="0"/>
                <a:cs typeface="Arial" pitchFamily="34" charset="0"/>
              </a:rPr>
              <a:t>«Finies les files d’attente. Un service de réservation de taxi prioritaire 7j/7 et 24h/24 est inclus dans la cotisation de votre carte.*</a:t>
            </a:r>
            <a:r>
              <a:rPr lang="fr-FR" sz="1150" dirty="0">
                <a:solidFill>
                  <a:srgbClr val="C00000"/>
                </a:solidFill>
                <a:latin typeface="Verdana" pitchFamily="34" charset="0"/>
                <a:cs typeface="Arial" pitchFamily="34" charset="0"/>
              </a:rPr>
              <a:t>»</a:t>
            </a:r>
          </a:p>
        </p:txBody>
      </p:sp>
      <p:pic>
        <p:nvPicPr>
          <p:cNvPr id="13" name="Picture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8338" y="4021088"/>
            <a:ext cx="752475"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ZoneTexte 31"/>
          <p:cNvSpPr txBox="1">
            <a:spLocks noChangeArrowheads="1"/>
          </p:cNvSpPr>
          <p:nvPr/>
        </p:nvSpPr>
        <p:spPr bwMode="auto">
          <a:xfrm>
            <a:off x="457200" y="6525344"/>
            <a:ext cx="72104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569913" indent="-193675"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lnSpc>
                <a:spcPct val="100000"/>
              </a:lnSpc>
              <a:spcBef>
                <a:spcPct val="0"/>
              </a:spcBef>
              <a:buSzTx/>
              <a:buFontTx/>
              <a:buNone/>
              <a:defRPr/>
            </a:pPr>
            <a:r>
              <a:rPr lang="fr-FR" altLang="fr-FR" sz="1000" b="0" dirty="0" smtClean="0">
                <a:solidFill>
                  <a:schemeClr val="tx1"/>
                </a:solidFill>
                <a:latin typeface="+mj-lt"/>
              </a:rPr>
              <a:t>* Coût minimum d’un abonnement de Taxi : 450 € / an  </a:t>
            </a:r>
          </a:p>
        </p:txBody>
      </p:sp>
      <p:sp>
        <p:nvSpPr>
          <p:cNvPr id="15" name="Rectangle à coins arrondis 14"/>
          <p:cNvSpPr/>
          <p:nvPr/>
        </p:nvSpPr>
        <p:spPr bwMode="auto">
          <a:xfrm>
            <a:off x="5230813" y="1387425"/>
            <a:ext cx="3779837" cy="800100"/>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p>
            <a:pPr marL="0" lvl="1" indent="3175" eaLnBrk="0" hangingPunct="0">
              <a:defRPr/>
            </a:pPr>
            <a:r>
              <a:rPr lang="fr-FR" sz="1150" b="1" dirty="0">
                <a:solidFill>
                  <a:srgbClr val="C00000"/>
                </a:solidFill>
                <a:latin typeface="Verdana" pitchFamily="34" charset="0"/>
                <a:cs typeface="Arial" pitchFamily="34" charset="0"/>
              </a:rPr>
              <a:t>« Votre Assistant vous fera profiter de ses meilleures adresses, et de tarifs négociés pour vous. »</a:t>
            </a:r>
          </a:p>
        </p:txBody>
      </p:sp>
      <p:sp>
        <p:nvSpPr>
          <p:cNvPr id="16" name="Rectangle à coins arrondis 15"/>
          <p:cNvSpPr/>
          <p:nvPr/>
        </p:nvSpPr>
        <p:spPr bwMode="auto">
          <a:xfrm>
            <a:off x="687388" y="4310013"/>
            <a:ext cx="3921125" cy="2112962"/>
          </a:xfrm>
          <a:prstGeom prst="wedgeRoundRectCallout">
            <a:avLst>
              <a:gd name="adj1" fmla="val -33704"/>
              <a:gd name="adj2" fmla="val 5693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36000" tIns="36000" rIns="0"/>
          <a:lstStyle/>
          <a:p>
            <a:pPr marL="0" lvl="1" indent="3175" eaLnBrk="0" hangingPunct="0">
              <a:defRPr/>
            </a:pPr>
            <a:r>
              <a:rPr lang="fr-FR" sz="1150" b="1" dirty="0">
                <a:solidFill>
                  <a:srgbClr val="C00000"/>
                </a:solidFill>
                <a:latin typeface="Verdana" pitchFamily="34" charset="0"/>
                <a:cs typeface="Arial" pitchFamily="34" charset="0"/>
              </a:rPr>
              <a:t>« Voici quelques exemples concrets pour illustrer ce que votre Assistant peut faire pour vous : </a:t>
            </a:r>
            <a:r>
              <a:rPr lang="fr-FR" sz="1100" dirty="0">
                <a:solidFill>
                  <a:srgbClr val="777777"/>
                </a:solidFill>
                <a:latin typeface="Verdana" pitchFamily="34" charset="0"/>
                <a:cs typeface="Arial" pitchFamily="34" charset="0"/>
              </a:rPr>
              <a:t>vous aider à recruter un(e) assistante, identifier les fournisseurs dont vous avez besoin, effectuer la demande de remplacement de votre ordinateur en cas de panne, réserver la table idéale pour un déjeuner avec vos meilleurs clients, réserver votre billet de train ou d’avion, vous trouver un hôtel bien situé, organiser votre participation à des événements professionnels que vous soyez visiteur, ou exposant, etc.</a:t>
            </a:r>
            <a:r>
              <a:rPr lang="fr-FR" sz="1100" b="1" dirty="0">
                <a:solidFill>
                  <a:srgbClr val="777777"/>
                </a:solidFill>
                <a:latin typeface="Verdana" pitchFamily="34" charset="0"/>
                <a:cs typeface="Arial" pitchFamily="34" charset="0"/>
              </a:rPr>
              <a:t>»</a:t>
            </a:r>
          </a:p>
        </p:txBody>
      </p:sp>
      <p:pic>
        <p:nvPicPr>
          <p:cNvPr id="17" name="Picture 2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00588" y="1411238"/>
            <a:ext cx="519112" cy="519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Image 17"/>
          <p:cNvPicPr>
            <a:picLocks noChangeAspect="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821154" y="1859576"/>
            <a:ext cx="328078" cy="328078"/>
          </a:xfrm>
          <a:prstGeom prst="rect">
            <a:avLst/>
          </a:prstGeom>
        </p:spPr>
      </p:pic>
      <p:sp>
        <p:nvSpPr>
          <p:cNvPr id="19" name="Rectangle à coins arrondis 18"/>
          <p:cNvSpPr/>
          <p:nvPr/>
        </p:nvSpPr>
        <p:spPr bwMode="auto">
          <a:xfrm>
            <a:off x="5221288" y="2655838"/>
            <a:ext cx="3781425" cy="887412"/>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p>
            <a:pPr marL="0" lvl="1" indent="3175" eaLnBrk="0" hangingPunct="0">
              <a:defRPr/>
            </a:pPr>
            <a:r>
              <a:rPr lang="fr-FR" sz="1150" b="1" dirty="0">
                <a:solidFill>
                  <a:srgbClr val="C00000"/>
                </a:solidFill>
                <a:latin typeface="Verdana" pitchFamily="34" charset="0"/>
                <a:cs typeface="Arial" pitchFamily="34" charset="0"/>
              </a:rPr>
              <a:t>« Vous bénéficiez d’offres partenaires, personnalisées en fonction de vos préférences, de votre activité, et de votre région.»</a:t>
            </a:r>
          </a:p>
        </p:txBody>
      </p:sp>
      <p:pic>
        <p:nvPicPr>
          <p:cNvPr id="20" name="Picture 30"/>
          <p:cNvPicPr>
            <a:picLocks noChangeAspect="1" noChangeArrowheads="1"/>
          </p:cNvPicPr>
          <p:nvPr/>
        </p:nvPicPr>
        <p:blipFill>
          <a:blip r:embed="rId9">
            <a:extLst>
              <a:ext uri="{28A0092B-C50C-407E-A947-70E740481C1C}">
                <a14:useLocalDpi xmlns:a14="http://schemas.microsoft.com/office/drawing/2010/main" val="0"/>
              </a:ext>
            </a:extLst>
          </a:blip>
          <a:srcRect l="67039" t="28339" r="26009" b="40627"/>
          <a:stretch>
            <a:fillRect/>
          </a:stretch>
        </p:blipFill>
        <p:spPr bwMode="auto">
          <a:xfrm>
            <a:off x="4608513" y="2641550"/>
            <a:ext cx="573087" cy="56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tangle 32"/>
          <p:cNvSpPr>
            <a:spLocks noChangeArrowheads="1"/>
          </p:cNvSpPr>
          <p:nvPr/>
        </p:nvSpPr>
        <p:spPr bwMode="gray">
          <a:xfrm>
            <a:off x="107950" y="1001663"/>
            <a:ext cx="8585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342900" indent="-342900" defTabSz="723900" eaLnBrk="0" hangingPunct="0">
              <a:defRPr sz="2400">
                <a:solidFill>
                  <a:schemeClr val="tx1"/>
                </a:solidFill>
                <a:latin typeface="Times" pitchFamily="18" charset="0"/>
                <a:ea typeface="ＭＳ Ｐゴシック" pitchFamily="34" charset="-128"/>
              </a:defRPr>
            </a:lvl1pPr>
            <a:lvl2pPr marL="742950" indent="-285750" defTabSz="723900" eaLnBrk="0" hangingPunct="0">
              <a:defRPr sz="2400">
                <a:solidFill>
                  <a:schemeClr val="tx1"/>
                </a:solidFill>
                <a:latin typeface="Times" pitchFamily="18" charset="0"/>
                <a:ea typeface="ＭＳ Ｐゴシック" pitchFamily="34" charset="-128"/>
              </a:defRPr>
            </a:lvl2pPr>
            <a:lvl3pPr marL="1143000" indent="-228600" defTabSz="723900" eaLnBrk="0" hangingPunct="0">
              <a:defRPr sz="2400">
                <a:solidFill>
                  <a:schemeClr val="tx1"/>
                </a:solidFill>
                <a:latin typeface="Times" pitchFamily="18" charset="0"/>
                <a:ea typeface="ＭＳ Ｐゴシック" pitchFamily="34" charset="-128"/>
              </a:defRPr>
            </a:lvl3pPr>
            <a:lvl4pPr marL="1600200" indent="-228600" defTabSz="723900" eaLnBrk="0" hangingPunct="0">
              <a:defRPr sz="2400">
                <a:solidFill>
                  <a:schemeClr val="tx1"/>
                </a:solidFill>
                <a:latin typeface="Times" pitchFamily="18" charset="0"/>
                <a:ea typeface="ＭＳ Ｐゴシック" pitchFamily="34" charset="-128"/>
              </a:defRPr>
            </a:lvl4pPr>
            <a:lvl5pPr marL="2057400" indent="-228600" defTabSz="723900" eaLnBrk="0" hangingPunct="0">
              <a:defRPr sz="2400">
                <a:solidFill>
                  <a:schemeClr val="tx1"/>
                </a:solidFill>
                <a:latin typeface="Times" pitchFamily="18" charset="0"/>
                <a:ea typeface="ＭＳ Ｐゴシック" pitchFamily="34" charset="-128"/>
              </a:defRPr>
            </a:lvl5pPr>
            <a:lvl6pPr marL="2514600" indent="-228600" defTabSz="7239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defTabSz="7239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defTabSz="7239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defTabSz="7239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marL="0" indent="0" eaLnBrk="1" hangingPunct="1">
              <a:spcBef>
                <a:spcPct val="20000"/>
              </a:spcBef>
              <a:defRPr/>
            </a:pPr>
            <a:r>
              <a:rPr lang="fr-FR" altLang="fr-FR" sz="1600" b="1" dirty="0" smtClean="0">
                <a:solidFill>
                  <a:srgbClr val="C00000"/>
                </a:solidFill>
                <a:latin typeface="Eurostile"/>
                <a:cs typeface="Eurostile"/>
              </a:rPr>
              <a:t>Un monde d’avantages et de services privilégiés pour faciliter la vie Professionnelle</a:t>
            </a:r>
            <a:endParaRPr lang="fr-FR" altLang="fr-FR" sz="1600" b="1" dirty="0">
              <a:solidFill>
                <a:srgbClr val="C00000"/>
              </a:solidFill>
              <a:latin typeface="Eurostile"/>
              <a:cs typeface="Eurostile"/>
            </a:endParaRPr>
          </a:p>
        </p:txBody>
      </p:sp>
    </p:spTree>
    <p:extLst>
      <p:ext uri="{BB962C8B-B14F-4D97-AF65-F5344CB8AC3E}">
        <p14:creationId xmlns:p14="http://schemas.microsoft.com/office/powerpoint/2010/main" val="3590547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9512" y="188640"/>
            <a:ext cx="8229600" cy="562074"/>
          </a:xfrm>
          <a:prstGeom prst="rect">
            <a:avLst/>
          </a:prstGeom>
        </p:spPr>
        <p:txBody>
          <a:bodyPr>
            <a:normAutofit fontScale="77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Arguments clés des cartes Visa </a:t>
            </a:r>
            <a:r>
              <a:rPr lang="fr-FR" sz="2400" b="1" dirty="0" err="1" smtClean="0">
                <a:solidFill>
                  <a:srgbClr val="C00000"/>
                </a:solidFill>
                <a:latin typeface="Arial Narrow" pitchFamily="34" charset="0"/>
                <a:ea typeface="+mj-ea"/>
                <a:cs typeface="+mj-cs"/>
              </a:rPr>
              <a:t>Platinum</a:t>
            </a:r>
            <a:r>
              <a:rPr lang="fr-FR" sz="2400" b="1" dirty="0" smtClean="0">
                <a:solidFill>
                  <a:srgbClr val="C00000"/>
                </a:solidFill>
                <a:latin typeface="Arial Narrow" pitchFamily="34" charset="0"/>
                <a:ea typeface="+mj-ea"/>
                <a:cs typeface="+mj-cs"/>
              </a:rPr>
              <a:t> Business</a:t>
            </a:r>
          </a:p>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2/2</a:t>
            </a:r>
          </a:p>
        </p:txBody>
      </p:sp>
      <p:sp>
        <p:nvSpPr>
          <p:cNvPr id="3" name="Rectangle à coins arrondis 2"/>
          <p:cNvSpPr/>
          <p:nvPr/>
        </p:nvSpPr>
        <p:spPr bwMode="auto">
          <a:xfrm>
            <a:off x="557213" y="4744244"/>
            <a:ext cx="3781425" cy="1204912"/>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p>
            <a:pPr marL="0" lvl="1" indent="3175" eaLnBrk="0" hangingPunct="0">
              <a:defRPr/>
            </a:pPr>
            <a:r>
              <a:rPr lang="fr-FR" sz="1150" b="1" dirty="0">
                <a:solidFill>
                  <a:srgbClr val="C00000"/>
                </a:solidFill>
                <a:latin typeface="Verdana" pitchFamily="34" charset="0"/>
                <a:cs typeface="Arial" pitchFamily="34" charset="0"/>
              </a:rPr>
              <a:t>« Vous bénéficiez d’un maximum de souplesse dans la gestion de votre trésorerie. </a:t>
            </a:r>
            <a:r>
              <a:rPr lang="fr-FR" sz="1150" dirty="0">
                <a:solidFill>
                  <a:srgbClr val="777777"/>
                </a:solidFill>
                <a:latin typeface="Verdana" pitchFamily="34" charset="0"/>
                <a:cs typeface="Arial" pitchFamily="34" charset="0"/>
              </a:rPr>
              <a:t>Vos dépenses sont débitées en une seule fois, au début du mois suivant.» </a:t>
            </a:r>
            <a:r>
              <a:rPr lang="fr-FR" sz="1150" b="1" dirty="0">
                <a:solidFill>
                  <a:srgbClr val="777777"/>
                </a:solidFill>
                <a:latin typeface="Verdana" pitchFamily="34" charset="0"/>
                <a:cs typeface="Arial" pitchFamily="34" charset="0"/>
              </a:rPr>
              <a:t>	</a:t>
            </a:r>
          </a:p>
          <a:p>
            <a:pPr marL="0" lvl="1" indent="3175" eaLnBrk="0" hangingPunct="0">
              <a:defRPr/>
            </a:pPr>
            <a:r>
              <a:rPr lang="fr-FR" sz="1150" b="1" i="1" dirty="0">
                <a:solidFill>
                  <a:srgbClr val="777777"/>
                </a:solidFill>
                <a:latin typeface="Verdana" pitchFamily="34" charset="0"/>
                <a:cs typeface="Arial" pitchFamily="34" charset="0"/>
              </a:rPr>
              <a:t>                                 </a:t>
            </a:r>
            <a:r>
              <a:rPr lang="fr-FR" sz="1150" i="1" dirty="0">
                <a:solidFill>
                  <a:srgbClr val="777777"/>
                </a:solidFill>
                <a:latin typeface="Verdana" pitchFamily="34" charset="0"/>
                <a:cs typeface="Arial" pitchFamily="34" charset="0"/>
              </a:rPr>
              <a:t>Débit Différé fin de mois</a:t>
            </a:r>
          </a:p>
        </p:txBody>
      </p:sp>
      <p:sp>
        <p:nvSpPr>
          <p:cNvPr id="4" name="Rectangle à coins arrondis 3"/>
          <p:cNvSpPr/>
          <p:nvPr/>
        </p:nvSpPr>
        <p:spPr bwMode="auto">
          <a:xfrm>
            <a:off x="557213" y="3021806"/>
            <a:ext cx="3781425" cy="1073150"/>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p>
            <a:pPr marL="0" lvl="1" indent="3175" eaLnBrk="0" hangingPunct="0">
              <a:defRPr/>
            </a:pPr>
            <a:r>
              <a:rPr lang="fr-FR" sz="1150" b="1" dirty="0">
                <a:solidFill>
                  <a:srgbClr val="C00000"/>
                </a:solidFill>
                <a:latin typeface="Verdana" pitchFamily="34" charset="0"/>
                <a:cs typeface="Arial" pitchFamily="34" charset="0"/>
              </a:rPr>
              <a:t>« Vous disposez de plafonds de paiement et de retrait rehaussés par rapport aux carte VB et VGB en France et à l’Etranger. Ces plafonds sont adaptés à vos besoins professionnels, et ils sont  personnalisables.»</a:t>
            </a:r>
          </a:p>
        </p:txBody>
      </p:sp>
      <p:sp>
        <p:nvSpPr>
          <p:cNvPr id="5" name="Rectangle à coins arrondis 4"/>
          <p:cNvSpPr/>
          <p:nvPr/>
        </p:nvSpPr>
        <p:spPr bwMode="auto">
          <a:xfrm>
            <a:off x="5181600" y="2523331"/>
            <a:ext cx="3781425" cy="1481138"/>
          </a:xfrm>
          <a:prstGeom prst="wedgeRoundRectCallout">
            <a:avLst>
              <a:gd name="adj1" fmla="val -33967"/>
              <a:gd name="adj2" fmla="val 64486"/>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p>
            <a:pPr marL="0" lvl="1" indent="3175" eaLnBrk="0" hangingPunct="0">
              <a:defRPr/>
            </a:pPr>
            <a:r>
              <a:rPr lang="fr-FR" sz="1150" b="1" dirty="0">
                <a:solidFill>
                  <a:srgbClr val="C00000"/>
                </a:solidFill>
                <a:latin typeface="Verdana" pitchFamily="34" charset="0"/>
                <a:cs typeface="Arial" pitchFamily="34" charset="0"/>
              </a:rPr>
              <a:t>« Vous bénéficiez des garanties d’Assurances Voyage et l’Assistance des cartes Business, avec des plafonds d’indemnisation très élevés. </a:t>
            </a:r>
            <a:br>
              <a:rPr lang="fr-FR" sz="1150" b="1" dirty="0">
                <a:solidFill>
                  <a:srgbClr val="C00000"/>
                </a:solidFill>
                <a:latin typeface="Verdana" pitchFamily="34" charset="0"/>
                <a:cs typeface="Arial" pitchFamily="34" charset="0"/>
              </a:rPr>
            </a:br>
            <a:r>
              <a:rPr lang="fr-FR" sz="1100" dirty="0">
                <a:solidFill>
                  <a:srgbClr val="777777"/>
                </a:solidFill>
                <a:latin typeface="Verdana" pitchFamily="34" charset="0"/>
                <a:cs typeface="Arial" pitchFamily="34" charset="0"/>
              </a:rPr>
              <a:t>Par exemple : retard de transport, dommage / vol du véhicule de location, assistance à la poursuite du voyage en cas de perte / vol des papiers.</a:t>
            </a:r>
            <a:r>
              <a:rPr lang="fr-FR" sz="1100" b="1" dirty="0">
                <a:solidFill>
                  <a:srgbClr val="777777"/>
                </a:solidFill>
                <a:latin typeface="Verdana" pitchFamily="34" charset="0"/>
                <a:cs typeface="Arial" pitchFamily="34" charset="0"/>
              </a:rPr>
              <a:t>»</a:t>
            </a:r>
          </a:p>
        </p:txBody>
      </p:sp>
      <p:sp>
        <p:nvSpPr>
          <p:cNvPr id="6" name="ZoneTexte 31"/>
          <p:cNvSpPr txBox="1">
            <a:spLocks noChangeArrowheads="1"/>
          </p:cNvSpPr>
          <p:nvPr/>
        </p:nvSpPr>
        <p:spPr bwMode="auto">
          <a:xfrm>
            <a:off x="457200" y="6309320"/>
            <a:ext cx="72104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rgbClr val="6D2221"/>
                </a:solidFill>
                <a:latin typeface="Eurostile"/>
                <a:ea typeface="ＭＳ Ｐゴシック" pitchFamily="34" charset="-128"/>
                <a:cs typeface="Eurostile"/>
              </a:defRPr>
            </a:lvl1pPr>
            <a:lvl2pPr>
              <a:defRPr sz="1600">
                <a:solidFill>
                  <a:schemeClr val="tx1"/>
                </a:solidFill>
                <a:latin typeface="Arial Bold"/>
                <a:ea typeface="ＭＳ Ｐゴシック" pitchFamily="34" charset="-128"/>
              </a:defRPr>
            </a:lvl2pPr>
            <a:lvl3pPr marL="1143000" indent="-228600">
              <a:defRPr sz="1400">
                <a:solidFill>
                  <a:schemeClr val="tx1"/>
                </a:solidFill>
                <a:latin typeface="Arial" pitchFamily="34" charset="0"/>
                <a:ea typeface="ＭＳ Ｐゴシック" pitchFamily="34" charset="-128"/>
              </a:defRPr>
            </a:lvl3pPr>
            <a:lvl4pPr marL="1600200" indent="-228600">
              <a:defRPr sz="1200">
                <a:solidFill>
                  <a:schemeClr val="tx1"/>
                </a:solidFill>
                <a:latin typeface="Arial" pitchFamily="34" charset="0"/>
                <a:ea typeface="ＭＳ Ｐゴシック" pitchFamily="34" charset="-128"/>
              </a:defRPr>
            </a:lvl4pPr>
            <a:lvl5pPr marL="2057400">
              <a:defRPr sz="1200">
                <a:solidFill>
                  <a:schemeClr val="tx1"/>
                </a:solidFill>
                <a:latin typeface="Times" pitchFamily="18" charset="0"/>
                <a:ea typeface="ＭＳ Ｐゴシック" pitchFamily="34" charset="-128"/>
              </a:defRPr>
            </a:lvl5pPr>
            <a:lvl6pPr marL="2514600" eaLnBrk="0" hangingPunct="0">
              <a:defRPr sz="1200">
                <a:solidFill>
                  <a:schemeClr val="tx1"/>
                </a:solidFill>
                <a:latin typeface="Times" pitchFamily="18" charset="0"/>
                <a:ea typeface="ＭＳ Ｐゴシック" pitchFamily="34" charset="-128"/>
              </a:defRPr>
            </a:lvl6pPr>
            <a:lvl7pPr marL="2971800" eaLnBrk="0" hangingPunct="0">
              <a:defRPr sz="1200">
                <a:solidFill>
                  <a:schemeClr val="tx1"/>
                </a:solidFill>
                <a:latin typeface="Times" pitchFamily="18" charset="0"/>
                <a:ea typeface="ＭＳ Ｐゴシック" pitchFamily="34" charset="-128"/>
              </a:defRPr>
            </a:lvl7pPr>
            <a:lvl8pPr marL="3429000" eaLnBrk="0" hangingPunct="0">
              <a:defRPr sz="1200">
                <a:solidFill>
                  <a:schemeClr val="tx1"/>
                </a:solidFill>
                <a:latin typeface="Times" pitchFamily="18" charset="0"/>
                <a:ea typeface="ＭＳ Ｐゴシック" pitchFamily="34" charset="-128"/>
              </a:defRPr>
            </a:lvl8pPr>
            <a:lvl9pPr marL="3886200" eaLnBrk="0" hangingPunct="0">
              <a:defRPr sz="1200">
                <a:solidFill>
                  <a:schemeClr val="tx1"/>
                </a:solidFill>
                <a:latin typeface="Times" pitchFamily="18" charset="0"/>
                <a:ea typeface="ＭＳ Ｐゴシック" pitchFamily="34" charset="-128"/>
              </a:defRPr>
            </a:lvl9pPr>
          </a:lstStyle>
          <a:p>
            <a:r>
              <a:rPr lang="fr-FR" altLang="fr-FR" sz="1000" b="0">
                <a:solidFill>
                  <a:schemeClr val="tx1"/>
                </a:solidFill>
                <a:latin typeface="Verdana "/>
              </a:rPr>
              <a:t>* Coffret de bienvenue</a:t>
            </a:r>
          </a:p>
        </p:txBody>
      </p:sp>
      <p:sp>
        <p:nvSpPr>
          <p:cNvPr id="7" name="Rectangle à coins arrondis 6"/>
          <p:cNvSpPr/>
          <p:nvPr/>
        </p:nvSpPr>
        <p:spPr bwMode="auto">
          <a:xfrm>
            <a:off x="5175250" y="4622006"/>
            <a:ext cx="3781425" cy="1111250"/>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p>
            <a:pPr marL="0" lvl="1" indent="3175" eaLnBrk="0" hangingPunct="0">
              <a:defRPr/>
            </a:pPr>
            <a:r>
              <a:rPr lang="fr-FR" sz="1150" b="1" dirty="0">
                <a:solidFill>
                  <a:srgbClr val="C00000"/>
                </a:solidFill>
                <a:latin typeface="Verdana" pitchFamily="34" charset="0"/>
                <a:cs typeface="Arial" pitchFamily="34" charset="0"/>
              </a:rPr>
              <a:t>« Vous bénéficiez de nouvelles assurances utiles au quotidien : garantie achat 30 jours, extension de garantie constructeur, utilisation frauduleuse du téléphone mobile et de la carte. »</a:t>
            </a: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l="33533" r="8485"/>
          <a:stretch>
            <a:fillRect/>
          </a:stretch>
        </p:blipFill>
        <p:spPr bwMode="auto">
          <a:xfrm>
            <a:off x="4584700" y="2575719"/>
            <a:ext cx="4921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2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6775" y="1240631"/>
            <a:ext cx="44608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2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0075" y="1273969"/>
            <a:ext cx="446088"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0"/>
          <p:cNvPicPr>
            <a:picLocks noChangeAspect="1"/>
          </p:cNvPicPr>
          <p:nvPr/>
        </p:nvPicPr>
        <p:blipFill>
          <a:blip r:embed="rId4">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4492629" y="1291383"/>
            <a:ext cx="514286" cy="409524"/>
          </a:xfrm>
          <a:prstGeom prst="rect">
            <a:avLst/>
          </a:prstGeom>
        </p:spPr>
      </p:pic>
      <p:sp>
        <p:nvSpPr>
          <p:cNvPr id="12" name="Rectangle à coins arrondis 11"/>
          <p:cNvSpPr/>
          <p:nvPr/>
        </p:nvSpPr>
        <p:spPr bwMode="auto">
          <a:xfrm>
            <a:off x="560388" y="1124744"/>
            <a:ext cx="3781425" cy="1079500"/>
          </a:xfrm>
          <a:prstGeom prst="wedgeRoundRectCallout">
            <a:avLst>
              <a:gd name="adj1" fmla="val -2397"/>
              <a:gd name="adj2" fmla="val 82817"/>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p>
            <a:pPr marL="0" lvl="1" indent="3175" eaLnBrk="0" hangingPunct="0">
              <a:defRPr/>
            </a:pPr>
            <a:r>
              <a:rPr lang="fr-FR" sz="1150" b="1" dirty="0">
                <a:solidFill>
                  <a:srgbClr val="C00000"/>
                </a:solidFill>
                <a:latin typeface="Verdana" pitchFamily="34" charset="0"/>
                <a:cs typeface="Arial" pitchFamily="34" charset="0"/>
              </a:rPr>
              <a:t>« Cette carte est réservée à nos meilleurs clients. </a:t>
            </a:r>
            <a:r>
              <a:rPr lang="fr-FR" sz="1150" dirty="0">
                <a:solidFill>
                  <a:srgbClr val="777777"/>
                </a:solidFill>
                <a:latin typeface="Verdana" pitchFamily="34" charset="0"/>
                <a:cs typeface="Arial" pitchFamily="34" charset="0"/>
              </a:rPr>
              <a:t>Visuel statutaire, possibilité de faire figurer votre raison sociale sur la carte, </a:t>
            </a:r>
            <a:r>
              <a:rPr lang="fr-FR" sz="1100" dirty="0">
                <a:solidFill>
                  <a:srgbClr val="777777"/>
                </a:solidFill>
                <a:latin typeface="Verdana" pitchFamily="34" charset="0"/>
                <a:cs typeface="Arial" pitchFamily="34" charset="0"/>
              </a:rPr>
              <a:t>Welcome Pack*, accès à vos notices 24/24 en ligne, Application, Revue Visa Platinum Business, etc. </a:t>
            </a:r>
            <a:r>
              <a:rPr lang="fr-FR" sz="1150" b="1" dirty="0">
                <a:solidFill>
                  <a:srgbClr val="777777"/>
                </a:solidFill>
                <a:latin typeface="Verdana" pitchFamily="34" charset="0"/>
                <a:cs typeface="Arial" pitchFamily="34" charset="0"/>
              </a:rPr>
              <a:t>»</a:t>
            </a:r>
          </a:p>
        </p:txBody>
      </p:sp>
      <p:pic>
        <p:nvPicPr>
          <p:cNvPr id="13" name="Image 12"/>
          <p:cNvPicPr>
            <a:picLocks noChangeAspect="1"/>
          </p:cNvPicPr>
          <p:nvPr/>
        </p:nvPicPr>
        <p:blipFill rotWithShape="1">
          <a:blip r:embed="rId5">
            <a:duotone>
              <a:schemeClr val="accent3">
                <a:shade val="45000"/>
                <a:satMod val="135000"/>
              </a:schemeClr>
              <a:prstClr val="white"/>
            </a:duotone>
            <a:extLst>
              <a:ext uri="{28A0092B-C50C-407E-A947-70E740481C1C}">
                <a14:useLocalDpi xmlns:a14="http://schemas.microsoft.com/office/drawing/2010/main" val="0"/>
              </a:ext>
            </a:extLst>
          </a:blip>
          <a:srcRect l="18628" r="15038"/>
          <a:stretch/>
        </p:blipFill>
        <p:spPr>
          <a:xfrm>
            <a:off x="179512" y="1177340"/>
            <a:ext cx="322234" cy="485775"/>
          </a:xfrm>
          <a:prstGeom prst="rect">
            <a:avLst/>
          </a:prstGeom>
        </p:spPr>
      </p:pic>
      <p:sp>
        <p:nvSpPr>
          <p:cNvPr id="14" name="Rectangle à coins arrondis 13"/>
          <p:cNvSpPr/>
          <p:nvPr/>
        </p:nvSpPr>
        <p:spPr bwMode="auto">
          <a:xfrm>
            <a:off x="5175250" y="1177131"/>
            <a:ext cx="3781425" cy="739775"/>
          </a:xfrm>
          <a:prstGeom prst="wedgeRoundRectCallout">
            <a:avLst>
              <a:gd name="adj1" fmla="val -4412"/>
              <a:gd name="adj2" fmla="val 82489"/>
              <a:gd name="adj3" fmla="val 16667"/>
            </a:avLst>
          </a:prstGeom>
          <a:solidFill>
            <a:schemeClr val="bg1">
              <a:lumMod val="95000"/>
            </a:schemeClr>
          </a:solidFill>
          <a:ln w="9525" cap="flat" cmpd="sng" algn="ctr">
            <a:solidFill>
              <a:schemeClr val="bg1">
                <a:lumMod val="85000"/>
              </a:schemeClr>
            </a:solidFill>
            <a:prstDash val="solid"/>
            <a:round/>
            <a:headEnd type="none" w="med" len="med"/>
            <a:tailEnd type="none" w="med" len="med"/>
          </a:ln>
          <a:effectLst/>
        </p:spPr>
        <p:txBody>
          <a:bodyPr lIns="54000" rIns="0"/>
          <a:lstStyle/>
          <a:p>
            <a:pPr marL="0" lvl="1" indent="3175" eaLnBrk="0" hangingPunct="0">
              <a:defRPr/>
            </a:pPr>
            <a:r>
              <a:rPr lang="fr-FR" sz="1150" b="1" dirty="0">
                <a:solidFill>
                  <a:srgbClr val="C00000"/>
                </a:solidFill>
                <a:latin typeface="Verdana" pitchFamily="34" charset="0"/>
                <a:cs typeface="Arial" pitchFamily="34" charset="0"/>
              </a:rPr>
              <a:t>« Vous bénéficiez d’une protection maximale lors de vos déplacements, pour vous et 2 collaborateurs supplémentaires. »</a:t>
            </a:r>
          </a:p>
        </p:txBody>
      </p:sp>
      <p:pic>
        <p:nvPicPr>
          <p:cNvPr id="15" name="Picture 12"/>
          <p:cNvPicPr>
            <a:picLocks noChangeAspect="1" noChangeArrowheads="1"/>
          </p:cNvPicPr>
          <p:nvPr/>
        </p:nvPicPr>
        <p:blipFill>
          <a:blip r:embed="rId6">
            <a:extLst>
              <a:ext uri="{28A0092B-C50C-407E-A947-70E740481C1C}">
                <a14:useLocalDpi xmlns:a14="http://schemas.microsoft.com/office/drawing/2010/main" val="0"/>
              </a:ext>
            </a:extLst>
          </a:blip>
          <a:srcRect l="48045" t="18294" r="8948"/>
          <a:stretch>
            <a:fillRect/>
          </a:stretch>
        </p:blipFill>
        <p:spPr bwMode="auto">
          <a:xfrm>
            <a:off x="74613" y="3021806"/>
            <a:ext cx="4603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p:cNvPicPr>
            <a:picLocks noChangeAspect="1" noChangeArrowheads="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728563">
            <a:off x="77411" y="4786242"/>
            <a:ext cx="454776" cy="454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9"/>
          <p:cNvPicPr>
            <a:picLocks noChangeAspect="1" noChangeArrowheads="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53135" y="4725243"/>
            <a:ext cx="562334" cy="562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49937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Q:\Images\Image1.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Q:\Images\Image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90000"/>
            <a:ext cx="9142858" cy="396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79512" y="1898829"/>
            <a:ext cx="8784976" cy="523220"/>
          </a:xfrm>
          <a:prstGeom prst="rect">
            <a:avLst/>
          </a:prstGeom>
          <a:noFill/>
        </p:spPr>
        <p:txBody>
          <a:bodyPr wrap="square" rtlCol="0">
            <a:spAutoFit/>
          </a:bodyPr>
          <a:lstStyle/>
          <a:p>
            <a:pPr algn="ctr"/>
            <a:r>
              <a:rPr lang="fr-FR" sz="2800" b="1" dirty="0" smtClean="0">
                <a:solidFill>
                  <a:srgbClr val="C00000"/>
                </a:solidFill>
              </a:rPr>
              <a:t>Le traitement des objections</a:t>
            </a:r>
            <a:endParaRPr lang="fr-FR" sz="2800" b="1" dirty="0">
              <a:solidFill>
                <a:srgbClr val="C00000"/>
              </a:solidFill>
            </a:endParaRPr>
          </a:p>
        </p:txBody>
      </p:sp>
    </p:spTree>
    <p:extLst>
      <p:ext uri="{BB962C8B-B14F-4D97-AF65-F5344CB8AC3E}">
        <p14:creationId xmlns:p14="http://schemas.microsoft.com/office/powerpoint/2010/main" val="25080859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Le traitement des objections</a:t>
            </a:r>
          </a:p>
        </p:txBody>
      </p:sp>
      <p:pic>
        <p:nvPicPr>
          <p:cNvPr id="3" name="Image 2"/>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t="6953" b="24801"/>
          <a:stretch/>
        </p:blipFill>
        <p:spPr>
          <a:xfrm>
            <a:off x="8100392" y="1040507"/>
            <a:ext cx="650981" cy="444277"/>
          </a:xfrm>
          <a:prstGeom prst="rect">
            <a:avLst/>
          </a:prstGeom>
        </p:spPr>
      </p:pic>
      <p:sp>
        <p:nvSpPr>
          <p:cNvPr id="4" name="Rectangle à coins arrondis 7"/>
          <p:cNvSpPr>
            <a:spLocks noChangeArrowheads="1"/>
          </p:cNvSpPr>
          <p:nvPr/>
        </p:nvSpPr>
        <p:spPr bwMode="auto">
          <a:xfrm>
            <a:off x="539750" y="1629816"/>
            <a:ext cx="8208963" cy="1943100"/>
          </a:xfrm>
          <a:prstGeom prst="roundRect">
            <a:avLst>
              <a:gd name="adj" fmla="val 16667"/>
            </a:avLst>
          </a:prstGeom>
          <a:noFill/>
          <a:ln w="6350">
            <a:solidFill>
              <a:schemeClr val="bg1">
                <a:lumMod val="50000"/>
              </a:schemeClr>
            </a:solidFill>
            <a:prstDash val="sysDash"/>
            <a:round/>
            <a:headEnd/>
            <a:tailEnd/>
          </a:ln>
        </p:spPr>
        <p:txBody>
          <a:bodyP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nSpc>
                <a:spcPct val="150000"/>
              </a:lnSpc>
              <a:buFont typeface="Arial" pitchFamily="34" charset="0"/>
              <a:buChar char="•"/>
              <a:defRPr/>
            </a:pPr>
            <a:endParaRPr lang="fr-FR" altLang="fr-FR" sz="1200" dirty="0" smtClean="0">
              <a:solidFill>
                <a:srgbClr val="000000"/>
              </a:solidFill>
              <a:latin typeface="Verdana" pitchFamily="34" charset="0"/>
            </a:endParaRPr>
          </a:p>
          <a:p>
            <a:pPr>
              <a:lnSpc>
                <a:spcPct val="150000"/>
              </a:lnSpc>
              <a:defRPr/>
            </a:pPr>
            <a:r>
              <a:rPr lang="fr-FR" altLang="fr-FR" sz="1200" dirty="0" smtClean="0">
                <a:solidFill>
                  <a:srgbClr val="000000"/>
                </a:solidFill>
                <a:latin typeface="Verdana" pitchFamily="34" charset="0"/>
              </a:rPr>
              <a:t>«</a:t>
            </a:r>
            <a:r>
              <a:rPr lang="fr-FR" altLang="fr-FR" sz="1200" dirty="0">
                <a:solidFill>
                  <a:srgbClr val="000000"/>
                </a:solidFill>
                <a:latin typeface="Verdana" pitchFamily="34" charset="0"/>
              </a:rPr>
              <a:t> </a:t>
            </a:r>
            <a:r>
              <a:rPr lang="fr-FR" altLang="fr-FR" sz="1200" b="1" dirty="0">
                <a:solidFill>
                  <a:srgbClr val="000000"/>
                </a:solidFill>
                <a:latin typeface="Verdana" pitchFamily="34" charset="0"/>
              </a:rPr>
              <a:t>Cette nouvelle carte, Visa Platinum Business, offre de nombreux services pensés spécialement pour les </a:t>
            </a:r>
            <a:r>
              <a:rPr lang="fr-FR" altLang="fr-FR" sz="1200" b="1" dirty="0" smtClean="0">
                <a:solidFill>
                  <a:srgbClr val="000000"/>
                </a:solidFill>
                <a:latin typeface="Verdana" pitchFamily="34" charset="0"/>
              </a:rPr>
              <a:t>Professionnels exigeants. Tout comme </a:t>
            </a:r>
            <a:r>
              <a:rPr lang="fr-FR" altLang="fr-FR" sz="1200" b="1" dirty="0">
                <a:solidFill>
                  <a:srgbClr val="000000"/>
                </a:solidFill>
                <a:latin typeface="Verdana" pitchFamily="34" charset="0"/>
              </a:rPr>
              <a:t>l’Assistant, sur lequel vous pouvez vous appuyer </a:t>
            </a:r>
            <a:r>
              <a:rPr lang="fr-FR" altLang="fr-FR" sz="1200" b="1" dirty="0" smtClean="0">
                <a:solidFill>
                  <a:srgbClr val="000000"/>
                </a:solidFill>
                <a:latin typeface="Verdana" pitchFamily="34" charset="0"/>
              </a:rPr>
              <a:t>au quotidien, pour organiser </a:t>
            </a:r>
            <a:r>
              <a:rPr lang="fr-FR" altLang="fr-FR" sz="1200" b="1" dirty="0">
                <a:solidFill>
                  <a:srgbClr val="000000"/>
                </a:solidFill>
                <a:latin typeface="Verdana" pitchFamily="34" charset="0"/>
              </a:rPr>
              <a:t>votre </a:t>
            </a:r>
            <a:r>
              <a:rPr lang="fr-FR" altLang="fr-FR" sz="1200" b="1" dirty="0" smtClean="0">
                <a:solidFill>
                  <a:srgbClr val="000000"/>
                </a:solidFill>
                <a:latin typeface="Verdana" pitchFamily="34" charset="0"/>
              </a:rPr>
              <a:t>vie professionnelle. </a:t>
            </a:r>
            <a:r>
              <a:rPr lang="fr-FR" altLang="fr-FR" sz="1200" b="1" dirty="0">
                <a:solidFill>
                  <a:srgbClr val="000000"/>
                </a:solidFill>
                <a:latin typeface="Verdana" pitchFamily="34" charset="0"/>
              </a:rPr>
              <a:t>Ce nouveau service, inclus dans votre cotisation carte, vous fera vraiment gagner du temps et de </a:t>
            </a:r>
            <a:r>
              <a:rPr lang="fr-FR" altLang="fr-FR" sz="1200" b="1" dirty="0" smtClean="0">
                <a:solidFill>
                  <a:srgbClr val="000000"/>
                </a:solidFill>
                <a:latin typeface="Verdana" pitchFamily="34" charset="0"/>
              </a:rPr>
              <a:t>l’argent.</a:t>
            </a:r>
            <a:r>
              <a:rPr lang="fr-FR" altLang="fr-FR" sz="1200" dirty="0" smtClean="0">
                <a:solidFill>
                  <a:srgbClr val="000000"/>
                </a:solidFill>
                <a:latin typeface="Verdana" pitchFamily="34" charset="0"/>
              </a:rPr>
              <a:t>»</a:t>
            </a:r>
          </a:p>
          <a:p>
            <a:pPr>
              <a:lnSpc>
                <a:spcPct val="150000"/>
              </a:lnSpc>
              <a:buFont typeface="Arial" pitchFamily="34" charset="0"/>
              <a:buChar char="•"/>
              <a:defRPr/>
            </a:pPr>
            <a:endParaRPr lang="fr-FR" altLang="fr-FR" sz="1200" dirty="0">
              <a:solidFill>
                <a:srgbClr val="000000"/>
              </a:solidFill>
              <a:latin typeface="Verdana" pitchFamily="34" charset="0"/>
            </a:endParaRPr>
          </a:p>
        </p:txBody>
      </p:sp>
      <p:sp>
        <p:nvSpPr>
          <p:cNvPr id="5" name="Rectangle à coins arrondis 6"/>
          <p:cNvSpPr>
            <a:spLocks noChangeArrowheads="1"/>
          </p:cNvSpPr>
          <p:nvPr/>
        </p:nvSpPr>
        <p:spPr bwMode="auto">
          <a:xfrm>
            <a:off x="250825" y="1520279"/>
            <a:ext cx="764698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 J’ai </a:t>
            </a:r>
            <a:r>
              <a:rPr lang="fr-FR" altLang="fr-FR" sz="1200" b="1" dirty="0">
                <a:solidFill>
                  <a:schemeClr val="bg1"/>
                </a:solidFill>
                <a:latin typeface="Verdana" pitchFamily="34" charset="0"/>
                <a:cs typeface="Arial" pitchFamily="34" charset="0"/>
              </a:rPr>
              <a:t>déjà une carte Visa Gold Business. Pourquoi opter pour cette nouvelle carte </a:t>
            </a:r>
            <a:r>
              <a:rPr lang="fr-FR" altLang="fr-FR" sz="1200" b="1" dirty="0" smtClean="0">
                <a:solidFill>
                  <a:schemeClr val="bg1"/>
                </a:solidFill>
                <a:latin typeface="Verdana" pitchFamily="34" charset="0"/>
                <a:cs typeface="Arial" pitchFamily="34" charset="0"/>
              </a:rPr>
              <a:t>? »</a:t>
            </a:r>
            <a:endParaRPr lang="fr-FR" altLang="fr-FR" sz="1200" b="1" dirty="0">
              <a:solidFill>
                <a:schemeClr val="bg1"/>
              </a:solidFill>
              <a:latin typeface="Verdana" pitchFamily="34" charset="0"/>
              <a:cs typeface="Arial" pitchFamily="34" charset="0"/>
            </a:endParaRPr>
          </a:p>
        </p:txBody>
      </p:sp>
      <p:sp>
        <p:nvSpPr>
          <p:cNvPr id="6" name="Rectangle à coins arrondis 7"/>
          <p:cNvSpPr>
            <a:spLocks noChangeArrowheads="1"/>
          </p:cNvSpPr>
          <p:nvPr/>
        </p:nvSpPr>
        <p:spPr bwMode="auto">
          <a:xfrm>
            <a:off x="539750" y="4076154"/>
            <a:ext cx="8208963" cy="2089150"/>
          </a:xfrm>
          <a:prstGeom prst="roundRect">
            <a:avLst>
              <a:gd name="adj" fmla="val 16667"/>
            </a:avLst>
          </a:prstGeom>
          <a:noFill/>
          <a:ln w="6350">
            <a:solidFill>
              <a:schemeClr val="bg1">
                <a:lumMod val="50000"/>
              </a:schemeClr>
            </a:solidFill>
            <a:prstDash val="sysDash"/>
            <a:round/>
            <a:headEnd/>
            <a:tailEnd/>
          </a:ln>
        </p:spPr>
        <p:txBody>
          <a:bodyP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nSpc>
                <a:spcPct val="150000"/>
              </a:lnSpc>
              <a:buFont typeface="Arial" pitchFamily="34" charset="0"/>
              <a:buChar char="•"/>
              <a:defRPr/>
            </a:pPr>
            <a:r>
              <a:rPr lang="fr-FR" altLang="fr-FR" sz="1200" dirty="0" smtClean="0">
                <a:solidFill>
                  <a:srgbClr val="000000"/>
                </a:solidFill>
                <a:latin typeface="Verdana" pitchFamily="34" charset="0"/>
              </a:rPr>
              <a:t> </a:t>
            </a:r>
          </a:p>
          <a:p>
            <a:pPr>
              <a:lnSpc>
                <a:spcPct val="150000"/>
              </a:lnSpc>
              <a:defRPr/>
            </a:pPr>
            <a:r>
              <a:rPr lang="fr-FR" altLang="fr-FR" sz="1200" b="1" dirty="0" smtClean="0">
                <a:solidFill>
                  <a:srgbClr val="000000"/>
                </a:solidFill>
                <a:latin typeface="Verdana" pitchFamily="34" charset="0"/>
              </a:rPr>
              <a:t>« L’offre de services inclus dans la carte Visa Platinum Business est vraiment large. Et beaucoup de ces services sont inédits, pour une carte Professionnelle. La carte Platinum Business contient forcément des services qui vous seraient utiles qui vous feront gagner du temps et vous permettront de vous concentrer sur votre activité professionnelle .»</a:t>
            </a:r>
            <a:r>
              <a:rPr lang="fr-FR" altLang="fr-FR" sz="1200" dirty="0" smtClean="0">
                <a:solidFill>
                  <a:srgbClr val="000000"/>
                </a:solidFill>
                <a:latin typeface="Verdana" pitchFamily="34" charset="0"/>
              </a:rPr>
              <a:t> </a:t>
            </a:r>
          </a:p>
          <a:p>
            <a:pPr>
              <a:lnSpc>
                <a:spcPct val="150000"/>
              </a:lnSpc>
              <a:defRPr/>
            </a:pPr>
            <a:r>
              <a:rPr lang="fr-FR" altLang="fr-FR" sz="1100" dirty="0" smtClean="0">
                <a:solidFill>
                  <a:srgbClr val="000000"/>
                </a:solidFill>
                <a:latin typeface="Verdana" pitchFamily="34" charset="0"/>
              </a:rPr>
              <a:t>Exemples de services : </a:t>
            </a:r>
            <a:r>
              <a:rPr lang="fr-FR" altLang="fr-FR" sz="1100" b="1" dirty="0">
                <a:solidFill>
                  <a:srgbClr val="000000"/>
                </a:solidFill>
                <a:latin typeface="Verdana" pitchFamily="34" charset="0"/>
              </a:rPr>
              <a:t> : </a:t>
            </a:r>
            <a:r>
              <a:rPr lang="fr-FR" altLang="fr-FR" sz="1100" i="1" dirty="0">
                <a:solidFill>
                  <a:srgbClr val="000000"/>
                </a:solidFill>
                <a:latin typeface="Verdana" pitchFamily="34" charset="0"/>
              </a:rPr>
              <a:t>Assistant Platinum Business, taxis, repas d’affaires, déplacements professionnels, extension de garantie constructeur, protection contre l’utilisation frauduleuse de votre mobile, etc.</a:t>
            </a:r>
            <a:endParaRPr lang="fr-FR" altLang="fr-FR" sz="1100" dirty="0" smtClean="0">
              <a:solidFill>
                <a:srgbClr val="000000"/>
              </a:solidFill>
              <a:latin typeface="Verdana" pitchFamily="34" charset="0"/>
            </a:endParaRPr>
          </a:p>
          <a:p>
            <a:pPr>
              <a:lnSpc>
                <a:spcPct val="150000"/>
              </a:lnSpc>
              <a:buFont typeface="Arial" pitchFamily="34" charset="0"/>
              <a:buChar char="•"/>
              <a:defRPr/>
            </a:pPr>
            <a:endParaRPr lang="fr-FR" altLang="fr-FR" sz="1200" dirty="0">
              <a:solidFill>
                <a:srgbClr val="000000"/>
              </a:solidFill>
              <a:latin typeface="Verdana" pitchFamily="34" charset="0"/>
            </a:endParaRPr>
          </a:p>
        </p:txBody>
      </p:sp>
      <p:sp>
        <p:nvSpPr>
          <p:cNvPr id="7" name="Rectangle à coins arrondis 6"/>
          <p:cNvSpPr>
            <a:spLocks noChangeArrowheads="1"/>
          </p:cNvSpPr>
          <p:nvPr/>
        </p:nvSpPr>
        <p:spPr bwMode="auto">
          <a:xfrm>
            <a:off x="276225" y="4004716"/>
            <a:ext cx="764698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Les services de cette carte ne me correspondent pas. » </a:t>
            </a:r>
          </a:p>
        </p:txBody>
      </p:sp>
    </p:spTree>
    <p:extLst>
      <p:ext uri="{BB962C8B-B14F-4D97-AF65-F5344CB8AC3E}">
        <p14:creationId xmlns:p14="http://schemas.microsoft.com/office/powerpoint/2010/main" val="28297936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Le traitement des objections</a:t>
            </a:r>
          </a:p>
        </p:txBody>
      </p:sp>
      <p:pic>
        <p:nvPicPr>
          <p:cNvPr id="3" name="Image 2"/>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t="6953" b="24801"/>
          <a:stretch/>
        </p:blipFill>
        <p:spPr>
          <a:xfrm>
            <a:off x="8100392" y="1052736"/>
            <a:ext cx="650981" cy="444277"/>
          </a:xfrm>
          <a:prstGeom prst="rect">
            <a:avLst/>
          </a:prstGeom>
        </p:spPr>
      </p:pic>
      <p:sp>
        <p:nvSpPr>
          <p:cNvPr id="4" name="Rectangle à coins arrondis 7"/>
          <p:cNvSpPr>
            <a:spLocks noChangeArrowheads="1"/>
          </p:cNvSpPr>
          <p:nvPr/>
        </p:nvSpPr>
        <p:spPr bwMode="auto">
          <a:xfrm>
            <a:off x="539750" y="1710581"/>
            <a:ext cx="8208963" cy="1727200"/>
          </a:xfrm>
          <a:prstGeom prst="roundRect">
            <a:avLst>
              <a:gd name="adj" fmla="val 16667"/>
            </a:avLst>
          </a:prstGeom>
          <a:noFill/>
          <a:ln w="6350">
            <a:solidFill>
              <a:schemeClr val="bg1">
                <a:lumMod val="50000"/>
              </a:schemeClr>
            </a:solidFill>
            <a:prstDash val="sysDash"/>
            <a:round/>
            <a:headEnd/>
            <a:tailEnd/>
          </a:ln>
        </p:spPr>
        <p:txBody>
          <a:bodyP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nSpc>
                <a:spcPct val="130000"/>
              </a:lnSpc>
              <a:spcBef>
                <a:spcPct val="20000"/>
              </a:spcBef>
              <a:buSzPct val="100000"/>
              <a:defRPr/>
            </a:pPr>
            <a:endParaRPr lang="fr-FR" altLang="fr-FR" sz="1200" dirty="0">
              <a:solidFill>
                <a:srgbClr val="000000"/>
              </a:solidFill>
              <a:latin typeface="Verdana" pitchFamily="34" charset="0"/>
            </a:endParaRPr>
          </a:p>
          <a:p>
            <a:pPr>
              <a:lnSpc>
                <a:spcPct val="130000"/>
              </a:lnSpc>
              <a:spcBef>
                <a:spcPct val="20000"/>
              </a:spcBef>
              <a:buSzPct val="100000"/>
              <a:defRPr/>
            </a:pPr>
            <a:r>
              <a:rPr lang="fr-FR" altLang="fr-FR" sz="1200" b="1" dirty="0" smtClean="0">
                <a:solidFill>
                  <a:srgbClr val="000000"/>
                </a:solidFill>
                <a:latin typeface="Verdana" pitchFamily="34" charset="0"/>
                <a:ea typeface="Verdana" panose="020B0604030504040204" pitchFamily="34" charset="0"/>
                <a:cs typeface="Verdana" panose="020B0604030504040204" pitchFamily="34" charset="0"/>
              </a:rPr>
              <a:t>« </a:t>
            </a:r>
            <a:r>
              <a:rPr lang="fr-FR" altLang="fr-FR" sz="1200" b="1" dirty="0">
                <a:latin typeface="Verdana" panose="020B0604030504040204" pitchFamily="34" charset="0"/>
                <a:ea typeface="Verdana" panose="020B0604030504040204" pitchFamily="34" charset="0"/>
                <a:cs typeface="Verdana" panose="020B0604030504040204" pitchFamily="34" charset="0"/>
              </a:rPr>
              <a:t>Effectuez-vous </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des </a:t>
            </a:r>
            <a:r>
              <a:rPr lang="fr-FR" altLang="fr-FR" sz="1200" b="1" dirty="0">
                <a:latin typeface="Verdana" panose="020B0604030504040204" pitchFamily="34" charset="0"/>
                <a:ea typeface="Verdana" panose="020B0604030504040204" pitchFamily="34" charset="0"/>
                <a:cs typeface="Verdana" panose="020B0604030504040204" pitchFamily="34" charset="0"/>
              </a:rPr>
              <a:t>déplacements </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professionnels ? Avez-vous </a:t>
            </a:r>
            <a:r>
              <a:rPr lang="fr-FR" altLang="fr-FR" sz="1200" b="1" dirty="0">
                <a:latin typeface="Verdana" panose="020B0604030504040204" pitchFamily="34" charset="0"/>
                <a:ea typeface="Verdana" panose="020B0604030504040204" pitchFamily="34" charset="0"/>
                <a:cs typeface="Verdana" panose="020B0604030504040204" pitchFamily="34" charset="0"/>
              </a:rPr>
              <a:t>besoin </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de réserver des taxis ? </a:t>
            </a:r>
            <a:r>
              <a:rPr lang="fr-FR" altLang="fr-FR" sz="1200" b="1" dirty="0">
                <a:latin typeface="Verdana" panose="020B0604030504040204" pitchFamily="34" charset="0"/>
                <a:ea typeface="Verdana" panose="020B0604030504040204" pitchFamily="34" charset="0"/>
                <a:cs typeface="Verdana" panose="020B0604030504040204" pitchFamily="34" charset="0"/>
              </a:rPr>
              <a:t>d</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es restaurants ? La </a:t>
            </a:r>
            <a:r>
              <a:rPr lang="fr-FR" altLang="fr-FR" sz="1200" b="1" dirty="0">
                <a:latin typeface="Verdana" panose="020B0604030504040204" pitchFamily="34" charset="0"/>
                <a:ea typeface="Verdana" panose="020B0604030504040204" pitchFamily="34" charset="0"/>
                <a:cs typeface="Verdana" panose="020B0604030504040204" pitchFamily="34" charset="0"/>
              </a:rPr>
              <a:t>carte Visa Business Platinum est avant tout là pour vous aider au quotidien </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et </a:t>
            </a:r>
            <a:r>
              <a:rPr lang="fr-FR" altLang="fr-FR" sz="1200" b="1" dirty="0">
                <a:latin typeface="Verdana" panose="020B0604030504040204" pitchFamily="34" charset="0"/>
                <a:ea typeface="Verdana" panose="020B0604030504040204" pitchFamily="34" charset="0"/>
                <a:cs typeface="Verdana" panose="020B0604030504040204" pitchFamily="34" charset="0"/>
              </a:rPr>
              <a:t>vous offre des services sur-mesure</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a:t>
            </a:r>
            <a:r>
              <a:rPr lang="fr-FR" altLang="fr-FR" sz="1200" b="1" dirty="0" smtClean="0">
                <a:solidFill>
                  <a:srgbClr val="000000"/>
                </a:solidFill>
                <a:latin typeface="Verdana" pitchFamily="34" charset="0"/>
              </a:rPr>
              <a:t>»</a:t>
            </a:r>
          </a:p>
          <a:p>
            <a:pPr>
              <a:lnSpc>
                <a:spcPct val="130000"/>
              </a:lnSpc>
              <a:spcBef>
                <a:spcPct val="20000"/>
              </a:spcBef>
              <a:buSzPct val="100000"/>
              <a:defRPr/>
            </a:pPr>
            <a:r>
              <a:rPr lang="fr-FR" altLang="fr-FR" sz="1100" dirty="0" smtClean="0">
                <a:solidFill>
                  <a:srgbClr val="000000"/>
                </a:solidFill>
                <a:latin typeface="Verdana" pitchFamily="34" charset="0"/>
              </a:rPr>
              <a:t>La carte Visa Platinum comprend une dimension statutaire mais c’est avant tout une carte de « services » orientés Professionnels   </a:t>
            </a:r>
          </a:p>
          <a:p>
            <a:pPr>
              <a:lnSpc>
                <a:spcPct val="150000"/>
              </a:lnSpc>
              <a:buFont typeface="Arial" pitchFamily="34" charset="0"/>
              <a:buChar char="•"/>
              <a:defRPr/>
            </a:pPr>
            <a:endParaRPr lang="fr-FR" altLang="fr-FR" sz="1200" dirty="0">
              <a:solidFill>
                <a:srgbClr val="000000"/>
              </a:solidFill>
              <a:latin typeface="Verdana" pitchFamily="34" charset="0"/>
            </a:endParaRPr>
          </a:p>
        </p:txBody>
      </p:sp>
      <p:sp>
        <p:nvSpPr>
          <p:cNvPr id="5" name="Rectangle à coins arrondis 6"/>
          <p:cNvSpPr>
            <a:spLocks noChangeArrowheads="1"/>
          </p:cNvSpPr>
          <p:nvPr/>
        </p:nvSpPr>
        <p:spPr bwMode="auto">
          <a:xfrm>
            <a:off x="361950" y="1531193"/>
            <a:ext cx="764698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Je </a:t>
            </a:r>
            <a:r>
              <a:rPr lang="fr-FR" altLang="fr-FR" sz="1200" b="1" dirty="0" smtClean="0">
                <a:solidFill>
                  <a:schemeClr val="bg1"/>
                </a:solidFill>
                <a:latin typeface="Verdana" pitchFamily="34" charset="0"/>
                <a:cs typeface="Arial" pitchFamily="34" charset="0"/>
              </a:rPr>
              <a:t>n’ai pas besoin d’une carte aussi haut de gamme. » </a:t>
            </a:r>
            <a:endParaRPr lang="fr-FR" altLang="fr-FR" sz="1200" b="1" dirty="0">
              <a:solidFill>
                <a:schemeClr val="bg1"/>
              </a:solidFill>
              <a:latin typeface="Verdana" pitchFamily="34" charset="0"/>
              <a:cs typeface="Arial" pitchFamily="34" charset="0"/>
            </a:endParaRPr>
          </a:p>
        </p:txBody>
      </p:sp>
      <p:sp>
        <p:nvSpPr>
          <p:cNvPr id="6" name="Rectangle à coins arrondis 7"/>
          <p:cNvSpPr>
            <a:spLocks noChangeArrowheads="1"/>
          </p:cNvSpPr>
          <p:nvPr/>
        </p:nvSpPr>
        <p:spPr bwMode="auto">
          <a:xfrm>
            <a:off x="609600" y="3860056"/>
            <a:ext cx="8208963" cy="2881312"/>
          </a:xfrm>
          <a:prstGeom prst="roundRect">
            <a:avLst>
              <a:gd name="adj" fmla="val 11278"/>
            </a:avLst>
          </a:prstGeom>
          <a:noFill/>
          <a:ln w="6350">
            <a:solidFill>
              <a:schemeClr val="bg1">
                <a:lumMod val="50000"/>
              </a:schemeClr>
            </a:solidFill>
            <a:prstDash val="sysDash"/>
            <a:round/>
            <a:headEnd/>
            <a:tailEnd/>
          </a:ln>
        </p:spPr>
        <p:txBody>
          <a:bodyP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nSpc>
                <a:spcPct val="150000"/>
              </a:lnSpc>
              <a:defRPr/>
            </a:pPr>
            <a:r>
              <a:rPr lang="fr-FR" altLang="fr-FR" sz="1200" dirty="0" smtClean="0">
                <a:solidFill>
                  <a:srgbClr val="000000"/>
                </a:solidFill>
                <a:latin typeface="Verdana" pitchFamily="34" charset="0"/>
              </a:rPr>
              <a:t> </a:t>
            </a:r>
          </a:p>
          <a:p>
            <a:pPr>
              <a:lnSpc>
                <a:spcPct val="150000"/>
              </a:lnSpc>
              <a:defRPr/>
            </a:pPr>
            <a:r>
              <a:rPr lang="fr-FR" altLang="fr-FR" sz="1200" b="1" dirty="0" smtClean="0">
                <a:solidFill>
                  <a:srgbClr val="000000"/>
                </a:solidFill>
                <a:latin typeface="Verdana" pitchFamily="34" charset="0"/>
              </a:rPr>
              <a:t>« Comparée aux autres cartes de la gamme, la cotisation de la carte Visa Platinum Business est effectivement plus élevée. Mais si </a:t>
            </a:r>
            <a:r>
              <a:rPr lang="fr-FR" altLang="fr-FR" sz="1200" b="1" dirty="0">
                <a:solidFill>
                  <a:srgbClr val="000000"/>
                </a:solidFill>
                <a:latin typeface="Verdana" pitchFamily="34" charset="0"/>
              </a:rPr>
              <a:t>vous tirez </a:t>
            </a:r>
            <a:r>
              <a:rPr lang="fr-FR" altLang="fr-FR" sz="1200" b="1" dirty="0" smtClean="0">
                <a:solidFill>
                  <a:srgbClr val="000000"/>
                </a:solidFill>
                <a:latin typeface="Verdana" pitchFamily="34" charset="0"/>
              </a:rPr>
              <a:t>bien  parti </a:t>
            </a:r>
            <a:r>
              <a:rPr lang="fr-FR" altLang="fr-FR" sz="1200" b="1" dirty="0">
                <a:solidFill>
                  <a:srgbClr val="000000"/>
                </a:solidFill>
                <a:latin typeface="Verdana" pitchFamily="34" charset="0"/>
              </a:rPr>
              <a:t>des services à très forte valeur </a:t>
            </a:r>
            <a:r>
              <a:rPr lang="fr-FR" altLang="fr-FR" sz="1200" b="1" dirty="0" smtClean="0">
                <a:solidFill>
                  <a:srgbClr val="000000"/>
                </a:solidFill>
                <a:latin typeface="Verdana" pitchFamily="34" charset="0"/>
              </a:rPr>
              <a:t>ajoutée compris </a:t>
            </a:r>
            <a:r>
              <a:rPr lang="fr-FR" altLang="fr-FR" sz="1200" b="1" dirty="0">
                <a:solidFill>
                  <a:srgbClr val="000000"/>
                </a:solidFill>
                <a:latin typeface="Verdana" pitchFamily="34" charset="0"/>
              </a:rPr>
              <a:t>dans votre carte, vous verrez qu’elle vous fera faire des </a:t>
            </a:r>
            <a:r>
              <a:rPr lang="fr-FR" altLang="fr-FR" sz="1200" b="1" dirty="0" smtClean="0">
                <a:solidFill>
                  <a:srgbClr val="000000"/>
                </a:solidFill>
                <a:latin typeface="Verdana" pitchFamily="34" charset="0"/>
              </a:rPr>
              <a:t>économies de temps et d’argent. »   </a:t>
            </a:r>
          </a:p>
          <a:p>
            <a:pPr>
              <a:lnSpc>
                <a:spcPct val="150000"/>
              </a:lnSpc>
              <a:defRPr/>
            </a:pPr>
            <a:r>
              <a:rPr lang="fr-FR" altLang="fr-FR" sz="1100" dirty="0" smtClean="0">
                <a:solidFill>
                  <a:srgbClr val="000000"/>
                </a:solidFill>
                <a:latin typeface="Verdana" pitchFamily="34" charset="0"/>
              </a:rPr>
              <a:t>Exemples de services sources d’économies :</a:t>
            </a:r>
            <a:r>
              <a:rPr lang="fr-FR" altLang="fr-FR" sz="1100" i="1" dirty="0" smtClean="0">
                <a:solidFill>
                  <a:srgbClr val="000000"/>
                </a:solidFill>
                <a:latin typeface="Verdana" pitchFamily="34" charset="0"/>
              </a:rPr>
              <a:t> réservation de taxis prioritaires (versus abonnement de taxi), Assistant Visa Platinum Business (service de conciergerie professionnelle), tarifs négociés par l’Assistant auprès de prestataires, Avantages Partenaires, assurances économisées lors de vos achats ou de vos déplacements (extensions de garantie constructeur, assurances voyage, location de véhicule, utilisation frauduleuse du mobile, etc.) » </a:t>
            </a:r>
          </a:p>
          <a:p>
            <a:pPr>
              <a:lnSpc>
                <a:spcPct val="150000"/>
              </a:lnSpc>
              <a:buFont typeface="Arial" pitchFamily="34" charset="0"/>
              <a:buChar char="•"/>
              <a:defRPr/>
            </a:pPr>
            <a:endParaRPr lang="fr-FR" altLang="fr-FR" sz="1200" dirty="0">
              <a:solidFill>
                <a:srgbClr val="000000"/>
              </a:solidFill>
              <a:latin typeface="Verdana" pitchFamily="34" charset="0"/>
            </a:endParaRPr>
          </a:p>
        </p:txBody>
      </p:sp>
      <p:sp>
        <p:nvSpPr>
          <p:cNvPr id="7" name="Rectangle à coins arrondis 6"/>
          <p:cNvSpPr>
            <a:spLocks noChangeArrowheads="1"/>
          </p:cNvSpPr>
          <p:nvPr/>
        </p:nvSpPr>
        <p:spPr bwMode="auto">
          <a:xfrm>
            <a:off x="390525" y="3764806"/>
            <a:ext cx="764698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 Je trouve cette carte trop chère » </a:t>
            </a:r>
            <a:endParaRPr lang="fr-FR" altLang="fr-FR" sz="1200" b="1" dirty="0">
              <a:solidFill>
                <a:schemeClr val="bg1"/>
              </a:solidFill>
              <a:latin typeface="Verdana" pitchFamily="34" charset="0"/>
              <a:cs typeface="Arial" pitchFamily="34" charset="0"/>
            </a:endParaRPr>
          </a:p>
        </p:txBody>
      </p:sp>
    </p:spTree>
    <p:extLst>
      <p:ext uri="{BB962C8B-B14F-4D97-AF65-F5344CB8AC3E}">
        <p14:creationId xmlns:p14="http://schemas.microsoft.com/office/powerpoint/2010/main" val="27158367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7"/>
          <p:cNvSpPr>
            <a:spLocks noChangeArrowheads="1"/>
          </p:cNvSpPr>
          <p:nvPr/>
        </p:nvSpPr>
        <p:spPr bwMode="auto">
          <a:xfrm>
            <a:off x="539750" y="1916509"/>
            <a:ext cx="8208963" cy="1982787"/>
          </a:xfrm>
          <a:prstGeom prst="roundRect">
            <a:avLst>
              <a:gd name="adj" fmla="val 16667"/>
            </a:avLst>
          </a:prstGeom>
          <a:noFill/>
          <a:ln w="6350">
            <a:solidFill>
              <a:schemeClr val="bg1">
                <a:lumMod val="50000"/>
              </a:schemeClr>
            </a:solidFill>
            <a:prstDash val="sysDash"/>
            <a:round/>
            <a:headEnd/>
            <a:tailEnd/>
          </a:ln>
        </p:spPr>
        <p:txBody>
          <a:bodyP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nSpc>
                <a:spcPct val="130000"/>
              </a:lnSpc>
              <a:spcBef>
                <a:spcPct val="20000"/>
              </a:spcBef>
              <a:buSzPct val="100000"/>
              <a:defRPr/>
            </a:pPr>
            <a:r>
              <a:rPr lang="fr-FR" altLang="fr-FR" sz="1200" b="1" dirty="0" smtClean="0">
                <a:solidFill>
                  <a:srgbClr val="000000"/>
                </a:solidFill>
                <a:latin typeface="Verdana" pitchFamily="34" charset="0"/>
                <a:ea typeface="Verdana" panose="020B0604030504040204" pitchFamily="34" charset="0"/>
                <a:cs typeface="Verdana" panose="020B0604030504040204" pitchFamily="34" charset="0"/>
              </a:rPr>
              <a:t>« </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En fait, la carte Visa Platinum Business comprend toutes les Assurances des cartes Visa Business et Gold Business et qui vous couvrent lors de vos déplacements Professionnels. Les plafonds d’indemnisation sont beaucoup plus élevés et les assurances couvrent 2 collaborateurs qui voyagent avec vous. »</a:t>
            </a:r>
          </a:p>
          <a:p>
            <a:pPr>
              <a:lnSpc>
                <a:spcPct val="130000"/>
              </a:lnSpc>
              <a:spcBef>
                <a:spcPct val="20000"/>
              </a:spcBef>
              <a:buSzPct val="100000"/>
              <a:defRPr/>
            </a:pPr>
            <a:r>
              <a:rPr lang="fr-FR" altLang="fr-FR" sz="12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Quant aux assurances de type extension de garantie constructeur, si vous en bénéficiez à titre particulier, par exemple, vous savez que c’est une réelle source d’économie. Elles vous évitent de souscrire ce type d’assurance en magasin. » </a:t>
            </a:r>
            <a:endParaRPr lang="fr-FR" altLang="fr-FR" sz="1200" dirty="0">
              <a:solidFill>
                <a:srgbClr val="000000"/>
              </a:solidFill>
              <a:latin typeface="Verdana" pitchFamily="34" charset="0"/>
            </a:endParaRPr>
          </a:p>
        </p:txBody>
      </p:sp>
      <p:sp>
        <p:nvSpPr>
          <p:cNvPr id="3" name="Rectangle à coins arrondis 6"/>
          <p:cNvSpPr>
            <a:spLocks noChangeArrowheads="1"/>
          </p:cNvSpPr>
          <p:nvPr/>
        </p:nvSpPr>
        <p:spPr bwMode="auto">
          <a:xfrm>
            <a:off x="361950" y="1522809"/>
            <a:ext cx="764698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 Cette carte comprend beaucoup d’Assurances qui ne me servent à rien. » </a:t>
            </a:r>
            <a:endParaRPr lang="fr-FR" altLang="fr-FR" sz="1200" b="1" dirty="0">
              <a:solidFill>
                <a:schemeClr val="bg1"/>
              </a:solidFill>
              <a:latin typeface="Verdana" pitchFamily="34" charset="0"/>
              <a:cs typeface="Arial" pitchFamily="34" charset="0"/>
            </a:endParaRPr>
          </a:p>
        </p:txBody>
      </p:sp>
      <p:sp>
        <p:nvSpPr>
          <p:cNvPr id="4" name="Rectangle à coins arrondis 7"/>
          <p:cNvSpPr>
            <a:spLocks noChangeArrowheads="1"/>
          </p:cNvSpPr>
          <p:nvPr/>
        </p:nvSpPr>
        <p:spPr bwMode="auto">
          <a:xfrm>
            <a:off x="609600" y="4292996"/>
            <a:ext cx="8208963" cy="2592388"/>
          </a:xfrm>
          <a:prstGeom prst="roundRect">
            <a:avLst>
              <a:gd name="adj" fmla="val 11278"/>
            </a:avLst>
          </a:prstGeom>
          <a:noFill/>
          <a:ln w="6350">
            <a:solidFill>
              <a:schemeClr val="bg1">
                <a:lumMod val="50000"/>
              </a:schemeClr>
            </a:solidFill>
            <a:prstDash val="sysDash"/>
            <a:round/>
            <a:headEnd/>
            <a:tailEnd/>
          </a:ln>
        </p:spPr>
        <p:txBody>
          <a:bodyP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nSpc>
                <a:spcPct val="150000"/>
              </a:lnSpc>
              <a:defRPr/>
            </a:pPr>
            <a:r>
              <a:rPr lang="fr-FR" altLang="fr-FR" sz="1200" dirty="0" smtClean="0">
                <a:solidFill>
                  <a:srgbClr val="000000"/>
                </a:solidFill>
                <a:latin typeface="Verdana" pitchFamily="34" charset="0"/>
              </a:rPr>
              <a:t> </a:t>
            </a:r>
            <a:endParaRPr lang="fr-FR" altLang="fr-FR" sz="1200" dirty="0">
              <a:solidFill>
                <a:srgbClr val="000000"/>
              </a:solidFill>
              <a:latin typeface="Verdana" pitchFamily="34" charset="0"/>
            </a:endParaRPr>
          </a:p>
          <a:p>
            <a:pPr>
              <a:lnSpc>
                <a:spcPct val="150000"/>
              </a:lnSpc>
              <a:defRPr/>
            </a:pPr>
            <a:r>
              <a:rPr lang="fr-FR" altLang="fr-FR" sz="1200" b="1" dirty="0" smtClean="0">
                <a:solidFill>
                  <a:srgbClr val="000000"/>
                </a:solidFill>
                <a:latin typeface="Verdana" pitchFamily="34" charset="0"/>
              </a:rPr>
              <a:t>« Avec la carte Visa Platinum Business, vous pouvez effectivement bénéficier de plafonds de paiement et de retrait très élevés. Mais nous avons la possibilité de personnaliser ces plafonds : si vous vous sentez plus en sécurité avec un plafond d’un montant inférieur par exemple. Cela dit, vous avez peut être intérêt à régler certaines dépenses par carte, pour bénéficier de la garantie achat, de l’extension de garantie constructeur, ou pour optimiser votre trésorerie grâce au débit différé, par exemple.</a:t>
            </a:r>
          </a:p>
          <a:p>
            <a:pPr>
              <a:lnSpc>
                <a:spcPct val="150000"/>
              </a:lnSpc>
              <a:defRPr/>
            </a:pPr>
            <a:r>
              <a:rPr lang="fr-FR" altLang="fr-FR" sz="1200" b="1" dirty="0" smtClean="0">
                <a:solidFill>
                  <a:srgbClr val="000000"/>
                </a:solidFill>
                <a:latin typeface="Verdana" pitchFamily="34" charset="0"/>
              </a:rPr>
              <a:t>Vous bénéficiez également de services adaptés aux besoins des professionnels avec l’Assistant» </a:t>
            </a:r>
          </a:p>
        </p:txBody>
      </p:sp>
      <p:sp>
        <p:nvSpPr>
          <p:cNvPr id="5" name="Rectangle à coins arrondis 6"/>
          <p:cNvSpPr>
            <a:spLocks noChangeArrowheads="1"/>
          </p:cNvSpPr>
          <p:nvPr/>
        </p:nvSpPr>
        <p:spPr bwMode="auto">
          <a:xfrm>
            <a:off x="361950" y="4259659"/>
            <a:ext cx="764698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 Les plafonds de cette carte sont trop élevés. » </a:t>
            </a:r>
            <a:endParaRPr lang="fr-FR" altLang="fr-FR" sz="1200" b="1" dirty="0">
              <a:solidFill>
                <a:schemeClr val="bg1"/>
              </a:solidFill>
              <a:latin typeface="Verdana" pitchFamily="34" charset="0"/>
              <a:cs typeface="Arial" pitchFamily="34" charset="0"/>
            </a:endParaRPr>
          </a:p>
        </p:txBody>
      </p:sp>
      <p:sp>
        <p:nvSpPr>
          <p:cNvPr id="6"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Le traitement des objections</a:t>
            </a:r>
          </a:p>
        </p:txBody>
      </p:sp>
      <p:pic>
        <p:nvPicPr>
          <p:cNvPr id="7" name="Image 6"/>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t="6953" b="24801"/>
          <a:stretch/>
        </p:blipFill>
        <p:spPr>
          <a:xfrm>
            <a:off x="8100392" y="1052736"/>
            <a:ext cx="650981" cy="444277"/>
          </a:xfrm>
          <a:prstGeom prst="rect">
            <a:avLst/>
          </a:prstGeom>
        </p:spPr>
      </p:pic>
    </p:spTree>
    <p:extLst>
      <p:ext uri="{BB962C8B-B14F-4D97-AF65-F5344CB8AC3E}">
        <p14:creationId xmlns:p14="http://schemas.microsoft.com/office/powerpoint/2010/main" val="23913994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t="6953" b="24801"/>
          <a:stretch/>
        </p:blipFill>
        <p:spPr>
          <a:xfrm>
            <a:off x="8100392" y="1052736"/>
            <a:ext cx="650981" cy="444277"/>
          </a:xfrm>
          <a:prstGeom prst="rect">
            <a:avLst/>
          </a:prstGeom>
        </p:spPr>
      </p:pic>
      <p:sp>
        <p:nvSpPr>
          <p:cNvPr id="3" name="Rectangle à coins arrondis 7"/>
          <p:cNvSpPr>
            <a:spLocks noChangeArrowheads="1"/>
          </p:cNvSpPr>
          <p:nvPr/>
        </p:nvSpPr>
        <p:spPr bwMode="auto">
          <a:xfrm>
            <a:off x="539750" y="2579018"/>
            <a:ext cx="8208963" cy="1800225"/>
          </a:xfrm>
          <a:prstGeom prst="roundRect">
            <a:avLst>
              <a:gd name="adj" fmla="val 7045"/>
            </a:avLst>
          </a:prstGeom>
          <a:noFill/>
          <a:ln w="6350">
            <a:solidFill>
              <a:schemeClr val="bg1">
                <a:lumMod val="50000"/>
              </a:schemeClr>
            </a:solidFill>
            <a:prstDash val="sysDash"/>
            <a:round/>
            <a:headEnd/>
            <a:tailEnd/>
          </a:ln>
        </p:spPr>
        <p:txBody>
          <a:bodyP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nSpc>
                <a:spcPct val="150000"/>
              </a:lnSpc>
              <a:defRPr/>
            </a:pPr>
            <a:r>
              <a:rPr lang="fr-FR" altLang="fr-FR" sz="1200" dirty="0" smtClean="0">
                <a:solidFill>
                  <a:srgbClr val="000000"/>
                </a:solidFill>
                <a:latin typeface="Verdana" pitchFamily="34" charset="0"/>
              </a:rPr>
              <a:t> </a:t>
            </a:r>
          </a:p>
          <a:p>
            <a:pPr>
              <a:lnSpc>
                <a:spcPts val="1600"/>
              </a:lnSpc>
              <a:defRPr/>
            </a:pPr>
            <a:r>
              <a:rPr lang="fr-FR" altLang="fr-FR" sz="1200" b="1" dirty="0" smtClean="0">
                <a:solidFill>
                  <a:srgbClr val="000000"/>
                </a:solidFill>
                <a:latin typeface="Verdana" pitchFamily="34" charset="0"/>
              </a:rPr>
              <a:t>« Quelle carte avez-vous ? En réalité, cette carte n’a pas vraiment d’équivalent sur le marché. C’est une des rares cartes professionnelles à inclure les services d’un Assistant et des garanties comme la garantie achats, l’extension de garantie constructeur, la protection contre l’utilisation frauduleuse du mobile.»   </a:t>
            </a:r>
          </a:p>
          <a:p>
            <a:pPr>
              <a:lnSpc>
                <a:spcPts val="1600"/>
              </a:lnSpc>
              <a:defRPr/>
            </a:pPr>
            <a:r>
              <a:rPr lang="fr-FR" altLang="fr-FR" sz="1100" dirty="0" smtClean="0">
                <a:solidFill>
                  <a:srgbClr val="000000"/>
                </a:solidFill>
                <a:latin typeface="Verdana" pitchFamily="34" charset="0"/>
              </a:rPr>
              <a:t>Une exception : </a:t>
            </a:r>
            <a:r>
              <a:rPr lang="fr-FR" altLang="fr-FR" sz="1100" dirty="0">
                <a:solidFill>
                  <a:srgbClr val="000000"/>
                </a:solidFill>
                <a:latin typeface="Verdana" pitchFamily="34" charset="0"/>
              </a:rPr>
              <a:t>la carte Excellence de </a:t>
            </a:r>
            <a:r>
              <a:rPr lang="fr-FR" altLang="fr-FR" sz="1100" dirty="0" smtClean="0">
                <a:solidFill>
                  <a:srgbClr val="000000"/>
                </a:solidFill>
                <a:latin typeface="Verdana" pitchFamily="34" charset="0"/>
              </a:rPr>
              <a:t>LCL (Mastercard) qui donne accès à un Assistant, des Assurances Voyage et une Assistance comparables (garanties et montants) </a:t>
            </a:r>
            <a:r>
              <a:rPr lang="fr-FR" altLang="fr-FR" sz="1100" dirty="0" smtClean="0">
                <a:solidFill>
                  <a:srgbClr val="000000"/>
                </a:solidFill>
                <a:latin typeface="Verdana" pitchFamily="34" charset="0"/>
                <a:sym typeface="Wingdings" panose="05000000000000000000" pitchFamily="2" charset="2"/>
              </a:rPr>
              <a:t> </a:t>
            </a:r>
            <a:r>
              <a:rPr lang="fr-FR" altLang="fr-FR" sz="1100" dirty="0" smtClean="0">
                <a:solidFill>
                  <a:srgbClr val="000000"/>
                </a:solidFill>
                <a:latin typeface="Verdana" pitchFamily="34" charset="0"/>
              </a:rPr>
              <a:t>Axes de différenciation de Platinum = Garantie Achat, Extension de garantie constructeur, utilisation frauduleuse du mobile et de la carte </a:t>
            </a:r>
            <a:endParaRPr lang="fr-FR" altLang="fr-FR" sz="1100" dirty="0">
              <a:solidFill>
                <a:srgbClr val="000000"/>
              </a:solidFill>
              <a:latin typeface="Verdana" pitchFamily="34" charset="0"/>
            </a:endParaRPr>
          </a:p>
          <a:p>
            <a:pPr>
              <a:lnSpc>
                <a:spcPct val="150000"/>
              </a:lnSpc>
              <a:buFont typeface="Arial" pitchFamily="34" charset="0"/>
              <a:buChar char="•"/>
              <a:defRPr/>
            </a:pPr>
            <a:endParaRPr lang="fr-FR" altLang="fr-FR" sz="1200" dirty="0">
              <a:solidFill>
                <a:srgbClr val="000000"/>
              </a:solidFill>
              <a:latin typeface="Verdana" pitchFamily="34" charset="0"/>
            </a:endParaRPr>
          </a:p>
        </p:txBody>
      </p:sp>
      <p:sp>
        <p:nvSpPr>
          <p:cNvPr id="4" name="Rectangle à coins arrondis 6"/>
          <p:cNvSpPr>
            <a:spLocks noChangeArrowheads="1"/>
          </p:cNvSpPr>
          <p:nvPr/>
        </p:nvSpPr>
        <p:spPr bwMode="auto">
          <a:xfrm>
            <a:off x="292100" y="2490118"/>
            <a:ext cx="764698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 J’ai déjà une carte équivalente chez un concurrent. » </a:t>
            </a:r>
            <a:endParaRPr lang="fr-FR" altLang="fr-FR" sz="1200" b="1" dirty="0">
              <a:solidFill>
                <a:schemeClr val="bg1"/>
              </a:solidFill>
              <a:latin typeface="Verdana" pitchFamily="34" charset="0"/>
              <a:cs typeface="Arial" pitchFamily="34" charset="0"/>
            </a:endParaRPr>
          </a:p>
        </p:txBody>
      </p:sp>
      <p:sp>
        <p:nvSpPr>
          <p:cNvPr id="5" name="Rectangle à coins arrondis 7"/>
          <p:cNvSpPr>
            <a:spLocks noChangeArrowheads="1"/>
          </p:cNvSpPr>
          <p:nvPr/>
        </p:nvSpPr>
        <p:spPr bwMode="auto">
          <a:xfrm>
            <a:off x="539750" y="4731668"/>
            <a:ext cx="8208963" cy="2057400"/>
          </a:xfrm>
          <a:prstGeom prst="roundRect">
            <a:avLst>
              <a:gd name="adj" fmla="val 10114"/>
            </a:avLst>
          </a:prstGeom>
          <a:noFill/>
          <a:ln w="6350">
            <a:solidFill>
              <a:schemeClr val="bg1">
                <a:lumMod val="50000"/>
              </a:schemeClr>
            </a:solidFill>
            <a:prstDash val="sysDash"/>
            <a:round/>
            <a:headEnd/>
            <a:tailEnd/>
          </a:ln>
        </p:spPr>
        <p:txBody>
          <a:bodyP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nSpc>
                <a:spcPct val="130000"/>
              </a:lnSpc>
              <a:spcBef>
                <a:spcPct val="20000"/>
              </a:spcBef>
              <a:buSzPct val="100000"/>
              <a:defRPr/>
            </a:pPr>
            <a:endParaRPr lang="fr-FR" altLang="fr-FR" sz="600" dirty="0" smtClean="0">
              <a:solidFill>
                <a:srgbClr val="000000"/>
              </a:solidFill>
              <a:latin typeface="Verdana" pitchFamily="34" charset="0"/>
            </a:endParaRPr>
          </a:p>
          <a:p>
            <a:pPr>
              <a:lnSpc>
                <a:spcPct val="130000"/>
              </a:lnSpc>
              <a:spcBef>
                <a:spcPct val="20000"/>
              </a:spcBef>
              <a:buSzPct val="100000"/>
              <a:defRPr/>
            </a:pPr>
            <a:r>
              <a:rPr lang="fr-FR" altLang="fr-FR" sz="1200" b="1" dirty="0" smtClean="0">
                <a:solidFill>
                  <a:srgbClr val="000000"/>
                </a:solidFill>
                <a:latin typeface="Verdana" pitchFamily="34" charset="0"/>
                <a:ea typeface="Verdana" panose="020B0604030504040204" pitchFamily="34" charset="0"/>
                <a:cs typeface="Verdana" panose="020B0604030504040204" pitchFamily="34" charset="0"/>
              </a:rPr>
              <a:t>« </a:t>
            </a:r>
            <a:r>
              <a:rPr lang="fr-FR" altLang="fr-FR" sz="1200" b="1" dirty="0">
                <a:latin typeface="Verdana" panose="020B0604030504040204" pitchFamily="34" charset="0"/>
                <a:ea typeface="Verdana" panose="020B0604030504040204" pitchFamily="34" charset="0"/>
                <a:cs typeface="Verdana" panose="020B0604030504040204" pitchFamily="34" charset="0"/>
              </a:rPr>
              <a:t>Savez-vous que les deux cartes sont </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complémentaires ? La </a:t>
            </a:r>
            <a:r>
              <a:rPr lang="fr-FR" altLang="fr-FR" sz="1200" b="1" dirty="0">
                <a:latin typeface="Verdana" panose="020B0604030504040204" pitchFamily="34" charset="0"/>
                <a:ea typeface="Verdana" panose="020B0604030504040204" pitchFamily="34" charset="0"/>
                <a:cs typeface="Verdana" panose="020B0604030504040204" pitchFamily="34" charset="0"/>
              </a:rPr>
              <a:t>carte </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Platinum que vous avez souscrite à titre particulier </a:t>
            </a:r>
            <a:r>
              <a:rPr lang="fr-FR" altLang="fr-FR" sz="1200" b="1" dirty="0">
                <a:latin typeface="Verdana" panose="020B0604030504040204" pitchFamily="34" charset="0"/>
                <a:ea typeface="Verdana" panose="020B0604030504040204" pitchFamily="34" charset="0"/>
                <a:cs typeface="Verdana" panose="020B0604030504040204" pitchFamily="34" charset="0"/>
              </a:rPr>
              <a:t>vous donne droit à des avantages </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et des services pratiques pour votre </a:t>
            </a:r>
            <a:r>
              <a:rPr lang="fr-FR" altLang="fr-FR" sz="1200" b="1" dirty="0">
                <a:latin typeface="Verdana" panose="020B0604030504040204" pitchFamily="34" charset="0"/>
                <a:ea typeface="Verdana" panose="020B0604030504040204" pitchFamily="34" charset="0"/>
                <a:cs typeface="Verdana" panose="020B0604030504040204" pitchFamily="34" charset="0"/>
              </a:rPr>
              <a:t>vie </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privée. Et la </a:t>
            </a:r>
            <a:r>
              <a:rPr lang="fr-FR" altLang="fr-FR" sz="1200" b="1" dirty="0">
                <a:latin typeface="Verdana" panose="020B0604030504040204" pitchFamily="34" charset="0"/>
                <a:ea typeface="Verdana" panose="020B0604030504040204" pitchFamily="34" charset="0"/>
                <a:cs typeface="Verdana" panose="020B0604030504040204" pitchFamily="34" charset="0"/>
              </a:rPr>
              <a:t>carte Visa Platinum Business vous donne </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accès à des services liés à </a:t>
            </a:r>
            <a:r>
              <a:rPr lang="fr-FR" altLang="fr-FR" sz="1200" b="1" dirty="0">
                <a:latin typeface="Verdana" panose="020B0604030504040204" pitchFamily="34" charset="0"/>
                <a:ea typeface="Verdana" panose="020B0604030504040204" pitchFamily="34" charset="0"/>
                <a:cs typeface="Verdana" panose="020B0604030504040204" pitchFamily="34" charset="0"/>
              </a:rPr>
              <a:t>votre activité professionnelle</a:t>
            </a:r>
            <a:r>
              <a:rPr lang="fr-FR" altLang="fr-FR" sz="1200" b="1" dirty="0" smtClean="0">
                <a:latin typeface="Verdana" panose="020B0604030504040204" pitchFamily="34" charset="0"/>
                <a:ea typeface="Verdana" panose="020B0604030504040204" pitchFamily="34" charset="0"/>
                <a:cs typeface="Verdana" panose="020B0604030504040204" pitchFamily="34" charset="0"/>
              </a:rPr>
              <a:t>. »</a:t>
            </a:r>
          </a:p>
          <a:p>
            <a:pPr>
              <a:lnSpc>
                <a:spcPts val="1400"/>
              </a:lnSpc>
              <a:spcBef>
                <a:spcPct val="20000"/>
              </a:spcBef>
              <a:buSzPct val="100000"/>
              <a:defRPr/>
            </a:pPr>
            <a:r>
              <a:rPr lang="fr-FR" altLang="fr-FR" sz="11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Exemples : </a:t>
            </a:r>
            <a:r>
              <a:rPr lang="fr-FR" altLang="fr-FR" sz="1100" dirty="0">
                <a:solidFill>
                  <a:srgbClr val="00000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Vous recherchez une Baby Sitter  </a:t>
            </a:r>
            <a:r>
              <a:rPr lang="fr-FR" altLang="fr-FR" sz="1100" dirty="0" smtClean="0">
                <a:solidFill>
                  <a:srgbClr val="00000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Platinum</a:t>
            </a:r>
            <a:r>
              <a:rPr lang="fr-FR" altLang="fr-FR" sz="1100" dirty="0">
                <a:solidFill>
                  <a:srgbClr val="00000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fr-FR" altLang="fr-FR" sz="1100" dirty="0" smtClean="0">
                <a:solidFill>
                  <a:srgbClr val="00000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Vous devez remplacer votre ordinateur professionnel  Platinum Business, V</a:t>
            </a:r>
            <a:r>
              <a:rPr lang="fr-FR" altLang="fr-FR" sz="11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ous réservez vos vacances d’été </a:t>
            </a:r>
            <a:r>
              <a:rPr lang="fr-FR" altLang="fr-FR" sz="1100" dirty="0" smtClean="0">
                <a:solidFill>
                  <a:srgbClr val="00000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Platinum / Vous organisez votre déplacement professionnel  Platinum Business, Vous réservez une table pour un dîner  Platinum / Vous recherchez la table idéale pour un déjeuner d’affaires en toute confidentialité  Visa Platinum Business, etc.</a:t>
            </a:r>
            <a:endParaRPr lang="fr-FR" altLang="fr-FR" sz="1100" dirty="0">
              <a:solidFill>
                <a:srgbClr val="000000"/>
              </a:solidFill>
              <a:latin typeface="Verdana" pitchFamily="34" charset="0"/>
            </a:endParaRPr>
          </a:p>
        </p:txBody>
      </p:sp>
      <p:sp>
        <p:nvSpPr>
          <p:cNvPr id="6" name="Rectangle à coins arrondis 6"/>
          <p:cNvSpPr>
            <a:spLocks noChangeArrowheads="1"/>
          </p:cNvSpPr>
          <p:nvPr/>
        </p:nvSpPr>
        <p:spPr bwMode="auto">
          <a:xfrm>
            <a:off x="361950" y="4553868"/>
            <a:ext cx="764698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J’ai déjà la carte Visa Platinum à titre Particulier. » </a:t>
            </a:r>
            <a:endParaRPr lang="fr-FR" altLang="fr-FR" sz="1200" b="1" dirty="0">
              <a:solidFill>
                <a:schemeClr val="bg1"/>
              </a:solidFill>
              <a:latin typeface="Verdana" pitchFamily="34" charset="0"/>
              <a:cs typeface="Arial" pitchFamily="34" charset="0"/>
            </a:endParaRPr>
          </a:p>
        </p:txBody>
      </p:sp>
      <p:sp>
        <p:nvSpPr>
          <p:cNvPr id="7" name="Rectangle à coins arrondis 7"/>
          <p:cNvSpPr>
            <a:spLocks noChangeArrowheads="1"/>
          </p:cNvSpPr>
          <p:nvPr/>
        </p:nvSpPr>
        <p:spPr bwMode="auto">
          <a:xfrm>
            <a:off x="466725" y="1423318"/>
            <a:ext cx="8208963" cy="935038"/>
          </a:xfrm>
          <a:prstGeom prst="roundRect">
            <a:avLst>
              <a:gd name="adj" fmla="val 20376"/>
            </a:avLst>
          </a:prstGeom>
          <a:noFill/>
          <a:ln w="6350">
            <a:solidFill>
              <a:schemeClr val="bg1">
                <a:lumMod val="50000"/>
              </a:schemeClr>
            </a:solidFill>
            <a:prstDash val="sysDash"/>
            <a:round/>
            <a:headEnd/>
            <a:tailEnd/>
          </a:ln>
        </p:spPr>
        <p:txBody>
          <a:bodyPr rIns="0"/>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lnSpc>
                <a:spcPct val="130000"/>
              </a:lnSpc>
              <a:spcBef>
                <a:spcPct val="20000"/>
              </a:spcBef>
              <a:buSzPct val="100000"/>
              <a:defRPr/>
            </a:pPr>
            <a:endParaRPr lang="fr-FR" altLang="fr-FR" sz="1200" dirty="0" smtClean="0">
              <a:solidFill>
                <a:srgbClr val="000000"/>
              </a:solidFill>
              <a:latin typeface="Verdana" pitchFamily="34" charset="0"/>
            </a:endParaRPr>
          </a:p>
          <a:p>
            <a:pPr>
              <a:lnSpc>
                <a:spcPct val="130000"/>
              </a:lnSpc>
              <a:spcBef>
                <a:spcPct val="20000"/>
              </a:spcBef>
              <a:buSzPct val="100000"/>
              <a:defRPr/>
            </a:pPr>
            <a:r>
              <a:rPr lang="fr-FR" altLang="fr-FR" sz="1200" b="1" dirty="0" smtClean="0">
                <a:solidFill>
                  <a:srgbClr val="000000"/>
                </a:solidFill>
                <a:latin typeface="Verdana" pitchFamily="34" charset="0"/>
                <a:ea typeface="Verdana" panose="020B0604030504040204" pitchFamily="34" charset="0"/>
                <a:cs typeface="Verdana" panose="020B0604030504040204" pitchFamily="34" charset="0"/>
              </a:rPr>
              <a:t>« Nous </a:t>
            </a:r>
            <a:r>
              <a:rPr lang="fr-FR" sz="1200" b="1" dirty="0">
                <a:solidFill>
                  <a:srgbClr val="000000"/>
                </a:solidFill>
                <a:latin typeface="Verdana" pitchFamily="34" charset="0"/>
                <a:ea typeface="Verdana" panose="020B0604030504040204" pitchFamily="34" charset="0"/>
                <a:cs typeface="Verdana" panose="020B0604030504040204" pitchFamily="34" charset="0"/>
              </a:rPr>
              <a:t>pouvons vous fournir un étui protecteur (sans frais</a:t>
            </a:r>
            <a:r>
              <a:rPr lang="fr-FR" sz="1200" b="1" dirty="0" smtClean="0">
                <a:solidFill>
                  <a:srgbClr val="000000"/>
                </a:solidFill>
                <a:latin typeface="Verdana" pitchFamily="34" charset="0"/>
                <a:ea typeface="Verdana" panose="020B0604030504040204" pitchFamily="34" charset="0"/>
                <a:cs typeface="Verdana" panose="020B0604030504040204" pitchFamily="34" charset="0"/>
              </a:rPr>
              <a:t>). </a:t>
            </a:r>
            <a:r>
              <a:rPr lang="fr-FR" altLang="fr-FR" sz="1200" b="1" dirty="0">
                <a:solidFill>
                  <a:srgbClr val="000000"/>
                </a:solidFill>
                <a:latin typeface="Verdana" pitchFamily="34" charset="0"/>
                <a:ea typeface="Verdana" panose="020B0604030504040204" pitchFamily="34" charset="0"/>
                <a:cs typeface="Verdana" panose="020B0604030504040204" pitchFamily="34" charset="0"/>
              </a:rPr>
              <a:t>Nous pouvons </a:t>
            </a:r>
            <a:r>
              <a:rPr lang="fr-FR" altLang="fr-FR" sz="1200" b="1" dirty="0" smtClean="0">
                <a:solidFill>
                  <a:srgbClr val="000000"/>
                </a:solidFill>
                <a:latin typeface="Verdana" pitchFamily="34" charset="0"/>
                <a:ea typeface="Verdana" panose="020B0604030504040204" pitchFamily="34" charset="0"/>
                <a:cs typeface="Verdana" panose="020B0604030504040204" pitchFamily="34" charset="0"/>
              </a:rPr>
              <a:t>également vous </a:t>
            </a:r>
            <a:r>
              <a:rPr lang="fr-FR" altLang="fr-FR" sz="1200" b="1" dirty="0">
                <a:solidFill>
                  <a:srgbClr val="000000"/>
                </a:solidFill>
                <a:latin typeface="Verdana" pitchFamily="34" charset="0"/>
                <a:ea typeface="Verdana" panose="020B0604030504040204" pitchFamily="34" charset="0"/>
                <a:cs typeface="Verdana" panose="020B0604030504040204" pitchFamily="34" charset="0"/>
              </a:rPr>
              <a:t>commander une carte </a:t>
            </a:r>
            <a:r>
              <a:rPr lang="fr-FR" altLang="fr-FR" sz="1200" b="1" dirty="0" smtClean="0">
                <a:solidFill>
                  <a:srgbClr val="000000"/>
                </a:solidFill>
                <a:latin typeface="Verdana" pitchFamily="34" charset="0"/>
                <a:ea typeface="Verdana" panose="020B0604030504040204" pitchFamily="34" charset="0"/>
                <a:cs typeface="Verdana" panose="020B0604030504040204" pitchFamily="34" charset="0"/>
              </a:rPr>
              <a:t>Visa Platinum Business avec </a:t>
            </a:r>
            <a:r>
              <a:rPr lang="fr-FR" altLang="fr-FR" sz="1200" b="1" dirty="0">
                <a:solidFill>
                  <a:srgbClr val="000000"/>
                </a:solidFill>
                <a:latin typeface="Verdana" pitchFamily="34" charset="0"/>
                <a:ea typeface="Verdana" panose="020B0604030504040204" pitchFamily="34" charset="0"/>
                <a:cs typeface="Verdana" panose="020B0604030504040204" pitchFamily="34" charset="0"/>
              </a:rPr>
              <a:t>fonctionnalité sans contact désactivée. »</a:t>
            </a:r>
          </a:p>
        </p:txBody>
      </p:sp>
      <p:sp>
        <p:nvSpPr>
          <p:cNvPr id="8" name="Rectangle à coins arrondis 7"/>
          <p:cNvSpPr>
            <a:spLocks noChangeArrowheads="1"/>
          </p:cNvSpPr>
          <p:nvPr/>
        </p:nvSpPr>
        <p:spPr bwMode="auto">
          <a:xfrm>
            <a:off x="387350" y="1340768"/>
            <a:ext cx="762158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Je ne veux pas d’une carte avec la fonctionnalité sans contact. » </a:t>
            </a:r>
            <a:endParaRPr lang="fr-FR" altLang="fr-FR" sz="1200" b="1" dirty="0">
              <a:solidFill>
                <a:schemeClr val="bg1"/>
              </a:solidFill>
              <a:latin typeface="Verdana" pitchFamily="34" charset="0"/>
              <a:cs typeface="Arial" pitchFamily="34" charset="0"/>
            </a:endParaRPr>
          </a:p>
        </p:txBody>
      </p:sp>
      <p:sp>
        <p:nvSpPr>
          <p:cNvPr id="9"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Le traitement des objections</a:t>
            </a:r>
          </a:p>
        </p:txBody>
      </p:sp>
    </p:spTree>
    <p:extLst>
      <p:ext uri="{BB962C8B-B14F-4D97-AF65-F5344CB8AC3E}">
        <p14:creationId xmlns:p14="http://schemas.microsoft.com/office/powerpoint/2010/main" val="12505556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Q:\Images\Image1.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Q:\Images\Image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90000"/>
            <a:ext cx="9142858" cy="396800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79512" y="1898829"/>
            <a:ext cx="8784976" cy="523220"/>
          </a:xfrm>
          <a:prstGeom prst="rect">
            <a:avLst/>
          </a:prstGeom>
          <a:noFill/>
        </p:spPr>
        <p:txBody>
          <a:bodyPr wrap="square" rtlCol="0">
            <a:spAutoFit/>
          </a:bodyPr>
          <a:lstStyle/>
          <a:p>
            <a:pPr algn="ctr"/>
            <a:r>
              <a:rPr lang="fr-FR" sz="2800" b="1" dirty="0" smtClean="0">
                <a:solidFill>
                  <a:srgbClr val="C00000"/>
                </a:solidFill>
              </a:rPr>
              <a:t>Questions - Réponses</a:t>
            </a:r>
            <a:endParaRPr lang="fr-FR" sz="2800" b="1" dirty="0">
              <a:solidFill>
                <a:srgbClr val="C00000"/>
              </a:solidFill>
            </a:endParaRPr>
          </a:p>
        </p:txBody>
      </p:sp>
    </p:spTree>
    <p:extLst>
      <p:ext uri="{BB962C8B-B14F-4D97-AF65-F5344CB8AC3E}">
        <p14:creationId xmlns:p14="http://schemas.microsoft.com/office/powerpoint/2010/main" val="10136752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7"/>
          <p:cNvSpPr>
            <a:spLocks noChangeArrowheads="1"/>
          </p:cNvSpPr>
          <p:nvPr/>
        </p:nvSpPr>
        <p:spPr bwMode="auto">
          <a:xfrm>
            <a:off x="171450" y="1557560"/>
            <a:ext cx="8785225" cy="3960813"/>
          </a:xfrm>
          <a:prstGeom prst="roundRect">
            <a:avLst>
              <a:gd name="adj" fmla="val 3572"/>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lnSpc>
                <a:spcPct val="100000"/>
              </a:lnSpc>
              <a:spcBef>
                <a:spcPct val="0"/>
              </a:spcBef>
              <a:buSzTx/>
              <a:buFontTx/>
              <a:buNone/>
              <a:defRPr/>
            </a:pPr>
            <a:endParaRPr lang="fr-FR" altLang="fr-FR" sz="2400" b="0" smtClean="0">
              <a:solidFill>
                <a:schemeClr val="tx1"/>
              </a:solidFill>
              <a:latin typeface="Times" pitchFamily="18" charset="0"/>
              <a:cs typeface="Arial" pitchFamily="34" charset="0"/>
            </a:endParaRPr>
          </a:p>
        </p:txBody>
      </p:sp>
      <p:sp>
        <p:nvSpPr>
          <p:cNvPr id="4" name="Espace réservé du contenu 1"/>
          <p:cNvSpPr txBox="1">
            <a:spLocks/>
          </p:cNvSpPr>
          <p:nvPr/>
        </p:nvSpPr>
        <p:spPr bwMode="auto">
          <a:xfrm>
            <a:off x="279400" y="1754410"/>
            <a:ext cx="8569325" cy="390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marL="0" indent="0" eaLnBrk="1" hangingPunct="1">
              <a:buFont typeface="Wingdings" pitchFamily="2" charset="2"/>
              <a:buNone/>
              <a:defRPr/>
            </a:pPr>
            <a:r>
              <a:rPr lang="fr-FR" altLang="fr-FR" sz="5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a:r>
            <a:br>
              <a:rPr lang="fr-FR" altLang="fr-FR" sz="500" dirty="0" smtClean="0">
                <a:solidFill>
                  <a:schemeClr val="tx1"/>
                </a:solidFill>
                <a:latin typeface="Verdana" panose="020B0604030504040204" pitchFamily="34" charset="0"/>
                <a:ea typeface="Verdana" panose="020B0604030504040204" pitchFamily="34" charset="0"/>
                <a:cs typeface="Verdana" panose="020B0604030504040204" pitchFamily="34" charset="0"/>
              </a:rPr>
            </a:b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Votre Assistant est joignable : </a:t>
            </a:r>
          </a:p>
          <a:p>
            <a:pPr marL="0" indent="0" eaLnBrk="1" hangingPunct="1">
              <a:buFont typeface="Wingdings" pitchFamily="2" charset="2"/>
              <a:buNone/>
              <a:defRPr/>
            </a:pPr>
            <a:endParaRPr lang="fr-FR" altLang="fr-FR" sz="5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DU LUNDI AU SAMEDI DE 8h à 20h : </a:t>
            </a:r>
          </a:p>
          <a:p>
            <a:pPr eaLnBrk="1" hangingPunct="1">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Par téléphone au </a:t>
            </a:r>
            <a:r>
              <a:rPr lang="fr-FR" altLang="fr-FR" sz="12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+33 (0)1 83 77 08 25 </a:t>
            </a:r>
            <a:r>
              <a:rPr lang="fr-FR" altLang="fr-FR" sz="12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a:t>
            </a:r>
          </a:p>
          <a:p>
            <a:pPr eaLnBrk="1" hangingPunct="1">
              <a:defRPr/>
            </a:pPr>
            <a:r>
              <a:rPr 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Ce numéro figure au verso de </a:t>
            </a:r>
            <a:r>
              <a:rPr 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votre carte Visa Platinum Business </a:t>
            </a:r>
          </a:p>
          <a:p>
            <a:pPr eaLnBrk="1" hangingPunct="1">
              <a:defRPr/>
            </a:pPr>
            <a:r>
              <a:rPr 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Il est également accessible directement via l’application Visa Platinum Business.</a:t>
            </a:r>
            <a:r>
              <a:rPr lang="fr-FR" sz="1200" dirty="0" smtClean="0">
                <a:latin typeface="Verdana" panose="020B0604030504040204" pitchFamily="34" charset="0"/>
                <a:ea typeface="Verdana" panose="020B0604030504040204" pitchFamily="34" charset="0"/>
                <a:cs typeface="Verdana" panose="020B0604030504040204" pitchFamily="34" charset="0"/>
              </a:rPr>
              <a:t/>
            </a:r>
            <a:br>
              <a:rPr lang="fr-FR" sz="1200" dirty="0" smtClean="0">
                <a:latin typeface="Verdana" panose="020B0604030504040204" pitchFamily="34" charset="0"/>
                <a:ea typeface="Verdana" panose="020B0604030504040204" pitchFamily="34" charset="0"/>
                <a:cs typeface="Verdana" panose="020B0604030504040204" pitchFamily="34" charset="0"/>
              </a:rPr>
            </a:br>
            <a:endPar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 TOUT MOMENT</a:t>
            </a:r>
          </a:p>
          <a:p>
            <a:pPr eaLnBrk="1" hangingPunct="1">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Via le site Internet : </a:t>
            </a:r>
            <a:r>
              <a:rPr lang="fr-FR" altLang="fr-FR" sz="12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www.VisaPlatinum Business.fr</a:t>
            </a:r>
          </a:p>
          <a:p>
            <a:pPr eaLnBrk="1" hangingPunct="1">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Via l’application </a:t>
            </a:r>
            <a:r>
              <a:rPr lang="fr-FR" altLang="fr-FR" sz="12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Visa Platinum Business</a:t>
            </a:r>
          </a:p>
          <a:p>
            <a:pPr eaLnBrk="1" hangingPunct="1">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Par e-mail : </a:t>
            </a:r>
            <a:r>
              <a:rPr lang="fr-FR" altLang="fr-FR" sz="12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serviceplatinum@visaplatinumbusiness.fr</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a:t>
            </a:r>
          </a:p>
          <a:p>
            <a:pPr eaLnBrk="1" hangingPunct="1">
              <a:defRPr/>
            </a:pPr>
            <a:endParaRPr lang="fr-FR" altLang="fr-FR" sz="5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eaLnBrk="1" hangingPunct="1">
              <a:buFont typeface="Wingdings" pitchFamily="2" charset="2"/>
              <a:buNone/>
              <a:defRPr/>
            </a:pPr>
            <a:r>
              <a:rPr lang="fr-FR" altLang="fr-FR" sz="10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NB : Hors jours fériés. Appel non surtaxé, coût selon opérateur téléphonique. Pour toutes les demandes urgentes comme la mise en opposition, la demande d’une carte de remplacement ou d’un dépannage cash, la déclaration d’un sinistre Assurances ou une demande d’Assistance, le numéro 01 83 77 08 25 fonctionne 24h24 et 7j/7 (Serveur Vocal Interactif). </a:t>
            </a:r>
          </a:p>
          <a:p>
            <a:pPr eaLnBrk="1" hangingPunct="1">
              <a:defRPr/>
            </a:pPr>
            <a:endPar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eaLnBrk="1" hangingPunct="1">
              <a:buFont typeface="Wingdings" pitchFamily="2" charset="2"/>
              <a:buNone/>
              <a:defRPr/>
            </a:pPr>
            <a:endPar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ectangle à coins arrondis 4"/>
          <p:cNvSpPr>
            <a:spLocks noChangeArrowheads="1"/>
          </p:cNvSpPr>
          <p:nvPr/>
        </p:nvSpPr>
        <p:spPr bwMode="auto">
          <a:xfrm>
            <a:off x="171450" y="1360710"/>
            <a:ext cx="792003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Comment joindre l’Assistant Platinum Business ? » </a:t>
            </a:r>
            <a:endParaRPr lang="fr-FR" altLang="fr-FR" sz="1200" b="1" dirty="0">
              <a:solidFill>
                <a:schemeClr val="bg1"/>
              </a:solidFill>
              <a:latin typeface="Verdana" pitchFamily="34" charset="0"/>
              <a:cs typeface="Arial" pitchFamily="34" charset="0"/>
            </a:endParaRPr>
          </a:p>
        </p:txBody>
      </p:sp>
      <p:sp>
        <p:nvSpPr>
          <p:cNvPr id="6"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Tree>
    <p:extLst>
      <p:ext uri="{BB962C8B-B14F-4D97-AF65-F5344CB8AC3E}">
        <p14:creationId xmlns:p14="http://schemas.microsoft.com/office/powerpoint/2010/main" val="28310497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
        <p:nvSpPr>
          <p:cNvPr id="3" name="Rectangle à coins arrondis 7"/>
          <p:cNvSpPr>
            <a:spLocks noChangeArrowheads="1"/>
          </p:cNvSpPr>
          <p:nvPr/>
        </p:nvSpPr>
        <p:spPr bwMode="auto">
          <a:xfrm>
            <a:off x="184150" y="1557039"/>
            <a:ext cx="8785225" cy="5040313"/>
          </a:xfrm>
          <a:prstGeom prst="roundRect">
            <a:avLst>
              <a:gd name="adj" fmla="val 3572"/>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lnSpc>
                <a:spcPct val="100000"/>
              </a:lnSpc>
              <a:spcBef>
                <a:spcPct val="0"/>
              </a:spcBef>
              <a:buSzTx/>
              <a:buFontTx/>
              <a:buNone/>
              <a:defRPr/>
            </a:pPr>
            <a:endParaRPr lang="fr-FR" altLang="fr-FR" sz="2400" b="0" smtClean="0">
              <a:solidFill>
                <a:schemeClr val="tx1"/>
              </a:solidFill>
              <a:latin typeface="Times" pitchFamily="18" charset="0"/>
              <a:cs typeface="Arial" pitchFamily="34" charset="0"/>
            </a:endParaRPr>
          </a:p>
        </p:txBody>
      </p:sp>
      <p:sp>
        <p:nvSpPr>
          <p:cNvPr id="4" name="Espace réservé du contenu 1"/>
          <p:cNvSpPr txBox="1">
            <a:spLocks/>
          </p:cNvSpPr>
          <p:nvPr/>
        </p:nvSpPr>
        <p:spPr bwMode="auto">
          <a:xfrm>
            <a:off x="400050" y="1874539"/>
            <a:ext cx="8569325" cy="472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marL="0" indent="0"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Votre Assistant Platinum Business vous apporte son appui dans les 4 univers suivants :</a:t>
            </a:r>
          </a:p>
          <a:p>
            <a:pPr marL="0" indent="0" eaLnBrk="1" hangingPunct="1">
              <a:buFont typeface="Wingdings" pitchFamily="2" charset="2"/>
              <a:buNone/>
              <a:defRPr/>
            </a:pPr>
            <a:endParaRPr lang="fr-FR" altLang="fr-FR" sz="8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622300" indent="-177800" eaLnBrk="1" hangingPunct="1">
              <a:buFont typeface="Arial" pitchFamily="34" charset="0"/>
              <a:buChar char="•"/>
              <a:defRPr/>
            </a:pPr>
            <a:r>
              <a:rPr lang="fr-FR" altLang="fr-FR" sz="12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Secrétariat courant : </a:t>
            </a:r>
            <a:r>
              <a:rPr lang="fr-FR" altLang="fr-FR" sz="1200" b="0" dirty="0">
                <a:solidFill>
                  <a:schemeClr val="tx1"/>
                </a:solidFill>
                <a:latin typeface="Verdana" panose="020B0604030504040204" pitchFamily="34" charset="0"/>
                <a:ea typeface="Verdana" panose="020B0604030504040204" pitchFamily="34" charset="0"/>
                <a:cs typeface="Verdana" panose="020B0604030504040204" pitchFamily="34" charset="0"/>
              </a:rPr>
              <a:t>D</a:t>
            </a:r>
            <a:r>
              <a:rPr lang="fr-FR" altLang="fr-FR" sz="12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e la gestion de courrier aux démarches administratives de votre entreprise, en passant par la location de matériel et fournitures, votre Assistant s’occupe de tout et ce, à des tarifs négociés. </a:t>
            </a:r>
          </a:p>
          <a:p>
            <a:pPr marL="622300" indent="-177800" eaLnBrk="1" hangingPunct="1">
              <a:buFont typeface="Arial" pitchFamily="34" charset="0"/>
              <a:buChar char="•"/>
              <a:defRPr/>
            </a:pPr>
            <a:endParaRPr lang="fr-FR" altLang="fr-FR" sz="500" b="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622300" indent="-177800" eaLnBrk="1" hangingPunct="1">
              <a:buFont typeface="Arial" pitchFamily="34" charset="0"/>
              <a:buChar char="•"/>
              <a:defRPr/>
            </a:pPr>
            <a:r>
              <a:rPr lang="fr-FR" altLang="fr-FR" sz="12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Repas d’affaires </a:t>
            </a:r>
            <a:r>
              <a:rPr lang="fr-FR" altLang="fr-FR" sz="1200" b="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fr-FR" altLang="fr-FR" sz="1200" b="0" dirty="0">
                <a:solidFill>
                  <a:schemeClr val="tx1"/>
                </a:solidFill>
                <a:latin typeface="Verdana" panose="020B0604030504040204" pitchFamily="34" charset="0"/>
                <a:ea typeface="Verdana" panose="020B0604030504040204" pitchFamily="34" charset="0"/>
                <a:cs typeface="Verdana" panose="020B0604030504040204" pitchFamily="34" charset="0"/>
              </a:rPr>
              <a:t>P</a:t>
            </a:r>
            <a:r>
              <a:rPr lang="fr-FR" altLang="fr-FR" sz="12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our inviter vos clients aux meilleures tables, commander des plateaux repas à la dernière minute et faire appel à un service traiteur, votre Assistant gère vos réservations en vous faisant bénéficier de nombreux avantages. </a:t>
            </a:r>
          </a:p>
          <a:p>
            <a:pPr marL="622300" indent="-177800" eaLnBrk="1" hangingPunct="1">
              <a:buFont typeface="Arial" pitchFamily="34" charset="0"/>
              <a:buChar char="•"/>
              <a:defRPr/>
            </a:pPr>
            <a:endParaRPr lang="fr-FR" altLang="fr-FR" sz="500" b="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622300" indent="-177800" eaLnBrk="1" hangingPunct="1">
              <a:buFont typeface="Arial" pitchFamily="34" charset="0"/>
              <a:buChar char="•"/>
              <a:defRPr/>
            </a:pPr>
            <a:r>
              <a:rPr lang="fr-FR" altLang="fr-FR" sz="12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Déplacements</a:t>
            </a:r>
            <a:r>
              <a:rPr lang="fr-FR" altLang="fr-FR" sz="1200" b="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 </a:t>
            </a:r>
            <a:r>
              <a:rPr lang="fr-FR" altLang="fr-FR" sz="1200" b="0" dirty="0">
                <a:solidFill>
                  <a:schemeClr val="tx1"/>
                </a:solidFill>
                <a:latin typeface="Verdana" panose="020B0604030504040204" pitchFamily="34" charset="0"/>
                <a:ea typeface="Verdana" panose="020B0604030504040204" pitchFamily="34" charset="0"/>
                <a:cs typeface="Verdana" panose="020B0604030504040204" pitchFamily="34" charset="0"/>
              </a:rPr>
              <a:t>P</a:t>
            </a:r>
            <a:r>
              <a:rPr lang="fr-FR" altLang="fr-FR" sz="12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our réserver un taxi, organiser vos déplacements professionnels et vos voyages d’affaires rapidement et sans efforts, votre Assistant met à votre disposition toute son expertise.</a:t>
            </a:r>
          </a:p>
          <a:p>
            <a:pPr marL="622300" indent="-177800" eaLnBrk="1" hangingPunct="1">
              <a:buFont typeface="Arial" pitchFamily="34" charset="0"/>
              <a:buChar char="•"/>
              <a:defRPr/>
            </a:pPr>
            <a:endParaRPr lang="fr-FR" altLang="fr-FR" sz="500" b="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622300" indent="-177800" eaLnBrk="1" hangingPunct="1">
              <a:buFont typeface="Arial" pitchFamily="34" charset="0"/>
              <a:buChar char="•"/>
              <a:defRPr/>
            </a:pPr>
            <a:r>
              <a:rPr lang="fr-FR" altLang="fr-FR" sz="12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Evénements professionnels </a:t>
            </a:r>
            <a:r>
              <a:rPr lang="fr-FR" altLang="fr-FR" sz="1200" b="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fr-FR" altLang="fr-FR" sz="1200" b="0" dirty="0">
                <a:solidFill>
                  <a:schemeClr val="tx1"/>
                </a:solidFill>
                <a:latin typeface="Verdana" panose="020B0604030504040204" pitchFamily="34" charset="0"/>
                <a:ea typeface="Verdana" panose="020B0604030504040204" pitchFamily="34" charset="0"/>
                <a:cs typeface="Verdana" panose="020B0604030504040204" pitchFamily="34" charset="0"/>
              </a:rPr>
              <a:t>P</a:t>
            </a:r>
            <a:r>
              <a:rPr lang="fr-FR" altLang="fr-FR" sz="12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our vous accompagner lors des temps forts de votre activité professionnelle, pour votre présence à des salons ou l’organisation de vos réceptions, votre Assistant déroule le tapis rouge ! </a:t>
            </a:r>
            <a:br>
              <a:rPr lang="fr-FR" altLang="fr-FR" sz="12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br>
            <a:endParaRPr lang="fr-FR" altLang="fr-FR" sz="600" b="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Et vous bénéficierez grâce à lui d'offres exclusives </a:t>
            </a:r>
            <a:r>
              <a:rPr lang="fr-FR" altLang="fr-FR" sz="12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sélectionnées avec soin auprès d'enseignes de renom afin d'optimiser vos dépenses professionnelles... »</a:t>
            </a:r>
          </a:p>
          <a:p>
            <a:pPr marL="0" indent="0" eaLnBrk="1" hangingPunct="1">
              <a:buFont typeface="Wingdings" pitchFamily="2" charset="2"/>
              <a:buNone/>
              <a:defRPr/>
            </a:pPr>
            <a:endParaRPr lang="fr-FR" altLang="fr-FR" sz="800" b="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eaLnBrk="1" hangingPunct="1">
              <a:buFont typeface="Arial" pitchFamily="34" charset="0"/>
              <a:buChar char="•"/>
              <a:defRPr/>
            </a:pPr>
            <a:endParaRPr lang="fr-FR" altLang="fr-FR" sz="600" b="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ectangle à coins arrondis 4"/>
          <p:cNvSpPr>
            <a:spLocks noChangeArrowheads="1"/>
          </p:cNvSpPr>
          <p:nvPr/>
        </p:nvSpPr>
        <p:spPr bwMode="auto">
          <a:xfrm>
            <a:off x="184150" y="1360189"/>
            <a:ext cx="849153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Quels sont les types de demandes auxquels </a:t>
            </a:r>
            <a:r>
              <a:rPr lang="fr-FR" altLang="fr-FR" sz="1200" b="1" dirty="0" smtClean="0">
                <a:solidFill>
                  <a:schemeClr val="bg1"/>
                </a:solidFill>
                <a:latin typeface="Verdana" pitchFamily="34" charset="0"/>
                <a:cs typeface="Arial" pitchFamily="34" charset="0"/>
              </a:rPr>
              <a:t>l’Assistant Platinum Business peut </a:t>
            </a:r>
            <a:r>
              <a:rPr lang="fr-FR" altLang="fr-FR" sz="1200" b="1" dirty="0">
                <a:solidFill>
                  <a:schemeClr val="bg1"/>
                </a:solidFill>
                <a:latin typeface="Verdana" pitchFamily="34" charset="0"/>
                <a:cs typeface="Arial" pitchFamily="34" charset="0"/>
              </a:rPr>
              <a:t>répondre ? </a:t>
            </a:r>
            <a:r>
              <a:rPr lang="fr-FR" altLang="fr-FR" sz="1200" b="1" dirty="0" smtClean="0">
                <a:solidFill>
                  <a:schemeClr val="bg1"/>
                </a:solidFill>
                <a:latin typeface="Verdana" pitchFamily="34" charset="0"/>
                <a:cs typeface="Arial" pitchFamily="34" charset="0"/>
              </a:rPr>
              <a:t>»</a:t>
            </a:r>
            <a:endParaRPr lang="fr-FR" altLang="fr-FR" sz="1200" b="1" dirty="0">
              <a:solidFill>
                <a:schemeClr val="bg1"/>
              </a:solidFill>
              <a:latin typeface="Verdana" pitchFamily="34" charset="0"/>
              <a:cs typeface="Arial" pitchFamily="34" charset="0"/>
            </a:endParaRPr>
          </a:p>
        </p:txBody>
      </p:sp>
      <p:pic>
        <p:nvPicPr>
          <p:cNvPr id="6" name="Picture 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225" y="4328814"/>
            <a:ext cx="446088" cy="233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6"/>
          <p:cNvPicPr>
            <a:picLocks noChangeAspect="1" noChangeArrowheads="1"/>
          </p:cNvPicPr>
          <p:nvPr/>
        </p:nvPicPr>
        <p:blipFill>
          <a:blip r:embed="rId3" cstate="print">
            <a:extLst>
              <a:ext uri="{28A0092B-C50C-407E-A947-70E740481C1C}">
                <a14:useLocalDpi xmlns:a14="http://schemas.microsoft.com/office/drawing/2010/main" val="0"/>
              </a:ext>
            </a:extLst>
          </a:blip>
          <a:srcRect r="10915" b="5617"/>
          <a:stretch>
            <a:fillRect/>
          </a:stretch>
        </p:blipFill>
        <p:spPr bwMode="auto">
          <a:xfrm>
            <a:off x="331788" y="2344439"/>
            <a:ext cx="500062" cy="439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7"/>
          <p:cNvPicPr>
            <a:picLocks noChangeAspect="1" noChangeArrowheads="1"/>
          </p:cNvPicPr>
          <p:nvPr/>
        </p:nvPicPr>
        <p:blipFill>
          <a:blip r:embed="rId4" cstate="print">
            <a:extLst>
              <a:ext uri="{28A0092B-C50C-407E-A947-70E740481C1C}">
                <a14:useLocalDpi xmlns:a14="http://schemas.microsoft.com/office/drawing/2010/main" val="0"/>
              </a:ext>
            </a:extLst>
          </a:blip>
          <a:srcRect l="14746" r="15388" b="17448"/>
          <a:stretch>
            <a:fillRect/>
          </a:stretch>
        </p:blipFill>
        <p:spPr bwMode="auto">
          <a:xfrm>
            <a:off x="303213" y="4797127"/>
            <a:ext cx="528637" cy="369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8"/>
          <p:cNvPicPr>
            <a:picLocks noChangeAspect="1" noChangeArrowheads="1"/>
          </p:cNvPicPr>
          <p:nvPr/>
        </p:nvPicPr>
        <p:blipFill>
          <a:blip r:embed="rId5" cstate="print">
            <a:extLst>
              <a:ext uri="{28A0092B-C50C-407E-A947-70E740481C1C}">
                <a14:useLocalDpi xmlns:a14="http://schemas.microsoft.com/office/drawing/2010/main" val="0"/>
              </a:ext>
            </a:extLst>
          </a:blip>
          <a:srcRect l="7793" t="9247" b="8667"/>
          <a:stretch>
            <a:fillRect/>
          </a:stretch>
        </p:blipFill>
        <p:spPr bwMode="auto">
          <a:xfrm>
            <a:off x="293688" y="4076402"/>
            <a:ext cx="269875" cy="43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8138" y="3246139"/>
            <a:ext cx="493712"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79607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
        <p:nvSpPr>
          <p:cNvPr id="3" name="Rectangle à coins arrondis 7"/>
          <p:cNvSpPr>
            <a:spLocks noChangeArrowheads="1"/>
          </p:cNvSpPr>
          <p:nvPr/>
        </p:nvSpPr>
        <p:spPr bwMode="auto">
          <a:xfrm>
            <a:off x="196850" y="3438673"/>
            <a:ext cx="8785225" cy="1655763"/>
          </a:xfrm>
          <a:prstGeom prst="roundRect">
            <a:avLst>
              <a:gd name="adj" fmla="val 5279"/>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lnSpc>
                <a:spcPct val="100000"/>
              </a:lnSpc>
              <a:spcBef>
                <a:spcPct val="0"/>
              </a:spcBef>
              <a:buSzTx/>
              <a:buFontTx/>
              <a:buNone/>
              <a:defRPr/>
            </a:pPr>
            <a:endParaRPr lang="fr-FR" altLang="fr-FR" sz="2400" b="0" smtClean="0">
              <a:solidFill>
                <a:schemeClr val="tx1"/>
              </a:solidFill>
              <a:latin typeface="Times" pitchFamily="18" charset="0"/>
              <a:cs typeface="Arial" pitchFamily="34" charset="0"/>
            </a:endParaRPr>
          </a:p>
        </p:txBody>
      </p:sp>
      <p:sp>
        <p:nvSpPr>
          <p:cNvPr id="4" name="Espace réservé du contenu 1"/>
          <p:cNvSpPr txBox="1">
            <a:spLocks/>
          </p:cNvSpPr>
          <p:nvPr/>
        </p:nvSpPr>
        <p:spPr bwMode="auto">
          <a:xfrm>
            <a:off x="196850" y="3652986"/>
            <a:ext cx="85693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6D2221"/>
                </a:solidFill>
                <a:latin typeface="Eurostile"/>
                <a:ea typeface="ＭＳ Ｐゴシック" pitchFamily="34" charset="-128"/>
                <a:cs typeface="Eurostile"/>
              </a:defRPr>
            </a:lvl1pPr>
            <a:lvl2pPr marL="742950" indent="-285750">
              <a:defRPr sz="1600">
                <a:solidFill>
                  <a:schemeClr val="tx1"/>
                </a:solidFill>
                <a:latin typeface="Arial Bold"/>
                <a:ea typeface="ＭＳ Ｐゴシック" pitchFamily="34" charset="-128"/>
              </a:defRPr>
            </a:lvl2pPr>
            <a:lvl3pPr marL="1143000" indent="-228600">
              <a:defRPr sz="1400">
                <a:solidFill>
                  <a:schemeClr val="tx1"/>
                </a:solidFill>
                <a:latin typeface="Arial" pitchFamily="34" charset="0"/>
                <a:ea typeface="ＭＳ Ｐゴシック" pitchFamily="34" charset="-128"/>
              </a:defRPr>
            </a:lvl3pPr>
            <a:lvl4pPr marL="1600200" indent="-228600">
              <a:defRPr sz="1200">
                <a:solidFill>
                  <a:schemeClr val="tx1"/>
                </a:solidFill>
                <a:latin typeface="Arial" pitchFamily="34" charset="0"/>
                <a:ea typeface="ＭＳ Ｐゴシック" pitchFamily="34" charset="-128"/>
              </a:defRPr>
            </a:lvl4pPr>
            <a:lvl5pPr marL="2057400">
              <a:defRPr sz="1200">
                <a:solidFill>
                  <a:schemeClr val="tx1"/>
                </a:solidFill>
                <a:latin typeface="Times" pitchFamily="18" charset="0"/>
                <a:ea typeface="ＭＳ Ｐゴシック" pitchFamily="34" charset="-128"/>
              </a:defRPr>
            </a:lvl5pPr>
            <a:lvl6pPr marL="2514600" eaLnBrk="0" hangingPunct="0">
              <a:defRPr sz="1200">
                <a:solidFill>
                  <a:schemeClr val="tx1"/>
                </a:solidFill>
                <a:latin typeface="Times" pitchFamily="18" charset="0"/>
                <a:ea typeface="ＭＳ Ｐゴシック" pitchFamily="34" charset="-128"/>
              </a:defRPr>
            </a:lvl6pPr>
            <a:lvl7pPr marL="2971800" eaLnBrk="0" hangingPunct="0">
              <a:defRPr sz="1200">
                <a:solidFill>
                  <a:schemeClr val="tx1"/>
                </a:solidFill>
                <a:latin typeface="Times" pitchFamily="18" charset="0"/>
                <a:ea typeface="ＭＳ Ｐゴシック" pitchFamily="34" charset="-128"/>
              </a:defRPr>
            </a:lvl7pPr>
            <a:lvl8pPr marL="3429000" eaLnBrk="0" hangingPunct="0">
              <a:defRPr sz="1200">
                <a:solidFill>
                  <a:schemeClr val="tx1"/>
                </a:solidFill>
                <a:latin typeface="Times" pitchFamily="18" charset="0"/>
                <a:ea typeface="ＭＳ Ｐゴシック" pitchFamily="34" charset="-128"/>
              </a:defRPr>
            </a:lvl8pPr>
            <a:lvl9pPr marL="3886200" eaLnBrk="0" hangingPunct="0">
              <a:defRPr sz="1200">
                <a:solidFill>
                  <a:schemeClr val="tx1"/>
                </a:solidFill>
                <a:latin typeface="Times" pitchFamily="18" charset="0"/>
                <a:ea typeface="ＭＳ Ｐゴシック" pitchFamily="34" charset="-128"/>
              </a:defRPr>
            </a:lvl9pPr>
          </a:lstStyle>
          <a:p>
            <a:pPr>
              <a:lnSpc>
                <a:spcPct val="130000"/>
              </a:lnSpc>
              <a:spcBef>
                <a:spcPct val="20000"/>
              </a:spcBef>
              <a:buSzPct val="100000"/>
              <a:buFont typeface="Wingdings" pitchFamily="2" charset="2"/>
              <a:buNone/>
            </a:pPr>
            <a:r>
              <a:rPr lang="fr-FR" altLang="fr-FR" sz="1200">
                <a:solidFill>
                  <a:schemeClr val="tx1"/>
                </a:solidFill>
                <a:latin typeface="Verdana" pitchFamily="34" charset="0"/>
              </a:rPr>
              <a:t>« Tant que vous disposez d’une carte Visa Platinum Business en cours de validité, vous aurez accès au Service Platinum Business. En effet, le droit d’accès à ce service prend effet le jour de l’émission de votre carte Visa Platinum Business. » </a:t>
            </a:r>
          </a:p>
          <a:p>
            <a:pPr>
              <a:lnSpc>
                <a:spcPct val="130000"/>
              </a:lnSpc>
              <a:spcBef>
                <a:spcPct val="20000"/>
              </a:spcBef>
              <a:buSzPct val="100000"/>
              <a:buFont typeface="Wingdings" pitchFamily="2" charset="2"/>
              <a:buNone/>
            </a:pPr>
            <a:r>
              <a:rPr lang="fr-FR" altLang="fr-FR" sz="1000" b="0">
                <a:solidFill>
                  <a:schemeClr val="tx1"/>
                </a:solidFill>
                <a:latin typeface="Verdana" pitchFamily="34" charset="0"/>
              </a:rPr>
              <a:t>NB : L’accès au service Platinum Business est automatiquement résilié à l’expiration de la carte en cas de non-renouvellement ou en cas de retrait de la carte ou de blocage de son utilisation par le Porteur ou par sa Caisse d’Epargne. Le non paiement des sommes dues au Service Platinum Business, dans un délai de 15 jours peut entrainer la suspension de l’accès aux services. </a:t>
            </a:r>
            <a:endParaRPr lang="fr-FR" altLang="fr-FR" sz="1200">
              <a:solidFill>
                <a:schemeClr val="tx1"/>
              </a:solidFill>
              <a:latin typeface="Verdana" pitchFamily="34" charset="0"/>
            </a:endParaRPr>
          </a:p>
        </p:txBody>
      </p:sp>
      <p:sp>
        <p:nvSpPr>
          <p:cNvPr id="5" name="Rectangle à coins arrondis 4"/>
          <p:cNvSpPr>
            <a:spLocks noChangeArrowheads="1"/>
          </p:cNvSpPr>
          <p:nvPr/>
        </p:nvSpPr>
        <p:spPr bwMode="auto">
          <a:xfrm>
            <a:off x="196850" y="3241823"/>
            <a:ext cx="8712200"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Pendant combien de temps puis-je bénéficier de l’Assistant Platinum Business ? » </a:t>
            </a:r>
            <a:endParaRPr lang="fr-FR" altLang="fr-FR" sz="1200" b="1" dirty="0">
              <a:solidFill>
                <a:schemeClr val="bg1"/>
              </a:solidFill>
              <a:latin typeface="Verdana" pitchFamily="34" charset="0"/>
              <a:cs typeface="Arial" pitchFamily="34" charset="0"/>
            </a:endParaRPr>
          </a:p>
        </p:txBody>
      </p:sp>
      <p:sp>
        <p:nvSpPr>
          <p:cNvPr id="6" name="Rectangle à coins arrondis 7"/>
          <p:cNvSpPr>
            <a:spLocks noChangeArrowheads="1"/>
          </p:cNvSpPr>
          <p:nvPr/>
        </p:nvSpPr>
        <p:spPr bwMode="auto">
          <a:xfrm>
            <a:off x="196850" y="5624661"/>
            <a:ext cx="8785225" cy="828675"/>
          </a:xfrm>
          <a:prstGeom prst="roundRect">
            <a:avLst>
              <a:gd name="adj" fmla="val 11415"/>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lnSpc>
                <a:spcPct val="100000"/>
              </a:lnSpc>
              <a:spcBef>
                <a:spcPct val="0"/>
              </a:spcBef>
              <a:buSzTx/>
              <a:buFontTx/>
              <a:buNone/>
              <a:defRPr/>
            </a:pPr>
            <a:endParaRPr lang="fr-FR" altLang="fr-FR" sz="2400" b="0" smtClean="0">
              <a:solidFill>
                <a:schemeClr val="tx1"/>
              </a:solidFill>
              <a:latin typeface="Times" pitchFamily="18" charset="0"/>
              <a:cs typeface="Arial" pitchFamily="34" charset="0"/>
            </a:endParaRPr>
          </a:p>
        </p:txBody>
      </p:sp>
      <p:sp>
        <p:nvSpPr>
          <p:cNvPr id="7" name="Espace réservé du contenu 1"/>
          <p:cNvSpPr txBox="1">
            <a:spLocks/>
          </p:cNvSpPr>
          <p:nvPr/>
        </p:nvSpPr>
        <p:spPr bwMode="auto">
          <a:xfrm>
            <a:off x="196850" y="5840561"/>
            <a:ext cx="85693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6D2221"/>
                </a:solidFill>
                <a:latin typeface="Eurostile"/>
                <a:ea typeface="ＭＳ Ｐゴシック" pitchFamily="34" charset="-128"/>
                <a:cs typeface="Eurostile"/>
              </a:defRPr>
            </a:lvl1pPr>
            <a:lvl2pPr marL="742950" indent="-285750">
              <a:defRPr sz="1600">
                <a:solidFill>
                  <a:schemeClr val="tx1"/>
                </a:solidFill>
                <a:latin typeface="Arial Bold"/>
                <a:ea typeface="ＭＳ Ｐゴシック" pitchFamily="34" charset="-128"/>
              </a:defRPr>
            </a:lvl2pPr>
            <a:lvl3pPr marL="1143000" indent="-228600">
              <a:defRPr sz="1400">
                <a:solidFill>
                  <a:schemeClr val="tx1"/>
                </a:solidFill>
                <a:latin typeface="Arial" pitchFamily="34" charset="0"/>
                <a:ea typeface="ＭＳ Ｐゴシック" pitchFamily="34" charset="-128"/>
              </a:defRPr>
            </a:lvl3pPr>
            <a:lvl4pPr marL="1600200" indent="-228600">
              <a:defRPr sz="1200">
                <a:solidFill>
                  <a:schemeClr val="tx1"/>
                </a:solidFill>
                <a:latin typeface="Arial" pitchFamily="34" charset="0"/>
                <a:ea typeface="ＭＳ Ｐゴシック" pitchFamily="34" charset="-128"/>
              </a:defRPr>
            </a:lvl4pPr>
            <a:lvl5pPr marL="2057400">
              <a:defRPr sz="1200">
                <a:solidFill>
                  <a:schemeClr val="tx1"/>
                </a:solidFill>
                <a:latin typeface="Times" pitchFamily="18" charset="0"/>
                <a:ea typeface="ＭＳ Ｐゴシック" pitchFamily="34" charset="-128"/>
              </a:defRPr>
            </a:lvl5pPr>
            <a:lvl6pPr marL="2514600" eaLnBrk="0" hangingPunct="0">
              <a:defRPr sz="1200">
                <a:solidFill>
                  <a:schemeClr val="tx1"/>
                </a:solidFill>
                <a:latin typeface="Times" pitchFamily="18" charset="0"/>
                <a:ea typeface="ＭＳ Ｐゴシック" pitchFamily="34" charset="-128"/>
              </a:defRPr>
            </a:lvl6pPr>
            <a:lvl7pPr marL="2971800" eaLnBrk="0" hangingPunct="0">
              <a:defRPr sz="1200">
                <a:solidFill>
                  <a:schemeClr val="tx1"/>
                </a:solidFill>
                <a:latin typeface="Times" pitchFamily="18" charset="0"/>
                <a:ea typeface="ＭＳ Ｐゴシック" pitchFamily="34" charset="-128"/>
              </a:defRPr>
            </a:lvl7pPr>
            <a:lvl8pPr marL="3429000" eaLnBrk="0" hangingPunct="0">
              <a:defRPr sz="1200">
                <a:solidFill>
                  <a:schemeClr val="tx1"/>
                </a:solidFill>
                <a:latin typeface="Times" pitchFamily="18" charset="0"/>
                <a:ea typeface="ＭＳ Ｐゴシック" pitchFamily="34" charset="-128"/>
              </a:defRPr>
            </a:lvl8pPr>
            <a:lvl9pPr marL="3886200" eaLnBrk="0" hangingPunct="0">
              <a:defRPr sz="1200">
                <a:solidFill>
                  <a:schemeClr val="tx1"/>
                </a:solidFill>
                <a:latin typeface="Times" pitchFamily="18" charset="0"/>
                <a:ea typeface="ＭＳ Ｐゴシック" pitchFamily="34" charset="-128"/>
              </a:defRPr>
            </a:lvl9pPr>
          </a:lstStyle>
          <a:p>
            <a:pPr>
              <a:lnSpc>
                <a:spcPct val="130000"/>
              </a:lnSpc>
              <a:spcBef>
                <a:spcPct val="20000"/>
              </a:spcBef>
              <a:buSzPct val="100000"/>
              <a:buFont typeface="Wingdings" pitchFamily="2" charset="2"/>
              <a:buNone/>
            </a:pPr>
            <a:r>
              <a:rPr lang="fr-FR" altLang="fr-FR" sz="1200">
                <a:solidFill>
                  <a:schemeClr val="tx1"/>
                </a:solidFill>
                <a:latin typeface="Verdana" pitchFamily="34" charset="0"/>
              </a:rPr>
              <a:t>« La déclaration de perte ou de vol de la carte ne suspend pas le droit d’accès au service Visa Platinum Business. »</a:t>
            </a:r>
            <a:br>
              <a:rPr lang="fr-FR" altLang="fr-FR" sz="1200">
                <a:solidFill>
                  <a:schemeClr val="tx1"/>
                </a:solidFill>
                <a:latin typeface="Verdana" pitchFamily="34" charset="0"/>
              </a:rPr>
            </a:br>
            <a:endParaRPr lang="fr-FR" altLang="fr-FR" sz="1200">
              <a:solidFill>
                <a:schemeClr val="tx1"/>
              </a:solidFill>
              <a:latin typeface="Verdana" pitchFamily="34" charset="0"/>
            </a:endParaRPr>
          </a:p>
        </p:txBody>
      </p:sp>
      <p:sp>
        <p:nvSpPr>
          <p:cNvPr id="8" name="Rectangle à coins arrondis 7"/>
          <p:cNvSpPr>
            <a:spLocks noChangeArrowheads="1"/>
          </p:cNvSpPr>
          <p:nvPr/>
        </p:nvSpPr>
        <p:spPr bwMode="auto">
          <a:xfrm>
            <a:off x="196850" y="5427811"/>
            <a:ext cx="8712200"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Je viens de faire opposition pour perte ou vol de ma carte. Ai-je toujours accès à l’Assistant ? » </a:t>
            </a:r>
            <a:endParaRPr lang="fr-FR" altLang="fr-FR" sz="1200" b="1" dirty="0">
              <a:solidFill>
                <a:schemeClr val="bg1"/>
              </a:solidFill>
              <a:latin typeface="Verdana" pitchFamily="34" charset="0"/>
              <a:cs typeface="Arial" pitchFamily="34" charset="0"/>
            </a:endParaRPr>
          </a:p>
        </p:txBody>
      </p:sp>
      <p:sp>
        <p:nvSpPr>
          <p:cNvPr id="9" name="Rectangle à coins arrondis 7"/>
          <p:cNvSpPr>
            <a:spLocks noChangeArrowheads="1"/>
          </p:cNvSpPr>
          <p:nvPr/>
        </p:nvSpPr>
        <p:spPr bwMode="auto">
          <a:xfrm>
            <a:off x="196850" y="1546373"/>
            <a:ext cx="8785225" cy="1387475"/>
          </a:xfrm>
          <a:prstGeom prst="roundRect">
            <a:avLst>
              <a:gd name="adj" fmla="val 11415"/>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6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L’accès au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Service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Platinum Business est strictement nominatif. En revanche, les requêtes que vous effectuez peuvent concerner d’autres personnes : réservation des transports et hôtels pour un déplacement professionnel, une table pour un repas d’affaires, commande de location de matériel…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endPar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Rectangle à coins arrondis 9"/>
          <p:cNvSpPr>
            <a:spLocks noChangeArrowheads="1"/>
          </p:cNvSpPr>
          <p:nvPr/>
        </p:nvSpPr>
        <p:spPr bwMode="auto">
          <a:xfrm>
            <a:off x="196850" y="1349523"/>
            <a:ext cx="8712200"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Puis-je faire bénéficier mes collaborateurs ou un ami </a:t>
            </a:r>
            <a:r>
              <a:rPr lang="fr-FR" altLang="fr-FR" sz="1200" b="1" dirty="0" smtClean="0">
                <a:solidFill>
                  <a:schemeClr val="bg1"/>
                </a:solidFill>
                <a:latin typeface="Verdana" pitchFamily="34" charset="0"/>
                <a:cs typeface="Arial" pitchFamily="34" charset="0"/>
              </a:rPr>
              <a:t>de l’Assistant Platinum Business? » </a:t>
            </a:r>
            <a:endParaRPr lang="fr-FR" altLang="fr-FR" sz="1200" b="1" dirty="0">
              <a:solidFill>
                <a:schemeClr val="bg1"/>
              </a:solidFill>
              <a:latin typeface="Verdana" pitchFamily="34" charset="0"/>
              <a:cs typeface="Arial" pitchFamily="34" charset="0"/>
            </a:endParaRPr>
          </a:p>
        </p:txBody>
      </p:sp>
    </p:spTree>
    <p:extLst>
      <p:ext uri="{BB962C8B-B14F-4D97-AF65-F5344CB8AC3E}">
        <p14:creationId xmlns:p14="http://schemas.microsoft.com/office/powerpoint/2010/main" val="705329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
        <p:nvSpPr>
          <p:cNvPr id="3" name="Rectangle à coins arrondis 7"/>
          <p:cNvSpPr>
            <a:spLocks noChangeArrowheads="1"/>
          </p:cNvSpPr>
          <p:nvPr/>
        </p:nvSpPr>
        <p:spPr bwMode="auto">
          <a:xfrm>
            <a:off x="107950" y="4993853"/>
            <a:ext cx="8785225" cy="1387475"/>
          </a:xfrm>
          <a:prstGeom prst="roundRect">
            <a:avLst>
              <a:gd name="adj" fmla="val 11415"/>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L’équipe Visa Platinum Business met tout en œuvre pour répondre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à vos demandes.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Si toutefois une requête n’est pas réalisable en temps et en heure, votre Assistant Platinum Business pourra vous proposer des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propositions alternatives,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susceptibles de répondre au plus près à votre demande initiale.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endPar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 name="Rectangle à coins arrondis 3"/>
          <p:cNvSpPr>
            <a:spLocks noChangeArrowheads="1"/>
          </p:cNvSpPr>
          <p:nvPr/>
        </p:nvSpPr>
        <p:spPr bwMode="auto">
          <a:xfrm>
            <a:off x="107950" y="4797003"/>
            <a:ext cx="8712200"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 Que se passe-t-il si mon Assistant ne peut pas satisfaire ma demande ? » </a:t>
            </a:r>
            <a:endParaRPr lang="fr-FR" altLang="fr-FR" sz="1200" b="1" dirty="0">
              <a:solidFill>
                <a:schemeClr val="bg1"/>
              </a:solidFill>
              <a:latin typeface="Verdana" pitchFamily="34" charset="0"/>
              <a:cs typeface="Arial" pitchFamily="34" charset="0"/>
            </a:endParaRPr>
          </a:p>
        </p:txBody>
      </p:sp>
      <p:sp>
        <p:nvSpPr>
          <p:cNvPr id="5" name="Rectangle à coins arrondis 7"/>
          <p:cNvSpPr>
            <a:spLocks noChangeArrowheads="1"/>
          </p:cNvSpPr>
          <p:nvPr/>
        </p:nvSpPr>
        <p:spPr bwMode="auto">
          <a:xfrm>
            <a:off x="107950" y="1537865"/>
            <a:ext cx="8785225" cy="2898775"/>
          </a:xfrm>
          <a:prstGeom prst="roundRect">
            <a:avLst>
              <a:gd name="adj" fmla="val 8298"/>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Toute demande n’entrant pas dans les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4 univers du Service Platinum Business ou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contrevenant à la législation française ou non conforme aux bonnes mœurs ne pourra être prise en compte.</a:t>
            </a:r>
          </a:p>
          <a:p>
            <a:pPr eaLnBrk="1" hangingPunct="1">
              <a:buFont typeface="Wingdings" pitchFamily="2" charset="2"/>
              <a:buNone/>
              <a:defRPr/>
            </a:pPr>
            <a:endParaRPr lang="fr-FR" altLang="fr-FR" sz="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eaLnBrk="1" hangingPunct="1">
              <a:buFont typeface="Wingdings" pitchFamily="2" charset="2"/>
              <a:buNone/>
              <a:defRPr/>
            </a:pP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Voici quelques requêtes traitées par nos Assistants Visa Platinum :</a:t>
            </a:r>
          </a:p>
          <a:p>
            <a:pPr eaLnBrk="1" hangingPunct="1">
              <a:buFont typeface="Wingdings" pitchFamily="2" charset="2"/>
              <a:buNone/>
              <a:defRPr/>
            </a:pP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1 - Pour un salon professionnel, trouver un hôtel dans les environs du salon, deux chambres pour un membre et un de ses collaborateurs. </a:t>
            </a:r>
          </a:p>
          <a:p>
            <a:pPr eaLnBrk="1" hangingPunct="1">
              <a:buFont typeface="Wingdings" pitchFamily="2" charset="2"/>
              <a:buNone/>
              <a:defRPr/>
            </a:pP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2 – Faire livrer en urgence une caisse de champagne* sur un stand d’un de nos membres au salon mondial de l’automobile. </a:t>
            </a:r>
          </a:p>
          <a:p>
            <a:pPr eaLnBrk="1" hangingPunct="1">
              <a:buFont typeface="Wingdings" pitchFamily="2" charset="2"/>
              <a:buNone/>
              <a:defRPr/>
            </a:pP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3 – Organisation d’un séminaire en 48h pour un membre et ses collaborateurs. »</a:t>
            </a:r>
          </a:p>
          <a:p>
            <a:pPr eaLnBrk="1" hangingPunct="1">
              <a:buFont typeface="Wingdings" pitchFamily="2" charset="2"/>
              <a:buNone/>
              <a:defRPr/>
            </a:pPr>
            <a:r>
              <a:rPr lang="fr-FR" altLang="fr-FR" sz="10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rPr>
              <a:t>L'abus d’alcool est dangereux pour la santé. </a:t>
            </a:r>
          </a:p>
        </p:txBody>
      </p:sp>
      <p:sp>
        <p:nvSpPr>
          <p:cNvPr id="6" name="Rectangle à coins arrondis 5"/>
          <p:cNvSpPr>
            <a:spLocks noChangeArrowheads="1"/>
          </p:cNvSpPr>
          <p:nvPr/>
        </p:nvSpPr>
        <p:spPr bwMode="auto">
          <a:xfrm>
            <a:off x="107950" y="1341015"/>
            <a:ext cx="8712200"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 L’Assistant peut il répondre à tous les types de requêtes ? » </a:t>
            </a:r>
            <a:endParaRPr lang="fr-FR" altLang="fr-FR" sz="1200" b="1" dirty="0">
              <a:solidFill>
                <a:schemeClr val="bg1"/>
              </a:solidFill>
              <a:latin typeface="Verdana" pitchFamily="34" charset="0"/>
              <a:cs typeface="Arial" pitchFamily="34" charset="0"/>
            </a:endParaRPr>
          </a:p>
        </p:txBody>
      </p:sp>
    </p:spTree>
    <p:extLst>
      <p:ext uri="{BB962C8B-B14F-4D97-AF65-F5344CB8AC3E}">
        <p14:creationId xmlns:p14="http://schemas.microsoft.com/office/powerpoint/2010/main" val="6308235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
        <p:nvSpPr>
          <p:cNvPr id="3" name="Rectangle à coins arrondis 7"/>
          <p:cNvSpPr>
            <a:spLocks noChangeArrowheads="1"/>
          </p:cNvSpPr>
          <p:nvPr/>
        </p:nvSpPr>
        <p:spPr bwMode="auto">
          <a:xfrm>
            <a:off x="179388" y="1568152"/>
            <a:ext cx="8785225" cy="2322513"/>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Le recours à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l’Assistant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Platinum Business est inclus dans la cotisation de votre carte. Vous pouvez donc le contacter gratuitement. Dans le cadre d’une demande qui nécessite d’engager des frais (taxi, repas d'affaires...), votre assistant vous soumet un devis. Aucun frais ne sera engagé sans votre approbation</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A savoir également, en cas de réservation d’un titre de transport, des frais de réservation sont appliqués, comme le ferait une agence de voyage.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eaLnBrk="1" hangingPunct="1">
              <a:buFont typeface="Wingdings" pitchFamily="2" charset="2"/>
              <a:buNone/>
              <a:defRPr/>
            </a:pP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a:r>
            <a:b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fr-FR" altLang="fr-FR" sz="10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NB : </a:t>
            </a:r>
            <a:r>
              <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rPr>
              <a:t>En ce qui concerne le service de réservation de taxis, la non présentation est facturée 15€ </a:t>
            </a:r>
            <a:r>
              <a:rPr lang="fr-FR" altLang="fr-FR" sz="10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TTC. Le </a:t>
            </a:r>
            <a:r>
              <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rPr>
              <a:t>non paiement </a:t>
            </a:r>
            <a:r>
              <a:rPr lang="fr-FR" altLang="fr-FR" sz="10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des sommes dues dans </a:t>
            </a:r>
            <a:r>
              <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rPr>
              <a:t>un délai de 15 jours peut entraîner la suspension de l’accès aux services</a:t>
            </a:r>
            <a:r>
              <a:rPr lang="fr-FR" altLang="fr-FR" sz="10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rPr>
              <a:t/>
            </a:r>
            <a:br>
              <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rPr>
            </a:br>
            <a:endPar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 name="Rectangle à coins arrondis 3"/>
          <p:cNvSpPr>
            <a:spLocks noChangeArrowheads="1"/>
          </p:cNvSpPr>
          <p:nvPr/>
        </p:nvSpPr>
        <p:spPr bwMode="auto">
          <a:xfrm>
            <a:off x="179388" y="1371302"/>
            <a:ext cx="8064500"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 Que coûte le recours à l’Assistant Platinum Business ? » </a:t>
            </a:r>
            <a:endParaRPr lang="fr-FR" altLang="fr-FR" sz="1200" b="1" dirty="0">
              <a:solidFill>
                <a:schemeClr val="bg1"/>
              </a:solidFill>
              <a:latin typeface="Verdana" pitchFamily="34" charset="0"/>
              <a:cs typeface="Arial" pitchFamily="34" charset="0"/>
            </a:endParaRPr>
          </a:p>
        </p:txBody>
      </p:sp>
      <p:sp>
        <p:nvSpPr>
          <p:cNvPr id="5" name="Rectangle à coins arrondis 7"/>
          <p:cNvSpPr>
            <a:spLocks noChangeArrowheads="1"/>
          </p:cNvSpPr>
          <p:nvPr/>
        </p:nvSpPr>
        <p:spPr bwMode="auto">
          <a:xfrm>
            <a:off x="179388" y="4490740"/>
            <a:ext cx="8785225" cy="2106612"/>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Non.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D’abord, parce que le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service de l’Assistant Platinum Business est gratuit</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Ensuite parce que votre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Assistant vous met en relation avec des prestataires qualifiés et trouve la meilleure offre du marché correspondant à vos exigences. Il est également là pour négocier des tarifs préférentiels et vous permettre d’obtenir des avantages exclusifs.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endPar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eaLnBrk="1" hangingPunct="1">
              <a:buFont typeface="Wingdings" pitchFamily="2" charset="2"/>
              <a:buNone/>
              <a:defRPr/>
            </a:pP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a:r>
            <a:b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fr-FR" altLang="fr-FR" sz="10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NB : </a:t>
            </a:r>
            <a:r>
              <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rPr>
              <a:t>En ce qui concerne le service de réservation de taxis, la non présentation est facturée 15€ </a:t>
            </a:r>
            <a:r>
              <a:rPr lang="fr-FR" altLang="fr-FR" sz="10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TTC. Le </a:t>
            </a:r>
            <a:r>
              <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rPr>
              <a:t>non paiement </a:t>
            </a:r>
            <a:r>
              <a:rPr lang="fr-FR" altLang="fr-FR" sz="10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des sommes dues dans </a:t>
            </a:r>
            <a:r>
              <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rPr>
              <a:t>un délai de 15 jours peut entraîner la suspension de l’accès aux services</a:t>
            </a:r>
            <a:r>
              <a:rPr lang="fr-FR" altLang="fr-FR" sz="1000" b="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rPr>
              <a:t/>
            </a:r>
            <a:br>
              <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rPr>
            </a:br>
            <a:endParaRPr lang="fr-FR" altLang="fr-FR" sz="10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6" name="Rectangle à coins arrondis 5"/>
          <p:cNvSpPr>
            <a:spLocks noChangeArrowheads="1"/>
          </p:cNvSpPr>
          <p:nvPr/>
        </p:nvSpPr>
        <p:spPr bwMode="auto">
          <a:xfrm>
            <a:off x="179388" y="4293890"/>
            <a:ext cx="8064500"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 Les prestations coûtent elles plus cher en passant par l’Assistant Platinum Business ? » </a:t>
            </a:r>
            <a:endParaRPr lang="fr-FR" altLang="fr-FR" sz="1200" b="1" dirty="0">
              <a:solidFill>
                <a:schemeClr val="bg1"/>
              </a:solidFill>
              <a:latin typeface="Verdana" pitchFamily="34" charset="0"/>
              <a:cs typeface="Arial" pitchFamily="34" charset="0"/>
            </a:endParaRPr>
          </a:p>
        </p:txBody>
      </p:sp>
    </p:spTree>
    <p:extLst>
      <p:ext uri="{BB962C8B-B14F-4D97-AF65-F5344CB8AC3E}">
        <p14:creationId xmlns:p14="http://schemas.microsoft.com/office/powerpoint/2010/main" val="13039901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7"/>
          <p:cNvSpPr>
            <a:spLocks noChangeArrowheads="1"/>
          </p:cNvSpPr>
          <p:nvPr/>
        </p:nvSpPr>
        <p:spPr bwMode="auto">
          <a:xfrm>
            <a:off x="179388" y="1579984"/>
            <a:ext cx="8785225" cy="1530350"/>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Vous pouvez consulter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ces avantages sur le site </a:t>
            </a:r>
            <a:r>
              <a:rPr lang="fr-FR" altLang="fr-FR" sz="12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www.VisaPlatinumBusiness.fr</a:t>
            </a:r>
          </a:p>
          <a:p>
            <a:pPr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Puis pour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bénéficier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d’un avantage,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vous devez effectuer la réservation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via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les formulaires proposés sur le site internet et sur les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newsletters ou par téléphone auprès de votre Assistant. Un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email de confirmation vous est retourné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dès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que votre demande est traitée</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a:r>
            <a:b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a:r>
            <a:b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br>
            <a:endPar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ectangle à coins arrondis 4"/>
          <p:cNvSpPr>
            <a:spLocks noChangeArrowheads="1"/>
          </p:cNvSpPr>
          <p:nvPr/>
        </p:nvSpPr>
        <p:spPr bwMode="auto">
          <a:xfrm>
            <a:off x="179388" y="1383134"/>
            <a:ext cx="8064500"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 Comment </a:t>
            </a:r>
            <a:r>
              <a:rPr lang="fr-FR" altLang="fr-FR" sz="1200" b="1" dirty="0">
                <a:solidFill>
                  <a:schemeClr val="bg1"/>
                </a:solidFill>
                <a:latin typeface="Verdana" pitchFamily="34" charset="0"/>
                <a:cs typeface="Arial" pitchFamily="34" charset="0"/>
              </a:rPr>
              <a:t>bénéficier des avantages Platinum Business auprès des partenaires</a:t>
            </a:r>
            <a:r>
              <a:rPr lang="fr-FR" altLang="fr-FR" sz="1200" b="1" dirty="0" smtClean="0">
                <a:solidFill>
                  <a:schemeClr val="bg1"/>
                </a:solidFill>
                <a:latin typeface="Verdana" pitchFamily="34" charset="0"/>
                <a:cs typeface="Arial" pitchFamily="34" charset="0"/>
              </a:rPr>
              <a:t>? » </a:t>
            </a:r>
            <a:endParaRPr lang="fr-FR" altLang="fr-FR" sz="1200" b="1" dirty="0">
              <a:solidFill>
                <a:schemeClr val="bg1"/>
              </a:solidFill>
              <a:latin typeface="Verdana" pitchFamily="34" charset="0"/>
              <a:cs typeface="Arial" pitchFamily="34" charset="0"/>
            </a:endParaRPr>
          </a:p>
        </p:txBody>
      </p:sp>
      <p:sp>
        <p:nvSpPr>
          <p:cNvPr id="6" name="Rectangle à coins arrondis 7"/>
          <p:cNvSpPr>
            <a:spLocks noChangeArrowheads="1"/>
          </p:cNvSpPr>
          <p:nvPr/>
        </p:nvSpPr>
        <p:spPr bwMode="auto">
          <a:xfrm>
            <a:off x="179388" y="3596109"/>
            <a:ext cx="8785225" cy="1489075"/>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marL="742950" indent="-285750"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eaLnBrk="1" hangingPunct="1">
              <a:buFont typeface="Wingdings" pitchFamily="2" charset="2"/>
              <a:buNone/>
              <a:defRPr/>
            </a:pP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Mieux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l’Assistant Platinum Business vous connaît, plus il peut affiner et optimiser le service qu’il vous apporte. C’est pourquoi, dans votre profil, vous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pouvez,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à tout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moment,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mettre à jour vos attentes. Cela permet de vous apporter un service toujours plus personnalisé et de répondre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au plus près de vos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souhaits et </a:t>
            </a:r>
            <a:r>
              <a:rPr lang="fr-FR" altLang="fr-FR" sz="12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de vos </a:t>
            </a:r>
            <a: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attentes.</a:t>
            </a:r>
            <a:br>
              <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br>
            <a:endParaRPr lang="fr-FR" altLang="fr-FR"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7" name="Rectangle à coins arrondis 6"/>
          <p:cNvSpPr>
            <a:spLocks noChangeArrowheads="1"/>
          </p:cNvSpPr>
          <p:nvPr/>
        </p:nvSpPr>
        <p:spPr bwMode="auto">
          <a:xfrm>
            <a:off x="179388" y="3399259"/>
            <a:ext cx="8785225"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 Pourquoi communiquer mes </a:t>
            </a:r>
            <a:r>
              <a:rPr lang="fr-FR" altLang="fr-FR" sz="1200" b="1" dirty="0">
                <a:solidFill>
                  <a:schemeClr val="bg1"/>
                </a:solidFill>
                <a:latin typeface="Verdana" pitchFamily="34" charset="0"/>
                <a:cs typeface="Arial" pitchFamily="34" charset="0"/>
              </a:rPr>
              <a:t>souhaits et mes préférences </a:t>
            </a:r>
            <a:r>
              <a:rPr lang="fr-FR" altLang="fr-FR" sz="1200" b="1" dirty="0" smtClean="0">
                <a:solidFill>
                  <a:schemeClr val="bg1"/>
                </a:solidFill>
                <a:latin typeface="Verdana" pitchFamily="34" charset="0"/>
                <a:cs typeface="Arial" pitchFamily="34" charset="0"/>
              </a:rPr>
              <a:t>au Service Business Platinum ? »</a:t>
            </a:r>
            <a:endParaRPr lang="fr-FR" altLang="fr-FR" sz="1200" b="1" dirty="0">
              <a:solidFill>
                <a:schemeClr val="bg1"/>
              </a:solidFill>
              <a:latin typeface="Verdana" pitchFamily="34" charset="0"/>
              <a:cs typeface="Arial" pitchFamily="34" charset="0"/>
            </a:endParaRPr>
          </a:p>
        </p:txBody>
      </p:sp>
      <p:sp>
        <p:nvSpPr>
          <p:cNvPr id="8"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Tree>
    <p:extLst>
      <p:ext uri="{BB962C8B-B14F-4D97-AF65-F5344CB8AC3E}">
        <p14:creationId xmlns:p14="http://schemas.microsoft.com/office/powerpoint/2010/main" val="4629176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7"/>
          <p:cNvSpPr>
            <a:spLocks noChangeArrowheads="1"/>
          </p:cNvSpPr>
          <p:nvPr/>
        </p:nvSpPr>
        <p:spPr bwMode="auto">
          <a:xfrm>
            <a:off x="179388" y="1283494"/>
            <a:ext cx="8785225" cy="2322513"/>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600" dirty="0" smtClean="0">
              <a:solidFill>
                <a:schemeClr val="tx1"/>
              </a:solidFill>
              <a:latin typeface="Verdana" pitchFamily="34" charset="0"/>
            </a:endParaRPr>
          </a:p>
          <a:p>
            <a:pPr marL="0" lvl="1" eaLnBrk="1" hangingPunct="1">
              <a:buFont typeface="Wingdings" pitchFamily="2" charset="2"/>
              <a:buNone/>
              <a:defRPr/>
            </a:pPr>
            <a:r>
              <a:rPr lang="fr-FR" altLang="fr-FR" sz="1200" b="1" dirty="0" smtClean="0">
                <a:latin typeface="Verdana" pitchFamily="34" charset="0"/>
              </a:rPr>
              <a:t>« </a:t>
            </a:r>
            <a:r>
              <a:rPr lang="fr-FR" altLang="fr-FR" sz="1200" b="1" dirty="0" smtClean="0">
                <a:solidFill>
                  <a:srgbClr val="7F7F7F"/>
                </a:solidFill>
                <a:latin typeface="Verdana" pitchFamily="34" charset="0"/>
              </a:rPr>
              <a:t>Pour bénéficier des Assurances, </a:t>
            </a:r>
            <a:r>
              <a:rPr lang="fr-FR" altLang="fr-FR" sz="1200" b="1" dirty="0" smtClean="0">
                <a:latin typeface="Verdana" pitchFamily="34" charset="0"/>
              </a:rPr>
              <a:t>il suffit d’avoir réglé tout ou partie de son voyage ou de son bien garanti avec sa carte Visa Business. Sachant que les Assurances liées aux déplacements professionnels incluses dans la carte Visa Platinum Business couvrent le titulaire de la carte et jusqu’à deux collaborateurs qui l’accompagnent dans son déplacement. » </a:t>
            </a:r>
          </a:p>
          <a:p>
            <a:pPr marL="0" lvl="1" eaLnBrk="1" hangingPunct="1">
              <a:buFont typeface="Wingdings" pitchFamily="2" charset="2"/>
              <a:buNone/>
              <a:defRPr/>
            </a:pPr>
            <a:r>
              <a:rPr lang="fr-FR" altLang="fr-FR" sz="1000" dirty="0">
                <a:solidFill>
                  <a:srgbClr val="777777"/>
                </a:solidFill>
                <a:latin typeface="Verdana" pitchFamily="34" charset="0"/>
                <a:cs typeface="Arial" pitchFamily="34" charset="0"/>
              </a:rPr>
              <a:t>Pour tous les déplacements de moins de 180 jours consécutifs, effectués à plus de 100 km du domicile ou du lieu de travail</a:t>
            </a:r>
            <a:endParaRPr lang="fr-FR" altLang="fr-FR" sz="1200" dirty="0">
              <a:latin typeface="Verdana" pitchFamily="34" charset="0"/>
            </a:endParaRPr>
          </a:p>
          <a:p>
            <a:pPr marL="0" lvl="1" eaLnBrk="1" hangingPunct="1">
              <a:buFont typeface="Wingdings" pitchFamily="2" charset="2"/>
              <a:buNone/>
              <a:defRPr/>
            </a:pPr>
            <a:r>
              <a:rPr lang="fr-FR" altLang="fr-FR" sz="1200" b="1" dirty="0" smtClean="0">
                <a:latin typeface="Verdana" pitchFamily="34" charset="0"/>
              </a:rPr>
              <a:t>« </a:t>
            </a:r>
            <a:r>
              <a:rPr lang="fr-FR" altLang="fr-FR" sz="1200" b="1" dirty="0" smtClean="0">
                <a:solidFill>
                  <a:srgbClr val="7F7F7F"/>
                </a:solidFill>
                <a:latin typeface="Verdana" pitchFamily="34" charset="0"/>
              </a:rPr>
              <a:t>Pour bénéficier de l’Assistance, </a:t>
            </a:r>
            <a:r>
              <a:rPr lang="fr-FR" altLang="fr-FR" sz="1200" b="1" dirty="0" smtClean="0">
                <a:latin typeface="Verdana" pitchFamily="34" charset="0"/>
              </a:rPr>
              <a:t>il suffit d’être titulaire de la carte Visa Business ou d’accompagner le titulaire de la Carte Platinum Business dans un déplacement professionnel</a:t>
            </a:r>
            <a:r>
              <a:rPr lang="fr-FR" altLang="fr-FR" sz="1200" dirty="0" smtClean="0">
                <a:latin typeface="Verdana" pitchFamily="34" charset="0"/>
              </a:rPr>
              <a:t>. » </a:t>
            </a:r>
            <a:r>
              <a:rPr lang="fr-FR" altLang="fr-FR" sz="1000" dirty="0" smtClean="0">
                <a:solidFill>
                  <a:srgbClr val="777777"/>
                </a:solidFill>
                <a:latin typeface="Verdana" pitchFamily="34" charset="0"/>
                <a:cs typeface="Arial" pitchFamily="34" charset="0"/>
              </a:rPr>
              <a:t>Pendant les 90 premiers jours du déplacement professionnel  - Assistance en France, sans franchise kilométrique, et à l’étranger lors des déplacements professionnels</a:t>
            </a:r>
          </a:p>
          <a:p>
            <a:pPr marL="0" lvl="1" eaLnBrk="1" hangingPunct="1">
              <a:buFont typeface="Wingdings" pitchFamily="2" charset="2"/>
              <a:buNone/>
              <a:defRPr/>
            </a:pPr>
            <a:endParaRPr lang="fr-FR" altLang="fr-FR" sz="1000" b="1" dirty="0" smtClean="0">
              <a:solidFill>
                <a:srgbClr val="777777"/>
              </a:solidFill>
              <a:latin typeface="Verdana" pitchFamily="34" charset="0"/>
              <a:cs typeface="Arial" pitchFamily="34" charset="0"/>
            </a:endParaRPr>
          </a:p>
          <a:p>
            <a:pPr marL="0" lvl="1" eaLnBrk="1" hangingPunct="1">
              <a:buFont typeface="Wingdings" pitchFamily="2" charset="2"/>
              <a:buNone/>
              <a:defRPr/>
            </a:pPr>
            <a:r>
              <a:rPr lang="fr-FR" altLang="fr-FR" sz="1200" dirty="0" smtClean="0">
                <a:latin typeface="Verdana" pitchFamily="34" charset="0"/>
              </a:rPr>
              <a:t/>
            </a:r>
            <a:br>
              <a:rPr lang="fr-FR" altLang="fr-FR" sz="1200" dirty="0" smtClean="0">
                <a:latin typeface="Verdana" pitchFamily="34" charset="0"/>
              </a:rPr>
            </a:br>
            <a:endParaRPr lang="fr-FR" altLang="fr-FR" sz="1200" dirty="0" smtClean="0">
              <a:latin typeface="Verdana" pitchFamily="34" charset="0"/>
            </a:endParaRPr>
          </a:p>
        </p:txBody>
      </p:sp>
      <p:sp>
        <p:nvSpPr>
          <p:cNvPr id="3" name="Rectangle à coins arrondis 2"/>
          <p:cNvSpPr>
            <a:spLocks noChangeArrowheads="1"/>
          </p:cNvSpPr>
          <p:nvPr/>
        </p:nvSpPr>
        <p:spPr bwMode="auto">
          <a:xfrm>
            <a:off x="171450" y="1124744"/>
            <a:ext cx="828833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Faut il régler avec sa carte pour bénéficier des garanties d’Assurance et de l’Assistance ? » </a:t>
            </a:r>
            <a:endParaRPr lang="fr-FR" altLang="fr-FR" sz="1200" b="1" dirty="0">
              <a:solidFill>
                <a:schemeClr val="bg1"/>
              </a:solidFill>
              <a:latin typeface="Verdana" pitchFamily="34" charset="0"/>
              <a:cs typeface="Arial" pitchFamily="34" charset="0"/>
            </a:endParaRPr>
          </a:p>
        </p:txBody>
      </p:sp>
      <p:sp>
        <p:nvSpPr>
          <p:cNvPr id="4" name="Rectangle 3"/>
          <p:cNvSpPr/>
          <p:nvPr/>
        </p:nvSpPr>
        <p:spPr>
          <a:xfrm>
            <a:off x="311150" y="6525344"/>
            <a:ext cx="7127875" cy="261937"/>
          </a:xfrm>
          <a:prstGeom prst="rect">
            <a:avLst/>
          </a:prstGeom>
        </p:spPr>
        <p:txBody>
          <a:bodyPr>
            <a:spAutoFit/>
          </a:bodyPr>
          <a:lstStyle/>
          <a:p>
            <a:pPr>
              <a:defRPr/>
            </a:pPr>
            <a:r>
              <a:rPr lang="fr-FR" sz="1100" dirty="0">
                <a:latin typeface="+mj-lt"/>
                <a:cs typeface="Arial" pitchFamily="34" charset="0"/>
              </a:rPr>
              <a:t> Informations non contractuelles, se reporter à la notice d’Information de la carte Visa Platinum Business</a:t>
            </a:r>
          </a:p>
        </p:txBody>
      </p:sp>
      <p:sp>
        <p:nvSpPr>
          <p:cNvPr id="5" name="Rectangle à coins arrondis 7"/>
          <p:cNvSpPr>
            <a:spLocks noChangeArrowheads="1"/>
          </p:cNvSpPr>
          <p:nvPr/>
        </p:nvSpPr>
        <p:spPr bwMode="auto">
          <a:xfrm>
            <a:off x="187325" y="5079207"/>
            <a:ext cx="8785225" cy="1357312"/>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dirty="0" smtClean="0">
              <a:solidFill>
                <a:schemeClr val="tx1"/>
              </a:solidFill>
              <a:latin typeface="Verdana" pitchFamily="34" charset="0"/>
            </a:endParaRPr>
          </a:p>
          <a:p>
            <a:pPr marL="0" lvl="1" eaLnBrk="1" hangingPunct="1">
              <a:buFont typeface="Wingdings" pitchFamily="2" charset="2"/>
              <a:buNone/>
              <a:defRPr/>
            </a:pPr>
            <a:r>
              <a:rPr lang="fr-FR" altLang="fr-FR" sz="1200" b="1" dirty="0" smtClean="0">
                <a:latin typeface="Verdana" pitchFamily="34" charset="0"/>
              </a:rPr>
              <a:t>« Toutes ces garanties sont incluses dans la cotisation de votre carte. Qu’il s’agisse des Assurances liées aux déplacements professionnels, de la prestation Europ Assistance, ou des assurances de type protection de vos achats ou de l’utilisation frauduleuse de votre mobile. Il n’y a pas non plus de surcoût pour la couverture des 2 collaborateurs (en plus du titulaire de la carte.»</a:t>
            </a:r>
            <a:r>
              <a:rPr lang="fr-FR" altLang="fr-FR" sz="1200" dirty="0" smtClean="0">
                <a:latin typeface="Verdana" pitchFamily="34" charset="0"/>
              </a:rPr>
              <a:t/>
            </a:r>
            <a:br>
              <a:rPr lang="fr-FR" altLang="fr-FR" sz="1200" dirty="0" smtClean="0">
                <a:latin typeface="Verdana" pitchFamily="34" charset="0"/>
              </a:rPr>
            </a:br>
            <a:r>
              <a:rPr lang="fr-FR" altLang="fr-FR" sz="1200" dirty="0" smtClean="0">
                <a:latin typeface="Verdana" pitchFamily="34" charset="0"/>
              </a:rPr>
              <a:t/>
            </a:r>
            <a:br>
              <a:rPr lang="fr-FR" altLang="fr-FR" sz="1200" dirty="0" smtClean="0">
                <a:latin typeface="Verdana" pitchFamily="34" charset="0"/>
              </a:rPr>
            </a:br>
            <a:endParaRPr lang="fr-FR" altLang="fr-FR" sz="1200" dirty="0" smtClean="0">
              <a:latin typeface="Verdana" pitchFamily="34" charset="0"/>
            </a:endParaRPr>
          </a:p>
        </p:txBody>
      </p:sp>
      <p:sp>
        <p:nvSpPr>
          <p:cNvPr id="6" name="Rectangle à coins arrondis 5"/>
          <p:cNvSpPr>
            <a:spLocks noChangeArrowheads="1"/>
          </p:cNvSpPr>
          <p:nvPr/>
        </p:nvSpPr>
        <p:spPr bwMode="auto">
          <a:xfrm>
            <a:off x="179388" y="4920457"/>
            <a:ext cx="8288337"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Quel est le coût des ces Assurances et Assistance ?» </a:t>
            </a:r>
            <a:endParaRPr lang="fr-FR" altLang="fr-FR" sz="1200" b="1" dirty="0">
              <a:solidFill>
                <a:schemeClr val="bg1"/>
              </a:solidFill>
              <a:latin typeface="Verdana" pitchFamily="34" charset="0"/>
              <a:cs typeface="Arial" pitchFamily="34" charset="0"/>
            </a:endParaRPr>
          </a:p>
        </p:txBody>
      </p:sp>
      <p:sp>
        <p:nvSpPr>
          <p:cNvPr id="7" name="Rectangle à coins arrondis 7"/>
          <p:cNvSpPr>
            <a:spLocks noChangeArrowheads="1"/>
          </p:cNvSpPr>
          <p:nvPr/>
        </p:nvSpPr>
        <p:spPr bwMode="auto">
          <a:xfrm>
            <a:off x="187325" y="3980657"/>
            <a:ext cx="8785225" cy="774700"/>
          </a:xfrm>
          <a:prstGeom prst="roundRect">
            <a:avLst>
              <a:gd name="adj" fmla="val 19938"/>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rIns="0"/>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800" smtClean="0">
              <a:solidFill>
                <a:schemeClr val="tx1"/>
              </a:solidFill>
              <a:latin typeface="Verdana" pitchFamily="34" charset="0"/>
            </a:endParaRPr>
          </a:p>
          <a:p>
            <a:pPr marL="0" lvl="1" eaLnBrk="1" hangingPunct="1">
              <a:buFont typeface="Wingdings" pitchFamily="2" charset="2"/>
              <a:buNone/>
              <a:defRPr/>
            </a:pPr>
            <a:r>
              <a:rPr lang="fr-FR" altLang="fr-FR" sz="1200" b="1" smtClean="0">
                <a:latin typeface="Verdana" pitchFamily="34" charset="0"/>
              </a:rPr>
              <a:t>« Vous bénéficiez des mêmes garanties que les autres cartes Visa Business, avec des montants d’indemnisation supérieurs, et la couverture de 2 collaborateurs en plus du titulaire de la carte ».  </a:t>
            </a:r>
            <a:endParaRPr lang="fr-FR" altLang="fr-FR" sz="1200" smtClean="0">
              <a:latin typeface="Verdana" pitchFamily="34" charset="0"/>
            </a:endParaRPr>
          </a:p>
        </p:txBody>
      </p:sp>
      <p:sp>
        <p:nvSpPr>
          <p:cNvPr id="8" name="Rectangle à coins arrondis 7"/>
          <p:cNvSpPr>
            <a:spLocks noChangeArrowheads="1"/>
          </p:cNvSpPr>
          <p:nvPr/>
        </p:nvSpPr>
        <p:spPr bwMode="auto">
          <a:xfrm>
            <a:off x="179388" y="3821907"/>
            <a:ext cx="8288337"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Vais-je bénéficier des mêmes Assurances et Assistance qu’avec ma carte actuelle ?» </a:t>
            </a:r>
            <a:endParaRPr lang="fr-FR" altLang="fr-FR" sz="1200" b="1" dirty="0">
              <a:solidFill>
                <a:schemeClr val="bg1"/>
              </a:solidFill>
              <a:latin typeface="Verdana" pitchFamily="34" charset="0"/>
              <a:cs typeface="Arial" pitchFamily="34" charset="0"/>
            </a:endParaRPr>
          </a:p>
        </p:txBody>
      </p:sp>
      <p:sp>
        <p:nvSpPr>
          <p:cNvPr id="9"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Tree>
    <p:extLst>
      <p:ext uri="{BB962C8B-B14F-4D97-AF65-F5344CB8AC3E}">
        <p14:creationId xmlns:p14="http://schemas.microsoft.com/office/powerpoint/2010/main" val="6800346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7"/>
          <p:cNvSpPr>
            <a:spLocks noChangeArrowheads="1"/>
          </p:cNvSpPr>
          <p:nvPr/>
        </p:nvSpPr>
        <p:spPr bwMode="auto">
          <a:xfrm>
            <a:off x="179388" y="1322908"/>
            <a:ext cx="8785225" cy="1171575"/>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smtClean="0">
              <a:solidFill>
                <a:schemeClr val="tx1"/>
              </a:solidFill>
              <a:latin typeface="Verdana" pitchFamily="34" charset="0"/>
            </a:endParaRPr>
          </a:p>
          <a:p>
            <a:pPr marL="0" lvl="1" eaLnBrk="1" hangingPunct="1">
              <a:buFont typeface="Wingdings" pitchFamily="2" charset="2"/>
              <a:buNone/>
              <a:defRPr/>
            </a:pPr>
            <a:r>
              <a:rPr lang="fr-FR" altLang="fr-FR" sz="1200" smtClean="0">
                <a:latin typeface="Verdana" pitchFamily="34" charset="0"/>
              </a:rPr>
              <a:t>« </a:t>
            </a:r>
            <a:r>
              <a:rPr lang="fr-FR" altLang="fr-FR" sz="1200" b="1" smtClean="0">
                <a:latin typeface="Verdana" pitchFamily="34" charset="0"/>
              </a:rPr>
              <a:t>Si pour raisons de santé, de mutation professionnelle, de licenciement économique ou de préjudice matériel, vous êtes dans l’obligation d’annuler, modifier ou interrompre votre déplacement, nous vous indemnisons pour les frais engagés non récupérables jusqu’à 7.500 €. »</a:t>
            </a:r>
            <a:r>
              <a:rPr lang="fr-FR" altLang="fr-FR" sz="1200" smtClean="0">
                <a:latin typeface="Verdana" pitchFamily="34" charset="0"/>
              </a:rPr>
              <a:t/>
            </a:r>
            <a:br>
              <a:rPr lang="fr-FR" altLang="fr-FR" sz="1200" smtClean="0">
                <a:latin typeface="Verdana" pitchFamily="34" charset="0"/>
              </a:rPr>
            </a:br>
            <a:r>
              <a:rPr lang="fr-FR" altLang="fr-FR" sz="1200" smtClean="0">
                <a:latin typeface="Verdana" pitchFamily="34" charset="0"/>
              </a:rPr>
              <a:t/>
            </a:r>
            <a:br>
              <a:rPr lang="fr-FR" altLang="fr-FR" sz="1200" smtClean="0">
                <a:latin typeface="Verdana" pitchFamily="34" charset="0"/>
              </a:rPr>
            </a:br>
            <a:endParaRPr lang="fr-FR" altLang="fr-FR" sz="1200" smtClean="0">
              <a:latin typeface="Verdana" pitchFamily="34" charset="0"/>
            </a:endParaRPr>
          </a:p>
        </p:txBody>
      </p:sp>
      <p:sp>
        <p:nvSpPr>
          <p:cNvPr id="3" name="Rectangle à coins arrondis 2"/>
          <p:cNvSpPr>
            <a:spLocks noChangeArrowheads="1"/>
          </p:cNvSpPr>
          <p:nvPr/>
        </p:nvSpPr>
        <p:spPr bwMode="auto">
          <a:xfrm>
            <a:off x="171450" y="1164158"/>
            <a:ext cx="828833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Qu’est ce que la garantie annulation, interruption ou modification de voyage ? » </a:t>
            </a:r>
            <a:endParaRPr lang="fr-FR" altLang="fr-FR" sz="1200" b="1" dirty="0">
              <a:solidFill>
                <a:schemeClr val="bg1"/>
              </a:solidFill>
              <a:latin typeface="Verdana" pitchFamily="34" charset="0"/>
              <a:cs typeface="Arial" pitchFamily="34" charset="0"/>
            </a:endParaRPr>
          </a:p>
        </p:txBody>
      </p:sp>
      <p:sp>
        <p:nvSpPr>
          <p:cNvPr id="4" name="Rectangle à coins arrondis 3"/>
          <p:cNvSpPr>
            <a:spLocks noChangeArrowheads="1"/>
          </p:cNvSpPr>
          <p:nvPr/>
        </p:nvSpPr>
        <p:spPr bwMode="auto">
          <a:xfrm>
            <a:off x="187325" y="2765946"/>
            <a:ext cx="8785225" cy="1427162"/>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smtClean="0">
              <a:solidFill>
                <a:schemeClr val="tx1"/>
              </a:solidFill>
              <a:latin typeface="Verdana" pitchFamily="34" charset="0"/>
            </a:endParaRPr>
          </a:p>
          <a:p>
            <a:pPr marL="0" lvl="1" eaLnBrk="1" hangingPunct="1">
              <a:buFont typeface="Wingdings" pitchFamily="2" charset="2"/>
              <a:buNone/>
              <a:defRPr/>
            </a:pPr>
            <a:r>
              <a:rPr lang="fr-FR" altLang="fr-FR" sz="1200" smtClean="0">
                <a:latin typeface="Verdana" pitchFamily="34" charset="0"/>
              </a:rPr>
              <a:t>« </a:t>
            </a:r>
            <a:r>
              <a:rPr lang="fr-FR" altLang="fr-FR" sz="1200" b="1" smtClean="0">
                <a:latin typeface="Verdana" pitchFamily="34" charset="0"/>
              </a:rPr>
              <a:t>Si votre vol ou votre train SNCF a plus de 4 heures de retard, vous serez remboursé(e) des frais engagés pour vos achats de première nécessité, repas et logement jusqu’à 1.200 €. Il en sera de même en cas de retard de vos bagages de plus de 4 heures après votre arrivée, ou de perte ou de vol de vos bagages. »</a:t>
            </a:r>
            <a:r>
              <a:rPr lang="fr-FR" altLang="fr-FR" sz="1200" smtClean="0">
                <a:latin typeface="Verdana" pitchFamily="34" charset="0"/>
              </a:rPr>
              <a:t/>
            </a:r>
            <a:br>
              <a:rPr lang="fr-FR" altLang="fr-FR" sz="1200" smtClean="0">
                <a:latin typeface="Verdana" pitchFamily="34" charset="0"/>
              </a:rPr>
            </a:br>
            <a:r>
              <a:rPr lang="fr-FR" altLang="fr-FR" sz="1200" smtClean="0">
                <a:latin typeface="Verdana" pitchFamily="34" charset="0"/>
              </a:rPr>
              <a:t/>
            </a:r>
            <a:br>
              <a:rPr lang="fr-FR" altLang="fr-FR" sz="1200" smtClean="0">
                <a:latin typeface="Verdana" pitchFamily="34" charset="0"/>
              </a:rPr>
            </a:br>
            <a:endParaRPr lang="fr-FR" altLang="fr-FR" sz="1200" smtClean="0">
              <a:latin typeface="Verdana" pitchFamily="34" charset="0"/>
            </a:endParaRPr>
          </a:p>
        </p:txBody>
      </p:sp>
      <p:sp>
        <p:nvSpPr>
          <p:cNvPr id="5" name="Rectangle à coins arrondis 4"/>
          <p:cNvSpPr>
            <a:spLocks noChangeArrowheads="1"/>
          </p:cNvSpPr>
          <p:nvPr/>
        </p:nvSpPr>
        <p:spPr bwMode="auto">
          <a:xfrm>
            <a:off x="179388" y="2608783"/>
            <a:ext cx="8288337"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Qu’est ce que la garantie incident de voyage ? » </a:t>
            </a:r>
            <a:endParaRPr lang="fr-FR" altLang="fr-FR" sz="1200" b="1" dirty="0">
              <a:solidFill>
                <a:schemeClr val="bg1"/>
              </a:solidFill>
              <a:latin typeface="Verdana" pitchFamily="34" charset="0"/>
              <a:cs typeface="Arial" pitchFamily="34" charset="0"/>
            </a:endParaRPr>
          </a:p>
        </p:txBody>
      </p:sp>
      <p:sp>
        <p:nvSpPr>
          <p:cNvPr id="6" name="Rectangle à coins arrondis 5"/>
          <p:cNvSpPr>
            <a:spLocks noChangeArrowheads="1"/>
          </p:cNvSpPr>
          <p:nvPr/>
        </p:nvSpPr>
        <p:spPr bwMode="auto">
          <a:xfrm>
            <a:off x="187325" y="4486796"/>
            <a:ext cx="8785225" cy="920750"/>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smtClean="0">
              <a:solidFill>
                <a:schemeClr val="tx1"/>
              </a:solidFill>
              <a:latin typeface="Verdana" pitchFamily="34" charset="0"/>
            </a:endParaRPr>
          </a:p>
          <a:p>
            <a:pPr marL="0" lvl="1" eaLnBrk="1" hangingPunct="1">
              <a:buFont typeface="Wingdings" pitchFamily="2" charset="2"/>
              <a:buNone/>
              <a:defRPr/>
            </a:pPr>
            <a:r>
              <a:rPr lang="fr-FR" altLang="fr-FR" sz="1200" smtClean="0">
                <a:latin typeface="Verdana" pitchFamily="34" charset="0"/>
              </a:rPr>
              <a:t>« </a:t>
            </a:r>
            <a:r>
              <a:rPr lang="fr-FR" altLang="fr-FR" sz="1200" b="1" smtClean="0">
                <a:latin typeface="Verdana" pitchFamily="34" charset="0"/>
              </a:rPr>
              <a:t>Si vos bagages sont perdus ou ont été détériorés lors du transport, vous serez indemnisé(e) jusqu’à 2.500 € par bagage dûment enregistré.»</a:t>
            </a:r>
            <a:r>
              <a:rPr lang="fr-FR" altLang="fr-FR" sz="1200" smtClean="0">
                <a:latin typeface="Verdana" pitchFamily="34" charset="0"/>
              </a:rPr>
              <a:t/>
            </a:r>
            <a:br>
              <a:rPr lang="fr-FR" altLang="fr-FR" sz="1200" smtClean="0">
                <a:latin typeface="Verdana" pitchFamily="34" charset="0"/>
              </a:rPr>
            </a:br>
            <a:r>
              <a:rPr lang="fr-FR" altLang="fr-FR" sz="1200" smtClean="0">
                <a:latin typeface="Verdana" pitchFamily="34" charset="0"/>
              </a:rPr>
              <a:t/>
            </a:r>
            <a:br>
              <a:rPr lang="fr-FR" altLang="fr-FR" sz="1200" smtClean="0">
                <a:latin typeface="Verdana" pitchFamily="34" charset="0"/>
              </a:rPr>
            </a:br>
            <a:endParaRPr lang="fr-FR" altLang="fr-FR" sz="1200" smtClean="0">
              <a:latin typeface="Verdana" pitchFamily="34" charset="0"/>
            </a:endParaRPr>
          </a:p>
        </p:txBody>
      </p:sp>
      <p:sp>
        <p:nvSpPr>
          <p:cNvPr id="7" name="Rectangle à coins arrondis 6"/>
          <p:cNvSpPr>
            <a:spLocks noChangeArrowheads="1"/>
          </p:cNvSpPr>
          <p:nvPr/>
        </p:nvSpPr>
        <p:spPr bwMode="auto">
          <a:xfrm>
            <a:off x="179388" y="4328046"/>
            <a:ext cx="8288337"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Qu’est ce que la garantie perte, vol ou détérioration de bagages ? » </a:t>
            </a:r>
            <a:endParaRPr lang="fr-FR" altLang="fr-FR" sz="1200" b="1" dirty="0">
              <a:solidFill>
                <a:schemeClr val="bg1"/>
              </a:solidFill>
              <a:latin typeface="Verdana" pitchFamily="34" charset="0"/>
              <a:cs typeface="Arial" pitchFamily="34" charset="0"/>
            </a:endParaRPr>
          </a:p>
        </p:txBody>
      </p:sp>
      <p:sp>
        <p:nvSpPr>
          <p:cNvPr id="8" name="Rectangle à coins arrondis 7"/>
          <p:cNvSpPr>
            <a:spLocks noChangeArrowheads="1"/>
          </p:cNvSpPr>
          <p:nvPr/>
        </p:nvSpPr>
        <p:spPr bwMode="auto">
          <a:xfrm>
            <a:off x="187325" y="5698058"/>
            <a:ext cx="8785225" cy="828675"/>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smtClean="0">
              <a:solidFill>
                <a:schemeClr val="tx1"/>
              </a:solidFill>
              <a:latin typeface="Verdana" pitchFamily="34" charset="0"/>
            </a:endParaRPr>
          </a:p>
          <a:p>
            <a:pPr marL="0" lvl="1" eaLnBrk="1" hangingPunct="1">
              <a:buFont typeface="Wingdings" pitchFamily="2" charset="2"/>
              <a:buNone/>
              <a:defRPr/>
            </a:pPr>
            <a:r>
              <a:rPr lang="fr-FR" altLang="fr-FR" sz="1200" smtClean="0">
                <a:latin typeface="Verdana" pitchFamily="34" charset="0"/>
              </a:rPr>
              <a:t>« </a:t>
            </a:r>
            <a:r>
              <a:rPr lang="fr-FR" altLang="fr-FR" sz="1200" b="1" smtClean="0">
                <a:latin typeface="Verdana" pitchFamily="34" charset="0"/>
              </a:rPr>
              <a:t>Cette garantie couvre le vol et les dommages matériels causés au véhicule loué, dans la limite de la franchise ou de la franchise non rachetable.»</a:t>
            </a:r>
            <a:r>
              <a:rPr lang="fr-FR" altLang="fr-FR" sz="1200" smtClean="0">
                <a:latin typeface="Verdana" pitchFamily="34" charset="0"/>
              </a:rPr>
              <a:t/>
            </a:r>
            <a:br>
              <a:rPr lang="fr-FR" altLang="fr-FR" sz="1200" smtClean="0">
                <a:latin typeface="Verdana" pitchFamily="34" charset="0"/>
              </a:rPr>
            </a:br>
            <a:r>
              <a:rPr lang="fr-FR" altLang="fr-FR" sz="1200" smtClean="0">
                <a:latin typeface="Verdana" pitchFamily="34" charset="0"/>
              </a:rPr>
              <a:t/>
            </a:r>
            <a:br>
              <a:rPr lang="fr-FR" altLang="fr-FR" sz="1200" smtClean="0">
                <a:latin typeface="Verdana" pitchFamily="34" charset="0"/>
              </a:rPr>
            </a:br>
            <a:endParaRPr lang="fr-FR" altLang="fr-FR" sz="1200" smtClean="0">
              <a:latin typeface="Verdana" pitchFamily="34" charset="0"/>
            </a:endParaRPr>
          </a:p>
        </p:txBody>
      </p:sp>
      <p:sp>
        <p:nvSpPr>
          <p:cNvPr id="9" name="Rectangle à coins arrondis 8"/>
          <p:cNvSpPr>
            <a:spLocks noChangeArrowheads="1"/>
          </p:cNvSpPr>
          <p:nvPr/>
        </p:nvSpPr>
        <p:spPr bwMode="auto">
          <a:xfrm>
            <a:off x="179388" y="5539308"/>
            <a:ext cx="8288337"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Qu’est ce que la garantie véhicule de location ? » </a:t>
            </a:r>
            <a:endParaRPr lang="fr-FR" altLang="fr-FR" sz="1200" b="1" dirty="0">
              <a:solidFill>
                <a:schemeClr val="bg1"/>
              </a:solidFill>
              <a:latin typeface="Verdana" pitchFamily="34" charset="0"/>
              <a:cs typeface="Arial" pitchFamily="34" charset="0"/>
            </a:endParaRPr>
          </a:p>
        </p:txBody>
      </p:sp>
      <p:sp>
        <p:nvSpPr>
          <p:cNvPr id="10" name="Rectangle 9"/>
          <p:cNvSpPr/>
          <p:nvPr/>
        </p:nvSpPr>
        <p:spPr>
          <a:xfrm>
            <a:off x="361950" y="6597352"/>
            <a:ext cx="7127875" cy="261937"/>
          </a:xfrm>
          <a:prstGeom prst="rect">
            <a:avLst/>
          </a:prstGeom>
        </p:spPr>
        <p:txBody>
          <a:bodyPr>
            <a:spAutoFit/>
          </a:bodyPr>
          <a:lstStyle/>
          <a:p>
            <a:pPr>
              <a:defRPr/>
            </a:pPr>
            <a:r>
              <a:rPr lang="fr-FR" sz="1100" dirty="0">
                <a:latin typeface="+mj-lt"/>
                <a:cs typeface="Arial" pitchFamily="34" charset="0"/>
              </a:rPr>
              <a:t>Informations non contractuelles, se reporter à la notice d’Information de la carte Visa Platinum Business</a:t>
            </a:r>
          </a:p>
        </p:txBody>
      </p:sp>
      <p:sp>
        <p:nvSpPr>
          <p:cNvPr id="11"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Tree>
    <p:extLst>
      <p:ext uri="{BB962C8B-B14F-4D97-AF65-F5344CB8AC3E}">
        <p14:creationId xmlns:p14="http://schemas.microsoft.com/office/powerpoint/2010/main" val="685683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
        <p:nvSpPr>
          <p:cNvPr id="3" name="Rectangle à coins arrondis 7"/>
          <p:cNvSpPr>
            <a:spLocks noChangeArrowheads="1"/>
          </p:cNvSpPr>
          <p:nvPr/>
        </p:nvSpPr>
        <p:spPr bwMode="auto">
          <a:xfrm>
            <a:off x="179388" y="1538783"/>
            <a:ext cx="8785225" cy="1171575"/>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smtClean="0">
              <a:solidFill>
                <a:schemeClr val="tx1"/>
              </a:solidFill>
              <a:latin typeface="Verdana" pitchFamily="34" charset="0"/>
            </a:endParaRPr>
          </a:p>
          <a:p>
            <a:pPr marL="0" lvl="1" eaLnBrk="1" hangingPunct="1">
              <a:buFont typeface="Wingdings" pitchFamily="2" charset="2"/>
              <a:buNone/>
              <a:defRPr/>
            </a:pPr>
            <a:r>
              <a:rPr lang="fr-FR" altLang="fr-FR" sz="1200" smtClean="0">
                <a:latin typeface="Verdana" pitchFamily="34" charset="0"/>
              </a:rPr>
              <a:t>« </a:t>
            </a:r>
            <a:r>
              <a:rPr lang="fr-FR" altLang="fr-FR" sz="1200" b="1" smtClean="0">
                <a:latin typeface="Verdana" pitchFamily="34" charset="0"/>
              </a:rPr>
              <a:t>Nous vous indemnisons jusqu’à 2.300.000 € pour les conséquences pécuniaires pouvant vous incomber en raison de dommages matériels ou corporels causés à des tiers au cours de votre déplacement professionnel à l’étranger. »</a:t>
            </a:r>
            <a:r>
              <a:rPr lang="fr-FR" altLang="fr-FR" sz="1200" smtClean="0">
                <a:latin typeface="Verdana" pitchFamily="34" charset="0"/>
              </a:rPr>
              <a:t/>
            </a:r>
            <a:br>
              <a:rPr lang="fr-FR" altLang="fr-FR" sz="1200" smtClean="0">
                <a:latin typeface="Verdana" pitchFamily="34" charset="0"/>
              </a:rPr>
            </a:br>
            <a:r>
              <a:rPr lang="fr-FR" altLang="fr-FR" sz="1200" smtClean="0">
                <a:latin typeface="Verdana" pitchFamily="34" charset="0"/>
              </a:rPr>
              <a:t/>
            </a:r>
            <a:br>
              <a:rPr lang="fr-FR" altLang="fr-FR" sz="1200" smtClean="0">
                <a:latin typeface="Verdana" pitchFamily="34" charset="0"/>
              </a:rPr>
            </a:br>
            <a:endParaRPr lang="fr-FR" altLang="fr-FR" sz="1200" smtClean="0">
              <a:latin typeface="Verdana" pitchFamily="34" charset="0"/>
            </a:endParaRPr>
          </a:p>
        </p:txBody>
      </p:sp>
      <p:sp>
        <p:nvSpPr>
          <p:cNvPr id="4" name="Rectangle à coins arrondis 3"/>
          <p:cNvSpPr>
            <a:spLocks noChangeArrowheads="1"/>
          </p:cNvSpPr>
          <p:nvPr/>
        </p:nvSpPr>
        <p:spPr bwMode="auto">
          <a:xfrm>
            <a:off x="171450" y="1380033"/>
            <a:ext cx="8288338"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Qu’est ce que la garantie responsabilité civile et assistance juridique à l’étranger ? » </a:t>
            </a:r>
            <a:endParaRPr lang="fr-FR" altLang="fr-FR" sz="1200" b="1" dirty="0">
              <a:solidFill>
                <a:schemeClr val="bg1"/>
              </a:solidFill>
              <a:latin typeface="Verdana" pitchFamily="34" charset="0"/>
              <a:cs typeface="Arial" pitchFamily="34" charset="0"/>
            </a:endParaRPr>
          </a:p>
        </p:txBody>
      </p:sp>
      <p:sp>
        <p:nvSpPr>
          <p:cNvPr id="5" name="Rectangle à coins arrondis 4"/>
          <p:cNvSpPr>
            <a:spLocks noChangeArrowheads="1"/>
          </p:cNvSpPr>
          <p:nvPr/>
        </p:nvSpPr>
        <p:spPr bwMode="auto">
          <a:xfrm>
            <a:off x="187325" y="3126283"/>
            <a:ext cx="8785225" cy="1166813"/>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smtClean="0">
              <a:solidFill>
                <a:schemeClr val="tx1"/>
              </a:solidFill>
              <a:latin typeface="Verdana" pitchFamily="34" charset="0"/>
            </a:endParaRPr>
          </a:p>
          <a:p>
            <a:pPr marL="0" lvl="1" eaLnBrk="1" hangingPunct="1">
              <a:buFont typeface="Wingdings" pitchFamily="2" charset="2"/>
              <a:buNone/>
              <a:defRPr/>
            </a:pPr>
            <a:r>
              <a:rPr lang="fr-FR" altLang="fr-FR" sz="1200" smtClean="0">
                <a:latin typeface="Verdana" pitchFamily="34" charset="0"/>
              </a:rPr>
              <a:t>« </a:t>
            </a:r>
            <a:r>
              <a:rPr lang="fr-FR" altLang="fr-FR" sz="1200" b="1" smtClean="0">
                <a:latin typeface="Verdana" pitchFamily="34" charset="0"/>
              </a:rPr>
              <a:t>Vous êtes financièrement couvert, ainsi que jusqu’à deux collaborateurs qui voyagent avec vous, jusqu’à 465.000 € en cas d’accident corporel ou de décès accidentel survenu dans un moyen de transport public et jusqu’à 46.000 € à bord d’un véhicule de location. »</a:t>
            </a:r>
            <a:r>
              <a:rPr lang="fr-FR" altLang="fr-FR" sz="1200" smtClean="0">
                <a:latin typeface="Verdana" pitchFamily="34" charset="0"/>
              </a:rPr>
              <a:t/>
            </a:r>
            <a:br>
              <a:rPr lang="fr-FR" altLang="fr-FR" sz="1200" smtClean="0">
                <a:latin typeface="Verdana" pitchFamily="34" charset="0"/>
              </a:rPr>
            </a:br>
            <a:r>
              <a:rPr lang="fr-FR" altLang="fr-FR" sz="1200" smtClean="0">
                <a:latin typeface="Verdana" pitchFamily="34" charset="0"/>
              </a:rPr>
              <a:t/>
            </a:r>
            <a:br>
              <a:rPr lang="fr-FR" altLang="fr-FR" sz="1200" smtClean="0">
                <a:latin typeface="Verdana" pitchFamily="34" charset="0"/>
              </a:rPr>
            </a:br>
            <a:endParaRPr lang="fr-FR" altLang="fr-FR" sz="1200" smtClean="0">
              <a:latin typeface="Verdana" pitchFamily="34" charset="0"/>
            </a:endParaRPr>
          </a:p>
        </p:txBody>
      </p:sp>
      <p:sp>
        <p:nvSpPr>
          <p:cNvPr id="6" name="Rectangle à coins arrondis 5"/>
          <p:cNvSpPr>
            <a:spLocks noChangeArrowheads="1"/>
          </p:cNvSpPr>
          <p:nvPr/>
        </p:nvSpPr>
        <p:spPr bwMode="auto">
          <a:xfrm>
            <a:off x="179388" y="2967533"/>
            <a:ext cx="8288337"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Qu’est ce que la garantie décès invalidité ? » </a:t>
            </a:r>
            <a:endParaRPr lang="fr-FR" altLang="fr-FR" sz="1200" b="1" dirty="0">
              <a:solidFill>
                <a:schemeClr val="bg1"/>
              </a:solidFill>
              <a:latin typeface="Verdana" pitchFamily="34" charset="0"/>
              <a:cs typeface="Arial" pitchFamily="34" charset="0"/>
            </a:endParaRPr>
          </a:p>
        </p:txBody>
      </p:sp>
    </p:spTree>
    <p:extLst>
      <p:ext uri="{BB962C8B-B14F-4D97-AF65-F5344CB8AC3E}">
        <p14:creationId xmlns:p14="http://schemas.microsoft.com/office/powerpoint/2010/main" val="2024934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a:spLocks noChangeArrowheads="1"/>
          </p:cNvSpPr>
          <p:nvPr/>
        </p:nvSpPr>
        <p:spPr bwMode="auto">
          <a:xfrm>
            <a:off x="187325" y="1571277"/>
            <a:ext cx="8785225" cy="1854200"/>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smtClean="0">
              <a:solidFill>
                <a:schemeClr val="tx1"/>
              </a:solidFill>
              <a:latin typeface="Verdana" pitchFamily="34" charset="0"/>
            </a:endParaRPr>
          </a:p>
          <a:p>
            <a:pPr marL="0" lvl="1" eaLnBrk="1" hangingPunct="1">
              <a:buFont typeface="Wingdings" pitchFamily="2" charset="2"/>
              <a:buNone/>
              <a:defRPr/>
            </a:pPr>
            <a:r>
              <a:rPr lang="fr-FR" altLang="fr-FR" sz="1200" smtClean="0">
                <a:latin typeface="Verdana" pitchFamily="34" charset="0"/>
              </a:rPr>
              <a:t>« </a:t>
            </a:r>
            <a:r>
              <a:rPr lang="fr-FR" altLang="fr-FR" sz="1200" b="1" smtClean="0">
                <a:latin typeface="Verdana" pitchFamily="34" charset="0"/>
              </a:rPr>
              <a:t>Lorsque vous réglez un objet avec votre carte, même partiellement, ces articles sont couverts par une garantie achat contre le vol et la détérioration pendant les 30 jours qui suivent la date de votre achat. »</a:t>
            </a:r>
          </a:p>
          <a:p>
            <a:pPr marL="0" lvl="1" eaLnBrk="1" hangingPunct="1">
              <a:buFont typeface="Wingdings" pitchFamily="2" charset="2"/>
              <a:buNone/>
              <a:defRPr/>
            </a:pPr>
            <a:r>
              <a:rPr lang="fr-FR" altLang="fr-FR" sz="1000" smtClean="0">
                <a:latin typeface="Verdana" pitchFamily="34" charset="0"/>
              </a:rPr>
              <a:t>Biens garantis : biens mobiliers neufs, d’un montant supérieur à 70 € TTC,  achetés intégralement ou partiellement au moyen de la carte Visa Platinum Business, et pour un usage exclusivement professionnel</a:t>
            </a:r>
            <a:br>
              <a:rPr lang="fr-FR" altLang="fr-FR" sz="1000" smtClean="0">
                <a:latin typeface="Verdana" pitchFamily="34" charset="0"/>
              </a:rPr>
            </a:br>
            <a:endParaRPr lang="fr-FR" altLang="fr-FR" sz="1000" smtClean="0">
              <a:latin typeface="Verdana" pitchFamily="34" charset="0"/>
            </a:endParaRPr>
          </a:p>
        </p:txBody>
      </p:sp>
      <p:sp>
        <p:nvSpPr>
          <p:cNvPr id="3" name="Rectangle à coins arrondis 2"/>
          <p:cNvSpPr>
            <a:spLocks noChangeArrowheads="1"/>
          </p:cNvSpPr>
          <p:nvPr/>
        </p:nvSpPr>
        <p:spPr bwMode="auto">
          <a:xfrm>
            <a:off x="179388" y="1412527"/>
            <a:ext cx="8288337"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Qu’est ce que la garantie achat ? » </a:t>
            </a:r>
            <a:endParaRPr lang="fr-FR" altLang="fr-FR" sz="1200" b="1" dirty="0">
              <a:solidFill>
                <a:schemeClr val="bg1"/>
              </a:solidFill>
              <a:latin typeface="Verdana" pitchFamily="34" charset="0"/>
              <a:cs typeface="Arial" pitchFamily="34" charset="0"/>
            </a:endParaRPr>
          </a:p>
        </p:txBody>
      </p:sp>
      <p:sp>
        <p:nvSpPr>
          <p:cNvPr id="4" name="Rectangle à coins arrondis 3"/>
          <p:cNvSpPr>
            <a:spLocks noChangeArrowheads="1"/>
          </p:cNvSpPr>
          <p:nvPr/>
        </p:nvSpPr>
        <p:spPr bwMode="auto">
          <a:xfrm>
            <a:off x="187325" y="3803302"/>
            <a:ext cx="8785225" cy="1785938"/>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smtClean="0">
              <a:solidFill>
                <a:schemeClr val="tx1"/>
              </a:solidFill>
              <a:latin typeface="Verdana" pitchFamily="34" charset="0"/>
            </a:endParaRPr>
          </a:p>
          <a:p>
            <a:pPr marL="0" lvl="1" eaLnBrk="1" hangingPunct="1">
              <a:buFont typeface="Wingdings" pitchFamily="2" charset="2"/>
              <a:buNone/>
              <a:defRPr/>
            </a:pPr>
            <a:r>
              <a:rPr lang="fr-FR" altLang="fr-FR" sz="1200" smtClean="0">
                <a:latin typeface="Verdana" pitchFamily="34" charset="0"/>
              </a:rPr>
              <a:t>« </a:t>
            </a:r>
            <a:r>
              <a:rPr lang="fr-FR" altLang="fr-FR" sz="1200" b="1" smtClean="0">
                <a:latin typeface="Verdana" pitchFamily="34" charset="0"/>
              </a:rPr>
              <a:t>Lorsque votre ordinateur ou votre imprimante tombent en panne, si vous avez réglé ces achats avec votre carte Platinum Business (même partiellement), vous bénéficiez d’une prolongation de six mois de la garantie constructeur. »</a:t>
            </a:r>
          </a:p>
          <a:p>
            <a:pPr marL="0" lvl="1" eaLnBrk="1" hangingPunct="1">
              <a:buFont typeface="Wingdings" pitchFamily="2" charset="2"/>
              <a:buNone/>
              <a:defRPr/>
            </a:pPr>
            <a:r>
              <a:rPr lang="fr-FR" altLang="fr-FR" sz="1000" smtClean="0">
                <a:latin typeface="Verdana" pitchFamily="34" charset="0"/>
              </a:rPr>
              <a:t>Biens garantis : biens électrodomestiques (Électroménager, Audiovisuel et Informatique), bénéficiant d’une garantie constructeur n’excédant pas 24 mois, achetés intégralement ou partiellement au moyen de la carte Visa Platinum Business, et pour un usage exclusivement professionnel</a:t>
            </a:r>
            <a:br>
              <a:rPr lang="fr-FR" altLang="fr-FR" sz="1000" smtClean="0">
                <a:latin typeface="Verdana" pitchFamily="34" charset="0"/>
              </a:rPr>
            </a:br>
            <a:r>
              <a:rPr lang="fr-FR" altLang="fr-FR" sz="1200" smtClean="0">
                <a:latin typeface="Verdana" pitchFamily="34" charset="0"/>
              </a:rPr>
              <a:t/>
            </a:r>
            <a:br>
              <a:rPr lang="fr-FR" altLang="fr-FR" sz="1200" smtClean="0">
                <a:latin typeface="Verdana" pitchFamily="34" charset="0"/>
              </a:rPr>
            </a:br>
            <a:endParaRPr lang="fr-FR" altLang="fr-FR" sz="1200" smtClean="0">
              <a:latin typeface="Verdana" pitchFamily="34" charset="0"/>
            </a:endParaRPr>
          </a:p>
        </p:txBody>
      </p:sp>
      <p:sp>
        <p:nvSpPr>
          <p:cNvPr id="5" name="Rectangle à coins arrondis 4"/>
          <p:cNvSpPr>
            <a:spLocks noChangeArrowheads="1"/>
          </p:cNvSpPr>
          <p:nvPr/>
        </p:nvSpPr>
        <p:spPr bwMode="auto">
          <a:xfrm>
            <a:off x="179388" y="3644552"/>
            <a:ext cx="8288337"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Qu’est ce que l’extension de garantie constructeur ? » </a:t>
            </a:r>
            <a:endParaRPr lang="fr-FR" altLang="fr-FR" sz="1200" b="1" dirty="0">
              <a:solidFill>
                <a:schemeClr val="bg1"/>
              </a:solidFill>
              <a:latin typeface="Verdana" pitchFamily="34" charset="0"/>
              <a:cs typeface="Arial" pitchFamily="34" charset="0"/>
            </a:endParaRPr>
          </a:p>
        </p:txBody>
      </p:sp>
      <p:sp>
        <p:nvSpPr>
          <p:cNvPr id="6"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Tree>
    <p:extLst>
      <p:ext uri="{BB962C8B-B14F-4D97-AF65-F5344CB8AC3E}">
        <p14:creationId xmlns:p14="http://schemas.microsoft.com/office/powerpoint/2010/main" val="33319848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a:spLocks noChangeArrowheads="1"/>
          </p:cNvSpPr>
          <p:nvPr/>
        </p:nvSpPr>
        <p:spPr bwMode="auto">
          <a:xfrm>
            <a:off x="195263" y="1195908"/>
            <a:ext cx="8785225" cy="849313"/>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smtClean="0">
              <a:solidFill>
                <a:schemeClr val="tx1"/>
              </a:solidFill>
              <a:latin typeface="Verdana" pitchFamily="34" charset="0"/>
            </a:endParaRPr>
          </a:p>
          <a:p>
            <a:pPr marL="0" lvl="1" eaLnBrk="1" hangingPunct="1">
              <a:buFont typeface="Wingdings" pitchFamily="2" charset="2"/>
              <a:buNone/>
              <a:defRPr/>
            </a:pPr>
            <a:r>
              <a:rPr lang="fr-FR" altLang="fr-FR" sz="1200" smtClean="0">
                <a:latin typeface="Verdana" pitchFamily="34" charset="0"/>
              </a:rPr>
              <a:t>« </a:t>
            </a:r>
            <a:r>
              <a:rPr lang="fr-FR" altLang="fr-FR" sz="1200" b="1" smtClean="0">
                <a:latin typeface="Verdana" pitchFamily="34" charset="0"/>
              </a:rPr>
              <a:t>Grâce à votre carte Visa Platinum Business, vous êtes remboursé jusqu’à 310 € du prix des communications effectuées frauduleusement par un tiers. »</a:t>
            </a:r>
            <a:r>
              <a:rPr lang="fr-FR" altLang="fr-FR" sz="1200" smtClean="0">
                <a:latin typeface="Verdana" pitchFamily="34" charset="0"/>
              </a:rPr>
              <a:t/>
            </a:r>
            <a:br>
              <a:rPr lang="fr-FR" altLang="fr-FR" sz="1200" smtClean="0">
                <a:latin typeface="Verdana" pitchFamily="34" charset="0"/>
              </a:rPr>
            </a:br>
            <a:r>
              <a:rPr lang="fr-FR" altLang="fr-FR" sz="1200" smtClean="0">
                <a:latin typeface="Verdana" pitchFamily="34" charset="0"/>
              </a:rPr>
              <a:t/>
            </a:r>
            <a:br>
              <a:rPr lang="fr-FR" altLang="fr-FR" sz="1200" smtClean="0">
                <a:latin typeface="Verdana" pitchFamily="34" charset="0"/>
              </a:rPr>
            </a:br>
            <a:endParaRPr lang="fr-FR" altLang="fr-FR" sz="1200" smtClean="0">
              <a:latin typeface="Verdana" pitchFamily="34" charset="0"/>
            </a:endParaRPr>
          </a:p>
        </p:txBody>
      </p:sp>
      <p:sp>
        <p:nvSpPr>
          <p:cNvPr id="7" name="Rectangle à coins arrondis 6"/>
          <p:cNvSpPr>
            <a:spLocks noChangeArrowheads="1"/>
          </p:cNvSpPr>
          <p:nvPr/>
        </p:nvSpPr>
        <p:spPr bwMode="auto">
          <a:xfrm>
            <a:off x="187325" y="1126058"/>
            <a:ext cx="8289925"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Qu’est ce que la garantie utilisation frauduleuse du téléphone portable ? » </a:t>
            </a:r>
            <a:endParaRPr lang="fr-FR" altLang="fr-FR" sz="1200" b="1" dirty="0">
              <a:solidFill>
                <a:schemeClr val="bg1"/>
              </a:solidFill>
              <a:latin typeface="Verdana" pitchFamily="34" charset="0"/>
              <a:cs typeface="Arial" pitchFamily="34" charset="0"/>
            </a:endParaRPr>
          </a:p>
        </p:txBody>
      </p:sp>
      <p:sp>
        <p:nvSpPr>
          <p:cNvPr id="8" name="Rectangle 7"/>
          <p:cNvSpPr/>
          <p:nvPr/>
        </p:nvSpPr>
        <p:spPr>
          <a:xfrm>
            <a:off x="336550" y="6042546"/>
            <a:ext cx="7127875" cy="261937"/>
          </a:xfrm>
          <a:prstGeom prst="rect">
            <a:avLst/>
          </a:prstGeom>
        </p:spPr>
        <p:txBody>
          <a:bodyPr>
            <a:spAutoFit/>
          </a:bodyPr>
          <a:lstStyle/>
          <a:p>
            <a:pPr>
              <a:defRPr/>
            </a:pPr>
            <a:r>
              <a:rPr lang="fr-FR" sz="1100" dirty="0">
                <a:latin typeface="+mj-lt"/>
                <a:cs typeface="Arial" pitchFamily="34" charset="0"/>
              </a:rPr>
              <a:t>* Informations non contractuelles, se reporter à la notice d’Information de la carte Visa Platinum Business</a:t>
            </a:r>
          </a:p>
        </p:txBody>
      </p:sp>
      <p:sp>
        <p:nvSpPr>
          <p:cNvPr id="9" name="Rectangle à coins arrondis 8"/>
          <p:cNvSpPr>
            <a:spLocks noChangeArrowheads="1"/>
          </p:cNvSpPr>
          <p:nvPr/>
        </p:nvSpPr>
        <p:spPr bwMode="auto">
          <a:xfrm>
            <a:off x="187325" y="2384946"/>
            <a:ext cx="8785225" cy="1430337"/>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rIns="0"/>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smtClean="0">
              <a:solidFill>
                <a:schemeClr val="tx1"/>
              </a:solidFill>
              <a:latin typeface="Verdana" pitchFamily="34" charset="0"/>
            </a:endParaRPr>
          </a:p>
          <a:p>
            <a:pPr marL="0" lvl="1" eaLnBrk="1" hangingPunct="1">
              <a:lnSpc>
                <a:spcPts val="1700"/>
              </a:lnSpc>
              <a:buFont typeface="Wingdings" pitchFamily="2" charset="2"/>
              <a:buNone/>
              <a:defRPr/>
            </a:pPr>
            <a:r>
              <a:rPr lang="fr-FR" altLang="fr-FR" sz="1200" smtClean="0">
                <a:latin typeface="Verdana" pitchFamily="34" charset="0"/>
              </a:rPr>
              <a:t>« </a:t>
            </a:r>
            <a:r>
              <a:rPr lang="fr-FR" altLang="fr-FR" sz="1200" b="1" smtClean="0">
                <a:latin typeface="Verdana" pitchFamily="34" charset="0"/>
              </a:rPr>
              <a:t>Cette garantie couvre les pertes subies suite à des utilisations frauduleuses effectuées avec votre carte Visa Platinum Business, entre le moment de la perte ou du vol de votre carte, et l’envoi par la Caisse d’Epargne de la lettre accusant réception de la demande de mise en opposition. Cette couverture va jusqu’à 10 000 € par an pour les paiements et 5 000 € par période de 7 jours glissants, pour les retraits.»</a:t>
            </a:r>
            <a:r>
              <a:rPr lang="fr-FR" altLang="fr-FR" sz="1200" smtClean="0">
                <a:latin typeface="Verdana" pitchFamily="34" charset="0"/>
              </a:rPr>
              <a:t/>
            </a:r>
            <a:br>
              <a:rPr lang="fr-FR" altLang="fr-FR" sz="1200" smtClean="0">
                <a:latin typeface="Verdana" pitchFamily="34" charset="0"/>
              </a:rPr>
            </a:br>
            <a:r>
              <a:rPr lang="fr-FR" altLang="fr-FR" sz="1200" smtClean="0">
                <a:latin typeface="Verdana" pitchFamily="34" charset="0"/>
              </a:rPr>
              <a:t/>
            </a:r>
            <a:br>
              <a:rPr lang="fr-FR" altLang="fr-FR" sz="1200" smtClean="0">
                <a:latin typeface="Verdana" pitchFamily="34" charset="0"/>
              </a:rPr>
            </a:br>
            <a:endParaRPr lang="fr-FR" altLang="fr-FR" sz="1200" smtClean="0">
              <a:latin typeface="Verdana" pitchFamily="34" charset="0"/>
            </a:endParaRPr>
          </a:p>
        </p:txBody>
      </p:sp>
      <p:sp>
        <p:nvSpPr>
          <p:cNvPr id="10" name="Rectangle à coins arrondis 9"/>
          <p:cNvSpPr>
            <a:spLocks noChangeArrowheads="1"/>
          </p:cNvSpPr>
          <p:nvPr/>
        </p:nvSpPr>
        <p:spPr bwMode="auto">
          <a:xfrm>
            <a:off x="179388" y="2226196"/>
            <a:ext cx="8288337"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Qu’est ce que la garantie utilisation frauduleuse de la carte ? » </a:t>
            </a:r>
            <a:endParaRPr lang="fr-FR" altLang="fr-FR" sz="1200" b="1" dirty="0">
              <a:solidFill>
                <a:schemeClr val="bg1"/>
              </a:solidFill>
              <a:latin typeface="Verdana" pitchFamily="34" charset="0"/>
              <a:cs typeface="Arial" pitchFamily="34" charset="0"/>
            </a:endParaRPr>
          </a:p>
        </p:txBody>
      </p:sp>
      <p:sp>
        <p:nvSpPr>
          <p:cNvPr id="11" name="Rectangle à coins arrondis 10"/>
          <p:cNvSpPr>
            <a:spLocks noChangeArrowheads="1"/>
          </p:cNvSpPr>
          <p:nvPr/>
        </p:nvSpPr>
        <p:spPr bwMode="auto">
          <a:xfrm>
            <a:off x="187325" y="4159771"/>
            <a:ext cx="8785225" cy="2395537"/>
          </a:xfrm>
          <a:prstGeom prst="roundRect">
            <a:avLst>
              <a:gd name="adj" fmla="val 6806"/>
            </a:avLst>
          </a:prstGeom>
          <a:solidFill>
            <a:schemeClr val="bg1"/>
          </a:solidFill>
          <a:ln w="6350">
            <a:solidFill>
              <a:schemeClr val="bg1">
                <a:lumMod val="50000"/>
              </a:schemeClr>
            </a:solidFill>
            <a:prstDash val="sysDash"/>
            <a:round/>
            <a:headEnd/>
            <a:tailEnd/>
          </a:ln>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800" dirty="0" smtClean="0">
              <a:solidFill>
                <a:schemeClr val="tx1"/>
              </a:solidFill>
              <a:latin typeface="Verdana" pitchFamily="34" charset="0"/>
            </a:endParaRPr>
          </a:p>
          <a:p>
            <a:pPr marL="0" lvl="1" eaLnBrk="1" hangingPunct="1">
              <a:lnSpc>
                <a:spcPts val="1700"/>
              </a:lnSpc>
              <a:buFont typeface="Wingdings" pitchFamily="2" charset="2"/>
              <a:buNone/>
              <a:defRPr/>
            </a:pPr>
            <a:r>
              <a:rPr lang="fr-FR" altLang="fr-FR" sz="1200" b="1" dirty="0" smtClean="0">
                <a:latin typeface="Verdana" pitchFamily="34" charset="0"/>
              </a:rPr>
              <a:t>« Ces assurances sont complémentaires. </a:t>
            </a:r>
            <a:r>
              <a:rPr lang="fr-FR" altLang="fr-FR" sz="1200" b="1" dirty="0" smtClean="0">
                <a:solidFill>
                  <a:srgbClr val="7F7F7F"/>
                </a:solidFill>
                <a:latin typeface="Verdana" pitchFamily="34" charset="0"/>
              </a:rPr>
              <a:t>L’Assurance Moyens de Paiement Pro Plus </a:t>
            </a:r>
            <a:r>
              <a:rPr lang="fr-FR" altLang="fr-FR" sz="1200" b="1" dirty="0" smtClean="0">
                <a:latin typeface="Verdana" pitchFamily="34" charset="0"/>
              </a:rPr>
              <a:t>protège </a:t>
            </a:r>
            <a:r>
              <a:rPr lang="fr-FR" altLang="fr-FR" sz="1200" b="1" dirty="0" smtClean="0">
                <a:solidFill>
                  <a:srgbClr val="7F7F7F"/>
                </a:solidFill>
                <a:latin typeface="Verdana" pitchFamily="34" charset="0"/>
              </a:rPr>
              <a:t>tous les moyens de paiement</a:t>
            </a:r>
            <a:r>
              <a:rPr lang="fr-FR" altLang="fr-FR" sz="1200" b="1" dirty="0" smtClean="0">
                <a:latin typeface="Verdana" pitchFamily="34" charset="0"/>
              </a:rPr>
              <a:t> qui portent sur le compte de dépôt. Elle couvre : </a:t>
            </a:r>
          </a:p>
          <a:p>
            <a:pPr marL="177800" lvl="1" indent="-177800" eaLnBrk="1" hangingPunct="1">
              <a:lnSpc>
                <a:spcPts val="1700"/>
              </a:lnSpc>
              <a:buFont typeface="Wingdings" pitchFamily="2" charset="2"/>
              <a:buChar char="§"/>
              <a:defRPr/>
            </a:pPr>
            <a:r>
              <a:rPr lang="fr-FR" altLang="fr-FR" sz="1000" dirty="0" smtClean="0">
                <a:latin typeface="Verdana" pitchFamily="34" charset="0"/>
              </a:rPr>
              <a:t>les opérations frauduleuses avant opposition suite à perte/vol des formules de chèques vierges (max 3.100 € / sinistre et / an), </a:t>
            </a:r>
          </a:p>
          <a:p>
            <a:pPr marL="177800" lvl="1" indent="-177800" eaLnBrk="1" hangingPunct="1">
              <a:lnSpc>
                <a:spcPts val="1700"/>
              </a:lnSpc>
              <a:buFont typeface="Wingdings" pitchFamily="2" charset="2"/>
              <a:buChar char="§"/>
              <a:defRPr/>
            </a:pPr>
            <a:r>
              <a:rPr lang="fr-FR" altLang="fr-FR" sz="1000" dirty="0" smtClean="0">
                <a:latin typeface="Verdana" pitchFamily="34" charset="0"/>
              </a:rPr>
              <a:t>les opérations frauduleuses avant opposition suite à perte/vol de la carte  (max 1 350 € / sinistre et 1 600 € / an)  </a:t>
            </a:r>
          </a:p>
          <a:p>
            <a:pPr marL="177800" lvl="1" indent="-177800" eaLnBrk="1" hangingPunct="1">
              <a:lnSpc>
                <a:spcPts val="1700"/>
              </a:lnSpc>
              <a:buFont typeface="Wingdings" pitchFamily="2" charset="2"/>
              <a:buChar char="§"/>
              <a:defRPr/>
            </a:pPr>
            <a:r>
              <a:rPr lang="fr-FR" altLang="fr-FR" sz="1000" dirty="0" smtClean="0">
                <a:latin typeface="Verdana" pitchFamily="34" charset="0"/>
              </a:rPr>
              <a:t>la garantie remboursement des frais d'opposition suite à perte/vol de la carte ou du chéquier</a:t>
            </a:r>
          </a:p>
          <a:p>
            <a:pPr marL="177800" lvl="1" indent="-177800" eaLnBrk="1" hangingPunct="1">
              <a:lnSpc>
                <a:spcPts val="1700"/>
              </a:lnSpc>
              <a:buFont typeface="Wingdings" pitchFamily="2" charset="2"/>
              <a:buChar char="§"/>
              <a:defRPr/>
            </a:pPr>
            <a:r>
              <a:rPr lang="fr-FR" altLang="fr-FR" sz="1000" dirty="0" smtClean="0">
                <a:latin typeface="Verdana" pitchFamily="34" charset="0"/>
              </a:rPr>
              <a:t>la garantie remboursement des frais de renouvellement de la carte suite à perte/vol.</a:t>
            </a:r>
          </a:p>
          <a:p>
            <a:pPr marL="0" lvl="1" eaLnBrk="1" hangingPunct="1">
              <a:lnSpc>
                <a:spcPts val="1700"/>
              </a:lnSpc>
              <a:buFont typeface="Wingdings" pitchFamily="2" charset="2"/>
              <a:buNone/>
              <a:defRPr/>
            </a:pPr>
            <a:r>
              <a:rPr lang="fr-FR" altLang="fr-FR" sz="1200" b="1" dirty="0" smtClean="0">
                <a:latin typeface="Verdana" pitchFamily="34" charset="0"/>
              </a:rPr>
              <a:t>Avec la </a:t>
            </a:r>
            <a:r>
              <a:rPr lang="fr-FR" altLang="fr-FR" sz="1200" b="1" dirty="0" smtClean="0">
                <a:solidFill>
                  <a:srgbClr val="7F7F7F"/>
                </a:solidFill>
                <a:latin typeface="Verdana" pitchFamily="34" charset="0"/>
              </a:rPr>
              <a:t>Garantie utilisation frauduleuse de la carte Visa Platinum Business, </a:t>
            </a:r>
            <a:r>
              <a:rPr lang="fr-FR" altLang="fr-FR" sz="1200" b="1" dirty="0" smtClean="0">
                <a:latin typeface="Verdana" pitchFamily="34" charset="0"/>
              </a:rPr>
              <a:t>les montants d’indemnisation sont plus élevés : 10 000 € par an pour les paiements et 5 000 € par période de 7 jours glissants, pour les retraits. </a:t>
            </a:r>
          </a:p>
        </p:txBody>
      </p:sp>
      <p:sp>
        <p:nvSpPr>
          <p:cNvPr id="12" name="Rectangle à coins arrondis 11"/>
          <p:cNvSpPr>
            <a:spLocks noChangeArrowheads="1"/>
          </p:cNvSpPr>
          <p:nvPr/>
        </p:nvSpPr>
        <p:spPr bwMode="auto">
          <a:xfrm>
            <a:off x="179388" y="4001021"/>
            <a:ext cx="8569325"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Quelle est la différence entre cette garantie utilisation frauduleuse de la carte et l’AMP Pro ? » </a:t>
            </a:r>
            <a:endParaRPr lang="fr-FR" altLang="fr-FR" sz="1200" b="1" dirty="0">
              <a:solidFill>
                <a:schemeClr val="bg1"/>
              </a:solidFill>
              <a:latin typeface="Verdana" pitchFamily="34" charset="0"/>
              <a:cs typeface="Arial" pitchFamily="34" charset="0"/>
            </a:endParaRPr>
          </a:p>
        </p:txBody>
      </p:sp>
      <p:sp>
        <p:nvSpPr>
          <p:cNvPr id="13" name="Rectangle 12"/>
          <p:cNvSpPr/>
          <p:nvPr/>
        </p:nvSpPr>
        <p:spPr>
          <a:xfrm>
            <a:off x="361950" y="6597352"/>
            <a:ext cx="7127875" cy="261937"/>
          </a:xfrm>
          <a:prstGeom prst="rect">
            <a:avLst/>
          </a:prstGeom>
        </p:spPr>
        <p:txBody>
          <a:bodyPr>
            <a:spAutoFit/>
          </a:bodyPr>
          <a:lstStyle/>
          <a:p>
            <a:pPr>
              <a:defRPr/>
            </a:pPr>
            <a:r>
              <a:rPr lang="fr-FR" sz="1100" dirty="0">
                <a:latin typeface="+mj-lt"/>
                <a:cs typeface="Arial" pitchFamily="34" charset="0"/>
              </a:rPr>
              <a:t>Informations non contractuelles, se reporter à la notice d’Information de la carte Visa Platinum Business</a:t>
            </a:r>
          </a:p>
        </p:txBody>
      </p:sp>
      <p:sp>
        <p:nvSpPr>
          <p:cNvPr id="14"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Tree>
    <p:extLst>
      <p:ext uri="{BB962C8B-B14F-4D97-AF65-F5344CB8AC3E}">
        <p14:creationId xmlns:p14="http://schemas.microsoft.com/office/powerpoint/2010/main" val="10282341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a:spLocks noChangeArrowheads="1"/>
          </p:cNvSpPr>
          <p:nvPr/>
        </p:nvSpPr>
        <p:spPr bwMode="auto">
          <a:xfrm>
            <a:off x="4749800" y="5083894"/>
            <a:ext cx="4141788" cy="393700"/>
          </a:xfrm>
          <a:prstGeom prst="roundRect">
            <a:avLst>
              <a:gd name="adj" fmla="val 16667"/>
            </a:avLst>
          </a:prstGeom>
          <a:solidFill>
            <a:schemeClr val="tx1">
              <a:lumMod val="65000"/>
              <a:lumOff val="35000"/>
            </a:schemeClr>
          </a:solidFill>
          <a:ln w="9525">
            <a:solidFill>
              <a:schemeClr val="tx1">
                <a:lumMod val="65000"/>
                <a:lumOff val="35000"/>
              </a:schemeClr>
            </a:solidFill>
            <a:round/>
            <a:headEnd/>
            <a:tailEnd/>
          </a:ln>
        </p:spPr>
        <p:txBody>
          <a:bodyPr anchor="ctr"/>
          <a:lstStyle/>
          <a:p>
            <a:pPr>
              <a:defRPr/>
            </a:pPr>
            <a:r>
              <a:rPr lang="fr-FR" altLang="fr-FR" sz="1100" b="1" dirty="0">
                <a:solidFill>
                  <a:schemeClr val="bg1"/>
                </a:solidFill>
                <a:latin typeface="Verdana" pitchFamily="34" charset="0"/>
                <a:cs typeface="Arial" pitchFamily="34" charset="0"/>
              </a:rPr>
              <a:t>En cas de décès ou d’invalidité</a:t>
            </a:r>
          </a:p>
        </p:txBody>
      </p:sp>
      <p:sp>
        <p:nvSpPr>
          <p:cNvPr id="3" name="Rectangle à coins arrondis 2"/>
          <p:cNvSpPr>
            <a:spLocks noChangeArrowheads="1"/>
          </p:cNvSpPr>
          <p:nvPr/>
        </p:nvSpPr>
        <p:spPr bwMode="auto">
          <a:xfrm>
            <a:off x="171450" y="1667594"/>
            <a:ext cx="4141788" cy="392113"/>
          </a:xfrm>
          <a:prstGeom prst="roundRect">
            <a:avLst>
              <a:gd name="adj" fmla="val 16667"/>
            </a:avLst>
          </a:prstGeom>
          <a:solidFill>
            <a:schemeClr val="tx1">
              <a:lumMod val="65000"/>
              <a:lumOff val="35000"/>
            </a:schemeClr>
          </a:solidFill>
          <a:ln w="9525">
            <a:solidFill>
              <a:schemeClr val="tx1">
                <a:lumMod val="65000"/>
                <a:lumOff val="35000"/>
              </a:schemeClr>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100" b="1" dirty="0" smtClean="0">
                <a:solidFill>
                  <a:schemeClr val="bg1"/>
                </a:solidFill>
                <a:latin typeface="Verdana" pitchFamily="34" charset="0"/>
                <a:cs typeface="Arial" pitchFamily="34" charset="0"/>
              </a:rPr>
              <a:t>En cas de maladie ou de blessure  </a:t>
            </a:r>
            <a:endParaRPr lang="fr-FR" altLang="fr-FR" sz="1100" b="1" dirty="0">
              <a:solidFill>
                <a:schemeClr val="bg1"/>
              </a:solidFill>
              <a:latin typeface="Verdana" pitchFamily="34" charset="0"/>
              <a:cs typeface="Arial" pitchFamily="34" charset="0"/>
            </a:endParaRPr>
          </a:p>
        </p:txBody>
      </p:sp>
      <p:sp>
        <p:nvSpPr>
          <p:cNvPr id="4" name="Rectangle à coins arrondis 3"/>
          <p:cNvSpPr>
            <a:spLocks noChangeArrowheads="1"/>
          </p:cNvSpPr>
          <p:nvPr/>
        </p:nvSpPr>
        <p:spPr bwMode="auto">
          <a:xfrm>
            <a:off x="179388" y="1162769"/>
            <a:ext cx="8712200"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Dans quels cas l’Assistance me couvre-t-elle ? » </a:t>
            </a:r>
            <a:endParaRPr lang="fr-FR" altLang="fr-FR" sz="1200" b="1" dirty="0">
              <a:solidFill>
                <a:schemeClr val="bg1"/>
              </a:solidFill>
              <a:latin typeface="Verdana" pitchFamily="34" charset="0"/>
              <a:cs typeface="Arial" pitchFamily="34" charset="0"/>
            </a:endParaRPr>
          </a:p>
        </p:txBody>
      </p:sp>
      <p:sp>
        <p:nvSpPr>
          <p:cNvPr id="5" name="Rectangle 1"/>
          <p:cNvSpPr>
            <a:spLocks noChangeArrowheads="1"/>
          </p:cNvSpPr>
          <p:nvPr/>
        </p:nvSpPr>
        <p:spPr bwMode="auto">
          <a:xfrm>
            <a:off x="171450" y="2248619"/>
            <a:ext cx="4184650" cy="297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altLang="fr-FR" sz="1100">
                <a:latin typeface="Verdana" pitchFamily="34" charset="0"/>
                <a:cs typeface="Eurostile"/>
              </a:rPr>
              <a:t>« En cas de maladie ou de blessure, vous et votre collaborateur êtes couverts pour le traitement médical (frais médicaux, chirurgicaux et hospitaliers) et le transport à l’hôpital à concurrence de 155 000 €. Nous prenons également en charge vos rapatriements s’ils s’avèrent nécessaires. </a:t>
            </a:r>
          </a:p>
          <a:p>
            <a:endParaRPr lang="fr-FR" altLang="fr-FR" sz="1100">
              <a:latin typeface="Verdana" pitchFamily="34" charset="0"/>
              <a:cs typeface="Eurostile"/>
            </a:endParaRPr>
          </a:p>
          <a:p>
            <a:r>
              <a:rPr lang="fr-FR" altLang="fr-FR" sz="1100">
                <a:latin typeface="Verdana" pitchFamily="34" charset="0"/>
                <a:cs typeface="Eurostile"/>
              </a:rPr>
              <a:t>En cas d’hospitalisation de plus de 10 jours nous couvrons les frais relatifs au voyage sur place de l’accompagnant dans la limite de 200 € par jour pendant 10 jours et au-delà jusqu’à un maximum de 1.000 €. </a:t>
            </a:r>
          </a:p>
          <a:p>
            <a:endParaRPr lang="fr-FR" altLang="fr-FR" sz="1100">
              <a:latin typeface="Verdana" pitchFamily="34" charset="0"/>
              <a:cs typeface="Eurostile"/>
            </a:endParaRPr>
          </a:p>
          <a:p>
            <a:r>
              <a:rPr lang="fr-FR" altLang="fr-FR" sz="1100">
                <a:latin typeface="Verdana" pitchFamily="34" charset="0"/>
                <a:cs typeface="Eurostile"/>
              </a:rPr>
              <a:t>En cas de maladie ou blessure, nous réglons les frais de transport du collaborateur de remplacement de votre choix. Nous transmettons les messages urgents à vos collaborateurs. »</a:t>
            </a:r>
          </a:p>
        </p:txBody>
      </p:sp>
      <p:sp>
        <p:nvSpPr>
          <p:cNvPr id="6" name="Rectangle 2"/>
          <p:cNvSpPr>
            <a:spLocks noChangeArrowheads="1"/>
          </p:cNvSpPr>
          <p:nvPr/>
        </p:nvSpPr>
        <p:spPr bwMode="auto">
          <a:xfrm>
            <a:off x="4819650" y="5585544"/>
            <a:ext cx="3946525"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altLang="fr-FR" sz="1100">
                <a:latin typeface="Verdana" pitchFamily="34" charset="0"/>
                <a:cs typeface="Eurostile"/>
              </a:rPr>
              <a:t>« Nous organisons et prenons en charge les frais d’obsèques et mettons si besoin à votre disposition un chauffeur pour ramener votre véhicule. Votre retour anticipé est pris en charge en cas de décès ou hospitalisation d’un membre de votre famille. »</a:t>
            </a:r>
          </a:p>
        </p:txBody>
      </p:sp>
      <p:sp>
        <p:nvSpPr>
          <p:cNvPr id="7" name="Rectangle à coins arrondis 6"/>
          <p:cNvSpPr>
            <a:spLocks noChangeArrowheads="1"/>
          </p:cNvSpPr>
          <p:nvPr/>
        </p:nvSpPr>
        <p:spPr bwMode="auto">
          <a:xfrm>
            <a:off x="4749800" y="1694582"/>
            <a:ext cx="4141788" cy="393700"/>
          </a:xfrm>
          <a:prstGeom prst="roundRect">
            <a:avLst>
              <a:gd name="adj" fmla="val 16667"/>
            </a:avLst>
          </a:prstGeom>
          <a:solidFill>
            <a:schemeClr val="tx1">
              <a:lumMod val="65000"/>
              <a:lumOff val="35000"/>
            </a:schemeClr>
          </a:solidFill>
          <a:ln w="9525">
            <a:solidFill>
              <a:schemeClr val="tx1">
                <a:lumMod val="65000"/>
                <a:lumOff val="35000"/>
              </a:schemeClr>
            </a:solidFill>
            <a:round/>
            <a:headEnd/>
            <a:tailEnd/>
          </a:ln>
        </p:spPr>
        <p:txBody>
          <a:bodyPr anchor="ctr"/>
          <a:lstStyle/>
          <a:p>
            <a:pPr>
              <a:defRPr/>
            </a:pPr>
            <a:r>
              <a:rPr lang="fr-FR" altLang="fr-FR" sz="1100" b="1" dirty="0">
                <a:solidFill>
                  <a:schemeClr val="bg1"/>
                </a:solidFill>
                <a:latin typeface="Verdana" pitchFamily="34" charset="0"/>
                <a:cs typeface="Arial" pitchFamily="34" charset="0"/>
              </a:rPr>
              <a:t>Pour vous aider à poursuivre votre voyage </a:t>
            </a:r>
          </a:p>
        </p:txBody>
      </p:sp>
      <p:sp>
        <p:nvSpPr>
          <p:cNvPr id="8" name="Rectangle à coins arrondis 7"/>
          <p:cNvSpPr>
            <a:spLocks noChangeArrowheads="1"/>
          </p:cNvSpPr>
          <p:nvPr/>
        </p:nvSpPr>
        <p:spPr bwMode="auto">
          <a:xfrm>
            <a:off x="4749800" y="3428132"/>
            <a:ext cx="4141788" cy="392112"/>
          </a:xfrm>
          <a:prstGeom prst="roundRect">
            <a:avLst>
              <a:gd name="adj" fmla="val 16667"/>
            </a:avLst>
          </a:prstGeom>
          <a:solidFill>
            <a:schemeClr val="tx1">
              <a:lumMod val="65000"/>
              <a:lumOff val="35000"/>
            </a:schemeClr>
          </a:solidFill>
          <a:ln w="9525">
            <a:solidFill>
              <a:schemeClr val="tx1">
                <a:lumMod val="65000"/>
                <a:lumOff val="35000"/>
              </a:schemeClr>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100" b="1" dirty="0" smtClean="0">
                <a:solidFill>
                  <a:schemeClr val="bg1"/>
                </a:solidFill>
                <a:latin typeface="Verdana" pitchFamily="34" charset="0"/>
                <a:cs typeface="Arial" pitchFamily="34" charset="0"/>
              </a:rPr>
              <a:t>En cas de poursuite judiciaire à l’étranger </a:t>
            </a:r>
            <a:endParaRPr lang="fr-FR" altLang="fr-FR" sz="1100" b="1" dirty="0">
              <a:solidFill>
                <a:schemeClr val="bg1"/>
              </a:solidFill>
              <a:latin typeface="Verdana" pitchFamily="34" charset="0"/>
              <a:cs typeface="Arial" pitchFamily="34" charset="0"/>
            </a:endParaRPr>
          </a:p>
        </p:txBody>
      </p:sp>
      <p:sp>
        <p:nvSpPr>
          <p:cNvPr id="9" name="Rectangle 3"/>
          <p:cNvSpPr>
            <a:spLocks noChangeArrowheads="1"/>
          </p:cNvSpPr>
          <p:nvPr/>
        </p:nvSpPr>
        <p:spPr bwMode="auto">
          <a:xfrm>
            <a:off x="4800600" y="3932957"/>
            <a:ext cx="3944938"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altLang="fr-FR" sz="1100">
                <a:latin typeface="Verdana" pitchFamily="34" charset="0"/>
                <a:cs typeface="Eurostile"/>
              </a:rPr>
              <a:t>« En cas d’infraction non intentionnelle à la législation locale, nous avançons la caution pénale ainsi que les frais d’avocat. Nous prenons également en charge le montant réel des honoraires d’avocat sur place. » </a:t>
            </a:r>
          </a:p>
        </p:txBody>
      </p:sp>
      <p:sp>
        <p:nvSpPr>
          <p:cNvPr id="10" name="Rectangle 4"/>
          <p:cNvSpPr>
            <a:spLocks noChangeArrowheads="1"/>
          </p:cNvSpPr>
          <p:nvPr/>
        </p:nvSpPr>
        <p:spPr bwMode="auto">
          <a:xfrm>
            <a:off x="4800600" y="2248619"/>
            <a:ext cx="38036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altLang="fr-FR" sz="1100">
                <a:latin typeface="Verdana" pitchFamily="34" charset="0"/>
                <a:cs typeface="Eurostile"/>
              </a:rPr>
              <a:t>« En cas de perte ou vol de vos papiers d’identité, de vos titres de transport et/ou de votre carte Visa Platinum Business, nous vous aidons pour vos démarches administratives et avançons les frais engagés ou à engager sur place à concurrence de 2.250 €. » </a:t>
            </a:r>
          </a:p>
        </p:txBody>
      </p:sp>
      <p:sp>
        <p:nvSpPr>
          <p:cNvPr id="11"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Tree>
    <p:extLst>
      <p:ext uri="{BB962C8B-B14F-4D97-AF65-F5344CB8AC3E}">
        <p14:creationId xmlns:p14="http://schemas.microsoft.com/office/powerpoint/2010/main" val="20867272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9512" y="188640"/>
            <a:ext cx="8229600" cy="562074"/>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400" b="1" dirty="0" smtClean="0">
                <a:solidFill>
                  <a:srgbClr val="C00000"/>
                </a:solidFill>
                <a:latin typeface="Arial Narrow" pitchFamily="34" charset="0"/>
                <a:ea typeface="+mj-ea"/>
                <a:cs typeface="+mj-cs"/>
              </a:rPr>
              <a:t>Questions - Réponses</a:t>
            </a:r>
          </a:p>
        </p:txBody>
      </p:sp>
      <p:sp>
        <p:nvSpPr>
          <p:cNvPr id="3" name="Rectangle à coins arrondis 2"/>
          <p:cNvSpPr>
            <a:spLocks noChangeArrowheads="1"/>
          </p:cNvSpPr>
          <p:nvPr/>
        </p:nvSpPr>
        <p:spPr bwMode="auto">
          <a:xfrm>
            <a:off x="195263" y="1354732"/>
            <a:ext cx="8785225" cy="2290763"/>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dirty="0" smtClean="0">
              <a:solidFill>
                <a:schemeClr val="tx1"/>
              </a:solidFill>
              <a:latin typeface="Verdana" pitchFamily="34" charset="0"/>
            </a:endParaRPr>
          </a:p>
          <a:p>
            <a:pPr marL="0" lvl="1" eaLnBrk="1" hangingPunct="1">
              <a:buFont typeface="Wingdings" pitchFamily="2" charset="2"/>
              <a:buNone/>
              <a:defRPr/>
            </a:pPr>
            <a:r>
              <a:rPr lang="fr-FR" altLang="fr-FR" sz="1200" b="1" dirty="0" smtClean="0">
                <a:latin typeface="Verdana" pitchFamily="34" charset="0"/>
              </a:rPr>
              <a:t>« En cas de perte ou de vol de votre Carte Visa Platinum Business : </a:t>
            </a:r>
          </a:p>
          <a:p>
            <a:pPr marL="0" lvl="1" eaLnBrk="1" hangingPunct="1">
              <a:buFont typeface="Wingdings" pitchFamily="2" charset="2"/>
              <a:buAutoNum type="arabicPeriod"/>
              <a:defRPr/>
            </a:pPr>
            <a:r>
              <a:rPr lang="fr-FR" altLang="fr-FR" sz="1200" b="1" dirty="0" smtClean="0">
                <a:latin typeface="Verdana" pitchFamily="34" charset="0"/>
              </a:rPr>
              <a:t>Faites immédiatement opposition en appelant le Service Platinum Business : </a:t>
            </a:r>
          </a:p>
          <a:p>
            <a:pPr marL="0" lvl="1" eaLnBrk="1" hangingPunct="1">
              <a:buFont typeface="Wingdings" pitchFamily="2" charset="2"/>
              <a:buNone/>
              <a:defRPr/>
            </a:pPr>
            <a:r>
              <a:rPr lang="fr-FR" altLang="fr-FR" sz="1200" b="1" dirty="0" smtClean="0">
                <a:solidFill>
                  <a:srgbClr val="7F7F7F"/>
                </a:solidFill>
                <a:latin typeface="Verdana" pitchFamily="34" charset="0"/>
              </a:rPr>
              <a:t>	+33 (0)1 83 77 08 25 (24h24 et 4j/7)</a:t>
            </a:r>
          </a:p>
          <a:p>
            <a:pPr marL="0" lvl="1" eaLnBrk="1" hangingPunct="1">
              <a:buFont typeface="Wingdings" pitchFamily="2" charset="2"/>
              <a:buNone/>
              <a:defRPr/>
            </a:pPr>
            <a:r>
              <a:rPr lang="fr-FR" altLang="fr-FR" sz="1200" b="1" dirty="0" smtClean="0">
                <a:latin typeface="Verdana" pitchFamily="34" charset="0"/>
              </a:rPr>
              <a:t>2. Confirmez votre opposition au plus tôt et par écrit auprès de votre agence </a:t>
            </a:r>
          </a:p>
          <a:p>
            <a:pPr marL="0" lvl="1" eaLnBrk="1" hangingPunct="1">
              <a:buFont typeface="Wingdings" pitchFamily="2" charset="2"/>
              <a:buNone/>
              <a:defRPr/>
            </a:pPr>
            <a:r>
              <a:rPr lang="fr-FR" altLang="fr-FR" sz="1200" b="1" dirty="0" smtClean="0">
                <a:latin typeface="Verdana" pitchFamily="34" charset="0"/>
              </a:rPr>
              <a:t>3. Et en cas de vol, faites une déclaration auprès des services de police.</a:t>
            </a:r>
          </a:p>
          <a:p>
            <a:pPr marL="0" lvl="1" eaLnBrk="1" hangingPunct="1">
              <a:buFont typeface="Wingdings" pitchFamily="2" charset="2"/>
              <a:buNone/>
              <a:defRPr/>
            </a:pPr>
            <a:endParaRPr lang="fr-FR" altLang="fr-FR" sz="500" b="1" dirty="0" smtClean="0">
              <a:latin typeface="Verdana" pitchFamily="34" charset="0"/>
            </a:endParaRPr>
          </a:p>
          <a:p>
            <a:pPr marL="0" lvl="1" eaLnBrk="1" hangingPunct="1">
              <a:buFont typeface="Wingdings" pitchFamily="2" charset="2"/>
              <a:buNone/>
              <a:defRPr/>
            </a:pPr>
            <a:r>
              <a:rPr lang="fr-FR" altLang="fr-FR" sz="1000" dirty="0" smtClean="0">
                <a:latin typeface="Verdana" pitchFamily="34" charset="0"/>
              </a:rPr>
              <a:t>En cas de perte ou de vol de la carte bancaire, une franchise de 150 € maximum est appliquée sur les sommes débitées avant la date de mise en opposition sauf si ces transactions ont été effectuées sans le code confidentiel. </a:t>
            </a:r>
          </a:p>
          <a:p>
            <a:pPr marL="0" lvl="1" eaLnBrk="1" hangingPunct="1">
              <a:buFont typeface="Wingdings" pitchFamily="2" charset="2"/>
              <a:buNone/>
              <a:defRPr/>
            </a:pPr>
            <a:endParaRPr lang="fr-FR" altLang="fr-FR" sz="1200" dirty="0" smtClean="0">
              <a:latin typeface="Verdana" pitchFamily="34" charset="0"/>
            </a:endParaRPr>
          </a:p>
          <a:p>
            <a:pPr marL="0" lvl="1" eaLnBrk="1" hangingPunct="1">
              <a:buFont typeface="Wingdings" pitchFamily="2" charset="2"/>
              <a:buNone/>
              <a:defRPr/>
            </a:pPr>
            <a:endParaRPr lang="fr-FR" altLang="fr-FR" sz="1200" dirty="0" smtClean="0">
              <a:latin typeface="Verdana" pitchFamily="34" charset="0"/>
            </a:endParaRPr>
          </a:p>
          <a:p>
            <a:pPr marL="0" lvl="1" eaLnBrk="1" hangingPunct="1">
              <a:buFont typeface="Wingdings" pitchFamily="2" charset="2"/>
              <a:buNone/>
              <a:defRPr/>
            </a:pPr>
            <a:r>
              <a:rPr lang="fr-FR" altLang="fr-FR" sz="1200" dirty="0" smtClean="0">
                <a:latin typeface="Verdana" pitchFamily="34" charset="0"/>
              </a:rPr>
              <a:t/>
            </a:r>
            <a:br>
              <a:rPr lang="fr-FR" altLang="fr-FR" sz="1200" dirty="0" smtClean="0">
                <a:latin typeface="Verdana" pitchFamily="34" charset="0"/>
              </a:rPr>
            </a:br>
            <a:r>
              <a:rPr lang="fr-FR" altLang="fr-FR" sz="1200" dirty="0" smtClean="0">
                <a:latin typeface="Verdana" pitchFamily="34" charset="0"/>
              </a:rPr>
              <a:t/>
            </a:r>
            <a:br>
              <a:rPr lang="fr-FR" altLang="fr-FR" sz="1200" dirty="0" smtClean="0">
                <a:latin typeface="Verdana" pitchFamily="34" charset="0"/>
              </a:rPr>
            </a:br>
            <a:endParaRPr lang="fr-FR" altLang="fr-FR" sz="1200" dirty="0" smtClean="0">
              <a:latin typeface="Verdana" pitchFamily="34" charset="0"/>
            </a:endParaRPr>
          </a:p>
        </p:txBody>
      </p:sp>
      <p:sp>
        <p:nvSpPr>
          <p:cNvPr id="4" name="Rectangle à coins arrondis 3"/>
          <p:cNvSpPr>
            <a:spLocks noChangeArrowheads="1"/>
          </p:cNvSpPr>
          <p:nvPr/>
        </p:nvSpPr>
        <p:spPr bwMode="auto">
          <a:xfrm>
            <a:off x="187325" y="1195982"/>
            <a:ext cx="8289925"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Que dois-je faire en cas de perte ou de vol de ma carte ? » </a:t>
            </a:r>
            <a:endParaRPr lang="fr-FR" altLang="fr-FR" sz="1200" b="1" dirty="0">
              <a:solidFill>
                <a:schemeClr val="bg1"/>
              </a:solidFill>
              <a:latin typeface="Verdana" pitchFamily="34" charset="0"/>
              <a:cs typeface="Arial" pitchFamily="34" charset="0"/>
            </a:endParaRPr>
          </a:p>
        </p:txBody>
      </p:sp>
      <p:sp>
        <p:nvSpPr>
          <p:cNvPr id="5" name="Rectangle à coins arrondis 4"/>
          <p:cNvSpPr>
            <a:spLocks noChangeArrowheads="1"/>
          </p:cNvSpPr>
          <p:nvPr/>
        </p:nvSpPr>
        <p:spPr bwMode="auto">
          <a:xfrm>
            <a:off x="187325" y="4020145"/>
            <a:ext cx="8785225" cy="2505199"/>
          </a:xfrm>
          <a:prstGeom prst="roundRect">
            <a:avLst>
              <a:gd name="adj" fmla="val 6806"/>
            </a:avLst>
          </a:prstGeom>
          <a:noFill/>
          <a:ln w="6350">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130000"/>
              </a:lnSpc>
              <a:spcBef>
                <a:spcPct val="20000"/>
              </a:spcBef>
              <a:buSzPct val="100000"/>
              <a:buFont typeface="Wingdings" pitchFamily="2" charset="2"/>
              <a:buChar char="§"/>
              <a:defRPr sz="2000" b="1">
                <a:solidFill>
                  <a:srgbClr val="6D2221"/>
                </a:solidFill>
                <a:latin typeface="Eurostile"/>
                <a:ea typeface="ＭＳ Ｐゴシック" pitchFamily="34" charset="-128"/>
                <a:cs typeface="Eurostile"/>
              </a:defRPr>
            </a:lvl1pPr>
            <a:lvl2pPr eaLnBrk="0" hangingPunct="0">
              <a:lnSpc>
                <a:spcPct val="130000"/>
              </a:lnSpc>
              <a:spcBef>
                <a:spcPct val="20000"/>
              </a:spcBef>
              <a:buFont typeface="Wingdings" pitchFamily="2" charset="2"/>
              <a:buChar char="ü"/>
              <a:defRPr sz="1600">
                <a:solidFill>
                  <a:schemeClr val="tx1"/>
                </a:solidFill>
                <a:latin typeface="Arial Bold"/>
                <a:ea typeface="ＭＳ Ｐゴシック" pitchFamily="34" charset="-128"/>
              </a:defRPr>
            </a:lvl2pPr>
            <a:lvl3pPr marL="1143000" indent="-228600" eaLnBrk="0" hangingPunct="0">
              <a:lnSpc>
                <a:spcPct val="130000"/>
              </a:lnSpc>
              <a:spcBef>
                <a:spcPct val="20000"/>
              </a:spcBef>
              <a:buChar char="•"/>
              <a:defRPr sz="1400">
                <a:solidFill>
                  <a:schemeClr val="tx1"/>
                </a:solidFill>
                <a:latin typeface="Arial" pitchFamily="34" charset="0"/>
                <a:ea typeface="ＭＳ Ｐゴシック" pitchFamily="34" charset="-128"/>
              </a:defRPr>
            </a:lvl3pPr>
            <a:lvl4pPr marL="1600200" indent="-228600" eaLnBrk="0" hangingPunct="0">
              <a:lnSpc>
                <a:spcPct val="130000"/>
              </a:lnSpc>
              <a:spcBef>
                <a:spcPct val="20000"/>
              </a:spcBef>
              <a:buChar char="–"/>
              <a:defRPr sz="1200">
                <a:solidFill>
                  <a:schemeClr val="tx1"/>
                </a:solidFill>
                <a:latin typeface="Arial" pitchFamily="34" charset="0"/>
                <a:ea typeface="ＭＳ Ｐゴシック" pitchFamily="34" charset="-128"/>
              </a:defRPr>
            </a:lvl4pPr>
            <a:lvl5pPr marL="2057400" indent="-228600" eaLnBrk="0" hangingPunct="0">
              <a:spcBef>
                <a:spcPct val="20000"/>
              </a:spcBef>
              <a:defRPr sz="1200">
                <a:solidFill>
                  <a:schemeClr val="tx1"/>
                </a:solidFill>
                <a:latin typeface="Times" pitchFamily="18" charset="0"/>
                <a:ea typeface="ＭＳ Ｐゴシック" pitchFamily="34" charset="-128"/>
              </a:defRPr>
            </a:lvl5pPr>
            <a:lvl6pPr marL="25146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6pPr>
            <a:lvl7pPr marL="29718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7pPr>
            <a:lvl8pPr marL="34290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8pPr>
            <a:lvl9pPr marL="3886200" indent="-228600" eaLnBrk="0" fontAlgn="base" hangingPunct="0">
              <a:spcBef>
                <a:spcPct val="20000"/>
              </a:spcBef>
              <a:spcAft>
                <a:spcPct val="0"/>
              </a:spcAft>
              <a:defRPr sz="1200">
                <a:solidFill>
                  <a:schemeClr val="tx1"/>
                </a:solidFill>
                <a:latin typeface="Times" pitchFamily="18" charset="0"/>
                <a:ea typeface="ＭＳ Ｐゴシック" pitchFamily="34" charset="-128"/>
              </a:defRPr>
            </a:lvl9pPr>
          </a:lstStyle>
          <a:p>
            <a:pPr eaLnBrk="1" hangingPunct="1">
              <a:buFont typeface="Wingdings" pitchFamily="2" charset="2"/>
              <a:buNone/>
              <a:defRPr/>
            </a:pPr>
            <a:endParaRPr lang="fr-FR" altLang="fr-FR" sz="1200" dirty="0" smtClean="0">
              <a:solidFill>
                <a:schemeClr val="tx1"/>
              </a:solidFill>
              <a:latin typeface="Verdana" pitchFamily="34" charset="0"/>
            </a:endParaRPr>
          </a:p>
          <a:p>
            <a:pPr marL="0" lvl="1" eaLnBrk="1" hangingPunct="1">
              <a:buFont typeface="Wingdings" pitchFamily="2" charset="2"/>
              <a:buNone/>
              <a:defRPr/>
            </a:pPr>
            <a:r>
              <a:rPr lang="fr-FR" altLang="fr-FR" sz="1200" b="1" dirty="0" smtClean="0">
                <a:latin typeface="Verdana" pitchFamily="34" charset="0"/>
              </a:rPr>
              <a:t>« Grâce à votre carte Visa </a:t>
            </a:r>
            <a:r>
              <a:rPr lang="fr-FR" altLang="fr-FR" sz="1200" b="1" dirty="0" err="1" smtClean="0">
                <a:latin typeface="Verdana" pitchFamily="34" charset="0"/>
              </a:rPr>
              <a:t>Platinum</a:t>
            </a:r>
            <a:r>
              <a:rPr lang="fr-FR" altLang="fr-FR" sz="1200" b="1" dirty="0" smtClean="0">
                <a:latin typeface="Verdana" pitchFamily="34" charset="0"/>
              </a:rPr>
              <a:t> Business, vous pouvez régler vos achats en sans contact chez plus de 160 000 commerçants, pour un montant inférieur ou égal à 20 €, sans avoir ni à insérer votre carte, ni à composer votre code confidentiel, en posant simplement votre carte devant le terminal de paiement. Dès lors que vous aurez atteint 80 € d’achats en mode sans contact, le terminal de paiement vous demandera d’insérer votre carte et de composer votre code. »  </a:t>
            </a:r>
          </a:p>
          <a:p>
            <a:pPr marL="0" lvl="1" eaLnBrk="1" hangingPunct="1">
              <a:buFont typeface="Wingdings" pitchFamily="2" charset="2"/>
              <a:buNone/>
              <a:defRPr/>
            </a:pPr>
            <a:endParaRPr lang="fr-FR" altLang="fr-FR" sz="1200" b="1" dirty="0" smtClean="0">
              <a:latin typeface="Verdana" pitchFamily="34" charset="0"/>
            </a:endParaRPr>
          </a:p>
          <a:p>
            <a:pPr marL="0" lvl="1" eaLnBrk="1" hangingPunct="1">
              <a:buFont typeface="Wingdings" pitchFamily="2" charset="2"/>
              <a:buNone/>
              <a:defRPr/>
            </a:pPr>
            <a:r>
              <a:rPr lang="fr-FR" altLang="fr-FR" sz="1000" dirty="0" smtClean="0">
                <a:latin typeface="Verdana" pitchFamily="34" charset="0"/>
              </a:rPr>
              <a:t>NB: A tout moment, le client peut demander à la Caisse d’Epargne de désactiver la fonction sans contact de sa carte. Une autre carte, avec fonctionnalité sans contact désactivée, doit dans ce cas lui être commandée.  Il est également possible de lui fo</a:t>
            </a:r>
            <a:r>
              <a:rPr lang="fr-FR" altLang="fr-FR" sz="1000" dirty="0" smtClean="0">
                <a:solidFill>
                  <a:srgbClr val="000000"/>
                </a:solidFill>
                <a:latin typeface="Verdana" pitchFamily="34" charset="0"/>
              </a:rPr>
              <a:t>urnir un étui protecteur (sans frais). </a:t>
            </a:r>
            <a:endParaRPr lang="fr-FR" altLang="fr-FR" sz="1200" dirty="0" smtClean="0">
              <a:latin typeface="Verdana" pitchFamily="34" charset="0"/>
            </a:endParaRPr>
          </a:p>
          <a:p>
            <a:pPr marL="0" lvl="1" eaLnBrk="1" hangingPunct="1">
              <a:buFont typeface="Wingdings" pitchFamily="2" charset="2"/>
              <a:buNone/>
              <a:defRPr/>
            </a:pPr>
            <a:r>
              <a:rPr lang="fr-FR" altLang="fr-FR" sz="1200" dirty="0" smtClean="0">
                <a:latin typeface="Verdana" pitchFamily="34" charset="0"/>
              </a:rPr>
              <a:t/>
            </a:r>
            <a:br>
              <a:rPr lang="fr-FR" altLang="fr-FR" sz="1200" dirty="0" smtClean="0">
                <a:latin typeface="Verdana" pitchFamily="34" charset="0"/>
              </a:rPr>
            </a:br>
            <a:r>
              <a:rPr lang="fr-FR" altLang="fr-FR" sz="1200" dirty="0" smtClean="0">
                <a:latin typeface="Verdana" pitchFamily="34" charset="0"/>
              </a:rPr>
              <a:t/>
            </a:r>
            <a:br>
              <a:rPr lang="fr-FR" altLang="fr-FR" sz="1200" dirty="0" smtClean="0">
                <a:latin typeface="Verdana" pitchFamily="34" charset="0"/>
              </a:rPr>
            </a:br>
            <a:endParaRPr lang="fr-FR" altLang="fr-FR" sz="1200" dirty="0" smtClean="0">
              <a:latin typeface="Verdana" pitchFamily="34" charset="0"/>
            </a:endParaRPr>
          </a:p>
        </p:txBody>
      </p:sp>
      <p:sp>
        <p:nvSpPr>
          <p:cNvPr id="6" name="Rectangle à coins arrondis 5"/>
          <p:cNvSpPr>
            <a:spLocks noChangeArrowheads="1"/>
          </p:cNvSpPr>
          <p:nvPr/>
        </p:nvSpPr>
        <p:spPr bwMode="auto">
          <a:xfrm>
            <a:off x="179388" y="3861395"/>
            <a:ext cx="8288337" cy="393700"/>
          </a:xfrm>
          <a:prstGeom prst="roundRect">
            <a:avLst>
              <a:gd name="adj" fmla="val 16667"/>
            </a:avLst>
          </a:prstGeom>
          <a:solidFill>
            <a:srgbClr val="C00000"/>
          </a:solidFill>
          <a:ln w="9525">
            <a:solidFill>
              <a:srgbClr val="C00000"/>
            </a:solidFill>
            <a:round/>
            <a:headEnd/>
            <a:tailEnd/>
          </a:ln>
        </p:spPr>
        <p:txBody>
          <a:bodyPr anchor="ctr"/>
          <a:lstStyle>
            <a:lvl1pPr>
              <a:defRPr sz="2400">
                <a:solidFill>
                  <a:schemeClr val="tx1"/>
                </a:solidFill>
                <a:latin typeface="Times" pitchFamily="18" charset="0"/>
                <a:ea typeface="ＭＳ Ｐゴシック" pitchFamily="34" charset="-128"/>
              </a:defRPr>
            </a:lvl1pPr>
            <a:lvl2pPr marL="742950" indent="-285750">
              <a:defRPr sz="2400">
                <a:solidFill>
                  <a:schemeClr val="tx1"/>
                </a:solidFill>
                <a:latin typeface="Times" pitchFamily="18" charset="0"/>
                <a:ea typeface="ＭＳ Ｐゴシック" pitchFamily="34" charset="-128"/>
              </a:defRPr>
            </a:lvl2pPr>
            <a:lvl3pPr marL="1143000" indent="-228600">
              <a:defRPr sz="2400">
                <a:solidFill>
                  <a:schemeClr val="tx1"/>
                </a:solidFill>
                <a:latin typeface="Times" pitchFamily="18" charset="0"/>
                <a:ea typeface="ＭＳ Ｐゴシック" pitchFamily="34" charset="-128"/>
              </a:defRPr>
            </a:lvl3pPr>
            <a:lvl4pPr marL="1600200" indent="-228600">
              <a:defRPr sz="2400">
                <a:solidFill>
                  <a:schemeClr val="tx1"/>
                </a:solidFill>
                <a:latin typeface="Times" pitchFamily="18" charset="0"/>
                <a:ea typeface="ＭＳ Ｐゴシック" pitchFamily="34" charset="-128"/>
              </a:defRPr>
            </a:lvl4pPr>
            <a:lvl5pPr marL="2057400" indent="-228600">
              <a:defRPr sz="2400">
                <a:solidFill>
                  <a:schemeClr val="tx1"/>
                </a:solidFill>
                <a:latin typeface="Times"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pitchFamily="34" charset="-128"/>
              </a:defRPr>
            </a:lvl9pPr>
          </a:lstStyle>
          <a:p>
            <a:pPr>
              <a:defRPr/>
            </a:pPr>
            <a:r>
              <a:rPr lang="fr-FR" altLang="fr-FR" sz="1200" b="1" dirty="0" smtClean="0">
                <a:solidFill>
                  <a:schemeClr val="bg1"/>
                </a:solidFill>
                <a:latin typeface="Verdana" pitchFamily="34" charset="0"/>
                <a:cs typeface="Arial" pitchFamily="34" charset="0"/>
              </a:rPr>
              <a:t>«</a:t>
            </a:r>
            <a:r>
              <a:rPr lang="fr-FR" altLang="fr-FR" sz="1200" b="1" dirty="0">
                <a:solidFill>
                  <a:schemeClr val="bg1"/>
                </a:solidFill>
                <a:latin typeface="Verdana" pitchFamily="34" charset="0"/>
                <a:cs typeface="Arial" pitchFamily="34" charset="0"/>
              </a:rPr>
              <a:t> </a:t>
            </a:r>
            <a:r>
              <a:rPr lang="fr-FR" altLang="fr-FR" sz="1200" b="1" dirty="0" smtClean="0">
                <a:solidFill>
                  <a:schemeClr val="bg1"/>
                </a:solidFill>
                <a:latin typeface="Verdana" pitchFamily="34" charset="0"/>
                <a:cs typeface="Arial" pitchFamily="34" charset="0"/>
              </a:rPr>
              <a:t>Comment fonctionne le paiement sans contact ? » </a:t>
            </a:r>
            <a:endParaRPr lang="fr-FR" altLang="fr-FR" sz="1200" b="1" dirty="0">
              <a:solidFill>
                <a:schemeClr val="bg1"/>
              </a:solidFill>
              <a:latin typeface="Verdana" pitchFamily="34" charset="0"/>
              <a:cs typeface="Arial" pitchFamily="34" charset="0"/>
            </a:endParaRPr>
          </a:p>
        </p:txBody>
      </p:sp>
    </p:spTree>
    <p:extLst>
      <p:ext uri="{BB962C8B-B14F-4D97-AF65-F5344CB8AC3E}">
        <p14:creationId xmlns:p14="http://schemas.microsoft.com/office/powerpoint/2010/main" val="3327511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4A6364D3EE40540AAEA962A25AF52F6" ma:contentTypeVersion="0" ma:contentTypeDescription="Crée un document." ma:contentTypeScope="" ma:versionID="a0b25c98351e982150e60e744d399e7a">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1E0169-883F-4823-B794-08C08F0AAD65}">
  <ds:schemaRefs>
    <ds:schemaRef ds:uri="http://schemas.openxmlformats.org/package/2006/metadata/core-properties"/>
    <ds:schemaRef ds:uri="http://www.w3.org/XML/1998/namespace"/>
    <ds:schemaRef ds:uri="http://schemas.microsoft.com/office/2006/metadata/properties"/>
    <ds:schemaRef ds:uri="http://purl.org/dc/terms/"/>
    <ds:schemaRef ds:uri="http://purl.org/dc/dcmitype/"/>
    <ds:schemaRef ds:uri="http://purl.org/dc/elements/1.1/"/>
    <ds:schemaRef ds:uri="http://schemas.microsoft.com/office/infopath/2007/PartnerControls"/>
    <ds:schemaRef ds:uri="http://schemas.microsoft.com/office/2006/documentManagement/types"/>
  </ds:schemaRefs>
</ds:datastoreItem>
</file>

<file path=customXml/itemProps2.xml><?xml version="1.0" encoding="utf-8"?>
<ds:datastoreItem xmlns:ds="http://schemas.openxmlformats.org/officeDocument/2006/customXml" ds:itemID="{1F050C5D-1C3E-4E48-BA7B-A4100A4B30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68A8F42A-9016-4ACB-9F2F-0BDDFE5F0B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2173</TotalTime>
  <Words>1000</Words>
  <Application>Microsoft Office PowerPoint</Application>
  <PresentationFormat>Affichage à l'écran (4:3)</PresentationFormat>
  <Paragraphs>240</Paragraphs>
  <Slides>24</Slides>
  <Notes>1</Notes>
  <HiddenSlides>0</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DAL FOVO Nathalie [CELCA]</dc:creator>
  <cp:lastModifiedBy>A5704641</cp:lastModifiedBy>
  <cp:revision>86</cp:revision>
  <cp:lastPrinted>2013-07-12T07:01:08Z</cp:lastPrinted>
  <dcterms:created xsi:type="dcterms:W3CDTF">2012-01-26T16:40:51Z</dcterms:created>
  <dcterms:modified xsi:type="dcterms:W3CDTF">2016-08-10T15:01:53Z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0x010100C4A6364D3EE40540AAEA962A25AF52F6</vt:lpwstr>
  </property>
</Properties>
</file>