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6858000" cy="9144000" type="screen4x3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300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10/08/2016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hyperlink" Target="http://www.visaplatinumbusiness.fr/" TargetMode="External"/><Relationship Id="rId7" Type="http://schemas.openxmlformats.org/officeDocument/2006/relationships/image" Target="../media/image5.png"/><Relationship Id="rId12" Type="http://schemas.openxmlformats.org/officeDocument/2006/relationships/hyperlink" Target="https://itunes.apple.com/fr/app/visa-platinum-business/id734435441?mt=8" TargetMode="External"/><Relationship Id="rId17" Type="http://schemas.openxmlformats.org/officeDocument/2006/relationships/image" Target="../media/image13.jpeg"/><Relationship Id="rId2" Type="http://schemas.openxmlformats.org/officeDocument/2006/relationships/image" Target="../media/image1.png"/><Relationship Id="rId16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hyperlink" Target="https://play.google.com/store/apps/details?id=com.johnpaul.visaplatinumbusiness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hyperlink" Target="http://www.visaplatinumbusiness.fr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2.png"/><Relationship Id="rId15" Type="http://schemas.openxmlformats.org/officeDocument/2006/relationships/image" Target="../media/image22.pn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17.png"/><Relationship Id="rId1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-14432" y="1"/>
            <a:ext cx="6872432" cy="755576"/>
          </a:xfrm>
          <a:solidFill>
            <a:schemeClr val="bg1">
              <a:lumMod val="65000"/>
            </a:schemeClr>
          </a:solidFill>
        </p:spPr>
        <p:txBody>
          <a:bodyPr>
            <a:no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Votre compte de démonstration </a:t>
            </a:r>
            <a:br>
              <a:rPr lang="fr-FR" sz="2400" b="1" dirty="0" smtClean="0">
                <a:solidFill>
                  <a:schemeClr val="bg1"/>
                </a:solidFill>
              </a:rPr>
            </a:br>
            <a:r>
              <a:rPr lang="fr-FR" sz="2400" b="1" dirty="0" smtClean="0">
                <a:solidFill>
                  <a:schemeClr val="bg1"/>
                </a:solidFill>
              </a:rPr>
              <a:t>VISA PLATINUM BUSINESS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9" t="14833" r="33333" b="15982"/>
          <a:stretch>
            <a:fillRect/>
          </a:stretch>
        </p:blipFill>
        <p:spPr bwMode="auto">
          <a:xfrm>
            <a:off x="116632" y="6050797"/>
            <a:ext cx="50323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>
            <a:hlinkClick r:id="rId3" tooltip="Cliquez ici pour accéder au site Visa Platinum Business 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7" t="22859" r="17673" b="13571"/>
          <a:stretch>
            <a:fillRect/>
          </a:stretch>
        </p:blipFill>
        <p:spPr bwMode="auto">
          <a:xfrm>
            <a:off x="92717" y="3635896"/>
            <a:ext cx="7715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16632" y="755576"/>
            <a:ext cx="655272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VOS IDENTIFIANTS </a:t>
            </a:r>
          </a:p>
          <a:p>
            <a:pPr>
              <a:spcBef>
                <a:spcPct val="0"/>
              </a:spcBef>
            </a:pPr>
            <a:endParaRPr lang="fr-FR" altLang="fr-FR" sz="500" b="1" dirty="0" smtClean="0">
              <a:solidFill>
                <a:srgbClr val="777777"/>
              </a:solidFill>
              <a:latin typeface="+mj-lt"/>
              <a:cs typeface="Arial" pitchFamily="34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fr-FR" alt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Identifiant </a:t>
            </a:r>
            <a:r>
              <a:rPr lang="fr-FR" altLang="fr-FR" sz="1300" b="1" dirty="0">
                <a:solidFill>
                  <a:srgbClr val="777777"/>
                </a:solidFill>
                <a:latin typeface="+mj-lt"/>
                <a:cs typeface="Arial" pitchFamily="34" charset="0"/>
              </a:rPr>
              <a:t>: </a:t>
            </a:r>
            <a:r>
              <a:rPr lang="fr-FR" alt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	caissedepargne@visaplatinumbusiness.fr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fr-FR" alt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Mot </a:t>
            </a:r>
            <a:r>
              <a:rPr lang="fr-FR" altLang="fr-FR" sz="1300" b="1" dirty="0">
                <a:solidFill>
                  <a:srgbClr val="777777"/>
                </a:solidFill>
                <a:latin typeface="+mj-lt"/>
                <a:cs typeface="Arial" pitchFamily="34" charset="0"/>
              </a:rPr>
              <a:t>de passe : </a:t>
            </a:r>
            <a:r>
              <a:rPr lang="fr-FR" alt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	cevpb2015</a:t>
            </a:r>
            <a:endParaRPr lang="fr-FR" altLang="fr-FR" sz="1300" b="1" dirty="0">
              <a:solidFill>
                <a:srgbClr val="777777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1691680"/>
            <a:ext cx="685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6632" y="169168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A QUOI SERT VOTRE COMPTE DE DEMO ?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0" y="5940152"/>
            <a:ext cx="685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64704" y="3698612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SUR LE SITE INTERNET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4704" y="6113513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SUR L’APPLICATION MOBILE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6633" y="2036619"/>
            <a:ext cx="65527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Ce compte vous permet de  </a:t>
            </a:r>
            <a:r>
              <a:rPr lang="fr-FR" altLang="fr-FR" sz="1300" b="1" dirty="0">
                <a:solidFill>
                  <a:srgbClr val="777777"/>
                </a:solidFill>
                <a:latin typeface="+mj-lt"/>
                <a:cs typeface="Arial" pitchFamily="34" charset="0"/>
              </a:rPr>
              <a:t>découvrir </a:t>
            </a:r>
            <a:r>
              <a:rPr lang="fr-FR" alt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la </a:t>
            </a:r>
            <a:r>
              <a:rPr lang="fr-FR" altLang="fr-FR" sz="1300" b="1" dirty="0">
                <a:solidFill>
                  <a:srgbClr val="777777"/>
                </a:solidFill>
                <a:latin typeface="+mj-lt"/>
                <a:cs typeface="Arial" pitchFamily="34" charset="0"/>
              </a:rPr>
              <a:t>partie « privée » du site Visa Platinum Business et de tester l’application </a:t>
            </a:r>
            <a:r>
              <a:rPr lang="fr-FR" alt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mobile  pour : </a:t>
            </a:r>
            <a:br>
              <a:rPr lang="fr-FR" alt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</a:br>
            <a:endParaRPr lang="fr-FR" altLang="fr-FR" sz="500" b="1" dirty="0" smtClean="0">
              <a:solidFill>
                <a:srgbClr val="777777"/>
              </a:solidFill>
              <a:latin typeface="+mj-lt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alt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Consulter, comme un « vrai client », les outils mis à la disposition des détenteurs de la carte Visa Platinum Business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alt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Faire une rapide démo de ces outils à vos clients et répondre à leurs éventuelles questions</a:t>
            </a:r>
            <a:endParaRPr lang="fr-FR" sz="1300" dirty="0"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753312" y="3707904"/>
            <a:ext cx="32403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b="1" dirty="0">
                <a:solidFill>
                  <a:srgbClr val="777777"/>
                </a:solidFill>
                <a:latin typeface="+mj-lt"/>
                <a:cs typeface="Arial" pitchFamily="34" charset="0"/>
              </a:rPr>
              <a:t>Vous accédez </a:t>
            </a:r>
            <a:r>
              <a:rPr 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à la partie privative </a:t>
            </a:r>
          </a:p>
          <a:p>
            <a:r>
              <a:rPr 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réservée aux porteurs Caisse d’Epargne </a:t>
            </a:r>
            <a:endParaRPr lang="fr-FR" sz="1300" b="1" dirty="0">
              <a:solidFill>
                <a:srgbClr val="777777"/>
              </a:solidFill>
              <a:latin typeface="+mj-lt"/>
              <a:cs typeface="Arial" pitchFamily="34" charset="0"/>
            </a:endParaRPr>
          </a:p>
          <a:p>
            <a:endParaRPr lang="fr-FR" sz="1300" dirty="0" smtClean="0">
              <a:solidFill>
                <a:srgbClr val="777777"/>
              </a:solidFill>
              <a:latin typeface="+mj-lt"/>
              <a:cs typeface="Arial" pitchFamily="34" charset="0"/>
            </a:endParaRPr>
          </a:p>
          <a:p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Vous </a:t>
            </a:r>
            <a:r>
              <a:rPr lang="fr-FR" sz="1300" dirty="0">
                <a:solidFill>
                  <a:srgbClr val="777777"/>
                </a:solidFill>
                <a:latin typeface="+mj-lt"/>
                <a:cs typeface="Arial" pitchFamily="34" charset="0"/>
              </a:rPr>
              <a:t>pouvez consulter </a:t>
            </a: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: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le contenu du </a:t>
            </a:r>
            <a:r>
              <a:rPr lang="fr-FR" sz="1300" dirty="0">
                <a:solidFill>
                  <a:srgbClr val="777777"/>
                </a:solidFill>
                <a:latin typeface="+mj-lt"/>
                <a:cs typeface="Arial" pitchFamily="34" charset="0"/>
              </a:rPr>
              <a:t>Welcome Pack (</a:t>
            </a: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PDF) : </a:t>
            </a:r>
            <a:b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</a:b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Guide </a:t>
            </a:r>
            <a:r>
              <a:rPr lang="fr-FR" sz="1300" dirty="0">
                <a:solidFill>
                  <a:srgbClr val="777777"/>
                </a:solidFill>
                <a:latin typeface="+mj-lt"/>
                <a:cs typeface="Arial" pitchFamily="34" charset="0"/>
              </a:rPr>
              <a:t>d’Utilisation </a:t>
            </a: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/>
            </a:r>
            <a:b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</a:b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Notice </a:t>
            </a:r>
            <a:r>
              <a:rPr lang="fr-FR" sz="1300" dirty="0">
                <a:solidFill>
                  <a:srgbClr val="777777"/>
                </a:solidFill>
                <a:latin typeface="+mj-lt"/>
                <a:cs typeface="Arial" pitchFamily="34" charset="0"/>
              </a:rPr>
              <a:t>d’Assurances et d’Assistance </a:t>
            </a:r>
            <a:endParaRPr lang="fr-FR" sz="1300" dirty="0" smtClean="0">
              <a:solidFill>
                <a:srgbClr val="777777"/>
              </a:solidFill>
              <a:latin typeface="+mj-lt"/>
              <a:cs typeface="Arial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le Magalogue </a:t>
            </a:r>
            <a:r>
              <a:rPr lang="fr-FR" sz="1300" dirty="0">
                <a:solidFill>
                  <a:srgbClr val="777777"/>
                </a:solidFill>
                <a:latin typeface="+mj-lt"/>
                <a:cs typeface="Arial" pitchFamily="34" charset="0"/>
              </a:rPr>
              <a:t>(PDF) envoyé </a:t>
            </a: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deux </a:t>
            </a:r>
            <a:r>
              <a:rPr lang="fr-FR" sz="1300" dirty="0">
                <a:solidFill>
                  <a:srgbClr val="777777"/>
                </a:solidFill>
                <a:latin typeface="+mj-lt"/>
                <a:cs typeface="Arial" pitchFamily="34" charset="0"/>
              </a:rPr>
              <a:t>fois par an aux </a:t>
            </a: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porteurs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les </a:t>
            </a:r>
            <a:r>
              <a:rPr lang="fr-FR" sz="1300" dirty="0">
                <a:solidFill>
                  <a:srgbClr val="777777"/>
                </a:solidFill>
                <a:latin typeface="+mj-lt"/>
                <a:cs typeface="Arial" pitchFamily="34" charset="0"/>
              </a:rPr>
              <a:t>offres partenaires </a:t>
            </a:r>
          </a:p>
        </p:txBody>
      </p:sp>
      <p:pic>
        <p:nvPicPr>
          <p:cNvPr id="22" name="Picture 15">
            <a:hlinkClick r:id="rId3" tooltip="Cliquez ici pour accéder au site Visa Platinum Business 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9" y="4283968"/>
            <a:ext cx="31686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34" y="4764583"/>
            <a:ext cx="31305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Connecteur droit 13"/>
          <p:cNvCxnSpPr/>
          <p:nvPr/>
        </p:nvCxnSpPr>
        <p:spPr>
          <a:xfrm>
            <a:off x="0" y="3563888"/>
            <a:ext cx="685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351" y="5137646"/>
            <a:ext cx="207963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6" name="Connecteur droit 25"/>
          <p:cNvCxnSpPr/>
          <p:nvPr/>
        </p:nvCxnSpPr>
        <p:spPr>
          <a:xfrm>
            <a:off x="-27904" y="8072981"/>
            <a:ext cx="685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6842885"/>
            <a:ext cx="8445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48"/>
          <a:stretch>
            <a:fillRect/>
          </a:stretch>
        </p:blipFill>
        <p:spPr bwMode="auto">
          <a:xfrm>
            <a:off x="1327335" y="7700894"/>
            <a:ext cx="2242344" cy="183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O:\DBCA\MARCHE_DES_PROFESSIONNELS\OFFRE\MONETIQUE\Visa Platinum Business\COMMUNICATION\QR code\QR Codes Appli\Iphone\Unitag_QRCode_142806644091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403" y="6603931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O:\DBCA\MARCHE_DES_PROFESSIONNELS\OFFRE\MONETIQUE\Visa Platinum Business\COMMUNICATION\QR code\QR Codes Appli\Android\Unitag_QRCode_1430297977869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282" y="6603931"/>
            <a:ext cx="1152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3753312" y="6136740"/>
            <a:ext cx="3104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Vous avez la possibilité de charger l’application mobile Visa Platinum Business  et de découvrir son contenu grâce à vos codes d’accès.  </a:t>
            </a:r>
          </a:p>
          <a:p>
            <a:endParaRPr lang="fr-FR" sz="500" b="1" dirty="0" smtClean="0">
              <a:solidFill>
                <a:srgbClr val="777777"/>
              </a:solidFill>
              <a:latin typeface="+mj-lt"/>
              <a:cs typeface="Arial" pitchFamily="34" charset="0"/>
            </a:endParaRPr>
          </a:p>
          <a:p>
            <a:r>
              <a:rPr 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Elle est gratuite</a:t>
            </a:r>
            <a:endParaRPr lang="fr-FR" sz="1300" b="1" dirty="0">
              <a:solidFill>
                <a:srgbClr val="777777"/>
              </a:solidFill>
              <a:latin typeface="+mj-lt"/>
              <a:cs typeface="Arial" pitchFamily="34" charset="0"/>
            </a:endParaRPr>
          </a:p>
          <a:p>
            <a:endParaRPr lang="fr-FR" sz="1300" dirty="0" smtClean="0">
              <a:solidFill>
                <a:srgbClr val="777777"/>
              </a:solidFill>
              <a:latin typeface="+mj-lt"/>
              <a:cs typeface="Arial" pitchFamily="34" charset="0"/>
            </a:endParaRPr>
          </a:p>
          <a:p>
            <a:endParaRPr lang="fr-FR" sz="1300" dirty="0" smtClean="0">
              <a:solidFill>
                <a:srgbClr val="777777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027" name="Picture 3">
            <a:hlinkClick r:id="rId12" tooltip="Cliquez ici pour découvrir l'Application Visa Platinum Business sur l'App Store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187" y="7418949"/>
            <a:ext cx="1107064" cy="406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hlinkClick r:id="rId14" tooltip="Cliquez ici pour découvrir l'Application Visa Platinum Business sur Google play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135" y="7418949"/>
            <a:ext cx="1110057" cy="406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497340" y="8072981"/>
            <a:ext cx="617202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ATTENTION : Ce compte est limité à la consultation. Il ne vous permet pas de tester la prestation de service de l’Assistant Platinum Business. </a:t>
            </a:r>
            <a:r>
              <a:rPr lang="fr-FR" altLang="fr-FR" sz="13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Si vous déposez une demande à l’Assistant via Internet, via l’application mobile ou si vous contactez le Service Platinum Business par téléphone, cette demande ne sera pas traitée par l’Assistant (ex : une demande de taxi ou de réservation de restaurant n’aboutira pas).</a:t>
            </a:r>
            <a:endParaRPr lang="fr-FR" sz="1300" dirty="0">
              <a:latin typeface="+mj-lt"/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0" y="8099097"/>
            <a:ext cx="347472" cy="347472"/>
          </a:xfrm>
          <a:prstGeom prst="rect">
            <a:avLst/>
          </a:prstGeom>
        </p:spPr>
      </p:pic>
      <p:pic>
        <p:nvPicPr>
          <p:cNvPr id="32" name="Image 3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 rot="21426345">
            <a:off x="5548644" y="878621"/>
            <a:ext cx="1093063" cy="6894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2904" y="0"/>
            <a:ext cx="6855096" cy="913923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894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2904" y="0"/>
            <a:ext cx="6855096" cy="913923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-14432" y="1"/>
            <a:ext cx="6872432" cy="755576"/>
          </a:xfrm>
          <a:solidFill>
            <a:schemeClr val="bg1">
              <a:lumMod val="65000"/>
            </a:schemeClr>
          </a:solidFill>
        </p:spPr>
        <p:txBody>
          <a:bodyPr>
            <a:no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Votre compte de démonstration </a:t>
            </a:r>
            <a:br>
              <a:rPr lang="fr-FR" sz="2400" b="1" dirty="0" smtClean="0">
                <a:solidFill>
                  <a:schemeClr val="bg1"/>
                </a:solidFill>
              </a:rPr>
            </a:br>
            <a:r>
              <a:rPr lang="fr-FR" sz="2400" b="1" dirty="0" smtClean="0">
                <a:solidFill>
                  <a:schemeClr val="bg1"/>
                </a:solidFill>
              </a:rPr>
              <a:t>VISA PLATINUM BUSINESS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08720" y="843047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SUR LE SITE INTERNET </a:t>
            </a:r>
          </a:p>
        </p:txBody>
      </p:sp>
      <p:pic>
        <p:nvPicPr>
          <p:cNvPr id="22" name="Picture 15">
            <a:hlinkClick r:id="rId2" tooltip="Cliquez ici pour accéder au site Visa Platinum Business 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619" y="838899"/>
            <a:ext cx="31686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109" y="2076937"/>
            <a:ext cx="306514" cy="439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2">
            <a:hlinkClick r:id="rId2" tooltip="Cliquez ici pour accéder au site Visa Platinum Business 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7" t="22859" r="17673" b="13571"/>
          <a:stretch>
            <a:fillRect/>
          </a:stretch>
        </p:blipFill>
        <p:spPr bwMode="auto">
          <a:xfrm>
            <a:off x="92717" y="780331"/>
            <a:ext cx="7715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Connecteur droit 13"/>
          <p:cNvCxnSpPr/>
          <p:nvPr/>
        </p:nvCxnSpPr>
        <p:spPr>
          <a:xfrm>
            <a:off x="764704" y="1331640"/>
            <a:ext cx="60932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2" y="5314744"/>
            <a:ext cx="6840000" cy="514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101" y="6377259"/>
            <a:ext cx="936089" cy="13220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89040" y="6413700"/>
            <a:ext cx="938653" cy="13220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3682095" y="7823742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000" dirty="0">
                <a:solidFill>
                  <a:srgbClr val="777777"/>
                </a:solidFill>
                <a:latin typeface="+mj-lt"/>
                <a:cs typeface="Arial" pitchFamily="34" charset="0"/>
              </a:rPr>
              <a:t>Notice Assurances  </a:t>
            </a:r>
            <a:br>
              <a:rPr lang="fr-FR" altLang="fr-FR" sz="1000" dirty="0">
                <a:solidFill>
                  <a:srgbClr val="777777"/>
                </a:solidFill>
                <a:latin typeface="+mj-lt"/>
                <a:cs typeface="Arial" pitchFamily="34" charset="0"/>
              </a:rPr>
            </a:br>
            <a:r>
              <a:rPr lang="fr-FR" altLang="fr-FR" sz="1000" dirty="0">
                <a:solidFill>
                  <a:srgbClr val="777777"/>
                </a:solidFill>
                <a:latin typeface="+mj-lt"/>
                <a:cs typeface="Arial" pitchFamily="34" charset="0"/>
              </a:rPr>
              <a:t>et </a:t>
            </a:r>
            <a: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Assistance incluse </a:t>
            </a:r>
            <a:b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</a:br>
            <a: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dans le Welcome Pack   </a:t>
            </a:r>
            <a:endParaRPr lang="fr-FR" sz="1000" dirty="0">
              <a:solidFill>
                <a:srgbClr val="777777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" y="6009561"/>
            <a:ext cx="258763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Groupe 36"/>
          <p:cNvGrpSpPr/>
          <p:nvPr/>
        </p:nvGrpSpPr>
        <p:grpSpPr>
          <a:xfrm>
            <a:off x="1160238" y="6378124"/>
            <a:ext cx="1090169" cy="1321200"/>
            <a:chOff x="109538" y="1881188"/>
            <a:chExt cx="2944829" cy="3700800"/>
          </a:xfrm>
        </p:grpSpPr>
        <p:pic>
          <p:nvPicPr>
            <p:cNvPr id="38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538" y="1881188"/>
              <a:ext cx="2944829" cy="37008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9" name="Picture 2" descr="O:\DBCA\MARCHE_DES_PROFESSIONNELS\OFFRE\MONETIQUE\Visa Platinum Business\VISUELS CARTES\VISUEL FINAL HAUTE DEF\FLAT carte VPB CE WBM FINAL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77" y="2011361"/>
              <a:ext cx="404911" cy="255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" name="Rectangle 39"/>
          <p:cNvSpPr/>
          <p:nvPr/>
        </p:nvSpPr>
        <p:spPr>
          <a:xfrm>
            <a:off x="1292532" y="7771332"/>
            <a:ext cx="790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Magalogue </a:t>
            </a:r>
            <a:b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</a:br>
            <a: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Biannuel </a:t>
            </a:r>
            <a:endParaRPr lang="fr-FR" sz="1000" dirty="0">
              <a:latin typeface="+mj-lt"/>
            </a:endParaRPr>
          </a:p>
        </p:txBody>
      </p:sp>
      <p:sp>
        <p:nvSpPr>
          <p:cNvPr id="3" name="Triangle isocèle 2"/>
          <p:cNvSpPr/>
          <p:nvPr/>
        </p:nvSpPr>
        <p:spPr>
          <a:xfrm rot="10800000">
            <a:off x="1131326" y="5876494"/>
            <a:ext cx="836192" cy="13306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Triangle isocèle 41"/>
          <p:cNvSpPr/>
          <p:nvPr/>
        </p:nvSpPr>
        <p:spPr>
          <a:xfrm rot="10800000">
            <a:off x="72528" y="5876494"/>
            <a:ext cx="836192" cy="13306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1433" y="7771332"/>
            <a:ext cx="124685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Guide d’utilisation </a:t>
            </a:r>
            <a:b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</a:br>
            <a: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inclus dans le </a:t>
            </a:r>
            <a:b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</a:br>
            <a: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Welcome Pack</a:t>
            </a:r>
            <a:endParaRPr lang="fr-FR" sz="1000" dirty="0">
              <a:latin typeface="+mj-lt"/>
            </a:endParaRPr>
          </a:p>
        </p:txBody>
      </p:sp>
      <p:sp>
        <p:nvSpPr>
          <p:cNvPr id="45" name="Triangle isocèle 44"/>
          <p:cNvSpPr/>
          <p:nvPr/>
        </p:nvSpPr>
        <p:spPr>
          <a:xfrm rot="10800000">
            <a:off x="3840270" y="5876494"/>
            <a:ext cx="836192" cy="13306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26" y="6009560"/>
            <a:ext cx="258763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221" y="5999946"/>
            <a:ext cx="258763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036" y="6322856"/>
            <a:ext cx="1381876" cy="130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586" y="5876153"/>
            <a:ext cx="426720" cy="426720"/>
          </a:xfrm>
          <a:prstGeom prst="rect">
            <a:avLst/>
          </a:prstGeom>
        </p:spPr>
      </p:pic>
      <p:sp>
        <p:nvSpPr>
          <p:cNvPr id="49" name="Triangle isocèle 48"/>
          <p:cNvSpPr/>
          <p:nvPr/>
        </p:nvSpPr>
        <p:spPr>
          <a:xfrm rot="10800000">
            <a:off x="5962552" y="5876494"/>
            <a:ext cx="836192" cy="13306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/>
          <p:cNvSpPr/>
          <p:nvPr/>
        </p:nvSpPr>
        <p:spPr>
          <a:xfrm>
            <a:off x="5345832" y="7834426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Avantages du moment</a:t>
            </a:r>
          </a:p>
          <a:p>
            <a:r>
              <a:rPr 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(liste des partenaires classée par univers) </a:t>
            </a:r>
            <a:endParaRPr lang="fr-FR" sz="1000" dirty="0">
              <a:solidFill>
                <a:srgbClr val="777777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293096" y="1595189"/>
            <a:ext cx="2533210" cy="4924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/>
              <a:t>Contacter </a:t>
            </a:r>
            <a:r>
              <a:rPr lang="fr-FR" sz="1300" b="1" dirty="0" smtClean="0"/>
              <a:t>l’Assistant  </a:t>
            </a:r>
            <a:br>
              <a:rPr lang="fr-FR" sz="1300" b="1" dirty="0" smtClean="0"/>
            </a:br>
            <a:r>
              <a:rPr lang="fr-FR" sz="1300" b="1" dirty="0" smtClean="0"/>
              <a:t>via le formulaire en ligne * </a:t>
            </a:r>
            <a:endParaRPr lang="fr-FR" sz="1300" b="1" dirty="0"/>
          </a:p>
        </p:txBody>
      </p:sp>
      <p:sp>
        <p:nvSpPr>
          <p:cNvPr id="61" name="ZoneTexte 60"/>
          <p:cNvSpPr txBox="1"/>
          <p:nvPr/>
        </p:nvSpPr>
        <p:spPr>
          <a:xfrm>
            <a:off x="4293096" y="1975900"/>
            <a:ext cx="2892472" cy="4924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 smtClean="0"/>
              <a:t>Découvrir la </a:t>
            </a:r>
            <a:r>
              <a:rPr lang="fr-FR" sz="1300" b="1" dirty="0"/>
              <a:t>carte Visa Platinum Business </a:t>
            </a:r>
            <a:r>
              <a:rPr lang="fr-FR" sz="1300" b="1" dirty="0" smtClean="0"/>
              <a:t>Caisse </a:t>
            </a:r>
            <a:r>
              <a:rPr lang="fr-FR" sz="1300" b="1" dirty="0"/>
              <a:t>d’Epargne 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4293096" y="3725975"/>
            <a:ext cx="2533210" cy="2923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 smtClean="0"/>
              <a:t>Découvrir les Partenaires </a:t>
            </a:r>
            <a:endParaRPr lang="fr-FR" sz="1300" b="1" dirty="0"/>
          </a:p>
        </p:txBody>
      </p:sp>
      <p:sp>
        <p:nvSpPr>
          <p:cNvPr id="64" name="Rectangle 63"/>
          <p:cNvSpPr/>
          <p:nvPr/>
        </p:nvSpPr>
        <p:spPr>
          <a:xfrm>
            <a:off x="497340" y="8424498"/>
            <a:ext cx="62705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0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* RAPPEL : </a:t>
            </a:r>
            <a: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Ce compte est limité à la consultation. Il ne vous permet pas de tester la prestation de service de l’Assistant Platinum Business. Si vous déposez une demande à l’Assistant via Internet, via l’application mobile ou si vous contactez le Service Platinum Business par téléphone, cette demande ne sera pas traitée par l’Assistant (ex : une demande de taxi ou de réservation de restaurant n’aboutira pas).</a:t>
            </a:r>
            <a:endParaRPr lang="fr-FR" sz="1000" dirty="0">
              <a:latin typeface="+mj-lt"/>
            </a:endParaRPr>
          </a:p>
        </p:txBody>
      </p:sp>
      <p:pic>
        <p:nvPicPr>
          <p:cNvPr id="65" name="Image 6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2" y="8498742"/>
            <a:ext cx="347472" cy="347472"/>
          </a:xfrm>
          <a:prstGeom prst="rect">
            <a:avLst/>
          </a:prstGeom>
        </p:spPr>
      </p:pic>
      <p:sp>
        <p:nvSpPr>
          <p:cNvPr id="66" name="ZoneTexte 65"/>
          <p:cNvSpPr txBox="1"/>
          <p:nvPr/>
        </p:nvSpPr>
        <p:spPr>
          <a:xfrm>
            <a:off x="4293096" y="4039870"/>
            <a:ext cx="2533210" cy="10002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 smtClean="0"/>
              <a:t>Accéder aux supports de communication remis au porteur </a:t>
            </a:r>
            <a:r>
              <a:rPr lang="fr-FR" dirty="0" smtClean="0"/>
              <a:t>(Welcome Pack et Magalogue) au format PDF et aux avantages partenaires   </a:t>
            </a:r>
            <a:br>
              <a:rPr lang="fr-FR" dirty="0" smtClean="0"/>
            </a:br>
            <a:r>
              <a:rPr lang="fr-FR" sz="1300" dirty="0" smtClean="0">
                <a:sym typeface="Wingdings" panose="05000000000000000000" pitchFamily="2" charset="2"/>
              </a:rPr>
              <a:t> </a:t>
            </a:r>
            <a:r>
              <a:rPr lang="fr-FR" sz="1300" b="1" dirty="0" smtClean="0">
                <a:sym typeface="Wingdings" panose="05000000000000000000" pitchFamily="2" charset="2"/>
              </a:rPr>
              <a:t>Voir Zoom ci-dessous </a:t>
            </a:r>
            <a:endParaRPr lang="fr-FR" sz="1300" b="1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1662063"/>
            <a:ext cx="3817051" cy="310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9" name="Connecteur droit 68"/>
          <p:cNvCxnSpPr/>
          <p:nvPr/>
        </p:nvCxnSpPr>
        <p:spPr>
          <a:xfrm>
            <a:off x="-27384" y="1331640"/>
            <a:ext cx="43204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>
            <a:off x="0" y="8400802"/>
            <a:ext cx="685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80720" y="5018622"/>
            <a:ext cx="4863842" cy="2923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 smtClean="0"/>
              <a:t>Zoom sur les documents accessibles dans la partie privative </a:t>
            </a:r>
            <a:endParaRPr lang="fr-FR" sz="1300" b="1" dirty="0"/>
          </a:p>
        </p:txBody>
      </p:sp>
      <p:pic>
        <p:nvPicPr>
          <p:cNvPr id="7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57" y="4561582"/>
            <a:ext cx="207963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56" name="Connecteur droit avec flèche 2055"/>
          <p:cNvCxnSpPr/>
          <p:nvPr/>
        </p:nvCxnSpPr>
        <p:spPr>
          <a:xfrm>
            <a:off x="3769221" y="1752002"/>
            <a:ext cx="489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>
            <a:off x="3769221" y="2099664"/>
            <a:ext cx="489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avec flèche 77"/>
          <p:cNvCxnSpPr/>
          <p:nvPr/>
        </p:nvCxnSpPr>
        <p:spPr>
          <a:xfrm>
            <a:off x="3769221" y="3864114"/>
            <a:ext cx="489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/>
          <p:cNvCxnSpPr/>
          <p:nvPr/>
        </p:nvCxnSpPr>
        <p:spPr>
          <a:xfrm flipV="1">
            <a:off x="3769221" y="4283968"/>
            <a:ext cx="523875" cy="3002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79"/>
          <p:cNvSpPr txBox="1"/>
          <p:nvPr/>
        </p:nvSpPr>
        <p:spPr>
          <a:xfrm>
            <a:off x="80720" y="1368709"/>
            <a:ext cx="4863842" cy="2923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 smtClean="0"/>
              <a:t>Aperçu de la partie privative réservée aux Porteurs Caisse d’Epargne </a:t>
            </a:r>
            <a:endParaRPr lang="fr-FR" sz="1300" b="1" dirty="0"/>
          </a:p>
        </p:txBody>
      </p:sp>
      <p:cxnSp>
        <p:nvCxnSpPr>
          <p:cNvPr id="81" name="Connecteur droit 80"/>
          <p:cNvCxnSpPr/>
          <p:nvPr/>
        </p:nvCxnSpPr>
        <p:spPr>
          <a:xfrm>
            <a:off x="-15352" y="4983868"/>
            <a:ext cx="685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49" y="5364088"/>
            <a:ext cx="207963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715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-5808" y="-416"/>
            <a:ext cx="6855096" cy="913923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-14432" y="1"/>
            <a:ext cx="6872432" cy="755576"/>
          </a:xfrm>
          <a:solidFill>
            <a:schemeClr val="bg1">
              <a:lumMod val="65000"/>
            </a:schemeClr>
          </a:solidFill>
        </p:spPr>
        <p:txBody>
          <a:bodyPr>
            <a:no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Votre compte de démonstration </a:t>
            </a:r>
            <a:br>
              <a:rPr lang="fr-FR" sz="2400" b="1" dirty="0" smtClean="0">
                <a:solidFill>
                  <a:schemeClr val="bg1"/>
                </a:solidFill>
              </a:rPr>
            </a:br>
            <a:r>
              <a:rPr lang="fr-FR" sz="2400" b="1" dirty="0" smtClean="0">
                <a:solidFill>
                  <a:schemeClr val="bg1"/>
                </a:solidFill>
              </a:rPr>
              <a:t>VISA PLATINUM BUSINESS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9" t="14833" r="33333" b="15982"/>
          <a:stretch>
            <a:fillRect/>
          </a:stretch>
        </p:blipFill>
        <p:spPr bwMode="auto">
          <a:xfrm>
            <a:off x="116632" y="827584"/>
            <a:ext cx="50323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" name="Connecteur droit 40"/>
          <p:cNvCxnSpPr/>
          <p:nvPr/>
        </p:nvCxnSpPr>
        <p:spPr>
          <a:xfrm>
            <a:off x="619870" y="1331640"/>
            <a:ext cx="62381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-27384" y="1331640"/>
            <a:ext cx="14401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908720" y="843047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SUR L’APPLICATION MOBILE</a:t>
            </a:r>
          </a:p>
        </p:txBody>
      </p:sp>
      <p:pic>
        <p:nvPicPr>
          <p:cNvPr id="46" name="Picture 7" descr="Visa Platinum Business - screensho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640" y="3306071"/>
            <a:ext cx="2736304" cy="48663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ZoneTexte 48"/>
          <p:cNvSpPr txBox="1"/>
          <p:nvPr/>
        </p:nvSpPr>
        <p:spPr>
          <a:xfrm>
            <a:off x="3933056" y="4186320"/>
            <a:ext cx="2808312" cy="14927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 smtClean="0"/>
              <a:t>Carrousel pour accéder  à  l’univers de besoins souhaité * </a:t>
            </a:r>
            <a:r>
              <a:rPr lang="fr-FR" sz="1300" b="1" dirty="0"/>
              <a:t> </a:t>
            </a:r>
            <a:r>
              <a:rPr lang="fr-FR" sz="1300" b="1" dirty="0" smtClean="0"/>
              <a:t> </a:t>
            </a:r>
            <a:br>
              <a:rPr lang="fr-FR" sz="1300" b="1" dirty="0" smtClean="0"/>
            </a:br>
            <a:r>
              <a:rPr lang="fr-FR" sz="1300" dirty="0" smtClean="0"/>
              <a:t>Par exemple : demander une prestation de secrétariat courant, commander un taxi, réserver une table, une chambre d’hôtel, un billet d’avion ou de train, etc</a:t>
            </a:r>
            <a:r>
              <a:rPr lang="fr-FR" sz="1300" dirty="0"/>
              <a:t>.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3933056" y="3498178"/>
            <a:ext cx="2892472" cy="4924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 smtClean="0"/>
              <a:t>Accès direct à l’Assistant  (Click to talk)</a:t>
            </a:r>
            <a:br>
              <a:rPr lang="fr-FR" sz="1300" b="1" dirty="0" smtClean="0"/>
            </a:br>
            <a:r>
              <a:rPr lang="fr-FR" sz="1300" b="1" dirty="0" smtClean="0"/>
              <a:t>A NE PAS UTILISER *</a:t>
            </a:r>
            <a:endParaRPr lang="fr-FR" sz="1300" b="1" dirty="0"/>
          </a:p>
        </p:txBody>
      </p:sp>
      <p:sp>
        <p:nvSpPr>
          <p:cNvPr id="5" name="AutoShape 2" descr="Résultat de recherche d'images pour &quot;logo interdit ne pas toucher mobile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1" t="29001" r="30117" b="30117"/>
          <a:stretch/>
        </p:blipFill>
        <p:spPr bwMode="auto">
          <a:xfrm>
            <a:off x="3373869" y="3418639"/>
            <a:ext cx="559187" cy="55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4" name="Connecteur droit avec flèche 53"/>
          <p:cNvCxnSpPr/>
          <p:nvPr/>
        </p:nvCxnSpPr>
        <p:spPr>
          <a:xfrm>
            <a:off x="2896396" y="3705675"/>
            <a:ext cx="489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/>
          <p:nvPr/>
        </p:nvCxnSpPr>
        <p:spPr>
          <a:xfrm>
            <a:off x="1916832" y="4546360"/>
            <a:ext cx="14687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000" y="4360032"/>
            <a:ext cx="371475" cy="257175"/>
          </a:xfrm>
          <a:prstGeom prst="rect">
            <a:avLst/>
          </a:prstGeom>
        </p:spPr>
      </p:pic>
      <p:sp>
        <p:nvSpPr>
          <p:cNvPr id="64" name="Rectangle 63"/>
          <p:cNvSpPr/>
          <p:nvPr/>
        </p:nvSpPr>
        <p:spPr>
          <a:xfrm>
            <a:off x="3933056" y="5735741"/>
            <a:ext cx="261360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Avantages du moment</a:t>
            </a:r>
          </a:p>
          <a:p>
            <a:endParaRPr lang="fr-FR" sz="1300" b="1" dirty="0">
              <a:solidFill>
                <a:srgbClr val="777777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65" name="Connecteur droit avec flèche 64"/>
          <p:cNvCxnSpPr/>
          <p:nvPr/>
        </p:nvCxnSpPr>
        <p:spPr>
          <a:xfrm>
            <a:off x="1916832" y="5868144"/>
            <a:ext cx="14687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3933056" y="7451088"/>
            <a:ext cx="2892472" cy="6924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 smtClean="0"/>
              <a:t>Rubriques « Appeler mon Assistant » et  « Numéros d’urgence »  réservées aux porteurs     A NE PAS UTILISER *</a:t>
            </a:r>
            <a:endParaRPr lang="fr-FR" sz="1300" b="1" dirty="0"/>
          </a:p>
        </p:txBody>
      </p:sp>
      <p:pic>
        <p:nvPicPr>
          <p:cNvPr id="67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1" t="29001" r="30117" b="30117"/>
          <a:stretch/>
        </p:blipFill>
        <p:spPr bwMode="auto">
          <a:xfrm>
            <a:off x="3373869" y="7371549"/>
            <a:ext cx="559187" cy="55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8" name="Connecteur droit avec flèche 67"/>
          <p:cNvCxnSpPr/>
          <p:nvPr/>
        </p:nvCxnSpPr>
        <p:spPr>
          <a:xfrm>
            <a:off x="2896396" y="7658585"/>
            <a:ext cx="489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Image 69"/>
          <p:cNvPicPr>
            <a:picLocks noChangeAspect="1"/>
          </p:cNvPicPr>
          <p:nvPr/>
        </p:nvPicPr>
        <p:blipFill rotWithShape="1">
          <a:blip r:embed="rId6"/>
          <a:srcRect t="47706" b="29861"/>
          <a:stretch/>
        </p:blipFill>
        <p:spPr>
          <a:xfrm>
            <a:off x="198440" y="1622520"/>
            <a:ext cx="2689139" cy="10732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1" name="ZoneTexte 70"/>
          <p:cNvSpPr txBox="1"/>
          <p:nvPr/>
        </p:nvSpPr>
        <p:spPr>
          <a:xfrm>
            <a:off x="3933056" y="1688037"/>
            <a:ext cx="2808312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000">
                <a:solidFill>
                  <a:srgbClr val="777777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FR" sz="1300" b="1" dirty="0" smtClean="0"/>
              <a:t>L’authentification est requise à la première connexion</a:t>
            </a:r>
          </a:p>
          <a:p>
            <a:endParaRPr lang="fr-FR" sz="1300" b="1" dirty="0"/>
          </a:p>
          <a:p>
            <a:r>
              <a:rPr lang="fr-FR" sz="1300" b="1" dirty="0" smtClean="0"/>
              <a:t>La connexion est ensuite automatique </a:t>
            </a:r>
          </a:p>
          <a:p>
            <a:endParaRPr lang="fr-FR" sz="1300" b="1" dirty="0"/>
          </a:p>
          <a:p>
            <a:r>
              <a:rPr lang="fr-FR" sz="1300" b="1" dirty="0" smtClean="0"/>
              <a:t> </a:t>
            </a:r>
            <a:endParaRPr lang="fr-FR" sz="1300" b="1" dirty="0"/>
          </a:p>
        </p:txBody>
      </p:sp>
      <p:sp>
        <p:nvSpPr>
          <p:cNvPr id="78" name="Rectangle 77"/>
          <p:cNvSpPr/>
          <p:nvPr/>
        </p:nvSpPr>
        <p:spPr>
          <a:xfrm>
            <a:off x="497340" y="8424498"/>
            <a:ext cx="62705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000" b="1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* RAPPEL : </a:t>
            </a:r>
            <a:r>
              <a:rPr lang="fr-FR" altLang="fr-FR" sz="1000" dirty="0" smtClean="0">
                <a:solidFill>
                  <a:srgbClr val="777777"/>
                </a:solidFill>
                <a:latin typeface="+mj-lt"/>
                <a:cs typeface="Arial" pitchFamily="34" charset="0"/>
              </a:rPr>
              <a:t>Ce compte est limité à la consultation. Il ne vous permet pas de tester la prestation de service de l’Assistant Platinum Business. Si vous déposez une demande à l’Assistant via Internet, via l’application mobile ou si vous contactez le Service Platinum Business par téléphone, cette demande ne sera pas traitée par l’Assistant (ex : une demande de taxi ou de réservation de restaurant n’aboutira pas).</a:t>
            </a:r>
            <a:endParaRPr lang="fr-FR" sz="1000" dirty="0">
              <a:latin typeface="+mj-lt"/>
            </a:endParaRPr>
          </a:p>
        </p:txBody>
      </p:sp>
      <p:pic>
        <p:nvPicPr>
          <p:cNvPr id="79" name="Image 7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2" y="8498742"/>
            <a:ext cx="347472" cy="347472"/>
          </a:xfrm>
          <a:prstGeom prst="rect">
            <a:avLst/>
          </a:prstGeom>
        </p:spPr>
      </p:pic>
      <p:cxnSp>
        <p:nvCxnSpPr>
          <p:cNvPr id="80" name="Connecteur droit 79"/>
          <p:cNvCxnSpPr/>
          <p:nvPr/>
        </p:nvCxnSpPr>
        <p:spPr>
          <a:xfrm>
            <a:off x="0" y="8400802"/>
            <a:ext cx="685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-15352" y="2987824"/>
            <a:ext cx="685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904" y="0"/>
            <a:ext cx="6855096" cy="913923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5941" b="-2499"/>
          <a:stretch/>
        </p:blipFill>
        <p:spPr bwMode="auto">
          <a:xfrm>
            <a:off x="3430452" y="1688037"/>
            <a:ext cx="467494" cy="70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66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A6364D3EE40540AAEA962A25AF52F6" ma:contentTypeVersion="0" ma:contentTypeDescription="Crée un document." ma:contentTypeScope="" ma:versionID="a0b25c98351e982150e60e744d399e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4B21A8-1E57-4246-A07A-68C0C94F02E0}">
  <ds:schemaRefs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23A7A8A-C41E-4FE0-BC70-1C844BD8D6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6360847-B2BA-4695-ADF8-CF74F64D36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426</Words>
  <Application>Microsoft Office PowerPoint</Application>
  <PresentationFormat>Affichage à l'écran (4:3)</PresentationFormat>
  <Paragraphs>52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Votre compte de démonstration  VISA PLATINUM BUSINESS</vt:lpstr>
      <vt:lpstr>Votre compte de démonstration  VISA PLATINUM BUSINESS</vt:lpstr>
      <vt:lpstr>Votre compte de démonstration  VISA PLATINUM BUSINESS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Votre compte de démonstration  Visa Platinum Business</dc:title>
  <dc:creator>KALEM Helene (EXT)</dc:creator>
  <cp:lastModifiedBy>A5704641</cp:lastModifiedBy>
  <cp:revision>44</cp:revision>
  <cp:lastPrinted>2015-06-15T13:17:00Z</cp:lastPrinted>
  <dcterms:created xsi:type="dcterms:W3CDTF">2015-06-12T10:49:42Z</dcterms:created>
  <dcterms:modified xsi:type="dcterms:W3CDTF">2016-08-10T15:01:16Z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0x010100C4A6364D3EE40540AAEA962A25AF52F6</vt:lpwstr>
  </property>
</Properties>
</file>