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4.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5.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6.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5"/>
    <p:sldMasterId id="2147483791" r:id="rId6"/>
    <p:sldMasterId id="2147483823" r:id="rId7"/>
    <p:sldMasterId id="2147483861" r:id="rId8"/>
    <p:sldMasterId id="2147483873" r:id="rId9"/>
    <p:sldMasterId id="2147483885" r:id="rId10"/>
    <p:sldMasterId id="2147483897" r:id="rId11"/>
    <p:sldMasterId id="2147483926" r:id="rId12"/>
  </p:sldMasterIdLst>
  <p:notesMasterIdLst>
    <p:notesMasterId r:id="rId40"/>
  </p:notesMasterIdLst>
  <p:handoutMasterIdLst>
    <p:handoutMasterId r:id="rId41"/>
  </p:handoutMasterIdLst>
  <p:sldIdLst>
    <p:sldId id="327" r:id="rId13"/>
    <p:sldId id="2147472508" r:id="rId14"/>
    <p:sldId id="336" r:id="rId15"/>
    <p:sldId id="2147472507" r:id="rId16"/>
    <p:sldId id="2147472527" r:id="rId17"/>
    <p:sldId id="2147472528" r:id="rId18"/>
    <p:sldId id="2147472531" r:id="rId19"/>
    <p:sldId id="2147472509" r:id="rId20"/>
    <p:sldId id="2147472500" r:id="rId21"/>
    <p:sldId id="2147472526" r:id="rId22"/>
    <p:sldId id="2147472510" r:id="rId23"/>
    <p:sldId id="2147472520" r:id="rId24"/>
    <p:sldId id="2147472532" r:id="rId25"/>
    <p:sldId id="2147472512" r:id="rId26"/>
    <p:sldId id="2147472502" r:id="rId27"/>
    <p:sldId id="2134804954" r:id="rId28"/>
    <p:sldId id="2147472517" r:id="rId29"/>
    <p:sldId id="2147472506" r:id="rId30"/>
    <p:sldId id="2147472514" r:id="rId31"/>
    <p:sldId id="2147472515" r:id="rId32"/>
    <p:sldId id="2147472505" r:id="rId33"/>
    <p:sldId id="286" r:id="rId34"/>
    <p:sldId id="2134804955" r:id="rId35"/>
    <p:sldId id="2147472523" r:id="rId36"/>
    <p:sldId id="2147472525" r:id="rId37"/>
    <p:sldId id="2147472524" r:id="rId38"/>
    <p:sldId id="335"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que BPCE" id="{D2E5C71E-F8C0-46B4-9350-13D8BAD037F2}">
          <p14:sldIdLst>
            <p14:sldId id="327"/>
            <p14:sldId id="2147472508"/>
            <p14:sldId id="336"/>
            <p14:sldId id="2147472507"/>
            <p14:sldId id="2147472527"/>
            <p14:sldId id="2147472528"/>
            <p14:sldId id="2147472531"/>
            <p14:sldId id="2147472509"/>
            <p14:sldId id="2147472500"/>
            <p14:sldId id="2147472526"/>
            <p14:sldId id="2147472510"/>
            <p14:sldId id="2147472520"/>
            <p14:sldId id="2147472532"/>
            <p14:sldId id="2147472512"/>
            <p14:sldId id="2147472502"/>
            <p14:sldId id="2134804954"/>
            <p14:sldId id="2147472517"/>
            <p14:sldId id="2147472506"/>
            <p14:sldId id="2147472514"/>
            <p14:sldId id="2147472515"/>
            <p14:sldId id="2147472505"/>
            <p14:sldId id="286"/>
            <p14:sldId id="2134804955"/>
            <p14:sldId id="2147472523"/>
            <p14:sldId id="2147472525"/>
            <p14:sldId id="2147472524"/>
            <p14:sldId id="33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ABAB"/>
    <a:srgbClr val="C0AA6E"/>
    <a:srgbClr val="FCBE04"/>
    <a:srgbClr val="FFFFFF"/>
    <a:srgbClr val="C30F0F"/>
    <a:srgbClr val="F49D63"/>
    <a:srgbClr val="E30613"/>
    <a:srgbClr val="A5CC74"/>
    <a:srgbClr val="706F6F"/>
    <a:srgbClr val="2C4D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74736" autoAdjust="0"/>
  </p:normalViewPr>
  <p:slideViewPr>
    <p:cSldViewPr snapToGrid="0">
      <p:cViewPr varScale="1">
        <p:scale>
          <a:sx n="110" d="100"/>
          <a:sy n="110" d="100"/>
        </p:scale>
        <p:origin x="552" y="10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39B428F4-1913-48C0-B355-EF2C2C32E79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03A69C0C-1E70-4407-8040-682EDB97E9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ABCAF3-6F7A-488B-AAE9-307612AF2087}" type="slidenum">
              <a:rPr lang="fr-FR" smtClean="0"/>
              <a:t>‹N°›</a:t>
            </a:fld>
            <a:endParaRPr lang="fr-FR"/>
          </a:p>
        </p:txBody>
      </p:sp>
      <p:pic>
        <p:nvPicPr>
          <p:cNvPr id="7" name="Graphique 6">
            <a:extLst>
              <a:ext uri="{FF2B5EF4-FFF2-40B4-BE49-F238E27FC236}">
                <a16:creationId xmlns:a16="http://schemas.microsoft.com/office/drawing/2014/main" id="{AF3B14BC-C36D-4BA0-B097-250323F88E6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39678" y="222251"/>
            <a:ext cx="578644" cy="578643"/>
          </a:xfrm>
          <a:prstGeom prst="rect">
            <a:avLst/>
          </a:prstGeom>
        </p:spPr>
      </p:pic>
    </p:spTree>
    <p:extLst>
      <p:ext uri="{BB962C8B-B14F-4D97-AF65-F5344CB8AC3E}">
        <p14:creationId xmlns:p14="http://schemas.microsoft.com/office/powerpoint/2010/main" val="1587086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276726" y="1025692"/>
            <a:ext cx="6304548" cy="354630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276726" y="4796797"/>
            <a:ext cx="6304548" cy="3585453"/>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2717A-EAEC-4A30-B25B-607A0D6809E5}" type="slidenum">
              <a:rPr lang="fr-FR" smtClean="0"/>
              <a:t>‹N°›</a:t>
            </a:fld>
            <a:endParaRPr lang="fr-FR"/>
          </a:p>
        </p:txBody>
      </p:sp>
      <p:pic>
        <p:nvPicPr>
          <p:cNvPr id="8" name="Graphique 7">
            <a:extLst>
              <a:ext uri="{FF2B5EF4-FFF2-40B4-BE49-F238E27FC236}">
                <a16:creationId xmlns:a16="http://schemas.microsoft.com/office/drawing/2014/main" id="{526B3191-AD78-4857-B514-1594885EC3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39678" y="222251"/>
            <a:ext cx="578644" cy="578643"/>
          </a:xfrm>
          <a:prstGeom prst="rect">
            <a:avLst/>
          </a:prstGeom>
        </p:spPr>
      </p:pic>
    </p:spTree>
    <p:extLst>
      <p:ext uri="{BB962C8B-B14F-4D97-AF65-F5344CB8AC3E}">
        <p14:creationId xmlns:p14="http://schemas.microsoft.com/office/powerpoint/2010/main" val="1918886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a:t>
            </a:fld>
            <a:endParaRPr lang="fr-FR"/>
          </a:p>
        </p:txBody>
      </p:sp>
    </p:spTree>
    <p:extLst>
      <p:ext uri="{BB962C8B-B14F-4D97-AF65-F5344CB8AC3E}">
        <p14:creationId xmlns:p14="http://schemas.microsoft.com/office/powerpoint/2010/main" val="2715633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pPr marL="1152405" lvl="3" indent="0" algn="just">
              <a:lnSpc>
                <a:spcPts val="3086"/>
              </a:lnSpc>
              <a:buFont typeface="Arial"/>
              <a:buNone/>
            </a:pPr>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3</a:t>
            </a:fld>
            <a:endParaRPr lang="fr-FR"/>
          </a:p>
        </p:txBody>
      </p:sp>
    </p:spTree>
    <p:extLst>
      <p:ext uri="{BB962C8B-B14F-4D97-AF65-F5344CB8AC3E}">
        <p14:creationId xmlns:p14="http://schemas.microsoft.com/office/powerpoint/2010/main" val="395098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4</a:t>
            </a:fld>
            <a:endParaRPr lang="fr-FR"/>
          </a:p>
        </p:txBody>
      </p:sp>
    </p:spTree>
    <p:extLst>
      <p:ext uri="{BB962C8B-B14F-4D97-AF65-F5344CB8AC3E}">
        <p14:creationId xmlns:p14="http://schemas.microsoft.com/office/powerpoint/2010/main" val="1216500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5</a:t>
            </a:fld>
            <a:endParaRPr lang="fr-FR"/>
          </a:p>
        </p:txBody>
      </p:sp>
    </p:spTree>
    <p:extLst>
      <p:ext uri="{BB962C8B-B14F-4D97-AF65-F5344CB8AC3E}">
        <p14:creationId xmlns:p14="http://schemas.microsoft.com/office/powerpoint/2010/main" val="3557146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6</a:t>
            </a:fld>
            <a:endParaRPr lang="fr-FR"/>
          </a:p>
        </p:txBody>
      </p:sp>
    </p:spTree>
    <p:extLst>
      <p:ext uri="{BB962C8B-B14F-4D97-AF65-F5344CB8AC3E}">
        <p14:creationId xmlns:p14="http://schemas.microsoft.com/office/powerpoint/2010/main" val="2334302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7</a:t>
            </a:fld>
            <a:endParaRPr lang="fr-FR"/>
          </a:p>
        </p:txBody>
      </p:sp>
    </p:spTree>
    <p:extLst>
      <p:ext uri="{BB962C8B-B14F-4D97-AF65-F5344CB8AC3E}">
        <p14:creationId xmlns:p14="http://schemas.microsoft.com/office/powerpoint/2010/main" val="2205702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8</a:t>
            </a:fld>
            <a:endParaRPr lang="fr-FR"/>
          </a:p>
        </p:txBody>
      </p:sp>
    </p:spTree>
    <p:extLst>
      <p:ext uri="{BB962C8B-B14F-4D97-AF65-F5344CB8AC3E}">
        <p14:creationId xmlns:p14="http://schemas.microsoft.com/office/powerpoint/2010/main" val="3909197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9</a:t>
            </a:fld>
            <a:endParaRPr lang="fr-FR"/>
          </a:p>
        </p:txBody>
      </p:sp>
    </p:spTree>
    <p:extLst>
      <p:ext uri="{BB962C8B-B14F-4D97-AF65-F5344CB8AC3E}">
        <p14:creationId xmlns:p14="http://schemas.microsoft.com/office/powerpoint/2010/main" val="1830826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10</a:t>
            </a:fld>
            <a:endParaRPr lang="fr-FR"/>
          </a:p>
        </p:txBody>
      </p:sp>
    </p:spTree>
    <p:extLst>
      <p:ext uri="{BB962C8B-B14F-4D97-AF65-F5344CB8AC3E}">
        <p14:creationId xmlns:p14="http://schemas.microsoft.com/office/powerpoint/2010/main" val="4083921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11</a:t>
            </a:fld>
            <a:endParaRPr lang="fr-FR"/>
          </a:p>
        </p:txBody>
      </p:sp>
    </p:spTree>
    <p:extLst>
      <p:ext uri="{BB962C8B-B14F-4D97-AF65-F5344CB8AC3E}">
        <p14:creationId xmlns:p14="http://schemas.microsoft.com/office/powerpoint/2010/main" val="2340401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12</a:t>
            </a:fld>
            <a:endParaRPr lang="fr-FR"/>
          </a:p>
        </p:txBody>
      </p:sp>
    </p:spTree>
    <p:extLst>
      <p:ext uri="{BB962C8B-B14F-4D97-AF65-F5344CB8AC3E}">
        <p14:creationId xmlns:p14="http://schemas.microsoft.com/office/powerpoint/2010/main" val="1187510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13</a:t>
            </a:fld>
            <a:endParaRPr lang="fr-FR"/>
          </a:p>
        </p:txBody>
      </p:sp>
    </p:spTree>
    <p:extLst>
      <p:ext uri="{BB962C8B-B14F-4D97-AF65-F5344CB8AC3E}">
        <p14:creationId xmlns:p14="http://schemas.microsoft.com/office/powerpoint/2010/main" val="1767843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14</a:t>
            </a:fld>
            <a:endParaRPr lang="fr-FR"/>
          </a:p>
        </p:txBody>
      </p:sp>
    </p:spTree>
    <p:extLst>
      <p:ext uri="{BB962C8B-B14F-4D97-AF65-F5344CB8AC3E}">
        <p14:creationId xmlns:p14="http://schemas.microsoft.com/office/powerpoint/2010/main" val="3948846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pPr marL="0" indent="0">
              <a:buFont typeface="Arial" panose="020B0604020202020204" pitchFamily="34" charset="0"/>
              <a:buNone/>
            </a:pPr>
            <a:endParaRPr lang="fr-FR" b="1"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15</a:t>
            </a:fld>
            <a:endParaRPr lang="fr-FR"/>
          </a:p>
        </p:txBody>
      </p:sp>
    </p:spTree>
    <p:extLst>
      <p:ext uri="{BB962C8B-B14F-4D97-AF65-F5344CB8AC3E}">
        <p14:creationId xmlns:p14="http://schemas.microsoft.com/office/powerpoint/2010/main" val="68300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16</a:t>
            </a:fld>
            <a:endParaRPr lang="fr-FR"/>
          </a:p>
        </p:txBody>
      </p:sp>
    </p:spTree>
    <p:extLst>
      <p:ext uri="{BB962C8B-B14F-4D97-AF65-F5344CB8AC3E}">
        <p14:creationId xmlns:p14="http://schemas.microsoft.com/office/powerpoint/2010/main" val="221826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17</a:t>
            </a:fld>
            <a:endParaRPr lang="fr-FR"/>
          </a:p>
        </p:txBody>
      </p:sp>
    </p:spTree>
    <p:extLst>
      <p:ext uri="{BB962C8B-B14F-4D97-AF65-F5344CB8AC3E}">
        <p14:creationId xmlns:p14="http://schemas.microsoft.com/office/powerpoint/2010/main" val="3982444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18</a:t>
            </a:fld>
            <a:endParaRPr lang="fr-FR"/>
          </a:p>
        </p:txBody>
      </p:sp>
    </p:spTree>
    <p:extLst>
      <p:ext uri="{BB962C8B-B14F-4D97-AF65-F5344CB8AC3E}">
        <p14:creationId xmlns:p14="http://schemas.microsoft.com/office/powerpoint/2010/main" val="2516034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19</a:t>
            </a:fld>
            <a:endParaRPr lang="fr-FR"/>
          </a:p>
        </p:txBody>
      </p:sp>
    </p:spTree>
    <p:extLst>
      <p:ext uri="{BB962C8B-B14F-4D97-AF65-F5344CB8AC3E}">
        <p14:creationId xmlns:p14="http://schemas.microsoft.com/office/powerpoint/2010/main" val="3023903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20</a:t>
            </a:fld>
            <a:endParaRPr lang="fr-FR"/>
          </a:p>
        </p:txBody>
      </p:sp>
    </p:spTree>
    <p:extLst>
      <p:ext uri="{BB962C8B-B14F-4D97-AF65-F5344CB8AC3E}">
        <p14:creationId xmlns:p14="http://schemas.microsoft.com/office/powerpoint/2010/main" val="2824707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21</a:t>
            </a:fld>
            <a:endParaRPr lang="fr-FR"/>
          </a:p>
        </p:txBody>
      </p:sp>
    </p:spTree>
    <p:extLst>
      <p:ext uri="{BB962C8B-B14F-4D97-AF65-F5344CB8AC3E}">
        <p14:creationId xmlns:p14="http://schemas.microsoft.com/office/powerpoint/2010/main" val="1381137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587954-9BCA-4C8E-93CF-34F546B4991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8496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23</a:t>
            </a:fld>
            <a:endParaRPr lang="fr-FR"/>
          </a:p>
        </p:txBody>
      </p:sp>
    </p:spTree>
    <p:extLst>
      <p:ext uri="{BB962C8B-B14F-4D97-AF65-F5344CB8AC3E}">
        <p14:creationId xmlns:p14="http://schemas.microsoft.com/office/powerpoint/2010/main" val="3636018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24</a:t>
            </a:fld>
            <a:endParaRPr lang="fr-FR"/>
          </a:p>
        </p:txBody>
      </p:sp>
    </p:spTree>
    <p:extLst>
      <p:ext uri="{BB962C8B-B14F-4D97-AF65-F5344CB8AC3E}">
        <p14:creationId xmlns:p14="http://schemas.microsoft.com/office/powerpoint/2010/main" val="586271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25</a:t>
            </a:fld>
            <a:endParaRPr lang="fr-FR"/>
          </a:p>
        </p:txBody>
      </p:sp>
    </p:spTree>
    <p:extLst>
      <p:ext uri="{BB962C8B-B14F-4D97-AF65-F5344CB8AC3E}">
        <p14:creationId xmlns:p14="http://schemas.microsoft.com/office/powerpoint/2010/main" val="1460134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76225" y="1025525"/>
            <a:ext cx="6305550" cy="354647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42717A-EAEC-4A30-B25B-607A0D6809E5}" type="slidenum">
              <a:rPr lang="fr-FR" smtClean="0"/>
              <a:t>27</a:t>
            </a:fld>
            <a:endParaRPr lang="fr-FR"/>
          </a:p>
        </p:txBody>
      </p:sp>
    </p:spTree>
    <p:extLst>
      <p:ext uri="{BB962C8B-B14F-4D97-AF65-F5344CB8AC3E}">
        <p14:creationId xmlns:p14="http://schemas.microsoft.com/office/powerpoint/2010/main" val="21459174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3.jpe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hemeOverride" Target="../theme/themeOverride2.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Master" Target="../slideMasters/slideMaster1.xml"/><Relationship Id="rId1" Type="http://schemas.openxmlformats.org/officeDocument/2006/relationships/themeOverride" Target="../theme/themeOverride3.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2.xml"/><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3.xml"/><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4.xml"/><Relationship Id="rId4" Type="http://schemas.openxmlformats.org/officeDocument/2006/relationships/image" Target="../media/image39.emf"/></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Master" Target="../slideMasters/slideMaster4.xml"/><Relationship Id="rId4" Type="http://schemas.openxmlformats.org/officeDocument/2006/relationships/image" Target="../media/image39.emf"/></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5.xml"/><Relationship Id="rId4" Type="http://schemas.openxmlformats.org/officeDocument/2006/relationships/image" Target="../media/image39.emf"/></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Master" Target="../slideMasters/slideMaster5.xml"/><Relationship Id="rId4" Type="http://schemas.openxmlformats.org/officeDocument/2006/relationships/image" Target="../media/image39.emf"/></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6.xml"/><Relationship Id="rId4" Type="http://schemas.openxmlformats.org/officeDocument/2006/relationships/image" Target="../media/image39.emf"/></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Master" Target="../slideMasters/slideMaster6.xml"/><Relationship Id="rId4" Type="http://schemas.openxmlformats.org/officeDocument/2006/relationships/image" Target="../media/image39.emf"/></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7.xml"/><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8.xml"/><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1_JO">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7783967D-4420-F344-9EA8-8E73E7E58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9"/>
            <a:ext cx="5342420" cy="6858000"/>
          </a:xfrm>
          <a:prstGeom prst="rect">
            <a:avLst/>
          </a:prstGeom>
        </p:spPr>
      </p:pic>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5360709" y="268447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hasCustomPrompt="1"/>
          </p:nvPr>
        </p:nvSpPr>
        <p:spPr>
          <a:xfrm>
            <a:off x="533400" y="1207477"/>
            <a:ext cx="4620141" cy="2541669"/>
          </a:xfrm>
        </p:spPr>
        <p:txBody>
          <a:bodyPr wrap="square" anchor="ctr">
            <a:noAutofit/>
          </a:bodyPr>
          <a:lstStyle>
            <a:lvl1pPr algn="l">
              <a:lnSpc>
                <a:spcPct val="90000"/>
              </a:lnSpc>
              <a:spcBef>
                <a:spcPts val="300"/>
              </a:spcBef>
              <a:defRPr sz="4000" cap="all" baseline="0">
                <a:solidFill>
                  <a:schemeClr val="bg1"/>
                </a:solidFill>
              </a:defRPr>
            </a:lvl1pPr>
          </a:lstStyle>
          <a:p>
            <a:r>
              <a:rPr lang="fr-FR"/>
              <a:t>TITRE </a:t>
            </a:r>
            <a:br>
              <a:rPr lang="fr-FR"/>
            </a:br>
            <a:r>
              <a:rPr lang="fr-FR"/>
              <a:t>SUR QUATRE LIGNES</a:t>
            </a:r>
            <a:br>
              <a:rPr lang="fr-FR"/>
            </a:br>
            <a:r>
              <a:rPr lang="fr-FR"/>
              <a:t>MAXIMUM</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hasCustomPrompt="1"/>
          </p:nvPr>
        </p:nvSpPr>
        <p:spPr>
          <a:xfrm>
            <a:off x="533400" y="4047812"/>
            <a:ext cx="4620141" cy="827000"/>
          </a:xfrm>
          <a:prstGeom prst="rect">
            <a:avLst/>
          </a:prstGeom>
        </p:spPr>
        <p:txBody>
          <a:bodyPr wrap="square">
            <a:noAutofit/>
          </a:bodyPr>
          <a:lstStyle>
            <a:lvl1pPr marL="0" indent="0" algn="l">
              <a:spcBef>
                <a:spcPts val="30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 de la présentation</a:t>
            </a:r>
            <a:br>
              <a:rPr lang="fr-FR"/>
            </a:br>
            <a:r>
              <a:rPr lang="fr-FR"/>
              <a:t>sur une ou deux lignes maximum</a:t>
            </a:r>
          </a:p>
        </p:txBody>
      </p:sp>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870481"/>
            <a:ext cx="3800741" cy="523220"/>
          </a:xfrm>
          <a:prstGeom prst="rect">
            <a:avLst/>
          </a:prstGeom>
        </p:spPr>
        <p:txBody>
          <a:bodyPr wrap="square" anchor="b">
            <a:noAutofit/>
          </a:bodyPr>
          <a:lstStyle>
            <a:lvl1pPr marL="0" indent="0" algn="l">
              <a:spcBef>
                <a:spcPts val="300"/>
              </a:spcBef>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a:t>
            </a:r>
            <a:br>
              <a:rPr lang="fr-FR"/>
            </a:br>
            <a:r>
              <a:rPr lang="fr-FR"/>
              <a:t>Fonction</a:t>
            </a:r>
          </a:p>
        </p:txBody>
      </p:sp>
      <p:sp>
        <p:nvSpPr>
          <p:cNvPr id="8" name="Espace réservé pour une image  7">
            <a:extLst>
              <a:ext uri="{FF2B5EF4-FFF2-40B4-BE49-F238E27FC236}">
                <a16:creationId xmlns:a16="http://schemas.microsoft.com/office/drawing/2014/main" id="{D3A8032A-8AC5-1345-BEC8-CE5C21D02434}"/>
              </a:ext>
            </a:extLst>
          </p:cNvPr>
          <p:cNvSpPr>
            <a:spLocks noGrp="1"/>
          </p:cNvSpPr>
          <p:nvPr>
            <p:ph type="pic" sz="quarter" idx="12"/>
          </p:nvPr>
        </p:nvSpPr>
        <p:spPr>
          <a:xfrm>
            <a:off x="5342420" y="372566"/>
            <a:ext cx="6849580" cy="4920159"/>
          </a:xfrm>
          <a:prstGeom prst="rect">
            <a:avLst/>
          </a:prstGeom>
        </p:spPr>
        <p:txBody>
          <a:bodyPr/>
          <a:lstStyle/>
          <a:p>
            <a:r>
              <a:rPr lang="fr-FR"/>
              <a:t>Cliquez sur l'icône pour ajouter une image</a:t>
            </a:r>
          </a:p>
        </p:txBody>
      </p:sp>
      <p:pic>
        <p:nvPicPr>
          <p:cNvPr id="14" name="Image 13">
            <a:extLst>
              <a:ext uri="{FF2B5EF4-FFF2-40B4-BE49-F238E27FC236}">
                <a16:creationId xmlns:a16="http://schemas.microsoft.com/office/drawing/2014/main" id="{A21A2E7E-0B9C-6348-BB0A-DC45B817C460}"/>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9623425" y="5336022"/>
            <a:ext cx="2582460" cy="1521349"/>
          </a:xfrm>
          <a:prstGeom prst="rect">
            <a:avLst/>
          </a:prstGeom>
        </p:spPr>
      </p:pic>
      <p:pic>
        <p:nvPicPr>
          <p:cNvPr id="29" name="Image 28">
            <a:extLst>
              <a:ext uri="{FF2B5EF4-FFF2-40B4-BE49-F238E27FC236}">
                <a16:creationId xmlns:a16="http://schemas.microsoft.com/office/drawing/2014/main" id="{31CC1F27-171A-324F-8C29-C829B34DFF5E}"/>
              </a:ext>
            </a:extLst>
          </p:cNvPr>
          <p:cNvPicPr>
            <a:picLocks noChangeAspect="1"/>
          </p:cNvPicPr>
          <p:nvPr userDrawn="1"/>
        </p:nvPicPr>
        <p:blipFill>
          <a:blip r:embed="rId4" cstate="hqprint">
            <a:alphaModFix/>
            <a:extLst>
              <a:ext uri="{28A0092B-C50C-407E-A947-70E740481C1C}">
                <a14:useLocalDpi xmlns:a14="http://schemas.microsoft.com/office/drawing/2010/main" val="0"/>
              </a:ext>
            </a:extLst>
          </a:blip>
          <a:stretch>
            <a:fillRect/>
          </a:stretch>
        </p:blipFill>
        <p:spPr>
          <a:xfrm>
            <a:off x="4830041" y="5292725"/>
            <a:ext cx="1107759" cy="1107759"/>
          </a:xfrm>
          <a:prstGeom prst="rect">
            <a:avLst/>
          </a:prstGeom>
        </p:spPr>
      </p:pic>
    </p:spTree>
    <p:extLst>
      <p:ext uri="{BB962C8B-B14F-4D97-AF65-F5344CB8AC3E}">
        <p14:creationId xmlns:p14="http://schemas.microsoft.com/office/powerpoint/2010/main" val="1249137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2_JO">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76E969A9-16C1-204C-AF75-D927C0E01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6713" cy="5054379"/>
          </a:xfrm>
          <a:prstGeom prst="rect">
            <a:avLst/>
          </a:prstGeom>
        </p:spPr>
      </p:pic>
      <p:sp>
        <p:nvSpPr>
          <p:cNvPr id="13" name="Espace réservé du pied de page 12">
            <a:extLst>
              <a:ext uri="{FF2B5EF4-FFF2-40B4-BE49-F238E27FC236}">
                <a16:creationId xmlns:a16="http://schemas.microsoft.com/office/drawing/2014/main" id="{EA5616B1-AA0B-6E46-AC04-6252A6254C04}"/>
              </a:ext>
            </a:extLst>
          </p:cNvPr>
          <p:cNvSpPr>
            <a:spLocks noGrp="1"/>
          </p:cNvSpPr>
          <p:nvPr>
            <p:ph type="ftr" sz="quarter" idx="11"/>
          </p:nvPr>
        </p:nvSpPr>
        <p:spPr/>
        <p:txBody>
          <a:bodyPr/>
          <a:lstStyle/>
          <a:p>
            <a:r>
              <a:rPr lang="fr-FR"/>
              <a:t>Titre de la présentation</a:t>
            </a:r>
          </a:p>
        </p:txBody>
      </p:sp>
      <p:sp>
        <p:nvSpPr>
          <p:cNvPr id="15" name="Espace réservé du numéro de diapositive 14">
            <a:extLst>
              <a:ext uri="{FF2B5EF4-FFF2-40B4-BE49-F238E27FC236}">
                <a16:creationId xmlns:a16="http://schemas.microsoft.com/office/drawing/2014/main" id="{0DAC1703-38BE-8749-9579-C4C703A5B5C6}"/>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pic>
        <p:nvPicPr>
          <p:cNvPr id="21" name="Image 20">
            <a:extLst>
              <a:ext uri="{FF2B5EF4-FFF2-40B4-BE49-F238E27FC236}">
                <a16:creationId xmlns:a16="http://schemas.microsoft.com/office/drawing/2014/main" id="{608D554B-3E0C-074B-9BE1-D3195693FF75}"/>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9954705" y="5694709"/>
            <a:ext cx="2242008" cy="1320788"/>
          </a:xfrm>
          <a:prstGeom prst="rect">
            <a:avLst/>
          </a:prstGeom>
        </p:spPr>
      </p:pic>
      <p:sp>
        <p:nvSpPr>
          <p:cNvPr id="22" name="Espace réservé de la date 3">
            <a:extLst>
              <a:ext uri="{FF2B5EF4-FFF2-40B4-BE49-F238E27FC236}">
                <a16:creationId xmlns:a16="http://schemas.microsoft.com/office/drawing/2014/main" id="{EF9C801B-B669-724F-A8A0-914A398F8609}"/>
              </a:ext>
            </a:extLst>
          </p:cNvPr>
          <p:cNvSpPr>
            <a:spLocks noGrp="1"/>
          </p:cNvSpPr>
          <p:nvPr>
            <p:ph type="dt" sz="half" idx="2"/>
          </p:nvPr>
        </p:nvSpPr>
        <p:spPr>
          <a:xfrm>
            <a:off x="5470709" y="4104779"/>
            <a:ext cx="1255292" cy="365125"/>
          </a:xfrm>
          <a:prstGeom prst="rect">
            <a:avLst/>
          </a:prstGeom>
        </p:spPr>
        <p:txBody>
          <a:bodyPr vert="horz" lIns="91440" tIns="45720" rIns="91440" bIns="45720" rtlCol="0" anchor="ctr"/>
          <a:lstStyle>
            <a:lvl1pPr algn="ctr">
              <a:defRPr sz="1000" cap="all" baseline="0">
                <a:solidFill>
                  <a:schemeClr val="bg1"/>
                </a:solidFill>
              </a:defRPr>
            </a:lvl1pPr>
          </a:lstStyle>
          <a:p>
            <a:fld id="{0304C159-75DC-49E0-9C9A-EE2F48706F69}" type="datetime4">
              <a:rPr lang="fr-FR" smtClean="0"/>
              <a:pPr/>
              <a:t>29 février 2024</a:t>
            </a:fld>
            <a:endParaRPr lang="fr-FR"/>
          </a:p>
        </p:txBody>
      </p:sp>
      <p:pic>
        <p:nvPicPr>
          <p:cNvPr id="25" name="Image 24">
            <a:extLst>
              <a:ext uri="{FF2B5EF4-FFF2-40B4-BE49-F238E27FC236}">
                <a16:creationId xmlns:a16="http://schemas.microsoft.com/office/drawing/2014/main" id="{82C33428-1353-454D-9CA0-8DC373B3DC3E}"/>
              </a:ext>
            </a:extLst>
          </p:cNvPr>
          <p:cNvPicPr>
            <a:picLocks noChangeAspect="1"/>
          </p:cNvPicPr>
          <p:nvPr userDrawn="1"/>
        </p:nvPicPr>
        <p:blipFill>
          <a:blip r:embed="rId4" cstate="hqprint">
            <a:alphaModFix/>
            <a:extLst>
              <a:ext uri="{28A0092B-C50C-407E-A947-70E740481C1C}">
                <a14:useLocalDpi xmlns:a14="http://schemas.microsoft.com/office/drawing/2010/main" val="0"/>
              </a:ext>
            </a:extLst>
          </a:blip>
          <a:stretch>
            <a:fillRect/>
          </a:stretch>
        </p:blipFill>
        <p:spPr>
          <a:xfrm>
            <a:off x="5596080" y="4600155"/>
            <a:ext cx="1011095" cy="1011095"/>
          </a:xfrm>
          <a:prstGeom prst="rect">
            <a:avLst/>
          </a:prstGeom>
        </p:spPr>
      </p:pic>
      <p:sp>
        <p:nvSpPr>
          <p:cNvPr id="8" name="Titre 1">
            <a:extLst>
              <a:ext uri="{FF2B5EF4-FFF2-40B4-BE49-F238E27FC236}">
                <a16:creationId xmlns:a16="http://schemas.microsoft.com/office/drawing/2014/main" id="{1421CB91-1CDE-CD4B-9EF6-DE7D41F05334}"/>
              </a:ext>
            </a:extLst>
          </p:cNvPr>
          <p:cNvSpPr>
            <a:spLocks noGrp="1"/>
          </p:cNvSpPr>
          <p:nvPr>
            <p:ph type="ctrTitle"/>
          </p:nvPr>
        </p:nvSpPr>
        <p:spPr>
          <a:xfrm>
            <a:off x="3301200" y="1207477"/>
            <a:ext cx="5590371" cy="2541669"/>
          </a:xfrm>
        </p:spPr>
        <p:txBody>
          <a:bodyPr anchor="ctr">
            <a:normAutofit/>
          </a:bodyPr>
          <a:lstStyle>
            <a:lvl1pPr algn="ctr">
              <a:lnSpc>
                <a:spcPct val="90000"/>
              </a:lnSpc>
              <a:defRPr sz="4000" cap="all" baseline="0">
                <a:solidFill>
                  <a:schemeClr val="bg1"/>
                </a:solidFill>
              </a:defRPr>
            </a:lvl1pPr>
          </a:lstStyle>
          <a:p>
            <a:r>
              <a:rPr lang="fr-FR"/>
              <a:t>Modifiez le style du titre</a:t>
            </a:r>
          </a:p>
        </p:txBody>
      </p:sp>
    </p:spTree>
    <p:extLst>
      <p:ext uri="{BB962C8B-B14F-4D97-AF65-F5344CB8AC3E}">
        <p14:creationId xmlns:p14="http://schemas.microsoft.com/office/powerpoint/2010/main" val="216842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x3_JO">
    <p:bg>
      <p:bgPr>
        <a:solidFill>
          <a:schemeClr val="bg1"/>
        </a:solidFill>
        <a:effectLst/>
      </p:bgPr>
    </p:bg>
    <p:spTree>
      <p:nvGrpSpPr>
        <p:cNvPr id="1" name=""/>
        <p:cNvGrpSpPr/>
        <p:nvPr/>
      </p:nvGrpSpPr>
      <p:grpSpPr>
        <a:xfrm>
          <a:off x="0" y="0"/>
          <a:ext cx="0" cy="0"/>
          <a:chOff x="0" y="0"/>
          <a:chExt cx="0" cy="0"/>
        </a:xfrm>
      </p:grpSpPr>
      <p:sp>
        <p:nvSpPr>
          <p:cNvPr id="33" name="Text Placeholder 16">
            <a:extLst>
              <a:ext uri="{FF2B5EF4-FFF2-40B4-BE49-F238E27FC236}">
                <a16:creationId xmlns:a16="http://schemas.microsoft.com/office/drawing/2014/main" id="{5A837C2B-96F1-B843-8F2E-FCFC99DB8656}"/>
              </a:ext>
            </a:extLst>
          </p:cNvPr>
          <p:cNvSpPr>
            <a:spLocks noGrp="1"/>
          </p:cNvSpPr>
          <p:nvPr>
            <p:ph type="body" sz="quarter" idx="25" hasCustomPrompt="1"/>
          </p:nvPr>
        </p:nvSpPr>
        <p:spPr>
          <a:xfrm>
            <a:off x="4984675" y="2006240"/>
            <a:ext cx="2220480" cy="1861200"/>
          </a:xfrm>
          <a:prstGeom prst="rect">
            <a:avLst/>
          </a:prstGeom>
        </p:spPr>
        <p:txBody>
          <a:bodyPr wrap="square" anchor="t">
            <a:noAutofit/>
          </a:bodyPr>
          <a:lstStyle>
            <a:lvl1pPr marL="0" indent="0" algn="ctr">
              <a:spcBef>
                <a:spcPts val="300"/>
              </a:spcBef>
              <a:buNone/>
              <a:defRPr sz="11500" b="0" cap="all" baseline="0">
                <a:solidFill>
                  <a:srgbClr val="C6C5C5"/>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00</a:t>
            </a:r>
          </a:p>
        </p:txBody>
      </p:sp>
      <p:sp>
        <p:nvSpPr>
          <p:cNvPr id="34" name="Text Placeholder 16">
            <a:extLst>
              <a:ext uri="{FF2B5EF4-FFF2-40B4-BE49-F238E27FC236}">
                <a16:creationId xmlns:a16="http://schemas.microsoft.com/office/drawing/2014/main" id="{96CA0EB3-2203-F94F-883B-BB2228F479D6}"/>
              </a:ext>
            </a:extLst>
          </p:cNvPr>
          <p:cNvSpPr>
            <a:spLocks noGrp="1"/>
          </p:cNvSpPr>
          <p:nvPr>
            <p:ph type="body" sz="quarter" idx="26" hasCustomPrompt="1"/>
          </p:nvPr>
        </p:nvSpPr>
        <p:spPr>
          <a:xfrm>
            <a:off x="910146" y="2006240"/>
            <a:ext cx="2220480" cy="1861200"/>
          </a:xfrm>
          <a:prstGeom prst="rect">
            <a:avLst/>
          </a:prstGeom>
        </p:spPr>
        <p:txBody>
          <a:bodyPr wrap="square" anchor="t">
            <a:noAutofit/>
          </a:bodyPr>
          <a:lstStyle>
            <a:lvl1pPr marL="0" indent="0" algn="ctr">
              <a:spcBef>
                <a:spcPts val="300"/>
              </a:spcBef>
              <a:buNone/>
              <a:defRPr sz="11500" b="0" cap="all" baseline="0">
                <a:solidFill>
                  <a:srgbClr val="C6C5C5"/>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00</a:t>
            </a:r>
          </a:p>
        </p:txBody>
      </p:sp>
      <p:sp>
        <p:nvSpPr>
          <p:cNvPr id="35" name="Text Placeholder 16">
            <a:extLst>
              <a:ext uri="{FF2B5EF4-FFF2-40B4-BE49-F238E27FC236}">
                <a16:creationId xmlns:a16="http://schemas.microsoft.com/office/drawing/2014/main" id="{8212580F-71AB-C54F-9014-1FF526414BC0}"/>
              </a:ext>
            </a:extLst>
          </p:cNvPr>
          <p:cNvSpPr>
            <a:spLocks noGrp="1"/>
          </p:cNvSpPr>
          <p:nvPr>
            <p:ph type="body" sz="quarter" idx="27" hasCustomPrompt="1"/>
          </p:nvPr>
        </p:nvSpPr>
        <p:spPr>
          <a:xfrm>
            <a:off x="9061374" y="2006240"/>
            <a:ext cx="2220480" cy="1861200"/>
          </a:xfrm>
          <a:prstGeom prst="rect">
            <a:avLst/>
          </a:prstGeom>
        </p:spPr>
        <p:txBody>
          <a:bodyPr wrap="square" anchor="t">
            <a:noAutofit/>
          </a:bodyPr>
          <a:lstStyle>
            <a:lvl1pPr marL="0" indent="0" algn="ctr">
              <a:spcBef>
                <a:spcPts val="300"/>
              </a:spcBef>
              <a:buNone/>
              <a:defRPr sz="11500" b="0" cap="all" baseline="0">
                <a:solidFill>
                  <a:srgbClr val="C6C5C5"/>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00</a:t>
            </a: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394884" y="3255114"/>
            <a:ext cx="3251005" cy="937058"/>
          </a:xfrm>
          <a:prstGeom prst="rect">
            <a:avLst/>
          </a:prstGeom>
        </p:spPr>
        <p:txBody>
          <a:bodyPr wrap="square" anchor="t">
            <a:noAutofit/>
          </a:bodyPr>
          <a:lstStyle>
            <a:lvl1pPr marL="0" indent="0" algn="ctr">
              <a:spcBef>
                <a:spcPts val="300"/>
              </a:spcBef>
              <a:buNone/>
              <a:defRPr sz="1600" b="0" cap="all" baseline="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br>
              <a:rPr lang="fr-FR"/>
            </a:br>
            <a:r>
              <a:rPr lang="fr-FR"/>
              <a:t>sur une, deux,</a:t>
            </a:r>
            <a:br>
              <a:rPr lang="fr-FR"/>
            </a:br>
            <a:r>
              <a:rPr lang="fr-FR"/>
              <a:t>ou trois lignes maximum</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4470498" y="3255114"/>
            <a:ext cx="3251005" cy="937058"/>
          </a:xfrm>
          <a:prstGeom prst="rect">
            <a:avLst/>
          </a:prstGeom>
        </p:spPr>
        <p:txBody>
          <a:bodyPr wrap="square" anchor="t">
            <a:noAutofit/>
          </a:bodyPr>
          <a:lstStyle>
            <a:lvl1pPr marL="0" marR="0" indent="0" algn="ctr" defTabSz="914400" rtl="0" eaLnBrk="1" fontAlgn="auto" latinLnBrk="0" hangingPunct="1">
              <a:lnSpc>
                <a:spcPct val="100000"/>
              </a:lnSpc>
              <a:spcBef>
                <a:spcPts val="300"/>
              </a:spcBef>
              <a:spcAft>
                <a:spcPts val="0"/>
              </a:spcAft>
              <a:buClr>
                <a:schemeClr val="tx2"/>
              </a:buClr>
              <a:buSzTx/>
              <a:buFont typeface="Arial" panose="020B0604020202020204" pitchFamily="34" charset="0"/>
              <a:buNone/>
              <a:tabLst/>
              <a:defRPr sz="1600" b="0" cap="all" baseline="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ctr" defTabSz="914400" rtl="0" eaLnBrk="1" fontAlgn="auto" latinLnBrk="0" hangingPunct="1">
              <a:lnSpc>
                <a:spcPct val="100000"/>
              </a:lnSpc>
              <a:spcBef>
                <a:spcPts val="300"/>
              </a:spcBef>
              <a:spcAft>
                <a:spcPts val="0"/>
              </a:spcAft>
              <a:buClr>
                <a:schemeClr val="tx2"/>
              </a:buClr>
              <a:buSzTx/>
              <a:buFont typeface="Arial" panose="020B0604020202020204" pitchFamily="34" charset="0"/>
              <a:buNone/>
              <a:tabLst/>
              <a:defRPr/>
            </a:pPr>
            <a:r>
              <a:rPr lang="fr-FR"/>
              <a:t>Titre du chapitre</a:t>
            </a:r>
            <a:br>
              <a:rPr lang="fr-FR"/>
            </a:br>
            <a:r>
              <a:rPr lang="fr-FR"/>
              <a:t>sur une, deux,</a:t>
            </a:r>
            <a:br>
              <a:rPr lang="fr-FR"/>
            </a:br>
            <a:r>
              <a:rPr lang="fr-FR"/>
              <a:t>ou trois lignes maximum</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8545027" y="3255114"/>
            <a:ext cx="3251005" cy="937058"/>
          </a:xfrm>
          <a:prstGeom prst="rect">
            <a:avLst/>
          </a:prstGeom>
        </p:spPr>
        <p:txBody>
          <a:bodyPr wrap="square" anchor="t">
            <a:noAutofit/>
          </a:bodyPr>
          <a:lstStyle>
            <a:lvl1pPr marL="0" indent="0" algn="ctr">
              <a:spcBef>
                <a:spcPts val="300"/>
              </a:spcBef>
              <a:buNone/>
              <a:defRPr sz="1600" b="0" cap="all" baseline="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br>
              <a:rPr lang="fr-FR"/>
            </a:br>
            <a:r>
              <a:rPr lang="fr-FR"/>
              <a:t>sur une, deux,</a:t>
            </a:r>
            <a:br>
              <a:rPr lang="fr-FR"/>
            </a:br>
            <a:r>
              <a:rPr lang="fr-FR"/>
              <a:t>ou trois lignes maximum</a:t>
            </a:r>
          </a:p>
        </p:txBody>
      </p:sp>
      <p:sp>
        <p:nvSpPr>
          <p:cNvPr id="20" name="Espace réservé de la date 19">
            <a:extLst>
              <a:ext uri="{FF2B5EF4-FFF2-40B4-BE49-F238E27FC236}">
                <a16:creationId xmlns:a16="http://schemas.microsoft.com/office/drawing/2014/main" id="{9D5BB0C9-E6D1-A348-92C2-A7CB01B038AC}"/>
              </a:ext>
            </a:extLst>
          </p:cNvPr>
          <p:cNvSpPr>
            <a:spLocks noGrp="1"/>
          </p:cNvSpPr>
          <p:nvPr>
            <p:ph type="dt" sz="half" idx="19"/>
          </p:nvPr>
        </p:nvSpPr>
        <p:spPr/>
        <p:txBody>
          <a:bodyPr/>
          <a:lstStyle/>
          <a:p>
            <a:fld id="{0304C159-75DC-49E0-9C9A-EE2F48706F69}" type="datetime4">
              <a:rPr lang="fr-FR" smtClean="0"/>
              <a:pPr/>
              <a:t>29 février 2024</a:t>
            </a:fld>
            <a:endParaRPr lang="fr-FR"/>
          </a:p>
        </p:txBody>
      </p:sp>
      <p:sp>
        <p:nvSpPr>
          <p:cNvPr id="21" name="Espace réservé du pied de page 20">
            <a:extLst>
              <a:ext uri="{FF2B5EF4-FFF2-40B4-BE49-F238E27FC236}">
                <a16:creationId xmlns:a16="http://schemas.microsoft.com/office/drawing/2014/main" id="{45FD1D84-B9E1-0848-990A-C91DED7E651F}"/>
              </a:ext>
            </a:extLst>
          </p:cNvPr>
          <p:cNvSpPr>
            <a:spLocks noGrp="1"/>
          </p:cNvSpPr>
          <p:nvPr>
            <p:ph type="ftr" sz="quarter" idx="20"/>
          </p:nvPr>
        </p:nvSpPr>
        <p:spPr/>
        <p:txBody>
          <a:bodyPr/>
          <a:lstStyle/>
          <a:p>
            <a:r>
              <a:rPr lang="fr-FR"/>
              <a:t>Titre de la présentation</a:t>
            </a:r>
          </a:p>
        </p:txBody>
      </p:sp>
      <p:sp>
        <p:nvSpPr>
          <p:cNvPr id="22" name="Espace réservé du numéro de diapositive 21">
            <a:extLst>
              <a:ext uri="{FF2B5EF4-FFF2-40B4-BE49-F238E27FC236}">
                <a16:creationId xmlns:a16="http://schemas.microsoft.com/office/drawing/2014/main" id="{602DB74C-6F9D-374E-8A5C-86285A963E7D}"/>
              </a:ext>
            </a:extLst>
          </p:cNvPr>
          <p:cNvSpPr>
            <a:spLocks noGrp="1"/>
          </p:cNvSpPr>
          <p:nvPr>
            <p:ph type="sldNum" sz="quarter" idx="21"/>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4116651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re chapitre_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35F954F-F01E-BF49-BBFE-1AF20C1084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3536826" cy="6857371"/>
          </a:xfrm>
          <a:prstGeom prst="rect">
            <a:avLst/>
          </a:prstGeom>
        </p:spPr>
      </p:pic>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255527" y="2543374"/>
            <a:ext cx="176106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Espace réservé pour une image  7">
            <a:extLst>
              <a:ext uri="{FF2B5EF4-FFF2-40B4-BE49-F238E27FC236}">
                <a16:creationId xmlns:a16="http://schemas.microsoft.com/office/drawing/2014/main" id="{D3A8032A-8AC5-1345-BEC8-CE5C21D02434}"/>
              </a:ext>
            </a:extLst>
          </p:cNvPr>
          <p:cNvSpPr>
            <a:spLocks noGrp="1"/>
          </p:cNvSpPr>
          <p:nvPr>
            <p:ph type="pic" sz="quarter" idx="12"/>
          </p:nvPr>
        </p:nvSpPr>
        <p:spPr>
          <a:xfrm>
            <a:off x="522240" y="601250"/>
            <a:ext cx="5358730" cy="3789124"/>
          </a:xfrm>
          <a:prstGeom prst="rect">
            <a:avLst/>
          </a:prstGeom>
        </p:spPr>
        <p:txBody>
          <a:bodyPr/>
          <a:lstStyle/>
          <a:p>
            <a:r>
              <a:rPr lang="fr-FR"/>
              <a:t>Cliquez sur l'icône pour ajouter une image</a:t>
            </a:r>
          </a:p>
        </p:txBody>
      </p:sp>
      <p:pic>
        <p:nvPicPr>
          <p:cNvPr id="14" name="Image 13">
            <a:extLst>
              <a:ext uri="{FF2B5EF4-FFF2-40B4-BE49-F238E27FC236}">
                <a16:creationId xmlns:a16="http://schemas.microsoft.com/office/drawing/2014/main" id="{A21A2E7E-0B9C-6348-BB0A-DC45B817C460}"/>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9623425" y="5336022"/>
            <a:ext cx="2582460" cy="1521349"/>
          </a:xfrm>
          <a:prstGeom prst="rect">
            <a:avLst/>
          </a:prstGeom>
        </p:spPr>
      </p:pic>
      <p:pic>
        <p:nvPicPr>
          <p:cNvPr id="29" name="Image 28">
            <a:extLst>
              <a:ext uri="{FF2B5EF4-FFF2-40B4-BE49-F238E27FC236}">
                <a16:creationId xmlns:a16="http://schemas.microsoft.com/office/drawing/2014/main" id="{31CC1F27-171A-324F-8C29-C829B34DFF5E}"/>
              </a:ext>
            </a:extLst>
          </p:cNvPr>
          <p:cNvPicPr>
            <a:picLocks noChangeAspect="1"/>
          </p:cNvPicPr>
          <p:nvPr userDrawn="1"/>
        </p:nvPicPr>
        <p:blipFill>
          <a:blip r:embed="rId4" cstate="hqprint">
            <a:alphaModFix/>
            <a:extLst>
              <a:ext uri="{28A0092B-C50C-407E-A947-70E740481C1C}">
                <a14:useLocalDpi xmlns:a14="http://schemas.microsoft.com/office/drawing/2010/main" val="0"/>
              </a:ext>
            </a:extLst>
          </a:blip>
          <a:stretch>
            <a:fillRect/>
          </a:stretch>
        </p:blipFill>
        <p:spPr>
          <a:xfrm>
            <a:off x="0" y="5956853"/>
            <a:ext cx="901148" cy="901148"/>
          </a:xfrm>
          <a:prstGeom prst="rect">
            <a:avLst/>
          </a:prstGeom>
        </p:spPr>
      </p:pic>
      <p:sp>
        <p:nvSpPr>
          <p:cNvPr id="19" name="Espace réservé de la date 18">
            <a:extLst>
              <a:ext uri="{FF2B5EF4-FFF2-40B4-BE49-F238E27FC236}">
                <a16:creationId xmlns:a16="http://schemas.microsoft.com/office/drawing/2014/main" id="{76D9A38C-9798-714D-9917-58D4B6B7A012}"/>
              </a:ext>
            </a:extLst>
          </p:cNvPr>
          <p:cNvSpPr>
            <a:spLocks noGrp="1"/>
          </p:cNvSpPr>
          <p:nvPr>
            <p:ph type="dt" sz="half" idx="14"/>
          </p:nvPr>
        </p:nvSpPr>
        <p:spPr/>
        <p:txBody>
          <a:bodyPr/>
          <a:lstStyle>
            <a:lvl1pPr>
              <a:defRPr>
                <a:solidFill>
                  <a:schemeClr val="bg1"/>
                </a:solidFill>
              </a:defRPr>
            </a:lvl1pPr>
          </a:lstStyle>
          <a:p>
            <a:fld id="{0304C159-75DC-49E0-9C9A-EE2F48706F69}" type="datetime4">
              <a:rPr lang="fr-FR" smtClean="0"/>
              <a:pPr/>
              <a:t>29 février 2024</a:t>
            </a:fld>
            <a:endParaRPr lang="fr-FR"/>
          </a:p>
        </p:txBody>
      </p:sp>
      <p:sp>
        <p:nvSpPr>
          <p:cNvPr id="20" name="Espace réservé du pied de page 19">
            <a:extLst>
              <a:ext uri="{FF2B5EF4-FFF2-40B4-BE49-F238E27FC236}">
                <a16:creationId xmlns:a16="http://schemas.microsoft.com/office/drawing/2014/main" id="{C8BCF231-785B-3440-B42B-6B32BD717713}"/>
              </a:ext>
            </a:extLst>
          </p:cNvPr>
          <p:cNvSpPr>
            <a:spLocks noGrp="1"/>
          </p:cNvSpPr>
          <p:nvPr>
            <p:ph type="ftr" sz="quarter" idx="15"/>
          </p:nvPr>
        </p:nvSpPr>
        <p:spPr/>
        <p:txBody>
          <a:bodyPr/>
          <a:lstStyle/>
          <a:p>
            <a:r>
              <a:rPr lang="fr-FR"/>
              <a:t>Titre de la présentation</a:t>
            </a:r>
          </a:p>
        </p:txBody>
      </p:sp>
      <p:sp>
        <p:nvSpPr>
          <p:cNvPr id="22" name="Espace réservé du numéro de diapositive 21">
            <a:extLst>
              <a:ext uri="{FF2B5EF4-FFF2-40B4-BE49-F238E27FC236}">
                <a16:creationId xmlns:a16="http://schemas.microsoft.com/office/drawing/2014/main" id="{AA8D8362-225E-6841-8088-F196AA009307}"/>
              </a:ext>
            </a:extLst>
          </p:cNvPr>
          <p:cNvSpPr>
            <a:spLocks noGrp="1"/>
          </p:cNvSpPr>
          <p:nvPr>
            <p:ph type="sldNum" sz="quarter" idx="16"/>
          </p:nvPr>
        </p:nvSpPr>
        <p:spPr/>
        <p:txBody>
          <a:bodyPr/>
          <a:lstStyle/>
          <a:p>
            <a:r>
              <a:rPr lang="fr-FR" b="0"/>
              <a:t>|</a:t>
            </a:r>
            <a:r>
              <a:rPr lang="fr-FR"/>
              <a:t> </a:t>
            </a:r>
            <a:fld id="{DADB589F-FF01-4CF2-B7C7-7296AC883C2A}" type="slidenum">
              <a:rPr lang="fr-FR" smtClean="0"/>
              <a:pPr/>
              <a:t>‹N°›</a:t>
            </a:fld>
            <a:endParaRPr lang="fr-FR"/>
          </a:p>
        </p:txBody>
      </p:sp>
      <p:sp>
        <p:nvSpPr>
          <p:cNvPr id="30" name="Espace réservé du texte 27">
            <a:extLst>
              <a:ext uri="{FF2B5EF4-FFF2-40B4-BE49-F238E27FC236}">
                <a16:creationId xmlns:a16="http://schemas.microsoft.com/office/drawing/2014/main" id="{3EDF398B-02B3-7C48-B32A-C1DC7EBA2E5A}"/>
              </a:ext>
            </a:extLst>
          </p:cNvPr>
          <p:cNvSpPr>
            <a:spLocks noGrp="1"/>
          </p:cNvSpPr>
          <p:nvPr>
            <p:ph type="body" sz="quarter" idx="17" hasCustomPrompt="1"/>
          </p:nvPr>
        </p:nvSpPr>
        <p:spPr>
          <a:xfrm>
            <a:off x="6577369" y="601250"/>
            <a:ext cx="4846637" cy="4734761"/>
          </a:xfrm>
          <a:prstGeom prst="rect">
            <a:avLst/>
          </a:prstGeom>
        </p:spPr>
        <p:txBody>
          <a:bodyPr anchor="ctr">
            <a:noAutofit/>
          </a:bodyPr>
          <a:lstStyle>
            <a:lvl1pPr marL="0" indent="0" algn="l">
              <a:spcBef>
                <a:spcPts val="300"/>
              </a:spcBef>
              <a:buClr>
                <a:srgbClr val="706F6F"/>
              </a:buClr>
              <a:buFont typeface="Wingdings" pitchFamily="2" charset="2"/>
              <a:buNone/>
              <a:defRPr sz="2800"/>
            </a:lvl1pPr>
          </a:lstStyle>
          <a:p>
            <a:r>
              <a:rPr lang="fr-FR"/>
              <a:t>TITRE DU CHAPITRE EN MAJUSCULE SUR UNE, DEUX OU TROIS LIGNES MAXIMUM</a:t>
            </a:r>
          </a:p>
        </p:txBody>
      </p:sp>
    </p:spTree>
    <p:extLst>
      <p:ext uri="{BB962C8B-B14F-4D97-AF65-F5344CB8AC3E}">
        <p14:creationId xmlns:p14="http://schemas.microsoft.com/office/powerpoint/2010/main" val="3631160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u_JO">
    <p:spTree>
      <p:nvGrpSpPr>
        <p:cNvPr id="1" name=""/>
        <p:cNvGrpSpPr/>
        <p:nvPr/>
      </p:nvGrpSpPr>
      <p:grpSpPr>
        <a:xfrm>
          <a:off x="0" y="0"/>
          <a:ext cx="0" cy="0"/>
          <a:chOff x="0" y="0"/>
          <a:chExt cx="0" cy="0"/>
        </a:xfrm>
      </p:grpSpPr>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38554"/>
          </a:xfrm>
          <a:prstGeom prst="rect">
            <a:avLst/>
          </a:prstGeo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 sur une ligne maximum</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hasCustomPrompt="1"/>
          </p:nvPr>
        </p:nvSpPr>
        <p:spPr>
          <a:xfrm>
            <a:off x="286871" y="342912"/>
            <a:ext cx="11618258" cy="480131"/>
          </a:xfrm>
        </p:spPr>
        <p:txBody>
          <a:bodyPr/>
          <a:lstStyle>
            <a:lvl1pPr>
              <a:defRPr>
                <a:solidFill>
                  <a:schemeClr val="tx2"/>
                </a:solidFill>
              </a:defRPr>
            </a:lvl1pPr>
          </a:lstStyle>
          <a:p>
            <a:r>
              <a:rPr lang="fr-FR"/>
              <a:t>TITRE de la slide SUR UNE LIGNE maximum</a:t>
            </a:r>
          </a:p>
        </p:txBody>
      </p:sp>
      <p:sp>
        <p:nvSpPr>
          <p:cNvPr id="2" name="Espace réservé de la date 1">
            <a:extLst>
              <a:ext uri="{FF2B5EF4-FFF2-40B4-BE49-F238E27FC236}">
                <a16:creationId xmlns:a16="http://schemas.microsoft.com/office/drawing/2014/main" id="{46C18740-BFDB-774B-9906-3DD1163D203E}"/>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463A3399-7946-5442-BDF2-1798CE15DC90}"/>
              </a:ext>
            </a:extLst>
          </p:cNvPr>
          <p:cNvSpPr>
            <a:spLocks noGrp="1"/>
          </p:cNvSpPr>
          <p:nvPr>
            <p:ph type="ftr" sz="quarter" idx="19"/>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08500DE4-5204-DE4D-9F1B-AE1386B59E76}"/>
              </a:ext>
            </a:extLst>
          </p:cNvPr>
          <p:cNvSpPr>
            <a:spLocks noGrp="1"/>
          </p:cNvSpPr>
          <p:nvPr>
            <p:ph type="sldNum" sz="quarter" idx="20"/>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5">
            <a:extLst>
              <a:ext uri="{FF2B5EF4-FFF2-40B4-BE49-F238E27FC236}">
                <a16:creationId xmlns:a16="http://schemas.microsoft.com/office/drawing/2014/main" id="{D11FEC8C-029C-C34C-A68D-34F5C15B2D7D}"/>
              </a:ext>
            </a:extLst>
          </p:cNvPr>
          <p:cNvSpPr>
            <a:spLocks noGrp="1"/>
          </p:cNvSpPr>
          <p:nvPr>
            <p:ph type="body" sz="quarter" idx="21"/>
          </p:nvPr>
        </p:nvSpPr>
        <p:spPr>
          <a:xfrm>
            <a:off x="286871" y="1528367"/>
            <a:ext cx="11618258" cy="44850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290438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lonnes X2_J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672A4C-072B-8B4C-AAD9-4A769D4828B8}"/>
              </a:ext>
            </a:extLst>
          </p:cNvPr>
          <p:cNvSpPr/>
          <p:nvPr userDrawn="1"/>
        </p:nvSpPr>
        <p:spPr>
          <a:xfrm>
            <a:off x="0" y="0"/>
            <a:ext cx="12192000" cy="30988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38554"/>
          </a:xfrm>
          <a:prstGeom prst="rect">
            <a:avLst/>
          </a:prstGeo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 sur une ligne maximum</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hasCustomPrompt="1"/>
          </p:nvPr>
        </p:nvSpPr>
        <p:spPr>
          <a:xfrm>
            <a:off x="286871" y="342912"/>
            <a:ext cx="11618258" cy="480131"/>
          </a:xfrm>
        </p:spPr>
        <p:txBody>
          <a:bodyPr/>
          <a:lstStyle>
            <a:lvl1pPr>
              <a:defRPr lang="fr-FR" sz="2800" b="0" i="0" u="none" strike="noStrike" kern="1200" cap="all" baseline="0" dirty="0">
                <a:solidFill>
                  <a:schemeClr val="tx2"/>
                </a:solidFill>
                <a:effectLst/>
                <a:latin typeface="+mj-lt"/>
                <a:ea typeface="+mj-ea"/>
                <a:cs typeface="+mj-cs"/>
              </a:defRPr>
            </a:lvl1pPr>
          </a:lstStyle>
          <a:p>
            <a:r>
              <a:rPr lang="fr-FR"/>
              <a:t>TITRE de la slide SUR UNE LIGNE maximum</a:t>
            </a:r>
          </a:p>
        </p:txBody>
      </p:sp>
      <p:sp>
        <p:nvSpPr>
          <p:cNvPr id="6" name="Espace réservé du texte 5">
            <a:extLst>
              <a:ext uri="{FF2B5EF4-FFF2-40B4-BE49-F238E27FC236}">
                <a16:creationId xmlns:a16="http://schemas.microsoft.com/office/drawing/2014/main" id="{80C94F5C-432B-B34A-8505-411CF418FFDC}"/>
              </a:ext>
            </a:extLst>
          </p:cNvPr>
          <p:cNvSpPr>
            <a:spLocks noGrp="1"/>
          </p:cNvSpPr>
          <p:nvPr>
            <p:ph type="body" sz="quarter" idx="15" hasCustomPrompt="1"/>
          </p:nvPr>
        </p:nvSpPr>
        <p:spPr>
          <a:xfrm>
            <a:off x="1786468" y="1889919"/>
            <a:ext cx="2841766" cy="828675"/>
          </a:xfrm>
          <a:prstGeom prst="rect">
            <a:avLst/>
          </a:prstGeom>
        </p:spPr>
        <p:txBody>
          <a:bodyPr anchor="t">
            <a:noAutofit/>
          </a:bodyPr>
          <a:lstStyle>
            <a:lvl1pPr marL="0" indent="0" algn="ctr">
              <a:spcBef>
                <a:spcPts val="300"/>
              </a:spcBef>
              <a:buNone/>
              <a:defRPr/>
            </a:lvl1pPr>
          </a:lstStyle>
          <a:p>
            <a:pPr lvl="0"/>
            <a:r>
              <a:rPr lang="fr-FR"/>
              <a:t>Texte principal sur une,</a:t>
            </a:r>
            <a:br>
              <a:rPr lang="fr-FR"/>
            </a:br>
            <a:r>
              <a:rPr lang="fr-FR"/>
              <a:t>deux ou trois lignes maximum</a:t>
            </a:r>
          </a:p>
        </p:txBody>
      </p:sp>
      <p:sp>
        <p:nvSpPr>
          <p:cNvPr id="15" name="Espace réservé du texte 5">
            <a:extLst>
              <a:ext uri="{FF2B5EF4-FFF2-40B4-BE49-F238E27FC236}">
                <a16:creationId xmlns:a16="http://schemas.microsoft.com/office/drawing/2014/main" id="{EC271758-35D7-B641-BBE8-327C03C952E3}"/>
              </a:ext>
            </a:extLst>
          </p:cNvPr>
          <p:cNvSpPr>
            <a:spLocks noGrp="1"/>
          </p:cNvSpPr>
          <p:nvPr>
            <p:ph type="body" sz="quarter" idx="16" hasCustomPrompt="1"/>
          </p:nvPr>
        </p:nvSpPr>
        <p:spPr>
          <a:xfrm>
            <a:off x="7616759" y="1889919"/>
            <a:ext cx="2841766" cy="828675"/>
          </a:xfrm>
          <a:prstGeom prst="rect">
            <a:avLst/>
          </a:prstGeom>
        </p:spPr>
        <p:txBody>
          <a:bodyPr anchor="t">
            <a:noAutofit/>
          </a:bodyPr>
          <a:lstStyle>
            <a:lvl1pPr marL="0" marR="0" indent="0" algn="ctr" defTabSz="914400" rtl="0" eaLnBrk="1" fontAlgn="auto" latinLnBrk="0" hangingPunct="1">
              <a:lnSpc>
                <a:spcPct val="100000"/>
              </a:lnSpc>
              <a:spcBef>
                <a:spcPts val="300"/>
              </a:spcBef>
              <a:spcAft>
                <a:spcPts val="0"/>
              </a:spcAft>
              <a:buClr>
                <a:schemeClr val="tx2"/>
              </a:buClr>
              <a:buSzTx/>
              <a:buFont typeface="Arial" panose="020B0604020202020204" pitchFamily="34" charset="0"/>
              <a:buNone/>
              <a:tabLst/>
              <a:defRPr/>
            </a:lvl1pPr>
          </a:lstStyle>
          <a:p>
            <a:pPr lvl="0"/>
            <a:r>
              <a:rPr lang="fr-FR"/>
              <a:t>Texte principal sur une,</a:t>
            </a:r>
            <a:br>
              <a:rPr lang="fr-FR"/>
            </a:br>
            <a:r>
              <a:rPr lang="fr-FR"/>
              <a:t>deux ou trois lignes maximum</a:t>
            </a:r>
          </a:p>
        </p:txBody>
      </p:sp>
      <p:sp>
        <p:nvSpPr>
          <p:cNvPr id="16" name="Espace réservé du texte 5">
            <a:extLst>
              <a:ext uri="{FF2B5EF4-FFF2-40B4-BE49-F238E27FC236}">
                <a16:creationId xmlns:a16="http://schemas.microsoft.com/office/drawing/2014/main" id="{FF02153D-2C49-9946-88C7-E68DBC373677}"/>
              </a:ext>
            </a:extLst>
          </p:cNvPr>
          <p:cNvSpPr>
            <a:spLocks noGrp="1"/>
          </p:cNvSpPr>
          <p:nvPr>
            <p:ph type="body" sz="quarter" idx="17" hasCustomPrompt="1"/>
          </p:nvPr>
        </p:nvSpPr>
        <p:spPr>
          <a:xfrm>
            <a:off x="1786468" y="3640425"/>
            <a:ext cx="2841766" cy="2081949"/>
          </a:xfrm>
          <a:prstGeom prst="rect">
            <a:avLst/>
          </a:prstGeom>
        </p:spPr>
        <p:txBody>
          <a:bodyPr anchor="t">
            <a:noAutofit/>
          </a:bodyPr>
          <a:lstStyle>
            <a:lvl1pPr marL="0" indent="0" algn="ctr">
              <a:spcBef>
                <a:spcPts val="300"/>
              </a:spcBef>
              <a:buNone/>
              <a:defRPr lang="fr-FR" sz="1200" b="0" i="0" u="none" strike="noStrike" smtClean="0">
                <a:effectLst/>
                <a:latin typeface="Arial" panose="020B0604020202020204" pitchFamily="34" charset="0"/>
                <a:cs typeface="Arial" panose="020B0604020202020204" pitchFamily="34" charset="0"/>
              </a:defRPr>
            </a:lvl1pPr>
          </a:lstStyle>
          <a:p>
            <a:pPr lvl="0"/>
            <a:r>
              <a:rPr lang="fr-FR"/>
              <a:t>Texte courant</a:t>
            </a:r>
          </a:p>
        </p:txBody>
      </p:sp>
      <p:sp>
        <p:nvSpPr>
          <p:cNvPr id="17" name="Espace réservé du texte 5">
            <a:extLst>
              <a:ext uri="{FF2B5EF4-FFF2-40B4-BE49-F238E27FC236}">
                <a16:creationId xmlns:a16="http://schemas.microsoft.com/office/drawing/2014/main" id="{58DC2C30-623F-D743-B6BD-9DAD83A56129}"/>
              </a:ext>
            </a:extLst>
          </p:cNvPr>
          <p:cNvSpPr>
            <a:spLocks noGrp="1"/>
          </p:cNvSpPr>
          <p:nvPr>
            <p:ph type="body" sz="quarter" idx="18" hasCustomPrompt="1"/>
          </p:nvPr>
        </p:nvSpPr>
        <p:spPr>
          <a:xfrm>
            <a:off x="7616759" y="3640425"/>
            <a:ext cx="2841766" cy="2081949"/>
          </a:xfrm>
          <a:prstGeom prst="rect">
            <a:avLst/>
          </a:prstGeom>
        </p:spPr>
        <p:txBody>
          <a:bodyPr anchor="t">
            <a:noAutofit/>
          </a:bodyPr>
          <a:lstStyle>
            <a:lvl1pPr marL="0" marR="0" indent="0" algn="ctr" defTabSz="914400" rtl="0" eaLnBrk="1" fontAlgn="auto" latinLnBrk="0" hangingPunct="1">
              <a:lnSpc>
                <a:spcPct val="100000"/>
              </a:lnSpc>
              <a:spcBef>
                <a:spcPts val="300"/>
              </a:spcBef>
              <a:spcAft>
                <a:spcPts val="0"/>
              </a:spcAft>
              <a:buClr>
                <a:schemeClr val="tx2"/>
              </a:buClr>
              <a:buSzTx/>
              <a:buFont typeface="Arial" panose="020B0604020202020204" pitchFamily="34" charset="0"/>
              <a:buNone/>
              <a:tabLst/>
              <a:defRPr lang="fr-FR" sz="1200" b="0" i="0" u="none" strike="noStrike" kern="1200" dirty="0" smtClean="0">
                <a:solidFill>
                  <a:schemeClr val="bg2"/>
                </a:solidFill>
                <a:effectLst/>
                <a:latin typeface="Arial" panose="020B0604020202020204" pitchFamily="34" charset="0"/>
                <a:ea typeface="+mn-ea"/>
                <a:cs typeface="Arial" panose="020B0604020202020204" pitchFamily="34" charset="0"/>
              </a:defRPr>
            </a:lvl1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r-FR"/>
              <a:t>Texte courant</a:t>
            </a:r>
          </a:p>
        </p:txBody>
      </p:sp>
      <p:sp>
        <p:nvSpPr>
          <p:cNvPr id="19" name="Rectangle 18">
            <a:extLst>
              <a:ext uri="{FF2B5EF4-FFF2-40B4-BE49-F238E27FC236}">
                <a16:creationId xmlns:a16="http://schemas.microsoft.com/office/drawing/2014/main" id="{A77992A0-5EEC-E745-AC8A-E07928C3669B}"/>
              </a:ext>
            </a:extLst>
          </p:cNvPr>
          <p:cNvSpPr/>
          <p:nvPr userDrawn="1"/>
        </p:nvSpPr>
        <p:spPr>
          <a:xfrm>
            <a:off x="3090901" y="3020593"/>
            <a:ext cx="93600" cy="93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4"/>
              </a:solidFill>
            </a:endParaRPr>
          </a:p>
        </p:txBody>
      </p:sp>
      <p:sp>
        <p:nvSpPr>
          <p:cNvPr id="21" name="Rectangle 20">
            <a:extLst>
              <a:ext uri="{FF2B5EF4-FFF2-40B4-BE49-F238E27FC236}">
                <a16:creationId xmlns:a16="http://schemas.microsoft.com/office/drawing/2014/main" id="{E3CBBEA1-3271-9D4E-98F3-9EBD6148DE9F}"/>
              </a:ext>
            </a:extLst>
          </p:cNvPr>
          <p:cNvSpPr/>
          <p:nvPr userDrawn="1"/>
        </p:nvSpPr>
        <p:spPr>
          <a:xfrm>
            <a:off x="8990842" y="3020593"/>
            <a:ext cx="93600" cy="93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4"/>
              </a:solidFill>
            </a:endParaRPr>
          </a:p>
        </p:txBody>
      </p:sp>
      <p:sp>
        <p:nvSpPr>
          <p:cNvPr id="27" name="Espace réservé de la date 26">
            <a:extLst>
              <a:ext uri="{FF2B5EF4-FFF2-40B4-BE49-F238E27FC236}">
                <a16:creationId xmlns:a16="http://schemas.microsoft.com/office/drawing/2014/main" id="{93C7B87B-C839-AB47-ABD5-111EF57A4979}"/>
              </a:ext>
            </a:extLst>
          </p:cNvPr>
          <p:cNvSpPr>
            <a:spLocks noGrp="1"/>
          </p:cNvSpPr>
          <p:nvPr>
            <p:ph type="dt" sz="half" idx="19"/>
          </p:nvPr>
        </p:nvSpPr>
        <p:spPr/>
        <p:txBody>
          <a:bodyPr/>
          <a:lstStyle/>
          <a:p>
            <a:fld id="{0304C159-75DC-49E0-9C9A-EE2F48706F69}" type="datetime4">
              <a:rPr lang="fr-FR" smtClean="0"/>
              <a:pPr/>
              <a:t>29 février 2024</a:t>
            </a:fld>
            <a:endParaRPr lang="fr-FR"/>
          </a:p>
        </p:txBody>
      </p:sp>
      <p:sp>
        <p:nvSpPr>
          <p:cNvPr id="28" name="Espace réservé du pied de page 27">
            <a:extLst>
              <a:ext uri="{FF2B5EF4-FFF2-40B4-BE49-F238E27FC236}">
                <a16:creationId xmlns:a16="http://schemas.microsoft.com/office/drawing/2014/main" id="{8BCA484A-6A71-7843-A3C9-0B603C0B94D8}"/>
              </a:ext>
            </a:extLst>
          </p:cNvPr>
          <p:cNvSpPr>
            <a:spLocks noGrp="1"/>
          </p:cNvSpPr>
          <p:nvPr>
            <p:ph type="ftr" sz="quarter" idx="20"/>
          </p:nvPr>
        </p:nvSpPr>
        <p:spPr/>
        <p:txBody>
          <a:bodyPr/>
          <a:lstStyle/>
          <a:p>
            <a:r>
              <a:rPr lang="fr-FR"/>
              <a:t>Titre de la présentation</a:t>
            </a:r>
          </a:p>
        </p:txBody>
      </p:sp>
      <p:sp>
        <p:nvSpPr>
          <p:cNvPr id="29" name="Espace réservé du numéro de diapositive 28">
            <a:extLst>
              <a:ext uri="{FF2B5EF4-FFF2-40B4-BE49-F238E27FC236}">
                <a16:creationId xmlns:a16="http://schemas.microsoft.com/office/drawing/2014/main" id="{78E391C7-3B43-7840-A97C-A359B853CF2B}"/>
              </a:ext>
            </a:extLst>
          </p:cNvPr>
          <p:cNvSpPr>
            <a:spLocks noGrp="1"/>
          </p:cNvSpPr>
          <p:nvPr>
            <p:ph type="sldNum" sz="quarter" idx="21"/>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2545921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suel Gauche_JO">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hasCustomPrompt="1"/>
          </p:nvPr>
        </p:nvSpPr>
        <p:spPr>
          <a:xfrm>
            <a:off x="6238872" y="1818299"/>
            <a:ext cx="5666256" cy="4226844"/>
          </a:xfrm>
          <a:prstGeom prst="rect">
            <a:avLst/>
          </a:prstGeom>
        </p:spPr>
        <p:txBody>
          <a:bodyPr/>
          <a:lstStyle/>
          <a:p>
            <a:pPr lvl="0"/>
            <a:r>
              <a:rPr lang="fr-FR"/>
              <a:t>Insérez une image ou un media ici</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86872" y="1818299"/>
            <a:ext cx="5666256" cy="4226844"/>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38554"/>
          </a:xfrm>
          <a:prstGeom prst="rect">
            <a:avLst/>
          </a:prstGeo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 sur une ligne maximum</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hasCustomPrompt="1"/>
          </p:nvPr>
        </p:nvSpPr>
        <p:spPr>
          <a:xfrm>
            <a:off x="286871" y="342912"/>
            <a:ext cx="11618258" cy="480131"/>
          </a:xfrm>
        </p:spPr>
        <p:txBody>
          <a:bodyPr/>
          <a:lstStyle>
            <a:lvl1pPr>
              <a:defRPr>
                <a:solidFill>
                  <a:schemeClr val="tx2"/>
                </a:solidFill>
              </a:defRPr>
            </a:lvl1pPr>
          </a:lstStyle>
          <a:p>
            <a:r>
              <a:rPr lang="fr-FR"/>
              <a:t>TITRE de la slide SUR UNE LIGNE maximum</a:t>
            </a:r>
          </a:p>
        </p:txBody>
      </p:sp>
      <p:sp>
        <p:nvSpPr>
          <p:cNvPr id="5" name="Espace réservé du texte 4">
            <a:extLst>
              <a:ext uri="{FF2B5EF4-FFF2-40B4-BE49-F238E27FC236}">
                <a16:creationId xmlns:a16="http://schemas.microsoft.com/office/drawing/2014/main" id="{8B69A01E-5403-C840-BC6B-180ECB5A8CDB}"/>
              </a:ext>
            </a:extLst>
          </p:cNvPr>
          <p:cNvSpPr>
            <a:spLocks noGrp="1"/>
          </p:cNvSpPr>
          <p:nvPr>
            <p:ph type="body" sz="quarter" idx="16" hasCustomPrompt="1"/>
          </p:nvPr>
        </p:nvSpPr>
        <p:spPr>
          <a:xfrm>
            <a:off x="4209282" y="2019759"/>
            <a:ext cx="1191393" cy="1187785"/>
          </a:xfrm>
          <a:prstGeom prst="rect">
            <a:avLst/>
          </a:prstGeom>
          <a:solidFill>
            <a:schemeClr val="tx2"/>
          </a:solidFill>
          <a:ln>
            <a:noFill/>
          </a:ln>
        </p:spPr>
        <p:txBody>
          <a:bodyPr anchor="ctr">
            <a:normAutofit/>
          </a:bodyPr>
          <a:lstStyle>
            <a:lvl1pPr marL="0" indent="0" algn="ctr">
              <a:spcBef>
                <a:spcPts val="300"/>
              </a:spcBef>
              <a:buNone/>
              <a:defRPr sz="2800">
                <a:solidFill>
                  <a:schemeClr val="bg1"/>
                </a:solidFill>
              </a:defRPr>
            </a:lvl1pPr>
          </a:lstStyle>
          <a:p>
            <a:pPr lvl="0"/>
            <a:r>
              <a:rPr lang="fr-FR"/>
              <a:t>00</a:t>
            </a:r>
          </a:p>
        </p:txBody>
      </p:sp>
      <p:sp>
        <p:nvSpPr>
          <p:cNvPr id="15" name="Espace réservé du texte 4">
            <a:extLst>
              <a:ext uri="{FF2B5EF4-FFF2-40B4-BE49-F238E27FC236}">
                <a16:creationId xmlns:a16="http://schemas.microsoft.com/office/drawing/2014/main" id="{7908E8D6-CCD7-7B4E-BD30-20856875D63F}"/>
              </a:ext>
            </a:extLst>
          </p:cNvPr>
          <p:cNvSpPr>
            <a:spLocks noGrp="1"/>
          </p:cNvSpPr>
          <p:nvPr>
            <p:ph type="body" sz="quarter" idx="17"/>
          </p:nvPr>
        </p:nvSpPr>
        <p:spPr>
          <a:xfrm>
            <a:off x="5183822" y="3026979"/>
            <a:ext cx="1044000" cy="1045089"/>
          </a:xfrm>
          <a:prstGeom prst="rect">
            <a:avLst/>
          </a:prstGeom>
          <a:solidFill>
            <a:srgbClr val="C6C5C5"/>
          </a:solidFill>
          <a:ln>
            <a:noFill/>
          </a:ln>
        </p:spPr>
        <p:txBody>
          <a:bodyPr anchor="ctr">
            <a:normAutofit/>
          </a:bodyPr>
          <a:lstStyle>
            <a:lvl1pPr marL="0" indent="0" algn="ctr">
              <a:spcBef>
                <a:spcPts val="300"/>
              </a:spcBef>
              <a:buNone/>
              <a:defRPr sz="1000" b="0">
                <a:solidFill>
                  <a:srgbClr val="706F6F"/>
                </a:solidFill>
              </a:defRPr>
            </a:lvl1pPr>
          </a:lstStyle>
          <a:p>
            <a:pPr lvl="0"/>
            <a:r>
              <a:rPr lang="fr-FR"/>
              <a:t>Cliquez pour modifier les styles du texte du masque</a:t>
            </a:r>
          </a:p>
        </p:txBody>
      </p:sp>
      <p:sp>
        <p:nvSpPr>
          <p:cNvPr id="2" name="Espace réservé de la date 1">
            <a:extLst>
              <a:ext uri="{FF2B5EF4-FFF2-40B4-BE49-F238E27FC236}">
                <a16:creationId xmlns:a16="http://schemas.microsoft.com/office/drawing/2014/main" id="{46C18740-BFDB-774B-9906-3DD1163D203E}"/>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463A3399-7946-5442-BDF2-1798CE15DC90}"/>
              </a:ext>
            </a:extLst>
          </p:cNvPr>
          <p:cNvSpPr>
            <a:spLocks noGrp="1"/>
          </p:cNvSpPr>
          <p:nvPr>
            <p:ph type="ftr" sz="quarter" idx="19"/>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08500DE4-5204-DE4D-9F1B-AE1386B59E76}"/>
              </a:ext>
            </a:extLst>
          </p:cNvPr>
          <p:cNvSpPr>
            <a:spLocks noGrp="1"/>
          </p:cNvSpPr>
          <p:nvPr>
            <p:ph type="sldNum" sz="quarter" idx="20"/>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190052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s X3_JO">
    <p:spTree>
      <p:nvGrpSpPr>
        <p:cNvPr id="1" name=""/>
        <p:cNvGrpSpPr/>
        <p:nvPr/>
      </p:nvGrpSpPr>
      <p:grpSpPr>
        <a:xfrm>
          <a:off x="0" y="0"/>
          <a:ext cx="0" cy="0"/>
          <a:chOff x="0" y="0"/>
          <a:chExt cx="0" cy="0"/>
        </a:xfrm>
      </p:grpSpPr>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38554"/>
          </a:xfrm>
          <a:prstGeom prst="rect">
            <a:avLst/>
          </a:prstGeo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 sur une ligne maximum</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hasCustomPrompt="1"/>
          </p:nvPr>
        </p:nvSpPr>
        <p:spPr>
          <a:xfrm>
            <a:off x="286871" y="342912"/>
            <a:ext cx="11618258" cy="480131"/>
          </a:xfrm>
        </p:spPr>
        <p:txBody>
          <a:bodyPr/>
          <a:lstStyle>
            <a:lvl1pPr>
              <a:defRPr lang="fr-FR" sz="2800" b="0" i="0" u="none" strike="noStrike" kern="1200" cap="all" baseline="0" dirty="0">
                <a:solidFill>
                  <a:schemeClr val="tx2"/>
                </a:solidFill>
                <a:effectLst/>
                <a:latin typeface="+mj-lt"/>
                <a:ea typeface="+mj-ea"/>
                <a:cs typeface="+mj-cs"/>
              </a:defRPr>
            </a:lvl1pPr>
          </a:lstStyle>
          <a:p>
            <a:r>
              <a:rPr lang="fr-FR"/>
              <a:t>TITRE de la slide SUR UNE LIGNE maximum</a:t>
            </a:r>
          </a:p>
        </p:txBody>
      </p:sp>
      <p:sp>
        <p:nvSpPr>
          <p:cNvPr id="27" name="Espace réservé de la date 26">
            <a:extLst>
              <a:ext uri="{FF2B5EF4-FFF2-40B4-BE49-F238E27FC236}">
                <a16:creationId xmlns:a16="http://schemas.microsoft.com/office/drawing/2014/main" id="{93C7B87B-C839-AB47-ABD5-111EF57A4979}"/>
              </a:ext>
            </a:extLst>
          </p:cNvPr>
          <p:cNvSpPr>
            <a:spLocks noGrp="1"/>
          </p:cNvSpPr>
          <p:nvPr>
            <p:ph type="dt" sz="half" idx="19"/>
          </p:nvPr>
        </p:nvSpPr>
        <p:spPr/>
        <p:txBody>
          <a:bodyPr/>
          <a:lstStyle/>
          <a:p>
            <a:fld id="{0304C159-75DC-49E0-9C9A-EE2F48706F69}" type="datetime4">
              <a:rPr lang="fr-FR" smtClean="0"/>
              <a:pPr/>
              <a:t>29 février 2024</a:t>
            </a:fld>
            <a:endParaRPr lang="fr-FR"/>
          </a:p>
        </p:txBody>
      </p:sp>
      <p:sp>
        <p:nvSpPr>
          <p:cNvPr id="28" name="Espace réservé du pied de page 27">
            <a:extLst>
              <a:ext uri="{FF2B5EF4-FFF2-40B4-BE49-F238E27FC236}">
                <a16:creationId xmlns:a16="http://schemas.microsoft.com/office/drawing/2014/main" id="{8BCA484A-6A71-7843-A3C9-0B603C0B94D8}"/>
              </a:ext>
            </a:extLst>
          </p:cNvPr>
          <p:cNvSpPr>
            <a:spLocks noGrp="1"/>
          </p:cNvSpPr>
          <p:nvPr>
            <p:ph type="ftr" sz="quarter" idx="20"/>
          </p:nvPr>
        </p:nvSpPr>
        <p:spPr/>
        <p:txBody>
          <a:bodyPr/>
          <a:lstStyle/>
          <a:p>
            <a:r>
              <a:rPr lang="fr-FR"/>
              <a:t>Titre de la présentation</a:t>
            </a:r>
          </a:p>
        </p:txBody>
      </p:sp>
      <p:sp>
        <p:nvSpPr>
          <p:cNvPr id="29" name="Espace réservé du numéro de diapositive 28">
            <a:extLst>
              <a:ext uri="{FF2B5EF4-FFF2-40B4-BE49-F238E27FC236}">
                <a16:creationId xmlns:a16="http://schemas.microsoft.com/office/drawing/2014/main" id="{78E391C7-3B43-7840-A97C-A359B853CF2B}"/>
              </a:ext>
            </a:extLst>
          </p:cNvPr>
          <p:cNvSpPr>
            <a:spLocks noGrp="1"/>
          </p:cNvSpPr>
          <p:nvPr>
            <p:ph type="sldNum" sz="quarter" idx="21"/>
          </p:nvPr>
        </p:nvSpPr>
        <p:spPr/>
        <p:txBody>
          <a:bodyPr/>
          <a:lstStyle/>
          <a:p>
            <a:r>
              <a:rPr lang="fr-FR" b="0"/>
              <a:t>|</a:t>
            </a:r>
            <a:r>
              <a:rPr lang="fr-FR"/>
              <a:t> </a:t>
            </a:r>
            <a:fld id="{DADB589F-FF01-4CF2-B7C7-7296AC883C2A}" type="slidenum">
              <a:rPr lang="fr-FR" smtClean="0"/>
              <a:pPr/>
              <a:t>‹N°›</a:t>
            </a:fld>
            <a:endParaRPr lang="fr-FR"/>
          </a:p>
        </p:txBody>
      </p:sp>
      <p:sp>
        <p:nvSpPr>
          <p:cNvPr id="18" name="Rectangle 17">
            <a:extLst>
              <a:ext uri="{FF2B5EF4-FFF2-40B4-BE49-F238E27FC236}">
                <a16:creationId xmlns:a16="http://schemas.microsoft.com/office/drawing/2014/main" id="{2783DFF2-494B-544B-9AC4-2DB206CF815D}"/>
              </a:ext>
            </a:extLst>
          </p:cNvPr>
          <p:cNvSpPr/>
          <p:nvPr userDrawn="1"/>
        </p:nvSpPr>
        <p:spPr>
          <a:xfrm>
            <a:off x="0" y="1691095"/>
            <a:ext cx="12192000" cy="229218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0F439522-A6AB-5943-9B9A-5ECBFAC3F1D0}"/>
              </a:ext>
            </a:extLst>
          </p:cNvPr>
          <p:cNvSpPr>
            <a:spLocks noGrp="1"/>
          </p:cNvSpPr>
          <p:nvPr>
            <p:ph type="body" sz="quarter" idx="23" hasCustomPrompt="1"/>
          </p:nvPr>
        </p:nvSpPr>
        <p:spPr>
          <a:xfrm>
            <a:off x="5376000" y="2727492"/>
            <a:ext cx="1440000" cy="1440000"/>
          </a:xfrm>
          <a:prstGeom prst="rect">
            <a:avLst/>
          </a:prstGeom>
          <a:solidFill>
            <a:schemeClr val="tx2"/>
          </a:solidFill>
          <a:ln>
            <a:noFill/>
          </a:ln>
        </p:spPr>
        <p:txBody>
          <a:bodyPr anchor="ctr">
            <a:noAutofit/>
          </a:bodyPr>
          <a:lstStyle>
            <a:lvl1pPr algn="ctr">
              <a:spcBef>
                <a:spcPts val="300"/>
              </a:spcBef>
              <a:defRPr>
                <a:solidFill>
                  <a:schemeClr val="bg1"/>
                </a:solidFill>
              </a:defRPr>
            </a:lvl1pPr>
          </a:lstStyle>
          <a:p>
            <a:pPr lvl="0"/>
            <a:r>
              <a:rPr lang="fr-FR"/>
              <a:t>Texte principal sur cinq lignes maximum</a:t>
            </a:r>
          </a:p>
        </p:txBody>
      </p:sp>
      <p:sp>
        <p:nvSpPr>
          <p:cNvPr id="23" name="Espace réservé du texte 9">
            <a:extLst>
              <a:ext uri="{FF2B5EF4-FFF2-40B4-BE49-F238E27FC236}">
                <a16:creationId xmlns:a16="http://schemas.microsoft.com/office/drawing/2014/main" id="{D1E48B6B-BA4B-5647-BEAC-0CC3D9457CB1}"/>
              </a:ext>
            </a:extLst>
          </p:cNvPr>
          <p:cNvSpPr>
            <a:spLocks noGrp="1"/>
          </p:cNvSpPr>
          <p:nvPr>
            <p:ph type="body" sz="quarter" idx="24" hasCustomPrompt="1"/>
          </p:nvPr>
        </p:nvSpPr>
        <p:spPr>
          <a:xfrm>
            <a:off x="1968000" y="2706734"/>
            <a:ext cx="1440000" cy="1440000"/>
          </a:xfrm>
          <a:prstGeom prst="rect">
            <a:avLst/>
          </a:prstGeom>
          <a:solidFill>
            <a:schemeClr val="tx2"/>
          </a:solidFill>
          <a:ln>
            <a:noFill/>
          </a:ln>
        </p:spPr>
        <p:txBody>
          <a:bodyPr anchor="ctr">
            <a:noAutofit/>
          </a:bodyPr>
          <a:lstStyle>
            <a:lvl1pPr algn="ctr">
              <a:spcBef>
                <a:spcPts val="300"/>
              </a:spcBef>
              <a:defRPr>
                <a:solidFill>
                  <a:schemeClr val="bg1"/>
                </a:solidFill>
              </a:defRPr>
            </a:lvl1pPr>
          </a:lstStyle>
          <a:p>
            <a:pPr lvl="0"/>
            <a:r>
              <a:rPr lang="fr-FR"/>
              <a:t>Texte principal sur cinq lignes maximum</a:t>
            </a:r>
          </a:p>
        </p:txBody>
      </p:sp>
      <p:sp>
        <p:nvSpPr>
          <p:cNvPr id="24" name="Espace réservé du texte 9">
            <a:extLst>
              <a:ext uri="{FF2B5EF4-FFF2-40B4-BE49-F238E27FC236}">
                <a16:creationId xmlns:a16="http://schemas.microsoft.com/office/drawing/2014/main" id="{122E52DD-8EFD-0A42-9BA5-C13FBC214404}"/>
              </a:ext>
            </a:extLst>
          </p:cNvPr>
          <p:cNvSpPr>
            <a:spLocks noGrp="1"/>
          </p:cNvSpPr>
          <p:nvPr>
            <p:ph type="body" sz="quarter" idx="25" hasCustomPrompt="1"/>
          </p:nvPr>
        </p:nvSpPr>
        <p:spPr>
          <a:xfrm>
            <a:off x="8784000" y="2724801"/>
            <a:ext cx="1440000" cy="1440000"/>
          </a:xfrm>
          <a:prstGeom prst="rect">
            <a:avLst/>
          </a:prstGeom>
          <a:solidFill>
            <a:schemeClr val="tx2"/>
          </a:solidFill>
          <a:ln>
            <a:noFill/>
          </a:ln>
        </p:spPr>
        <p:txBody>
          <a:bodyPr anchor="ctr">
            <a:noAutofit/>
          </a:bodyPr>
          <a:lstStyle>
            <a:lvl1pPr algn="ctr">
              <a:spcBef>
                <a:spcPts val="300"/>
              </a:spcBef>
              <a:defRPr>
                <a:solidFill>
                  <a:schemeClr val="bg1"/>
                </a:solidFill>
              </a:defRPr>
            </a:lvl1pPr>
          </a:lstStyle>
          <a:p>
            <a:pPr lvl="0"/>
            <a:r>
              <a:rPr lang="fr-FR"/>
              <a:t>Texte principal sur cinq lignes maximum</a:t>
            </a:r>
          </a:p>
        </p:txBody>
      </p:sp>
      <p:sp>
        <p:nvSpPr>
          <p:cNvPr id="16" name="Espace réservé du texte 5">
            <a:extLst>
              <a:ext uri="{FF2B5EF4-FFF2-40B4-BE49-F238E27FC236}">
                <a16:creationId xmlns:a16="http://schemas.microsoft.com/office/drawing/2014/main" id="{FF02153D-2C49-9946-88C7-E68DBC373677}"/>
              </a:ext>
            </a:extLst>
          </p:cNvPr>
          <p:cNvSpPr>
            <a:spLocks noGrp="1"/>
          </p:cNvSpPr>
          <p:nvPr>
            <p:ph type="body" sz="quarter" idx="17" hasCustomPrompt="1"/>
          </p:nvPr>
        </p:nvSpPr>
        <p:spPr>
          <a:xfrm>
            <a:off x="286872" y="4491246"/>
            <a:ext cx="5089127" cy="573058"/>
          </a:xfrm>
          <a:prstGeom prst="rect">
            <a:avLst/>
          </a:prstGeom>
        </p:spPr>
        <p:txBody>
          <a:bodyPr anchor="ctr">
            <a:noAutofit/>
          </a:bodyPr>
          <a:lstStyle>
            <a:lvl1pPr marL="0" indent="0" algn="l">
              <a:spcBef>
                <a:spcPts val="300"/>
              </a:spcBef>
              <a:buNone/>
              <a:defRPr lang="fr-FR" sz="1400" b="1" i="0" u="none" strike="noStrike" smtClean="0">
                <a:solidFill>
                  <a:schemeClr val="tx2"/>
                </a:solidFill>
                <a:effectLst/>
                <a:latin typeface="Arial" panose="020B0604020202020204" pitchFamily="34" charset="0"/>
                <a:cs typeface="Arial" panose="020B0604020202020204" pitchFamily="34" charset="0"/>
              </a:defRPr>
            </a:lvl1pPr>
          </a:lstStyle>
          <a:p>
            <a:pPr lvl="0"/>
            <a:r>
              <a:rPr lang="fr-FR"/>
              <a:t>Texte principal 1 rouge sur une </a:t>
            </a:r>
            <a:br>
              <a:rPr lang="fr-FR"/>
            </a:br>
            <a:r>
              <a:rPr lang="fr-FR"/>
              <a:t>ou deux lignes maximum</a:t>
            </a:r>
          </a:p>
        </p:txBody>
      </p:sp>
      <p:sp>
        <p:nvSpPr>
          <p:cNvPr id="17" name="Espace réservé du texte 5">
            <a:extLst>
              <a:ext uri="{FF2B5EF4-FFF2-40B4-BE49-F238E27FC236}">
                <a16:creationId xmlns:a16="http://schemas.microsoft.com/office/drawing/2014/main" id="{58DC2C30-623F-D743-B6BD-9DAD83A56129}"/>
              </a:ext>
            </a:extLst>
          </p:cNvPr>
          <p:cNvSpPr>
            <a:spLocks noGrp="1"/>
          </p:cNvSpPr>
          <p:nvPr>
            <p:ph type="body" sz="quarter" idx="18" hasCustomPrompt="1"/>
          </p:nvPr>
        </p:nvSpPr>
        <p:spPr>
          <a:xfrm>
            <a:off x="6816015" y="4800600"/>
            <a:ext cx="5089113" cy="1021950"/>
          </a:xfrm>
          <a:prstGeom prst="rect">
            <a:avLst/>
          </a:prstGeom>
        </p:spPr>
        <p:txBody>
          <a:bodyPr>
            <a:noAutofit/>
          </a:bodyPr>
          <a:lstStyle>
            <a:lvl1pPr marL="0" marR="0" indent="0" algn="ctr" defTabSz="914400" rtl="0" eaLnBrk="1" fontAlgn="auto" latinLnBrk="0" hangingPunct="1">
              <a:lnSpc>
                <a:spcPct val="100000"/>
              </a:lnSpc>
              <a:spcBef>
                <a:spcPts val="300"/>
              </a:spcBef>
              <a:spcAft>
                <a:spcPts val="0"/>
              </a:spcAft>
              <a:buClr>
                <a:schemeClr val="tx2"/>
              </a:buClr>
              <a:buSzTx/>
              <a:buFont typeface="Arial" panose="020B0604020202020204" pitchFamily="34" charset="0"/>
              <a:buNone/>
              <a:tabLst/>
              <a:defRPr lang="fr-FR" sz="1200" b="0" i="0" u="none" strike="noStrike" kern="1200" dirty="0" smtClean="0">
                <a:solidFill>
                  <a:schemeClr val="bg2"/>
                </a:solidFill>
                <a:effectLst/>
                <a:latin typeface="Arial" panose="020B0604020202020204" pitchFamily="34" charset="0"/>
                <a:ea typeface="+mn-ea"/>
                <a:cs typeface="Arial" panose="020B0604020202020204" pitchFamily="34" charset="0"/>
              </a:defRPr>
            </a:lvl1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r-FR"/>
              <a:t>Texte courant</a:t>
            </a:r>
          </a:p>
        </p:txBody>
      </p:sp>
      <p:cxnSp>
        <p:nvCxnSpPr>
          <p:cNvPr id="7" name="Connecteur droit 6">
            <a:extLst>
              <a:ext uri="{FF2B5EF4-FFF2-40B4-BE49-F238E27FC236}">
                <a16:creationId xmlns:a16="http://schemas.microsoft.com/office/drawing/2014/main" id="{700B0896-5BA8-F44F-8F8A-DF509F0DC04C}"/>
              </a:ext>
            </a:extLst>
          </p:cNvPr>
          <p:cNvCxnSpPr>
            <a:cxnSpLocks/>
          </p:cNvCxnSpPr>
          <p:nvPr userDrawn="1"/>
        </p:nvCxnSpPr>
        <p:spPr>
          <a:xfrm>
            <a:off x="6096000" y="4800600"/>
            <a:ext cx="0" cy="87605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Espace réservé du texte 5">
            <a:extLst>
              <a:ext uri="{FF2B5EF4-FFF2-40B4-BE49-F238E27FC236}">
                <a16:creationId xmlns:a16="http://schemas.microsoft.com/office/drawing/2014/main" id="{CE620533-C910-4F49-98AD-434D13808092}"/>
              </a:ext>
            </a:extLst>
          </p:cNvPr>
          <p:cNvSpPr>
            <a:spLocks noGrp="1"/>
          </p:cNvSpPr>
          <p:nvPr>
            <p:ph type="body" sz="quarter" idx="22" hasCustomPrompt="1"/>
          </p:nvPr>
        </p:nvSpPr>
        <p:spPr>
          <a:xfrm>
            <a:off x="286871" y="5249492"/>
            <a:ext cx="5089127" cy="573058"/>
          </a:xfrm>
          <a:prstGeom prst="rect">
            <a:avLst/>
          </a:prstGeom>
        </p:spPr>
        <p:txBody>
          <a:bodyPr anchor="ctr">
            <a:noAutofit/>
          </a:bodyPr>
          <a:lstStyle>
            <a:lvl1pPr marL="0" indent="0" algn="l">
              <a:spcBef>
                <a:spcPts val="300"/>
              </a:spcBef>
              <a:buNone/>
              <a:defRPr lang="fr-FR" sz="1400" b="1" i="0" u="none" strike="noStrike" smtClean="0">
                <a:solidFill>
                  <a:srgbClr val="706F6F"/>
                </a:solidFill>
                <a:effectLst/>
                <a:latin typeface="Arial" panose="020B0604020202020204" pitchFamily="34" charset="0"/>
                <a:cs typeface="Arial" panose="020B0604020202020204" pitchFamily="34" charset="0"/>
              </a:defRPr>
            </a:lvl1pPr>
          </a:lstStyle>
          <a:p>
            <a:pPr lvl="0"/>
            <a:r>
              <a:rPr lang="fr-FR"/>
              <a:t>Texte principal 2 gris sur une </a:t>
            </a:r>
            <a:br>
              <a:rPr lang="fr-FR"/>
            </a:br>
            <a:r>
              <a:rPr lang="fr-FR"/>
              <a:t>ou deux lignes maximum</a:t>
            </a:r>
          </a:p>
        </p:txBody>
      </p:sp>
    </p:spTree>
    <p:extLst>
      <p:ext uri="{BB962C8B-B14F-4D97-AF65-F5344CB8AC3E}">
        <p14:creationId xmlns:p14="http://schemas.microsoft.com/office/powerpoint/2010/main" val="183963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uverture_JO">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76E969A9-16C1-204C-AF75-D927C0E01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6713" cy="5054379"/>
          </a:xfrm>
          <a:prstGeom prst="rect">
            <a:avLst/>
          </a:prstGeom>
        </p:spPr>
      </p:pic>
      <p:pic>
        <p:nvPicPr>
          <p:cNvPr id="21" name="Image 20">
            <a:extLst>
              <a:ext uri="{FF2B5EF4-FFF2-40B4-BE49-F238E27FC236}">
                <a16:creationId xmlns:a16="http://schemas.microsoft.com/office/drawing/2014/main" id="{608D554B-3E0C-074B-9BE1-D3195693FF75}"/>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9954705" y="5694709"/>
            <a:ext cx="2242008" cy="1320788"/>
          </a:xfrm>
          <a:prstGeom prst="rect">
            <a:avLst/>
          </a:prstGeom>
        </p:spPr>
      </p:pic>
      <p:pic>
        <p:nvPicPr>
          <p:cNvPr id="25" name="Image 24">
            <a:extLst>
              <a:ext uri="{FF2B5EF4-FFF2-40B4-BE49-F238E27FC236}">
                <a16:creationId xmlns:a16="http://schemas.microsoft.com/office/drawing/2014/main" id="{82C33428-1353-454D-9CA0-8DC373B3DC3E}"/>
              </a:ext>
            </a:extLst>
          </p:cNvPr>
          <p:cNvPicPr>
            <a:picLocks noChangeAspect="1"/>
          </p:cNvPicPr>
          <p:nvPr userDrawn="1"/>
        </p:nvPicPr>
        <p:blipFill>
          <a:blip r:embed="rId4" cstate="hqprint">
            <a:alphaModFix/>
            <a:extLst>
              <a:ext uri="{28A0092B-C50C-407E-A947-70E740481C1C}">
                <a14:useLocalDpi xmlns:a14="http://schemas.microsoft.com/office/drawing/2010/main" val="0"/>
              </a:ext>
            </a:extLst>
          </a:blip>
          <a:stretch>
            <a:fillRect/>
          </a:stretch>
        </p:blipFill>
        <p:spPr>
          <a:xfrm>
            <a:off x="5596080" y="4600155"/>
            <a:ext cx="1011095" cy="1011095"/>
          </a:xfrm>
          <a:prstGeom prst="rect">
            <a:avLst/>
          </a:prstGeom>
        </p:spPr>
      </p:pic>
      <p:sp>
        <p:nvSpPr>
          <p:cNvPr id="6" name="Espace réservé du texte 5">
            <a:extLst>
              <a:ext uri="{FF2B5EF4-FFF2-40B4-BE49-F238E27FC236}">
                <a16:creationId xmlns:a16="http://schemas.microsoft.com/office/drawing/2014/main" id="{68E8A14F-ED2F-2548-98D6-259B921A51F3}"/>
              </a:ext>
            </a:extLst>
          </p:cNvPr>
          <p:cNvSpPr>
            <a:spLocks noGrp="1"/>
          </p:cNvSpPr>
          <p:nvPr>
            <p:ph type="body" sz="quarter" idx="13" hasCustomPrompt="1"/>
          </p:nvPr>
        </p:nvSpPr>
        <p:spPr>
          <a:xfrm>
            <a:off x="3215404" y="2244725"/>
            <a:ext cx="5761192" cy="1439863"/>
          </a:xfrm>
          <a:prstGeom prst="rect">
            <a:avLst/>
          </a:prstGeom>
          <a:noFill/>
          <a:ln>
            <a:noFill/>
          </a:ln>
        </p:spPr>
        <p:txBody>
          <a:bodyPr>
            <a:noAutofit/>
          </a:bodyPr>
          <a:lstStyle>
            <a:lvl1pPr algn="ctr">
              <a:spcBef>
                <a:spcPts val="300"/>
              </a:spcBef>
              <a:defRPr sz="4000">
                <a:solidFill>
                  <a:schemeClr val="bg1"/>
                </a:solidFill>
              </a:defRPr>
            </a:lvl1pPr>
          </a:lstStyle>
          <a:p>
            <a:r>
              <a:rPr lang="fr-FR"/>
              <a:t>MERCI</a:t>
            </a:r>
          </a:p>
        </p:txBody>
      </p:sp>
      <p:sp>
        <p:nvSpPr>
          <p:cNvPr id="9" name="Espace réservé du pied de page 8">
            <a:extLst>
              <a:ext uri="{FF2B5EF4-FFF2-40B4-BE49-F238E27FC236}">
                <a16:creationId xmlns:a16="http://schemas.microsoft.com/office/drawing/2014/main" id="{5082154E-3BC1-0248-82F0-9721A8BA407B}"/>
              </a:ext>
            </a:extLst>
          </p:cNvPr>
          <p:cNvSpPr>
            <a:spLocks noGrp="1"/>
          </p:cNvSpPr>
          <p:nvPr>
            <p:ph type="ftr" sz="quarter" idx="15"/>
          </p:nvPr>
        </p:nvSpPr>
        <p:spPr/>
        <p:txBody>
          <a:bodyPr/>
          <a:lstStyle/>
          <a:p>
            <a:r>
              <a:rPr lang="fr-FR"/>
              <a:t>Titre de la présentation</a:t>
            </a:r>
          </a:p>
        </p:txBody>
      </p:sp>
      <p:sp>
        <p:nvSpPr>
          <p:cNvPr id="10" name="Espace réservé du numéro de diapositive 9">
            <a:extLst>
              <a:ext uri="{FF2B5EF4-FFF2-40B4-BE49-F238E27FC236}">
                <a16:creationId xmlns:a16="http://schemas.microsoft.com/office/drawing/2014/main" id="{332E93F7-05A9-0445-B6EA-17BB1E04460F}"/>
              </a:ext>
            </a:extLst>
          </p:cNvPr>
          <p:cNvSpPr>
            <a:spLocks noGrp="1"/>
          </p:cNvSpPr>
          <p:nvPr>
            <p:ph type="sldNum" sz="quarter" idx="16"/>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233324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8C5BA265-6B56-4D00-B07B-9E4EAAA6DA4E}"/>
              </a:ext>
            </a:extLst>
          </p:cNvPr>
          <p:cNvSpPr>
            <a:spLocks noGrp="1"/>
          </p:cNvSpPr>
          <p:nvPr>
            <p:ph type="dt" sz="half" idx="10"/>
          </p:nvPr>
        </p:nvSpPr>
        <p:spPr/>
        <p:txBody>
          <a:bodyPr/>
          <a:lstStyle/>
          <a:p>
            <a:fld id="{15124EA3-2261-42EF-BE24-4DB5744D3CC6}" type="datetime4">
              <a:rPr lang="fr-FR" smtClean="0"/>
              <a:t>29 février 2024</a:t>
            </a:fld>
            <a:endParaRPr lang="fr-FR"/>
          </a:p>
        </p:txBody>
      </p:sp>
      <p:sp>
        <p:nvSpPr>
          <p:cNvPr id="4" name="Espace réservé du pied de page 3">
            <a:extLst>
              <a:ext uri="{FF2B5EF4-FFF2-40B4-BE49-F238E27FC236}">
                <a16:creationId xmlns:a16="http://schemas.microsoft.com/office/drawing/2014/main" id="{854CA3F6-CA1A-4844-B5D6-A371DAC355F1}"/>
              </a:ext>
            </a:extLst>
          </p:cNvPr>
          <p:cNvSpPr>
            <a:spLocks noGrp="1"/>
          </p:cNvSpPr>
          <p:nvPr>
            <p:ph type="ftr" sz="quarter" idx="11"/>
          </p:nvPr>
        </p:nvSpPr>
        <p:spPr/>
        <p:txBody>
          <a:bodyPr/>
          <a:lstStyle/>
          <a:p>
            <a:r>
              <a:rPr lang="fr-FR"/>
              <a:t>Titre de la présentation</a:t>
            </a:r>
          </a:p>
        </p:txBody>
      </p:sp>
      <p:sp>
        <p:nvSpPr>
          <p:cNvPr id="5" name="Espace réservé du numéro de diapositive 4">
            <a:extLst>
              <a:ext uri="{FF2B5EF4-FFF2-40B4-BE49-F238E27FC236}">
                <a16:creationId xmlns:a16="http://schemas.microsoft.com/office/drawing/2014/main" id="{EA12D757-2ACE-4A38-BD0E-FF4071E7456C}"/>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6" name="Titre 5">
            <a:extLst>
              <a:ext uri="{FF2B5EF4-FFF2-40B4-BE49-F238E27FC236}">
                <a16:creationId xmlns:a16="http://schemas.microsoft.com/office/drawing/2014/main" id="{C497F1A0-8C96-4454-A7F6-A72960EA41F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566413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570294E-4556-1A48-A266-FF5BC85B5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12534" y="1031215"/>
            <a:ext cx="7188200" cy="478790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236764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7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0A052AC8-91E6-DE4B-8E80-FFD4C816C7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03799" y="1035049"/>
            <a:ext cx="7188200" cy="478790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1001458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8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C5D980E-9D31-1049-928B-2BD88A72C47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090589" y="1035049"/>
            <a:ext cx="7097692" cy="478790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786171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50E9A27-F8A8-4342-9853-F4F6A45AB7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03800" y="1038885"/>
            <a:ext cx="7188200" cy="478790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2907267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AEA93186-4E7A-F242-AB38-1CD02CD826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129736" y="1018515"/>
            <a:ext cx="7058546" cy="480060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318162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Couverture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683C22B-C6FB-4BDD-BF86-2185363FF05D}"/>
              </a:ext>
            </a:extLst>
          </p:cNvPr>
          <p:cNvSpPr/>
          <p:nvPr userDrawn="1"/>
        </p:nvSpPr>
        <p:spPr>
          <a:xfrm>
            <a:off x="5384800" y="1038885"/>
            <a:ext cx="6807198" cy="4780228"/>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548355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6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ECA03E4-5282-4447-9B2A-39B62FF283CC}"/>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tretch>
            <a:fillRect/>
          </a:stretch>
        </p:blipFill>
        <p:spPr>
          <a:xfrm>
            <a:off x="5003800" y="1035049"/>
            <a:ext cx="7188200" cy="478790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3859093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9_Couverture [V2]">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6E8E41EA-3D6E-4C49-9FE4-2FFFEA1A92A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56"/>
          <a:stretch/>
        </p:blipFill>
        <p:spPr>
          <a:xfrm>
            <a:off x="5384801" y="1024588"/>
            <a:ext cx="6807199" cy="479836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2398627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1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FC77AD-D4C4-BF46-9535-FA4D9F80B9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94169" y="1024588"/>
            <a:ext cx="7194614" cy="479836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2557168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0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2A6702F-47CD-CD4E-B5C0-DD73DCEC23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03799" y="1009649"/>
            <a:ext cx="7188200" cy="481330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53847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533400" y="372567"/>
            <a:ext cx="4620141" cy="3376580"/>
          </a:xfrm>
        </p:spPr>
        <p:txBody>
          <a:bodyPr anchor="b">
            <a:normAutofit/>
          </a:bodyPr>
          <a:lstStyle>
            <a:lvl1pPr algn="l">
              <a:lnSpc>
                <a:spcPct val="90000"/>
              </a:lnSpc>
              <a:defRPr sz="48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533400" y="4047812"/>
            <a:ext cx="4620141" cy="8270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534192" y="5034286"/>
            <a:ext cx="2628903" cy="365125"/>
          </a:xfrm>
        </p:spPr>
        <p:txBody>
          <a:bodyPr/>
          <a:lstStyle>
            <a:lvl1pPr algn="l">
              <a:defRPr sz="1100" cap="all" baseline="0">
                <a:solidFill>
                  <a:schemeClr val="bg1"/>
                </a:solidFill>
              </a:defRPr>
            </a:lvl1pPr>
          </a:lstStyle>
          <a:p>
            <a:fld id="{F1EFEF8F-4854-4E9B-8862-F3E8EC18B6C1}" type="datetime4">
              <a:rPr lang="fr-FR" smtClean="0"/>
              <a:t>29 février 2024</a:t>
            </a:fld>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95066" y="5458481"/>
            <a:ext cx="779466" cy="779464"/>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705097"/>
            <a:ext cx="2526653" cy="286232"/>
          </a:xfrm>
        </p:spPr>
        <p:txBody>
          <a:bodyPr wrap="none" anchor="ctr">
            <a:spAutoFit/>
          </a:bodyPr>
          <a:lstStyle>
            <a:lvl1pPr marL="0" indent="0" algn="l">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807388" y="6105596"/>
            <a:ext cx="2207230" cy="493296"/>
          </a:xfrm>
          <a:prstGeom prst="rect">
            <a:avLst/>
          </a:prstGeom>
        </p:spPr>
      </p:pic>
    </p:spTree>
    <p:extLst>
      <p:ext uri="{BB962C8B-B14F-4D97-AF65-F5344CB8AC3E}">
        <p14:creationId xmlns:p14="http://schemas.microsoft.com/office/powerpoint/2010/main" val="269832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mmaire x7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812654" y="1255870"/>
            <a:ext cx="1168910" cy="1862048"/>
          </a:xfrm>
          <a:prstGeom prst="rect">
            <a:avLst/>
          </a:prstGeom>
        </p:spPr>
        <p:txBody>
          <a:bodyPr wrap="none">
            <a:spAutoFit/>
          </a:bodyPr>
          <a:lstStyle/>
          <a:p>
            <a:pPr algn="ctr"/>
            <a:r>
              <a:rPr lang="fr-FR" sz="11500"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3945249" y="1255870"/>
            <a:ext cx="1168910" cy="1862048"/>
          </a:xfrm>
          <a:prstGeom prst="rect">
            <a:avLst/>
          </a:prstGeom>
        </p:spPr>
        <p:txBody>
          <a:bodyPr wrap="none">
            <a:spAutoFit/>
          </a:bodyPr>
          <a:lstStyle/>
          <a:p>
            <a:pPr algn="ctr"/>
            <a:r>
              <a:rPr lang="fr-FR" sz="11500"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10210434" y="1255870"/>
            <a:ext cx="1168910" cy="1862048"/>
          </a:xfrm>
          <a:prstGeom prst="rect">
            <a:avLst/>
          </a:prstGeom>
        </p:spPr>
        <p:txBody>
          <a:bodyPr wrap="none">
            <a:spAutoFit/>
          </a:bodyPr>
          <a:lstStyle/>
          <a:p>
            <a:pPr algn="ctr"/>
            <a:r>
              <a:rPr lang="fr-FR" sz="11500" b="0">
                <a:solidFill>
                  <a:srgbClr val="D9D9D9"/>
                </a:solidFill>
                <a:latin typeface="+mj-lt"/>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2378953" y="3800464"/>
            <a:ext cx="1168910" cy="1862048"/>
          </a:xfrm>
          <a:prstGeom prst="rect">
            <a:avLst/>
          </a:prstGeom>
        </p:spPr>
        <p:txBody>
          <a:bodyPr wrap="none">
            <a:spAutoFit/>
          </a:bodyPr>
          <a:lstStyle/>
          <a:p>
            <a:pPr algn="ctr"/>
            <a:r>
              <a:rPr lang="fr-FR" sz="11500" b="0">
                <a:solidFill>
                  <a:srgbClr val="D9D9D9"/>
                </a:solidFill>
                <a:latin typeface="+mj-lt"/>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5511545" y="3800464"/>
            <a:ext cx="1168910" cy="1862048"/>
          </a:xfrm>
          <a:prstGeom prst="rect">
            <a:avLst/>
          </a:prstGeom>
        </p:spPr>
        <p:txBody>
          <a:bodyPr wrap="none">
            <a:spAutoFit/>
          </a:bodyPr>
          <a:lstStyle/>
          <a:p>
            <a:pPr algn="ctr"/>
            <a:r>
              <a:rPr lang="fr-FR" sz="11500" b="0">
                <a:solidFill>
                  <a:srgbClr val="D9D9D9"/>
                </a:solidFill>
                <a:latin typeface="+mj-lt"/>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8644138" y="3800464"/>
            <a:ext cx="1168910" cy="1862048"/>
          </a:xfrm>
          <a:prstGeom prst="rect">
            <a:avLst/>
          </a:prstGeom>
        </p:spPr>
        <p:txBody>
          <a:bodyPr wrap="none">
            <a:spAutoFit/>
          </a:bodyPr>
          <a:lstStyle/>
          <a:p>
            <a:pPr algn="ctr"/>
            <a:r>
              <a:rPr lang="fr-FR" sz="11500" b="0">
                <a:solidFill>
                  <a:srgbClr val="D9D9D9"/>
                </a:solidFill>
                <a:latin typeface="+mj-lt"/>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86871"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419464"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684649"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853168" y="5079146"/>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4985759" y="5079146"/>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8118353" y="5079146"/>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344958"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477553"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742739"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9176441" y="608604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6043849" y="608604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911256" y="608604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7077842" y="1255870"/>
            <a:ext cx="1168910" cy="1862048"/>
          </a:xfrm>
          <a:prstGeom prst="rect">
            <a:avLst/>
          </a:prstGeom>
        </p:spPr>
        <p:txBody>
          <a:bodyPr wrap="none">
            <a:spAutoFit/>
          </a:bodyPr>
          <a:lstStyle/>
          <a:p>
            <a:pPr algn="ctr"/>
            <a:r>
              <a:rPr lang="fr-FR" sz="11500"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6552057"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7610146"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54148570-EE4E-44D8-8D49-53AA421EA502}"/>
              </a:ext>
            </a:extLst>
          </p:cNvPr>
          <p:cNvGrpSpPr/>
          <p:nvPr userDrawn="1"/>
        </p:nvGrpSpPr>
        <p:grpSpPr>
          <a:xfrm>
            <a:off x="0" y="5984080"/>
            <a:ext cx="873919" cy="873919"/>
            <a:chOff x="11318081" y="0"/>
            <a:chExt cx="873919" cy="873919"/>
          </a:xfrm>
        </p:grpSpPr>
        <p:sp>
          <p:nvSpPr>
            <p:cNvPr id="28" name="Rectangle 27">
              <a:extLst>
                <a:ext uri="{FF2B5EF4-FFF2-40B4-BE49-F238E27FC236}">
                  <a16:creationId xmlns:a16="http://schemas.microsoft.com/office/drawing/2014/main" id="{3925EE3D-3DE0-4A8E-9664-33AE9BE6E6CC}"/>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Graphique 28">
              <a:extLst>
                <a:ext uri="{FF2B5EF4-FFF2-40B4-BE49-F238E27FC236}">
                  <a16:creationId xmlns:a16="http://schemas.microsoft.com/office/drawing/2014/main" id="{2EB8D416-018C-4133-B94D-F298470358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50745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mmaire x8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812654" y="1255870"/>
            <a:ext cx="1168910" cy="1862048"/>
          </a:xfrm>
          <a:prstGeom prst="rect">
            <a:avLst/>
          </a:prstGeom>
        </p:spPr>
        <p:txBody>
          <a:bodyPr wrap="none">
            <a:spAutoFit/>
          </a:bodyPr>
          <a:lstStyle/>
          <a:p>
            <a:pPr algn="ctr"/>
            <a:r>
              <a:rPr lang="fr-FR" sz="11500"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3945249" y="1255870"/>
            <a:ext cx="1168910" cy="1862048"/>
          </a:xfrm>
          <a:prstGeom prst="rect">
            <a:avLst/>
          </a:prstGeom>
        </p:spPr>
        <p:txBody>
          <a:bodyPr wrap="none">
            <a:spAutoFit/>
          </a:bodyPr>
          <a:lstStyle/>
          <a:p>
            <a:pPr algn="ctr"/>
            <a:r>
              <a:rPr lang="fr-FR" sz="11500"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10210434" y="1255870"/>
            <a:ext cx="1168910" cy="1862048"/>
          </a:xfrm>
          <a:prstGeom prst="rect">
            <a:avLst/>
          </a:prstGeom>
        </p:spPr>
        <p:txBody>
          <a:bodyPr wrap="none">
            <a:spAutoFit/>
          </a:bodyPr>
          <a:lstStyle/>
          <a:p>
            <a:pPr algn="ctr"/>
            <a:r>
              <a:rPr lang="fr-FR" sz="11500" b="0">
                <a:solidFill>
                  <a:srgbClr val="D9D9D9"/>
                </a:solidFill>
                <a:latin typeface="+mj-lt"/>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86871"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419464"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684649"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344958"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477553"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742739"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7077842" y="1255870"/>
            <a:ext cx="1168910" cy="1862048"/>
          </a:xfrm>
          <a:prstGeom prst="rect">
            <a:avLst/>
          </a:prstGeom>
        </p:spPr>
        <p:txBody>
          <a:bodyPr wrap="none">
            <a:spAutoFit/>
          </a:bodyPr>
          <a:lstStyle/>
          <a:p>
            <a:pPr algn="ctr"/>
            <a:r>
              <a:rPr lang="fr-FR" sz="11500"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6552057" y="252166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7610146" y="354144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812654" y="3800464"/>
            <a:ext cx="1168910" cy="1862048"/>
          </a:xfrm>
          <a:prstGeom prst="rect">
            <a:avLst/>
          </a:prstGeom>
        </p:spPr>
        <p:txBody>
          <a:bodyPr wrap="none">
            <a:spAutoFit/>
          </a:bodyPr>
          <a:lstStyle/>
          <a:p>
            <a:pPr algn="ctr"/>
            <a:r>
              <a:rPr lang="fr-FR" sz="11500" b="0">
                <a:solidFill>
                  <a:srgbClr val="D9D9D9"/>
                </a:solidFill>
                <a:latin typeface="+mj-lt"/>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3945249" y="3800464"/>
            <a:ext cx="1168910" cy="1862048"/>
          </a:xfrm>
          <a:prstGeom prst="rect">
            <a:avLst/>
          </a:prstGeom>
        </p:spPr>
        <p:txBody>
          <a:bodyPr wrap="none">
            <a:spAutoFit/>
          </a:bodyPr>
          <a:lstStyle/>
          <a:p>
            <a:pPr algn="ctr"/>
            <a:r>
              <a:rPr lang="fr-FR" sz="11500" b="0">
                <a:solidFill>
                  <a:srgbClr val="D9D9D9"/>
                </a:solidFill>
                <a:latin typeface="+mj-lt"/>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10210434" y="3800464"/>
            <a:ext cx="1168910" cy="1862048"/>
          </a:xfrm>
          <a:prstGeom prst="rect">
            <a:avLst/>
          </a:prstGeom>
        </p:spPr>
        <p:txBody>
          <a:bodyPr wrap="none">
            <a:spAutoFit/>
          </a:bodyPr>
          <a:lstStyle/>
          <a:p>
            <a:pPr algn="ctr"/>
            <a:r>
              <a:rPr lang="fr-FR" sz="11500" b="0">
                <a:solidFill>
                  <a:srgbClr val="D9D9D9"/>
                </a:solidFill>
                <a:latin typeface="+mj-lt"/>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286871" y="5066258"/>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3419464" y="5066258"/>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9684649" y="5066258"/>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344958" y="608604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4477553" y="608604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10742739" y="608604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7077842" y="3800464"/>
            <a:ext cx="1168910" cy="1862048"/>
          </a:xfrm>
          <a:prstGeom prst="rect">
            <a:avLst/>
          </a:prstGeom>
        </p:spPr>
        <p:txBody>
          <a:bodyPr wrap="none">
            <a:spAutoFit/>
          </a:bodyPr>
          <a:lstStyle/>
          <a:p>
            <a:pPr algn="ctr"/>
            <a:r>
              <a:rPr lang="fr-FR" sz="11500" b="0">
                <a:solidFill>
                  <a:srgbClr val="D9D9D9"/>
                </a:solidFill>
                <a:latin typeface="+mj-lt"/>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6552057" y="5066258"/>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7610146" y="608604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98A93DB-67D2-47E7-AD23-8BEB01D70381}"/>
              </a:ext>
            </a:extLst>
          </p:cNvPr>
          <p:cNvGrpSpPr/>
          <p:nvPr userDrawn="1"/>
        </p:nvGrpSpPr>
        <p:grpSpPr>
          <a:xfrm>
            <a:off x="0" y="5984080"/>
            <a:ext cx="873919" cy="873919"/>
            <a:chOff x="11318081" y="0"/>
            <a:chExt cx="873919" cy="873919"/>
          </a:xfrm>
        </p:grpSpPr>
        <p:sp>
          <p:nvSpPr>
            <p:cNvPr id="40" name="Rectangle 39">
              <a:extLst>
                <a:ext uri="{FF2B5EF4-FFF2-40B4-BE49-F238E27FC236}">
                  <a16:creationId xmlns:a16="http://schemas.microsoft.com/office/drawing/2014/main" id="{BD1BF2AC-9A99-4FDE-9CEB-6EAA91A78380}"/>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4" name="Graphique 43">
              <a:extLst>
                <a:ext uri="{FF2B5EF4-FFF2-40B4-BE49-F238E27FC236}">
                  <a16:creationId xmlns:a16="http://schemas.microsoft.com/office/drawing/2014/main" id="{E7AFA3BC-A80E-4DB1-B3B9-1C8D003284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395355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ommaire x3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435929" y="224221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511545" y="224221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9586074" y="224221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3</a:t>
            </a:r>
          </a:p>
        </p:txBody>
      </p:sp>
      <p:sp>
        <p:nvSpPr>
          <p:cNvPr id="6" name="Rectangle 5">
            <a:extLst>
              <a:ext uri="{FF2B5EF4-FFF2-40B4-BE49-F238E27FC236}">
                <a16:creationId xmlns:a16="http://schemas.microsoft.com/office/drawing/2014/main" id="{15FB7A48-6796-4E40-B8C9-E5AF3E316B6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910146" y="350801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4985759" y="350801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060289" y="350801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968233" y="498343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43849" y="498343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118379" y="4983433"/>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5" name="Groupe 14">
            <a:extLst>
              <a:ext uri="{FF2B5EF4-FFF2-40B4-BE49-F238E27FC236}">
                <a16:creationId xmlns:a16="http://schemas.microsoft.com/office/drawing/2014/main" id="{C7252A9C-B677-4DCE-B728-45E08C69B965}"/>
              </a:ext>
            </a:extLst>
          </p:cNvPr>
          <p:cNvGrpSpPr/>
          <p:nvPr userDrawn="1"/>
        </p:nvGrpSpPr>
        <p:grpSpPr>
          <a:xfrm>
            <a:off x="0" y="5984080"/>
            <a:ext cx="873919" cy="873919"/>
            <a:chOff x="11318081" y="0"/>
            <a:chExt cx="873919" cy="873919"/>
          </a:xfrm>
        </p:grpSpPr>
        <p:sp>
          <p:nvSpPr>
            <p:cNvPr id="16" name="Rectangle 15">
              <a:extLst>
                <a:ext uri="{FF2B5EF4-FFF2-40B4-BE49-F238E27FC236}">
                  <a16:creationId xmlns:a16="http://schemas.microsoft.com/office/drawing/2014/main" id="{998705FA-2D55-4A9A-827E-093412408DA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Graphique 16">
              <a:extLst>
                <a:ext uri="{FF2B5EF4-FFF2-40B4-BE49-F238E27FC236}">
                  <a16:creationId xmlns:a16="http://schemas.microsoft.com/office/drawing/2014/main" id="{2415AF05-7E65-48DE-92DF-F967593003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41793184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maire x4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3473737"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7549353"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3473739" y="4061037"/>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7549353"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947953" y="2757640"/>
            <a:ext cx="2220479" cy="313933"/>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7023568" y="2757640"/>
            <a:ext cx="2220479" cy="313933"/>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2947954" y="5326831"/>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7023567"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4006041"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8081657"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4006044" y="6346616"/>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8081657"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e 17">
            <a:extLst>
              <a:ext uri="{FF2B5EF4-FFF2-40B4-BE49-F238E27FC236}">
                <a16:creationId xmlns:a16="http://schemas.microsoft.com/office/drawing/2014/main" id="{ED4416EB-9DA2-4C42-BD81-9F8E7FEDED0F}"/>
              </a:ext>
            </a:extLst>
          </p:cNvPr>
          <p:cNvGrpSpPr/>
          <p:nvPr userDrawn="1"/>
        </p:nvGrpSpPr>
        <p:grpSpPr>
          <a:xfrm>
            <a:off x="0" y="5984080"/>
            <a:ext cx="873919" cy="873919"/>
            <a:chOff x="11318081" y="0"/>
            <a:chExt cx="873919" cy="873919"/>
          </a:xfrm>
        </p:grpSpPr>
        <p:sp>
          <p:nvSpPr>
            <p:cNvPr id="19" name="Rectangle 18">
              <a:extLst>
                <a:ext uri="{FF2B5EF4-FFF2-40B4-BE49-F238E27FC236}">
                  <a16:creationId xmlns:a16="http://schemas.microsoft.com/office/drawing/2014/main" id="{26E5620D-A641-4025-97F7-FD59BB8003C9}"/>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39C095E3-6E3F-483A-AB26-BBE10232B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822753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x5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435929"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511545"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9586074"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910146"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498575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06028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968233"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4384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11837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F5117F5-612F-443A-8307-B23F82588FC2}"/>
              </a:ext>
            </a:extLst>
          </p:cNvPr>
          <p:cNvSpPr/>
          <p:nvPr userDrawn="1"/>
        </p:nvSpPr>
        <p:spPr>
          <a:xfrm>
            <a:off x="3473739" y="4061037"/>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4</a:t>
            </a:r>
          </a:p>
        </p:txBody>
      </p:sp>
      <p:sp>
        <p:nvSpPr>
          <p:cNvPr id="25" name="Rectangle 24">
            <a:extLst>
              <a:ext uri="{FF2B5EF4-FFF2-40B4-BE49-F238E27FC236}">
                <a16:creationId xmlns:a16="http://schemas.microsoft.com/office/drawing/2014/main" id="{2E321B94-AB50-4CF4-8246-6926C3CE501E}"/>
              </a:ext>
            </a:extLst>
          </p:cNvPr>
          <p:cNvSpPr/>
          <p:nvPr userDrawn="1"/>
        </p:nvSpPr>
        <p:spPr>
          <a:xfrm>
            <a:off x="7549353"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5</a:t>
            </a:r>
          </a:p>
        </p:txBody>
      </p:sp>
      <p:sp>
        <p:nvSpPr>
          <p:cNvPr id="26" name="Text Placeholder 16">
            <a:extLst>
              <a:ext uri="{FF2B5EF4-FFF2-40B4-BE49-F238E27FC236}">
                <a16:creationId xmlns:a16="http://schemas.microsoft.com/office/drawing/2014/main" id="{C064B276-3861-458A-81D5-B518077636D6}"/>
              </a:ext>
            </a:extLst>
          </p:cNvPr>
          <p:cNvSpPr>
            <a:spLocks noGrp="1"/>
          </p:cNvSpPr>
          <p:nvPr>
            <p:ph type="body" sz="quarter" idx="19" hasCustomPrompt="1"/>
          </p:nvPr>
        </p:nvSpPr>
        <p:spPr>
          <a:xfrm>
            <a:off x="2947954" y="5326831"/>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27" name="Text Placeholder 16">
            <a:extLst>
              <a:ext uri="{FF2B5EF4-FFF2-40B4-BE49-F238E27FC236}">
                <a16:creationId xmlns:a16="http://schemas.microsoft.com/office/drawing/2014/main" id="{2E38BB0E-8783-4E05-B973-99EB29C44795}"/>
              </a:ext>
            </a:extLst>
          </p:cNvPr>
          <p:cNvSpPr>
            <a:spLocks noGrp="1"/>
          </p:cNvSpPr>
          <p:nvPr>
            <p:ph type="body" sz="quarter" idx="20" hasCustomPrompt="1"/>
          </p:nvPr>
        </p:nvSpPr>
        <p:spPr>
          <a:xfrm>
            <a:off x="7023567"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28" name="Rectangle 27">
            <a:extLst>
              <a:ext uri="{FF2B5EF4-FFF2-40B4-BE49-F238E27FC236}">
                <a16:creationId xmlns:a16="http://schemas.microsoft.com/office/drawing/2014/main" id="{2F27FD5E-250F-441A-89E8-16EA602D0A28}"/>
              </a:ext>
            </a:extLst>
          </p:cNvPr>
          <p:cNvSpPr/>
          <p:nvPr userDrawn="1"/>
        </p:nvSpPr>
        <p:spPr>
          <a:xfrm>
            <a:off x="4006044" y="6346616"/>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C0CDADB-38AA-4515-BCE6-E1F09CEA6A26}"/>
              </a:ext>
            </a:extLst>
          </p:cNvPr>
          <p:cNvSpPr/>
          <p:nvPr userDrawn="1"/>
        </p:nvSpPr>
        <p:spPr>
          <a:xfrm>
            <a:off x="8081657"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e 20">
            <a:extLst>
              <a:ext uri="{FF2B5EF4-FFF2-40B4-BE49-F238E27FC236}">
                <a16:creationId xmlns:a16="http://schemas.microsoft.com/office/drawing/2014/main" id="{53E135FD-DD42-4890-993A-2EE642BA009E}"/>
              </a:ext>
            </a:extLst>
          </p:cNvPr>
          <p:cNvGrpSpPr/>
          <p:nvPr userDrawn="1"/>
        </p:nvGrpSpPr>
        <p:grpSpPr>
          <a:xfrm>
            <a:off x="0" y="5984080"/>
            <a:ext cx="873919" cy="873919"/>
            <a:chOff x="11318081" y="0"/>
            <a:chExt cx="873919" cy="873919"/>
          </a:xfrm>
        </p:grpSpPr>
        <p:sp>
          <p:nvSpPr>
            <p:cNvPr id="22" name="Rectangle 21">
              <a:extLst>
                <a:ext uri="{FF2B5EF4-FFF2-40B4-BE49-F238E27FC236}">
                  <a16:creationId xmlns:a16="http://schemas.microsoft.com/office/drawing/2014/main" id="{614EDFAC-37E4-4522-A23A-882B3D5301E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Graphique 22">
              <a:extLst>
                <a:ext uri="{FF2B5EF4-FFF2-40B4-BE49-F238E27FC236}">
                  <a16:creationId xmlns:a16="http://schemas.microsoft.com/office/drawing/2014/main" id="{1DF87DD2-AE22-4BFE-AAA5-9D2A1C1E3E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8345218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ommaire x6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435929"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511545"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9586074"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435929"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5511545"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9586074"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910146"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498575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06028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910143"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4985759"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9060289"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968233"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4384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11837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10118379"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6043849"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968233"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B673C5-DC70-404E-9BCF-F6064C7A4C32}"/>
              </a:ext>
            </a:extLst>
          </p:cNvPr>
          <p:cNvGrpSpPr/>
          <p:nvPr userDrawn="1"/>
        </p:nvGrpSpPr>
        <p:grpSpPr>
          <a:xfrm>
            <a:off x="0" y="5984080"/>
            <a:ext cx="873919" cy="873919"/>
            <a:chOff x="11318081" y="0"/>
            <a:chExt cx="873919" cy="873919"/>
          </a:xfrm>
        </p:grpSpPr>
        <p:sp>
          <p:nvSpPr>
            <p:cNvPr id="25" name="Rectangle 24">
              <a:extLst>
                <a:ext uri="{FF2B5EF4-FFF2-40B4-BE49-F238E27FC236}">
                  <a16:creationId xmlns:a16="http://schemas.microsoft.com/office/drawing/2014/main" id="{304DA80B-6649-420C-BF83-DA12801482B6}"/>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Graphique 25">
              <a:extLst>
                <a:ext uri="{FF2B5EF4-FFF2-40B4-BE49-F238E27FC236}">
                  <a16:creationId xmlns:a16="http://schemas.microsoft.com/office/drawing/2014/main" id="{410469D8-DC61-48FF-93E7-F5A2595813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26178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ommaire x7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812654"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3945249"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10210434"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2378953"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5511545"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8644138"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86871"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419464"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68464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853168"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4985759"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8118353"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344958"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477553"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74273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9176441"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6043849"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911256"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7077842"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6552057"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7610146"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A9BB87E4-CB28-4805-B06C-BA6F5DA4AF3A}"/>
              </a:ext>
            </a:extLst>
          </p:cNvPr>
          <p:cNvGrpSpPr/>
          <p:nvPr userDrawn="1"/>
        </p:nvGrpSpPr>
        <p:grpSpPr>
          <a:xfrm>
            <a:off x="0" y="5984080"/>
            <a:ext cx="873919" cy="873919"/>
            <a:chOff x="11318081" y="0"/>
            <a:chExt cx="873919" cy="873919"/>
          </a:xfrm>
        </p:grpSpPr>
        <p:sp>
          <p:nvSpPr>
            <p:cNvPr id="28" name="Rectangle 27">
              <a:extLst>
                <a:ext uri="{FF2B5EF4-FFF2-40B4-BE49-F238E27FC236}">
                  <a16:creationId xmlns:a16="http://schemas.microsoft.com/office/drawing/2014/main" id="{9C6A1F82-AF10-44DF-B7C5-D6C448360AD5}"/>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Graphique 28">
              <a:extLst>
                <a:ext uri="{FF2B5EF4-FFF2-40B4-BE49-F238E27FC236}">
                  <a16:creationId xmlns:a16="http://schemas.microsoft.com/office/drawing/2014/main" id="{DD1E5310-218A-4AE6-87BA-0E23759FBE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5351745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ommaire x8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812654"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3945249"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10210434"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86871"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419464"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68464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344958"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477553"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74273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7077842"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6552057"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7610146"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812654"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3945249"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10210434"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286871" y="530223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3419464" y="530223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9684649" y="530223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344958"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4477553"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10742739"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7077842"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6552057" y="5302234"/>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7610146"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BCA201A-C579-414F-AE9D-79A8900C2B14}"/>
              </a:ext>
            </a:extLst>
          </p:cNvPr>
          <p:cNvGrpSpPr/>
          <p:nvPr userDrawn="1"/>
        </p:nvGrpSpPr>
        <p:grpSpPr>
          <a:xfrm>
            <a:off x="0" y="5984080"/>
            <a:ext cx="873919" cy="873919"/>
            <a:chOff x="11318081" y="0"/>
            <a:chExt cx="873919" cy="873919"/>
          </a:xfrm>
        </p:grpSpPr>
        <p:sp>
          <p:nvSpPr>
            <p:cNvPr id="40" name="Rectangle 39">
              <a:extLst>
                <a:ext uri="{FF2B5EF4-FFF2-40B4-BE49-F238E27FC236}">
                  <a16:creationId xmlns:a16="http://schemas.microsoft.com/office/drawing/2014/main" id="{10D45DC7-0135-4AAE-9F93-273D4F7E073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4" name="Graphique 43">
              <a:extLst>
                <a:ext uri="{FF2B5EF4-FFF2-40B4-BE49-F238E27FC236}">
                  <a16:creationId xmlns:a16="http://schemas.microsoft.com/office/drawing/2014/main" id="{33DC1BAF-9712-4228-9AD0-C909E6488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6899019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fld id="{E5762A3A-1B05-4CC6-9EF9-10E1BB19A490}" type="datetime4">
              <a:rPr lang="fr-FR" smtClean="0"/>
              <a:t>29 février 2024</a:t>
            </a:fld>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Titre de la présentation</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6" name="Picture Placeholder 14">
            <a:extLst>
              <a:ext uri="{FF2B5EF4-FFF2-40B4-BE49-F238E27FC236}">
                <a16:creationId xmlns:a16="http://schemas.microsoft.com/office/drawing/2014/main" id="{4CDBA12D-46B6-4CBC-9DF2-762C67E8F166}"/>
              </a:ext>
            </a:extLst>
          </p:cNvPr>
          <p:cNvSpPr>
            <a:spLocks noGrp="1"/>
          </p:cNvSpPr>
          <p:nvPr>
            <p:ph type="pic" sz="quarter" idx="14" hasCustomPrompt="1"/>
          </p:nvPr>
        </p:nvSpPr>
        <p:spPr>
          <a:xfrm>
            <a:off x="1775187" y="1747147"/>
            <a:ext cx="4091059" cy="2334142"/>
          </a:xfrm>
          <a:solidFill>
            <a:schemeClr val="bg1">
              <a:lumMod val="95000"/>
            </a:schemeClr>
          </a:solidFill>
        </p:spPr>
        <p:txBody>
          <a:bodyPr/>
          <a:lstStyle/>
          <a:p>
            <a:r>
              <a:rPr lang="fr-FR"/>
              <a:t> </a:t>
            </a:r>
          </a:p>
        </p:txBody>
      </p:sp>
      <p:sp>
        <p:nvSpPr>
          <p:cNvPr id="18" name="Picture Placeholder 14">
            <a:extLst>
              <a:ext uri="{FF2B5EF4-FFF2-40B4-BE49-F238E27FC236}">
                <a16:creationId xmlns:a16="http://schemas.microsoft.com/office/drawing/2014/main" id="{C3ED12BD-B8B4-41B8-89FC-CDCA91EE68A7}"/>
              </a:ext>
            </a:extLst>
          </p:cNvPr>
          <p:cNvSpPr>
            <a:spLocks noGrp="1"/>
          </p:cNvSpPr>
          <p:nvPr>
            <p:ph type="pic" sz="quarter" idx="15" hasCustomPrompt="1"/>
          </p:nvPr>
        </p:nvSpPr>
        <p:spPr>
          <a:xfrm>
            <a:off x="6310241" y="3856692"/>
            <a:ext cx="4091059" cy="2334142"/>
          </a:xfrm>
          <a:solidFill>
            <a:schemeClr val="bg1">
              <a:lumMod val="95000"/>
            </a:schemeClr>
          </a:solidFill>
        </p:spPr>
        <p:txBody>
          <a:bodyPr/>
          <a:lstStyle/>
          <a:p>
            <a:r>
              <a:rPr lang="fr-FR"/>
              <a:t> </a:t>
            </a:r>
          </a:p>
        </p:txBody>
      </p:sp>
      <p:sp>
        <p:nvSpPr>
          <p:cNvPr id="14" name="Text Placeholder 20">
            <a:extLst>
              <a:ext uri="{FF2B5EF4-FFF2-40B4-BE49-F238E27FC236}">
                <a16:creationId xmlns:a16="http://schemas.microsoft.com/office/drawing/2014/main" id="{8AE07489-B96F-45DB-B4A2-C276C4E61036}"/>
              </a:ext>
            </a:extLst>
          </p:cNvPr>
          <p:cNvSpPr>
            <a:spLocks noGrp="1"/>
          </p:cNvSpPr>
          <p:nvPr>
            <p:ph type="body" sz="quarter" idx="19" hasCustomPrompt="1"/>
          </p:nvPr>
        </p:nvSpPr>
        <p:spPr>
          <a:xfrm>
            <a:off x="1775187" y="4081288"/>
            <a:ext cx="4091059" cy="942475"/>
          </a:xfrm>
          <a:solidFill>
            <a:srgbClr val="F2F2F2"/>
          </a:solidFill>
        </p:spPr>
        <p:txBody>
          <a:bodyPr tIns="360000" bIns="360000" anchor="t">
            <a:spAutoFit/>
          </a:bodyPr>
          <a:lstStyle>
            <a:lvl1pPr marL="0" indent="0" algn="ctr">
              <a:buNone/>
              <a:defRPr sz="1400" b="0"/>
            </a:lvl1pPr>
            <a:lvl2pPr marL="90488" indent="0" algn="ctr">
              <a:buNone/>
              <a:defRPr/>
            </a:lvl2pPr>
            <a:lvl3pPr marL="361950" indent="0" algn="ctr">
              <a:buNone/>
              <a:defRPr/>
            </a:lvl3pPr>
            <a:lvl4pPr marL="625475" indent="0" algn="ctr">
              <a:buNone/>
              <a:defRPr/>
            </a:lvl4pPr>
            <a:lvl5pPr marL="896938" indent="0" algn="ctr">
              <a:buNone/>
              <a:defRPr/>
            </a:lvl5pPr>
          </a:lstStyle>
          <a:p>
            <a:pPr lvl="0"/>
            <a:r>
              <a:rPr lang="fr-FR"/>
              <a:t>Texte</a:t>
            </a:r>
          </a:p>
        </p:txBody>
      </p:sp>
      <p:sp>
        <p:nvSpPr>
          <p:cNvPr id="15" name="Espace réservé du texte 20">
            <a:extLst>
              <a:ext uri="{FF2B5EF4-FFF2-40B4-BE49-F238E27FC236}">
                <a16:creationId xmlns:a16="http://schemas.microsoft.com/office/drawing/2014/main" id="{7D062C79-080C-449B-A798-CDBAC7A133EA}"/>
              </a:ext>
            </a:extLst>
          </p:cNvPr>
          <p:cNvSpPr>
            <a:spLocks noGrp="1"/>
          </p:cNvSpPr>
          <p:nvPr>
            <p:ph type="body" sz="quarter" idx="20" hasCustomPrompt="1"/>
          </p:nvPr>
        </p:nvSpPr>
        <p:spPr>
          <a:xfrm>
            <a:off x="6310240" y="2914217"/>
            <a:ext cx="4091059" cy="942475"/>
          </a:xfrm>
          <a:solidFill>
            <a:srgbClr val="F2F2F2"/>
          </a:solidFill>
        </p:spPr>
        <p:txBody>
          <a:bodyPr tIns="360000" bIns="360000" anchor="b">
            <a:spAutoFit/>
          </a:bodyPr>
          <a:lstStyle>
            <a:lvl1pPr marL="0" indent="0" algn="ctr">
              <a:buNone/>
              <a:defRPr sz="1400" b="0"/>
            </a:lvl1pPr>
            <a:lvl2pPr marL="90488" indent="0" algn="ctr">
              <a:buNone/>
              <a:defRPr/>
            </a:lvl2pPr>
            <a:lvl3pPr marL="361950" indent="0" algn="ctr">
              <a:buNone/>
              <a:defRPr/>
            </a:lvl3pPr>
            <a:lvl4pPr marL="625475" indent="0" algn="ctr">
              <a:buNone/>
              <a:defRPr/>
            </a:lvl4pPr>
            <a:lvl5pPr marL="896938" indent="0" algn="ctr">
              <a:buNone/>
              <a:defRPr/>
            </a:lvl5pPr>
          </a:lstStyle>
          <a:p>
            <a:pPr lvl="0"/>
            <a:r>
              <a:rPr lang="fr-FR"/>
              <a:t>Texte</a:t>
            </a:r>
          </a:p>
        </p:txBody>
      </p:sp>
      <p:sp>
        <p:nvSpPr>
          <p:cNvPr id="11" name="Espace réservé du texte 14">
            <a:extLst>
              <a:ext uri="{FF2B5EF4-FFF2-40B4-BE49-F238E27FC236}">
                <a16:creationId xmlns:a16="http://schemas.microsoft.com/office/drawing/2014/main" id="{479DBD45-DD80-4013-B58C-3D68BD7B9D2B}"/>
              </a:ext>
            </a:extLst>
          </p:cNvPr>
          <p:cNvSpPr>
            <a:spLocks noGrp="1"/>
          </p:cNvSpPr>
          <p:nvPr>
            <p:ph type="body" sz="quarter" idx="13" hasCustomPrompt="1"/>
          </p:nvPr>
        </p:nvSpPr>
        <p:spPr>
          <a:xfrm>
            <a:off x="286871" y="812858"/>
            <a:ext cx="11618258" cy="313932"/>
          </a:xfr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a:t>
            </a:r>
          </a:p>
        </p:txBody>
      </p:sp>
      <p:sp>
        <p:nvSpPr>
          <p:cNvPr id="12" name="Titre 6">
            <a:extLst>
              <a:ext uri="{FF2B5EF4-FFF2-40B4-BE49-F238E27FC236}">
                <a16:creationId xmlns:a16="http://schemas.microsoft.com/office/drawing/2014/main" id="{C05D5E3F-0DAA-4B6B-837D-759B0076AC45}"/>
              </a:ext>
            </a:extLst>
          </p:cNvPr>
          <p:cNvSpPr>
            <a:spLocks noGrp="1"/>
          </p:cNvSpPr>
          <p:nvPr>
            <p:ph type="title"/>
          </p:nvPr>
        </p:nvSpPr>
        <p:spPr>
          <a:xfrm>
            <a:off x="286871" y="342912"/>
            <a:ext cx="11618258" cy="480131"/>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649505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fld id="{E5762A3A-1B05-4CC6-9EF9-10E1BB19A490}" type="datetime4">
              <a:rPr lang="fr-FR" smtClean="0"/>
              <a:t>29 février 2024</a:t>
            </a:fld>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Titre de la présentation</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3" name="Picture Placeholder 14">
            <a:extLst>
              <a:ext uri="{FF2B5EF4-FFF2-40B4-BE49-F238E27FC236}">
                <a16:creationId xmlns:a16="http://schemas.microsoft.com/office/drawing/2014/main" id="{EFE7443F-DD27-4D9D-B735-AEC9011AC6F8}"/>
              </a:ext>
            </a:extLst>
          </p:cNvPr>
          <p:cNvSpPr>
            <a:spLocks noGrp="1"/>
          </p:cNvSpPr>
          <p:nvPr>
            <p:ph type="pic" sz="quarter" idx="14" hasCustomPrompt="1"/>
          </p:nvPr>
        </p:nvSpPr>
        <p:spPr>
          <a:xfrm>
            <a:off x="467846" y="1747147"/>
            <a:ext cx="2722863" cy="1891403"/>
          </a:xfrm>
          <a:solidFill>
            <a:schemeClr val="bg1">
              <a:lumMod val="95000"/>
            </a:schemeClr>
          </a:solidFill>
        </p:spPr>
        <p:txBody>
          <a:bodyPr/>
          <a:lstStyle/>
          <a:p>
            <a:r>
              <a:rPr lang="fr-FR"/>
              <a:t> </a:t>
            </a:r>
          </a:p>
        </p:txBody>
      </p:sp>
      <p:sp>
        <p:nvSpPr>
          <p:cNvPr id="14" name="Picture Placeholder 14">
            <a:extLst>
              <a:ext uri="{FF2B5EF4-FFF2-40B4-BE49-F238E27FC236}">
                <a16:creationId xmlns:a16="http://schemas.microsoft.com/office/drawing/2014/main" id="{472F52DD-6F29-4803-9F49-538A74ED2B9B}"/>
              </a:ext>
            </a:extLst>
          </p:cNvPr>
          <p:cNvSpPr>
            <a:spLocks noGrp="1"/>
          </p:cNvSpPr>
          <p:nvPr>
            <p:ph type="pic" sz="quarter" idx="15" hasCustomPrompt="1"/>
          </p:nvPr>
        </p:nvSpPr>
        <p:spPr>
          <a:xfrm>
            <a:off x="3312327" y="3856692"/>
            <a:ext cx="2722863" cy="1891403"/>
          </a:xfrm>
          <a:solidFill>
            <a:schemeClr val="bg1">
              <a:lumMod val="95000"/>
            </a:schemeClr>
          </a:solidFill>
        </p:spPr>
        <p:txBody>
          <a:bodyPr/>
          <a:lstStyle/>
          <a:p>
            <a:r>
              <a:rPr lang="fr-FR"/>
              <a:t> </a:t>
            </a:r>
          </a:p>
        </p:txBody>
      </p:sp>
      <p:sp>
        <p:nvSpPr>
          <p:cNvPr id="15" name="Picture Placeholder 14">
            <a:extLst>
              <a:ext uri="{FF2B5EF4-FFF2-40B4-BE49-F238E27FC236}">
                <a16:creationId xmlns:a16="http://schemas.microsoft.com/office/drawing/2014/main" id="{4C0A6B6B-73CD-43DD-A84A-299C5E212D68}"/>
              </a:ext>
            </a:extLst>
          </p:cNvPr>
          <p:cNvSpPr>
            <a:spLocks noGrp="1"/>
          </p:cNvSpPr>
          <p:nvPr>
            <p:ph type="pic" sz="quarter" idx="16" hasCustomPrompt="1"/>
          </p:nvPr>
        </p:nvSpPr>
        <p:spPr>
          <a:xfrm>
            <a:off x="6156808" y="1747147"/>
            <a:ext cx="2722863" cy="1891403"/>
          </a:xfrm>
          <a:solidFill>
            <a:schemeClr val="bg1">
              <a:lumMod val="95000"/>
            </a:schemeClr>
          </a:solidFill>
        </p:spPr>
        <p:txBody>
          <a:bodyPr/>
          <a:lstStyle/>
          <a:p>
            <a:r>
              <a:rPr lang="fr-FR"/>
              <a:t> </a:t>
            </a:r>
          </a:p>
        </p:txBody>
      </p:sp>
      <p:sp>
        <p:nvSpPr>
          <p:cNvPr id="17" name="Text Placeholder 20">
            <a:extLst>
              <a:ext uri="{FF2B5EF4-FFF2-40B4-BE49-F238E27FC236}">
                <a16:creationId xmlns:a16="http://schemas.microsoft.com/office/drawing/2014/main" id="{C7A399E4-9B2B-47CC-8355-A6042AAD7964}"/>
              </a:ext>
            </a:extLst>
          </p:cNvPr>
          <p:cNvSpPr>
            <a:spLocks noGrp="1"/>
          </p:cNvSpPr>
          <p:nvPr>
            <p:ph type="body" sz="quarter" idx="17" hasCustomPrompt="1"/>
          </p:nvPr>
        </p:nvSpPr>
        <p:spPr>
          <a:xfrm>
            <a:off x="467846" y="3641776"/>
            <a:ext cx="2722863" cy="942475"/>
          </a:xfrm>
          <a:solidFill>
            <a:srgbClr val="F2F2F2"/>
          </a:solidFill>
        </p:spPr>
        <p:txBody>
          <a:bodyPr tIns="360000" bIns="360000" anchor="t">
            <a:spAutoFit/>
          </a:bodyPr>
          <a:lstStyle>
            <a:lvl1pPr marL="0" indent="0" algn="ctr">
              <a:buNone/>
              <a:defRPr sz="1400" b="0"/>
            </a:lvl1pPr>
            <a:lvl2pPr marL="90488" indent="0" algn="ctr">
              <a:buNone/>
              <a:defRPr/>
            </a:lvl2pPr>
            <a:lvl3pPr marL="361950" indent="0" algn="ctr">
              <a:buNone/>
              <a:defRPr/>
            </a:lvl3pPr>
            <a:lvl4pPr marL="625475" indent="0" algn="ctr">
              <a:buNone/>
              <a:defRPr/>
            </a:lvl4pPr>
            <a:lvl5pPr marL="896938" indent="0" algn="ctr">
              <a:buNone/>
              <a:defRPr/>
            </a:lvl5pPr>
          </a:lstStyle>
          <a:p>
            <a:pPr lvl="0"/>
            <a:r>
              <a:rPr lang="fr-FR"/>
              <a:t>Texte</a:t>
            </a:r>
          </a:p>
        </p:txBody>
      </p:sp>
      <p:sp>
        <p:nvSpPr>
          <p:cNvPr id="20" name="Espace réservé du texte 20">
            <a:extLst>
              <a:ext uri="{FF2B5EF4-FFF2-40B4-BE49-F238E27FC236}">
                <a16:creationId xmlns:a16="http://schemas.microsoft.com/office/drawing/2014/main" id="{F1F80124-8DBA-4BDD-AD33-D37FE3C5A9DA}"/>
              </a:ext>
            </a:extLst>
          </p:cNvPr>
          <p:cNvSpPr>
            <a:spLocks noGrp="1"/>
          </p:cNvSpPr>
          <p:nvPr>
            <p:ph type="body" sz="quarter" idx="18" hasCustomPrompt="1"/>
          </p:nvPr>
        </p:nvSpPr>
        <p:spPr>
          <a:xfrm>
            <a:off x="3312327" y="2914217"/>
            <a:ext cx="2722863" cy="942475"/>
          </a:xfrm>
          <a:solidFill>
            <a:srgbClr val="F2F2F2"/>
          </a:solidFill>
        </p:spPr>
        <p:txBody>
          <a:bodyPr tIns="360000" bIns="360000" anchor="b">
            <a:spAutoFit/>
          </a:bodyPr>
          <a:lstStyle>
            <a:lvl1pPr marL="0" indent="0" algn="ctr">
              <a:buNone/>
              <a:defRPr sz="1400" b="0"/>
            </a:lvl1pPr>
            <a:lvl2pPr marL="90488" indent="0" algn="ctr">
              <a:buNone/>
              <a:defRPr/>
            </a:lvl2pPr>
            <a:lvl3pPr marL="361950" indent="0" algn="ctr">
              <a:buNone/>
              <a:defRPr/>
            </a:lvl3pPr>
            <a:lvl4pPr marL="625475" indent="0" algn="ctr">
              <a:buNone/>
              <a:defRPr/>
            </a:lvl4pPr>
            <a:lvl5pPr marL="896938" indent="0" algn="ctr">
              <a:buNone/>
              <a:defRPr/>
            </a:lvl5pPr>
          </a:lstStyle>
          <a:p>
            <a:pPr lvl="0"/>
            <a:r>
              <a:rPr lang="fr-FR"/>
              <a:t>Texte</a:t>
            </a:r>
          </a:p>
        </p:txBody>
      </p:sp>
      <p:sp>
        <p:nvSpPr>
          <p:cNvPr id="24" name="Picture Placeholder 14">
            <a:extLst>
              <a:ext uri="{FF2B5EF4-FFF2-40B4-BE49-F238E27FC236}">
                <a16:creationId xmlns:a16="http://schemas.microsoft.com/office/drawing/2014/main" id="{81BBFABB-D20F-4557-AC45-E1F01731438B}"/>
              </a:ext>
            </a:extLst>
          </p:cNvPr>
          <p:cNvSpPr>
            <a:spLocks noGrp="1"/>
          </p:cNvSpPr>
          <p:nvPr>
            <p:ph type="pic" sz="quarter" idx="20" hasCustomPrompt="1"/>
          </p:nvPr>
        </p:nvSpPr>
        <p:spPr>
          <a:xfrm>
            <a:off x="9001289" y="3856692"/>
            <a:ext cx="2722863" cy="1891403"/>
          </a:xfrm>
          <a:solidFill>
            <a:schemeClr val="bg1">
              <a:lumMod val="95000"/>
            </a:schemeClr>
          </a:solidFill>
        </p:spPr>
        <p:txBody>
          <a:bodyPr/>
          <a:lstStyle/>
          <a:p>
            <a:r>
              <a:rPr lang="fr-FR"/>
              <a:t> </a:t>
            </a:r>
          </a:p>
        </p:txBody>
      </p:sp>
      <p:sp>
        <p:nvSpPr>
          <p:cNvPr id="25" name="Text Placeholder 20">
            <a:extLst>
              <a:ext uri="{FF2B5EF4-FFF2-40B4-BE49-F238E27FC236}">
                <a16:creationId xmlns:a16="http://schemas.microsoft.com/office/drawing/2014/main" id="{961D15F4-193E-4883-B93F-37F4159D9A6D}"/>
              </a:ext>
            </a:extLst>
          </p:cNvPr>
          <p:cNvSpPr>
            <a:spLocks noGrp="1"/>
          </p:cNvSpPr>
          <p:nvPr>
            <p:ph type="body" sz="quarter" idx="21" hasCustomPrompt="1"/>
          </p:nvPr>
        </p:nvSpPr>
        <p:spPr>
          <a:xfrm>
            <a:off x="6156808" y="3641776"/>
            <a:ext cx="2722863" cy="942475"/>
          </a:xfrm>
          <a:solidFill>
            <a:srgbClr val="F2F2F2"/>
          </a:solidFill>
        </p:spPr>
        <p:txBody>
          <a:bodyPr tIns="360000" bIns="360000" anchor="t">
            <a:spAutoFit/>
          </a:bodyPr>
          <a:lstStyle>
            <a:lvl1pPr marL="0" indent="0" algn="ctr">
              <a:buNone/>
              <a:defRPr sz="1400" b="0"/>
            </a:lvl1pPr>
            <a:lvl2pPr marL="90488" indent="0" algn="ctr">
              <a:buNone/>
              <a:defRPr/>
            </a:lvl2pPr>
            <a:lvl3pPr marL="361950" indent="0" algn="ctr">
              <a:buNone/>
              <a:defRPr/>
            </a:lvl3pPr>
            <a:lvl4pPr marL="625475" indent="0" algn="ctr">
              <a:buNone/>
              <a:defRPr/>
            </a:lvl4pPr>
            <a:lvl5pPr marL="896938" indent="0" algn="ctr">
              <a:buNone/>
              <a:defRPr/>
            </a:lvl5pPr>
          </a:lstStyle>
          <a:p>
            <a:pPr lvl="0"/>
            <a:r>
              <a:rPr lang="fr-FR"/>
              <a:t>Texte</a:t>
            </a:r>
          </a:p>
        </p:txBody>
      </p:sp>
      <p:sp>
        <p:nvSpPr>
          <p:cNvPr id="26" name="Espace réservé du texte 20">
            <a:extLst>
              <a:ext uri="{FF2B5EF4-FFF2-40B4-BE49-F238E27FC236}">
                <a16:creationId xmlns:a16="http://schemas.microsoft.com/office/drawing/2014/main" id="{1B77A138-38EB-455B-B535-942081770EBA}"/>
              </a:ext>
            </a:extLst>
          </p:cNvPr>
          <p:cNvSpPr>
            <a:spLocks noGrp="1"/>
          </p:cNvSpPr>
          <p:nvPr>
            <p:ph type="body" sz="quarter" idx="22" hasCustomPrompt="1"/>
          </p:nvPr>
        </p:nvSpPr>
        <p:spPr>
          <a:xfrm>
            <a:off x="9001289" y="2914217"/>
            <a:ext cx="2722863" cy="942475"/>
          </a:xfrm>
          <a:solidFill>
            <a:srgbClr val="F2F2F2"/>
          </a:solidFill>
        </p:spPr>
        <p:txBody>
          <a:bodyPr tIns="360000" bIns="360000" anchor="b">
            <a:spAutoFit/>
          </a:bodyPr>
          <a:lstStyle>
            <a:lvl1pPr marL="0" indent="0" algn="ctr">
              <a:buNone/>
              <a:defRPr sz="1400" b="0"/>
            </a:lvl1pPr>
            <a:lvl2pPr marL="90488" indent="0" algn="ctr">
              <a:buNone/>
              <a:defRPr/>
            </a:lvl2pPr>
            <a:lvl3pPr marL="361950" indent="0" algn="ctr">
              <a:buNone/>
              <a:defRPr/>
            </a:lvl3pPr>
            <a:lvl4pPr marL="625475" indent="0" algn="ctr">
              <a:buNone/>
              <a:defRPr/>
            </a:lvl4pPr>
            <a:lvl5pPr marL="896938" indent="0" algn="ctr">
              <a:buNone/>
              <a:defRPr/>
            </a:lvl5pPr>
          </a:lstStyle>
          <a:p>
            <a:pPr lvl="0"/>
            <a:r>
              <a:rPr lang="fr-FR"/>
              <a:t>Texte</a:t>
            </a:r>
          </a:p>
        </p:txBody>
      </p:sp>
      <p:sp>
        <p:nvSpPr>
          <p:cNvPr id="16" name="Espace réservé du texte 14">
            <a:extLst>
              <a:ext uri="{FF2B5EF4-FFF2-40B4-BE49-F238E27FC236}">
                <a16:creationId xmlns:a16="http://schemas.microsoft.com/office/drawing/2014/main" id="{A6CFF4D5-C113-4864-AA68-4A13D2410ABD}"/>
              </a:ext>
            </a:extLst>
          </p:cNvPr>
          <p:cNvSpPr>
            <a:spLocks noGrp="1"/>
          </p:cNvSpPr>
          <p:nvPr>
            <p:ph type="body" sz="quarter" idx="13" hasCustomPrompt="1"/>
          </p:nvPr>
        </p:nvSpPr>
        <p:spPr>
          <a:xfrm>
            <a:off x="286871" y="812858"/>
            <a:ext cx="11618258" cy="313932"/>
          </a:xfr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a:t>
            </a:r>
          </a:p>
        </p:txBody>
      </p:sp>
      <p:sp>
        <p:nvSpPr>
          <p:cNvPr id="18" name="Titre 6">
            <a:extLst>
              <a:ext uri="{FF2B5EF4-FFF2-40B4-BE49-F238E27FC236}">
                <a16:creationId xmlns:a16="http://schemas.microsoft.com/office/drawing/2014/main" id="{12F7B639-C3E5-4320-A1DE-A8839D4D22D4}"/>
              </a:ext>
            </a:extLst>
          </p:cNvPr>
          <p:cNvSpPr>
            <a:spLocks noGrp="1"/>
          </p:cNvSpPr>
          <p:nvPr>
            <p:ph type="title"/>
          </p:nvPr>
        </p:nvSpPr>
        <p:spPr>
          <a:xfrm>
            <a:off x="286871" y="342912"/>
            <a:ext cx="11618258" cy="480131"/>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6065009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suel à gauche [V2]">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fld id="{0304C159-75DC-49E0-9C9A-EE2F48706F69}" type="datetime4">
              <a:rPr lang="fr-FR" smtClean="0"/>
              <a:t>29 février 2024</a:t>
            </a:fld>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Titre de la présentation</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6238872" y="2846380"/>
            <a:ext cx="5666256" cy="3174174"/>
          </a:xfrm>
        </p:spPr>
        <p:txBody>
          <a:bodyPr/>
          <a:lstStyle/>
          <a:p>
            <a:pPr lvl="0"/>
            <a:r>
              <a:rPr lang="fr-FR"/>
              <a:t>Cliquez pour modifier les styles du texte du masque</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86872" y="1818299"/>
            <a:ext cx="5666256" cy="4212894"/>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6238872" y="1818298"/>
            <a:ext cx="5666258" cy="648896"/>
          </a:xfrm>
        </p:spPr>
        <p:txBody>
          <a:bodyPr wrap="square">
            <a:spAutoFit/>
          </a:bodyPr>
          <a:lstStyle>
            <a:lvl1pPr marL="85725" indent="-85725">
              <a:lnSpc>
                <a:spcPct val="100000"/>
              </a:lnSpc>
              <a:buFont typeface="Arial" panose="020B0604020202020204" pitchFamily="34" charset="0"/>
              <a:buChar char=" "/>
              <a:defRPr sz="1800" b="0">
                <a:latin typeface="+mj-lt"/>
              </a:defRPr>
            </a:lvl1pPr>
            <a:lvl2pPr marL="90488" indent="0">
              <a:lnSpc>
                <a:spcPct val="100000"/>
              </a:lnSpc>
              <a:buNone/>
              <a:defRPr sz="1400">
                <a:solidFill>
                  <a:schemeClr val="tx2"/>
                </a:solidFill>
              </a:defRPr>
            </a:lvl2pPr>
            <a:lvl3pPr marL="361950" indent="0">
              <a:buNone/>
              <a:defRPr/>
            </a:lvl3pPr>
            <a:lvl4pPr marL="625475" indent="0">
              <a:buNone/>
              <a:defRPr/>
            </a:lvl4pPr>
            <a:lvl5pPr marL="896938"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D0579007-A05B-4AD7-95D7-83410086A958}"/>
              </a:ext>
            </a:extLst>
          </p:cNvPr>
          <p:cNvSpPr>
            <a:spLocks noGrp="1"/>
          </p:cNvSpPr>
          <p:nvPr>
            <p:ph type="body" sz="quarter" idx="13" hasCustomPrompt="1"/>
          </p:nvPr>
        </p:nvSpPr>
        <p:spPr>
          <a:xfrm>
            <a:off x="286871" y="812858"/>
            <a:ext cx="11618258" cy="313932"/>
          </a:xfr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a:t>
            </a:r>
          </a:p>
        </p:txBody>
      </p:sp>
      <p:sp>
        <p:nvSpPr>
          <p:cNvPr id="13" name="Titre 6">
            <a:extLst>
              <a:ext uri="{FF2B5EF4-FFF2-40B4-BE49-F238E27FC236}">
                <a16:creationId xmlns:a16="http://schemas.microsoft.com/office/drawing/2014/main" id="{741BBFB2-731B-44F2-8DC9-5E9EA2B93A74}"/>
              </a:ext>
            </a:extLst>
          </p:cNvPr>
          <p:cNvSpPr>
            <a:spLocks noGrp="1"/>
          </p:cNvSpPr>
          <p:nvPr>
            <p:ph type="title"/>
          </p:nvPr>
        </p:nvSpPr>
        <p:spPr>
          <a:xfrm>
            <a:off x="286871" y="342912"/>
            <a:ext cx="11618258" cy="480131"/>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8894022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suel à gauche [V3]">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0" y="0"/>
            <a:ext cx="6096000" cy="6858000"/>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fld id="{0304C159-75DC-49E0-9C9A-EE2F48706F69}" type="datetime4">
              <a:rPr lang="fr-FR" smtClean="0"/>
              <a:t>29 février 2024</a:t>
            </a:fld>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Titre de la présentation</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7032886" y="3809999"/>
            <a:ext cx="4872242" cy="2457449"/>
          </a:xfrm>
        </p:spPr>
        <p:txBody>
          <a:bodyPr/>
          <a:lstStyle/>
          <a:p>
            <a:pPr lvl="0"/>
            <a:r>
              <a:rPr lang="fr-FR"/>
              <a:t>Cliquez pour modifier les styles du texte du masque</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7032886" y="2565194"/>
            <a:ext cx="4872244" cy="648896"/>
          </a:xfrm>
        </p:spPr>
        <p:txBody>
          <a:bodyPr wrap="square" anchor="b">
            <a:spAutoFit/>
          </a:bodyPr>
          <a:lstStyle>
            <a:lvl1pPr marL="85725" indent="-85725">
              <a:lnSpc>
                <a:spcPct val="100000"/>
              </a:lnSpc>
              <a:buFont typeface="Arial" panose="020B0604020202020204" pitchFamily="34" charset="0"/>
              <a:buChar char=" "/>
              <a:defRPr sz="1800" b="0">
                <a:latin typeface="+mj-lt"/>
              </a:defRPr>
            </a:lvl1pPr>
            <a:lvl2pPr marL="90488" indent="0">
              <a:lnSpc>
                <a:spcPct val="100000"/>
              </a:lnSpc>
              <a:buNone/>
              <a:defRPr sz="1400">
                <a:solidFill>
                  <a:schemeClr val="tx2"/>
                </a:solidFill>
              </a:defRPr>
            </a:lvl2pPr>
            <a:lvl3pPr marL="361950" indent="0">
              <a:buNone/>
              <a:defRPr/>
            </a:lvl3pPr>
            <a:lvl4pPr marL="625475" indent="0">
              <a:buNone/>
              <a:defRPr/>
            </a:lvl4pPr>
            <a:lvl5pPr marL="896938"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F172AC48-8977-4F9C-952D-E395685745E8}"/>
              </a:ext>
            </a:extLst>
          </p:cNvPr>
          <p:cNvSpPr>
            <a:spLocks noGrp="1"/>
          </p:cNvSpPr>
          <p:nvPr>
            <p:ph type="body" sz="quarter" idx="13" hasCustomPrompt="1"/>
          </p:nvPr>
        </p:nvSpPr>
        <p:spPr>
          <a:xfrm>
            <a:off x="286871" y="812858"/>
            <a:ext cx="11618258" cy="313932"/>
          </a:xfr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a:t>
            </a:r>
          </a:p>
        </p:txBody>
      </p:sp>
      <p:sp>
        <p:nvSpPr>
          <p:cNvPr id="13" name="Titre 6">
            <a:extLst>
              <a:ext uri="{FF2B5EF4-FFF2-40B4-BE49-F238E27FC236}">
                <a16:creationId xmlns:a16="http://schemas.microsoft.com/office/drawing/2014/main" id="{CA30DF3C-5643-444A-9902-C08DD9035A43}"/>
              </a:ext>
            </a:extLst>
          </p:cNvPr>
          <p:cNvSpPr>
            <a:spLocks noGrp="1"/>
          </p:cNvSpPr>
          <p:nvPr>
            <p:ph type="title"/>
          </p:nvPr>
        </p:nvSpPr>
        <p:spPr>
          <a:xfrm>
            <a:off x="286871" y="342912"/>
            <a:ext cx="11618258" cy="480131"/>
          </a:xfrm>
        </p:spPr>
        <p:txBody>
          <a:bodyPr/>
          <a:lstStyle>
            <a:lvl1pPr>
              <a:defRPr>
                <a:solidFill>
                  <a:schemeClr val="tx2"/>
                </a:solidFill>
              </a:defRPr>
            </a:lvl1pPr>
          </a:lstStyle>
          <a:p>
            <a:r>
              <a:rPr lang="fr-FR"/>
              <a:t>Modifiez le style du titre</a:t>
            </a:r>
          </a:p>
        </p:txBody>
      </p:sp>
      <p:grpSp>
        <p:nvGrpSpPr>
          <p:cNvPr id="16" name="Groupe 15">
            <a:extLst>
              <a:ext uri="{FF2B5EF4-FFF2-40B4-BE49-F238E27FC236}">
                <a16:creationId xmlns:a16="http://schemas.microsoft.com/office/drawing/2014/main" id="{CEF182D2-C322-45B2-8513-FDCD787EEF0E}"/>
              </a:ext>
            </a:extLst>
          </p:cNvPr>
          <p:cNvGrpSpPr/>
          <p:nvPr userDrawn="1"/>
        </p:nvGrpSpPr>
        <p:grpSpPr>
          <a:xfrm>
            <a:off x="0" y="5984080"/>
            <a:ext cx="873919" cy="873919"/>
            <a:chOff x="11318081" y="0"/>
            <a:chExt cx="873919" cy="873919"/>
          </a:xfrm>
        </p:grpSpPr>
        <p:sp>
          <p:nvSpPr>
            <p:cNvPr id="17" name="Rectangle 16">
              <a:extLst>
                <a:ext uri="{FF2B5EF4-FFF2-40B4-BE49-F238E27FC236}">
                  <a16:creationId xmlns:a16="http://schemas.microsoft.com/office/drawing/2014/main" id="{219D6FBD-B6F6-43CD-A5BA-35AB34E705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Graphique 17">
              <a:extLst>
                <a:ext uri="{FF2B5EF4-FFF2-40B4-BE49-F238E27FC236}">
                  <a16:creationId xmlns:a16="http://schemas.microsoft.com/office/drawing/2014/main" id="{68D10134-FEDE-445D-BAF0-609C55F053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033775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1">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12192000" cy="6858000"/>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fld id="{6DDF0F08-5F98-4611-929E-9A54847C4405}" type="datetime4">
              <a:rPr lang="fr-FR" smtClean="0"/>
              <a:t>29 février 2024</a:t>
            </a:fld>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11677415" y="6291263"/>
            <a:ext cx="96837" cy="968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86871" y="1835590"/>
            <a:ext cx="11618258" cy="480131"/>
          </a:xfrm>
        </p:spPr>
        <p:txBody>
          <a:bodyPr/>
          <a:lstStyle>
            <a:lvl1pPr>
              <a:defRPr sz="540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0" y="5984080"/>
            <a:ext cx="873919" cy="87391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4140496237"/>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12192000"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fld id="{6DDF0F08-5F98-4611-929E-9A54847C4405}" type="datetime4">
              <a:rPr lang="fr-FR" smtClean="0"/>
              <a:t>29 février 2024</a:t>
            </a:fld>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11677415" y="6291263"/>
            <a:ext cx="96837" cy="968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86871" y="1835590"/>
            <a:ext cx="11618258" cy="480131"/>
          </a:xfrm>
        </p:spPr>
        <p:txBody>
          <a:bodyPr/>
          <a:lstStyle>
            <a:lvl1pPr>
              <a:defRPr sz="540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0" y="5984080"/>
            <a:ext cx="873919" cy="87391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428991868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12192000" cy="68580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fld id="{6DDF0F08-5F98-4611-929E-9A54847C4405}" type="datetime4">
              <a:rPr lang="fr-FR" smtClean="0"/>
              <a:t>29 février 2024</a:t>
            </a:fld>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11677415" y="6291263"/>
            <a:ext cx="96837" cy="968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86871" y="1835590"/>
            <a:ext cx="11618258" cy="480131"/>
          </a:xfrm>
        </p:spPr>
        <p:txBody>
          <a:bodyPr/>
          <a:lstStyle>
            <a:lvl1pPr>
              <a:defRPr sz="540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0" y="5984080"/>
            <a:ext cx="873919" cy="87391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50376832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EBC43A-2D1C-4A87-A8AB-AF64EE0BA5FD}"/>
              </a:ext>
            </a:extLst>
          </p:cNvPr>
          <p:cNvSpPr/>
          <p:nvPr userDrawn="1"/>
        </p:nvSpPr>
        <p:spPr>
          <a:xfrm>
            <a:off x="0" y="0"/>
            <a:ext cx="41624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lvl1pPr>
              <a:defRPr>
                <a:solidFill>
                  <a:schemeClr val="bg1"/>
                </a:solidFill>
              </a:defRPr>
            </a:lvl1pPr>
          </a:lstStyle>
          <a:p>
            <a:fld id="{6DDF0F08-5F98-4611-929E-9A54847C4405}"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grpSp>
        <p:nvGrpSpPr>
          <p:cNvPr id="8" name="Groupe 7">
            <a:extLst>
              <a:ext uri="{FF2B5EF4-FFF2-40B4-BE49-F238E27FC236}">
                <a16:creationId xmlns:a16="http://schemas.microsoft.com/office/drawing/2014/main" id="{53D11913-55B5-44FB-8C4D-D11CBC1AF742}"/>
              </a:ext>
            </a:extLst>
          </p:cNvPr>
          <p:cNvGrpSpPr/>
          <p:nvPr userDrawn="1"/>
        </p:nvGrpSpPr>
        <p:grpSpPr>
          <a:xfrm>
            <a:off x="0" y="5984080"/>
            <a:ext cx="873919" cy="873919"/>
            <a:chOff x="11318081" y="0"/>
            <a:chExt cx="873919" cy="873919"/>
          </a:xfrm>
        </p:grpSpPr>
        <p:sp>
          <p:nvSpPr>
            <p:cNvPr id="9" name="Rectangle 8">
              <a:extLst>
                <a:ext uri="{FF2B5EF4-FFF2-40B4-BE49-F238E27FC236}">
                  <a16:creationId xmlns:a16="http://schemas.microsoft.com/office/drawing/2014/main" id="{E3804350-16D5-42AB-A569-901892B2CCE2}"/>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Graphique 9">
              <a:extLst>
                <a:ext uri="{FF2B5EF4-FFF2-40B4-BE49-F238E27FC236}">
                  <a16:creationId xmlns:a16="http://schemas.microsoft.com/office/drawing/2014/main" id="{E5D4D72A-2DEF-484C-A722-09E90AA405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7" name="Espace réservé pour une image  6">
            <a:extLst>
              <a:ext uri="{FF2B5EF4-FFF2-40B4-BE49-F238E27FC236}">
                <a16:creationId xmlns:a16="http://schemas.microsoft.com/office/drawing/2014/main" id="{63069C93-F69C-45AC-8459-4FA3313D0CEE}"/>
              </a:ext>
            </a:extLst>
          </p:cNvPr>
          <p:cNvSpPr>
            <a:spLocks noGrp="1"/>
          </p:cNvSpPr>
          <p:nvPr>
            <p:ph type="pic" sz="quarter" idx="16"/>
          </p:nvPr>
        </p:nvSpPr>
        <p:spPr>
          <a:xfrm>
            <a:off x="0" y="163364"/>
            <a:ext cx="12041980" cy="5658644"/>
          </a:xfrm>
          <a:solidFill>
            <a:schemeClr val="bg1">
              <a:lumMod val="95000"/>
            </a:schemeClr>
          </a:solidFill>
        </p:spPr>
        <p:txBody>
          <a:bodyPr/>
          <a:lstStyle>
            <a:lvl1pPr algn="ctr">
              <a:defRPr>
                <a:solidFill>
                  <a:schemeClr val="bg1">
                    <a:lumMod val="95000"/>
                  </a:schemeClr>
                </a:solidFill>
              </a:defRPr>
            </a:lvl1pPr>
          </a:lstStyle>
          <a:p>
            <a:r>
              <a:rPr lang="fr-FR"/>
              <a:t>Cliquez sur l'icône pour ajouter une image</a:t>
            </a:r>
          </a:p>
        </p:txBody>
      </p:sp>
      <p:sp>
        <p:nvSpPr>
          <p:cNvPr id="14" name="Titre 11">
            <a:extLst>
              <a:ext uri="{FF2B5EF4-FFF2-40B4-BE49-F238E27FC236}">
                <a16:creationId xmlns:a16="http://schemas.microsoft.com/office/drawing/2014/main" id="{E6D547CD-4C67-4B57-BFEA-765978998178}"/>
              </a:ext>
            </a:extLst>
          </p:cNvPr>
          <p:cNvSpPr>
            <a:spLocks noGrp="1"/>
          </p:cNvSpPr>
          <p:nvPr>
            <p:ph type="title"/>
          </p:nvPr>
        </p:nvSpPr>
        <p:spPr>
          <a:xfrm>
            <a:off x="1306046" y="4985190"/>
            <a:ext cx="9714615" cy="480131"/>
          </a:xfrm>
        </p:spPr>
        <p:txBody>
          <a:bodyPr/>
          <a:lstStyle>
            <a:lvl1pPr>
              <a:defRPr sz="6600">
                <a:solidFill>
                  <a:schemeClr val="bg1"/>
                </a:solidFill>
              </a:defRPr>
            </a:lvl1pPr>
          </a:lstStyle>
          <a:p>
            <a:r>
              <a:rPr lang="fr-FR"/>
              <a:t>Modifiez le style du titre</a:t>
            </a:r>
          </a:p>
        </p:txBody>
      </p:sp>
    </p:spTree>
    <p:extLst>
      <p:ext uri="{BB962C8B-B14F-4D97-AF65-F5344CB8AC3E}">
        <p14:creationId xmlns:p14="http://schemas.microsoft.com/office/powerpoint/2010/main" val="8209819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58A7C9-5E6D-48D4-87D5-2D5D4DD69897}"/>
              </a:ext>
            </a:extLst>
          </p:cNvPr>
          <p:cNvSpPr/>
          <p:nvPr userDrawn="1"/>
        </p:nvSpPr>
        <p:spPr>
          <a:xfrm>
            <a:off x="5344346" y="0"/>
            <a:ext cx="5183953" cy="68580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fld id="{6DDF0F08-5F98-4611-929E-9A54847C4405}" type="datetime4">
              <a:rPr lang="fr-FR" smtClean="0"/>
              <a:t>29 février 2024</a:t>
            </a:fld>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7" name="Rectangle 6">
            <a:extLst>
              <a:ext uri="{FF2B5EF4-FFF2-40B4-BE49-F238E27FC236}">
                <a16:creationId xmlns:a16="http://schemas.microsoft.com/office/drawing/2014/main" id="{A55E9A18-73E9-48F1-887B-C8F5E7E5D1A7}"/>
              </a:ext>
            </a:extLst>
          </p:cNvPr>
          <p:cNvSpPr/>
          <p:nvPr userDrawn="1"/>
        </p:nvSpPr>
        <p:spPr>
          <a:xfrm>
            <a:off x="0" y="1028700"/>
            <a:ext cx="4648200" cy="3190183"/>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pour une image  8">
            <a:extLst>
              <a:ext uri="{FF2B5EF4-FFF2-40B4-BE49-F238E27FC236}">
                <a16:creationId xmlns:a16="http://schemas.microsoft.com/office/drawing/2014/main" id="{A0C583F8-3DF4-4061-B81F-78F4CAC8F310}"/>
              </a:ext>
            </a:extLst>
          </p:cNvPr>
          <p:cNvSpPr>
            <a:spLocks noGrp="1"/>
          </p:cNvSpPr>
          <p:nvPr>
            <p:ph type="pic" sz="quarter" idx="15" hasCustomPrompt="1"/>
          </p:nvPr>
        </p:nvSpPr>
        <p:spPr>
          <a:xfrm>
            <a:off x="0" y="1028700"/>
            <a:ext cx="4648200" cy="3190183"/>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5" name="Titre 11">
            <a:extLst>
              <a:ext uri="{FF2B5EF4-FFF2-40B4-BE49-F238E27FC236}">
                <a16:creationId xmlns:a16="http://schemas.microsoft.com/office/drawing/2014/main" id="{3BBFC26D-D896-401E-8D49-22F90069784D}"/>
              </a:ext>
            </a:extLst>
          </p:cNvPr>
          <p:cNvSpPr>
            <a:spLocks noGrp="1"/>
          </p:cNvSpPr>
          <p:nvPr>
            <p:ph type="title" hasCustomPrompt="1"/>
          </p:nvPr>
        </p:nvSpPr>
        <p:spPr>
          <a:xfrm>
            <a:off x="140981" y="5492271"/>
            <a:ext cx="4504041" cy="480131"/>
          </a:xfrm>
        </p:spPr>
        <p:txBody>
          <a:bodyPr/>
          <a:lstStyle>
            <a:lvl1pPr algn="r">
              <a:defRPr sz="6600">
                <a:solidFill>
                  <a:schemeClr val="tx2"/>
                </a:solidFill>
              </a:defRPr>
            </a:lvl1pPr>
          </a:lstStyle>
          <a:p>
            <a:r>
              <a:rPr lang="fr-FR"/>
              <a:t>Titre court</a:t>
            </a:r>
          </a:p>
        </p:txBody>
      </p:sp>
      <p:sp>
        <p:nvSpPr>
          <p:cNvPr id="11" name="Espace réservé pour une image  6">
            <a:extLst>
              <a:ext uri="{FF2B5EF4-FFF2-40B4-BE49-F238E27FC236}">
                <a16:creationId xmlns:a16="http://schemas.microsoft.com/office/drawing/2014/main" id="{BA12D96A-47CD-47CF-B2E5-FCE607D28FE0}"/>
              </a:ext>
            </a:extLst>
          </p:cNvPr>
          <p:cNvSpPr>
            <a:spLocks noGrp="1"/>
          </p:cNvSpPr>
          <p:nvPr>
            <p:ph type="pic" sz="quarter" idx="17"/>
          </p:nvPr>
        </p:nvSpPr>
        <p:spPr>
          <a:xfrm>
            <a:off x="4852764" y="164534"/>
            <a:ext cx="7339235" cy="5807868"/>
          </a:xfrm>
          <a:solidFill>
            <a:schemeClr val="bg1">
              <a:lumMod val="95000"/>
            </a:schemeClr>
          </a:solidFill>
        </p:spPr>
        <p:txBody>
          <a:bodyPr/>
          <a:lstStyle>
            <a:lvl1pPr algn="ctr">
              <a:defRPr>
                <a:solidFill>
                  <a:schemeClr val="bg1">
                    <a:lumMod val="95000"/>
                  </a:schemeClr>
                </a:solidFill>
              </a:defRPr>
            </a:lvl1pPr>
          </a:lstStyle>
          <a:p>
            <a:r>
              <a:rPr lang="fr-FR"/>
              <a:t>Cliquez sur l'icône pour ajouter une image</a:t>
            </a:r>
          </a:p>
        </p:txBody>
      </p:sp>
    </p:spTree>
    <p:extLst>
      <p:ext uri="{BB962C8B-B14F-4D97-AF65-F5344CB8AC3E}">
        <p14:creationId xmlns:p14="http://schemas.microsoft.com/office/powerpoint/2010/main" val="37491666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4">
    <p:bg>
      <p:bgPr>
        <a:solidFill>
          <a:srgbClr val="F0F0F0"/>
        </a:solidFill>
        <a:effectLst/>
      </p:bgPr>
    </p:bg>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50F17F86-1ED6-4934-8D8C-2A97B53C5516}"/>
              </a:ext>
            </a:extLst>
          </p:cNvPr>
          <p:cNvSpPr/>
          <p:nvPr userDrawn="1"/>
        </p:nvSpPr>
        <p:spPr>
          <a:xfrm>
            <a:off x="0" y="0"/>
            <a:ext cx="12192000" cy="6858000"/>
          </a:xfrm>
          <a:custGeom>
            <a:avLst/>
            <a:gdLst>
              <a:gd name="connsiteX0" fmla="*/ 152401 w 12192000"/>
              <a:gd name="connsiteY0" fmla="*/ 436592 h 6858000"/>
              <a:gd name="connsiteX1" fmla="*/ 152401 w 12192000"/>
              <a:gd name="connsiteY1" fmla="*/ 5957888 h 6858000"/>
              <a:gd name="connsiteX2" fmla="*/ 12041983 w 12192000"/>
              <a:gd name="connsiteY2" fmla="*/ 5957888 h 6858000"/>
              <a:gd name="connsiteX3" fmla="*/ 12041983 w 12192000"/>
              <a:gd name="connsiteY3" fmla="*/ 43659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52401" y="436592"/>
                </a:moveTo>
                <a:lnTo>
                  <a:pt x="152401" y="5957888"/>
                </a:lnTo>
                <a:lnTo>
                  <a:pt x="12041983" y="5957888"/>
                </a:lnTo>
                <a:lnTo>
                  <a:pt x="12041983" y="436592"/>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 name="Espace réservé de la date 2">
            <a:extLst>
              <a:ext uri="{FF2B5EF4-FFF2-40B4-BE49-F238E27FC236}">
                <a16:creationId xmlns:a16="http://schemas.microsoft.com/office/drawing/2014/main" id="{5BF01B35-7C10-4E15-B1B9-B4E4354F0AF4}"/>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4" name="Espace réservé du pied de page 3">
            <a:extLst>
              <a:ext uri="{FF2B5EF4-FFF2-40B4-BE49-F238E27FC236}">
                <a16:creationId xmlns:a16="http://schemas.microsoft.com/office/drawing/2014/main" id="{9DF85D34-4AB1-4B02-9181-81006E7E72D4}"/>
              </a:ext>
            </a:extLst>
          </p:cNvPr>
          <p:cNvSpPr>
            <a:spLocks noGrp="1"/>
          </p:cNvSpPr>
          <p:nvPr>
            <p:ph type="ftr" sz="quarter" idx="11"/>
          </p:nvPr>
        </p:nvSpPr>
        <p:spPr/>
        <p:txBody>
          <a:bodyPr/>
          <a:lstStyle/>
          <a:p>
            <a:r>
              <a:rPr lang="fr-FR"/>
              <a:t>Titre de la présentation</a:t>
            </a:r>
          </a:p>
        </p:txBody>
      </p:sp>
      <p:sp>
        <p:nvSpPr>
          <p:cNvPr id="5" name="Espace réservé du numéro de diapositive 4">
            <a:extLst>
              <a:ext uri="{FF2B5EF4-FFF2-40B4-BE49-F238E27FC236}">
                <a16:creationId xmlns:a16="http://schemas.microsoft.com/office/drawing/2014/main" id="{11818378-2AE0-4749-8C2A-2DEE591E12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4" name="Title 12">
            <a:extLst>
              <a:ext uri="{FF2B5EF4-FFF2-40B4-BE49-F238E27FC236}">
                <a16:creationId xmlns:a16="http://schemas.microsoft.com/office/drawing/2014/main" id="{63F620FA-EF0B-495C-90DC-7E1DA01FE65A}"/>
              </a:ext>
            </a:extLst>
          </p:cNvPr>
          <p:cNvSpPr>
            <a:spLocks noGrp="1"/>
          </p:cNvSpPr>
          <p:nvPr>
            <p:ph type="title"/>
          </p:nvPr>
        </p:nvSpPr>
        <p:spPr>
          <a:xfrm>
            <a:off x="4484913" y="0"/>
            <a:ext cx="5227126" cy="6858000"/>
          </a:xfrm>
          <a:solidFill>
            <a:srgbClr val="E30613">
              <a:alpha val="45882"/>
            </a:srgbClr>
          </a:solidFill>
        </p:spPr>
        <p:txBody>
          <a:bodyPr anchor="ctr"/>
          <a:lstStyle>
            <a:lvl1pPr>
              <a:defRPr sz="5600">
                <a:solidFill>
                  <a:schemeClr val="bg1"/>
                </a:solidFill>
              </a:defRPr>
            </a:lvl1pPr>
          </a:lstStyle>
          <a:p>
            <a:r>
              <a:rPr lang="fr-FR"/>
              <a:t>Modifiez le style du titre</a:t>
            </a:r>
          </a:p>
        </p:txBody>
      </p:sp>
      <p:sp>
        <p:nvSpPr>
          <p:cNvPr id="15" name="Rectangle 14">
            <a:extLst>
              <a:ext uri="{FF2B5EF4-FFF2-40B4-BE49-F238E27FC236}">
                <a16:creationId xmlns:a16="http://schemas.microsoft.com/office/drawing/2014/main" id="{3D6C2F27-ECA0-4F2D-9437-B72CDA97C173}"/>
              </a:ext>
            </a:extLst>
          </p:cNvPr>
          <p:cNvSpPr/>
          <p:nvPr userDrawn="1"/>
        </p:nvSpPr>
        <p:spPr>
          <a:xfrm>
            <a:off x="11677415" y="6291263"/>
            <a:ext cx="96837" cy="968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e 12">
            <a:extLst>
              <a:ext uri="{FF2B5EF4-FFF2-40B4-BE49-F238E27FC236}">
                <a16:creationId xmlns:a16="http://schemas.microsoft.com/office/drawing/2014/main" id="{D90D7A53-1F64-4D26-A590-FB97D9C3B6AA}"/>
              </a:ext>
            </a:extLst>
          </p:cNvPr>
          <p:cNvGrpSpPr/>
          <p:nvPr userDrawn="1"/>
        </p:nvGrpSpPr>
        <p:grpSpPr>
          <a:xfrm>
            <a:off x="0" y="5984080"/>
            <a:ext cx="873919" cy="873919"/>
            <a:chOff x="11318081" y="0"/>
            <a:chExt cx="873919" cy="873919"/>
          </a:xfrm>
        </p:grpSpPr>
        <p:sp>
          <p:nvSpPr>
            <p:cNvPr id="16" name="Rectangle 15">
              <a:extLst>
                <a:ext uri="{FF2B5EF4-FFF2-40B4-BE49-F238E27FC236}">
                  <a16:creationId xmlns:a16="http://schemas.microsoft.com/office/drawing/2014/main" id="{B18B3C20-C423-440B-8AC9-7BD549F3F8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Graphique 16">
              <a:extLst>
                <a:ext uri="{FF2B5EF4-FFF2-40B4-BE49-F238E27FC236}">
                  <a16:creationId xmlns:a16="http://schemas.microsoft.com/office/drawing/2014/main" id="{2AD07E8E-F31C-4C40-8500-B80CA790FF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0414392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5">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B49FBF7-435C-4FBC-9487-A523068B11AF}"/>
              </a:ext>
            </a:extLst>
          </p:cNvPr>
          <p:cNvSpPr/>
          <p:nvPr userDrawn="1"/>
        </p:nvSpPr>
        <p:spPr>
          <a:xfrm>
            <a:off x="2" y="0"/>
            <a:ext cx="12191998"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8" name="Espace réservé pour une image  6">
            <a:extLst>
              <a:ext uri="{FF2B5EF4-FFF2-40B4-BE49-F238E27FC236}">
                <a16:creationId xmlns:a16="http://schemas.microsoft.com/office/drawing/2014/main" id="{5A01C75F-537A-421E-9FD0-820F81D36727}"/>
              </a:ext>
            </a:extLst>
          </p:cNvPr>
          <p:cNvSpPr>
            <a:spLocks noGrp="1"/>
          </p:cNvSpPr>
          <p:nvPr>
            <p:ph type="pic" sz="quarter" idx="17"/>
          </p:nvPr>
        </p:nvSpPr>
        <p:spPr>
          <a:xfrm>
            <a:off x="3975101" y="0"/>
            <a:ext cx="8216897" cy="6857999"/>
          </a:xfrm>
          <a:solidFill>
            <a:schemeClr val="bg1">
              <a:lumMod val="95000"/>
            </a:schemeClr>
          </a:solidFill>
        </p:spPr>
        <p:txBody>
          <a:bodyPr/>
          <a:lstStyle>
            <a:lvl1pPr algn="ctr">
              <a:defRPr>
                <a:solidFill>
                  <a:schemeClr val="bg1">
                    <a:lumMod val="95000"/>
                  </a:schemeClr>
                </a:solidFill>
              </a:defRPr>
            </a:lvl1pPr>
          </a:lstStyle>
          <a:p>
            <a:r>
              <a:rPr lang="fr-FR"/>
              <a:t>Cliquez sur l'icône pour ajouter une image</a:t>
            </a:r>
          </a:p>
        </p:txBody>
      </p:sp>
      <p:sp>
        <p:nvSpPr>
          <p:cNvPr id="21" name="Titre 1">
            <a:extLst>
              <a:ext uri="{FF2B5EF4-FFF2-40B4-BE49-F238E27FC236}">
                <a16:creationId xmlns:a16="http://schemas.microsoft.com/office/drawing/2014/main" id="{412B459D-E337-4E9D-8DF5-9DF07B004672}"/>
              </a:ext>
            </a:extLst>
          </p:cNvPr>
          <p:cNvSpPr>
            <a:spLocks noGrp="1"/>
          </p:cNvSpPr>
          <p:nvPr>
            <p:ph type="title"/>
          </p:nvPr>
        </p:nvSpPr>
        <p:spPr>
          <a:xfrm>
            <a:off x="119888" y="1335743"/>
            <a:ext cx="3855212" cy="480131"/>
          </a:xfrm>
        </p:spPr>
        <p:txBody>
          <a:bodyPr anchor="t"/>
          <a:lstStyle>
            <a:lvl1pPr>
              <a:defRPr sz="4800">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2CD53FFE-E283-46B0-996F-A38492423D0F}"/>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grpSp>
        <p:nvGrpSpPr>
          <p:cNvPr id="12" name="Groupe 11">
            <a:extLst>
              <a:ext uri="{FF2B5EF4-FFF2-40B4-BE49-F238E27FC236}">
                <a16:creationId xmlns:a16="http://schemas.microsoft.com/office/drawing/2014/main" id="{94AC90DB-5826-452D-8540-C181A57B2D5C}"/>
              </a:ext>
            </a:extLst>
          </p:cNvPr>
          <p:cNvGrpSpPr/>
          <p:nvPr userDrawn="1"/>
        </p:nvGrpSpPr>
        <p:grpSpPr>
          <a:xfrm>
            <a:off x="0" y="5984080"/>
            <a:ext cx="873919" cy="873919"/>
            <a:chOff x="11318081" y="0"/>
            <a:chExt cx="873919" cy="873919"/>
          </a:xfrm>
        </p:grpSpPr>
        <p:sp>
          <p:nvSpPr>
            <p:cNvPr id="13" name="Rectangle 12">
              <a:extLst>
                <a:ext uri="{FF2B5EF4-FFF2-40B4-BE49-F238E27FC236}">
                  <a16:creationId xmlns:a16="http://schemas.microsoft.com/office/drawing/2014/main" id="{EC9A20F1-DFE2-4505-9088-7EAD92CBACB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a:extLst>
                <a:ext uri="{FF2B5EF4-FFF2-40B4-BE49-F238E27FC236}">
                  <a16:creationId xmlns:a16="http://schemas.microsoft.com/office/drawing/2014/main" id="{03791CCB-9D7E-452D-A88D-4C3C92771A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34" name="Rectangle 33">
            <a:extLst>
              <a:ext uri="{FF2B5EF4-FFF2-40B4-BE49-F238E27FC236}">
                <a16:creationId xmlns:a16="http://schemas.microsoft.com/office/drawing/2014/main" id="{B50CBBA6-E4E4-48D0-98FC-77436FF5DA0C}"/>
              </a:ext>
            </a:extLst>
          </p:cNvPr>
          <p:cNvSpPr/>
          <p:nvPr userDrawn="1"/>
        </p:nvSpPr>
        <p:spPr>
          <a:xfrm>
            <a:off x="11609151" y="6223001"/>
            <a:ext cx="233366" cy="2333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Espace réservé du numéro de diapositive 4">
            <a:extLst>
              <a:ext uri="{FF2B5EF4-FFF2-40B4-BE49-F238E27FC236}">
                <a16:creationId xmlns:a16="http://schemas.microsoft.com/office/drawing/2014/main" id="{23D52F85-671C-48A3-8DEF-3727EED2C85E}"/>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6" name="Espace réservé du texte 5">
            <a:extLst>
              <a:ext uri="{FF2B5EF4-FFF2-40B4-BE49-F238E27FC236}">
                <a16:creationId xmlns:a16="http://schemas.microsoft.com/office/drawing/2014/main" id="{84BEBBE2-F677-44B8-BC80-27F1A954933D}"/>
              </a:ext>
            </a:extLst>
          </p:cNvPr>
          <p:cNvSpPr>
            <a:spLocks noGrp="1"/>
          </p:cNvSpPr>
          <p:nvPr>
            <p:ph type="body" sz="quarter" idx="18"/>
          </p:nvPr>
        </p:nvSpPr>
        <p:spPr>
          <a:xfrm>
            <a:off x="3975100" y="0"/>
            <a:ext cx="8216900" cy="6858000"/>
          </a:xfrm>
          <a:solidFill>
            <a:schemeClr val="tx2">
              <a:alpha val="44000"/>
            </a:schemeClr>
          </a:solidFill>
        </p:spPr>
        <p:txBody>
          <a:bodyPr lIns="720000" bIns="1080000" anchor="b" anchorCtr="0">
            <a:noAutofit/>
          </a:bodyPr>
          <a:lstStyle>
            <a:lvl1pPr marL="0" indent="0">
              <a:spcBef>
                <a:spcPts val="600"/>
              </a:spcBef>
              <a:buNone/>
              <a:defRPr sz="2000">
                <a:solidFill>
                  <a:schemeClr val="bg1">
                    <a:lumMod val="95000"/>
                  </a:schemeClr>
                </a:solidFill>
              </a:defRPr>
            </a:lvl1pPr>
          </a:lstStyle>
          <a:p>
            <a:pPr lvl="0"/>
            <a:r>
              <a:rPr lang="fr-FR"/>
              <a:t>Cliquez pour modifier les styles du texte du masque</a:t>
            </a:r>
          </a:p>
        </p:txBody>
      </p:sp>
    </p:spTree>
    <p:extLst>
      <p:ext uri="{BB962C8B-B14F-4D97-AF65-F5344CB8AC3E}">
        <p14:creationId xmlns:p14="http://schemas.microsoft.com/office/powerpoint/2010/main" val="18873327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6">
    <p:spTree>
      <p:nvGrpSpPr>
        <p:cNvPr id="1" name=""/>
        <p:cNvGrpSpPr/>
        <p:nvPr/>
      </p:nvGrpSpPr>
      <p:grpSpPr>
        <a:xfrm>
          <a:off x="0" y="0"/>
          <a:ext cx="0" cy="0"/>
          <a:chOff x="0" y="0"/>
          <a:chExt cx="0" cy="0"/>
        </a:xfrm>
      </p:grpSpPr>
      <p:sp>
        <p:nvSpPr>
          <p:cNvPr id="11" name="Espace réservé pour une image  6">
            <a:extLst>
              <a:ext uri="{FF2B5EF4-FFF2-40B4-BE49-F238E27FC236}">
                <a16:creationId xmlns:a16="http://schemas.microsoft.com/office/drawing/2014/main" id="{2C030F86-533E-46F9-AB71-23BDBFE355DD}"/>
              </a:ext>
            </a:extLst>
          </p:cNvPr>
          <p:cNvSpPr>
            <a:spLocks noGrp="1"/>
          </p:cNvSpPr>
          <p:nvPr>
            <p:ph type="pic" sz="quarter" idx="17"/>
          </p:nvPr>
        </p:nvSpPr>
        <p:spPr>
          <a:xfrm>
            <a:off x="3860800" y="0"/>
            <a:ext cx="8331199" cy="6858000"/>
          </a:xfrm>
          <a:solidFill>
            <a:schemeClr val="bg1">
              <a:lumMod val="95000"/>
            </a:schemeClr>
          </a:solidFill>
        </p:spPr>
        <p:txBody>
          <a:bodyPr/>
          <a:lstStyle>
            <a:lvl1pPr algn="ctr">
              <a:defRPr>
                <a:solidFill>
                  <a:schemeClr val="bg1">
                    <a:lumMod val="95000"/>
                  </a:schemeClr>
                </a:solidFill>
              </a:defRPr>
            </a:lvl1pPr>
          </a:lstStyle>
          <a:p>
            <a:r>
              <a:rPr lang="fr-FR"/>
              <a:t>Cliquez sur l'icône pour ajouter une image</a:t>
            </a: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fld id="{6DDF0F08-5F98-4611-929E-9A54847C4405}" type="datetime4">
              <a:rPr lang="fr-FR" smtClean="0"/>
              <a:t>29 février 2024</a:t>
            </a:fld>
            <a:endParaRPr lang="fr-F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cxnSp>
        <p:nvCxnSpPr>
          <p:cNvPr id="10" name="Connecteur droit 9">
            <a:extLst>
              <a:ext uri="{FF2B5EF4-FFF2-40B4-BE49-F238E27FC236}">
                <a16:creationId xmlns:a16="http://schemas.microsoft.com/office/drawing/2014/main" id="{DDFA93C2-9915-41DF-A0A7-B9081B8860DB}"/>
              </a:ext>
            </a:extLst>
          </p:cNvPr>
          <p:cNvCxnSpPr>
            <a:cxnSpLocks/>
          </p:cNvCxnSpPr>
          <p:nvPr userDrawn="1"/>
        </p:nvCxnSpPr>
        <p:spPr>
          <a:xfrm flipH="1">
            <a:off x="324971" y="3102203"/>
            <a:ext cx="44655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itre 16">
            <a:extLst>
              <a:ext uri="{FF2B5EF4-FFF2-40B4-BE49-F238E27FC236}">
                <a16:creationId xmlns:a16="http://schemas.microsoft.com/office/drawing/2014/main" id="{7DE17870-FB0E-49BA-8444-8F0873F9F989}"/>
              </a:ext>
            </a:extLst>
          </p:cNvPr>
          <p:cNvSpPr>
            <a:spLocks noGrp="1"/>
          </p:cNvSpPr>
          <p:nvPr>
            <p:ph type="title"/>
          </p:nvPr>
        </p:nvSpPr>
        <p:spPr>
          <a:xfrm>
            <a:off x="119888" y="2277710"/>
            <a:ext cx="3566283" cy="480131"/>
          </a:xfrm>
        </p:spPr>
        <p:txBody>
          <a:bodyPr/>
          <a:lstStyle>
            <a:lvl1pPr>
              <a:defRPr sz="4400">
                <a:solidFill>
                  <a:schemeClr val="tx2"/>
                </a:solidFill>
              </a:defRPr>
            </a:lvl1pPr>
          </a:lstStyle>
          <a:p>
            <a:r>
              <a:rPr lang="fr-FR"/>
              <a:t>Modifiez le style du titre</a:t>
            </a:r>
          </a:p>
        </p:txBody>
      </p:sp>
      <p:sp>
        <p:nvSpPr>
          <p:cNvPr id="22" name="Espace réservé du texte 20">
            <a:extLst>
              <a:ext uri="{FF2B5EF4-FFF2-40B4-BE49-F238E27FC236}">
                <a16:creationId xmlns:a16="http://schemas.microsoft.com/office/drawing/2014/main" id="{2FC35258-6E67-44EC-9C86-F6B193DBCDAB}"/>
              </a:ext>
            </a:extLst>
          </p:cNvPr>
          <p:cNvSpPr>
            <a:spLocks noGrp="1"/>
          </p:cNvSpPr>
          <p:nvPr>
            <p:ph type="body" sz="quarter" idx="16"/>
          </p:nvPr>
        </p:nvSpPr>
        <p:spPr>
          <a:xfrm>
            <a:off x="119888" y="3394017"/>
            <a:ext cx="3566283" cy="612988"/>
          </a:xfrm>
        </p:spPr>
        <p:txBody>
          <a:bodyPr wrap="square" lIns="198000">
            <a:spAutoFit/>
          </a:bodyPr>
          <a:lstStyle>
            <a:lvl1pPr marL="0" indent="0">
              <a:lnSpc>
                <a:spcPct val="110000"/>
              </a:lnSpc>
              <a:buNone/>
              <a:defRPr sz="1600"/>
            </a:lvl1pPr>
            <a:lvl2pPr marL="90488" indent="0">
              <a:buNone/>
              <a:defRPr sz="1600"/>
            </a:lvl2pPr>
            <a:lvl3pPr marL="361950" indent="0">
              <a:buNone/>
              <a:defRPr sz="1600"/>
            </a:lvl3pPr>
            <a:lvl4pPr marL="625475" indent="0">
              <a:buNone/>
              <a:defRPr sz="1600"/>
            </a:lvl4pPr>
            <a:lvl5pPr marL="896938" indent="0">
              <a:buNone/>
              <a:defRPr sz="1600"/>
            </a:lvl5pPr>
          </a:lstStyle>
          <a:p>
            <a:pPr lvl="0"/>
            <a:r>
              <a:rPr lang="fr-FR"/>
              <a:t>Cliquez pour modifier les styles du texte du masque</a:t>
            </a:r>
          </a:p>
        </p:txBody>
      </p:sp>
    </p:spTree>
    <p:extLst>
      <p:ext uri="{BB962C8B-B14F-4D97-AF65-F5344CB8AC3E}">
        <p14:creationId xmlns:p14="http://schemas.microsoft.com/office/powerpoint/2010/main" val="20709159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7">
    <p:spTree>
      <p:nvGrpSpPr>
        <p:cNvPr id="1" name=""/>
        <p:cNvGrpSpPr/>
        <p:nvPr/>
      </p:nvGrpSpPr>
      <p:grpSpPr>
        <a:xfrm>
          <a:off x="0" y="0"/>
          <a:ext cx="0" cy="0"/>
          <a:chOff x="0" y="0"/>
          <a:chExt cx="0" cy="0"/>
        </a:xfrm>
      </p:grpSpPr>
      <p:sp>
        <p:nvSpPr>
          <p:cNvPr id="69" name="Espace réservé pour une image  68">
            <a:extLst>
              <a:ext uri="{FF2B5EF4-FFF2-40B4-BE49-F238E27FC236}">
                <a16:creationId xmlns:a16="http://schemas.microsoft.com/office/drawing/2014/main" id="{B445BB7E-323F-43BE-9747-56900C275386}"/>
              </a:ext>
            </a:extLst>
          </p:cNvPr>
          <p:cNvSpPr>
            <a:spLocks noGrp="1"/>
          </p:cNvSpPr>
          <p:nvPr>
            <p:ph type="pic" sz="quarter" idx="17" hasCustomPrompt="1"/>
          </p:nvPr>
        </p:nvSpPr>
        <p:spPr>
          <a:xfrm>
            <a:off x="6767544" y="3605430"/>
            <a:ext cx="5006708" cy="2544188"/>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fld id="{0304C159-75DC-49E0-9C9A-EE2F48706F69}" type="datetime4">
              <a:rPr lang="fr-FR" smtClean="0"/>
              <a:t>29 février 2024</a:t>
            </a:fld>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Titre de la présentation</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5" name="Espace réservé du texte 14">
            <a:extLst>
              <a:ext uri="{FF2B5EF4-FFF2-40B4-BE49-F238E27FC236}">
                <a16:creationId xmlns:a16="http://schemas.microsoft.com/office/drawing/2014/main" id="{00CFC0DD-A9BA-4F4B-8171-7486F372ABAA}"/>
              </a:ext>
            </a:extLst>
          </p:cNvPr>
          <p:cNvSpPr>
            <a:spLocks noGrp="1"/>
          </p:cNvSpPr>
          <p:nvPr>
            <p:ph type="body" sz="quarter" idx="13" hasCustomPrompt="1"/>
          </p:nvPr>
        </p:nvSpPr>
        <p:spPr>
          <a:xfrm>
            <a:off x="286871" y="1048236"/>
            <a:ext cx="11618258" cy="313932"/>
          </a:xfr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a:t>
            </a:r>
          </a:p>
        </p:txBody>
      </p:sp>
      <p:sp>
        <p:nvSpPr>
          <p:cNvPr id="21" name="Titre 20">
            <a:extLst>
              <a:ext uri="{FF2B5EF4-FFF2-40B4-BE49-F238E27FC236}">
                <a16:creationId xmlns:a16="http://schemas.microsoft.com/office/drawing/2014/main" id="{EA7CCBEC-79CB-4843-937D-FB77DFF560D3}"/>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40" name="Espace réservé du texte 2">
            <a:extLst>
              <a:ext uri="{FF2B5EF4-FFF2-40B4-BE49-F238E27FC236}">
                <a16:creationId xmlns:a16="http://schemas.microsoft.com/office/drawing/2014/main" id="{0DECCBF1-B953-4748-AA30-D6E5221E0189}"/>
              </a:ext>
            </a:extLst>
          </p:cNvPr>
          <p:cNvSpPr>
            <a:spLocks noGrp="1"/>
          </p:cNvSpPr>
          <p:nvPr>
            <p:ph type="body" sz="quarter" idx="15"/>
          </p:nvPr>
        </p:nvSpPr>
        <p:spPr>
          <a:xfrm>
            <a:off x="286871" y="1608721"/>
            <a:ext cx="5997743" cy="1923604"/>
          </a:xfrm>
        </p:spPr>
        <p:txBody>
          <a:bodyPr>
            <a:spAutoFit/>
          </a:bodyPr>
          <a:lstStyle>
            <a:lvl1pPr marL="127000" indent="-127000">
              <a:defRPr sz="2400" cap="all" baseline="0">
                <a:latin typeface="+mj-lt"/>
              </a:defRPr>
            </a:lvl1pPr>
            <a:lvl2pPr marL="112713" indent="-112713">
              <a:spcBef>
                <a:spcPts val="900"/>
              </a:spcBef>
              <a:buFont typeface="Arial" panose="020B0604020202020204" pitchFamily="34" charset="0"/>
              <a:buChar char=" "/>
              <a:defRPr sz="1400">
                <a:solidFill>
                  <a:schemeClr val="tx2"/>
                </a:solidFill>
              </a:defRPr>
            </a:lvl2pPr>
            <a:lvl3pPr marL="266700" indent="-153988">
              <a:buFont typeface="Wingdings" panose="05000000000000000000" pitchFamily="2" charset="2"/>
              <a:buChar char="§"/>
              <a:defRPr/>
            </a:lvl3pPr>
            <a:lvl4pPr marL="533400" indent="-180975">
              <a:buFont typeface="Arial" panose="020B0604020202020204" pitchFamily="34" charset="0"/>
              <a:buChar char="̶"/>
              <a:tabLst/>
              <a:defRPr/>
            </a:lvl4pPr>
            <a:lvl5pPr marL="812800" indent="-180975">
              <a:defRPr/>
            </a:lvl5pPr>
          </a:lstStyle>
          <a:p>
            <a:pPr lvl="0"/>
            <a:r>
              <a:rPr lang="fr-FR"/>
              <a:t>Cliquez pour modifier les styles du texte du masque</a:t>
            </a:r>
          </a:p>
        </p:txBody>
      </p:sp>
      <p:sp>
        <p:nvSpPr>
          <p:cNvPr id="7" name="Espace réservé du texte 6">
            <a:extLst>
              <a:ext uri="{FF2B5EF4-FFF2-40B4-BE49-F238E27FC236}">
                <a16:creationId xmlns:a16="http://schemas.microsoft.com/office/drawing/2014/main" id="{361F4148-27EE-42DD-B525-DB01CBA249DC}"/>
              </a:ext>
            </a:extLst>
          </p:cNvPr>
          <p:cNvSpPr>
            <a:spLocks noGrp="1"/>
          </p:cNvSpPr>
          <p:nvPr>
            <p:ph type="body" sz="quarter" idx="16" hasCustomPrompt="1"/>
          </p:nvPr>
        </p:nvSpPr>
        <p:spPr>
          <a:xfrm>
            <a:off x="7229474" y="2233828"/>
            <a:ext cx="3848101" cy="1195171"/>
          </a:xfrm>
        </p:spPr>
        <p:txBody>
          <a:bodyPr>
            <a:normAutofit/>
          </a:bodyPr>
          <a:lstStyle>
            <a:lvl1pPr marL="0" indent="0">
              <a:buNone/>
              <a:defRPr sz="2400"/>
            </a:lvl1pPr>
          </a:lstStyle>
          <a:p>
            <a:pPr lvl="0"/>
            <a:r>
              <a:rPr lang="fr-FR"/>
              <a:t>Citation</a:t>
            </a:r>
          </a:p>
        </p:txBody>
      </p:sp>
    </p:spTree>
    <p:extLst>
      <p:ext uri="{BB962C8B-B14F-4D97-AF65-F5344CB8AC3E}">
        <p14:creationId xmlns:p14="http://schemas.microsoft.com/office/powerpoint/2010/main" val="21987967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8">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F118F9-3D2C-4FDB-8631-E83DDEBA8061}"/>
              </a:ext>
            </a:extLst>
          </p:cNvPr>
          <p:cNvSpPr/>
          <p:nvPr userDrawn="1"/>
        </p:nvSpPr>
        <p:spPr>
          <a:xfrm>
            <a:off x="0" y="0"/>
            <a:ext cx="6096000" cy="6858000"/>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10" name="Espace réservé pour une image  9">
            <a:extLst>
              <a:ext uri="{FF2B5EF4-FFF2-40B4-BE49-F238E27FC236}">
                <a16:creationId xmlns:a16="http://schemas.microsoft.com/office/drawing/2014/main" id="{7C2272E2-0E09-4304-86DB-69DE499FABA7}"/>
              </a:ext>
            </a:extLst>
          </p:cNvPr>
          <p:cNvSpPr>
            <a:spLocks noGrp="1"/>
          </p:cNvSpPr>
          <p:nvPr>
            <p:ph type="pic" sz="quarter" idx="17" hasCustomPrompt="1"/>
          </p:nvPr>
        </p:nvSpPr>
        <p:spPr>
          <a:xfrm>
            <a:off x="6096000" y="0"/>
            <a:ext cx="6096000" cy="2952747"/>
          </a:xfrm>
          <a:custGeom>
            <a:avLst/>
            <a:gdLst>
              <a:gd name="connsiteX0" fmla="*/ 0 w 6096000"/>
              <a:gd name="connsiteY0" fmla="*/ 0 h 2952747"/>
              <a:gd name="connsiteX1" fmla="*/ 5222081 w 6096000"/>
              <a:gd name="connsiteY1" fmla="*/ 0 h 2952747"/>
              <a:gd name="connsiteX2" fmla="*/ 5222081 w 6096000"/>
              <a:gd name="connsiteY2" fmla="*/ 873919 h 2952747"/>
              <a:gd name="connsiteX3" fmla="*/ 6096000 w 6096000"/>
              <a:gd name="connsiteY3" fmla="*/ 873919 h 2952747"/>
              <a:gd name="connsiteX4" fmla="*/ 6096000 w 6096000"/>
              <a:gd name="connsiteY4" fmla="*/ 2952747 h 2952747"/>
              <a:gd name="connsiteX5" fmla="*/ 0 w 6096000"/>
              <a:gd name="connsiteY5" fmla="*/ 2952747 h 295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952747">
                <a:moveTo>
                  <a:pt x="0" y="0"/>
                </a:moveTo>
                <a:lnTo>
                  <a:pt x="5222081" y="0"/>
                </a:lnTo>
                <a:lnTo>
                  <a:pt x="5222081" y="873919"/>
                </a:lnTo>
                <a:lnTo>
                  <a:pt x="6096000" y="873919"/>
                </a:lnTo>
                <a:lnTo>
                  <a:pt x="6096000" y="2952747"/>
                </a:lnTo>
                <a:lnTo>
                  <a:pt x="0" y="2952747"/>
                </a:lnTo>
                <a:close/>
              </a:path>
            </a:pathLst>
          </a:custGeom>
          <a:solidFill>
            <a:schemeClr val="bg1">
              <a:lumMod val="95000"/>
            </a:schemeClr>
          </a:solidFill>
        </p:spPr>
        <p:txBody>
          <a:bodyPr wrap="square">
            <a:noAutofit/>
          </a:bodyPr>
          <a:lstStyle>
            <a:lvl1pPr marL="0" indent="0">
              <a:buNone/>
              <a:defRPr/>
            </a:lvl1pPr>
          </a:lstStyle>
          <a:p>
            <a:r>
              <a:rPr lang="fr-FR"/>
              <a:t> </a:t>
            </a:r>
          </a:p>
        </p:txBody>
      </p:sp>
      <p:sp>
        <p:nvSpPr>
          <p:cNvPr id="2" name="Titre 1">
            <a:extLst>
              <a:ext uri="{FF2B5EF4-FFF2-40B4-BE49-F238E27FC236}">
                <a16:creationId xmlns:a16="http://schemas.microsoft.com/office/drawing/2014/main" id="{31EC9107-11BF-4B1A-B691-78781628DCBA}"/>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DC1ECC3F-5204-4951-B8A3-FB8992EBAA0C}"/>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4" name="Espace réservé du pied de page 3">
            <a:extLst>
              <a:ext uri="{FF2B5EF4-FFF2-40B4-BE49-F238E27FC236}">
                <a16:creationId xmlns:a16="http://schemas.microsoft.com/office/drawing/2014/main" id="{992E9E02-A507-43D4-895D-90DB9823826E}"/>
              </a:ext>
            </a:extLst>
          </p:cNvPr>
          <p:cNvSpPr>
            <a:spLocks noGrp="1"/>
          </p:cNvSpPr>
          <p:nvPr>
            <p:ph type="ftr" sz="quarter" idx="11"/>
          </p:nvPr>
        </p:nvSpPr>
        <p:spPr/>
        <p:txBody>
          <a:bodyPr/>
          <a:lstStyle/>
          <a:p>
            <a:r>
              <a:rPr lang="fr-FR"/>
              <a:t>Titre de la présentation</a:t>
            </a:r>
          </a:p>
        </p:txBody>
      </p:sp>
      <p:sp>
        <p:nvSpPr>
          <p:cNvPr id="5" name="Espace réservé du numéro de diapositive 4">
            <a:extLst>
              <a:ext uri="{FF2B5EF4-FFF2-40B4-BE49-F238E27FC236}">
                <a16:creationId xmlns:a16="http://schemas.microsoft.com/office/drawing/2014/main" id="{268C6739-54ED-4EDD-B6D2-766CA61BFBA1}"/>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2" name="Espace réservé du texte 14">
            <a:extLst>
              <a:ext uri="{FF2B5EF4-FFF2-40B4-BE49-F238E27FC236}">
                <a16:creationId xmlns:a16="http://schemas.microsoft.com/office/drawing/2014/main" id="{9D711D5D-C57A-4AF1-A30C-982A4FA5A67A}"/>
              </a:ext>
            </a:extLst>
          </p:cNvPr>
          <p:cNvSpPr>
            <a:spLocks noGrp="1"/>
          </p:cNvSpPr>
          <p:nvPr>
            <p:ph type="body" sz="quarter" idx="13" hasCustomPrompt="1"/>
          </p:nvPr>
        </p:nvSpPr>
        <p:spPr>
          <a:xfrm>
            <a:off x="286871" y="1048236"/>
            <a:ext cx="11618258" cy="313932"/>
          </a:xfr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a:t>
            </a:r>
          </a:p>
        </p:txBody>
      </p:sp>
      <p:sp>
        <p:nvSpPr>
          <p:cNvPr id="13" name="Espace réservé du texte 2">
            <a:extLst>
              <a:ext uri="{FF2B5EF4-FFF2-40B4-BE49-F238E27FC236}">
                <a16:creationId xmlns:a16="http://schemas.microsoft.com/office/drawing/2014/main" id="{D678E4D1-57E1-4837-903D-D632DDD49E18}"/>
              </a:ext>
            </a:extLst>
          </p:cNvPr>
          <p:cNvSpPr>
            <a:spLocks noGrp="1"/>
          </p:cNvSpPr>
          <p:nvPr>
            <p:ph type="body" sz="quarter" idx="15"/>
          </p:nvPr>
        </p:nvSpPr>
        <p:spPr>
          <a:xfrm>
            <a:off x="286872" y="3292207"/>
            <a:ext cx="5547872" cy="2139047"/>
          </a:xfrm>
        </p:spPr>
        <p:txBody>
          <a:bodyPr wrap="square" anchor="b">
            <a:spAutoFit/>
          </a:bodyPr>
          <a:lstStyle>
            <a:lvl1pPr marL="127000" indent="-127000">
              <a:defRPr sz="3000" cap="all" baseline="0">
                <a:latin typeface="+mj-lt"/>
              </a:defRPr>
            </a:lvl1pPr>
            <a:lvl2pPr marL="112713" indent="-112713">
              <a:spcBef>
                <a:spcPts val="900"/>
              </a:spcBef>
              <a:buFont typeface="Arial" panose="020B0604020202020204" pitchFamily="34" charset="0"/>
              <a:buChar char=" "/>
              <a:defRPr sz="1600">
                <a:solidFill>
                  <a:schemeClr val="tx2"/>
                </a:solidFill>
              </a:defRPr>
            </a:lvl2pPr>
            <a:lvl3pPr marL="266700" indent="-153988">
              <a:buFont typeface="Wingdings" panose="05000000000000000000" pitchFamily="2" charset="2"/>
              <a:buChar char="§"/>
              <a:defRPr/>
            </a:lvl3pPr>
            <a:lvl4pPr marL="533400" indent="-180975">
              <a:buFont typeface="Arial" panose="020B0604020202020204" pitchFamily="34" charset="0"/>
              <a:buChar char="̶"/>
              <a:tabLst/>
              <a:defRPr/>
            </a:lvl4pPr>
            <a:lvl5pPr marL="812800" indent="-180975">
              <a:defRPr/>
            </a:lvl5pPr>
          </a:lstStyle>
          <a:p>
            <a:pPr lvl="0"/>
            <a:r>
              <a:rPr lang="fr-FR"/>
              <a:t>Cliquez pour modifier les styles du texte du masque</a:t>
            </a:r>
          </a:p>
        </p:txBody>
      </p:sp>
      <p:cxnSp>
        <p:nvCxnSpPr>
          <p:cNvPr id="14" name="Connecteur droit 13">
            <a:extLst>
              <a:ext uri="{FF2B5EF4-FFF2-40B4-BE49-F238E27FC236}">
                <a16:creationId xmlns:a16="http://schemas.microsoft.com/office/drawing/2014/main" id="{3BDE6836-A6D9-4741-963B-9620A63641B9}"/>
              </a:ext>
            </a:extLst>
          </p:cNvPr>
          <p:cNvCxnSpPr/>
          <p:nvPr userDrawn="1"/>
        </p:nvCxnSpPr>
        <p:spPr>
          <a:xfrm>
            <a:off x="481665" y="5652533"/>
            <a:ext cx="71150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5" name="Groupe 14">
            <a:extLst>
              <a:ext uri="{FF2B5EF4-FFF2-40B4-BE49-F238E27FC236}">
                <a16:creationId xmlns:a16="http://schemas.microsoft.com/office/drawing/2014/main" id="{C8BBA83C-180A-45AB-9625-3B43612AB26D}"/>
              </a:ext>
            </a:extLst>
          </p:cNvPr>
          <p:cNvGrpSpPr/>
          <p:nvPr userDrawn="1"/>
        </p:nvGrpSpPr>
        <p:grpSpPr>
          <a:xfrm>
            <a:off x="0" y="5984080"/>
            <a:ext cx="873919" cy="873919"/>
            <a:chOff x="11318081" y="0"/>
            <a:chExt cx="873919" cy="873919"/>
          </a:xfrm>
        </p:grpSpPr>
        <p:sp>
          <p:nvSpPr>
            <p:cNvPr id="16" name="Rectangle 15">
              <a:extLst>
                <a:ext uri="{FF2B5EF4-FFF2-40B4-BE49-F238E27FC236}">
                  <a16:creationId xmlns:a16="http://schemas.microsoft.com/office/drawing/2014/main" id="{84E91278-AE23-4E28-9180-C020FE2E308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Graphique 16">
              <a:extLst>
                <a:ext uri="{FF2B5EF4-FFF2-40B4-BE49-F238E27FC236}">
                  <a16:creationId xmlns:a16="http://schemas.microsoft.com/office/drawing/2014/main" id="{3DD7C53C-9F1A-40FE-B863-C8C2226073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8515592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VISUEL GAUCHE_JO">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6238872" y="1818299"/>
            <a:ext cx="5666256" cy="4226844"/>
          </a:xfrm>
        </p:spPr>
        <p:txBody>
          <a:bodyPr/>
          <a:lstStyle/>
          <a:p>
            <a:pPr lvl="0"/>
            <a:r>
              <a:rPr lang="fr-FR"/>
              <a:t>Cliquez pour modifier les styles du texte du masque</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86872" y="1818299"/>
            <a:ext cx="5666256" cy="4226844"/>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13932"/>
          </a:xfr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p:nvPr>
        </p:nvSpPr>
        <p:spPr>
          <a:xfrm>
            <a:off x="286871" y="342912"/>
            <a:ext cx="11618258" cy="480131"/>
          </a:xfrm>
        </p:spPr>
        <p:txBody>
          <a:bodyPr/>
          <a:lstStyle>
            <a:lvl1pPr>
              <a:defRPr>
                <a:solidFill>
                  <a:schemeClr val="tx2"/>
                </a:solidFill>
              </a:defRPr>
            </a:lvl1pPr>
          </a:lstStyle>
          <a:p>
            <a:r>
              <a:rPr lang="fr-FR"/>
              <a:t>Modifiez le style du titre</a:t>
            </a:r>
          </a:p>
        </p:txBody>
      </p:sp>
      <p:sp>
        <p:nvSpPr>
          <p:cNvPr id="5" name="Espace réservé du texte 4">
            <a:extLst>
              <a:ext uri="{FF2B5EF4-FFF2-40B4-BE49-F238E27FC236}">
                <a16:creationId xmlns:a16="http://schemas.microsoft.com/office/drawing/2014/main" id="{8B69A01E-5403-C840-BC6B-180ECB5A8CDB}"/>
              </a:ext>
            </a:extLst>
          </p:cNvPr>
          <p:cNvSpPr>
            <a:spLocks noGrp="1"/>
          </p:cNvSpPr>
          <p:nvPr>
            <p:ph type="body" sz="quarter" idx="16"/>
          </p:nvPr>
        </p:nvSpPr>
        <p:spPr>
          <a:xfrm>
            <a:off x="4209282" y="2019759"/>
            <a:ext cx="1191393" cy="1187785"/>
          </a:xfrm>
          <a:solidFill>
            <a:schemeClr val="tx2"/>
          </a:solidFill>
          <a:ln>
            <a:noFill/>
          </a:ln>
        </p:spPr>
        <p:txBody>
          <a:bodyPr anchor="ctr">
            <a:normAutofit/>
          </a:bodyPr>
          <a:lstStyle>
            <a:lvl1pPr marL="0" indent="0" algn="ctr">
              <a:buNone/>
              <a:defRPr sz="2800">
                <a:solidFill>
                  <a:schemeClr val="bg1"/>
                </a:solidFill>
              </a:defRPr>
            </a:lvl1pPr>
          </a:lstStyle>
          <a:p>
            <a:pPr lvl="0"/>
            <a:r>
              <a:rPr lang="fr-FR"/>
              <a:t>Cliquez pour modifier les styles du texte du masque</a:t>
            </a:r>
          </a:p>
        </p:txBody>
      </p:sp>
      <p:sp>
        <p:nvSpPr>
          <p:cNvPr id="15" name="Espace réservé du texte 4">
            <a:extLst>
              <a:ext uri="{FF2B5EF4-FFF2-40B4-BE49-F238E27FC236}">
                <a16:creationId xmlns:a16="http://schemas.microsoft.com/office/drawing/2014/main" id="{7908E8D6-CCD7-7B4E-BD30-20856875D63F}"/>
              </a:ext>
            </a:extLst>
          </p:cNvPr>
          <p:cNvSpPr>
            <a:spLocks noGrp="1"/>
          </p:cNvSpPr>
          <p:nvPr>
            <p:ph type="body" sz="quarter" idx="17"/>
          </p:nvPr>
        </p:nvSpPr>
        <p:spPr>
          <a:xfrm>
            <a:off x="5183822" y="3026979"/>
            <a:ext cx="1044000" cy="1045089"/>
          </a:xfrm>
          <a:solidFill>
            <a:srgbClr val="C6C5C5"/>
          </a:solidFill>
          <a:ln>
            <a:noFill/>
          </a:ln>
        </p:spPr>
        <p:txBody>
          <a:bodyPr anchor="ctr">
            <a:normAutofit/>
          </a:bodyPr>
          <a:lstStyle>
            <a:lvl1pPr marL="0" indent="0" algn="ctr">
              <a:buNone/>
              <a:defRPr sz="1000" b="0">
                <a:solidFill>
                  <a:srgbClr val="706F6F"/>
                </a:solidFill>
              </a:defRPr>
            </a:lvl1pPr>
          </a:lstStyle>
          <a:p>
            <a:pPr lvl="0"/>
            <a:r>
              <a:rPr lang="fr-FR"/>
              <a:t>Cliquez pour modifier les styles du texte du masque</a:t>
            </a:r>
          </a:p>
        </p:txBody>
      </p:sp>
      <p:sp>
        <p:nvSpPr>
          <p:cNvPr id="2" name="Espace réservé de la date 1">
            <a:extLst>
              <a:ext uri="{FF2B5EF4-FFF2-40B4-BE49-F238E27FC236}">
                <a16:creationId xmlns:a16="http://schemas.microsoft.com/office/drawing/2014/main" id="{46C18740-BFDB-774B-9906-3DD1163D203E}"/>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463A3399-7946-5442-BDF2-1798CE15DC90}"/>
              </a:ext>
            </a:extLst>
          </p:cNvPr>
          <p:cNvSpPr>
            <a:spLocks noGrp="1"/>
          </p:cNvSpPr>
          <p:nvPr>
            <p:ph type="ftr" sz="quarter" idx="19"/>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08500DE4-5204-DE4D-9F1B-AE1386B59E76}"/>
              </a:ext>
            </a:extLst>
          </p:cNvPr>
          <p:cNvSpPr>
            <a:spLocks noGrp="1"/>
          </p:cNvSpPr>
          <p:nvPr>
            <p:ph type="sldNum" sz="quarter" idx="20"/>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29515366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8"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9"/>
            <a:ext cx="2520000" cy="540000"/>
          </a:xfrm>
        </p:spPr>
        <p:txBody>
          <a:bodyPr/>
          <a:lstStyle>
            <a:lvl1pPr>
              <a:defRPr sz="2300" b="1">
                <a:solidFill>
                  <a:schemeClr val="tx1"/>
                </a:solidFill>
              </a:defRPr>
            </a:lvl1pPr>
          </a:lstStyle>
          <a:p>
            <a:fld id="{17BD7F9C-D61F-45C4-9950-66826F7AC354}" type="datetime4">
              <a:rPr lang="fr-FR" smtClean="0"/>
              <a:pPr/>
              <a:t>29 février 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9"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 y="4647342"/>
            <a:ext cx="2460076" cy="2209801"/>
          </a:xfrm>
          <a:prstGeom prst="rect">
            <a:avLst/>
          </a:prstGeom>
        </p:spPr>
      </p:pic>
    </p:spTree>
    <p:extLst>
      <p:ext uri="{BB962C8B-B14F-4D97-AF65-F5344CB8AC3E}">
        <p14:creationId xmlns:p14="http://schemas.microsoft.com/office/powerpoint/2010/main" val="35403902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9"/>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5" y="4746813"/>
            <a:ext cx="2911289" cy="1277471"/>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9"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sz="140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1"/>
            <a:ext cx="10080000" cy="900000"/>
          </a:xfrm>
        </p:spPr>
        <p:txBody>
          <a:bodyPr anchor="t"/>
          <a:lstStyle>
            <a:lvl1pPr marL="0" indent="0" algn="l">
              <a:buNone/>
              <a:defRPr sz="2300" b="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7" y="4061199"/>
            <a:ext cx="2520000" cy="540000"/>
          </a:xfrm>
        </p:spPr>
        <p:txBody>
          <a:bodyPr/>
          <a:lstStyle>
            <a:lvl1pPr>
              <a:defRPr sz="2300" b="1">
                <a:solidFill>
                  <a:schemeClr val="tx1"/>
                </a:solidFill>
              </a:defRPr>
            </a:lvl1pPr>
          </a:lstStyle>
          <a:p>
            <a:fld id="{EA529C3E-A98E-4662-8D08-AD7C3B6D616D}" type="datetime4">
              <a:rPr lang="fr-FR" smtClean="0"/>
              <a:pPr/>
              <a:t>29 février 2024</a:t>
            </a:fld>
            <a:endParaRPr lang="fr-FR"/>
          </a:p>
        </p:txBody>
      </p:sp>
    </p:spTree>
    <p:extLst>
      <p:ext uri="{BB962C8B-B14F-4D97-AF65-F5344CB8AC3E}">
        <p14:creationId xmlns:p14="http://schemas.microsoft.com/office/powerpoint/2010/main" val="2164683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9"/>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5" y="4746813"/>
            <a:ext cx="2911289" cy="1277471"/>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7"/>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sz="140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1"/>
            <a:ext cx="10080000" cy="900000"/>
          </a:xfrm>
        </p:spPr>
        <p:txBody>
          <a:bodyPr anchor="t"/>
          <a:lstStyle>
            <a:lvl1pPr marL="0" indent="0" algn="l">
              <a:buNone/>
              <a:defRPr sz="2300" b="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7" y="4061199"/>
            <a:ext cx="2520000" cy="540000"/>
          </a:xfrm>
        </p:spPr>
        <p:txBody>
          <a:bodyPr/>
          <a:lstStyle>
            <a:lvl1pPr>
              <a:defRPr sz="2300" b="1">
                <a:solidFill>
                  <a:schemeClr val="tx1"/>
                </a:solidFill>
              </a:defRPr>
            </a:lvl1pPr>
          </a:lstStyle>
          <a:p>
            <a:fld id="{0D0554C4-B329-44FB-8A8A-413BF97C4B11}" type="datetime4">
              <a:rPr lang="fr-FR" smtClean="0"/>
              <a:pPr/>
              <a:t>29 février 2024</a:t>
            </a:fld>
            <a:endParaRPr lang="fr-FR"/>
          </a:p>
        </p:txBody>
      </p:sp>
    </p:spTree>
    <p:extLst>
      <p:ext uri="{BB962C8B-B14F-4D97-AF65-F5344CB8AC3E}">
        <p14:creationId xmlns:p14="http://schemas.microsoft.com/office/powerpoint/2010/main" val="21733888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1"/>
            <a:ext cx="11160000" cy="5805503"/>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sz="140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1"/>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29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1"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1"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7" y="1795743"/>
            <a:ext cx="2880000" cy="576000"/>
          </a:xfrm>
        </p:spPr>
        <p:txBody>
          <a:bodyPr anchor="t"/>
          <a:lstStyle>
            <a:lvl1pPr marL="0" indent="0">
              <a:buNone/>
              <a:defRPr sz="33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7"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470170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9"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sz="1400">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9" y="1695731"/>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9"/>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29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9" y="3063759"/>
            <a:ext cx="1332000" cy="576000"/>
          </a:xfrm>
        </p:spPr>
        <p:txBody>
          <a:bodyPr anchor="ctr"/>
          <a:lstStyle>
            <a:lvl1pPr marL="0" indent="-287993">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9" y="4431787"/>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9" y="1695731"/>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9"/>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9" y="3063759"/>
            <a:ext cx="1332000" cy="576000"/>
          </a:xfrm>
        </p:spPr>
        <p:txBody>
          <a:bodyPr anchor="ctr"/>
          <a:lstStyle>
            <a:lvl1pPr marL="0" indent="-287993">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9" y="4431787"/>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1672131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1" y="6123870"/>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5"/>
            <a:ext cx="11160003"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sz="1400"/>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7" y="3269296"/>
            <a:ext cx="7920000" cy="2160000"/>
          </a:xfrm>
        </p:spPr>
        <p:txBody>
          <a:bodyPr anchor="t"/>
          <a:lstStyle>
            <a:lvl1pPr marL="0" indent="0" algn="l">
              <a:buNone/>
              <a:defRPr sz="2300" b="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29 février 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87270725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9"/>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40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9"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9" y="1292225"/>
            <a:ext cx="10080000" cy="684000"/>
          </a:xfrm>
        </p:spPr>
        <p:txBody>
          <a:bodyPr anchor="b"/>
          <a:lstStyle>
            <a:lvl1pPr marL="0" indent="0">
              <a:buNone/>
              <a:defRPr sz="3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1" y="4189728"/>
            <a:ext cx="6624173" cy="1440000"/>
          </a:xfrm>
        </p:spPr>
        <p:txBody>
          <a:bodyPr/>
          <a:lstStyle>
            <a:lvl1pPr>
              <a:lnSpc>
                <a:spcPct val="90000"/>
              </a:lnSpc>
              <a:defRPr sz="3000" b="0">
                <a:solidFill>
                  <a:schemeClr val="tx1"/>
                </a:solidFill>
              </a:defRPr>
            </a:lvl1pPr>
            <a:lvl2pPr marL="485988"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sz="1400"/>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4012824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3755754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5" y="1513680"/>
            <a:ext cx="5161199"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28518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701"/>
            <a:ext cx="3496307"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3324156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701"/>
            <a:ext cx="3496307"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1559248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5" y="1513680"/>
            <a:ext cx="5161199"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4"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9262262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3"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6"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506512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3"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5521155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5152469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7"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7"/>
            <a:ext cx="3496307"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10152160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3"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4" y="1976309"/>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37818324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8"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5"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8"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1" y="4014000"/>
            <a:ext cx="6237583"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1"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669182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8"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4"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6"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1" y="4014000"/>
            <a:ext cx="6237583"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1"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1243816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7" y="2175986"/>
            <a:ext cx="5594159" cy="298275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9"/>
            <a:ext cx="5565075"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5610029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7"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81"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81" y="3823711"/>
            <a:ext cx="4838703" cy="1316367"/>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9344216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7"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81"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81" y="3823711"/>
            <a:ext cx="4838703" cy="1316367"/>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0530879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4"/>
            <a:ext cx="6033248" cy="2998695"/>
          </a:xfrm>
          <a:prstGeom prst="rect">
            <a:avLst/>
          </a:prstGeom>
        </p:spPr>
      </p:pic>
    </p:spTree>
    <p:extLst>
      <p:ext uri="{BB962C8B-B14F-4D97-AF65-F5344CB8AC3E}">
        <p14:creationId xmlns:p14="http://schemas.microsoft.com/office/powerpoint/2010/main" val="8838254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1" y="4023361"/>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1" y="2420892"/>
            <a:ext cx="1682751"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1" y="2420892"/>
            <a:ext cx="2813839"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40" y="2420892"/>
            <a:ext cx="1681161" cy="2119359"/>
          </a:xfrm>
          <a:prstGeom prst="rect">
            <a:avLst/>
          </a:prstGeom>
        </p:spPr>
      </p:pic>
    </p:spTree>
    <p:extLst>
      <p:ext uri="{BB962C8B-B14F-4D97-AF65-F5344CB8AC3E}">
        <p14:creationId xmlns:p14="http://schemas.microsoft.com/office/powerpoint/2010/main" val="11991207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7"/>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9843180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6"/>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9" y="1509186"/>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590817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0B729FE-7663-43AE-8AFD-F1E39783CA7A}"/>
              </a:ext>
            </a:extLst>
          </p:cNvPr>
          <p:cNvSpPr>
            <a:spLocks noGrp="1"/>
          </p:cNvSpPr>
          <p:nvPr>
            <p:ph type="dt" sz="half" idx="10"/>
          </p:nvPr>
        </p:nvSpPr>
        <p:spPr/>
        <p:txBody>
          <a:bodyPr/>
          <a:lstStyle/>
          <a:p>
            <a:fld id="{0810874F-FD6C-4D63-BE11-416112A7A882}" type="datetimeFigureOut">
              <a:rPr lang="fr-FR" smtClean="0"/>
              <a:t>29/02/2024</a:t>
            </a:fld>
            <a:endParaRPr lang="fr-FR"/>
          </a:p>
        </p:txBody>
      </p:sp>
      <p:sp>
        <p:nvSpPr>
          <p:cNvPr id="3" name="Espace réservé du pied de page 2">
            <a:extLst>
              <a:ext uri="{FF2B5EF4-FFF2-40B4-BE49-F238E27FC236}">
                <a16:creationId xmlns:a16="http://schemas.microsoft.com/office/drawing/2014/main" id="{EAB16559-94C2-4452-89C5-A9AE9F25A76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D858BD3-40DB-4CA1-AE4A-C3B9323C947B}"/>
              </a:ext>
            </a:extLst>
          </p:cNvPr>
          <p:cNvSpPr>
            <a:spLocks noGrp="1"/>
          </p:cNvSpPr>
          <p:nvPr>
            <p:ph type="sldNum" sz="quarter" idx="12"/>
          </p:nvPr>
        </p:nvSpPr>
        <p:spPr/>
        <p:txBody>
          <a:bodyPr/>
          <a:lstStyle/>
          <a:p>
            <a:fld id="{20D0CBA3-FEA2-4760-A4F0-54D589F0D73E}" type="slidenum">
              <a:rPr lang="fr-FR" smtClean="0"/>
              <a:t>‹N°›</a:t>
            </a:fld>
            <a:endParaRPr lang="fr-FR"/>
          </a:p>
        </p:txBody>
      </p:sp>
    </p:spTree>
    <p:extLst>
      <p:ext uri="{BB962C8B-B14F-4D97-AF65-F5344CB8AC3E}">
        <p14:creationId xmlns:p14="http://schemas.microsoft.com/office/powerpoint/2010/main" val="32951196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7"/>
            <a:ext cx="2592288" cy="1541135"/>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4730652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39" indent="0">
              <a:buNone/>
              <a:defRPr sz="1600" b="0">
                <a:solidFill>
                  <a:schemeClr val="bg1"/>
                </a:solidFill>
              </a:defRPr>
            </a:lvl2pPr>
            <a:lvl3pPr marL="1219080" indent="0">
              <a:buNone/>
              <a:defRPr sz="1600" b="0">
                <a:solidFill>
                  <a:schemeClr val="bg1"/>
                </a:solidFill>
              </a:defRPr>
            </a:lvl3pPr>
            <a:lvl4pPr marL="1828618" indent="0">
              <a:buNone/>
              <a:defRPr sz="1600" b="0">
                <a:solidFill>
                  <a:schemeClr val="bg1"/>
                </a:solidFill>
              </a:defRPr>
            </a:lvl4pPr>
            <a:lvl5pPr marL="243815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776073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a:xfrm>
            <a:off x="2808000" y="6376244"/>
            <a:ext cx="6576000" cy="365125"/>
          </a:xfrm>
          <a:prstGeom prst="rect">
            <a:avLst/>
          </a:prstGeom>
        </p:spPr>
        <p:txBody>
          <a:bodyPr/>
          <a:lstStyle/>
          <a:p>
            <a:r>
              <a:rPr lang="fr-FR"/>
              <a:t>Argumentaires e-commerce • juin 2020</a:t>
            </a: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a:p>
        </p:txBody>
      </p:sp>
      <p:sp>
        <p:nvSpPr>
          <p:cNvPr id="4" name="Espace réservé du texte 3"/>
          <p:cNvSpPr>
            <a:spLocks noGrp="1"/>
          </p:cNvSpPr>
          <p:nvPr>
            <p:ph type="body" sz="quarter" idx="16"/>
          </p:nvPr>
        </p:nvSpPr>
        <p:spPr>
          <a:xfrm>
            <a:off x="1368001" y="1620000"/>
            <a:ext cx="4824011" cy="584864"/>
          </a:xfrm>
        </p:spPr>
        <p:txBody>
          <a:bodyPr/>
          <a:lstStyle>
            <a:lvl1pPr marL="143996" indent="-143996">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a:t>Modifiez les styles du texte du masque</a:t>
            </a:r>
          </a:p>
        </p:txBody>
      </p:sp>
      <p:sp>
        <p:nvSpPr>
          <p:cNvPr id="8" name="Espace réservé du texte 7"/>
          <p:cNvSpPr>
            <a:spLocks noGrp="1"/>
          </p:cNvSpPr>
          <p:nvPr>
            <p:ph type="body" sz="quarter" idx="17"/>
          </p:nvPr>
        </p:nvSpPr>
        <p:spPr>
          <a:xfrm>
            <a:off x="1368001" y="2060848"/>
            <a:ext cx="4824011" cy="1440160"/>
          </a:xfrm>
        </p:spPr>
        <p:txBody>
          <a:bodyPr/>
          <a:lstStyle>
            <a:lvl1pPr marL="143996">
              <a:lnSpc>
                <a:spcPts val="1600"/>
              </a:lnSpc>
              <a:spcAft>
                <a:spcPts val="0"/>
              </a:spcAft>
              <a:defRPr sz="1200" b="0" cap="none" baseline="0">
                <a:solidFill>
                  <a:schemeClr val="tx1"/>
                </a:solidFill>
              </a:defRPr>
            </a:lvl1pPr>
          </a:lstStyle>
          <a:p>
            <a:pPr lvl="0"/>
            <a:r>
              <a:rPr lang="fr-FR"/>
              <a:t>Modifiez les styles du texte du masque</a:t>
            </a:r>
          </a:p>
        </p:txBody>
      </p:sp>
      <p:sp>
        <p:nvSpPr>
          <p:cNvPr id="9" name="Titre 8"/>
          <p:cNvSpPr>
            <a:spLocks noGrp="1"/>
          </p:cNvSpPr>
          <p:nvPr>
            <p:ph type="title" hasCustomPrompt="1"/>
          </p:nvPr>
        </p:nvSpPr>
        <p:spPr>
          <a:xfrm>
            <a:off x="1368000" y="306002"/>
            <a:ext cx="5088565" cy="769441"/>
          </a:xfrm>
        </p:spPr>
        <p:txBody>
          <a:bodyPr/>
          <a:lstStyle>
            <a:lvl1pPr>
              <a:defRPr baseline="0"/>
            </a:lvl1pPr>
          </a:lstStyle>
          <a:p>
            <a:r>
              <a:rPr lang="fr-FR"/>
              <a:t>Titre </a:t>
            </a:r>
            <a:r>
              <a:rPr lang="fr-FR" err="1"/>
              <a:t>lorem</a:t>
            </a:r>
            <a:r>
              <a:rPr lang="fr-FR"/>
              <a:t> </a:t>
            </a:r>
            <a:r>
              <a:rPr lang="fr-FR" err="1"/>
              <a:t>ipsum</a:t>
            </a:r>
            <a:r>
              <a:rPr lang="fr-FR"/>
              <a:t> </a:t>
            </a:r>
            <a:r>
              <a:rPr lang="fr-FR" err="1"/>
              <a:t>dolor</a:t>
            </a:r>
            <a:br>
              <a:rPr lang="fr-FR"/>
            </a:br>
            <a:r>
              <a:rPr lang="fr-FR" err="1"/>
              <a:t>dolor</a:t>
            </a:r>
            <a:r>
              <a:rPr lang="fr-FR"/>
              <a:t> </a:t>
            </a:r>
            <a:r>
              <a:rPr lang="fr-FR" err="1"/>
              <a:t>sit</a:t>
            </a:r>
            <a:r>
              <a:rPr lang="fr-FR"/>
              <a:t> </a:t>
            </a:r>
            <a:r>
              <a:rPr lang="fr-FR" err="1"/>
              <a:t>amet</a:t>
            </a:r>
            <a:r>
              <a:rPr lang="fr-FR"/>
              <a:t> </a:t>
            </a:r>
            <a:r>
              <a:rPr lang="fr-FR" err="1"/>
              <a:t>lorem</a:t>
            </a:r>
            <a:endParaRPr lang="fr-FR"/>
          </a:p>
        </p:txBody>
      </p:sp>
      <p:sp>
        <p:nvSpPr>
          <p:cNvPr id="5" name="Espace réservé du texte 4"/>
          <p:cNvSpPr>
            <a:spLocks noGrp="1"/>
          </p:cNvSpPr>
          <p:nvPr>
            <p:ph type="body" sz="quarter" idx="18"/>
          </p:nvPr>
        </p:nvSpPr>
        <p:spPr>
          <a:xfrm>
            <a:off x="6576485" y="1628778"/>
            <a:ext cx="5088467" cy="1871663"/>
          </a:xfrm>
        </p:spPr>
        <p:txBody>
          <a:bodyPr/>
          <a:lstStyle>
            <a:lvl1pPr>
              <a:defRPr sz="1800" cap="none" baseline="0">
                <a:solidFill>
                  <a:srgbClr val="91C778"/>
                </a:solidFill>
              </a:defRPr>
            </a:lvl1pPr>
          </a:lstStyle>
          <a:p>
            <a:pPr lvl="0"/>
            <a:r>
              <a:rPr lang="fr-FR"/>
              <a:t>Modifiez les styles du texte du masque</a:t>
            </a:r>
          </a:p>
        </p:txBody>
      </p:sp>
      <p:sp>
        <p:nvSpPr>
          <p:cNvPr id="12" name="Espace réservé du texte 3"/>
          <p:cNvSpPr>
            <a:spLocks noGrp="1"/>
          </p:cNvSpPr>
          <p:nvPr>
            <p:ph type="body" sz="quarter" idx="19"/>
          </p:nvPr>
        </p:nvSpPr>
        <p:spPr>
          <a:xfrm>
            <a:off x="2232096" y="4176000"/>
            <a:ext cx="9624544" cy="1989304"/>
          </a:xfrm>
        </p:spPr>
        <p:txBody>
          <a:bodyPr/>
          <a:lstStyle>
            <a:lvl1pPr marL="323992" indent="-143996">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a:t>Modifiez les styles du texte du masque</a:t>
            </a:r>
          </a:p>
        </p:txBody>
      </p:sp>
      <p:sp>
        <p:nvSpPr>
          <p:cNvPr id="13" name="Espace réservé du texte 3"/>
          <p:cNvSpPr>
            <a:spLocks noGrp="1"/>
          </p:cNvSpPr>
          <p:nvPr>
            <p:ph type="body" sz="quarter" idx="20"/>
          </p:nvPr>
        </p:nvSpPr>
        <p:spPr>
          <a:xfrm>
            <a:off x="2232096" y="3816000"/>
            <a:ext cx="9624544" cy="584864"/>
          </a:xfrm>
        </p:spPr>
        <p:txBody>
          <a:bodyPr/>
          <a:lstStyle>
            <a:lvl1pPr marL="143996" indent="-143996">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a:t>Modifiez les styles du texte du masque</a:t>
            </a:r>
          </a:p>
        </p:txBody>
      </p:sp>
      <p:sp>
        <p:nvSpPr>
          <p:cNvPr id="11" name="Rectangle 10">
            <a:extLst>
              <a:ext uri="{FF2B5EF4-FFF2-40B4-BE49-F238E27FC236}">
                <a16:creationId xmlns:a16="http://schemas.microsoft.com/office/drawing/2014/main" id="{5011C481-E3F6-47FD-BCB6-923167FB5555}"/>
              </a:ext>
            </a:extLst>
          </p:cNvPr>
          <p:cNvSpPr/>
          <p:nvPr userDrawn="1"/>
        </p:nvSpPr>
        <p:spPr>
          <a:xfrm rot="16200000">
            <a:off x="10952946" y="5074882"/>
            <a:ext cx="2148345" cy="215444"/>
          </a:xfrm>
          <a:prstGeom prst="rect">
            <a:avLst/>
          </a:prstGeom>
        </p:spPr>
        <p:txBody>
          <a:bodyPr wrap="none">
            <a:spAutoFit/>
          </a:bodyPr>
          <a:lstStyle/>
          <a:p>
            <a:r>
              <a:rPr lang="fr-FR" sz="800">
                <a:solidFill>
                  <a:schemeClr val="bg1">
                    <a:lumMod val="50000"/>
                  </a:schemeClr>
                </a:solidFill>
              </a:rPr>
              <a:t>Document à usage interne. Ne pas diffuser</a:t>
            </a:r>
          </a:p>
        </p:txBody>
      </p:sp>
    </p:spTree>
    <p:extLst>
      <p:ext uri="{BB962C8B-B14F-4D97-AF65-F5344CB8AC3E}">
        <p14:creationId xmlns:p14="http://schemas.microsoft.com/office/powerpoint/2010/main" val="8230186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Contenu_JO">
    <p:spTree>
      <p:nvGrpSpPr>
        <p:cNvPr id="1" name=""/>
        <p:cNvGrpSpPr/>
        <p:nvPr/>
      </p:nvGrpSpPr>
      <p:grpSpPr>
        <a:xfrm>
          <a:off x="0" y="0"/>
          <a:ext cx="0" cy="0"/>
          <a:chOff x="0" y="0"/>
          <a:chExt cx="0" cy="0"/>
        </a:xfrm>
      </p:grpSpPr>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38554"/>
          </a:xfrm>
          <a:prstGeom prst="rect">
            <a:avLst/>
          </a:prstGeo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 sur une ligne maximum</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hasCustomPrompt="1"/>
          </p:nvPr>
        </p:nvSpPr>
        <p:spPr>
          <a:xfrm>
            <a:off x="286871" y="342912"/>
            <a:ext cx="11618258" cy="480131"/>
          </a:xfrm>
        </p:spPr>
        <p:txBody>
          <a:bodyPr/>
          <a:lstStyle>
            <a:lvl1pPr>
              <a:defRPr>
                <a:solidFill>
                  <a:schemeClr val="tx2"/>
                </a:solidFill>
              </a:defRPr>
            </a:lvl1pPr>
          </a:lstStyle>
          <a:p>
            <a:r>
              <a:rPr lang="fr-FR"/>
              <a:t>TITRE de la slide SUR UNE LIGNE maximum</a:t>
            </a:r>
          </a:p>
        </p:txBody>
      </p:sp>
      <p:sp>
        <p:nvSpPr>
          <p:cNvPr id="2" name="Espace réservé de la date 1">
            <a:extLst>
              <a:ext uri="{FF2B5EF4-FFF2-40B4-BE49-F238E27FC236}">
                <a16:creationId xmlns:a16="http://schemas.microsoft.com/office/drawing/2014/main" id="{46C18740-BFDB-774B-9906-3DD1163D203E}"/>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463A3399-7946-5442-BDF2-1798CE15DC90}"/>
              </a:ext>
            </a:extLst>
          </p:cNvPr>
          <p:cNvSpPr>
            <a:spLocks noGrp="1"/>
          </p:cNvSpPr>
          <p:nvPr>
            <p:ph type="ftr" sz="quarter" idx="19"/>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08500DE4-5204-DE4D-9F1B-AE1386B59E76}"/>
              </a:ext>
            </a:extLst>
          </p:cNvPr>
          <p:cNvSpPr>
            <a:spLocks noGrp="1"/>
          </p:cNvSpPr>
          <p:nvPr>
            <p:ph type="sldNum" sz="quarter" idx="20"/>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5">
            <a:extLst>
              <a:ext uri="{FF2B5EF4-FFF2-40B4-BE49-F238E27FC236}">
                <a16:creationId xmlns:a16="http://schemas.microsoft.com/office/drawing/2014/main" id="{D11FEC8C-029C-C34C-A68D-34F5C15B2D7D}"/>
              </a:ext>
            </a:extLst>
          </p:cNvPr>
          <p:cNvSpPr>
            <a:spLocks noGrp="1"/>
          </p:cNvSpPr>
          <p:nvPr>
            <p:ph type="body" sz="quarter" idx="21"/>
          </p:nvPr>
        </p:nvSpPr>
        <p:spPr>
          <a:xfrm>
            <a:off x="286871" y="1528367"/>
            <a:ext cx="11618258" cy="44850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427328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27D85A-E0D5-425F-B2A8-55E347C2077B}" type="datetimeFigureOut">
              <a:rPr lang="en-US" smtClean="0"/>
              <a:t>2/29/2024</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5917357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0304C159-75DC-49E0-9C9A-EE2F48706F69}" type="datetime4">
              <a:rPr lang="fr-FR" smtClean="0"/>
              <a:pPr/>
              <a:t>29 février 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768023598"/>
      </p:ext>
    </p:extLst>
  </p:cSld>
  <p:clrMapOvr>
    <a:masterClrMapping/>
  </p:clrMapOvr>
  <p:hf hdr="0"/>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304C159-75DC-49E0-9C9A-EE2F48706F69}" type="datetime4">
              <a:rPr lang="fr-FR" smtClean="0"/>
              <a:pPr/>
              <a:t>29 février 2024</a:t>
            </a:fld>
            <a:endParaRPr lang="fr-FR"/>
          </a:p>
        </p:txBody>
      </p:sp>
    </p:spTree>
    <p:extLst>
      <p:ext uri="{BB962C8B-B14F-4D97-AF65-F5344CB8AC3E}">
        <p14:creationId xmlns:p14="http://schemas.microsoft.com/office/powerpoint/2010/main" val="4029284180"/>
      </p:ext>
    </p:extLst>
  </p:cSld>
  <p:clrMapOvr>
    <a:masterClrMapping/>
  </p:clrMapOvr>
  <p:hf hdr="0"/>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304C159-75DC-49E0-9C9A-EE2F48706F69}" type="datetime4">
              <a:rPr lang="fr-FR" smtClean="0"/>
              <a:pPr/>
              <a:t>29 février 2024</a:t>
            </a:fld>
            <a:endParaRPr lang="fr-FR"/>
          </a:p>
        </p:txBody>
      </p:sp>
    </p:spTree>
    <p:extLst>
      <p:ext uri="{BB962C8B-B14F-4D97-AF65-F5344CB8AC3E}">
        <p14:creationId xmlns:p14="http://schemas.microsoft.com/office/powerpoint/2010/main" val="1364133454"/>
      </p:ext>
    </p:extLst>
  </p:cSld>
  <p:clrMapOvr>
    <a:masterClrMapping/>
  </p:clrMapOvr>
  <p:hf hdr="0"/>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Titre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515207093"/>
      </p:ext>
    </p:extLst>
  </p:cSld>
  <p:clrMapOvr>
    <a:masterClrMapping/>
  </p:clrMapOvr>
  <p:hf hdr="0"/>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Titre de la présentation</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382126990"/>
      </p:ext>
    </p:extLst>
  </p:cSld>
  <p:clrMapOvr>
    <a:masterClrMapping/>
  </p:clrMapOvr>
  <p:hf hdr="0"/>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Titre de la présentation</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3979115375"/>
      </p:ext>
    </p:extLst>
  </p:cSld>
  <p:clrMapOvr>
    <a:masterClrMapping/>
  </p:clrMapOvr>
  <p:hf hdr="0"/>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Titre de la présentation</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672049311"/>
      </p:ext>
    </p:extLst>
  </p:cSld>
  <p:clrMapOvr>
    <a:masterClrMapping/>
  </p:clrMapOvr>
  <p:hf hdr="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01023642"/>
      </p:ext>
    </p:extLst>
  </p:cSld>
  <p:clrMapOvr>
    <a:masterClrMapping/>
  </p:clrMapOvr>
  <p:hf hdr="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94787316"/>
      </p:ext>
    </p:extLst>
  </p:cSld>
  <p:clrMapOvr>
    <a:masterClrMapping/>
  </p:clrMapOvr>
  <p:hf hdr="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19326414"/>
      </p:ext>
    </p:extLst>
  </p:cSld>
  <p:clrMapOvr>
    <a:masterClrMapping/>
  </p:clrMapOvr>
  <p:hf hdr="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710576854"/>
      </p:ext>
    </p:extLst>
  </p:cSld>
  <p:clrMapOvr>
    <a:masterClrMapping/>
  </p:clrMapOvr>
  <p:hf hdr="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054863150"/>
      </p:ext>
    </p:extLst>
  </p:cSld>
  <p:clrMapOvr>
    <a:masterClrMapping/>
  </p:clrMapOvr>
  <p:hf hdr="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30557948"/>
      </p:ext>
    </p:extLst>
  </p:cSld>
  <p:clrMapOvr>
    <a:masterClrMapping/>
  </p:clrMapOvr>
  <p:hf hdr="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327686705"/>
      </p:ext>
    </p:extLst>
  </p:cSld>
  <p:clrMapOvr>
    <a:masterClrMapping/>
  </p:clrMapOvr>
  <p:hf hdr="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42403508"/>
      </p:ext>
    </p:extLst>
  </p:cSld>
  <p:clrMapOvr>
    <a:masterClrMapping/>
  </p:clrMapOvr>
  <p:hf hdr="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039942083"/>
      </p:ext>
    </p:extLst>
  </p:cSld>
  <p:clrMapOvr>
    <a:masterClrMapping/>
  </p:clrMapOvr>
  <p:hf hdr="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2781258760"/>
      </p:ext>
    </p:extLst>
  </p:cSld>
  <p:clrMapOvr>
    <a:masterClrMapping/>
  </p:clrMapOvr>
  <p:hf hdr="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2825287856"/>
      </p:ext>
    </p:extLst>
  </p:cSld>
  <p:clrMapOvr>
    <a:masterClrMapping/>
  </p:clrMapOvr>
  <p:hf hdr="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579373071"/>
      </p:ext>
    </p:extLst>
  </p:cSld>
  <p:clrMapOvr>
    <a:masterClrMapping/>
  </p:clrMapOvr>
  <p:hf hdr="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204559228"/>
      </p:ext>
    </p:extLst>
  </p:cSld>
  <p:clrMapOvr>
    <a:masterClrMapping/>
  </p:clrMapOvr>
  <p:hf hdr="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540360760"/>
      </p:ext>
    </p:extLst>
  </p:cSld>
  <p:clrMapOvr>
    <a:masterClrMapping/>
  </p:clrMapOvr>
  <p:hf hdr="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r>
              <a:rPr lang="fr-FR" b="0"/>
              <a:t>|</a:t>
            </a:r>
            <a:r>
              <a:rPr lang="fr-FR"/>
              <a:t> </a:t>
            </a:r>
            <a:fld id="{DADB589F-FF01-4CF2-B7C7-7296AC883C2A}" type="slidenum">
              <a:rPr lang="fr-FR" smtClean="0"/>
              <a:pPr/>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545839682"/>
      </p:ext>
    </p:extLst>
  </p:cSld>
  <p:clrMapOvr>
    <a:masterClrMapping/>
  </p:clrMapOvr>
  <p:hf hdr="0"/>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421971651"/>
      </p:ext>
    </p:extLst>
  </p:cSld>
  <p:clrMapOvr>
    <a:masterClrMapping/>
  </p:clrMapOvr>
  <p:hf hdr="0"/>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3352880575"/>
      </p:ext>
    </p:extLst>
  </p:cSld>
  <p:clrMapOvr>
    <a:masterClrMapping/>
  </p:clrMapOvr>
  <p:hf hdr="0"/>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511529357"/>
      </p:ext>
    </p:extLst>
  </p:cSld>
  <p:clrMapOvr>
    <a:masterClrMapping/>
  </p:clrMapOvr>
  <p:hf hdr="0"/>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0B729FE-7663-43AE-8AFD-F1E39783CA7A}"/>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EAB16559-94C2-4452-89C5-A9AE9F25A76A}"/>
              </a:ext>
            </a:extLst>
          </p:cNvPr>
          <p:cNvSpPr>
            <a:spLocks noGrp="1"/>
          </p:cNvSpPr>
          <p:nvPr>
            <p:ph type="ftr" sz="quarter" idx="11"/>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3D858BD3-40DB-4CA1-AE4A-C3B9323C947B}"/>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2590167509"/>
      </p:ext>
    </p:extLst>
  </p:cSld>
  <p:clrMapOvr>
    <a:masterClrMapping/>
  </p:clrMapOvr>
  <p:hf hdr="0"/>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6"/>
            <a:ext cx="2592288" cy="1541135"/>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80952964"/>
      </p:ext>
    </p:extLst>
  </p:cSld>
  <p:clrMapOvr>
    <a:masterClrMapping/>
  </p:clrMapOvr>
  <p:hf hdr="0"/>
</p:sldLayout>
</file>

<file path=ppt/slideLayouts/slideLayout103.xml><?xml version="1.0" encoding="utf-8"?>
<p:sldLayout xmlns:a="http://schemas.openxmlformats.org/drawingml/2006/main" xmlns:r="http://schemas.openxmlformats.org/officeDocument/2006/relationships" xmlns:p="http://schemas.openxmlformats.org/presentationml/2006/main">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55" indent="0">
              <a:buNone/>
              <a:defRPr sz="1600" b="0">
                <a:solidFill>
                  <a:schemeClr val="bg1"/>
                </a:solidFill>
              </a:defRPr>
            </a:lvl2pPr>
            <a:lvl3pPr marL="1219110" indent="0">
              <a:buNone/>
              <a:defRPr sz="1600" b="0">
                <a:solidFill>
                  <a:schemeClr val="bg1"/>
                </a:solidFill>
              </a:defRPr>
            </a:lvl3pPr>
            <a:lvl4pPr marL="1828664" indent="0">
              <a:buNone/>
              <a:defRPr sz="1600" b="0">
                <a:solidFill>
                  <a:schemeClr val="bg1"/>
                </a:solidFill>
              </a:defRPr>
            </a:lvl4pPr>
            <a:lvl5pPr marL="243821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00613038"/>
      </p:ext>
    </p:extLst>
  </p:cSld>
  <p:clrMapOvr>
    <a:masterClrMapping/>
  </p:clrMapOvr>
  <p:hf hdr="0"/>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6FA6A7-3EA5-7134-AAAF-6CBA1022466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D8FBAAD-FD09-7AEC-6A47-641A40A3D1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54C006-D291-3AE5-0B8D-E57304715CE4}"/>
              </a:ext>
            </a:extLst>
          </p:cNvPr>
          <p:cNvSpPr>
            <a:spLocks noGrp="1"/>
          </p:cNvSpPr>
          <p:nvPr>
            <p:ph type="dt" sz="half" idx="10"/>
          </p:nvPr>
        </p:nvSpPr>
        <p:spPr/>
        <p:txBody>
          <a:body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AE6766A0-564B-B503-1CA2-94081675AB61}"/>
              </a:ext>
            </a:extLst>
          </p:cNvPr>
          <p:cNvSpPr>
            <a:spLocks noGrp="1"/>
          </p:cNvSpPr>
          <p:nvPr>
            <p:ph type="ftr" sz="quarter" idx="11"/>
          </p:nvPr>
        </p:nvSpPr>
        <p:spPr/>
        <p:txBody>
          <a:bodyPr/>
          <a:lstStyle/>
          <a:p>
            <a:r>
              <a:rPr lang="fr-FR"/>
              <a:t>Titre de la présentation</a:t>
            </a:r>
          </a:p>
        </p:txBody>
      </p:sp>
      <p:sp>
        <p:nvSpPr>
          <p:cNvPr id="6" name="Espace réservé du numéro de diapositive 5">
            <a:extLst>
              <a:ext uri="{FF2B5EF4-FFF2-40B4-BE49-F238E27FC236}">
                <a16:creationId xmlns:a16="http://schemas.microsoft.com/office/drawing/2014/main" id="{0778E189-6F68-FFF5-783E-63A4673852B4}"/>
              </a:ext>
            </a:extLst>
          </p:cNvPr>
          <p:cNvSpPr>
            <a:spLocks noGrp="1"/>
          </p:cNvSpPr>
          <p:nvPr>
            <p:ph type="sldNum" sz="quarter" idx="12"/>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2907116999"/>
      </p:ext>
    </p:extLst>
  </p:cSld>
  <p:clrMapOvr>
    <a:masterClrMapping/>
  </p:clrMapOvr>
  <p:hf hdr="0"/>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userDrawn="1">
  <p:cSld name="Couverture 1_JO">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7783967D-4420-F344-9EA8-8E73E7E58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9"/>
            <a:ext cx="5342420" cy="6858000"/>
          </a:xfrm>
          <a:prstGeom prst="rect">
            <a:avLst/>
          </a:prstGeom>
        </p:spPr>
      </p:pic>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5360709" y="268447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638370" y="3808429"/>
            <a:ext cx="147058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hasCustomPrompt="1"/>
          </p:nvPr>
        </p:nvSpPr>
        <p:spPr>
          <a:xfrm>
            <a:off x="533400" y="1207477"/>
            <a:ext cx="4620141" cy="2541669"/>
          </a:xfrm>
        </p:spPr>
        <p:txBody>
          <a:bodyPr wrap="square" anchor="ctr">
            <a:noAutofit/>
          </a:bodyPr>
          <a:lstStyle>
            <a:lvl1pPr algn="l">
              <a:lnSpc>
                <a:spcPct val="90000"/>
              </a:lnSpc>
              <a:spcBef>
                <a:spcPts val="300"/>
              </a:spcBef>
              <a:defRPr sz="4000" cap="all" baseline="0">
                <a:solidFill>
                  <a:schemeClr val="bg1"/>
                </a:solidFill>
              </a:defRPr>
            </a:lvl1pPr>
          </a:lstStyle>
          <a:p>
            <a:r>
              <a:rPr lang="fr-FR"/>
              <a:t>TITRE </a:t>
            </a:r>
            <a:br>
              <a:rPr lang="fr-FR"/>
            </a:br>
            <a:r>
              <a:rPr lang="fr-FR"/>
              <a:t>SUR QUATRE LIGNES</a:t>
            </a:r>
            <a:br>
              <a:rPr lang="fr-FR"/>
            </a:br>
            <a:r>
              <a:rPr lang="fr-FR"/>
              <a:t>MAXIMUM</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hasCustomPrompt="1"/>
          </p:nvPr>
        </p:nvSpPr>
        <p:spPr>
          <a:xfrm>
            <a:off x="533400" y="4047812"/>
            <a:ext cx="4620141" cy="827000"/>
          </a:xfrm>
          <a:prstGeom prst="rect">
            <a:avLst/>
          </a:prstGeom>
        </p:spPr>
        <p:txBody>
          <a:bodyPr wrap="square">
            <a:noAutofit/>
          </a:bodyPr>
          <a:lstStyle>
            <a:lvl1pPr marL="0" indent="0" algn="l">
              <a:spcBef>
                <a:spcPts val="30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 de la présentation</a:t>
            </a:r>
            <a:br>
              <a:rPr lang="fr-FR"/>
            </a:br>
            <a:r>
              <a:rPr lang="fr-FR"/>
              <a:t>sur une ou deux lignes maximum</a:t>
            </a:r>
          </a:p>
        </p:txBody>
      </p:sp>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534192" y="5870481"/>
            <a:ext cx="3800741" cy="523220"/>
          </a:xfrm>
          <a:prstGeom prst="rect">
            <a:avLst/>
          </a:prstGeom>
        </p:spPr>
        <p:txBody>
          <a:bodyPr wrap="square" anchor="b">
            <a:noAutofit/>
          </a:bodyPr>
          <a:lstStyle>
            <a:lvl1pPr marL="0" indent="0" algn="l">
              <a:spcBef>
                <a:spcPts val="300"/>
              </a:spcBef>
              <a:buNone/>
              <a:defRPr sz="1400" b="1"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Nom, Prénom, </a:t>
            </a:r>
            <a:br>
              <a:rPr lang="fr-FR"/>
            </a:br>
            <a:r>
              <a:rPr lang="fr-FR"/>
              <a:t>Fonction</a:t>
            </a:r>
          </a:p>
        </p:txBody>
      </p:sp>
      <p:sp>
        <p:nvSpPr>
          <p:cNvPr id="8" name="Espace réservé pour une image  7">
            <a:extLst>
              <a:ext uri="{FF2B5EF4-FFF2-40B4-BE49-F238E27FC236}">
                <a16:creationId xmlns:a16="http://schemas.microsoft.com/office/drawing/2014/main" id="{D3A8032A-8AC5-1345-BEC8-CE5C21D02434}"/>
              </a:ext>
            </a:extLst>
          </p:cNvPr>
          <p:cNvSpPr>
            <a:spLocks noGrp="1"/>
          </p:cNvSpPr>
          <p:nvPr>
            <p:ph type="pic" sz="quarter" idx="12"/>
          </p:nvPr>
        </p:nvSpPr>
        <p:spPr>
          <a:xfrm>
            <a:off x="5342420" y="372566"/>
            <a:ext cx="6849580" cy="4920159"/>
          </a:xfrm>
          <a:prstGeom prst="rect">
            <a:avLst/>
          </a:prstGeom>
        </p:spPr>
        <p:txBody>
          <a:bodyPr/>
          <a:lstStyle/>
          <a:p>
            <a:r>
              <a:rPr lang="fr-FR"/>
              <a:t>Cliquez sur l'icône pour ajouter une image</a:t>
            </a:r>
          </a:p>
        </p:txBody>
      </p:sp>
      <p:pic>
        <p:nvPicPr>
          <p:cNvPr id="14" name="Image 13">
            <a:extLst>
              <a:ext uri="{FF2B5EF4-FFF2-40B4-BE49-F238E27FC236}">
                <a16:creationId xmlns:a16="http://schemas.microsoft.com/office/drawing/2014/main" id="{A21A2E7E-0B9C-6348-BB0A-DC45B817C460}"/>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9623425" y="5336022"/>
            <a:ext cx="2582460" cy="1521349"/>
          </a:xfrm>
          <a:prstGeom prst="rect">
            <a:avLst/>
          </a:prstGeom>
        </p:spPr>
      </p:pic>
      <p:pic>
        <p:nvPicPr>
          <p:cNvPr id="29" name="Image 28">
            <a:extLst>
              <a:ext uri="{FF2B5EF4-FFF2-40B4-BE49-F238E27FC236}">
                <a16:creationId xmlns:a16="http://schemas.microsoft.com/office/drawing/2014/main" id="{31CC1F27-171A-324F-8C29-C829B34DFF5E}"/>
              </a:ext>
            </a:extLst>
          </p:cNvPr>
          <p:cNvPicPr>
            <a:picLocks noChangeAspect="1"/>
          </p:cNvPicPr>
          <p:nvPr userDrawn="1"/>
        </p:nvPicPr>
        <p:blipFill>
          <a:blip r:embed="rId4" cstate="hqprint">
            <a:alphaModFix/>
            <a:extLst>
              <a:ext uri="{28A0092B-C50C-407E-A947-70E740481C1C}">
                <a14:useLocalDpi xmlns:a14="http://schemas.microsoft.com/office/drawing/2010/main" val="0"/>
              </a:ext>
            </a:extLst>
          </a:blip>
          <a:stretch>
            <a:fillRect/>
          </a:stretch>
        </p:blipFill>
        <p:spPr>
          <a:xfrm>
            <a:off x="4830041" y="5292725"/>
            <a:ext cx="1107759" cy="1107759"/>
          </a:xfrm>
          <a:prstGeom prst="rect">
            <a:avLst/>
          </a:prstGeom>
        </p:spPr>
      </p:pic>
    </p:spTree>
    <p:extLst>
      <p:ext uri="{BB962C8B-B14F-4D97-AF65-F5344CB8AC3E}">
        <p14:creationId xmlns:p14="http://schemas.microsoft.com/office/powerpoint/2010/main" val="22847926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Sommaire x6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435929"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511545"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9586074" y="1491846"/>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435929"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5511545"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9586074" y="4036440"/>
            <a:ext cx="1168910" cy="1769715"/>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11500" b="0" i="0" u="none" strike="noStrike" cap="none" spc="0" normalizeH="0" baseline="0">
                <a:ln>
                  <a:noFill/>
                </a:ln>
                <a:solidFill>
                  <a:prstClr val="white">
                    <a:lumMod val="85000"/>
                    <a:alpha val="50000"/>
                  </a:prstClr>
                </a:solidFill>
                <a:effectLst/>
                <a:uLnTx/>
                <a:uFillTx/>
                <a:latin typeface="Arial Black"/>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0"/>
            <a:ext cx="12192000" cy="68579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86871" y="633853"/>
            <a:ext cx="11618258" cy="480131"/>
          </a:xfrm>
        </p:spPr>
        <p:txBody>
          <a:bodyPr lIns="0" tIns="0" rIns="0">
            <a:noAutofit/>
          </a:bodyPr>
          <a:lstStyle>
            <a:lvl1pPr algn="ctr">
              <a:defRPr sz="28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910146"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498575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9060289" y="2757640"/>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910143"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4985759"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9060289" y="5315122"/>
            <a:ext cx="2220480" cy="313932"/>
          </a:xfrm>
        </p:spPr>
        <p:txBody>
          <a:bodyPr wrap="none" anchor="t">
            <a:spAutoFit/>
          </a:bodyPr>
          <a:lstStyle>
            <a:lvl1pPr marL="0" indent="0" algn="ctr">
              <a:buNone/>
              <a:defRPr sz="1600" b="0" cap="all" baseline="0">
                <a:solidFill>
                  <a:schemeClr val="bg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968233"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4384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10118379" y="3777425"/>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10118379"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6043849"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968233" y="6322019"/>
            <a:ext cx="104303" cy="104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B673C5-DC70-404E-9BCF-F6064C7A4C32}"/>
              </a:ext>
            </a:extLst>
          </p:cNvPr>
          <p:cNvGrpSpPr/>
          <p:nvPr userDrawn="1"/>
        </p:nvGrpSpPr>
        <p:grpSpPr>
          <a:xfrm>
            <a:off x="0" y="5984080"/>
            <a:ext cx="873919" cy="873919"/>
            <a:chOff x="11318081" y="0"/>
            <a:chExt cx="873919" cy="873919"/>
          </a:xfrm>
        </p:grpSpPr>
        <p:sp>
          <p:nvSpPr>
            <p:cNvPr id="25" name="Rectangle 24">
              <a:extLst>
                <a:ext uri="{FF2B5EF4-FFF2-40B4-BE49-F238E27FC236}">
                  <a16:creationId xmlns:a16="http://schemas.microsoft.com/office/drawing/2014/main" id="{304DA80B-6649-420C-BF83-DA12801482B6}"/>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Graphique 25">
              <a:extLst>
                <a:ext uri="{FF2B5EF4-FFF2-40B4-BE49-F238E27FC236}">
                  <a16:creationId xmlns:a16="http://schemas.microsoft.com/office/drawing/2014/main" id="{410469D8-DC61-48FF-93E7-F5A2595813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6166382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Contenu_JO">
    <p:spTree>
      <p:nvGrpSpPr>
        <p:cNvPr id="1" name=""/>
        <p:cNvGrpSpPr/>
        <p:nvPr/>
      </p:nvGrpSpPr>
      <p:grpSpPr>
        <a:xfrm>
          <a:off x="0" y="0"/>
          <a:ext cx="0" cy="0"/>
          <a:chOff x="0" y="0"/>
          <a:chExt cx="0" cy="0"/>
        </a:xfrm>
      </p:grpSpPr>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38554"/>
          </a:xfrm>
          <a:prstGeom prst="rect">
            <a:avLst/>
          </a:prstGeo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 sur une ligne maximum</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hasCustomPrompt="1"/>
          </p:nvPr>
        </p:nvSpPr>
        <p:spPr>
          <a:xfrm>
            <a:off x="286871" y="342912"/>
            <a:ext cx="11618258" cy="480131"/>
          </a:xfrm>
        </p:spPr>
        <p:txBody>
          <a:bodyPr/>
          <a:lstStyle>
            <a:lvl1pPr>
              <a:defRPr>
                <a:solidFill>
                  <a:schemeClr val="tx2"/>
                </a:solidFill>
              </a:defRPr>
            </a:lvl1pPr>
          </a:lstStyle>
          <a:p>
            <a:r>
              <a:rPr lang="fr-FR"/>
              <a:t>TITRE de la slide SUR UNE LIGNE maximum</a:t>
            </a:r>
          </a:p>
        </p:txBody>
      </p:sp>
      <p:sp>
        <p:nvSpPr>
          <p:cNvPr id="2" name="Espace réservé de la date 1">
            <a:extLst>
              <a:ext uri="{FF2B5EF4-FFF2-40B4-BE49-F238E27FC236}">
                <a16:creationId xmlns:a16="http://schemas.microsoft.com/office/drawing/2014/main" id="{46C18740-BFDB-774B-9906-3DD1163D203E}"/>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463A3399-7946-5442-BDF2-1798CE15DC90}"/>
              </a:ext>
            </a:extLst>
          </p:cNvPr>
          <p:cNvSpPr>
            <a:spLocks noGrp="1"/>
          </p:cNvSpPr>
          <p:nvPr>
            <p:ph type="ftr" sz="quarter" idx="19"/>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08500DE4-5204-DE4D-9F1B-AE1386B59E76}"/>
              </a:ext>
            </a:extLst>
          </p:cNvPr>
          <p:cNvSpPr>
            <a:spLocks noGrp="1"/>
          </p:cNvSpPr>
          <p:nvPr>
            <p:ph type="sldNum" sz="quarter" idx="20"/>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5">
            <a:extLst>
              <a:ext uri="{FF2B5EF4-FFF2-40B4-BE49-F238E27FC236}">
                <a16:creationId xmlns:a16="http://schemas.microsoft.com/office/drawing/2014/main" id="{D11FEC8C-029C-C34C-A68D-34F5C15B2D7D}"/>
              </a:ext>
            </a:extLst>
          </p:cNvPr>
          <p:cNvSpPr>
            <a:spLocks noGrp="1"/>
          </p:cNvSpPr>
          <p:nvPr>
            <p:ph type="body" sz="quarter" idx="21"/>
          </p:nvPr>
        </p:nvSpPr>
        <p:spPr>
          <a:xfrm>
            <a:off x="286871" y="1528367"/>
            <a:ext cx="11618258" cy="44850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2714900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userDrawn="1">
  <p:cSld name="Couverture_JO">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76E969A9-16C1-204C-AF75-D927C0E01A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6713" cy="5054379"/>
          </a:xfrm>
          <a:prstGeom prst="rect">
            <a:avLst/>
          </a:prstGeom>
        </p:spPr>
      </p:pic>
      <p:pic>
        <p:nvPicPr>
          <p:cNvPr id="21" name="Image 20">
            <a:extLst>
              <a:ext uri="{FF2B5EF4-FFF2-40B4-BE49-F238E27FC236}">
                <a16:creationId xmlns:a16="http://schemas.microsoft.com/office/drawing/2014/main" id="{608D554B-3E0C-074B-9BE1-D3195693FF75}"/>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9954705" y="5694709"/>
            <a:ext cx="2242008" cy="1320788"/>
          </a:xfrm>
          <a:prstGeom prst="rect">
            <a:avLst/>
          </a:prstGeom>
        </p:spPr>
      </p:pic>
      <p:pic>
        <p:nvPicPr>
          <p:cNvPr id="25" name="Image 24">
            <a:extLst>
              <a:ext uri="{FF2B5EF4-FFF2-40B4-BE49-F238E27FC236}">
                <a16:creationId xmlns:a16="http://schemas.microsoft.com/office/drawing/2014/main" id="{82C33428-1353-454D-9CA0-8DC373B3DC3E}"/>
              </a:ext>
            </a:extLst>
          </p:cNvPr>
          <p:cNvPicPr>
            <a:picLocks noChangeAspect="1"/>
          </p:cNvPicPr>
          <p:nvPr userDrawn="1"/>
        </p:nvPicPr>
        <p:blipFill>
          <a:blip r:embed="rId4" cstate="hqprint">
            <a:alphaModFix/>
            <a:extLst>
              <a:ext uri="{28A0092B-C50C-407E-A947-70E740481C1C}">
                <a14:useLocalDpi xmlns:a14="http://schemas.microsoft.com/office/drawing/2010/main" val="0"/>
              </a:ext>
            </a:extLst>
          </a:blip>
          <a:stretch>
            <a:fillRect/>
          </a:stretch>
        </p:blipFill>
        <p:spPr>
          <a:xfrm>
            <a:off x="5596080" y="4600155"/>
            <a:ext cx="1011095" cy="1011095"/>
          </a:xfrm>
          <a:prstGeom prst="rect">
            <a:avLst/>
          </a:prstGeom>
        </p:spPr>
      </p:pic>
      <p:sp>
        <p:nvSpPr>
          <p:cNvPr id="6" name="Espace réservé du texte 5">
            <a:extLst>
              <a:ext uri="{FF2B5EF4-FFF2-40B4-BE49-F238E27FC236}">
                <a16:creationId xmlns:a16="http://schemas.microsoft.com/office/drawing/2014/main" id="{68E8A14F-ED2F-2548-98D6-259B921A51F3}"/>
              </a:ext>
            </a:extLst>
          </p:cNvPr>
          <p:cNvSpPr>
            <a:spLocks noGrp="1"/>
          </p:cNvSpPr>
          <p:nvPr>
            <p:ph type="body" sz="quarter" idx="13" hasCustomPrompt="1"/>
          </p:nvPr>
        </p:nvSpPr>
        <p:spPr>
          <a:xfrm>
            <a:off x="3215404" y="2244725"/>
            <a:ext cx="5761192" cy="1439863"/>
          </a:xfrm>
          <a:prstGeom prst="rect">
            <a:avLst/>
          </a:prstGeom>
          <a:noFill/>
          <a:ln>
            <a:noFill/>
          </a:ln>
        </p:spPr>
        <p:txBody>
          <a:bodyPr>
            <a:noAutofit/>
          </a:bodyPr>
          <a:lstStyle>
            <a:lvl1pPr algn="ctr">
              <a:spcBef>
                <a:spcPts val="300"/>
              </a:spcBef>
              <a:defRPr sz="4000">
                <a:solidFill>
                  <a:schemeClr val="bg1"/>
                </a:solidFill>
              </a:defRPr>
            </a:lvl1pPr>
          </a:lstStyle>
          <a:p>
            <a:r>
              <a:rPr lang="fr-FR"/>
              <a:t>MERCI</a:t>
            </a:r>
          </a:p>
        </p:txBody>
      </p:sp>
      <p:sp>
        <p:nvSpPr>
          <p:cNvPr id="9" name="Espace réservé du pied de page 8">
            <a:extLst>
              <a:ext uri="{FF2B5EF4-FFF2-40B4-BE49-F238E27FC236}">
                <a16:creationId xmlns:a16="http://schemas.microsoft.com/office/drawing/2014/main" id="{5082154E-3BC1-0248-82F0-9721A8BA407B}"/>
              </a:ext>
            </a:extLst>
          </p:cNvPr>
          <p:cNvSpPr>
            <a:spLocks noGrp="1"/>
          </p:cNvSpPr>
          <p:nvPr>
            <p:ph type="ftr" sz="quarter" idx="15"/>
          </p:nvPr>
        </p:nvSpPr>
        <p:spPr/>
        <p:txBody>
          <a:bodyPr/>
          <a:lstStyle/>
          <a:p>
            <a:r>
              <a:rPr lang="fr-FR"/>
              <a:t>Titre de la présentation</a:t>
            </a:r>
          </a:p>
        </p:txBody>
      </p:sp>
      <p:sp>
        <p:nvSpPr>
          <p:cNvPr id="10" name="Espace réservé du numéro de diapositive 9">
            <a:extLst>
              <a:ext uri="{FF2B5EF4-FFF2-40B4-BE49-F238E27FC236}">
                <a16:creationId xmlns:a16="http://schemas.microsoft.com/office/drawing/2014/main" id="{332E93F7-05A9-0445-B6EA-17BB1E04460F}"/>
              </a:ext>
            </a:extLst>
          </p:cNvPr>
          <p:cNvSpPr>
            <a:spLocks noGrp="1"/>
          </p:cNvSpPr>
          <p:nvPr>
            <p:ph type="sldNum" sz="quarter" idx="16"/>
          </p:nvPr>
        </p:nvSpPr>
        <p:spPr/>
        <p:txBody>
          <a:bodyPr/>
          <a:lstStyle/>
          <a:p>
            <a:r>
              <a:rPr lang="fr-FR" b="0"/>
              <a:t>|</a:t>
            </a:r>
            <a:r>
              <a:rPr lang="fr-FR"/>
              <a:t> </a:t>
            </a:r>
            <a:fld id="{DADB589F-FF01-4CF2-B7C7-7296AC883C2A}" type="slidenum">
              <a:rPr lang="fr-FR" smtClean="0"/>
              <a:pPr/>
              <a:t>‹N°›</a:t>
            </a:fld>
            <a:endParaRPr lang="fr-FR"/>
          </a:p>
        </p:txBody>
      </p:sp>
    </p:spTree>
    <p:extLst>
      <p:ext uri="{BB962C8B-B14F-4D97-AF65-F5344CB8AC3E}">
        <p14:creationId xmlns:p14="http://schemas.microsoft.com/office/powerpoint/2010/main" val="46233258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userDrawn="1">
  <p:cSld name="Titre chapitre_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35F954F-F01E-BF49-BBFE-1AF20C1084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3536826" cy="6857371"/>
          </a:xfrm>
          <a:prstGeom prst="rect">
            <a:avLst/>
          </a:prstGeom>
        </p:spPr>
      </p:pic>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255527" y="2543374"/>
            <a:ext cx="176106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Espace réservé pour une image  7">
            <a:extLst>
              <a:ext uri="{FF2B5EF4-FFF2-40B4-BE49-F238E27FC236}">
                <a16:creationId xmlns:a16="http://schemas.microsoft.com/office/drawing/2014/main" id="{D3A8032A-8AC5-1345-BEC8-CE5C21D02434}"/>
              </a:ext>
            </a:extLst>
          </p:cNvPr>
          <p:cNvSpPr>
            <a:spLocks noGrp="1"/>
          </p:cNvSpPr>
          <p:nvPr>
            <p:ph type="pic" sz="quarter" idx="12"/>
          </p:nvPr>
        </p:nvSpPr>
        <p:spPr>
          <a:xfrm>
            <a:off x="522240" y="601250"/>
            <a:ext cx="5358730" cy="3789124"/>
          </a:xfrm>
          <a:prstGeom prst="rect">
            <a:avLst/>
          </a:prstGeom>
        </p:spPr>
        <p:txBody>
          <a:bodyPr/>
          <a:lstStyle/>
          <a:p>
            <a:r>
              <a:rPr lang="fr-FR"/>
              <a:t>Cliquez sur l'icône pour ajouter une image</a:t>
            </a:r>
          </a:p>
        </p:txBody>
      </p:sp>
      <p:pic>
        <p:nvPicPr>
          <p:cNvPr id="14" name="Image 13">
            <a:extLst>
              <a:ext uri="{FF2B5EF4-FFF2-40B4-BE49-F238E27FC236}">
                <a16:creationId xmlns:a16="http://schemas.microsoft.com/office/drawing/2014/main" id="{A21A2E7E-0B9C-6348-BB0A-DC45B817C460}"/>
              </a:ext>
            </a:extLst>
          </p:cNvPr>
          <p:cNvPicPr>
            <a:picLocks noChangeAspect="1"/>
          </p:cNvPicPr>
          <p:nvPr userDrawn="1"/>
        </p:nvPicPr>
        <p:blipFill>
          <a:blip r:embed="rId3" cstate="hqprint">
            <a:alphaModFix/>
            <a:extLst>
              <a:ext uri="{28A0092B-C50C-407E-A947-70E740481C1C}">
                <a14:useLocalDpi xmlns:a14="http://schemas.microsoft.com/office/drawing/2010/main" val="0"/>
              </a:ext>
            </a:extLst>
          </a:blip>
          <a:stretch>
            <a:fillRect/>
          </a:stretch>
        </p:blipFill>
        <p:spPr>
          <a:xfrm>
            <a:off x="9623425" y="5336022"/>
            <a:ext cx="2582460" cy="1521349"/>
          </a:xfrm>
          <a:prstGeom prst="rect">
            <a:avLst/>
          </a:prstGeom>
        </p:spPr>
      </p:pic>
      <p:pic>
        <p:nvPicPr>
          <p:cNvPr id="29" name="Image 28">
            <a:extLst>
              <a:ext uri="{FF2B5EF4-FFF2-40B4-BE49-F238E27FC236}">
                <a16:creationId xmlns:a16="http://schemas.microsoft.com/office/drawing/2014/main" id="{31CC1F27-171A-324F-8C29-C829B34DFF5E}"/>
              </a:ext>
            </a:extLst>
          </p:cNvPr>
          <p:cNvPicPr>
            <a:picLocks noChangeAspect="1"/>
          </p:cNvPicPr>
          <p:nvPr userDrawn="1"/>
        </p:nvPicPr>
        <p:blipFill>
          <a:blip r:embed="rId4" cstate="hqprint">
            <a:alphaModFix/>
            <a:extLst>
              <a:ext uri="{28A0092B-C50C-407E-A947-70E740481C1C}">
                <a14:useLocalDpi xmlns:a14="http://schemas.microsoft.com/office/drawing/2010/main" val="0"/>
              </a:ext>
            </a:extLst>
          </a:blip>
          <a:stretch>
            <a:fillRect/>
          </a:stretch>
        </p:blipFill>
        <p:spPr>
          <a:xfrm>
            <a:off x="0" y="5956853"/>
            <a:ext cx="901148" cy="901148"/>
          </a:xfrm>
          <a:prstGeom prst="rect">
            <a:avLst/>
          </a:prstGeom>
        </p:spPr>
      </p:pic>
      <p:sp>
        <p:nvSpPr>
          <p:cNvPr id="19" name="Espace réservé de la date 18">
            <a:extLst>
              <a:ext uri="{FF2B5EF4-FFF2-40B4-BE49-F238E27FC236}">
                <a16:creationId xmlns:a16="http://schemas.microsoft.com/office/drawing/2014/main" id="{76D9A38C-9798-714D-9917-58D4B6B7A012}"/>
              </a:ext>
            </a:extLst>
          </p:cNvPr>
          <p:cNvSpPr>
            <a:spLocks noGrp="1"/>
          </p:cNvSpPr>
          <p:nvPr>
            <p:ph type="dt" sz="half" idx="14"/>
          </p:nvPr>
        </p:nvSpPr>
        <p:spPr/>
        <p:txBody>
          <a:bodyPr/>
          <a:lstStyle>
            <a:lvl1pPr>
              <a:defRPr>
                <a:solidFill>
                  <a:schemeClr val="bg1"/>
                </a:solidFill>
              </a:defRPr>
            </a:lvl1pPr>
          </a:lstStyle>
          <a:p>
            <a:fld id="{0304C159-75DC-49E0-9C9A-EE2F48706F69}" type="datetime4">
              <a:rPr lang="fr-FR" smtClean="0"/>
              <a:pPr/>
              <a:t>29 février 2024</a:t>
            </a:fld>
            <a:endParaRPr lang="fr-FR"/>
          </a:p>
        </p:txBody>
      </p:sp>
      <p:sp>
        <p:nvSpPr>
          <p:cNvPr id="20" name="Espace réservé du pied de page 19">
            <a:extLst>
              <a:ext uri="{FF2B5EF4-FFF2-40B4-BE49-F238E27FC236}">
                <a16:creationId xmlns:a16="http://schemas.microsoft.com/office/drawing/2014/main" id="{C8BCF231-785B-3440-B42B-6B32BD717713}"/>
              </a:ext>
            </a:extLst>
          </p:cNvPr>
          <p:cNvSpPr>
            <a:spLocks noGrp="1"/>
          </p:cNvSpPr>
          <p:nvPr>
            <p:ph type="ftr" sz="quarter" idx="15"/>
          </p:nvPr>
        </p:nvSpPr>
        <p:spPr/>
        <p:txBody>
          <a:bodyPr/>
          <a:lstStyle/>
          <a:p>
            <a:r>
              <a:rPr lang="fr-FR"/>
              <a:t>Titre de la présentation</a:t>
            </a:r>
          </a:p>
        </p:txBody>
      </p:sp>
      <p:sp>
        <p:nvSpPr>
          <p:cNvPr id="22" name="Espace réservé du numéro de diapositive 21">
            <a:extLst>
              <a:ext uri="{FF2B5EF4-FFF2-40B4-BE49-F238E27FC236}">
                <a16:creationId xmlns:a16="http://schemas.microsoft.com/office/drawing/2014/main" id="{AA8D8362-225E-6841-8088-F196AA009307}"/>
              </a:ext>
            </a:extLst>
          </p:cNvPr>
          <p:cNvSpPr>
            <a:spLocks noGrp="1"/>
          </p:cNvSpPr>
          <p:nvPr>
            <p:ph type="sldNum" sz="quarter" idx="16"/>
          </p:nvPr>
        </p:nvSpPr>
        <p:spPr/>
        <p:txBody>
          <a:bodyPr/>
          <a:lstStyle/>
          <a:p>
            <a:r>
              <a:rPr lang="fr-FR" b="0"/>
              <a:t>|</a:t>
            </a:r>
            <a:r>
              <a:rPr lang="fr-FR"/>
              <a:t> </a:t>
            </a:r>
            <a:fld id="{DADB589F-FF01-4CF2-B7C7-7296AC883C2A}" type="slidenum">
              <a:rPr lang="fr-FR" smtClean="0"/>
              <a:pPr/>
              <a:t>‹N°›</a:t>
            </a:fld>
            <a:endParaRPr lang="fr-FR"/>
          </a:p>
        </p:txBody>
      </p:sp>
      <p:sp>
        <p:nvSpPr>
          <p:cNvPr id="30" name="Espace réservé du texte 27">
            <a:extLst>
              <a:ext uri="{FF2B5EF4-FFF2-40B4-BE49-F238E27FC236}">
                <a16:creationId xmlns:a16="http://schemas.microsoft.com/office/drawing/2014/main" id="{3EDF398B-02B3-7C48-B32A-C1DC7EBA2E5A}"/>
              </a:ext>
            </a:extLst>
          </p:cNvPr>
          <p:cNvSpPr>
            <a:spLocks noGrp="1"/>
          </p:cNvSpPr>
          <p:nvPr>
            <p:ph type="body" sz="quarter" idx="17" hasCustomPrompt="1"/>
          </p:nvPr>
        </p:nvSpPr>
        <p:spPr>
          <a:xfrm>
            <a:off x="6577369" y="601250"/>
            <a:ext cx="4846637" cy="4734761"/>
          </a:xfrm>
          <a:prstGeom prst="rect">
            <a:avLst/>
          </a:prstGeom>
        </p:spPr>
        <p:txBody>
          <a:bodyPr anchor="ctr">
            <a:noAutofit/>
          </a:bodyPr>
          <a:lstStyle>
            <a:lvl1pPr marL="0" indent="0" algn="l">
              <a:spcBef>
                <a:spcPts val="300"/>
              </a:spcBef>
              <a:buClr>
                <a:srgbClr val="706F6F"/>
              </a:buClr>
              <a:buFont typeface="Wingdings" pitchFamily="2" charset="2"/>
              <a:buNone/>
              <a:defRPr sz="2800"/>
            </a:lvl1pPr>
          </a:lstStyle>
          <a:p>
            <a:r>
              <a:rPr lang="fr-FR"/>
              <a:t>TITRE DU CHAPITRE EN MAJUSCULE SUR UNE, DEUX OU TROIS LIGNES MAXIMUM</a:t>
            </a:r>
          </a:p>
        </p:txBody>
      </p:sp>
    </p:spTree>
    <p:extLst>
      <p:ext uri="{BB962C8B-B14F-4D97-AF65-F5344CB8AC3E}">
        <p14:creationId xmlns:p14="http://schemas.microsoft.com/office/powerpoint/2010/main" val="241098963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8885677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420126673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7827331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6_Titre">
    <p:spTree>
      <p:nvGrpSpPr>
        <p:cNvPr id="1" name="Shape 8"/>
        <p:cNvGrpSpPr/>
        <p:nvPr/>
      </p:nvGrpSpPr>
      <p:grpSpPr>
        <a:xfrm>
          <a:off x="0" y="0"/>
          <a:ext cx="0" cy="0"/>
          <a:chOff x="0" y="0"/>
          <a:chExt cx="0" cy="0"/>
        </a:xfrm>
      </p:grpSpPr>
      <p:grpSp>
        <p:nvGrpSpPr>
          <p:cNvPr id="6" name="Groupe 5"/>
          <p:cNvGrpSpPr/>
          <p:nvPr/>
        </p:nvGrpSpPr>
        <p:grpSpPr>
          <a:xfrm>
            <a:off x="1" y="-1"/>
            <a:ext cx="5979961" cy="2413925"/>
            <a:chOff x="0" y="-1"/>
            <a:chExt cx="4484971" cy="1810444"/>
          </a:xfrm>
        </p:grpSpPr>
        <p:sp>
          <p:nvSpPr>
            <p:cNvPr id="4" name="Rectangle 3"/>
            <p:cNvSpPr/>
            <p:nvPr/>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p:nvGrpSpPr>
          <p:grpSpPr>
            <a:xfrm>
              <a:off x="0" y="0"/>
              <a:ext cx="4484971" cy="1810443"/>
              <a:chOff x="0" y="0"/>
              <a:chExt cx="4484971" cy="1810443"/>
            </a:xfrm>
          </p:grpSpPr>
          <p:sp>
            <p:nvSpPr>
              <p:cNvPr id="2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0327638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2394783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70978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30398341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9955099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1371485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Disposition personnalisée">
    <p:spTree>
      <p:nvGrpSpPr>
        <p:cNvPr id="1" name=""/>
        <p:cNvGrpSpPr/>
        <p:nvPr/>
      </p:nvGrpSpPr>
      <p:grpSpPr>
        <a:xfrm>
          <a:off x="0" y="0"/>
          <a:ext cx="0" cy="0"/>
          <a:chOff x="0" y="0"/>
          <a:chExt cx="0" cy="0"/>
        </a:xfrm>
      </p:grpSpPr>
      <p:grpSp>
        <p:nvGrpSpPr>
          <p:cNvPr id="3" name="Groupe 2"/>
          <p:cNvGrpSpPr/>
          <p:nvPr/>
        </p:nvGrpSpPr>
        <p:grpSpPr>
          <a:xfrm>
            <a:off x="2542676" y="3044958"/>
            <a:ext cx="7106648" cy="768085"/>
            <a:chOff x="288926" y="438151"/>
            <a:chExt cx="4284661" cy="444500"/>
          </a:xfrm>
        </p:grpSpPr>
        <p:sp>
          <p:nvSpPr>
            <p:cNvPr id="4"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4222294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54779617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157866788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46843590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21949258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6_Titre">
    <p:spTree>
      <p:nvGrpSpPr>
        <p:cNvPr id="1" name="Shape 8"/>
        <p:cNvGrpSpPr/>
        <p:nvPr/>
      </p:nvGrpSpPr>
      <p:grpSpPr>
        <a:xfrm>
          <a:off x="0" y="0"/>
          <a:ext cx="0" cy="0"/>
          <a:chOff x="0" y="0"/>
          <a:chExt cx="0" cy="0"/>
        </a:xfrm>
      </p:grpSpPr>
      <p:grpSp>
        <p:nvGrpSpPr>
          <p:cNvPr id="6" name="Groupe 5"/>
          <p:cNvGrpSpPr/>
          <p:nvPr/>
        </p:nvGrpSpPr>
        <p:grpSpPr>
          <a:xfrm>
            <a:off x="1" y="-1"/>
            <a:ext cx="5979961" cy="2413925"/>
            <a:chOff x="0" y="-1"/>
            <a:chExt cx="4484971" cy="1810444"/>
          </a:xfrm>
        </p:grpSpPr>
        <p:sp>
          <p:nvSpPr>
            <p:cNvPr id="4" name="Rectangle 3"/>
            <p:cNvSpPr/>
            <p:nvPr/>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p:nvGrpSpPr>
          <p:grpSpPr>
            <a:xfrm>
              <a:off x="0" y="0"/>
              <a:ext cx="4484971" cy="1810443"/>
              <a:chOff x="0" y="0"/>
              <a:chExt cx="4484971" cy="1810443"/>
            </a:xfrm>
          </p:grpSpPr>
          <p:sp>
            <p:nvSpPr>
              <p:cNvPr id="2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88990084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1072139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45004492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1627530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4605746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38216499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Disposition personnalisée">
    <p:spTree>
      <p:nvGrpSpPr>
        <p:cNvPr id="1" name=""/>
        <p:cNvGrpSpPr/>
        <p:nvPr/>
      </p:nvGrpSpPr>
      <p:grpSpPr>
        <a:xfrm>
          <a:off x="0" y="0"/>
          <a:ext cx="0" cy="0"/>
          <a:chOff x="0" y="0"/>
          <a:chExt cx="0" cy="0"/>
        </a:xfrm>
      </p:grpSpPr>
      <p:grpSp>
        <p:nvGrpSpPr>
          <p:cNvPr id="3" name="Groupe 2"/>
          <p:cNvGrpSpPr/>
          <p:nvPr/>
        </p:nvGrpSpPr>
        <p:grpSpPr>
          <a:xfrm>
            <a:off x="2542676" y="3044958"/>
            <a:ext cx="7106648" cy="768085"/>
            <a:chOff x="288926" y="438151"/>
            <a:chExt cx="4284661" cy="444500"/>
          </a:xfrm>
        </p:grpSpPr>
        <p:sp>
          <p:nvSpPr>
            <p:cNvPr id="4"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82779532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727817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158948170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410790264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409894320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6_Titre">
    <p:spTree>
      <p:nvGrpSpPr>
        <p:cNvPr id="1" name="Shape 8"/>
        <p:cNvGrpSpPr/>
        <p:nvPr/>
      </p:nvGrpSpPr>
      <p:grpSpPr>
        <a:xfrm>
          <a:off x="0" y="0"/>
          <a:ext cx="0" cy="0"/>
          <a:chOff x="0" y="0"/>
          <a:chExt cx="0" cy="0"/>
        </a:xfrm>
      </p:grpSpPr>
      <p:grpSp>
        <p:nvGrpSpPr>
          <p:cNvPr id="6" name="Groupe 5"/>
          <p:cNvGrpSpPr/>
          <p:nvPr/>
        </p:nvGrpSpPr>
        <p:grpSpPr>
          <a:xfrm>
            <a:off x="1" y="-1"/>
            <a:ext cx="5979961" cy="2413925"/>
            <a:chOff x="0" y="-1"/>
            <a:chExt cx="4484971" cy="1810444"/>
          </a:xfrm>
        </p:grpSpPr>
        <p:sp>
          <p:nvSpPr>
            <p:cNvPr id="4" name="Rectangle 3"/>
            <p:cNvSpPr/>
            <p:nvPr/>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p:nvGrpSpPr>
          <p:grpSpPr>
            <a:xfrm>
              <a:off x="0" y="0"/>
              <a:ext cx="4484971" cy="1810443"/>
              <a:chOff x="0" y="0"/>
              <a:chExt cx="4484971" cy="1810443"/>
            </a:xfrm>
          </p:grpSpPr>
          <p:sp>
            <p:nvSpPr>
              <p:cNvPr id="2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96373082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84988047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2807911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8528099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9317513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41905297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Disposition personnalisée">
    <p:spTree>
      <p:nvGrpSpPr>
        <p:cNvPr id="1" name=""/>
        <p:cNvGrpSpPr/>
        <p:nvPr/>
      </p:nvGrpSpPr>
      <p:grpSpPr>
        <a:xfrm>
          <a:off x="0" y="0"/>
          <a:ext cx="0" cy="0"/>
          <a:chOff x="0" y="0"/>
          <a:chExt cx="0" cy="0"/>
        </a:xfrm>
      </p:grpSpPr>
      <p:grpSp>
        <p:nvGrpSpPr>
          <p:cNvPr id="3" name="Groupe 2"/>
          <p:cNvGrpSpPr/>
          <p:nvPr/>
        </p:nvGrpSpPr>
        <p:grpSpPr>
          <a:xfrm>
            <a:off x="2542676" y="3044958"/>
            <a:ext cx="7106648" cy="768085"/>
            <a:chOff x="288926" y="438151"/>
            <a:chExt cx="4284661" cy="444500"/>
          </a:xfrm>
        </p:grpSpPr>
        <p:sp>
          <p:nvSpPr>
            <p:cNvPr id="4"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181545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474403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025DA934-F6C0-4F4A-A2DC-C41A6D4B4876}" type="datetimeFigureOut">
              <a:rPr lang="fr-FR" smtClean="0"/>
              <a:t>29/02/2024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221611088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25DA934-F6C0-4F4A-A2DC-C41A6D4B4876}" type="datetimeFigureOut">
              <a:rPr lang="fr-FR" smtClean="0"/>
              <a:t>29/02/2024</a:t>
            </a:fld>
            <a:endParaRPr lang="fr-FR"/>
          </a:p>
        </p:txBody>
      </p:sp>
    </p:spTree>
    <p:extLst>
      <p:ext uri="{BB962C8B-B14F-4D97-AF65-F5344CB8AC3E}">
        <p14:creationId xmlns:p14="http://schemas.microsoft.com/office/powerpoint/2010/main" val="16928030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25DA934-F6C0-4F4A-A2DC-C41A6D4B4876}" type="datetimeFigureOut">
              <a:rPr lang="fr-FR" smtClean="0"/>
              <a:t>29/02/2024</a:t>
            </a:fld>
            <a:endParaRPr lang="fr-FR"/>
          </a:p>
        </p:txBody>
      </p:sp>
    </p:spTree>
    <p:extLst>
      <p:ext uri="{BB962C8B-B14F-4D97-AF65-F5344CB8AC3E}">
        <p14:creationId xmlns:p14="http://schemas.microsoft.com/office/powerpoint/2010/main" val="238673114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1797926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61143571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endParaRPr lang="fr-F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4043129420"/>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endParaRPr lang="fr-F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323554454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24820909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75376249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7499437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90986770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8854298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9423897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06573185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97566861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115372268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198324082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76310855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33556322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10258797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2348459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2212156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92266653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44259675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200176"/>
            <a:ext cx="12192000" cy="775779"/>
          </a:xfrm>
          <a:prstGeom prst="rect">
            <a:avLst/>
          </a:prstGeom>
        </p:spPr>
        <p:txBody>
          <a:bodyPr vert="horz" lIns="91440" tIns="45720" rIns="91440" bIns="45720" rtlCol="0" anchor="ctr">
            <a:normAutofit/>
          </a:bodyPr>
          <a:lstStyle>
            <a:lvl1pPr algn="ctr">
              <a:defRPr sz="4800" b="1">
                <a:solidFill>
                  <a:schemeClr val="tx1">
                    <a:lumMod val="65000"/>
                    <a:lumOff val="35000"/>
                  </a:schemeClr>
                </a:solidFill>
              </a:defRPr>
            </a:lvl1pPr>
          </a:lstStyle>
          <a:p>
            <a:r>
              <a:rPr lang="fr-FR"/>
              <a:t>Modifiez le style du titre</a:t>
            </a:r>
            <a:endParaRPr lang="en-US"/>
          </a:p>
        </p:txBody>
      </p:sp>
      <p:sp>
        <p:nvSpPr>
          <p:cNvPr id="8" name="Rectangle 6">
            <a:extLst>
              <a:ext uri="{FF2B5EF4-FFF2-40B4-BE49-F238E27FC236}">
                <a16:creationId xmlns:a16="http://schemas.microsoft.com/office/drawing/2014/main" id="{55674156-3125-48CE-B7AD-16F5FF6CA05A}"/>
              </a:ext>
            </a:extLst>
          </p:cNvPr>
          <p:cNvSpPr/>
          <p:nvPr/>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0" y="1005381"/>
            <a:ext cx="12192000" cy="419379"/>
          </a:xfrm>
          <a:prstGeom prst="rect">
            <a:avLst/>
          </a:prstGeom>
        </p:spPr>
        <p:txBody>
          <a:bodyPr anchor="ctr"/>
          <a:lstStyle>
            <a:lvl1pPr marL="0" marR="0" indent="0" algn="ctr" defTabSz="914377"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377" rtl="0" eaLnBrk="1" fontAlgn="auto" latinLnBrk="1" hangingPunct="1">
              <a:lnSpc>
                <a:spcPct val="90000"/>
              </a:lnSpc>
              <a:spcBef>
                <a:spcPts val="1000"/>
              </a:spcBef>
              <a:spcAft>
                <a:spcPts val="0"/>
              </a:spcAft>
              <a:buClrTx/>
              <a:buSzTx/>
              <a:buFontTx/>
              <a:buNone/>
              <a:tabLst/>
              <a:defRPr/>
            </a:pPr>
            <a:r>
              <a:rPr lang="en-US" altLang="ko-KR"/>
              <a:t>Subtitle in this line</a:t>
            </a:r>
            <a:endParaRPr lang="ko-KR" altLang="en-US"/>
          </a:p>
        </p:txBody>
      </p:sp>
    </p:spTree>
    <p:extLst>
      <p:ext uri="{BB962C8B-B14F-4D97-AF65-F5344CB8AC3E}">
        <p14:creationId xmlns:p14="http://schemas.microsoft.com/office/powerpoint/2010/main" val="248940490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DEFAULT" type="tx" preserve="1">
  <p:cSld name="DEFAULT">
    <p:bg>
      <p:bgPr>
        <a:solidFill>
          <a:schemeClr val="lt1"/>
        </a:solidFill>
        <a:effectLst/>
      </p:bgPr>
    </p:bg>
    <p:spTree>
      <p:nvGrpSpPr>
        <p:cNvPr id="1" name="Shape 55"/>
        <p:cNvGrpSpPr/>
        <p:nvPr/>
      </p:nvGrpSpPr>
      <p:grpSpPr>
        <a:xfrm>
          <a:off x="0" y="0"/>
          <a:ext cx="0" cy="0"/>
          <a:chOff x="0" y="0"/>
          <a:chExt cx="0" cy="0"/>
        </a:xfrm>
      </p:grpSpPr>
    </p:spTree>
    <p:extLst>
      <p:ext uri="{BB962C8B-B14F-4D97-AF65-F5344CB8AC3E}">
        <p14:creationId xmlns:p14="http://schemas.microsoft.com/office/powerpoint/2010/main" val="306330113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DA934-F6C0-4F4A-A2DC-C41A6D4B4876}" type="datetimeFigureOut">
              <a:rPr lang="fr-FR" smtClean="0"/>
              <a:t>29/02/2024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301707240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D8D397-4877-4ADC-8E63-E38FE87E75B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44C34AD-5D6E-428A-93B8-BCED813DCE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05EE02F-85B6-4A55-88BA-34D7073BBB1C}"/>
              </a:ext>
            </a:extLst>
          </p:cNvPr>
          <p:cNvSpPr>
            <a:spLocks noGrp="1"/>
          </p:cNvSpPr>
          <p:nvPr>
            <p:ph type="dt" sz="half" idx="10"/>
          </p:nvPr>
        </p:nvSpPr>
        <p:spPr/>
        <p:txBody>
          <a:body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EC28B8F5-7E20-40B8-A5C1-AF950AD9DC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F8476A-8F63-4736-B66B-117FC77DFAA7}"/>
              </a:ext>
            </a:extLst>
          </p:cNvPr>
          <p:cNvSpPr>
            <a:spLocks noGrp="1"/>
          </p:cNvSpPr>
          <p:nvPr>
            <p:ph type="sldNum" sz="quarter" idx="12"/>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43804763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29 février 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420172636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29 février 2024</a:t>
            </a:fld>
            <a:endParaRPr lang="fr-FR"/>
          </a:p>
        </p:txBody>
      </p:sp>
    </p:spTree>
    <p:extLst>
      <p:ext uri="{BB962C8B-B14F-4D97-AF65-F5344CB8AC3E}">
        <p14:creationId xmlns:p14="http://schemas.microsoft.com/office/powerpoint/2010/main" val="172696431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29 février 2024</a:t>
            </a:fld>
            <a:endParaRPr lang="fr-FR"/>
          </a:p>
        </p:txBody>
      </p:sp>
    </p:spTree>
    <p:extLst>
      <p:ext uri="{BB962C8B-B14F-4D97-AF65-F5344CB8AC3E}">
        <p14:creationId xmlns:p14="http://schemas.microsoft.com/office/powerpoint/2010/main" val="168944840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29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40458617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29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91058616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29 février 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043016081"/>
      </p:ext>
    </p:extLst>
  </p:cSld>
  <p:clrMapOvr>
    <a:masterClrMapping/>
  </p:clrMapOvr>
  <p:extLst>
    <p:ext uri="{DCECCB84-F9BA-43D5-87BE-67443E8EF086}">
      <p15:sldGuideLst xmlns:p15="http://schemas.microsoft.com/office/powerpoint/2012/main"/>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28827832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8348026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92141538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5638967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43834605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91666581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48212243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81615391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19689978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5978115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198554406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26338519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4039654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97164611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2212800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3935579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32844034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315584971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Contenu_JO">
    <p:spTree>
      <p:nvGrpSpPr>
        <p:cNvPr id="1" name=""/>
        <p:cNvGrpSpPr/>
        <p:nvPr/>
      </p:nvGrpSpPr>
      <p:grpSpPr>
        <a:xfrm>
          <a:off x="0" y="0"/>
          <a:ext cx="0" cy="0"/>
          <a:chOff x="0" y="0"/>
          <a:chExt cx="0" cy="0"/>
        </a:xfrm>
      </p:grpSpPr>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86871" y="812858"/>
            <a:ext cx="11618258" cy="338554"/>
          </a:xfrm>
          <a:prstGeom prst="rect">
            <a:avLst/>
          </a:prstGeom>
        </p:spPr>
        <p:txBody>
          <a:bodyPr wrap="square" lIns="165600">
            <a:spAutoFit/>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fr-FR"/>
              <a:t>Sous-titre de la slide sur une ligne maximum</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hasCustomPrompt="1"/>
          </p:nvPr>
        </p:nvSpPr>
        <p:spPr>
          <a:xfrm>
            <a:off x="286871" y="342912"/>
            <a:ext cx="11618258" cy="480131"/>
          </a:xfrm>
        </p:spPr>
        <p:txBody>
          <a:bodyPr/>
          <a:lstStyle>
            <a:lvl1pPr>
              <a:defRPr>
                <a:solidFill>
                  <a:schemeClr val="tx2"/>
                </a:solidFill>
              </a:defRPr>
            </a:lvl1pPr>
          </a:lstStyle>
          <a:p>
            <a:r>
              <a:rPr lang="fr-FR"/>
              <a:t>TITRE de la slide SUR UNE LIGNE maximum</a:t>
            </a:r>
          </a:p>
        </p:txBody>
      </p:sp>
      <p:sp>
        <p:nvSpPr>
          <p:cNvPr id="2" name="Espace réservé de la date 1">
            <a:extLst>
              <a:ext uri="{FF2B5EF4-FFF2-40B4-BE49-F238E27FC236}">
                <a16:creationId xmlns:a16="http://schemas.microsoft.com/office/drawing/2014/main" id="{46C18740-BFDB-774B-9906-3DD1163D203E}"/>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3" name="Espace réservé du pied de page 2">
            <a:extLst>
              <a:ext uri="{FF2B5EF4-FFF2-40B4-BE49-F238E27FC236}">
                <a16:creationId xmlns:a16="http://schemas.microsoft.com/office/drawing/2014/main" id="{463A3399-7946-5442-BDF2-1798CE15DC90}"/>
              </a:ext>
            </a:extLst>
          </p:cNvPr>
          <p:cNvSpPr>
            <a:spLocks noGrp="1"/>
          </p:cNvSpPr>
          <p:nvPr>
            <p:ph type="ftr" sz="quarter" idx="19"/>
          </p:nvPr>
        </p:nvSpPr>
        <p:spPr/>
        <p:txBody>
          <a:bodyPr/>
          <a:lstStyle/>
          <a:p>
            <a:r>
              <a:rPr lang="fr-FR"/>
              <a:t>Titre de la présentation</a:t>
            </a:r>
          </a:p>
        </p:txBody>
      </p:sp>
      <p:sp>
        <p:nvSpPr>
          <p:cNvPr id="4" name="Espace réservé du numéro de diapositive 3">
            <a:extLst>
              <a:ext uri="{FF2B5EF4-FFF2-40B4-BE49-F238E27FC236}">
                <a16:creationId xmlns:a16="http://schemas.microsoft.com/office/drawing/2014/main" id="{08500DE4-5204-DE4D-9F1B-AE1386B59E76}"/>
              </a:ext>
            </a:extLst>
          </p:cNvPr>
          <p:cNvSpPr>
            <a:spLocks noGrp="1"/>
          </p:cNvSpPr>
          <p:nvPr>
            <p:ph type="sldNum" sz="quarter" idx="20"/>
          </p:nvPr>
        </p:nvSpPr>
        <p:spPr/>
        <p:txBody>
          <a:bodyPr/>
          <a:lstStyle/>
          <a:p>
            <a:r>
              <a:rPr lang="fr-FR" b="0"/>
              <a:t>|</a:t>
            </a:r>
            <a:r>
              <a:rPr lang="fr-FR"/>
              <a:t> </a:t>
            </a:r>
            <a:fld id="{DADB589F-FF01-4CF2-B7C7-7296AC883C2A}" type="slidenum">
              <a:rPr lang="fr-FR" smtClean="0"/>
              <a:pPr/>
              <a:t>‹N°›</a:t>
            </a:fld>
            <a:endParaRPr lang="fr-FR"/>
          </a:p>
        </p:txBody>
      </p:sp>
      <p:sp>
        <p:nvSpPr>
          <p:cNvPr id="10" name="Espace réservé du texte 5">
            <a:extLst>
              <a:ext uri="{FF2B5EF4-FFF2-40B4-BE49-F238E27FC236}">
                <a16:creationId xmlns:a16="http://schemas.microsoft.com/office/drawing/2014/main" id="{D11FEC8C-029C-C34C-A68D-34F5C15B2D7D}"/>
              </a:ext>
            </a:extLst>
          </p:cNvPr>
          <p:cNvSpPr>
            <a:spLocks noGrp="1"/>
          </p:cNvSpPr>
          <p:nvPr>
            <p:ph type="body" sz="quarter" idx="21"/>
          </p:nvPr>
        </p:nvSpPr>
        <p:spPr>
          <a:xfrm>
            <a:off x="286871" y="1528367"/>
            <a:ext cx="11618258" cy="44850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0154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34" Type="http://schemas.openxmlformats.org/officeDocument/2006/relationships/image" Target="../media/image27.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theme" Target="../theme/theme2.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image" Target="../media/image2.png"/><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1.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image" Target="../media/image27.png"/><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4.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5.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6.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26" Type="http://schemas.openxmlformats.org/officeDocument/2006/relationships/slideLayout" Target="../slideLayouts/slideLayout168.xml"/><Relationship Id="rId3" Type="http://schemas.openxmlformats.org/officeDocument/2006/relationships/slideLayout" Target="../slideLayouts/slideLayout145.xml"/><Relationship Id="rId21" Type="http://schemas.openxmlformats.org/officeDocument/2006/relationships/slideLayout" Target="../slideLayouts/slideLayout163.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5" Type="http://schemas.openxmlformats.org/officeDocument/2006/relationships/slideLayout" Target="../slideLayouts/slideLayout167.xml"/><Relationship Id="rId33" Type="http://schemas.openxmlformats.org/officeDocument/2006/relationships/image" Target="../media/image27.png"/><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0" Type="http://schemas.openxmlformats.org/officeDocument/2006/relationships/slideLayout" Target="../slideLayouts/slideLayout162.xml"/><Relationship Id="rId29" Type="http://schemas.openxmlformats.org/officeDocument/2006/relationships/theme" Target="../theme/theme7.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24" Type="http://schemas.openxmlformats.org/officeDocument/2006/relationships/slideLayout" Target="../slideLayouts/slideLayout166.xml"/><Relationship Id="rId32" Type="http://schemas.openxmlformats.org/officeDocument/2006/relationships/image" Target="../media/image42.emf"/><Relationship Id="rId5" Type="http://schemas.openxmlformats.org/officeDocument/2006/relationships/slideLayout" Target="../slideLayouts/slideLayout147.xml"/><Relationship Id="rId15" Type="http://schemas.openxmlformats.org/officeDocument/2006/relationships/slideLayout" Target="../slideLayouts/slideLayout157.xml"/><Relationship Id="rId23" Type="http://schemas.openxmlformats.org/officeDocument/2006/relationships/slideLayout" Target="../slideLayouts/slideLayout165.xml"/><Relationship Id="rId28" Type="http://schemas.openxmlformats.org/officeDocument/2006/relationships/slideLayout" Target="../slideLayouts/slideLayout170.xml"/><Relationship Id="rId10" Type="http://schemas.openxmlformats.org/officeDocument/2006/relationships/slideLayout" Target="../slideLayouts/slideLayout152.xml"/><Relationship Id="rId19" Type="http://schemas.openxmlformats.org/officeDocument/2006/relationships/slideLayout" Target="../slideLayouts/slideLayout161.xml"/><Relationship Id="rId31" Type="http://schemas.openxmlformats.org/officeDocument/2006/relationships/oleObject" Target="../embeddings/oleObject1.bin"/><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 Id="rId22" Type="http://schemas.openxmlformats.org/officeDocument/2006/relationships/slideLayout" Target="../slideLayouts/slideLayout164.xml"/><Relationship Id="rId27" Type="http://schemas.openxmlformats.org/officeDocument/2006/relationships/slideLayout" Target="../slideLayouts/slideLayout169.xml"/><Relationship Id="rId30" Type="http://schemas.openxmlformats.org/officeDocument/2006/relationships/tags" Target="../tags/tag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slideLayout" Target="../slideLayouts/slideLayout188.xml"/><Relationship Id="rId26" Type="http://schemas.openxmlformats.org/officeDocument/2006/relationships/theme" Target="../theme/theme8.xml"/><Relationship Id="rId3" Type="http://schemas.openxmlformats.org/officeDocument/2006/relationships/slideLayout" Target="../slideLayouts/slideLayout173.xml"/><Relationship Id="rId21" Type="http://schemas.openxmlformats.org/officeDocument/2006/relationships/slideLayout" Target="../slideLayouts/slideLayout191.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5" Type="http://schemas.openxmlformats.org/officeDocument/2006/relationships/slideLayout" Target="../slideLayouts/slideLayout195.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20" Type="http://schemas.openxmlformats.org/officeDocument/2006/relationships/slideLayout" Target="../slideLayouts/slideLayout190.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24" Type="http://schemas.openxmlformats.org/officeDocument/2006/relationships/slideLayout" Target="../slideLayouts/slideLayout194.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23" Type="http://schemas.openxmlformats.org/officeDocument/2006/relationships/slideLayout" Target="../slideLayouts/slideLayout193.xml"/><Relationship Id="rId10" Type="http://schemas.openxmlformats.org/officeDocument/2006/relationships/slideLayout" Target="../slideLayouts/slideLayout180.xml"/><Relationship Id="rId19" Type="http://schemas.openxmlformats.org/officeDocument/2006/relationships/slideLayout" Target="../slideLayouts/slideLayout189.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 Id="rId22" Type="http://schemas.openxmlformats.org/officeDocument/2006/relationships/slideLayout" Target="../slideLayouts/slideLayout192.xml"/><Relationship Id="rId27" Type="http://schemas.openxmlformats.org/officeDocument/2006/relationships/image" Target="../media/image2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1497EBA-4C79-4135-8C8B-1DEB2389B8CF}"/>
              </a:ext>
            </a:extLst>
          </p:cNvPr>
          <p:cNvSpPr>
            <a:spLocks noGrp="1"/>
          </p:cNvSpPr>
          <p:nvPr>
            <p:ph type="title"/>
          </p:nvPr>
        </p:nvSpPr>
        <p:spPr>
          <a:xfrm>
            <a:off x="286871" y="578290"/>
            <a:ext cx="11618258" cy="480131"/>
          </a:xfrm>
          <a:prstGeom prst="rect">
            <a:avLst/>
          </a:prstGeom>
        </p:spPr>
        <p:txBody>
          <a:bodyPr vert="horz" lIns="165600" tIns="45720" rIns="91440" bIns="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54A7E2E5-C620-44EC-84D1-9F4158E93F9A}"/>
              </a:ext>
            </a:extLst>
          </p:cNvPr>
          <p:cNvSpPr>
            <a:spLocks noGrp="1"/>
          </p:cNvSpPr>
          <p:nvPr>
            <p:ph type="body" idx="1"/>
          </p:nvPr>
        </p:nvSpPr>
        <p:spPr>
          <a:xfrm>
            <a:off x="286871" y="1528367"/>
            <a:ext cx="11618258" cy="448508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A758BA0-B043-4E89-930D-A033CF18CB40}"/>
              </a:ext>
            </a:extLst>
          </p:cNvPr>
          <p:cNvSpPr>
            <a:spLocks noGrp="1"/>
          </p:cNvSpPr>
          <p:nvPr>
            <p:ph type="dt" sz="half" idx="2"/>
          </p:nvPr>
        </p:nvSpPr>
        <p:spPr>
          <a:xfrm>
            <a:off x="1016000" y="6330520"/>
            <a:ext cx="2014071" cy="365125"/>
          </a:xfrm>
          <a:prstGeom prst="rect">
            <a:avLst/>
          </a:prstGeom>
        </p:spPr>
        <p:txBody>
          <a:bodyPr vert="horz" lIns="91440" tIns="45720" rIns="91440" bIns="45720" rtlCol="0" anchor="ctr"/>
          <a:lstStyle>
            <a:lvl1pPr algn="l">
              <a:defRPr sz="900" cap="all" baseline="0">
                <a:solidFill>
                  <a:schemeClr val="tx1">
                    <a:tint val="75000"/>
                  </a:schemeClr>
                </a:solidFill>
              </a:defRPr>
            </a:lvl1p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EB7D0ED2-906F-41B7-A215-52AFA50A7363}"/>
              </a:ext>
            </a:extLst>
          </p:cNvPr>
          <p:cNvSpPr>
            <a:spLocks noGrp="1"/>
          </p:cNvSpPr>
          <p:nvPr>
            <p:ph type="ftr" sz="quarter" idx="3"/>
          </p:nvPr>
        </p:nvSpPr>
        <p:spPr>
          <a:xfrm>
            <a:off x="3318484" y="6330520"/>
            <a:ext cx="6216181" cy="365125"/>
          </a:xfrm>
          <a:prstGeom prst="rect">
            <a:avLst/>
          </a:prstGeom>
        </p:spPr>
        <p:txBody>
          <a:bodyPr vert="horz" lIns="91440" tIns="45720" rIns="91440" bIns="45720" rtlCol="0" anchor="ctr"/>
          <a:lstStyle>
            <a:lvl1pPr algn="r">
              <a:defRPr sz="1100" cap="none" baseline="0">
                <a:solidFill>
                  <a:schemeClr val="tx1">
                    <a:tint val="75000"/>
                  </a:schemeClr>
                </a:solidFill>
              </a:defRPr>
            </a:lvl1pPr>
          </a:lstStyle>
          <a:p>
            <a:r>
              <a:rPr lang="fr-FR"/>
              <a:t>Titre de la présentation</a:t>
            </a:r>
          </a:p>
        </p:txBody>
      </p:sp>
      <p:sp>
        <p:nvSpPr>
          <p:cNvPr id="6" name="Espace réservé du numéro de diapositive 5">
            <a:extLst>
              <a:ext uri="{FF2B5EF4-FFF2-40B4-BE49-F238E27FC236}">
                <a16:creationId xmlns:a16="http://schemas.microsoft.com/office/drawing/2014/main" id="{B530E96F-508E-4D09-90F7-EE876D33FBE2}"/>
              </a:ext>
            </a:extLst>
          </p:cNvPr>
          <p:cNvSpPr>
            <a:spLocks noGrp="1"/>
          </p:cNvSpPr>
          <p:nvPr>
            <p:ph type="sldNum" sz="quarter" idx="4"/>
          </p:nvPr>
        </p:nvSpPr>
        <p:spPr>
          <a:xfrm>
            <a:off x="9534665" y="6398782"/>
            <a:ext cx="296335" cy="228600"/>
          </a:xfrm>
          <a:prstGeom prst="rect">
            <a:avLst/>
          </a:prstGeom>
          <a:solidFill>
            <a:schemeClr val="bg1"/>
          </a:solidFill>
        </p:spPr>
        <p:txBody>
          <a:bodyPr vert="horz" wrap="none" lIns="0" tIns="0" rIns="0" bIns="0" rtlCol="0" anchor="ctr"/>
          <a:lstStyle>
            <a:lvl1pPr algn="ctr">
              <a:defRPr sz="1100" b="1" cap="all" baseline="0">
                <a:solidFill>
                  <a:schemeClr val="tx2"/>
                </a:solidFill>
              </a:defRPr>
            </a:lvl1pPr>
          </a:lstStyle>
          <a:p>
            <a:r>
              <a:rPr lang="fr-FR" b="0"/>
              <a:t>|</a:t>
            </a:r>
            <a:r>
              <a:rPr lang="fr-FR"/>
              <a:t> </a:t>
            </a:r>
            <a:fld id="{DADB589F-FF01-4CF2-B7C7-7296AC883C2A}" type="slidenum">
              <a:rPr lang="fr-FR" smtClean="0"/>
              <a:pPr/>
              <a:t>‹N°›</a:t>
            </a:fld>
            <a:endParaRPr lang="fr-FR"/>
          </a:p>
        </p:txBody>
      </p:sp>
      <p:pic>
        <p:nvPicPr>
          <p:cNvPr id="16" name="Image 15">
            <a:extLst>
              <a:ext uri="{FF2B5EF4-FFF2-40B4-BE49-F238E27FC236}">
                <a16:creationId xmlns:a16="http://schemas.microsoft.com/office/drawing/2014/main" id="{9280332A-AE8D-2A43-848C-2641AF947292}"/>
              </a:ext>
            </a:extLst>
          </p:cNvPr>
          <p:cNvPicPr>
            <a:picLocks noChangeAspect="1"/>
          </p:cNvPicPr>
          <p:nvPr userDrawn="1"/>
        </p:nvPicPr>
        <p:blipFill>
          <a:blip r:embed="rId45" cstate="hqprint">
            <a:alphaModFix/>
            <a:extLst>
              <a:ext uri="{28A0092B-C50C-407E-A947-70E740481C1C}">
                <a14:useLocalDpi xmlns:a14="http://schemas.microsoft.com/office/drawing/2010/main" val="0"/>
              </a:ext>
            </a:extLst>
          </a:blip>
          <a:stretch>
            <a:fillRect/>
          </a:stretch>
        </p:blipFill>
        <p:spPr>
          <a:xfrm>
            <a:off x="31685" y="6013450"/>
            <a:ext cx="808020" cy="808020"/>
          </a:xfrm>
          <a:prstGeom prst="rect">
            <a:avLst/>
          </a:prstGeom>
        </p:spPr>
      </p:pic>
      <p:pic>
        <p:nvPicPr>
          <p:cNvPr id="20" name="Image 19">
            <a:extLst>
              <a:ext uri="{FF2B5EF4-FFF2-40B4-BE49-F238E27FC236}">
                <a16:creationId xmlns:a16="http://schemas.microsoft.com/office/drawing/2014/main" id="{00EB7C9F-EC64-B844-8E00-BE343FB6C120}"/>
              </a:ext>
            </a:extLst>
          </p:cNvPr>
          <p:cNvPicPr>
            <a:picLocks noChangeAspect="1"/>
          </p:cNvPicPr>
          <p:nvPr userDrawn="1"/>
        </p:nvPicPr>
        <p:blipFill>
          <a:blip r:embed="rId46" cstate="hqprint">
            <a:alphaModFix/>
            <a:extLst>
              <a:ext uri="{28A0092B-C50C-407E-A947-70E740481C1C}">
                <a14:useLocalDpi xmlns:a14="http://schemas.microsoft.com/office/drawing/2010/main" val="0"/>
              </a:ext>
            </a:extLst>
          </a:blip>
          <a:stretch>
            <a:fillRect/>
          </a:stretch>
        </p:blipFill>
        <p:spPr>
          <a:xfrm>
            <a:off x="9954705" y="5694709"/>
            <a:ext cx="2242008" cy="1320788"/>
          </a:xfrm>
          <a:prstGeom prst="rect">
            <a:avLst/>
          </a:prstGeom>
        </p:spPr>
      </p:pic>
    </p:spTree>
    <p:extLst>
      <p:ext uri="{BB962C8B-B14F-4D97-AF65-F5344CB8AC3E}">
        <p14:creationId xmlns:p14="http://schemas.microsoft.com/office/powerpoint/2010/main" val="100644518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9" r:id="rId5"/>
    <p:sldLayoutId id="2147483765" r:id="rId6"/>
    <p:sldLayoutId id="2147483766" r:id="rId7"/>
    <p:sldLayoutId id="2147483767" r:id="rId8"/>
    <p:sldLayoutId id="2147483768" r:id="rId9"/>
    <p:sldLayoutId id="2147483790" r:id="rId10"/>
    <p:sldLayoutId id="2147483694" r:id="rId11"/>
    <p:sldLayoutId id="2147483697" r:id="rId12"/>
    <p:sldLayoutId id="2147483698" r:id="rId13"/>
    <p:sldLayoutId id="2147483693" r:id="rId14"/>
    <p:sldLayoutId id="2147483695" r:id="rId15"/>
    <p:sldLayoutId id="2147483692" r:id="rId16"/>
    <p:sldLayoutId id="2147483696" r:id="rId17"/>
    <p:sldLayoutId id="2147483699" r:id="rId18"/>
    <p:sldLayoutId id="2147483701" r:id="rId19"/>
    <p:sldLayoutId id="2147483700" r:id="rId20"/>
    <p:sldLayoutId id="2147483662" r:id="rId21"/>
    <p:sldLayoutId id="2147483663" r:id="rId22"/>
    <p:sldLayoutId id="2147483664" r:id="rId23"/>
    <p:sldLayoutId id="2147483665" r:id="rId24"/>
    <p:sldLayoutId id="2147483666" r:id="rId25"/>
    <p:sldLayoutId id="2147483667" r:id="rId26"/>
    <p:sldLayoutId id="2147483668" r:id="rId27"/>
    <p:sldLayoutId id="2147483669" r:id="rId28"/>
    <p:sldLayoutId id="2147483679" r:id="rId29"/>
    <p:sldLayoutId id="2147483680" r:id="rId30"/>
    <p:sldLayoutId id="2147483671" r:id="rId31"/>
    <p:sldLayoutId id="2147483677" r:id="rId32"/>
    <p:sldLayoutId id="2147483681" r:id="rId33"/>
    <p:sldLayoutId id="2147483689" r:id="rId34"/>
    <p:sldLayoutId id="2147483690" r:id="rId35"/>
    <p:sldLayoutId id="2147483682" r:id="rId36"/>
    <p:sldLayoutId id="2147483683" r:id="rId37"/>
    <p:sldLayoutId id="2147483684" r:id="rId38"/>
    <p:sldLayoutId id="2147483685" r:id="rId39"/>
    <p:sldLayoutId id="2147483686" r:id="rId40"/>
    <p:sldLayoutId id="2147483687" r:id="rId41"/>
    <p:sldLayoutId id="2147483688" r:id="rId42"/>
    <p:sldLayoutId id="2147483771" r:id="rId43"/>
  </p:sldLayoutIdLst>
  <p:hf hdr="0"/>
  <p:txStyles>
    <p:titleStyle>
      <a:lvl1pPr algn="l" defTabSz="914400" rtl="0" eaLnBrk="1" latinLnBrk="0" hangingPunct="1">
        <a:lnSpc>
          <a:spcPct val="80000"/>
        </a:lnSpc>
        <a:spcBef>
          <a:spcPct val="0"/>
        </a:spcBef>
        <a:buNone/>
        <a:defRPr sz="2800" kern="1200" cap="all" baseline="0">
          <a:solidFill>
            <a:srgbClr val="E30613"/>
          </a:solidFill>
          <a:latin typeface="+mj-lt"/>
          <a:ea typeface="+mj-ea"/>
          <a:cs typeface="+mj-cs"/>
        </a:defRPr>
      </a:lvl1pPr>
    </p:titleStyle>
    <p:bodyStyle>
      <a:lvl1pPr marL="90488" indent="-90488" algn="l" defTabSz="914400" rtl="0" eaLnBrk="1" latinLnBrk="0" hangingPunct="1">
        <a:lnSpc>
          <a:spcPct val="100000"/>
        </a:lnSpc>
        <a:spcBef>
          <a:spcPts val="1000"/>
        </a:spcBef>
        <a:buClr>
          <a:schemeClr val="tx2"/>
        </a:buClr>
        <a:buFont typeface="Arial" panose="020B0604020202020204" pitchFamily="34" charset="0"/>
        <a:buChar char=" "/>
        <a:defRPr sz="1600" b="1" kern="1200">
          <a:solidFill>
            <a:schemeClr val="bg2"/>
          </a:solidFill>
          <a:latin typeface="+mn-lt"/>
          <a:ea typeface="+mn-ea"/>
          <a:cs typeface="+mn-cs"/>
        </a:defRPr>
      </a:lvl1pPr>
      <a:lvl2pPr marL="271463" indent="-180975" algn="l" defTabSz="914400" rtl="0" eaLnBrk="1" latinLnBrk="0" hangingPunct="1">
        <a:lnSpc>
          <a:spcPct val="100000"/>
        </a:lnSpc>
        <a:spcBef>
          <a:spcPts val="500"/>
        </a:spcBef>
        <a:buClr>
          <a:schemeClr val="tx2"/>
        </a:buClr>
        <a:buSzPct val="90000"/>
        <a:buFont typeface="Wingdings" panose="05000000000000000000" pitchFamily="2" charset="2"/>
        <a:buChar char="§"/>
        <a:defRPr sz="1600" kern="1200">
          <a:solidFill>
            <a:schemeClr val="bg2"/>
          </a:solidFill>
          <a:latin typeface="+mn-lt"/>
          <a:ea typeface="+mn-ea"/>
          <a:cs typeface="+mn-cs"/>
        </a:defRPr>
      </a:lvl2pPr>
      <a:lvl3pPr marL="533400" indent="-171450" algn="l" defTabSz="914400" rtl="0" eaLnBrk="1" latinLnBrk="0" hangingPunct="1">
        <a:lnSpc>
          <a:spcPct val="100000"/>
        </a:lnSpc>
        <a:spcBef>
          <a:spcPts val="500"/>
        </a:spcBef>
        <a:buClr>
          <a:schemeClr val="tx2"/>
        </a:buClr>
        <a:buSzPct val="90000"/>
        <a:buFont typeface="Arial" panose="020B0604020202020204" pitchFamily="34" charset="0"/>
        <a:buChar char="̶"/>
        <a:defRPr sz="1400" kern="1200">
          <a:solidFill>
            <a:schemeClr val="bg2"/>
          </a:solidFill>
          <a:latin typeface="+mn-lt"/>
          <a:ea typeface="+mn-ea"/>
          <a:cs typeface="+mn-cs"/>
        </a:defRPr>
      </a:lvl3pPr>
      <a:lvl4pPr marL="806450" indent="-180975" algn="l" defTabSz="914400" rtl="0" eaLnBrk="1" latinLnBrk="0" hangingPunct="1">
        <a:lnSpc>
          <a:spcPct val="100000"/>
        </a:lnSpc>
        <a:spcBef>
          <a:spcPts val="500"/>
        </a:spcBef>
        <a:buClr>
          <a:schemeClr val="tx2"/>
        </a:buClr>
        <a:buSzPct val="90000"/>
        <a:buFont typeface="Arial" panose="020B0604020202020204" pitchFamily="34" charset="0"/>
        <a:buChar char="•"/>
        <a:defRPr sz="1200" kern="1200">
          <a:solidFill>
            <a:schemeClr val="bg2"/>
          </a:solidFill>
          <a:latin typeface="+mn-lt"/>
          <a:ea typeface="+mn-ea"/>
          <a:cs typeface="+mn-cs"/>
        </a:defRPr>
      </a:lvl4pPr>
      <a:lvl5pPr marL="1077913" indent="-180975" algn="l" defTabSz="914400" rtl="0" eaLnBrk="1" latinLnBrk="0" hangingPunct="1">
        <a:lnSpc>
          <a:spcPct val="100000"/>
        </a:lnSpc>
        <a:spcBef>
          <a:spcPts val="500"/>
        </a:spcBef>
        <a:buClr>
          <a:schemeClr val="tx2"/>
        </a:buClr>
        <a:buSzPct val="90000"/>
        <a:buFont typeface="Arial" panose="020B0604020202020204" pitchFamily="34" charset="0"/>
        <a:buChar char="•"/>
        <a:defRPr sz="11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34">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9"/>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400"/>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1"/>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1">
                <a:solidFill>
                  <a:schemeClr val="tx1"/>
                </a:solidFill>
              </a:defRPr>
            </a:lvl1pPr>
          </a:lstStyle>
          <a:p>
            <a:fld id="{04708BF8-992F-4F23-AA16-AB03FA41F6EE}"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1">
                <a:solidFill>
                  <a:schemeClr val="tx1"/>
                </a:solidFill>
              </a:defRPr>
            </a:lvl1p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1"/>
            <a:ext cx="558000" cy="104299"/>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Tree>
    <p:extLst>
      <p:ext uri="{BB962C8B-B14F-4D97-AF65-F5344CB8AC3E}">
        <p14:creationId xmlns:p14="http://schemas.microsoft.com/office/powerpoint/2010/main" val="3366929515"/>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16" r:id="rId25"/>
    <p:sldLayoutId id="2147483817" r:id="rId26"/>
    <p:sldLayoutId id="2147483818" r:id="rId27"/>
    <p:sldLayoutId id="2147483819" r:id="rId28"/>
    <p:sldLayoutId id="2147483820" r:id="rId29"/>
    <p:sldLayoutId id="2147483821" r:id="rId30"/>
    <p:sldLayoutId id="2147483822" r:id="rId31"/>
    <p:sldLayoutId id="2147483966" r:id="rId32"/>
  </p:sldLayoutIdLst>
  <p:hf hdr="0"/>
  <p:txStyles>
    <p:titleStyle>
      <a:lvl1pPr algn="l" defTabSz="914377"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377"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79996" indent="-179996" algn="l" defTabSz="914377"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59991" indent="-143996" algn="l" defTabSz="914377"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39987" indent="-143996" algn="l" defTabSz="914377"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p:nvPicPr>
        <p:blipFill rotWithShape="1">
          <a:blip r:embed="rId36">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304C159-75DC-49E0-9C9A-EE2F48706F69}"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Titre de la présentation</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r>
              <a:rPr lang="fr-FR" b="0"/>
              <a:t>|</a:t>
            </a:r>
            <a:r>
              <a:rPr lang="fr-FR"/>
              <a:t> </a:t>
            </a:r>
            <a:fld id="{DADB589F-FF01-4CF2-B7C7-7296AC883C2A}"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B0E732A4-0868-4031-3A9D-88E448ED172B}"/>
              </a:ext>
            </a:extLst>
          </p:cNvPr>
          <p:cNvPicPr>
            <a:picLocks noChangeAspect="1"/>
          </p:cNvPicPr>
          <p:nvPr userDrawn="1"/>
        </p:nvPicPr>
        <p:blipFill>
          <a:blip r:embed="rId37" cstate="hqprint">
            <a:alphaModFix/>
            <a:extLst>
              <a:ext uri="{28A0092B-C50C-407E-A947-70E740481C1C}">
                <a14:useLocalDpi xmlns:a14="http://schemas.microsoft.com/office/drawing/2010/main" val="0"/>
              </a:ext>
            </a:extLst>
          </a:blip>
          <a:stretch>
            <a:fillRect/>
          </a:stretch>
        </p:blipFill>
        <p:spPr>
          <a:xfrm>
            <a:off x="31685" y="6013450"/>
            <a:ext cx="808020" cy="808020"/>
          </a:xfrm>
          <a:prstGeom prst="rect">
            <a:avLst/>
          </a:prstGeom>
        </p:spPr>
      </p:pic>
      <p:pic>
        <p:nvPicPr>
          <p:cNvPr id="8" name="Image 7">
            <a:extLst>
              <a:ext uri="{FF2B5EF4-FFF2-40B4-BE49-F238E27FC236}">
                <a16:creationId xmlns:a16="http://schemas.microsoft.com/office/drawing/2014/main" id="{4A96C69D-582C-6DC5-6C7A-47133A57AD71}"/>
              </a:ext>
            </a:extLst>
          </p:cNvPr>
          <p:cNvPicPr>
            <a:picLocks noChangeAspect="1"/>
          </p:cNvPicPr>
          <p:nvPr userDrawn="1"/>
        </p:nvPicPr>
        <p:blipFill>
          <a:blip r:embed="rId38" cstate="hqprint">
            <a:alphaModFix/>
            <a:extLst>
              <a:ext uri="{28A0092B-C50C-407E-A947-70E740481C1C}">
                <a14:useLocalDpi xmlns:a14="http://schemas.microsoft.com/office/drawing/2010/main" val="0"/>
              </a:ext>
            </a:extLst>
          </a:blip>
          <a:stretch>
            <a:fillRect/>
          </a:stretch>
        </p:blipFill>
        <p:spPr>
          <a:xfrm>
            <a:off x="9954705" y="5694709"/>
            <a:ext cx="2242008" cy="1320788"/>
          </a:xfrm>
          <a:prstGeom prst="rect">
            <a:avLst/>
          </a:prstGeom>
        </p:spPr>
      </p:pic>
    </p:spTree>
    <p:extLst>
      <p:ext uri="{BB962C8B-B14F-4D97-AF65-F5344CB8AC3E}">
        <p14:creationId xmlns:p14="http://schemas.microsoft.com/office/powerpoint/2010/main" val="1381989727"/>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 id="2147483843"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60" r:id="rId33"/>
    <p:sldLayoutId id="2147483965" r:id="rId34"/>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p:nvGrpSpPr>
        <p:grpSpPr>
          <a:xfrm>
            <a:off x="189679" y="260649"/>
            <a:ext cx="822181" cy="585564"/>
            <a:chOff x="865188" y="493713"/>
            <a:chExt cx="546100" cy="388938"/>
          </a:xfrm>
          <a:solidFill>
            <a:schemeClr val="bg1">
              <a:lumMod val="85000"/>
            </a:schemeClr>
          </a:solidFill>
        </p:grpSpPr>
        <p:sp>
          <p:nvSpPr>
            <p:cNvPr id="10"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p:nvSpPr>
        <p:spPr bwMode="auto">
          <a:xfrm>
            <a:off x="911424" y="6501342"/>
            <a:ext cx="176356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p:nvGrpSpPr>
        <p:grpSpPr>
          <a:xfrm>
            <a:off x="10320470" y="6506617"/>
            <a:ext cx="1678317" cy="174112"/>
            <a:chOff x="288926" y="438151"/>
            <a:chExt cx="4284661" cy="444500"/>
          </a:xfrm>
        </p:grpSpPr>
        <p:sp>
          <p:nvSpPr>
            <p:cNvPr id="18"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735109673"/>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hf hdr="0" ftr="0"/>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p:nvGrpSpPr>
        <p:grpSpPr>
          <a:xfrm>
            <a:off x="189679" y="260649"/>
            <a:ext cx="822181" cy="585564"/>
            <a:chOff x="865188" y="493713"/>
            <a:chExt cx="546100" cy="388938"/>
          </a:xfrm>
          <a:solidFill>
            <a:schemeClr val="bg1">
              <a:lumMod val="85000"/>
            </a:schemeClr>
          </a:solidFill>
        </p:grpSpPr>
        <p:sp>
          <p:nvSpPr>
            <p:cNvPr id="10"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p:nvGrpSpPr>
        <p:grpSpPr>
          <a:xfrm>
            <a:off x="10320470" y="6506617"/>
            <a:ext cx="1678317" cy="174112"/>
            <a:chOff x="288926" y="438151"/>
            <a:chExt cx="4284661" cy="444500"/>
          </a:xfrm>
        </p:grpSpPr>
        <p:sp>
          <p:nvSpPr>
            <p:cNvPr id="18"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784641613"/>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p:nvGrpSpPr>
        <p:grpSpPr>
          <a:xfrm>
            <a:off x="189679" y="260649"/>
            <a:ext cx="822181" cy="585564"/>
            <a:chOff x="865188" y="493713"/>
            <a:chExt cx="546100" cy="388938"/>
          </a:xfrm>
          <a:solidFill>
            <a:schemeClr val="bg1">
              <a:lumMod val="85000"/>
            </a:schemeClr>
          </a:solidFill>
        </p:grpSpPr>
        <p:sp>
          <p:nvSpPr>
            <p:cNvPr id="10"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p:nvSpPr>
        <p:spPr bwMode="auto">
          <a:xfrm>
            <a:off x="911424" y="6501342"/>
            <a:ext cx="176356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p:nvGrpSpPr>
        <p:grpSpPr>
          <a:xfrm>
            <a:off x="10320470" y="6506617"/>
            <a:ext cx="1678317" cy="174112"/>
            <a:chOff x="288926" y="438151"/>
            <a:chExt cx="4284661" cy="444500"/>
          </a:xfrm>
        </p:grpSpPr>
        <p:sp>
          <p:nvSpPr>
            <p:cNvPr id="18"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2622234624"/>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7DCF2CCB-E374-466E-8D21-1B4D2866FAD5}"/>
              </a:ext>
            </a:extLst>
          </p:cNvPr>
          <p:cNvGraphicFramePr>
            <a:graphicFrameLocks noChangeAspect="1"/>
          </p:cNvGraphicFramePr>
          <p:nvPr>
            <p:custDataLst>
              <p:tags r:id="rId30"/>
            </p:custDataLst>
            <p:extLst>
              <p:ext uri="{D42A27DB-BD31-4B8C-83A1-F6EECF244321}">
                <p14:modId xmlns:p14="http://schemas.microsoft.com/office/powerpoint/2010/main" val="33461695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1" imgW="415" imgH="416" progId="TCLayout.ActiveDocument.1">
                  <p:embed/>
                </p:oleObj>
              </mc:Choice>
              <mc:Fallback>
                <p:oleObj name="Diapositive think-cell" r:id="rId31" imgW="415" imgH="416" progId="TCLayout.ActiveDocument.1">
                  <p:embed/>
                  <p:pic>
                    <p:nvPicPr>
                      <p:cNvPr id="8" name="Objet 7" hidden="1">
                        <a:extLst>
                          <a:ext uri="{FF2B5EF4-FFF2-40B4-BE49-F238E27FC236}">
                            <a16:creationId xmlns:a16="http://schemas.microsoft.com/office/drawing/2014/main" id="{7DCF2CCB-E374-466E-8D21-1B4D2866FAD5}"/>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p:nvPicPr>
        <p:blipFill rotWithShape="1">
          <a:blip r:embed="rId33">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25DA934-F6C0-4F4A-A2DC-C41A6D4B4876}" type="datetimeFigureOut">
              <a:rPr lang="fr-FR" smtClean="0"/>
              <a:t>29/02/2024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endParaRPr lang="fr-F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DE948527-3019-49EC-8A55-4645F0862661}" type="slidenum">
              <a:rPr lang="fr-FR" smtClean="0"/>
              <a:t>‹N°›</a:t>
            </a:fld>
            <a:endParaRPr lang="fr-FR"/>
          </a:p>
        </p:txBody>
      </p:sp>
      <p:sp>
        <p:nvSpPr>
          <p:cNvPr id="10" name="Rectangle 9">
            <a:extLst>
              <a:ext uri="{FF2B5EF4-FFF2-40B4-BE49-F238E27FC236}">
                <a16:creationId xmlns:a16="http://schemas.microsoft.com/office/drawing/2014/main" id="{A8D5B8EF-AB80-4B22-83F8-59F347BA5E67}"/>
              </a:ext>
            </a:extLst>
          </p:cNvPr>
          <p:cNvSpPr/>
          <p:nvPr/>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9479C477-2881-43EF-AED7-02AEB79F62CD}"/>
              </a:ext>
            </a:extLst>
          </p:cNvPr>
          <p:cNvSpPr/>
          <p:nvPr/>
        </p:nvSpPr>
        <p:spPr>
          <a:xfrm rot="16200000">
            <a:off x="-1144363" y="3871048"/>
            <a:ext cx="2480166" cy="235898"/>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33" i="1">
                <a:solidFill>
                  <a:srgbClr val="000000"/>
                </a:solidFill>
              </a:rPr>
              <a:t>document à usage interne - ne pas diffuser</a:t>
            </a:r>
          </a:p>
        </p:txBody>
      </p:sp>
    </p:spTree>
    <p:extLst>
      <p:ext uri="{BB962C8B-B14F-4D97-AF65-F5344CB8AC3E}">
        <p14:creationId xmlns:p14="http://schemas.microsoft.com/office/powerpoint/2010/main" val="3999247372"/>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 id="2147483914" r:id="rId17"/>
    <p:sldLayoutId id="2147483915" r:id="rId18"/>
    <p:sldLayoutId id="2147483916" r:id="rId19"/>
    <p:sldLayoutId id="2147483917" r:id="rId20"/>
    <p:sldLayoutId id="2147483918" r:id="rId21"/>
    <p:sldLayoutId id="2147483919" r:id="rId22"/>
    <p:sldLayoutId id="2147483920" r:id="rId23"/>
    <p:sldLayoutId id="2147483921" r:id="rId24"/>
    <p:sldLayoutId id="2147483922" r:id="rId25"/>
    <p:sldLayoutId id="2147483923" r:id="rId26"/>
    <p:sldLayoutId id="2147483924" r:id="rId27"/>
    <p:sldLayoutId id="2147483925" r:id="rId28"/>
  </p:sldLayoutIdLst>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29 février 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10427297"/>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 id="2147483941" r:id="rId15"/>
    <p:sldLayoutId id="2147483942" r:id="rId16"/>
    <p:sldLayoutId id="2147483943" r:id="rId17"/>
    <p:sldLayoutId id="2147483944" r:id="rId18"/>
    <p:sldLayoutId id="2147483945" r:id="rId19"/>
    <p:sldLayoutId id="2147483946" r:id="rId20"/>
    <p:sldLayoutId id="2147483947" r:id="rId21"/>
    <p:sldLayoutId id="2147483948" r:id="rId22"/>
    <p:sldLayoutId id="2147483949" r:id="rId23"/>
    <p:sldLayoutId id="2147483950" r:id="rId24"/>
    <p:sldLayoutId id="2147483964" r:id="rId25"/>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105.xml"/><Relationship Id="rId5" Type="http://schemas.openxmlformats.org/officeDocument/2006/relationships/image" Target="../media/image45.png"/><Relationship Id="rId4" Type="http://schemas.openxmlformats.org/officeDocument/2006/relationships/image" Target="../media/image4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107.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png"/></Relationships>
</file>

<file path=ppt/slides/_rels/slide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107.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 Id="rId9" Type="http://schemas.openxmlformats.org/officeDocument/2006/relationships/image" Target="../media/image56.sv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10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png"/><Relationship Id="rId7" Type="http://schemas.openxmlformats.org/officeDocument/2006/relationships/image" Target="../media/image66.jpeg"/><Relationship Id="rId2" Type="http://schemas.openxmlformats.org/officeDocument/2006/relationships/notesSlide" Target="../notesSlides/notesSlide5.xml"/><Relationship Id="rId1" Type="http://schemas.openxmlformats.org/officeDocument/2006/relationships/slideLayout" Target="../slideLayouts/slideLayout10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jpeg"/></Relationships>
</file>

<file path=ppt/slides/_rels/slide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xml"/><Relationship Id="rId1" Type="http://schemas.openxmlformats.org/officeDocument/2006/relationships/slideLayout" Target="../slideLayouts/slideLayout107.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107.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10.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svg"/><Relationship Id="rId2" Type="http://schemas.openxmlformats.org/officeDocument/2006/relationships/notesSlide" Target="../notesSlides/notesSlide9.xml"/><Relationship Id="rId1" Type="http://schemas.openxmlformats.org/officeDocument/2006/relationships/slideLayout" Target="../slideLayouts/slideLayout107.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image" Target="../media/image78.jpeg"/></Relationships>
</file>

<file path=ppt/slides/_rels/slide1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0.xml"/><Relationship Id="rId1" Type="http://schemas.openxmlformats.org/officeDocument/2006/relationships/slideLayout" Target="../slideLayouts/slideLayout109.xml"/><Relationship Id="rId4" Type="http://schemas.openxmlformats.org/officeDocument/2006/relationships/image" Target="../media/image83.jpeg"/></Relationships>
</file>

<file path=ppt/slides/_rels/slide1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1.xml"/><Relationship Id="rId1" Type="http://schemas.openxmlformats.org/officeDocument/2006/relationships/slideLayout" Target="../slideLayouts/slideLayout178.xml"/><Relationship Id="rId5" Type="http://schemas.openxmlformats.org/officeDocument/2006/relationships/image" Target="../media/image79.jpeg"/><Relationship Id="rId4" Type="http://schemas.openxmlformats.org/officeDocument/2006/relationships/image" Target="../media/image78.jpeg"/></Relationships>
</file>

<file path=ppt/slides/_rels/slide1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xml"/><Relationship Id="rId1" Type="http://schemas.openxmlformats.org/officeDocument/2006/relationships/slideLayout" Target="../slideLayouts/slideLayout178.xml"/><Relationship Id="rId4" Type="http://schemas.openxmlformats.org/officeDocument/2006/relationships/image" Target="../media/image85.png"/></Relationships>
</file>

<file path=ppt/slides/_rels/slide14.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hyperlink" Target="https://www.visa.fr/fr_fr/avantages-offres/" TargetMode="External"/><Relationship Id="rId2" Type="http://schemas.openxmlformats.org/officeDocument/2006/relationships/notesSlide" Target="../notesSlides/notesSlide13.xml"/><Relationship Id="rId1" Type="http://schemas.openxmlformats.org/officeDocument/2006/relationships/slideLayout" Target="../slideLayouts/slideLayout195.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5.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png"/><Relationship Id="rId7" Type="http://schemas.openxmlformats.org/officeDocument/2006/relationships/image" Target="../media/image94.svg"/><Relationship Id="rId12" Type="http://schemas.openxmlformats.org/officeDocument/2006/relationships/image" Target="../media/image99.jpeg"/><Relationship Id="rId2" Type="http://schemas.openxmlformats.org/officeDocument/2006/relationships/notesSlide" Target="../notesSlides/notesSlide14.xml"/><Relationship Id="rId16" Type="http://schemas.openxmlformats.org/officeDocument/2006/relationships/image" Target="../media/image103.svg"/><Relationship Id="rId1" Type="http://schemas.openxmlformats.org/officeDocument/2006/relationships/slideLayout" Target="../slideLayouts/slideLayout107.xml"/><Relationship Id="rId6" Type="http://schemas.openxmlformats.org/officeDocument/2006/relationships/image" Target="../media/image93.png"/><Relationship Id="rId11" Type="http://schemas.openxmlformats.org/officeDocument/2006/relationships/image" Target="../media/image98.svg"/><Relationship Id="rId5" Type="http://schemas.openxmlformats.org/officeDocument/2006/relationships/image" Target="../media/image92.png"/><Relationship Id="rId15" Type="http://schemas.openxmlformats.org/officeDocument/2006/relationships/image" Target="../media/image102.png"/><Relationship Id="rId10" Type="http://schemas.openxmlformats.org/officeDocument/2006/relationships/image" Target="../media/image97.png"/><Relationship Id="rId4" Type="http://schemas.openxmlformats.org/officeDocument/2006/relationships/image" Target="../media/image91.jpeg"/><Relationship Id="rId9" Type="http://schemas.openxmlformats.org/officeDocument/2006/relationships/image" Target="../media/image96.svg"/><Relationship Id="rId14" Type="http://schemas.openxmlformats.org/officeDocument/2006/relationships/image" Target="../media/image101.svg"/></Relationships>
</file>

<file path=ppt/slides/_rels/slide1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5.xml"/><Relationship Id="rId1" Type="http://schemas.openxmlformats.org/officeDocument/2006/relationships/slideLayout" Target="../slideLayouts/slideLayout107.xml"/><Relationship Id="rId4" Type="http://schemas.openxmlformats.org/officeDocument/2006/relationships/image" Target="../media/image92.png"/></Relationships>
</file>

<file path=ppt/slides/_rels/slide17.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92.png"/><Relationship Id="rId2" Type="http://schemas.openxmlformats.org/officeDocument/2006/relationships/notesSlide" Target="../notesSlides/notesSlide16.xml"/><Relationship Id="rId1" Type="http://schemas.openxmlformats.org/officeDocument/2006/relationships/slideLayout" Target="../slideLayouts/slideLayout10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1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7.xml"/><Relationship Id="rId1" Type="http://schemas.openxmlformats.org/officeDocument/2006/relationships/slideLayout" Target="../slideLayouts/slideLayout51.xml"/><Relationship Id="rId4" Type="http://schemas.openxmlformats.org/officeDocument/2006/relationships/image" Target="../media/image109.svg"/></Relationships>
</file>

<file path=ppt/slides/_rels/slide1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8.xml"/><Relationship Id="rId1" Type="http://schemas.openxmlformats.org/officeDocument/2006/relationships/slideLayout" Target="../slideLayouts/slideLayout109.xml"/></Relationships>
</file>

<file path=ppt/slides/_rels/slide20.xml.rels><?xml version="1.0" encoding="UTF-8" standalone="yes"?>
<Relationships xmlns="http://schemas.openxmlformats.org/package/2006/relationships"><Relationship Id="rId8" Type="http://schemas.openxmlformats.org/officeDocument/2006/relationships/image" Target="../media/image116.sv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19.xml"/><Relationship Id="rId1" Type="http://schemas.openxmlformats.org/officeDocument/2006/relationships/slideLayout" Target="../slideLayouts/slideLayout74.xml"/><Relationship Id="rId6" Type="http://schemas.openxmlformats.org/officeDocument/2006/relationships/image" Target="../media/image114.svg"/><Relationship Id="rId5" Type="http://schemas.openxmlformats.org/officeDocument/2006/relationships/image" Target="../media/image113.png"/><Relationship Id="rId10" Type="http://schemas.openxmlformats.org/officeDocument/2006/relationships/image" Target="../media/image118.svg"/><Relationship Id="rId4" Type="http://schemas.openxmlformats.org/officeDocument/2006/relationships/image" Target="../media/image112.svg"/><Relationship Id="rId9" Type="http://schemas.openxmlformats.org/officeDocument/2006/relationships/image" Target="../media/image117.png"/></Relationships>
</file>

<file path=ppt/slides/_rels/slide21.xml.rels><?xml version="1.0" encoding="UTF-8" standalone="yes"?>
<Relationships xmlns="http://schemas.openxmlformats.org/package/2006/relationships"><Relationship Id="rId8" Type="http://schemas.openxmlformats.org/officeDocument/2006/relationships/image" Target="../media/image124.sv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notesSlide" Target="../notesSlides/notesSlide20.xml"/><Relationship Id="rId1" Type="http://schemas.openxmlformats.org/officeDocument/2006/relationships/slideLayout" Target="../slideLayouts/slideLayout107.xml"/><Relationship Id="rId6" Type="http://schemas.openxmlformats.org/officeDocument/2006/relationships/image" Target="../media/image122.svg"/><Relationship Id="rId5" Type="http://schemas.openxmlformats.org/officeDocument/2006/relationships/image" Target="../media/image121.png"/><Relationship Id="rId4" Type="http://schemas.openxmlformats.org/officeDocument/2006/relationships/image" Target="../media/image120.svg"/></Relationships>
</file>

<file path=ppt/slides/_rels/slide22.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jpeg"/><Relationship Id="rId2" Type="http://schemas.openxmlformats.org/officeDocument/2006/relationships/notesSlide" Target="../notesSlides/notesSlide21.xml"/><Relationship Id="rId1" Type="http://schemas.openxmlformats.org/officeDocument/2006/relationships/slideLayout" Target="../slideLayouts/slideLayout51.xml"/><Relationship Id="rId6" Type="http://schemas.openxmlformats.org/officeDocument/2006/relationships/image" Target="../media/image128.png"/><Relationship Id="rId5" Type="http://schemas.openxmlformats.org/officeDocument/2006/relationships/image" Target="../media/image127.jpeg"/><Relationship Id="rId4" Type="http://schemas.openxmlformats.org/officeDocument/2006/relationships/image" Target="../media/image126.png"/></Relationships>
</file>

<file path=ppt/slides/_rels/slide2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32.png"/><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5.xml"/><Relationship Id="rId1" Type="http://schemas.openxmlformats.org/officeDocument/2006/relationships/slideLayout" Target="../slideLayouts/slideLayout1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Une image contenant ciel, plein air, personne, équipement sportif&#10;&#10;Description générée automatiquement">
            <a:extLst>
              <a:ext uri="{FF2B5EF4-FFF2-40B4-BE49-F238E27FC236}">
                <a16:creationId xmlns:a16="http://schemas.microsoft.com/office/drawing/2014/main" id="{938B0529-9291-ADB8-BDF0-EB6AF206C93A}"/>
              </a:ext>
            </a:extLst>
          </p:cNvPr>
          <p:cNvPicPr>
            <a:picLocks noChangeAspect="1"/>
          </p:cNvPicPr>
          <p:nvPr/>
        </p:nvPicPr>
        <p:blipFill rotWithShape="1">
          <a:blip r:embed="rId3">
            <a:extLst>
              <a:ext uri="{28A0092B-C50C-407E-A947-70E740481C1C}">
                <a14:useLocalDpi xmlns:a14="http://schemas.microsoft.com/office/drawing/2010/main" val="0"/>
              </a:ext>
            </a:extLst>
          </a:blip>
          <a:srcRect l="8557" t="2763" r="24678" b="557"/>
          <a:stretch/>
        </p:blipFill>
        <p:spPr>
          <a:xfrm flipH="1">
            <a:off x="6292391" y="348557"/>
            <a:ext cx="5164183" cy="4888301"/>
          </a:xfrm>
          <a:prstGeom prst="rect">
            <a:avLst/>
          </a:prstGeom>
        </p:spPr>
      </p:pic>
      <p:sp>
        <p:nvSpPr>
          <p:cNvPr id="2" name="Titre 1">
            <a:extLst>
              <a:ext uri="{FF2B5EF4-FFF2-40B4-BE49-F238E27FC236}">
                <a16:creationId xmlns:a16="http://schemas.microsoft.com/office/drawing/2014/main" id="{304A324F-B287-F440-9429-4AA8FAFCE0B0}"/>
              </a:ext>
            </a:extLst>
          </p:cNvPr>
          <p:cNvSpPr>
            <a:spLocks noGrp="1"/>
          </p:cNvSpPr>
          <p:nvPr>
            <p:ph type="ctrTitle"/>
          </p:nvPr>
        </p:nvSpPr>
        <p:spPr/>
        <p:txBody>
          <a:bodyPr/>
          <a:lstStyle/>
          <a:p>
            <a:br>
              <a:rPr lang="en-US" sz="3200" b="1" dirty="0">
                <a:latin typeface="Fira Sans Bold"/>
              </a:rPr>
            </a:br>
            <a:r>
              <a:rPr lang="en-US" sz="3200" b="1" dirty="0">
                <a:latin typeface="Fira Sans Bold"/>
              </a:rPr>
              <a:t>Comment faire </a:t>
            </a:r>
            <a:r>
              <a:rPr lang="en-US" sz="3200" b="1" dirty="0" err="1">
                <a:latin typeface="Fira Sans Bold"/>
              </a:rPr>
              <a:t>monter</a:t>
            </a:r>
            <a:r>
              <a:rPr lang="en-US" sz="3200" b="1" dirty="0">
                <a:latin typeface="Fira Sans Bold"/>
              </a:rPr>
              <a:t> </a:t>
            </a:r>
            <a:r>
              <a:rPr lang="en-US" sz="3200" b="1" dirty="0" err="1">
                <a:latin typeface="Fira Sans Bold"/>
              </a:rPr>
              <a:t>en</a:t>
            </a:r>
            <a:r>
              <a:rPr lang="en-US" sz="3200" b="1" dirty="0">
                <a:latin typeface="Fira Sans Bold"/>
              </a:rPr>
              <a:t> </a:t>
            </a:r>
            <a:r>
              <a:rPr lang="en-US" sz="3200" b="1" dirty="0" err="1">
                <a:latin typeface="Fira Sans Bold"/>
              </a:rPr>
              <a:t>gamme</a:t>
            </a:r>
            <a:r>
              <a:rPr lang="en-US" sz="3200" b="1" dirty="0">
                <a:latin typeface="Fira Sans Bold"/>
              </a:rPr>
              <a:t> </a:t>
            </a:r>
            <a:r>
              <a:rPr lang="en-US" sz="3200" b="1" dirty="0" err="1">
                <a:latin typeface="Fira Sans Bold"/>
              </a:rPr>
              <a:t>nos</a:t>
            </a:r>
            <a:r>
              <a:rPr lang="en-US" sz="3200" b="1" dirty="0">
                <a:latin typeface="Fira Sans Bold"/>
              </a:rPr>
              <a:t> clients PROS sur les </a:t>
            </a:r>
            <a:r>
              <a:rPr lang="en-US" sz="3200" b="1" err="1">
                <a:latin typeface="Fira Sans Bold"/>
              </a:rPr>
              <a:t>cartes</a:t>
            </a:r>
            <a:r>
              <a:rPr lang="en-US" sz="3200" b="1" dirty="0">
                <a:latin typeface="Fira Sans Bold"/>
              </a:rPr>
              <a:t> </a:t>
            </a:r>
            <a:r>
              <a:rPr lang="en-US" sz="3200">
                <a:latin typeface="Fira Sans Bold"/>
              </a:rPr>
              <a:t>BUSINESS </a:t>
            </a:r>
            <a:r>
              <a:rPr lang="en-US" sz="3200" b="1" dirty="0">
                <a:latin typeface="Fira Sans Bold"/>
              </a:rPr>
              <a:t>HAUT DE GAMME ? </a:t>
            </a:r>
            <a:br>
              <a:rPr lang="en-US" sz="4000" dirty="0">
                <a:solidFill>
                  <a:srgbClr val="3E454A"/>
                </a:solidFill>
                <a:latin typeface="Fira Sans Bold"/>
              </a:rPr>
            </a:br>
            <a:endParaRPr lang="fr-FR" dirty="0"/>
          </a:p>
        </p:txBody>
      </p:sp>
      <p:sp>
        <p:nvSpPr>
          <p:cNvPr id="3" name="Sous-titre 2">
            <a:extLst>
              <a:ext uri="{FF2B5EF4-FFF2-40B4-BE49-F238E27FC236}">
                <a16:creationId xmlns:a16="http://schemas.microsoft.com/office/drawing/2014/main" id="{D058C18F-A2AE-8540-B68A-ED285EB67C45}"/>
              </a:ext>
            </a:extLst>
          </p:cNvPr>
          <p:cNvSpPr>
            <a:spLocks noGrp="1"/>
          </p:cNvSpPr>
          <p:nvPr>
            <p:ph type="subTitle" idx="1"/>
          </p:nvPr>
        </p:nvSpPr>
        <p:spPr/>
        <p:txBody>
          <a:bodyPr/>
          <a:lstStyle/>
          <a:p>
            <a:r>
              <a:rPr lang="fr-FR" dirty="0"/>
              <a:t>LIVE CLASS</a:t>
            </a:r>
          </a:p>
          <a:p>
            <a:endParaRPr lang="fr-FR" dirty="0"/>
          </a:p>
        </p:txBody>
      </p:sp>
      <p:sp>
        <p:nvSpPr>
          <p:cNvPr id="4" name="Espace réservé du texte 3">
            <a:extLst>
              <a:ext uri="{FF2B5EF4-FFF2-40B4-BE49-F238E27FC236}">
                <a16:creationId xmlns:a16="http://schemas.microsoft.com/office/drawing/2014/main" id="{846241C0-883B-674A-9A0A-7883DFEF170C}"/>
              </a:ext>
            </a:extLst>
          </p:cNvPr>
          <p:cNvSpPr>
            <a:spLocks noGrp="1"/>
          </p:cNvSpPr>
          <p:nvPr>
            <p:ph type="body" sz="quarter" idx="11"/>
          </p:nvPr>
        </p:nvSpPr>
        <p:spPr/>
        <p:txBody>
          <a:bodyPr/>
          <a:lstStyle/>
          <a:p>
            <a:r>
              <a:rPr lang="fr-FR" dirty="0"/>
              <a:t>Q1 2024</a:t>
            </a:r>
          </a:p>
        </p:txBody>
      </p:sp>
      <p:sp>
        <p:nvSpPr>
          <p:cNvPr id="11" name="Freeform 10">
            <a:extLst>
              <a:ext uri="{FF2B5EF4-FFF2-40B4-BE49-F238E27FC236}">
                <a16:creationId xmlns:a16="http://schemas.microsoft.com/office/drawing/2014/main" id="{BA773A97-393B-BA60-BCCB-1F364D1E11D6}"/>
              </a:ext>
            </a:extLst>
          </p:cNvPr>
          <p:cNvSpPr/>
          <p:nvPr/>
        </p:nvSpPr>
        <p:spPr>
          <a:xfrm>
            <a:off x="6096000" y="5236858"/>
            <a:ext cx="1887091" cy="1025886"/>
          </a:xfrm>
          <a:custGeom>
            <a:avLst/>
            <a:gdLst/>
            <a:ahLst/>
            <a:cxnLst/>
            <a:rect l="l" t="t" r="r" b="b"/>
            <a:pathLst>
              <a:path w="2053737" h="1474697">
                <a:moveTo>
                  <a:pt x="0" y="0"/>
                </a:moveTo>
                <a:lnTo>
                  <a:pt x="2053737" y="0"/>
                </a:lnTo>
                <a:lnTo>
                  <a:pt x="2053737" y="1474697"/>
                </a:lnTo>
                <a:lnTo>
                  <a:pt x="0" y="1474697"/>
                </a:lnTo>
                <a:lnTo>
                  <a:pt x="0" y="0"/>
                </a:lnTo>
                <a:close/>
              </a:path>
            </a:pathLst>
          </a:custGeom>
          <a:blipFill>
            <a:blip r:embed="rId4"/>
            <a:stretch>
              <a:fillRect l="1" t="-15044" r="-8831" b="-28704"/>
            </a:stretch>
          </a:blipFill>
        </p:spPr>
      </p:sp>
      <p:sp>
        <p:nvSpPr>
          <p:cNvPr id="10" name="Freeform 9">
            <a:extLst>
              <a:ext uri="{FF2B5EF4-FFF2-40B4-BE49-F238E27FC236}">
                <a16:creationId xmlns:a16="http://schemas.microsoft.com/office/drawing/2014/main" id="{9FBF38F9-977B-0EA6-EB23-9FE5530666D7}"/>
              </a:ext>
            </a:extLst>
          </p:cNvPr>
          <p:cNvSpPr/>
          <p:nvPr/>
        </p:nvSpPr>
        <p:spPr>
          <a:xfrm>
            <a:off x="7785351" y="5130533"/>
            <a:ext cx="1938598" cy="1408176"/>
          </a:xfrm>
          <a:custGeom>
            <a:avLst/>
            <a:gdLst/>
            <a:ahLst/>
            <a:cxnLst/>
            <a:rect l="l" t="t" r="r" b="b"/>
            <a:pathLst>
              <a:path w="1938598" h="1408176">
                <a:moveTo>
                  <a:pt x="0" y="0"/>
                </a:moveTo>
                <a:lnTo>
                  <a:pt x="1938598" y="0"/>
                </a:lnTo>
                <a:lnTo>
                  <a:pt x="1938598" y="1408176"/>
                </a:lnTo>
                <a:lnTo>
                  <a:pt x="0" y="1408176"/>
                </a:lnTo>
                <a:lnTo>
                  <a:pt x="0" y="0"/>
                </a:lnTo>
                <a:close/>
              </a:path>
            </a:pathLst>
          </a:custGeom>
          <a:blipFill>
            <a:blip r:embed="rId5"/>
            <a:stretch>
              <a:fillRect/>
            </a:stretch>
          </a:blipFill>
        </p:spPr>
      </p:sp>
      <p:sp>
        <p:nvSpPr>
          <p:cNvPr id="5" name="ZoneTexte 4">
            <a:extLst>
              <a:ext uri="{FF2B5EF4-FFF2-40B4-BE49-F238E27FC236}">
                <a16:creationId xmlns:a16="http://schemas.microsoft.com/office/drawing/2014/main" id="{1E501563-776D-9141-41D2-AC89E330E73B}"/>
              </a:ext>
            </a:extLst>
          </p:cNvPr>
          <p:cNvSpPr txBox="1"/>
          <p:nvPr/>
        </p:nvSpPr>
        <p:spPr>
          <a:xfrm>
            <a:off x="7096018" y="6590872"/>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latin typeface="Visa Dialect Regular"/>
              </a:rPr>
              <a:t>Document à usage interne uniquement – Ne pas diffuser</a:t>
            </a:r>
          </a:p>
        </p:txBody>
      </p:sp>
    </p:spTree>
    <p:extLst>
      <p:ext uri="{BB962C8B-B14F-4D97-AF65-F5344CB8AC3E}">
        <p14:creationId xmlns:p14="http://schemas.microsoft.com/office/powerpoint/2010/main" val="3577178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re 21">
            <a:extLst>
              <a:ext uri="{FF2B5EF4-FFF2-40B4-BE49-F238E27FC236}">
                <a16:creationId xmlns:a16="http://schemas.microsoft.com/office/drawing/2014/main" id="{F64708BC-95D8-D105-7C07-39B9C3C21F59}"/>
              </a:ext>
            </a:extLst>
          </p:cNvPr>
          <p:cNvSpPr>
            <a:spLocks noGrp="1"/>
          </p:cNvSpPr>
          <p:nvPr>
            <p:ph type="title"/>
          </p:nvPr>
        </p:nvSpPr>
        <p:spPr/>
        <p:txBody>
          <a:bodyPr/>
          <a:lstStyle/>
          <a:p>
            <a:r>
              <a:rPr lang="fr-FR" dirty="0"/>
              <a:t>SOMMAIRE</a:t>
            </a:r>
          </a:p>
        </p:txBody>
      </p:sp>
      <p:sp>
        <p:nvSpPr>
          <p:cNvPr id="23" name="Espace réservé du texte 22">
            <a:extLst>
              <a:ext uri="{FF2B5EF4-FFF2-40B4-BE49-F238E27FC236}">
                <a16:creationId xmlns:a16="http://schemas.microsoft.com/office/drawing/2014/main" id="{BFBC96C9-34AC-FBEF-67FB-78BB6CE1BE6E}"/>
              </a:ext>
            </a:extLst>
          </p:cNvPr>
          <p:cNvSpPr>
            <a:spLocks noGrp="1"/>
          </p:cNvSpPr>
          <p:nvPr>
            <p:ph type="body" sz="quarter" idx="13"/>
          </p:nvPr>
        </p:nvSpPr>
        <p:spPr>
          <a:xfrm>
            <a:off x="1831029" y="2750999"/>
            <a:ext cx="1332000" cy="576000"/>
          </a:xfrm>
        </p:spPr>
        <p:txBody>
          <a:bodyPr/>
          <a:lstStyle/>
          <a:p>
            <a:r>
              <a:rPr lang="fr-FR" dirty="0"/>
              <a:t>02</a:t>
            </a:r>
          </a:p>
        </p:txBody>
      </p:sp>
      <p:sp>
        <p:nvSpPr>
          <p:cNvPr id="24" name="Espace réservé du texte 23">
            <a:extLst>
              <a:ext uri="{FF2B5EF4-FFF2-40B4-BE49-F238E27FC236}">
                <a16:creationId xmlns:a16="http://schemas.microsoft.com/office/drawing/2014/main" id="{A6499F17-68AA-A39D-5EFA-C0AE84B66226}"/>
              </a:ext>
            </a:extLst>
          </p:cNvPr>
          <p:cNvSpPr>
            <a:spLocks noGrp="1"/>
          </p:cNvSpPr>
          <p:nvPr>
            <p:ph type="body" sz="quarter" idx="14"/>
          </p:nvPr>
        </p:nvSpPr>
        <p:spPr>
          <a:xfrm>
            <a:off x="2858936" y="2486743"/>
            <a:ext cx="6326791" cy="1080000"/>
          </a:xfrm>
        </p:spPr>
        <p:txBody>
          <a:bodyPr/>
          <a:lstStyle/>
          <a:p>
            <a:r>
              <a:rPr lang="fr-FR" sz="1600" dirty="0"/>
              <a:t>Quels intérêts de proposer une montée en gamme ?</a:t>
            </a:r>
          </a:p>
        </p:txBody>
      </p:sp>
      <p:sp>
        <p:nvSpPr>
          <p:cNvPr id="25" name="Espace réservé du texte 24">
            <a:extLst>
              <a:ext uri="{FF2B5EF4-FFF2-40B4-BE49-F238E27FC236}">
                <a16:creationId xmlns:a16="http://schemas.microsoft.com/office/drawing/2014/main" id="{DF66356E-28FF-ED6C-6700-37538E18F96C}"/>
              </a:ext>
            </a:extLst>
          </p:cNvPr>
          <p:cNvSpPr>
            <a:spLocks noGrp="1"/>
          </p:cNvSpPr>
          <p:nvPr>
            <p:ph type="body" sz="quarter" idx="15"/>
          </p:nvPr>
        </p:nvSpPr>
        <p:spPr>
          <a:xfrm>
            <a:off x="1831029" y="3879879"/>
            <a:ext cx="1332000" cy="576000"/>
          </a:xfrm>
        </p:spPr>
        <p:txBody>
          <a:bodyPr/>
          <a:lstStyle/>
          <a:p>
            <a:r>
              <a:rPr lang="fr-FR" dirty="0"/>
              <a:t>03</a:t>
            </a:r>
          </a:p>
        </p:txBody>
      </p:sp>
      <p:sp>
        <p:nvSpPr>
          <p:cNvPr id="26" name="Espace réservé du texte 25">
            <a:extLst>
              <a:ext uri="{FF2B5EF4-FFF2-40B4-BE49-F238E27FC236}">
                <a16:creationId xmlns:a16="http://schemas.microsoft.com/office/drawing/2014/main" id="{34AB9094-D7E2-E009-4136-3560B1D827A5}"/>
              </a:ext>
            </a:extLst>
          </p:cNvPr>
          <p:cNvSpPr>
            <a:spLocks noGrp="1"/>
          </p:cNvSpPr>
          <p:nvPr>
            <p:ph type="body" sz="quarter" idx="16"/>
          </p:nvPr>
        </p:nvSpPr>
        <p:spPr>
          <a:xfrm>
            <a:off x="2858936" y="3615671"/>
            <a:ext cx="3519839" cy="1080000"/>
          </a:xfrm>
        </p:spPr>
        <p:txBody>
          <a:bodyPr/>
          <a:lstStyle/>
          <a:p>
            <a:r>
              <a:rPr lang="fr-FR" sz="1600" dirty="0"/>
              <a:t>Quels sont les bénéfices clients ?</a:t>
            </a:r>
          </a:p>
        </p:txBody>
      </p:sp>
      <p:sp>
        <p:nvSpPr>
          <p:cNvPr id="27" name="Espace réservé du texte 26">
            <a:extLst>
              <a:ext uri="{FF2B5EF4-FFF2-40B4-BE49-F238E27FC236}">
                <a16:creationId xmlns:a16="http://schemas.microsoft.com/office/drawing/2014/main" id="{119C899D-3298-9EC6-1399-CE98953AE00F}"/>
              </a:ext>
            </a:extLst>
          </p:cNvPr>
          <p:cNvSpPr>
            <a:spLocks noGrp="1"/>
          </p:cNvSpPr>
          <p:nvPr>
            <p:ph type="body" idx="17"/>
          </p:nvPr>
        </p:nvSpPr>
        <p:spPr>
          <a:xfrm>
            <a:off x="1831029" y="4994371"/>
            <a:ext cx="1332000" cy="576000"/>
          </a:xfrm>
        </p:spPr>
        <p:txBody>
          <a:bodyPr/>
          <a:lstStyle/>
          <a:p>
            <a:r>
              <a:rPr lang="fr-FR" dirty="0"/>
              <a:t>04</a:t>
            </a:r>
          </a:p>
        </p:txBody>
      </p:sp>
      <p:sp>
        <p:nvSpPr>
          <p:cNvPr id="28" name="Espace réservé du texte 27">
            <a:extLst>
              <a:ext uri="{FF2B5EF4-FFF2-40B4-BE49-F238E27FC236}">
                <a16:creationId xmlns:a16="http://schemas.microsoft.com/office/drawing/2014/main" id="{7F97B6C1-5345-1AEC-A9E7-A61EBE042AFC}"/>
              </a:ext>
            </a:extLst>
          </p:cNvPr>
          <p:cNvSpPr>
            <a:spLocks noGrp="1"/>
          </p:cNvSpPr>
          <p:nvPr>
            <p:ph type="body" sz="quarter" idx="18"/>
          </p:nvPr>
        </p:nvSpPr>
        <p:spPr>
          <a:xfrm>
            <a:off x="2832809" y="4720087"/>
            <a:ext cx="7060127" cy="1080000"/>
          </a:xfrm>
        </p:spPr>
        <p:txBody>
          <a:bodyPr/>
          <a:lstStyle/>
          <a:p>
            <a:r>
              <a:rPr lang="fr-FR" sz="1600" dirty="0"/>
              <a:t>Comment faire monter en gamme un client pro ?</a:t>
            </a:r>
          </a:p>
        </p:txBody>
      </p:sp>
      <p:sp>
        <p:nvSpPr>
          <p:cNvPr id="34" name="Espace réservé du texte 33">
            <a:extLst>
              <a:ext uri="{FF2B5EF4-FFF2-40B4-BE49-F238E27FC236}">
                <a16:creationId xmlns:a16="http://schemas.microsoft.com/office/drawing/2014/main" id="{4FADCA3D-9826-710D-5729-8A0F15A49928}"/>
              </a:ext>
            </a:extLst>
          </p:cNvPr>
          <p:cNvSpPr>
            <a:spLocks noGrp="1"/>
          </p:cNvSpPr>
          <p:nvPr>
            <p:ph type="body" idx="1"/>
          </p:nvPr>
        </p:nvSpPr>
        <p:spPr>
          <a:xfrm>
            <a:off x="1831029" y="1646535"/>
            <a:ext cx="1332000" cy="576000"/>
          </a:xfrm>
        </p:spPr>
        <p:txBody>
          <a:bodyPr/>
          <a:lstStyle/>
          <a:p>
            <a:r>
              <a:rPr lang="fr-FR" dirty="0"/>
              <a:t>01</a:t>
            </a:r>
          </a:p>
        </p:txBody>
      </p:sp>
      <p:sp>
        <p:nvSpPr>
          <p:cNvPr id="36" name="Espace réservé du texte 35">
            <a:extLst>
              <a:ext uri="{FF2B5EF4-FFF2-40B4-BE49-F238E27FC236}">
                <a16:creationId xmlns:a16="http://schemas.microsoft.com/office/drawing/2014/main" id="{C01043B3-DF70-8E20-9134-BA5CE77671FD}"/>
              </a:ext>
            </a:extLst>
          </p:cNvPr>
          <p:cNvSpPr>
            <a:spLocks noGrp="1"/>
          </p:cNvSpPr>
          <p:nvPr>
            <p:ph type="body" sz="quarter" idx="3"/>
          </p:nvPr>
        </p:nvSpPr>
        <p:spPr>
          <a:xfrm>
            <a:off x="2858936" y="1378583"/>
            <a:ext cx="2616778" cy="1080000"/>
          </a:xfrm>
        </p:spPr>
        <p:txBody>
          <a:bodyPr/>
          <a:lstStyle/>
          <a:p>
            <a:r>
              <a:rPr lang="fr-FR" sz="1600" dirty="0"/>
              <a:t>Contexte et objectifs</a:t>
            </a:r>
          </a:p>
        </p:txBody>
      </p:sp>
      <p:sp>
        <p:nvSpPr>
          <p:cNvPr id="2" name="ZoneTexte 1">
            <a:extLst>
              <a:ext uri="{FF2B5EF4-FFF2-40B4-BE49-F238E27FC236}">
                <a16:creationId xmlns:a16="http://schemas.microsoft.com/office/drawing/2014/main" id="{2AA49368-C884-8621-6AB3-E06C5FD9702E}"/>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Tree>
    <p:extLst>
      <p:ext uri="{BB962C8B-B14F-4D97-AF65-F5344CB8AC3E}">
        <p14:creationId xmlns:p14="http://schemas.microsoft.com/office/powerpoint/2010/main" val="2085876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 coins arrondis 58">
            <a:extLst>
              <a:ext uri="{FF2B5EF4-FFF2-40B4-BE49-F238E27FC236}">
                <a16:creationId xmlns:a16="http://schemas.microsoft.com/office/drawing/2014/main" id="{CEA2C292-03B0-93B2-E4E0-94FBBA7C3D17}"/>
              </a:ext>
            </a:extLst>
          </p:cNvPr>
          <p:cNvSpPr/>
          <p:nvPr/>
        </p:nvSpPr>
        <p:spPr>
          <a:xfrm>
            <a:off x="792938" y="1415184"/>
            <a:ext cx="6348792" cy="1477327"/>
          </a:xfrm>
          <a:prstGeom prst="roundRect">
            <a:avLst>
              <a:gd name="adj" fmla="val 19270"/>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Ellipse 59">
            <a:extLst>
              <a:ext uri="{FF2B5EF4-FFF2-40B4-BE49-F238E27FC236}">
                <a16:creationId xmlns:a16="http://schemas.microsoft.com/office/drawing/2014/main" id="{5721E544-4596-F4BE-738B-93F2B2580D02}"/>
              </a:ext>
            </a:extLst>
          </p:cNvPr>
          <p:cNvSpPr/>
          <p:nvPr/>
        </p:nvSpPr>
        <p:spPr>
          <a:xfrm>
            <a:off x="298836" y="4684645"/>
            <a:ext cx="602169" cy="6019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94C9053C-9BA1-B7AA-D089-A51DF8D3A7C6}"/>
              </a:ext>
            </a:extLst>
          </p:cNvPr>
          <p:cNvSpPr>
            <a:spLocks noGrp="1"/>
          </p:cNvSpPr>
          <p:nvPr>
            <p:ph type="title"/>
          </p:nvPr>
        </p:nvSpPr>
        <p:spPr>
          <a:xfrm>
            <a:off x="551278" y="342912"/>
            <a:ext cx="11618258" cy="480131"/>
          </a:xfrm>
        </p:spPr>
        <p:txBody>
          <a:bodyPr/>
          <a:lstStyle/>
          <a:p>
            <a:r>
              <a:rPr lang="fr-FR" dirty="0"/>
              <a:t>CONTEXTE &amp; objectifs </a:t>
            </a:r>
          </a:p>
        </p:txBody>
      </p:sp>
      <p:sp>
        <p:nvSpPr>
          <p:cNvPr id="9" name="Espace réservé de la date 8">
            <a:extLst>
              <a:ext uri="{FF2B5EF4-FFF2-40B4-BE49-F238E27FC236}">
                <a16:creationId xmlns:a16="http://schemas.microsoft.com/office/drawing/2014/main" id="{3F1BDC1B-D024-3348-A884-E254C9F7A8F1}"/>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11" name="Espace réservé du numéro de diapositive 10">
            <a:extLst>
              <a:ext uri="{FF2B5EF4-FFF2-40B4-BE49-F238E27FC236}">
                <a16:creationId xmlns:a16="http://schemas.microsoft.com/office/drawing/2014/main" id="{7E353B22-6E47-184E-B14F-C930F2551FCF}"/>
              </a:ext>
            </a:extLst>
          </p:cNvPr>
          <p:cNvSpPr>
            <a:spLocks noGrp="1"/>
          </p:cNvSpPr>
          <p:nvPr>
            <p:ph type="sldNum" sz="quarter" idx="20"/>
          </p:nvPr>
        </p:nvSpPr>
        <p:spPr/>
        <p:txBody>
          <a:bodyPr/>
          <a:lstStyle/>
          <a:p>
            <a:r>
              <a:rPr lang="fr-FR"/>
              <a:t>| </a:t>
            </a:r>
            <a:fld id="{DADB589F-FF01-4CF2-B7C7-7296AC883C2A}" type="slidenum">
              <a:rPr lang="fr-FR" smtClean="0"/>
              <a:pPr/>
              <a:t>3</a:t>
            </a:fld>
            <a:endParaRPr lang="fr-FR"/>
          </a:p>
        </p:txBody>
      </p:sp>
      <p:sp>
        <p:nvSpPr>
          <p:cNvPr id="7" name="TextBox 5">
            <a:extLst>
              <a:ext uri="{FF2B5EF4-FFF2-40B4-BE49-F238E27FC236}">
                <a16:creationId xmlns:a16="http://schemas.microsoft.com/office/drawing/2014/main" id="{22D042C5-23E9-3115-1752-06C640EFBD63}"/>
              </a:ext>
            </a:extLst>
          </p:cNvPr>
          <p:cNvSpPr txBox="1"/>
          <p:nvPr/>
        </p:nvSpPr>
        <p:spPr>
          <a:xfrm>
            <a:off x="726078" y="3252820"/>
            <a:ext cx="6287197" cy="4036874"/>
          </a:xfrm>
          <a:prstGeom prst="rect">
            <a:avLst/>
          </a:prstGeom>
        </p:spPr>
        <p:txBody>
          <a:bodyPr wrap="square" lIns="0" tIns="0" rIns="0" bIns="0" rtlCol="0" anchor="t">
            <a:spAutoFit/>
          </a:bodyPr>
          <a:lstStyle/>
          <a:p>
            <a:pPr marL="237490" lvl="1" algn="just"/>
            <a:r>
              <a:rPr lang="fr-FR" sz="1600" spc="11" dirty="0">
                <a:solidFill>
                  <a:srgbClr val="3E454A"/>
                </a:solidFill>
              </a:rPr>
              <a:t>Les Jeux Olympiques et Paralympiques  de Paris 2024 se dérouleront du 26 juillet au 11  août 2024 et du </a:t>
            </a:r>
            <a:r>
              <a:rPr lang="en-US" sz="1600" spc="11" dirty="0">
                <a:solidFill>
                  <a:srgbClr val="3E454A"/>
                </a:solidFill>
              </a:rPr>
              <a:t>du 28 août au 8 septembre. </a:t>
            </a:r>
            <a:endParaRPr lang="fr-FR" dirty="0"/>
          </a:p>
          <a:p>
            <a:pPr marL="237490" lvl="1" algn="just"/>
            <a:endParaRPr lang="fr-FR" sz="1600" b="1" spc="11" dirty="0">
              <a:solidFill>
                <a:srgbClr val="3E454A"/>
              </a:solidFill>
              <a:cs typeface="Arial" panose="020B0604020202020204"/>
            </a:endParaRPr>
          </a:p>
          <a:p>
            <a:pPr marL="237490" lvl="1" algn="just"/>
            <a:r>
              <a:rPr lang="fr-FR" sz="1600" spc="11" dirty="0">
                <a:solidFill>
                  <a:srgbClr val="3E454A"/>
                </a:solidFill>
              </a:rPr>
              <a:t>En tant que partenaire Premium, de nombreuses actions commerciales, en partenariat avec Visa, ont été mises en place pour promouvoir les JO auprès de nos clients. </a:t>
            </a:r>
            <a:endParaRPr lang="fr-FR" sz="1600" spc="11" dirty="0">
              <a:solidFill>
                <a:srgbClr val="3E454A"/>
              </a:solidFill>
              <a:cs typeface="Arial" panose="020B0604020202020204"/>
            </a:endParaRPr>
          </a:p>
          <a:p>
            <a:pPr marL="237490" lvl="1" algn="just"/>
            <a:endParaRPr lang="fr-FR" sz="1600" b="1" spc="11" dirty="0">
              <a:solidFill>
                <a:srgbClr val="3E454A"/>
              </a:solidFill>
              <a:cs typeface="Arial" panose="020B0604020202020204"/>
            </a:endParaRPr>
          </a:p>
          <a:p>
            <a:pPr marL="237490" lvl="1" algn="just"/>
            <a:r>
              <a:rPr lang="fr-FR" sz="1600" b="1" spc="11" dirty="0">
                <a:solidFill>
                  <a:srgbClr val="3E454A"/>
                </a:solidFill>
              </a:rPr>
              <a:t>=&gt; Ces actions sont également une opportunité d’optimiser l’équipement de nos clients et les fidéliser sur le long terme. </a:t>
            </a:r>
            <a:endParaRPr lang="fr-FR" sz="1600" b="1" spc="11" dirty="0">
              <a:solidFill>
                <a:srgbClr val="3E454A"/>
              </a:solidFill>
              <a:cs typeface="Arial" panose="020B0604020202020204"/>
            </a:endParaRPr>
          </a:p>
          <a:p>
            <a:pPr marL="237490" lvl="1" algn="just"/>
            <a:endParaRPr lang="fr-FR" sz="1600" spc="11" dirty="0">
              <a:solidFill>
                <a:schemeClr val="bg2"/>
              </a:solidFill>
              <a:cs typeface="Arial" panose="020B0604020202020204"/>
            </a:endParaRPr>
          </a:p>
          <a:p>
            <a:pPr marL="237490" lvl="1" algn="just"/>
            <a:endParaRPr lang="fr-FR" b="1" spc="11" dirty="0">
              <a:solidFill>
                <a:srgbClr val="3E454A"/>
              </a:solidFill>
              <a:latin typeface="Fira Sans"/>
            </a:endParaRPr>
          </a:p>
          <a:p>
            <a:pPr marL="237490" lvl="1" algn="just"/>
            <a:endParaRPr lang="fr-FR" sz="2204" spc="11" dirty="0">
              <a:solidFill>
                <a:srgbClr val="3E454A"/>
              </a:solidFill>
              <a:latin typeface="Fira Sans"/>
            </a:endParaRPr>
          </a:p>
          <a:p>
            <a:pPr marL="237490" lvl="1" algn="just"/>
            <a:endParaRPr lang="fr-FR" sz="2204" spc="11" dirty="0">
              <a:solidFill>
                <a:srgbClr val="3E454A"/>
              </a:solidFill>
              <a:latin typeface="Fira Sans"/>
            </a:endParaRPr>
          </a:p>
          <a:p>
            <a:pPr marL="475615" lvl="1" indent="-237490" algn="just">
              <a:lnSpc>
                <a:spcPts val="3086"/>
              </a:lnSpc>
              <a:buFont typeface="Arial"/>
              <a:buChar char="•"/>
            </a:pPr>
            <a:endParaRPr lang="fr-FR" sz="2204" spc="11" dirty="0">
              <a:solidFill>
                <a:srgbClr val="3E454A"/>
              </a:solidFill>
              <a:latin typeface="Fira Sans"/>
            </a:endParaRPr>
          </a:p>
        </p:txBody>
      </p:sp>
      <p:sp>
        <p:nvSpPr>
          <p:cNvPr id="53" name="Freeform 2">
            <a:extLst>
              <a:ext uri="{FF2B5EF4-FFF2-40B4-BE49-F238E27FC236}">
                <a16:creationId xmlns:a16="http://schemas.microsoft.com/office/drawing/2014/main" id="{91F0E976-F978-7301-74E3-588962128766}"/>
              </a:ext>
            </a:extLst>
          </p:cNvPr>
          <p:cNvSpPr/>
          <p:nvPr/>
        </p:nvSpPr>
        <p:spPr>
          <a:xfrm>
            <a:off x="7228840" y="987555"/>
            <a:ext cx="3946560" cy="4689147"/>
          </a:xfrm>
          <a:custGeom>
            <a:avLst/>
            <a:gdLst/>
            <a:ahLst/>
            <a:cxnLst/>
            <a:rect l="l" t="t" r="r" b="b"/>
            <a:pathLst>
              <a:path w="5919840" h="7033721">
                <a:moveTo>
                  <a:pt x="0" y="0"/>
                </a:moveTo>
                <a:lnTo>
                  <a:pt x="5919840" y="0"/>
                </a:lnTo>
                <a:lnTo>
                  <a:pt x="5919840" y="7033721"/>
                </a:lnTo>
                <a:lnTo>
                  <a:pt x="0" y="7033721"/>
                </a:lnTo>
                <a:lnTo>
                  <a:pt x="0" y="0"/>
                </a:lnTo>
                <a:close/>
              </a:path>
            </a:pathLst>
          </a:custGeom>
          <a:blipFill>
            <a:blip r:embed="rId3"/>
            <a:stretch>
              <a:fillRect/>
            </a:stretch>
          </a:blipFill>
        </p:spPr>
      </p:sp>
      <p:sp>
        <p:nvSpPr>
          <p:cNvPr id="54" name="Freeform 3">
            <a:extLst>
              <a:ext uri="{FF2B5EF4-FFF2-40B4-BE49-F238E27FC236}">
                <a16:creationId xmlns:a16="http://schemas.microsoft.com/office/drawing/2014/main" id="{E20DECEE-BDA6-9B96-F4AB-EC2601F47CF4}"/>
              </a:ext>
            </a:extLst>
          </p:cNvPr>
          <p:cNvSpPr/>
          <p:nvPr/>
        </p:nvSpPr>
        <p:spPr>
          <a:xfrm>
            <a:off x="3319724" y="5634150"/>
            <a:ext cx="1771449" cy="1254645"/>
          </a:xfrm>
          <a:custGeom>
            <a:avLst/>
            <a:gdLst/>
            <a:ahLst/>
            <a:cxnLst/>
            <a:rect l="l" t="t" r="r" b="b"/>
            <a:pathLst>
              <a:path w="2858151" h="1945399">
                <a:moveTo>
                  <a:pt x="0" y="0"/>
                </a:moveTo>
                <a:lnTo>
                  <a:pt x="2858152" y="0"/>
                </a:lnTo>
                <a:lnTo>
                  <a:pt x="2858152" y="1945399"/>
                </a:lnTo>
                <a:lnTo>
                  <a:pt x="0" y="1945399"/>
                </a:lnTo>
                <a:lnTo>
                  <a:pt x="0" y="0"/>
                </a:lnTo>
                <a:close/>
              </a:path>
            </a:pathLst>
          </a:custGeom>
          <a:blipFill>
            <a:blip r:embed="rId4"/>
            <a:stretch>
              <a:fillRect/>
            </a:stretch>
          </a:blipFill>
        </p:spPr>
      </p:sp>
      <p:pic>
        <p:nvPicPr>
          <p:cNvPr id="56" name="Graphique 55" descr="Mille avec un remplissage uni">
            <a:extLst>
              <a:ext uri="{FF2B5EF4-FFF2-40B4-BE49-F238E27FC236}">
                <a16:creationId xmlns:a16="http://schemas.microsoft.com/office/drawing/2014/main" id="{7C84C71B-0553-F273-3CE1-41970D8097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395" y="1304868"/>
            <a:ext cx="696973" cy="696973"/>
          </a:xfrm>
          <a:prstGeom prst="rect">
            <a:avLst/>
          </a:prstGeom>
        </p:spPr>
      </p:pic>
      <p:sp>
        <p:nvSpPr>
          <p:cNvPr id="61" name="Espace réservé du texte 1">
            <a:extLst>
              <a:ext uri="{FF2B5EF4-FFF2-40B4-BE49-F238E27FC236}">
                <a16:creationId xmlns:a16="http://schemas.microsoft.com/office/drawing/2014/main" id="{1A5B6858-D18E-263A-54AD-319D22DB06CD}"/>
              </a:ext>
            </a:extLst>
          </p:cNvPr>
          <p:cNvSpPr>
            <a:spLocks noGrp="1"/>
          </p:cNvSpPr>
          <p:nvPr>
            <p:ph type="body" sz="quarter" idx="13"/>
          </p:nvPr>
        </p:nvSpPr>
        <p:spPr>
          <a:xfrm>
            <a:off x="573742" y="812858"/>
            <a:ext cx="11618258" cy="400110"/>
          </a:xfrm>
        </p:spPr>
        <p:txBody>
          <a:bodyPr/>
          <a:lstStyle/>
          <a:p>
            <a:r>
              <a:rPr lang="fr-FR" sz="2000" b="1" dirty="0">
                <a:solidFill>
                  <a:schemeClr val="tx1"/>
                </a:solidFill>
              </a:rPr>
              <a:t>POURQUOI CETTE FORMATION ?</a:t>
            </a:r>
          </a:p>
        </p:txBody>
      </p:sp>
      <p:sp>
        <p:nvSpPr>
          <p:cNvPr id="5" name="ZoneTexte 4">
            <a:extLst>
              <a:ext uri="{FF2B5EF4-FFF2-40B4-BE49-F238E27FC236}">
                <a16:creationId xmlns:a16="http://schemas.microsoft.com/office/drawing/2014/main" id="{AEA031D1-0B23-F6B5-3D98-847BC178A864}"/>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4" name="ZoneTexte 3">
            <a:extLst>
              <a:ext uri="{FF2B5EF4-FFF2-40B4-BE49-F238E27FC236}">
                <a16:creationId xmlns:a16="http://schemas.microsoft.com/office/drawing/2014/main" id="{07E11064-9879-0892-554F-EF51885E663A}"/>
              </a:ext>
            </a:extLst>
          </p:cNvPr>
          <p:cNvSpPr txBox="1"/>
          <p:nvPr/>
        </p:nvSpPr>
        <p:spPr>
          <a:xfrm>
            <a:off x="705828" y="1463627"/>
            <a:ext cx="6111814" cy="1477328"/>
          </a:xfrm>
          <a:prstGeom prst="rect">
            <a:avLst/>
          </a:prstGeom>
          <a:noFill/>
        </p:spPr>
        <p:txBody>
          <a:bodyPr wrap="square">
            <a:spAutoFit/>
          </a:bodyPr>
          <a:lstStyle/>
          <a:p>
            <a:pPr marL="237490" lvl="1" algn="just"/>
            <a:r>
              <a:rPr lang="fr-FR" sz="1800" dirty="0">
                <a:solidFill>
                  <a:schemeClr val="bg2"/>
                </a:solidFill>
              </a:rPr>
              <a:t>Cette formation a pour but </a:t>
            </a:r>
            <a:r>
              <a:rPr lang="fr-FR" sz="1800" b="1" dirty="0">
                <a:solidFill>
                  <a:schemeClr val="bg2"/>
                </a:solidFill>
              </a:rPr>
              <a:t>d’enrichir vos connaissances sur la montée en gamme Cartes Business et vous préparer à la 2</a:t>
            </a:r>
            <a:r>
              <a:rPr lang="fr-FR" sz="1800" b="1" baseline="30000" dirty="0">
                <a:solidFill>
                  <a:schemeClr val="bg2"/>
                </a:solidFill>
              </a:rPr>
              <a:t>ème</a:t>
            </a:r>
            <a:r>
              <a:rPr lang="fr-FR" sz="1800" b="1" dirty="0">
                <a:solidFill>
                  <a:schemeClr val="bg2"/>
                </a:solidFill>
              </a:rPr>
              <a:t> action commerciale JO dédiée au marché des Pros «  Destinations Finales ».</a:t>
            </a:r>
            <a:endParaRPr lang="fr-FR" spc="11" dirty="0">
              <a:solidFill>
                <a:srgbClr val="3E454A"/>
              </a:solidFill>
              <a:cs typeface="Arial" panose="020B0604020202020204"/>
            </a:endParaRPr>
          </a:p>
        </p:txBody>
      </p:sp>
    </p:spTree>
    <p:extLst>
      <p:ext uri="{BB962C8B-B14F-4D97-AF65-F5344CB8AC3E}">
        <p14:creationId xmlns:p14="http://schemas.microsoft.com/office/powerpoint/2010/main" val="3525926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3E7E5D6-7681-AF79-4238-D44913F491C3}"/>
              </a:ext>
            </a:extLst>
          </p:cNvPr>
          <p:cNvSpPr>
            <a:spLocks noGrp="1"/>
          </p:cNvSpPr>
          <p:nvPr>
            <p:ph type="body" sz="quarter" idx="13"/>
          </p:nvPr>
        </p:nvSpPr>
        <p:spPr>
          <a:xfrm>
            <a:off x="170682" y="813876"/>
            <a:ext cx="11618258" cy="400110"/>
          </a:xfrm>
        </p:spPr>
        <p:txBody>
          <a:bodyPr/>
          <a:lstStyle/>
          <a:p>
            <a:pPr lvl="1"/>
            <a:r>
              <a:rPr lang="fr-FR" sz="2000" b="1" dirty="0"/>
              <a:t>ACTION DESTINATION FINALE Q1 2024</a:t>
            </a:r>
          </a:p>
        </p:txBody>
      </p:sp>
      <p:sp>
        <p:nvSpPr>
          <p:cNvPr id="4" name="Espace réservé de la date 3">
            <a:extLst>
              <a:ext uri="{FF2B5EF4-FFF2-40B4-BE49-F238E27FC236}">
                <a16:creationId xmlns:a16="http://schemas.microsoft.com/office/drawing/2014/main" id="{3D31D823-612E-1C41-19ED-B8CB16324051}"/>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6" name="Espace réservé du numéro de diapositive 5">
            <a:extLst>
              <a:ext uri="{FF2B5EF4-FFF2-40B4-BE49-F238E27FC236}">
                <a16:creationId xmlns:a16="http://schemas.microsoft.com/office/drawing/2014/main" id="{B9B42E9F-F7A1-49B9-8F10-6BF6FDB25495}"/>
              </a:ext>
            </a:extLst>
          </p:cNvPr>
          <p:cNvSpPr>
            <a:spLocks noGrp="1"/>
          </p:cNvSpPr>
          <p:nvPr>
            <p:ph type="sldNum" sz="quarter" idx="20"/>
          </p:nvPr>
        </p:nvSpPr>
        <p:spPr/>
        <p:txBody>
          <a:bodyPr/>
          <a:lstStyle/>
          <a:p>
            <a:r>
              <a:rPr lang="fr-FR" b="0"/>
              <a:t>|</a:t>
            </a:r>
            <a:r>
              <a:rPr lang="fr-FR"/>
              <a:t> </a:t>
            </a:r>
            <a:fld id="{DADB589F-FF01-4CF2-B7C7-7296AC883C2A}" type="slidenum">
              <a:rPr lang="fr-FR" smtClean="0"/>
              <a:pPr/>
              <a:t>4</a:t>
            </a:fld>
            <a:endParaRPr lang="fr-FR"/>
          </a:p>
        </p:txBody>
      </p:sp>
      <p:grpSp>
        <p:nvGrpSpPr>
          <p:cNvPr id="19" name="Groupe 18">
            <a:extLst>
              <a:ext uri="{FF2B5EF4-FFF2-40B4-BE49-F238E27FC236}">
                <a16:creationId xmlns:a16="http://schemas.microsoft.com/office/drawing/2014/main" id="{D78C64DD-3180-A5FA-79F7-197946C1775C}"/>
              </a:ext>
            </a:extLst>
          </p:cNvPr>
          <p:cNvGrpSpPr/>
          <p:nvPr/>
        </p:nvGrpSpPr>
        <p:grpSpPr>
          <a:xfrm rot="20770597">
            <a:off x="-4241784" y="1537010"/>
            <a:ext cx="6897773" cy="6897773"/>
            <a:chOff x="3840948" y="1693099"/>
            <a:chExt cx="3790104" cy="3790104"/>
          </a:xfrm>
        </p:grpSpPr>
        <p:sp>
          <p:nvSpPr>
            <p:cNvPr id="10" name="Oval 46">
              <a:extLst>
                <a:ext uri="{FF2B5EF4-FFF2-40B4-BE49-F238E27FC236}">
                  <a16:creationId xmlns:a16="http://schemas.microsoft.com/office/drawing/2014/main" id="{EA74B393-7BA0-57B3-CB38-086ECEA9F348}"/>
                </a:ext>
              </a:extLst>
            </p:cNvPr>
            <p:cNvSpPr/>
            <p:nvPr/>
          </p:nvSpPr>
          <p:spPr>
            <a:xfrm>
              <a:off x="3840948" y="1693099"/>
              <a:ext cx="3790104" cy="3790104"/>
            </a:xfrm>
            <a:prstGeom prst="ellipse">
              <a:avLst/>
            </a:prstGeom>
            <a:noFill/>
            <a:ln w="9525" cap="flat" cmpd="sng" algn="ctr">
              <a:solidFill>
                <a:schemeClr val="bg2"/>
              </a:solidFill>
              <a:prstDash val="sysDash"/>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rgbClr val="FFFFFF"/>
                </a:solidFill>
                <a:effectLst/>
                <a:uLnTx/>
                <a:uFillTx/>
                <a:latin typeface="Montserrat" panose="00000500000000000000" pitchFamily="2" charset="0"/>
                <a:ea typeface="+mn-ea"/>
                <a:cs typeface="Arial" panose="020B0604020202020204" pitchFamily="34" charset="0"/>
              </a:endParaRPr>
            </a:p>
          </p:txBody>
        </p:sp>
        <p:sp>
          <p:nvSpPr>
            <p:cNvPr id="11" name="Oval 48">
              <a:extLst>
                <a:ext uri="{FF2B5EF4-FFF2-40B4-BE49-F238E27FC236}">
                  <a16:creationId xmlns:a16="http://schemas.microsoft.com/office/drawing/2014/main" id="{FEEE9B70-7174-46C9-BB7C-B3EBCA970D84}"/>
                </a:ext>
              </a:extLst>
            </p:cNvPr>
            <p:cNvSpPr/>
            <p:nvPr/>
          </p:nvSpPr>
          <p:spPr>
            <a:xfrm>
              <a:off x="6813071" y="1952547"/>
              <a:ext cx="768248" cy="757986"/>
            </a:xfrm>
            <a:prstGeom prst="ellipse">
              <a:avLst/>
            </a:prstGeom>
            <a:solidFill>
              <a:schemeClr val="accent1"/>
            </a:solidFill>
            <a:ln>
              <a:noFill/>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dirty="0">
                <a:ln>
                  <a:noFill/>
                </a:ln>
                <a:solidFill>
                  <a:srgbClr val="FFFFFF"/>
                </a:solidFill>
                <a:effectLst/>
                <a:uLnTx/>
                <a:uFillTx/>
                <a:latin typeface="Montserrat" panose="00000500000000000000" pitchFamily="2" charset="0"/>
                <a:ea typeface="+mn-ea"/>
                <a:cs typeface="Arial" panose="020B0604020202020204" pitchFamily="34" charset="0"/>
              </a:endParaRPr>
            </a:p>
          </p:txBody>
        </p:sp>
      </p:grpSp>
      <p:sp>
        <p:nvSpPr>
          <p:cNvPr id="29" name="Oval 48">
            <a:extLst>
              <a:ext uri="{FF2B5EF4-FFF2-40B4-BE49-F238E27FC236}">
                <a16:creationId xmlns:a16="http://schemas.microsoft.com/office/drawing/2014/main" id="{1EB48E39-3D42-D85F-285A-E555C72968C5}"/>
              </a:ext>
            </a:extLst>
          </p:cNvPr>
          <p:cNvSpPr/>
          <p:nvPr/>
        </p:nvSpPr>
        <p:spPr>
          <a:xfrm rot="20770597">
            <a:off x="1669817" y="4174589"/>
            <a:ext cx="1398168" cy="1379491"/>
          </a:xfrm>
          <a:prstGeom prst="ellipse">
            <a:avLst/>
          </a:prstGeom>
          <a:solidFill>
            <a:schemeClr val="accent4"/>
          </a:solidFill>
          <a:ln>
            <a:noFill/>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dirty="0">
              <a:ln>
                <a:noFill/>
              </a:ln>
              <a:solidFill>
                <a:srgbClr val="FFFFFF"/>
              </a:solidFill>
              <a:effectLst/>
              <a:uLnTx/>
              <a:uFillTx/>
              <a:latin typeface="Montserrat" panose="00000500000000000000" pitchFamily="2" charset="0"/>
              <a:ea typeface="+mn-ea"/>
              <a:cs typeface="Arial" panose="020B0604020202020204" pitchFamily="34" charset="0"/>
            </a:endParaRPr>
          </a:p>
        </p:txBody>
      </p:sp>
      <p:grpSp>
        <p:nvGrpSpPr>
          <p:cNvPr id="35" name="Group 66">
            <a:extLst>
              <a:ext uri="{FF2B5EF4-FFF2-40B4-BE49-F238E27FC236}">
                <a16:creationId xmlns:a16="http://schemas.microsoft.com/office/drawing/2014/main" id="{EEBB1F60-5926-1327-B3C4-9955AAFDAF62}"/>
              </a:ext>
            </a:extLst>
          </p:cNvPr>
          <p:cNvGrpSpPr/>
          <p:nvPr/>
        </p:nvGrpSpPr>
        <p:grpSpPr>
          <a:xfrm>
            <a:off x="3212487" y="4271568"/>
            <a:ext cx="7326899" cy="2212530"/>
            <a:chOff x="419366" y="2080555"/>
            <a:chExt cx="2946978" cy="1659397"/>
          </a:xfrm>
        </p:grpSpPr>
        <p:sp>
          <p:nvSpPr>
            <p:cNvPr id="36" name="TextBox 67">
              <a:extLst>
                <a:ext uri="{FF2B5EF4-FFF2-40B4-BE49-F238E27FC236}">
                  <a16:creationId xmlns:a16="http://schemas.microsoft.com/office/drawing/2014/main" id="{15E4DB77-D98C-DDFA-8ED1-707051E170EB}"/>
                </a:ext>
              </a:extLst>
            </p:cNvPr>
            <p:cNvSpPr txBox="1"/>
            <p:nvPr/>
          </p:nvSpPr>
          <p:spPr>
            <a:xfrm>
              <a:off x="501285" y="2080555"/>
              <a:ext cx="1973247" cy="170143"/>
            </a:xfrm>
            <a:prstGeom prst="rect">
              <a:avLst/>
            </a:prstGeom>
            <a:noFill/>
          </p:spPr>
          <p:txBody>
            <a:bodyPr wrap="square" lIns="0" tIns="0" rIns="0" bIns="0" rtlCol="1">
              <a:spAutoFit/>
            </a:bodyPr>
            <a:lstStyle/>
            <a:p>
              <a:pPr marL="0" marR="0" lvl="0" indent="0" algn="l" defTabSz="914377" rtl="0" eaLnBrk="1" fontAlgn="auto" latinLnBrk="0" hangingPunct="1">
                <a:lnSpc>
                  <a:spcPts val="1733"/>
                </a:lnSpc>
                <a:spcBef>
                  <a:spcPts val="0"/>
                </a:spcBef>
                <a:spcAft>
                  <a:spcPts val="400"/>
                </a:spcAft>
                <a:buClrTx/>
                <a:buSzTx/>
                <a:buFontTx/>
                <a:buNone/>
                <a:tabLst/>
                <a:defRPr/>
              </a:pPr>
              <a:r>
                <a:rPr kumimoji="0" lang="fr-FR" sz="2000" b="1" i="0" u="none" strike="noStrike" kern="1200" cap="all" spc="0" normalizeH="0" baseline="0" noProof="0" dirty="0">
                  <a:ln>
                    <a:noFill/>
                  </a:ln>
                  <a:solidFill>
                    <a:schemeClr val="bg1"/>
                  </a:solidFill>
                  <a:effectLst/>
                  <a:highlight>
                    <a:srgbClr val="F49D63"/>
                  </a:highlight>
                  <a:uLnTx/>
                  <a:uFillTx/>
                  <a:latin typeface="+mj-lt"/>
                  <a:ea typeface="Open Sans" pitchFamily="34" charset="0"/>
                  <a:cs typeface="Open Sans" pitchFamily="34" charset="0"/>
                </a:rPr>
                <a:t>DISPOSITIF</a:t>
              </a:r>
            </a:p>
          </p:txBody>
        </p:sp>
        <p:sp>
          <p:nvSpPr>
            <p:cNvPr id="37" name="TextBox 68">
              <a:extLst>
                <a:ext uri="{FF2B5EF4-FFF2-40B4-BE49-F238E27FC236}">
                  <a16:creationId xmlns:a16="http://schemas.microsoft.com/office/drawing/2014/main" id="{CA0450F6-5DE8-E266-91E5-7E60E2E6D446}"/>
                </a:ext>
              </a:extLst>
            </p:cNvPr>
            <p:cNvSpPr txBox="1"/>
            <p:nvPr/>
          </p:nvSpPr>
          <p:spPr>
            <a:xfrm>
              <a:off x="419366" y="2250698"/>
              <a:ext cx="2946978" cy="1489254"/>
            </a:xfrm>
            <a:prstGeom prst="rect">
              <a:avLst/>
            </a:prstGeom>
            <a:noFill/>
          </p:spPr>
          <p:txBody>
            <a:bodyPr wrap="square" lIns="0" tIns="0" rIns="0" bIns="0" rtlCol="1">
              <a:spAutoFit/>
            </a:bodyPr>
            <a:lstStyle/>
            <a:p>
              <a:pPr marL="342900" lvl="0" indent="-342900">
                <a:lnSpc>
                  <a:spcPct val="150000"/>
                </a:lnSpc>
                <a:buClr>
                  <a:schemeClr val="tx1"/>
                </a:buClr>
                <a:buAutoNum type="arabicPeriod"/>
                <a:defRPr/>
              </a:pPr>
              <a:endParaRPr lang="fr-FR" sz="800" dirty="0">
                <a:ea typeface="Open Sans" pitchFamily="34" charset="0"/>
                <a:cs typeface="Arial"/>
                <a:sym typeface="Arial"/>
              </a:endParaRPr>
            </a:p>
            <a:p>
              <a:pPr marL="342900" lvl="0" indent="-342900">
                <a:lnSpc>
                  <a:spcPct val="150000"/>
                </a:lnSpc>
                <a:buClr>
                  <a:schemeClr val="tx1"/>
                </a:buClr>
                <a:buAutoNum type="arabicPeriod"/>
                <a:defRPr/>
              </a:pPr>
              <a:r>
                <a:rPr lang="fr-FR" sz="1600" dirty="0">
                  <a:ea typeface="Open Sans" pitchFamily="34" charset="0"/>
                  <a:cs typeface="Arial"/>
                  <a:sym typeface="Arial"/>
                </a:rPr>
                <a:t>Live Class « Comment faire monter en gamme nos clients PROS sur les cartes HDG ?   </a:t>
              </a:r>
            </a:p>
            <a:p>
              <a:pPr marL="342900" lvl="0" indent="-342900">
                <a:lnSpc>
                  <a:spcPct val="150000"/>
                </a:lnSpc>
                <a:buClr>
                  <a:schemeClr val="tx1"/>
                </a:buClr>
                <a:buAutoNum type="arabicPeriod"/>
                <a:defRPr/>
              </a:pPr>
              <a:r>
                <a:rPr lang="fr-FR" sz="1600" dirty="0">
                  <a:ea typeface="Open Sans" pitchFamily="34" charset="0"/>
                  <a:cs typeface="Arial"/>
                  <a:sym typeface="Arial"/>
                </a:rPr>
                <a:t>Action PDO montée en gamme cartes</a:t>
              </a:r>
            </a:p>
            <a:p>
              <a:pPr marL="342900" lvl="0" indent="-342900">
                <a:lnSpc>
                  <a:spcPct val="150000"/>
                </a:lnSpc>
                <a:buClr>
                  <a:schemeClr val="tx1"/>
                </a:buClr>
                <a:buAutoNum type="arabicPeriod"/>
                <a:defRPr/>
              </a:pPr>
              <a:r>
                <a:rPr lang="fr-FR" sz="1600" dirty="0">
                  <a:ea typeface="Open Sans" pitchFamily="34" charset="0"/>
                  <a:cs typeface="Arial"/>
                  <a:sym typeface="Arial"/>
                </a:rPr>
                <a:t>Emailing Destination Finale – Faites gagner des places pour les JO/JOP</a:t>
              </a:r>
            </a:p>
            <a:p>
              <a:pPr lvl="0">
                <a:lnSpc>
                  <a:spcPct val="150000"/>
                </a:lnSpc>
                <a:buClr>
                  <a:schemeClr val="tx1"/>
                </a:buClr>
                <a:defRPr/>
              </a:pPr>
              <a:endParaRPr lang="fr-FR" sz="1600" dirty="0">
                <a:ea typeface="Open Sans" pitchFamily="34" charset="0"/>
                <a:cs typeface="Arial"/>
                <a:sym typeface="Arial"/>
              </a:endParaRPr>
            </a:p>
          </p:txBody>
        </p:sp>
      </p:grpSp>
      <p:grpSp>
        <p:nvGrpSpPr>
          <p:cNvPr id="38" name="Group 66">
            <a:extLst>
              <a:ext uri="{FF2B5EF4-FFF2-40B4-BE49-F238E27FC236}">
                <a16:creationId xmlns:a16="http://schemas.microsoft.com/office/drawing/2014/main" id="{963BFE46-B487-320F-DDD9-31E57A0AC4ED}"/>
              </a:ext>
            </a:extLst>
          </p:cNvPr>
          <p:cNvGrpSpPr/>
          <p:nvPr/>
        </p:nvGrpSpPr>
        <p:grpSpPr>
          <a:xfrm>
            <a:off x="2498924" y="1491363"/>
            <a:ext cx="9290016" cy="2212530"/>
            <a:chOff x="456875" y="2080555"/>
            <a:chExt cx="3530725" cy="1659395"/>
          </a:xfrm>
        </p:grpSpPr>
        <p:sp>
          <p:nvSpPr>
            <p:cNvPr id="39" name="TextBox 67">
              <a:extLst>
                <a:ext uri="{FF2B5EF4-FFF2-40B4-BE49-F238E27FC236}">
                  <a16:creationId xmlns:a16="http://schemas.microsoft.com/office/drawing/2014/main" id="{00A1C66A-A5BB-A45C-EDE9-C105B5AADA00}"/>
                </a:ext>
              </a:extLst>
            </p:cNvPr>
            <p:cNvSpPr txBox="1"/>
            <p:nvPr/>
          </p:nvSpPr>
          <p:spPr>
            <a:xfrm>
              <a:off x="501285" y="2080555"/>
              <a:ext cx="1973247" cy="170143"/>
            </a:xfrm>
            <a:prstGeom prst="rect">
              <a:avLst/>
            </a:prstGeom>
            <a:noFill/>
          </p:spPr>
          <p:txBody>
            <a:bodyPr wrap="square" lIns="0" tIns="0" rIns="0" bIns="0" rtlCol="1">
              <a:spAutoFit/>
            </a:bodyPr>
            <a:lstStyle/>
            <a:p>
              <a:pPr marL="0" marR="0" lvl="0" indent="0" algn="l" defTabSz="914377" rtl="0" eaLnBrk="1" fontAlgn="auto" latinLnBrk="0" hangingPunct="1">
                <a:lnSpc>
                  <a:spcPts val="1733"/>
                </a:lnSpc>
                <a:spcBef>
                  <a:spcPts val="0"/>
                </a:spcBef>
                <a:spcAft>
                  <a:spcPts val="400"/>
                </a:spcAft>
                <a:buClrTx/>
                <a:buSzTx/>
                <a:buFontTx/>
                <a:buNone/>
                <a:tabLst/>
                <a:defRPr/>
              </a:pPr>
              <a:r>
                <a:rPr kumimoji="0" lang="fr-FR" sz="2000" b="1" i="0" u="none" strike="noStrike" kern="1200" cap="all" spc="0" normalizeH="0" baseline="0" noProof="0" dirty="0">
                  <a:ln>
                    <a:noFill/>
                  </a:ln>
                  <a:solidFill>
                    <a:schemeClr val="bg1"/>
                  </a:solidFill>
                  <a:effectLst/>
                  <a:highlight>
                    <a:srgbClr val="A5CC74"/>
                  </a:highlight>
                  <a:uLnTx/>
                  <a:uFillTx/>
                  <a:latin typeface="+mj-lt"/>
                  <a:ea typeface="Open Sans" pitchFamily="34" charset="0"/>
                  <a:cs typeface="Open Sans" pitchFamily="34" charset="0"/>
                </a:rPr>
                <a:t>OBJECTIFS</a:t>
              </a:r>
            </a:p>
          </p:txBody>
        </p:sp>
        <p:sp>
          <p:nvSpPr>
            <p:cNvPr id="40" name="TextBox 68">
              <a:extLst>
                <a:ext uri="{FF2B5EF4-FFF2-40B4-BE49-F238E27FC236}">
                  <a16:creationId xmlns:a16="http://schemas.microsoft.com/office/drawing/2014/main" id="{59B705DD-F2C3-535D-23B2-3050DE4A43B0}"/>
                </a:ext>
              </a:extLst>
            </p:cNvPr>
            <p:cNvSpPr txBox="1"/>
            <p:nvPr/>
          </p:nvSpPr>
          <p:spPr>
            <a:xfrm>
              <a:off x="456875" y="2250698"/>
              <a:ext cx="3530725" cy="1489252"/>
            </a:xfrm>
            <a:prstGeom prst="rect">
              <a:avLst/>
            </a:prstGeom>
            <a:noFill/>
          </p:spPr>
          <p:txBody>
            <a:bodyPr wrap="square" lIns="0" tIns="0" rIns="0" bIns="0" rtlCol="1">
              <a:spAutoFit/>
            </a:bodyPr>
            <a:lstStyle/>
            <a:p>
              <a:pPr marL="285750" lvl="0" indent="-285750">
                <a:lnSpc>
                  <a:spcPct val="150000"/>
                </a:lnSpc>
                <a:buClr>
                  <a:schemeClr val="tx1"/>
                </a:buClr>
                <a:buFont typeface="Arial" panose="020B0604020202020204" pitchFamily="34" charset="0"/>
                <a:buChar char="•"/>
                <a:defRPr/>
              </a:pPr>
              <a:endParaRPr lang="fr-FR" sz="800" b="1" dirty="0">
                <a:ea typeface="Open Sans" pitchFamily="34" charset="0"/>
                <a:cs typeface="Arial"/>
                <a:sym typeface="Arial"/>
              </a:endParaRPr>
            </a:p>
            <a:p>
              <a:pPr marL="285750" lvl="0" indent="-285750">
                <a:lnSpc>
                  <a:spcPct val="150000"/>
                </a:lnSpc>
                <a:buClr>
                  <a:schemeClr val="tx1"/>
                </a:buClr>
                <a:buFont typeface="Arial" panose="020B0604020202020204" pitchFamily="34" charset="0"/>
                <a:buChar char="•"/>
                <a:defRPr/>
              </a:pPr>
              <a:r>
                <a:rPr lang="fr-FR" sz="1600" b="1" dirty="0">
                  <a:ea typeface="Open Sans" pitchFamily="34" charset="0"/>
                  <a:cs typeface="Arial"/>
                  <a:sym typeface="Arial"/>
                </a:rPr>
                <a:t>Optimiser le parc de cartes </a:t>
              </a:r>
              <a:r>
                <a:rPr lang="fr-FR" sz="1600" dirty="0">
                  <a:ea typeface="Open Sans" pitchFamily="34" charset="0"/>
                  <a:cs typeface="Arial"/>
                  <a:sym typeface="Arial"/>
                </a:rPr>
                <a:t>et équiper </a:t>
              </a:r>
              <a:r>
                <a:rPr lang="fr-FR" sz="1600" b="1" u="sng" dirty="0">
                  <a:ea typeface="Open Sans" pitchFamily="34" charset="0"/>
                  <a:cs typeface="Arial"/>
                  <a:sym typeface="Arial"/>
                </a:rPr>
                <a:t>les clients éligibles à une montée en gamme </a:t>
              </a:r>
              <a:r>
                <a:rPr lang="fr-FR" sz="1600" b="1" dirty="0">
                  <a:ea typeface="Open Sans" pitchFamily="34" charset="0"/>
                  <a:cs typeface="Arial"/>
                  <a:sym typeface="Arial"/>
                </a:rPr>
                <a:t>vers une carte Gold Business ou Platinum Business.</a:t>
              </a:r>
            </a:p>
            <a:p>
              <a:pPr marL="285750" indent="-285750">
                <a:lnSpc>
                  <a:spcPct val="150000"/>
                </a:lnSpc>
                <a:buClr>
                  <a:schemeClr val="tx1"/>
                </a:buClr>
                <a:buFont typeface="Arial" panose="020B0604020202020204" pitchFamily="34" charset="0"/>
                <a:buChar char="•"/>
                <a:defRPr/>
              </a:pPr>
              <a:r>
                <a:rPr lang="fr-FR" sz="1600" dirty="0">
                  <a:ea typeface="Open Sans" pitchFamily="34" charset="0"/>
                  <a:cs typeface="Arial"/>
                  <a:sym typeface="Arial"/>
                </a:rPr>
                <a:t>Les clients ayant souscrit à une carte HDG recevront une communication pour participer au Jeu Destination Finale du 11/03/24 au 14/04/24 et tenter de gagner des places pour une épreuve d’une finale olympique ou paralympique.</a:t>
              </a:r>
            </a:p>
          </p:txBody>
        </p:sp>
      </p:grpSp>
      <p:pic>
        <p:nvPicPr>
          <p:cNvPr id="42" name="Graphique 41" descr="Valise avec un remplissage uni">
            <a:extLst>
              <a:ext uri="{FF2B5EF4-FFF2-40B4-BE49-F238E27FC236}">
                <a16:creationId xmlns:a16="http://schemas.microsoft.com/office/drawing/2014/main" id="{ABFF8AB1-38EC-73D5-8641-09478AE223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47250" y="4359608"/>
            <a:ext cx="914400" cy="914400"/>
          </a:xfrm>
          <a:prstGeom prst="rect">
            <a:avLst/>
          </a:prstGeom>
        </p:spPr>
      </p:pic>
      <p:pic>
        <p:nvPicPr>
          <p:cNvPr id="44" name="Graphique 43" descr="Mille avec un remplissage uni">
            <a:extLst>
              <a:ext uri="{FF2B5EF4-FFF2-40B4-BE49-F238E27FC236}">
                <a16:creationId xmlns:a16="http://schemas.microsoft.com/office/drawing/2014/main" id="{4CC94090-7668-5383-387C-5A95D00910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5750" y="1633019"/>
            <a:ext cx="914400" cy="914400"/>
          </a:xfrm>
          <a:prstGeom prst="rect">
            <a:avLst/>
          </a:prstGeom>
        </p:spPr>
      </p:pic>
      <p:sp>
        <p:nvSpPr>
          <p:cNvPr id="47" name="Freeform 30">
            <a:extLst>
              <a:ext uri="{FF2B5EF4-FFF2-40B4-BE49-F238E27FC236}">
                <a16:creationId xmlns:a16="http://schemas.microsoft.com/office/drawing/2014/main" id="{D437BA0F-5AB0-6165-1977-8E0E09CC691A}"/>
              </a:ext>
            </a:extLst>
          </p:cNvPr>
          <p:cNvSpPr/>
          <p:nvPr/>
        </p:nvSpPr>
        <p:spPr>
          <a:xfrm>
            <a:off x="10774026" y="5148746"/>
            <a:ext cx="917231" cy="913839"/>
          </a:xfrm>
          <a:custGeom>
            <a:avLst/>
            <a:gdLst/>
            <a:ahLst/>
            <a:cxnLst/>
            <a:rect l="l" t="t" r="r" b="b"/>
            <a:pathLst>
              <a:path w="1266484" h="1261802">
                <a:moveTo>
                  <a:pt x="0" y="0"/>
                </a:moveTo>
                <a:lnTo>
                  <a:pt x="1266484" y="0"/>
                </a:lnTo>
                <a:lnTo>
                  <a:pt x="1266484" y="1261802"/>
                </a:lnTo>
                <a:lnTo>
                  <a:pt x="0" y="1261802"/>
                </a:lnTo>
                <a:lnTo>
                  <a:pt x="0" y="0"/>
                </a:lnTo>
                <a:close/>
              </a:path>
            </a:pathLst>
          </a:custGeom>
          <a:blipFill>
            <a:blip r:embed="rId7"/>
            <a:stretch>
              <a:fillRect/>
            </a:stretch>
          </a:blipFill>
        </p:spPr>
      </p:sp>
      <p:sp>
        <p:nvSpPr>
          <p:cNvPr id="9" name="ZoneTexte 8">
            <a:extLst>
              <a:ext uri="{FF2B5EF4-FFF2-40B4-BE49-F238E27FC236}">
                <a16:creationId xmlns:a16="http://schemas.microsoft.com/office/drawing/2014/main" id="{1381CE35-B605-2973-7B29-25BA885AD9BC}"/>
              </a:ext>
            </a:extLst>
          </p:cNvPr>
          <p:cNvSpPr txBox="1"/>
          <p:nvPr/>
        </p:nvSpPr>
        <p:spPr>
          <a:xfrm>
            <a:off x="8425942" y="286582"/>
            <a:ext cx="3846269" cy="830997"/>
          </a:xfrm>
          <a:prstGeom prst="rect">
            <a:avLst/>
          </a:prstGeom>
          <a:noFill/>
        </p:spPr>
        <p:txBody>
          <a:bodyPr wrap="square">
            <a:spAutoFit/>
          </a:bodyPr>
          <a:lstStyle/>
          <a:p>
            <a:r>
              <a:rPr lang="fr-FR" sz="1600" dirty="0"/>
              <a:t>Temps 1 (PDO): 01/01.</a:t>
            </a:r>
          </a:p>
          <a:p>
            <a:r>
              <a:rPr lang="fr-FR" sz="1600" dirty="0"/>
              <a:t>Temps 2 ( email, bannières, push) : 11/03/2024 au 14/04/2024</a:t>
            </a:r>
          </a:p>
        </p:txBody>
      </p:sp>
      <p:pic>
        <p:nvPicPr>
          <p:cNvPr id="13" name="Graphique 12" descr="Calendrier à feuilles avec un remplissage uni">
            <a:extLst>
              <a:ext uri="{FF2B5EF4-FFF2-40B4-BE49-F238E27FC236}">
                <a16:creationId xmlns:a16="http://schemas.microsoft.com/office/drawing/2014/main" id="{592C235B-F956-03EC-F705-158E39EF1C9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799198" y="308694"/>
            <a:ext cx="766373" cy="766373"/>
          </a:xfrm>
          <a:prstGeom prst="rect">
            <a:avLst/>
          </a:prstGeom>
        </p:spPr>
      </p:pic>
      <p:sp>
        <p:nvSpPr>
          <p:cNvPr id="14" name="ZoneTexte 13">
            <a:extLst>
              <a:ext uri="{FF2B5EF4-FFF2-40B4-BE49-F238E27FC236}">
                <a16:creationId xmlns:a16="http://schemas.microsoft.com/office/drawing/2014/main" id="{608FC5F1-809B-23BB-F1C6-6B8CA8172536}"/>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7" name="Titre 6">
            <a:extLst>
              <a:ext uri="{FF2B5EF4-FFF2-40B4-BE49-F238E27FC236}">
                <a16:creationId xmlns:a16="http://schemas.microsoft.com/office/drawing/2014/main" id="{89D63145-04B5-3801-BC69-61457787AD6D}"/>
              </a:ext>
            </a:extLst>
          </p:cNvPr>
          <p:cNvSpPr>
            <a:spLocks noGrp="1"/>
          </p:cNvSpPr>
          <p:nvPr>
            <p:ph type="title"/>
          </p:nvPr>
        </p:nvSpPr>
        <p:spPr>
          <a:xfrm>
            <a:off x="727499" y="238164"/>
            <a:ext cx="11618258" cy="480131"/>
          </a:xfrm>
        </p:spPr>
        <p:txBody>
          <a:bodyPr/>
          <a:lstStyle/>
          <a:p>
            <a:r>
              <a:rPr lang="fr-FR" dirty="0"/>
              <a:t>CONTEXTE &amp; objectifs </a:t>
            </a:r>
          </a:p>
        </p:txBody>
      </p:sp>
    </p:spTree>
    <p:extLst>
      <p:ext uri="{BB962C8B-B14F-4D97-AF65-F5344CB8AC3E}">
        <p14:creationId xmlns:p14="http://schemas.microsoft.com/office/powerpoint/2010/main" val="184327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3E7E5D6-7681-AF79-4238-D44913F491C3}"/>
              </a:ext>
            </a:extLst>
          </p:cNvPr>
          <p:cNvSpPr>
            <a:spLocks noGrp="1"/>
          </p:cNvSpPr>
          <p:nvPr>
            <p:ph type="body" sz="quarter" idx="13"/>
          </p:nvPr>
        </p:nvSpPr>
        <p:spPr>
          <a:xfrm>
            <a:off x="170682" y="813876"/>
            <a:ext cx="11618258" cy="400110"/>
          </a:xfrm>
        </p:spPr>
        <p:txBody>
          <a:bodyPr/>
          <a:lstStyle/>
          <a:p>
            <a:pPr lvl="1"/>
            <a:r>
              <a:rPr lang="fr-FR" sz="2000" b="1" dirty="0"/>
              <a:t>ACTUALITE CEGEE</a:t>
            </a:r>
          </a:p>
        </p:txBody>
      </p:sp>
      <p:sp>
        <p:nvSpPr>
          <p:cNvPr id="4" name="Espace réservé de la date 3">
            <a:extLst>
              <a:ext uri="{FF2B5EF4-FFF2-40B4-BE49-F238E27FC236}">
                <a16:creationId xmlns:a16="http://schemas.microsoft.com/office/drawing/2014/main" id="{3D31D823-612E-1C41-19ED-B8CB16324051}"/>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6" name="Espace réservé du numéro de diapositive 5">
            <a:extLst>
              <a:ext uri="{FF2B5EF4-FFF2-40B4-BE49-F238E27FC236}">
                <a16:creationId xmlns:a16="http://schemas.microsoft.com/office/drawing/2014/main" id="{B9B42E9F-F7A1-49B9-8F10-6BF6FDB25495}"/>
              </a:ext>
            </a:extLst>
          </p:cNvPr>
          <p:cNvSpPr>
            <a:spLocks noGrp="1"/>
          </p:cNvSpPr>
          <p:nvPr>
            <p:ph type="sldNum" sz="quarter" idx="20"/>
          </p:nvPr>
        </p:nvSpPr>
        <p:spPr/>
        <p:txBody>
          <a:bodyPr/>
          <a:lstStyle/>
          <a:p>
            <a:r>
              <a:rPr lang="fr-FR" b="0"/>
              <a:t>|</a:t>
            </a:r>
            <a:r>
              <a:rPr lang="fr-FR"/>
              <a:t> </a:t>
            </a:r>
            <a:fld id="{DADB589F-FF01-4CF2-B7C7-7296AC883C2A}" type="slidenum">
              <a:rPr lang="fr-FR" smtClean="0"/>
              <a:pPr/>
              <a:t>5</a:t>
            </a:fld>
            <a:endParaRPr lang="fr-FR"/>
          </a:p>
        </p:txBody>
      </p:sp>
      <p:grpSp>
        <p:nvGrpSpPr>
          <p:cNvPr id="19" name="Groupe 18">
            <a:extLst>
              <a:ext uri="{FF2B5EF4-FFF2-40B4-BE49-F238E27FC236}">
                <a16:creationId xmlns:a16="http://schemas.microsoft.com/office/drawing/2014/main" id="{D78C64DD-3180-A5FA-79F7-197946C1775C}"/>
              </a:ext>
            </a:extLst>
          </p:cNvPr>
          <p:cNvGrpSpPr/>
          <p:nvPr/>
        </p:nvGrpSpPr>
        <p:grpSpPr>
          <a:xfrm rot="20770597">
            <a:off x="-4241784" y="1537010"/>
            <a:ext cx="6897773" cy="6897773"/>
            <a:chOff x="3840948" y="1693099"/>
            <a:chExt cx="3790104" cy="3790104"/>
          </a:xfrm>
        </p:grpSpPr>
        <p:sp>
          <p:nvSpPr>
            <p:cNvPr id="10" name="Oval 46">
              <a:extLst>
                <a:ext uri="{FF2B5EF4-FFF2-40B4-BE49-F238E27FC236}">
                  <a16:creationId xmlns:a16="http://schemas.microsoft.com/office/drawing/2014/main" id="{EA74B393-7BA0-57B3-CB38-086ECEA9F348}"/>
                </a:ext>
              </a:extLst>
            </p:cNvPr>
            <p:cNvSpPr/>
            <p:nvPr/>
          </p:nvSpPr>
          <p:spPr>
            <a:xfrm>
              <a:off x="3840948" y="1693099"/>
              <a:ext cx="3790104" cy="3790104"/>
            </a:xfrm>
            <a:prstGeom prst="ellipse">
              <a:avLst/>
            </a:prstGeom>
            <a:noFill/>
            <a:ln w="9525" cap="flat" cmpd="sng" algn="ctr">
              <a:solidFill>
                <a:schemeClr val="bg2"/>
              </a:solidFill>
              <a:prstDash val="sysDash"/>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rgbClr val="FFFFFF"/>
                </a:solidFill>
                <a:effectLst/>
                <a:uLnTx/>
                <a:uFillTx/>
                <a:latin typeface="Montserrat" panose="00000500000000000000" pitchFamily="2" charset="0"/>
                <a:ea typeface="+mn-ea"/>
                <a:cs typeface="Arial" panose="020B0604020202020204" pitchFamily="34" charset="0"/>
              </a:endParaRPr>
            </a:p>
          </p:txBody>
        </p:sp>
        <p:sp>
          <p:nvSpPr>
            <p:cNvPr id="11" name="Oval 48">
              <a:extLst>
                <a:ext uri="{FF2B5EF4-FFF2-40B4-BE49-F238E27FC236}">
                  <a16:creationId xmlns:a16="http://schemas.microsoft.com/office/drawing/2014/main" id="{FEEE9B70-7174-46C9-BB7C-B3EBCA970D84}"/>
                </a:ext>
              </a:extLst>
            </p:cNvPr>
            <p:cNvSpPr/>
            <p:nvPr/>
          </p:nvSpPr>
          <p:spPr>
            <a:xfrm>
              <a:off x="6813071" y="1952547"/>
              <a:ext cx="768248" cy="757986"/>
            </a:xfrm>
            <a:prstGeom prst="ellipse">
              <a:avLst/>
            </a:prstGeom>
            <a:solidFill>
              <a:schemeClr val="accent1"/>
            </a:solidFill>
            <a:ln>
              <a:noFill/>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dirty="0">
                <a:ln>
                  <a:noFill/>
                </a:ln>
                <a:solidFill>
                  <a:srgbClr val="FFFFFF"/>
                </a:solidFill>
                <a:effectLst/>
                <a:uLnTx/>
                <a:uFillTx/>
                <a:latin typeface="Montserrat" panose="00000500000000000000" pitchFamily="2" charset="0"/>
                <a:ea typeface="+mn-ea"/>
                <a:cs typeface="Arial" panose="020B0604020202020204" pitchFamily="34" charset="0"/>
              </a:endParaRPr>
            </a:p>
          </p:txBody>
        </p:sp>
      </p:grpSp>
      <p:sp>
        <p:nvSpPr>
          <p:cNvPr id="7" name="Titre 6">
            <a:extLst>
              <a:ext uri="{FF2B5EF4-FFF2-40B4-BE49-F238E27FC236}">
                <a16:creationId xmlns:a16="http://schemas.microsoft.com/office/drawing/2014/main" id="{89D63145-04B5-3801-BC69-61457787AD6D}"/>
              </a:ext>
            </a:extLst>
          </p:cNvPr>
          <p:cNvSpPr>
            <a:spLocks noGrp="1"/>
          </p:cNvSpPr>
          <p:nvPr>
            <p:ph type="title"/>
          </p:nvPr>
        </p:nvSpPr>
        <p:spPr>
          <a:xfrm>
            <a:off x="727499" y="238164"/>
            <a:ext cx="11618258" cy="480131"/>
          </a:xfrm>
        </p:spPr>
        <p:txBody>
          <a:bodyPr/>
          <a:lstStyle/>
          <a:p>
            <a:r>
              <a:rPr lang="fr-FR" dirty="0"/>
              <a:t>CONTEXTE &amp; objectifs </a:t>
            </a:r>
          </a:p>
        </p:txBody>
      </p:sp>
      <p:sp>
        <p:nvSpPr>
          <p:cNvPr id="3" name="Rectangle 2">
            <a:extLst>
              <a:ext uri="{FF2B5EF4-FFF2-40B4-BE49-F238E27FC236}">
                <a16:creationId xmlns:a16="http://schemas.microsoft.com/office/drawing/2014/main" id="{A413878F-01DE-2803-498C-45FCEDA353C3}"/>
              </a:ext>
            </a:extLst>
          </p:cNvPr>
          <p:cNvSpPr/>
          <p:nvPr/>
        </p:nvSpPr>
        <p:spPr>
          <a:xfrm>
            <a:off x="5593922" y="2097434"/>
            <a:ext cx="6099543" cy="2000548"/>
          </a:xfrm>
          <a:prstGeom prst="rect">
            <a:avLst/>
          </a:prstGeom>
        </p:spPr>
        <p:txBody>
          <a:bodyPr wrap="square">
            <a:spAutoFit/>
          </a:bodyPr>
          <a:lstStyle/>
          <a:p>
            <a:pPr algn="ctr">
              <a:defRPr/>
            </a:pPr>
            <a:r>
              <a:rPr lang="fr-FR" sz="3200" dirty="0">
                <a:ln w="0">
                  <a:noFill/>
                </a:ln>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Montée en Gamme </a:t>
            </a:r>
          </a:p>
          <a:p>
            <a:pPr algn="ctr">
              <a:defRPr/>
            </a:pPr>
            <a:r>
              <a:rPr lang="fr-FR" sz="3200" dirty="0">
                <a:ln w="0">
                  <a:noFill/>
                </a:ln>
                <a:solidFill>
                  <a:schemeClr val="tx1">
                    <a:lumMod val="75000"/>
                    <a:lumOff val="25000"/>
                  </a:scheme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CB Business DI/DD </a:t>
            </a:r>
            <a:r>
              <a:rPr lang="fr-FR" sz="3200" dirty="0">
                <a:ln w="0">
                  <a:noFill/>
                </a:ln>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vers </a:t>
            </a:r>
          </a:p>
          <a:p>
            <a:pPr algn="ctr">
              <a:defRPr/>
            </a:pPr>
            <a:r>
              <a:rPr lang="fr-FR" sz="3200" dirty="0">
                <a:ln w="0">
                  <a:noFill/>
                </a:ln>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CB Business DD HDG</a:t>
            </a:r>
            <a:r>
              <a:rPr lang="fr-FR" sz="3200" dirty="0">
                <a:ln w="0">
                  <a:noFill/>
                </a:ln>
                <a:solidFill>
                  <a:schemeClr val="tx1">
                    <a:lumMod val="75000"/>
                    <a:lumOff val="25000"/>
                  </a:scheme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a:t>
            </a:r>
            <a:r>
              <a:rPr lang="fr-FR" sz="2400" dirty="0">
                <a:ln w="0">
                  <a:noFill/>
                </a:ln>
                <a:solidFill>
                  <a:schemeClr val="tx1">
                    <a:lumMod val="75000"/>
                    <a:lumOff val="25000"/>
                  </a:scheme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dans le cadre d’un forfait Pro</a:t>
            </a:r>
            <a:endParaRPr lang="fr-FR" sz="3200" dirty="0">
              <a:solidFill>
                <a:srgbClr val="C00000"/>
              </a:solidFill>
              <a:effectLst>
                <a:outerShdw blurRad="38100" dist="38100" dir="2700000" algn="tl">
                  <a:srgbClr val="000000">
                    <a:alpha val="43137"/>
                  </a:srgbClr>
                </a:outerShdw>
              </a:effectLst>
              <a:latin typeface="Montserrat Black" panose="00000A00000000000000" pitchFamily="2" charset="0"/>
            </a:endParaRPr>
          </a:p>
        </p:txBody>
      </p:sp>
      <p:sp>
        <p:nvSpPr>
          <p:cNvPr id="5" name="Rectangle 4">
            <a:extLst>
              <a:ext uri="{FF2B5EF4-FFF2-40B4-BE49-F238E27FC236}">
                <a16:creationId xmlns:a16="http://schemas.microsoft.com/office/drawing/2014/main" id="{DDA5DD6E-C059-3E9C-C7DE-6AC9118F71E6}"/>
              </a:ext>
            </a:extLst>
          </p:cNvPr>
          <p:cNvSpPr/>
          <p:nvPr/>
        </p:nvSpPr>
        <p:spPr>
          <a:xfrm>
            <a:off x="5356171" y="1355111"/>
            <a:ext cx="6575046" cy="2857501"/>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8" name="Rectangle 7">
            <a:extLst>
              <a:ext uri="{FF2B5EF4-FFF2-40B4-BE49-F238E27FC236}">
                <a16:creationId xmlns:a16="http://schemas.microsoft.com/office/drawing/2014/main" id="{FAFB60C0-4391-73EB-43F3-3829DE32D63D}"/>
              </a:ext>
            </a:extLst>
          </p:cNvPr>
          <p:cNvSpPr/>
          <p:nvPr/>
        </p:nvSpPr>
        <p:spPr>
          <a:xfrm>
            <a:off x="6014509" y="1457442"/>
            <a:ext cx="5061108" cy="523220"/>
          </a:xfrm>
          <a:prstGeom prst="rect">
            <a:avLst/>
          </a:prstGeom>
        </p:spPr>
        <p:txBody>
          <a:bodyPr wrap="square">
            <a:spAutoFit/>
          </a:bodyPr>
          <a:lstStyle/>
          <a:p>
            <a:pPr algn="ctr">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Offre Promo</a:t>
            </a:r>
            <a:endParaRPr lang="fr-FR" sz="2800" dirty="0">
              <a:ln w="0"/>
              <a:solidFill>
                <a:srgbClr val="00B050"/>
              </a:solidFill>
              <a:latin typeface="Arial Black" panose="020B0A04020102020204" pitchFamily="34" charset="0"/>
              <a:cs typeface="Aharoni" panose="02010803020104030203" pitchFamily="2" charset="-79"/>
            </a:endParaRPr>
          </a:p>
        </p:txBody>
      </p:sp>
      <p:pic>
        <p:nvPicPr>
          <p:cNvPr id="12" name="Picture 2" descr="3 Steps for a Successful Upgrade`">
            <a:extLst>
              <a:ext uri="{FF2B5EF4-FFF2-40B4-BE49-F238E27FC236}">
                <a16:creationId xmlns:a16="http://schemas.microsoft.com/office/drawing/2014/main" id="{34305D6E-63C7-75AA-42B4-AC6C2F2DA9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499" y="1355112"/>
            <a:ext cx="3810000" cy="2857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2" descr="Visa business | Caisse d'Épargne">
            <a:extLst>
              <a:ext uri="{FF2B5EF4-FFF2-40B4-BE49-F238E27FC236}">
                <a16:creationId xmlns:a16="http://schemas.microsoft.com/office/drawing/2014/main" id="{AE6085C6-0F17-5A00-E9E5-BA74CC83791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86" t="13828" r="12159" b="18533"/>
          <a:stretch/>
        </p:blipFill>
        <p:spPr bwMode="auto">
          <a:xfrm>
            <a:off x="1434578" y="4785532"/>
            <a:ext cx="2054313" cy="1315451"/>
          </a:xfrm>
          <a:prstGeom prst="roundRect">
            <a:avLst>
              <a:gd name="adj" fmla="val 7215"/>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Picture 4" descr="Carte Visa Platinum Business | Caisse d'Épargne">
            <a:extLst>
              <a:ext uri="{FF2B5EF4-FFF2-40B4-BE49-F238E27FC236}">
                <a16:creationId xmlns:a16="http://schemas.microsoft.com/office/drawing/2014/main" id="{7DF42443-D38F-42D3-C151-055087FBBD5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635" t="15780" r="17620" b="23385"/>
          <a:stretch/>
        </p:blipFill>
        <p:spPr bwMode="auto">
          <a:xfrm>
            <a:off x="8791143" y="4784408"/>
            <a:ext cx="2135722" cy="1315451"/>
          </a:xfrm>
          <a:prstGeom prst="roundRect">
            <a:avLst>
              <a:gd name="adj" fmla="val 5173"/>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Picture 6" descr="Visa Gold Business - Public | Caisse d'Épargne">
            <a:extLst>
              <a:ext uri="{FF2B5EF4-FFF2-40B4-BE49-F238E27FC236}">
                <a16:creationId xmlns:a16="http://schemas.microsoft.com/office/drawing/2014/main" id="{DA4D60E1-CF8B-D76B-E3BF-5D67EA0F127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175" t="17682" r="19524" b="24490"/>
          <a:stretch/>
        </p:blipFill>
        <p:spPr bwMode="auto">
          <a:xfrm>
            <a:off x="5080239" y="4784409"/>
            <a:ext cx="2132077" cy="1315451"/>
          </a:xfrm>
          <a:prstGeom prst="roundRect">
            <a:avLst>
              <a:gd name="adj" fmla="val 5964"/>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 name="Picture 4" descr="Upgrade Stock Illustrations, Vecteurs, &amp; Clipart – (23,893 Stock  Illustrations)">
            <a:extLst>
              <a:ext uri="{FF2B5EF4-FFF2-40B4-BE49-F238E27FC236}">
                <a16:creationId xmlns:a16="http://schemas.microsoft.com/office/drawing/2014/main" id="{19196B55-7B08-94BF-D47E-DF1E75FAD2B9}"/>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37474" b="72632" l="10125" r="89625">
                        <a14:foregroundMark x1="11875" y1="38105" x2="50125" y2="34947"/>
                        <a14:foregroundMark x1="50125" y1="34947" x2="78625" y2="38947"/>
                        <a14:foregroundMark x1="78625" y1="38947" x2="86750" y2="38526"/>
                        <a14:foregroundMark x1="86875" y1="38316" x2="89625" y2="39368"/>
                        <a14:foregroundMark x1="10125" y1="40211" x2="13375" y2="37474"/>
                        <a14:foregroundMark x1="31250" y1="50526" x2="31250" y2="50526"/>
                        <a14:foregroundMark x1="31250" y1="46316" x2="31375" y2="59789"/>
                        <a14:foregroundMark x1="31375" y1="59789" x2="35250" y2="49895"/>
                        <a14:foregroundMark x1="35250" y1="49895" x2="35375" y2="49263"/>
                        <a14:foregroundMark x1="38000" y1="47158" x2="38750" y2="61474"/>
                        <a14:foregroundMark x1="44375" y1="47579" x2="43625" y2="60842"/>
                        <a14:foregroundMark x1="46625" y1="48000" x2="42875" y2="55158"/>
                        <a14:foregroundMark x1="45625" y1="53895" x2="46750" y2="60211"/>
                        <a14:foregroundMark x1="49250" y1="46105" x2="49625" y2="60421"/>
                        <a14:foregroundMark x1="56250" y1="46737" x2="55375" y2="58947"/>
                        <a14:foregroundMark x1="55375" y1="58947" x2="54750" y2="60632"/>
                        <a14:foregroundMark x1="61625" y1="47579" x2="63750" y2="57684"/>
                        <a14:foregroundMark x1="63750" y1="57684" x2="63750" y2="57895"/>
                        <a14:foregroundMark x1="61125" y1="47158" x2="60875" y2="61474"/>
                        <a14:foregroundMark x1="67375" y1="45263" x2="67000" y2="62316"/>
                      </a14:backgroundRemoval>
                    </a14:imgEffect>
                  </a14:imgLayer>
                </a14:imgProps>
              </a:ext>
              <a:ext uri="{28A0092B-C50C-407E-A947-70E740481C1C}">
                <a14:useLocalDpi xmlns:a14="http://schemas.microsoft.com/office/drawing/2010/main" val="0"/>
              </a:ext>
            </a:extLst>
          </a:blip>
          <a:srcRect l="8348" t="33782" r="8435" b="22660"/>
          <a:stretch/>
        </p:blipFill>
        <p:spPr bwMode="auto">
          <a:xfrm>
            <a:off x="1855447" y="4711821"/>
            <a:ext cx="1212574" cy="3768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 name="Picture 4" descr="Upgrade Stock Illustrations, Vecteurs, &amp; Clipart – (23,893 Stock  Illustrations)">
            <a:extLst>
              <a:ext uri="{FF2B5EF4-FFF2-40B4-BE49-F238E27FC236}">
                <a16:creationId xmlns:a16="http://schemas.microsoft.com/office/drawing/2014/main" id="{FA67A196-C70A-1AD8-A9EE-2CC0859357D2}"/>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37474" b="72632" l="10125" r="89625">
                        <a14:foregroundMark x1="11875" y1="38105" x2="50125" y2="34947"/>
                        <a14:foregroundMark x1="50125" y1="34947" x2="78625" y2="38947"/>
                        <a14:foregroundMark x1="78625" y1="38947" x2="86750" y2="38526"/>
                        <a14:foregroundMark x1="86875" y1="38316" x2="89625" y2="39368"/>
                        <a14:foregroundMark x1="10125" y1="40211" x2="13375" y2="37474"/>
                        <a14:foregroundMark x1="31250" y1="50526" x2="31250" y2="50526"/>
                        <a14:foregroundMark x1="31250" y1="46316" x2="31375" y2="59789"/>
                        <a14:foregroundMark x1="31375" y1="59789" x2="35250" y2="49895"/>
                        <a14:foregroundMark x1="35250" y1="49895" x2="35375" y2="49263"/>
                        <a14:foregroundMark x1="38000" y1="47158" x2="38750" y2="61474"/>
                        <a14:foregroundMark x1="44375" y1="47579" x2="43625" y2="60842"/>
                        <a14:foregroundMark x1="46625" y1="48000" x2="42875" y2="55158"/>
                        <a14:foregroundMark x1="45625" y1="53895" x2="46750" y2="60211"/>
                        <a14:foregroundMark x1="49250" y1="46105" x2="49625" y2="60421"/>
                        <a14:foregroundMark x1="56250" y1="46737" x2="55375" y2="58947"/>
                        <a14:foregroundMark x1="55375" y1="58947" x2="54750" y2="60632"/>
                        <a14:foregroundMark x1="61625" y1="47579" x2="63750" y2="57684"/>
                        <a14:foregroundMark x1="63750" y1="57684" x2="63750" y2="57895"/>
                        <a14:foregroundMark x1="61125" y1="47158" x2="60875" y2="61474"/>
                        <a14:foregroundMark x1="67375" y1="45263" x2="67000" y2="62316"/>
                      </a14:backgroundRemoval>
                    </a14:imgEffect>
                  </a14:imgLayer>
                </a14:imgProps>
              </a:ext>
              <a:ext uri="{28A0092B-C50C-407E-A947-70E740481C1C}">
                <a14:useLocalDpi xmlns:a14="http://schemas.microsoft.com/office/drawing/2010/main" val="0"/>
              </a:ext>
            </a:extLst>
          </a:blip>
          <a:srcRect l="8348" t="33782" r="8435" b="22660"/>
          <a:stretch/>
        </p:blipFill>
        <p:spPr bwMode="auto">
          <a:xfrm>
            <a:off x="5533730" y="4714373"/>
            <a:ext cx="1212574" cy="3768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 name="Flèche : bas 20">
            <a:extLst>
              <a:ext uri="{FF2B5EF4-FFF2-40B4-BE49-F238E27FC236}">
                <a16:creationId xmlns:a16="http://schemas.microsoft.com/office/drawing/2014/main" id="{1E67EB95-9EC2-320C-7BA9-0CE803CC4A33}"/>
              </a:ext>
            </a:extLst>
          </p:cNvPr>
          <p:cNvSpPr/>
          <p:nvPr/>
        </p:nvSpPr>
        <p:spPr>
          <a:xfrm rot="16200000">
            <a:off x="3888814" y="4898803"/>
            <a:ext cx="844826" cy="1086665"/>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 bas 21">
            <a:extLst>
              <a:ext uri="{FF2B5EF4-FFF2-40B4-BE49-F238E27FC236}">
                <a16:creationId xmlns:a16="http://schemas.microsoft.com/office/drawing/2014/main" id="{37046466-8346-8AA9-21BF-B706A5C3767E}"/>
              </a:ext>
            </a:extLst>
          </p:cNvPr>
          <p:cNvSpPr/>
          <p:nvPr/>
        </p:nvSpPr>
        <p:spPr>
          <a:xfrm rot="16200000">
            <a:off x="7579317" y="4898800"/>
            <a:ext cx="844826" cy="1086665"/>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00419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3E7E5D6-7681-AF79-4238-D44913F491C3}"/>
              </a:ext>
            </a:extLst>
          </p:cNvPr>
          <p:cNvSpPr>
            <a:spLocks noGrp="1"/>
          </p:cNvSpPr>
          <p:nvPr>
            <p:ph type="body" sz="quarter" idx="13"/>
          </p:nvPr>
        </p:nvSpPr>
        <p:spPr>
          <a:xfrm>
            <a:off x="170682" y="813876"/>
            <a:ext cx="11618258" cy="400110"/>
          </a:xfrm>
        </p:spPr>
        <p:txBody>
          <a:bodyPr/>
          <a:lstStyle/>
          <a:p>
            <a:pPr lvl="1"/>
            <a:r>
              <a:rPr lang="fr-FR" sz="2000" b="1" cap="all" dirty="0"/>
              <a:t>Description de l’offre promotionnelle</a:t>
            </a:r>
          </a:p>
        </p:txBody>
      </p:sp>
      <p:sp>
        <p:nvSpPr>
          <p:cNvPr id="4" name="Espace réservé de la date 3">
            <a:extLst>
              <a:ext uri="{FF2B5EF4-FFF2-40B4-BE49-F238E27FC236}">
                <a16:creationId xmlns:a16="http://schemas.microsoft.com/office/drawing/2014/main" id="{3D31D823-612E-1C41-19ED-B8CB16324051}"/>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6" name="Espace réservé du numéro de diapositive 5">
            <a:extLst>
              <a:ext uri="{FF2B5EF4-FFF2-40B4-BE49-F238E27FC236}">
                <a16:creationId xmlns:a16="http://schemas.microsoft.com/office/drawing/2014/main" id="{B9B42E9F-F7A1-49B9-8F10-6BF6FDB25495}"/>
              </a:ext>
            </a:extLst>
          </p:cNvPr>
          <p:cNvSpPr>
            <a:spLocks noGrp="1"/>
          </p:cNvSpPr>
          <p:nvPr>
            <p:ph type="sldNum" sz="quarter" idx="20"/>
          </p:nvPr>
        </p:nvSpPr>
        <p:spPr/>
        <p:txBody>
          <a:bodyPr/>
          <a:lstStyle/>
          <a:p>
            <a:r>
              <a:rPr lang="fr-FR" b="0"/>
              <a:t>|</a:t>
            </a:r>
            <a:r>
              <a:rPr lang="fr-FR"/>
              <a:t> </a:t>
            </a:r>
            <a:fld id="{DADB589F-FF01-4CF2-B7C7-7296AC883C2A}" type="slidenum">
              <a:rPr lang="fr-FR" smtClean="0"/>
              <a:pPr/>
              <a:t>6</a:t>
            </a:fld>
            <a:endParaRPr lang="fr-FR"/>
          </a:p>
        </p:txBody>
      </p:sp>
      <p:grpSp>
        <p:nvGrpSpPr>
          <p:cNvPr id="19" name="Groupe 18">
            <a:extLst>
              <a:ext uri="{FF2B5EF4-FFF2-40B4-BE49-F238E27FC236}">
                <a16:creationId xmlns:a16="http://schemas.microsoft.com/office/drawing/2014/main" id="{D78C64DD-3180-A5FA-79F7-197946C1775C}"/>
              </a:ext>
            </a:extLst>
          </p:cNvPr>
          <p:cNvGrpSpPr/>
          <p:nvPr/>
        </p:nvGrpSpPr>
        <p:grpSpPr>
          <a:xfrm rot="20770597">
            <a:off x="-4241784" y="1537010"/>
            <a:ext cx="6897773" cy="6897773"/>
            <a:chOff x="3840948" y="1693099"/>
            <a:chExt cx="3790104" cy="3790104"/>
          </a:xfrm>
        </p:grpSpPr>
        <p:sp>
          <p:nvSpPr>
            <p:cNvPr id="10" name="Oval 46">
              <a:extLst>
                <a:ext uri="{FF2B5EF4-FFF2-40B4-BE49-F238E27FC236}">
                  <a16:creationId xmlns:a16="http://schemas.microsoft.com/office/drawing/2014/main" id="{EA74B393-7BA0-57B3-CB38-086ECEA9F348}"/>
                </a:ext>
              </a:extLst>
            </p:cNvPr>
            <p:cNvSpPr/>
            <p:nvPr/>
          </p:nvSpPr>
          <p:spPr>
            <a:xfrm>
              <a:off x="3840948" y="1693099"/>
              <a:ext cx="3790104" cy="3790104"/>
            </a:xfrm>
            <a:prstGeom prst="ellipse">
              <a:avLst/>
            </a:prstGeom>
            <a:noFill/>
            <a:ln w="9525" cap="flat" cmpd="sng" algn="ctr">
              <a:solidFill>
                <a:schemeClr val="bg2"/>
              </a:solidFill>
              <a:prstDash val="sysDash"/>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rgbClr val="FFFFFF"/>
                </a:solidFill>
                <a:effectLst/>
                <a:uLnTx/>
                <a:uFillTx/>
                <a:latin typeface="Montserrat" panose="00000500000000000000" pitchFamily="2" charset="0"/>
                <a:ea typeface="+mn-ea"/>
                <a:cs typeface="Arial" panose="020B0604020202020204" pitchFamily="34" charset="0"/>
              </a:endParaRPr>
            </a:p>
          </p:txBody>
        </p:sp>
        <p:sp>
          <p:nvSpPr>
            <p:cNvPr id="11" name="Oval 48">
              <a:extLst>
                <a:ext uri="{FF2B5EF4-FFF2-40B4-BE49-F238E27FC236}">
                  <a16:creationId xmlns:a16="http://schemas.microsoft.com/office/drawing/2014/main" id="{FEEE9B70-7174-46C9-BB7C-B3EBCA970D84}"/>
                </a:ext>
              </a:extLst>
            </p:cNvPr>
            <p:cNvSpPr/>
            <p:nvPr/>
          </p:nvSpPr>
          <p:spPr>
            <a:xfrm>
              <a:off x="6813071" y="1952547"/>
              <a:ext cx="768248" cy="757986"/>
            </a:xfrm>
            <a:prstGeom prst="ellipse">
              <a:avLst/>
            </a:prstGeom>
            <a:solidFill>
              <a:schemeClr val="accent1"/>
            </a:solidFill>
            <a:ln>
              <a:noFill/>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dirty="0">
                <a:ln>
                  <a:noFill/>
                </a:ln>
                <a:solidFill>
                  <a:srgbClr val="FFFFFF"/>
                </a:solidFill>
                <a:effectLst/>
                <a:uLnTx/>
                <a:uFillTx/>
                <a:latin typeface="Montserrat" panose="00000500000000000000" pitchFamily="2" charset="0"/>
                <a:ea typeface="+mn-ea"/>
                <a:cs typeface="Arial" panose="020B0604020202020204" pitchFamily="34" charset="0"/>
              </a:endParaRPr>
            </a:p>
          </p:txBody>
        </p:sp>
      </p:grpSp>
      <p:sp>
        <p:nvSpPr>
          <p:cNvPr id="7" name="Titre 6">
            <a:extLst>
              <a:ext uri="{FF2B5EF4-FFF2-40B4-BE49-F238E27FC236}">
                <a16:creationId xmlns:a16="http://schemas.microsoft.com/office/drawing/2014/main" id="{89D63145-04B5-3801-BC69-61457787AD6D}"/>
              </a:ext>
            </a:extLst>
          </p:cNvPr>
          <p:cNvSpPr>
            <a:spLocks noGrp="1"/>
          </p:cNvSpPr>
          <p:nvPr>
            <p:ph type="title"/>
          </p:nvPr>
        </p:nvSpPr>
        <p:spPr>
          <a:xfrm>
            <a:off x="727499" y="238164"/>
            <a:ext cx="11618258" cy="480131"/>
          </a:xfrm>
        </p:spPr>
        <p:txBody>
          <a:bodyPr/>
          <a:lstStyle/>
          <a:p>
            <a:r>
              <a:rPr lang="fr-FR" dirty="0"/>
              <a:t>CONTEXTE &amp; objectifs </a:t>
            </a:r>
          </a:p>
        </p:txBody>
      </p:sp>
      <p:pic>
        <p:nvPicPr>
          <p:cNvPr id="9" name="Image 8">
            <a:extLst>
              <a:ext uri="{FF2B5EF4-FFF2-40B4-BE49-F238E27FC236}">
                <a16:creationId xmlns:a16="http://schemas.microsoft.com/office/drawing/2014/main" id="{BE04CD1D-28F1-3E4E-70A7-0C5FBBFC787E}"/>
              </a:ext>
            </a:extLst>
          </p:cNvPr>
          <p:cNvPicPr>
            <a:picLocks noChangeAspect="1"/>
          </p:cNvPicPr>
          <p:nvPr/>
        </p:nvPicPr>
        <p:blipFill>
          <a:blip r:embed="rId3"/>
          <a:stretch>
            <a:fillRect/>
          </a:stretch>
        </p:blipFill>
        <p:spPr>
          <a:xfrm>
            <a:off x="657444" y="3597073"/>
            <a:ext cx="11042469" cy="1024647"/>
          </a:xfrm>
          <a:prstGeom prst="rect">
            <a:avLst/>
          </a:prstGeom>
          <a:ln>
            <a:noFill/>
          </a:ln>
          <a:effectLst>
            <a:outerShdw blurRad="292100" dist="139700" dir="2700000" algn="tl" rotWithShape="0">
              <a:srgbClr val="333333">
                <a:alpha val="65000"/>
              </a:srgbClr>
            </a:outerShdw>
          </a:effectLst>
        </p:spPr>
      </p:pic>
      <p:sp>
        <p:nvSpPr>
          <p:cNvPr id="13" name="Espace réservé du contenu 1">
            <a:extLst>
              <a:ext uri="{FF2B5EF4-FFF2-40B4-BE49-F238E27FC236}">
                <a16:creationId xmlns:a16="http://schemas.microsoft.com/office/drawing/2014/main" id="{3A854985-DE32-6578-FC47-23E643DDC3D2}"/>
              </a:ext>
            </a:extLst>
          </p:cNvPr>
          <p:cNvSpPr txBox="1">
            <a:spLocks/>
          </p:cNvSpPr>
          <p:nvPr/>
        </p:nvSpPr>
        <p:spPr>
          <a:xfrm>
            <a:off x="631317" y="1243966"/>
            <a:ext cx="11042468"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marR="0" lvl="0" indent="-21600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Offre de montée en gamme Carte DD pour nos </a:t>
            </a:r>
            <a:r>
              <a:rPr kumimoji="0" lang="fr-FR" sz="1800" b="0" i="0" u="sng"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clients Pros </a:t>
            </a:r>
            <a:r>
              <a:rPr kumimoji="0" lang="fr-FR" sz="1800" i="0" u="sng"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détenteurs d’un forfait</a:t>
            </a:r>
            <a:r>
              <a:rPr kumimoji="0" lang="fr-FR" sz="180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 </a:t>
            </a:r>
            <a:r>
              <a:rPr kumimoji="0" lang="fr-FR" b="0" i="1"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a:t>
            </a:r>
            <a:r>
              <a:rPr kumimoji="0" lang="fr-FR" b="0" i="1" u="none" strike="noStrike" kern="1200" cap="none" spc="0" normalizeH="0" baseline="0" noProof="0" dirty="0">
                <a:ln>
                  <a:noFill/>
                </a:ln>
                <a:solidFill>
                  <a:srgbClr val="C00000"/>
                </a:solidFill>
                <a:effectLst/>
                <a:uLnTx/>
                <a:uFillTx/>
                <a:latin typeface="Arial"/>
                <a:ea typeface="+mn-ea"/>
                <a:cs typeface="+mn-cs"/>
              </a:rPr>
              <a:t>hors Labelis Santé</a:t>
            </a:r>
            <a:r>
              <a:rPr kumimoji="0" lang="fr-FR" b="0" i="1"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 </a:t>
            </a:r>
            <a:r>
              <a:rPr kumimoji="0" lang="fr-FR" sz="1800"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 </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le Forfait Carte business DD « </a:t>
            </a:r>
            <a:r>
              <a:rPr kumimoji="0" lang="fr-FR" sz="1800" b="1" i="1"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Haut de gamme </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 au prix du forfait Carte business de niveau inférieur</a:t>
            </a:r>
          </a:p>
          <a:p>
            <a:pPr marL="0" marR="0" lvl="0" indent="0" algn="l" defTabSz="914400" rtl="0" eaLnBrk="1" fontAlgn="auto" latinLnBrk="0" hangingPunct="1">
              <a:lnSpc>
                <a:spcPct val="100000"/>
              </a:lnSpc>
              <a:spcBef>
                <a:spcPts val="600"/>
              </a:spcBef>
              <a:spcAft>
                <a:spcPts val="0"/>
              </a:spcAft>
              <a:buClr>
                <a:srgbClr val="EA4E55">
                  <a:lumMod val="75000"/>
                </a:srgbClr>
              </a:buClr>
              <a:buSzTx/>
              <a:buNone/>
              <a:tabLst/>
              <a:defRPr/>
            </a:pP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 </a:t>
            </a:r>
          </a:p>
          <a:p>
            <a:pPr marL="216000" marR="0" lvl="0" indent="-21600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Durée d’application de la promo </a:t>
            </a:r>
            <a:r>
              <a:rPr kumimoji="0" lang="fr-FR" sz="18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 sur la 1</a:t>
            </a:r>
            <a:r>
              <a:rPr kumimoji="0" lang="fr-FR" sz="1800" b="0" i="0" u="none" strike="noStrike" kern="1200" cap="none" spc="0" normalizeH="0" baseline="3000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ère</a:t>
            </a:r>
            <a:r>
              <a:rPr kumimoji="0" lang="fr-FR" sz="1800" b="0"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 année de validité de la carte DD Haut de gamme choisie, c’est-à-dire sur 12 mois, tant que cet équipement carte reste détenu dans le cadre du forfait</a:t>
            </a:r>
            <a:endParaRPr kumimoji="0" lang="fr-FR" sz="1800" b="0" i="0" u="none" strike="noStrike" kern="1200" cap="none" spc="0" normalizeH="0" baseline="0" noProof="0" dirty="0">
              <a:ln>
                <a:noFill/>
              </a:ln>
              <a:solidFill>
                <a:srgbClr val="C00000"/>
              </a:solidFill>
              <a:effectLst/>
              <a:uLnTx/>
              <a:uFillTx/>
              <a:latin typeface="Arial"/>
              <a:ea typeface="+mn-ea"/>
              <a:cs typeface="+mn-cs"/>
            </a:endParaRPr>
          </a:p>
          <a:p>
            <a:pPr marL="216000" marR="0" lvl="0" indent="-21600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endParaRPr kumimoji="0" lang="fr-FR" sz="1800"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endParaRPr>
          </a:p>
          <a:p>
            <a:pPr marL="216000" marR="0" lvl="0" indent="-21600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800"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Période d’application de cette offre promo </a:t>
            </a:r>
            <a:r>
              <a:rPr kumimoji="0" lang="fr-FR" sz="1800"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sym typeface="Wingdings" panose="05000000000000000000" pitchFamily="2" charset="2"/>
              </a:rPr>
              <a:t> du </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sym typeface="Wingdings" panose="05000000000000000000" pitchFamily="2" charset="2"/>
              </a:rPr>
              <a:t>08/01/2024</a:t>
            </a:r>
            <a:r>
              <a:rPr kumimoji="0" lang="fr-FR" sz="1800"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sym typeface="Wingdings" panose="05000000000000000000" pitchFamily="2" charset="2"/>
              </a:rPr>
              <a:t> </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sym typeface="Wingdings" panose="05000000000000000000" pitchFamily="2" charset="2"/>
              </a:rPr>
              <a:t>jusqu’au 31/03/2024</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400"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endParaRPr>
          </a:p>
        </p:txBody>
      </p:sp>
      <p:pic>
        <p:nvPicPr>
          <p:cNvPr id="14" name="Picture 2" descr="Visa business | Caisse d'Épargne">
            <a:extLst>
              <a:ext uri="{FF2B5EF4-FFF2-40B4-BE49-F238E27FC236}">
                <a16:creationId xmlns:a16="http://schemas.microsoft.com/office/drawing/2014/main" id="{88FE7EFA-9F1E-7DCB-2FB9-ADCB481F211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86" t="13828" r="12159" b="18533"/>
          <a:stretch/>
        </p:blipFill>
        <p:spPr bwMode="auto">
          <a:xfrm>
            <a:off x="2373875" y="4749906"/>
            <a:ext cx="1007222" cy="644961"/>
          </a:xfrm>
          <a:prstGeom prst="roundRect">
            <a:avLst>
              <a:gd name="adj" fmla="val 7215"/>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3" name="Picture 4" descr="Carte Visa Platinum Business | Caisse d'Épargne">
            <a:extLst>
              <a:ext uri="{FF2B5EF4-FFF2-40B4-BE49-F238E27FC236}">
                <a16:creationId xmlns:a16="http://schemas.microsoft.com/office/drawing/2014/main" id="{5C969066-E780-8E9A-68DA-3F74AD9BCD0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635" t="15780" r="17620" b="23385"/>
          <a:stretch/>
        </p:blipFill>
        <p:spPr bwMode="auto">
          <a:xfrm>
            <a:off x="9154886" y="4749904"/>
            <a:ext cx="1047137" cy="644961"/>
          </a:xfrm>
          <a:prstGeom prst="roundRect">
            <a:avLst>
              <a:gd name="adj" fmla="val 5173"/>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4" name="Picture 6" descr="Visa Gold Business - Public | Caisse d'Épargne">
            <a:extLst>
              <a:ext uri="{FF2B5EF4-FFF2-40B4-BE49-F238E27FC236}">
                <a16:creationId xmlns:a16="http://schemas.microsoft.com/office/drawing/2014/main" id="{578CA79E-2CD3-B576-5804-A060267ADF0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175" t="17682" r="19524" b="24490"/>
          <a:stretch/>
        </p:blipFill>
        <p:spPr bwMode="auto">
          <a:xfrm>
            <a:off x="5281696" y="4749905"/>
            <a:ext cx="1045350" cy="644961"/>
          </a:xfrm>
          <a:prstGeom prst="roundRect">
            <a:avLst>
              <a:gd name="adj" fmla="val 5964"/>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5" name="Forme libre : forme 24">
            <a:extLst>
              <a:ext uri="{FF2B5EF4-FFF2-40B4-BE49-F238E27FC236}">
                <a16:creationId xmlns:a16="http://schemas.microsoft.com/office/drawing/2014/main" id="{0267C8E8-2674-7087-A6AA-B05023049C52}"/>
              </a:ext>
            </a:extLst>
          </p:cNvPr>
          <p:cNvSpPr/>
          <p:nvPr/>
        </p:nvSpPr>
        <p:spPr>
          <a:xfrm flipV="1">
            <a:off x="5944712" y="5464255"/>
            <a:ext cx="3870145" cy="299558"/>
          </a:xfrm>
          <a:custGeom>
            <a:avLst/>
            <a:gdLst>
              <a:gd name="connsiteX0" fmla="*/ 144291 w 3248858"/>
              <a:gd name="connsiteY0" fmla="*/ 957740 h 983866"/>
              <a:gd name="connsiteX1" fmla="*/ 309754 w 3248858"/>
              <a:gd name="connsiteY1" fmla="*/ 121717 h 983866"/>
              <a:gd name="connsiteX2" fmla="*/ 2896200 w 3248858"/>
              <a:gd name="connsiteY2" fmla="*/ 95591 h 983866"/>
              <a:gd name="connsiteX3" fmla="*/ 3157457 w 3248858"/>
              <a:gd name="connsiteY3" fmla="*/ 983866 h 983866"/>
            </a:gdLst>
            <a:ahLst/>
            <a:cxnLst>
              <a:cxn ang="0">
                <a:pos x="connsiteX0" y="connsiteY0"/>
              </a:cxn>
              <a:cxn ang="0">
                <a:pos x="connsiteX1" y="connsiteY1"/>
              </a:cxn>
              <a:cxn ang="0">
                <a:pos x="connsiteX2" y="connsiteY2"/>
              </a:cxn>
              <a:cxn ang="0">
                <a:pos x="connsiteX3" y="connsiteY3"/>
              </a:cxn>
            </a:cxnLst>
            <a:rect l="l" t="t" r="r" b="b"/>
            <a:pathLst>
              <a:path w="3248858" h="983866">
                <a:moveTo>
                  <a:pt x="144291" y="957740"/>
                </a:moveTo>
                <a:cubicBezTo>
                  <a:pt x="-2304" y="611574"/>
                  <a:pt x="-148898" y="265409"/>
                  <a:pt x="309754" y="121717"/>
                </a:cubicBezTo>
                <a:cubicBezTo>
                  <a:pt x="768406" y="-21975"/>
                  <a:pt x="2421583" y="-48101"/>
                  <a:pt x="2896200" y="95591"/>
                </a:cubicBezTo>
                <a:cubicBezTo>
                  <a:pt x="3370817" y="239283"/>
                  <a:pt x="3264137" y="611574"/>
                  <a:pt x="3157457" y="983866"/>
                </a:cubicBezTo>
              </a:path>
            </a:pathLst>
          </a:custGeom>
          <a:noFill/>
          <a:ln w="28575">
            <a:solidFill>
              <a:schemeClr val="tx1">
                <a:lumMod val="50000"/>
                <a:lumOff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62D23A08-9281-8A17-6892-1DD5D3FE39F1}"/>
              </a:ext>
            </a:extLst>
          </p:cNvPr>
          <p:cNvSpPr/>
          <p:nvPr/>
        </p:nvSpPr>
        <p:spPr>
          <a:xfrm>
            <a:off x="2297852" y="5386154"/>
            <a:ext cx="7839748" cy="521258"/>
          </a:xfrm>
          <a:custGeom>
            <a:avLst/>
            <a:gdLst>
              <a:gd name="connsiteX0" fmla="*/ 301604 w 7839748"/>
              <a:gd name="connsiteY0" fmla="*/ 8708 h 521258"/>
              <a:gd name="connsiteX1" fmla="*/ 170975 w 7839748"/>
              <a:gd name="connsiteY1" fmla="*/ 400594 h 521258"/>
              <a:gd name="connsiteX2" fmla="*/ 2348118 w 7839748"/>
              <a:gd name="connsiteY2" fmla="*/ 513806 h 521258"/>
              <a:gd name="connsiteX3" fmla="*/ 6388895 w 7839748"/>
              <a:gd name="connsiteY3" fmla="*/ 505097 h 521258"/>
              <a:gd name="connsiteX4" fmla="*/ 7747432 w 7839748"/>
              <a:gd name="connsiteY4" fmla="*/ 461554 h 521258"/>
              <a:gd name="connsiteX5" fmla="*/ 7608095 w 7839748"/>
              <a:gd name="connsiteY5" fmla="*/ 0 h 521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39748" h="521258">
                <a:moveTo>
                  <a:pt x="301604" y="8708"/>
                </a:moveTo>
                <a:cubicBezTo>
                  <a:pt x="65746" y="162559"/>
                  <a:pt x="-170111" y="316411"/>
                  <a:pt x="170975" y="400594"/>
                </a:cubicBezTo>
                <a:cubicBezTo>
                  <a:pt x="512061" y="484777"/>
                  <a:pt x="1311798" y="496389"/>
                  <a:pt x="2348118" y="513806"/>
                </a:cubicBezTo>
                <a:cubicBezTo>
                  <a:pt x="3384438" y="531223"/>
                  <a:pt x="5489009" y="513806"/>
                  <a:pt x="6388895" y="505097"/>
                </a:cubicBezTo>
                <a:cubicBezTo>
                  <a:pt x="7288781" y="496388"/>
                  <a:pt x="7544232" y="545737"/>
                  <a:pt x="7747432" y="461554"/>
                </a:cubicBezTo>
                <a:cubicBezTo>
                  <a:pt x="7950632" y="377371"/>
                  <a:pt x="7779363" y="188685"/>
                  <a:pt x="7608095" y="0"/>
                </a:cubicBezTo>
              </a:path>
            </a:pathLst>
          </a:custGeom>
          <a:noFill/>
          <a:ln w="28575">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18B508E8-7020-D423-98F7-5BD2DEC4C453}"/>
              </a:ext>
            </a:extLst>
          </p:cNvPr>
          <p:cNvSpPr txBox="1"/>
          <p:nvPr/>
        </p:nvSpPr>
        <p:spPr>
          <a:xfrm>
            <a:off x="6999130" y="5426135"/>
            <a:ext cx="2323072" cy="276999"/>
          </a:xfrm>
          <a:prstGeom prst="rect">
            <a:avLst/>
          </a:prstGeom>
          <a:noFill/>
        </p:spPr>
        <p:txBody>
          <a:bodyPr wrap="none" rtlCol="0">
            <a:spAutoFit/>
          </a:bodyPr>
          <a:lstStyle/>
          <a:p>
            <a:r>
              <a:rPr lang="fr-FR" sz="1200" b="1" dirty="0">
                <a:solidFill>
                  <a:schemeClr val="tx1">
                    <a:lumMod val="65000"/>
                    <a:lumOff val="35000"/>
                  </a:schemeClr>
                </a:solidFill>
              </a:rPr>
              <a:t>-2,50 €/mois pendant 12 mois</a:t>
            </a:r>
          </a:p>
        </p:txBody>
      </p:sp>
      <p:sp>
        <p:nvSpPr>
          <p:cNvPr id="28" name="ZoneTexte 27">
            <a:extLst>
              <a:ext uri="{FF2B5EF4-FFF2-40B4-BE49-F238E27FC236}">
                <a16:creationId xmlns:a16="http://schemas.microsoft.com/office/drawing/2014/main" id="{DD1483E1-91A6-2499-A53B-0B2C1DF0D4CA}"/>
              </a:ext>
            </a:extLst>
          </p:cNvPr>
          <p:cNvSpPr txBox="1"/>
          <p:nvPr/>
        </p:nvSpPr>
        <p:spPr>
          <a:xfrm>
            <a:off x="4891204" y="5941316"/>
            <a:ext cx="2323072" cy="276999"/>
          </a:xfrm>
          <a:prstGeom prst="rect">
            <a:avLst/>
          </a:prstGeom>
          <a:noFill/>
        </p:spPr>
        <p:txBody>
          <a:bodyPr wrap="none" rtlCol="0">
            <a:spAutoFit/>
          </a:bodyPr>
          <a:lstStyle/>
          <a:p>
            <a:r>
              <a:rPr lang="fr-FR" sz="1200" b="1" dirty="0">
                <a:solidFill>
                  <a:srgbClr val="C00000"/>
                </a:solidFill>
              </a:rPr>
              <a:t>-2,50 €/mois pendant 12 mois</a:t>
            </a:r>
          </a:p>
        </p:txBody>
      </p:sp>
      <p:pic>
        <p:nvPicPr>
          <p:cNvPr id="29" name="Picture 2" descr="Visa business | Caisse d'Épargne">
            <a:extLst>
              <a:ext uri="{FF2B5EF4-FFF2-40B4-BE49-F238E27FC236}">
                <a16:creationId xmlns:a16="http://schemas.microsoft.com/office/drawing/2014/main" id="{595EB280-BC20-7D88-092A-7A240A5904F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286" t="13828" r="12159" b="18533"/>
          <a:stretch/>
        </p:blipFill>
        <p:spPr bwMode="auto">
          <a:xfrm rot="20663911">
            <a:off x="2019498" y="3775765"/>
            <a:ext cx="324544" cy="207817"/>
          </a:xfrm>
          <a:prstGeom prst="roundRect">
            <a:avLst>
              <a:gd name="adj" fmla="val 7215"/>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 name="Picture 4" descr="Carte Visa Platinum Business | Caisse d'Épargne">
            <a:extLst>
              <a:ext uri="{FF2B5EF4-FFF2-40B4-BE49-F238E27FC236}">
                <a16:creationId xmlns:a16="http://schemas.microsoft.com/office/drawing/2014/main" id="{CA740464-7E77-6CAC-076D-F644EAD65C00}"/>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635" t="15780" r="17620" b="23385"/>
          <a:stretch/>
        </p:blipFill>
        <p:spPr bwMode="auto">
          <a:xfrm rot="20663911">
            <a:off x="7806174" y="3774036"/>
            <a:ext cx="337405" cy="207817"/>
          </a:xfrm>
          <a:prstGeom prst="roundRect">
            <a:avLst>
              <a:gd name="adj" fmla="val 5173"/>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1" name="Picture 6" descr="Visa Gold Business - Public | Caisse d'Épargne">
            <a:extLst>
              <a:ext uri="{FF2B5EF4-FFF2-40B4-BE49-F238E27FC236}">
                <a16:creationId xmlns:a16="http://schemas.microsoft.com/office/drawing/2014/main" id="{E03CE271-6FC6-54AA-53EB-91694B175E6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3175" t="17682" r="19524" b="24490"/>
          <a:stretch/>
        </p:blipFill>
        <p:spPr bwMode="auto">
          <a:xfrm rot="20663911">
            <a:off x="3971661" y="3777417"/>
            <a:ext cx="336829" cy="207817"/>
          </a:xfrm>
          <a:prstGeom prst="roundRect">
            <a:avLst>
              <a:gd name="adj" fmla="val 5964"/>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EE8F210F-B4A4-03B4-6B0A-F2E0E23EE751}"/>
              </a:ext>
            </a:extLst>
          </p:cNvPr>
          <p:cNvSpPr txBox="1"/>
          <p:nvPr/>
        </p:nvSpPr>
        <p:spPr>
          <a:xfrm>
            <a:off x="2815119" y="6232150"/>
            <a:ext cx="6452171" cy="261610"/>
          </a:xfrm>
          <a:prstGeom prst="rect">
            <a:avLst/>
          </a:prstGeom>
          <a:noFill/>
        </p:spPr>
        <p:txBody>
          <a:bodyPr wrap="square" rtlCol="0">
            <a:spAutoFit/>
          </a:bodyPr>
          <a:lstStyle/>
          <a:p>
            <a:pPr algn="ctr"/>
            <a:r>
              <a:rPr lang="fr-FR" sz="1100" i="1" dirty="0"/>
              <a:t>Tarifs forfaits en vigueur au 1</a:t>
            </a:r>
            <a:r>
              <a:rPr lang="fr-FR" sz="1100" i="1" baseline="30000" dirty="0"/>
              <a:t>er</a:t>
            </a:r>
            <a:r>
              <a:rPr lang="fr-FR" sz="1100" i="1" dirty="0"/>
              <a:t> janvier 2024</a:t>
            </a:r>
          </a:p>
        </p:txBody>
      </p:sp>
      <p:sp>
        <p:nvSpPr>
          <p:cNvPr id="33" name="Forme libre : forme 32">
            <a:extLst>
              <a:ext uri="{FF2B5EF4-FFF2-40B4-BE49-F238E27FC236}">
                <a16:creationId xmlns:a16="http://schemas.microsoft.com/office/drawing/2014/main" id="{949EF0C4-C612-446B-4F74-1AD25270C710}"/>
              </a:ext>
            </a:extLst>
          </p:cNvPr>
          <p:cNvSpPr/>
          <p:nvPr/>
        </p:nvSpPr>
        <p:spPr>
          <a:xfrm flipV="1">
            <a:off x="2815119" y="5464255"/>
            <a:ext cx="2965869" cy="299558"/>
          </a:xfrm>
          <a:custGeom>
            <a:avLst/>
            <a:gdLst>
              <a:gd name="connsiteX0" fmla="*/ 144291 w 3248858"/>
              <a:gd name="connsiteY0" fmla="*/ 957740 h 983866"/>
              <a:gd name="connsiteX1" fmla="*/ 309754 w 3248858"/>
              <a:gd name="connsiteY1" fmla="*/ 121717 h 983866"/>
              <a:gd name="connsiteX2" fmla="*/ 2896200 w 3248858"/>
              <a:gd name="connsiteY2" fmla="*/ 95591 h 983866"/>
              <a:gd name="connsiteX3" fmla="*/ 3157457 w 3248858"/>
              <a:gd name="connsiteY3" fmla="*/ 983866 h 983866"/>
            </a:gdLst>
            <a:ahLst/>
            <a:cxnLst>
              <a:cxn ang="0">
                <a:pos x="connsiteX0" y="connsiteY0"/>
              </a:cxn>
              <a:cxn ang="0">
                <a:pos x="connsiteX1" y="connsiteY1"/>
              </a:cxn>
              <a:cxn ang="0">
                <a:pos x="connsiteX2" y="connsiteY2"/>
              </a:cxn>
              <a:cxn ang="0">
                <a:pos x="connsiteX3" y="connsiteY3"/>
              </a:cxn>
            </a:cxnLst>
            <a:rect l="l" t="t" r="r" b="b"/>
            <a:pathLst>
              <a:path w="3248858" h="983866">
                <a:moveTo>
                  <a:pt x="144291" y="957740"/>
                </a:moveTo>
                <a:cubicBezTo>
                  <a:pt x="-2304" y="611574"/>
                  <a:pt x="-148898" y="265409"/>
                  <a:pt x="309754" y="121717"/>
                </a:cubicBezTo>
                <a:cubicBezTo>
                  <a:pt x="768406" y="-21975"/>
                  <a:pt x="2421583" y="-48101"/>
                  <a:pt x="2896200" y="95591"/>
                </a:cubicBezTo>
                <a:cubicBezTo>
                  <a:pt x="3370817" y="239283"/>
                  <a:pt x="3264137" y="611574"/>
                  <a:pt x="3157457" y="983866"/>
                </a:cubicBezTo>
              </a:path>
            </a:pathLst>
          </a:custGeom>
          <a:noFill/>
          <a:ln w="28575" cap="flat" cmpd="sng" algn="ctr">
            <a:solidFill>
              <a:srgbClr val="FFC000">
                <a:lumMod val="75000"/>
              </a:srgbClr>
            </a:solidFill>
            <a:prstDash val="solid"/>
            <a:miter lim="800000"/>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ZoneTexte 33">
            <a:extLst>
              <a:ext uri="{FF2B5EF4-FFF2-40B4-BE49-F238E27FC236}">
                <a16:creationId xmlns:a16="http://schemas.microsoft.com/office/drawing/2014/main" id="{B19C1EAE-598E-16D6-F450-899BD1D216D0}"/>
              </a:ext>
            </a:extLst>
          </p:cNvPr>
          <p:cNvSpPr txBox="1"/>
          <p:nvPr/>
        </p:nvSpPr>
        <p:spPr>
          <a:xfrm>
            <a:off x="3275916" y="5434660"/>
            <a:ext cx="2109873" cy="276999"/>
          </a:xfrm>
          <a:prstGeom prst="rect">
            <a:avLst/>
          </a:prstGeom>
          <a:noFill/>
        </p:spPr>
        <p:txBody>
          <a:bodyPr wrap="none" rtlCol="0">
            <a:spAutoFit/>
          </a:bodyPr>
          <a:lstStyle/>
          <a:p>
            <a:r>
              <a:rPr lang="fr-FR" sz="1200" b="1" dirty="0">
                <a:solidFill>
                  <a:srgbClr val="BF9000"/>
                </a:solidFill>
                <a:cs typeface="Arial" panose="020B0604020202020204" pitchFamily="34" charset="0"/>
              </a:rPr>
              <a:t>-5 €/mois pendant 12 mois</a:t>
            </a:r>
          </a:p>
        </p:txBody>
      </p:sp>
    </p:spTree>
    <p:extLst>
      <p:ext uri="{BB962C8B-B14F-4D97-AF65-F5344CB8AC3E}">
        <p14:creationId xmlns:p14="http://schemas.microsoft.com/office/powerpoint/2010/main" val="3493611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3E7E5D6-7681-AF79-4238-D44913F491C3}"/>
              </a:ext>
            </a:extLst>
          </p:cNvPr>
          <p:cNvSpPr>
            <a:spLocks noGrp="1"/>
          </p:cNvSpPr>
          <p:nvPr>
            <p:ph type="body" sz="quarter" idx="13"/>
          </p:nvPr>
        </p:nvSpPr>
        <p:spPr>
          <a:xfrm>
            <a:off x="170682" y="813876"/>
            <a:ext cx="11618258" cy="400110"/>
          </a:xfrm>
        </p:spPr>
        <p:txBody>
          <a:bodyPr/>
          <a:lstStyle/>
          <a:p>
            <a:pPr lvl="1"/>
            <a:r>
              <a:rPr lang="fr-FR" sz="2000" b="1" cap="all" dirty="0"/>
              <a:t>Description de l’offre promotionnelle</a:t>
            </a:r>
          </a:p>
        </p:txBody>
      </p:sp>
      <p:sp>
        <p:nvSpPr>
          <p:cNvPr id="4" name="Espace réservé de la date 3">
            <a:extLst>
              <a:ext uri="{FF2B5EF4-FFF2-40B4-BE49-F238E27FC236}">
                <a16:creationId xmlns:a16="http://schemas.microsoft.com/office/drawing/2014/main" id="{3D31D823-612E-1C41-19ED-B8CB16324051}"/>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6" name="Espace réservé du numéro de diapositive 5">
            <a:extLst>
              <a:ext uri="{FF2B5EF4-FFF2-40B4-BE49-F238E27FC236}">
                <a16:creationId xmlns:a16="http://schemas.microsoft.com/office/drawing/2014/main" id="{B9B42E9F-F7A1-49B9-8F10-6BF6FDB25495}"/>
              </a:ext>
            </a:extLst>
          </p:cNvPr>
          <p:cNvSpPr>
            <a:spLocks noGrp="1"/>
          </p:cNvSpPr>
          <p:nvPr>
            <p:ph type="sldNum" sz="quarter" idx="20"/>
          </p:nvPr>
        </p:nvSpPr>
        <p:spPr/>
        <p:txBody>
          <a:bodyPr/>
          <a:lstStyle/>
          <a:p>
            <a:r>
              <a:rPr lang="fr-FR" b="0"/>
              <a:t>|</a:t>
            </a:r>
            <a:r>
              <a:rPr lang="fr-FR"/>
              <a:t> </a:t>
            </a:r>
            <a:fld id="{DADB589F-FF01-4CF2-B7C7-7296AC883C2A}" type="slidenum">
              <a:rPr lang="fr-FR" smtClean="0"/>
              <a:pPr/>
              <a:t>7</a:t>
            </a:fld>
            <a:endParaRPr lang="fr-FR"/>
          </a:p>
        </p:txBody>
      </p:sp>
      <p:grpSp>
        <p:nvGrpSpPr>
          <p:cNvPr id="19" name="Groupe 18">
            <a:extLst>
              <a:ext uri="{FF2B5EF4-FFF2-40B4-BE49-F238E27FC236}">
                <a16:creationId xmlns:a16="http://schemas.microsoft.com/office/drawing/2014/main" id="{D78C64DD-3180-A5FA-79F7-197946C1775C}"/>
              </a:ext>
            </a:extLst>
          </p:cNvPr>
          <p:cNvGrpSpPr/>
          <p:nvPr/>
        </p:nvGrpSpPr>
        <p:grpSpPr>
          <a:xfrm rot="20770597">
            <a:off x="-4241784" y="1537010"/>
            <a:ext cx="6897773" cy="6897773"/>
            <a:chOff x="3840948" y="1693099"/>
            <a:chExt cx="3790104" cy="3790104"/>
          </a:xfrm>
        </p:grpSpPr>
        <p:sp>
          <p:nvSpPr>
            <p:cNvPr id="10" name="Oval 46">
              <a:extLst>
                <a:ext uri="{FF2B5EF4-FFF2-40B4-BE49-F238E27FC236}">
                  <a16:creationId xmlns:a16="http://schemas.microsoft.com/office/drawing/2014/main" id="{EA74B393-7BA0-57B3-CB38-086ECEA9F348}"/>
                </a:ext>
              </a:extLst>
            </p:cNvPr>
            <p:cNvSpPr/>
            <p:nvPr/>
          </p:nvSpPr>
          <p:spPr>
            <a:xfrm>
              <a:off x="3840948" y="1693099"/>
              <a:ext cx="3790104" cy="3790104"/>
            </a:xfrm>
            <a:prstGeom prst="ellipse">
              <a:avLst/>
            </a:prstGeom>
            <a:noFill/>
            <a:ln w="9525" cap="flat" cmpd="sng" algn="ctr">
              <a:solidFill>
                <a:schemeClr val="bg2"/>
              </a:solidFill>
              <a:prstDash val="sysDash"/>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rgbClr val="FFFFFF"/>
                </a:solidFill>
                <a:effectLst/>
                <a:uLnTx/>
                <a:uFillTx/>
                <a:latin typeface="Montserrat" panose="00000500000000000000" pitchFamily="2" charset="0"/>
                <a:ea typeface="+mn-ea"/>
                <a:cs typeface="Arial" panose="020B0604020202020204" pitchFamily="34" charset="0"/>
              </a:endParaRPr>
            </a:p>
          </p:txBody>
        </p:sp>
        <p:sp>
          <p:nvSpPr>
            <p:cNvPr id="11" name="Oval 48">
              <a:extLst>
                <a:ext uri="{FF2B5EF4-FFF2-40B4-BE49-F238E27FC236}">
                  <a16:creationId xmlns:a16="http://schemas.microsoft.com/office/drawing/2014/main" id="{FEEE9B70-7174-46C9-BB7C-B3EBCA970D84}"/>
                </a:ext>
              </a:extLst>
            </p:cNvPr>
            <p:cNvSpPr/>
            <p:nvPr/>
          </p:nvSpPr>
          <p:spPr>
            <a:xfrm>
              <a:off x="6813071" y="1952547"/>
              <a:ext cx="768248" cy="757986"/>
            </a:xfrm>
            <a:prstGeom prst="ellipse">
              <a:avLst/>
            </a:prstGeom>
            <a:solidFill>
              <a:schemeClr val="accent1"/>
            </a:solidFill>
            <a:ln>
              <a:noFill/>
            </a:ln>
            <a:effectLst/>
          </p:spPr>
          <p:txBody>
            <a:bodyPr rtlCol="1"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dirty="0">
                <a:ln>
                  <a:noFill/>
                </a:ln>
                <a:solidFill>
                  <a:srgbClr val="FFFFFF"/>
                </a:solidFill>
                <a:effectLst/>
                <a:uLnTx/>
                <a:uFillTx/>
                <a:latin typeface="Montserrat" panose="00000500000000000000" pitchFamily="2" charset="0"/>
                <a:ea typeface="+mn-ea"/>
                <a:cs typeface="Arial" panose="020B0604020202020204" pitchFamily="34" charset="0"/>
              </a:endParaRPr>
            </a:p>
          </p:txBody>
        </p:sp>
      </p:grpSp>
      <p:sp>
        <p:nvSpPr>
          <p:cNvPr id="7" name="Titre 6">
            <a:extLst>
              <a:ext uri="{FF2B5EF4-FFF2-40B4-BE49-F238E27FC236}">
                <a16:creationId xmlns:a16="http://schemas.microsoft.com/office/drawing/2014/main" id="{89D63145-04B5-3801-BC69-61457787AD6D}"/>
              </a:ext>
            </a:extLst>
          </p:cNvPr>
          <p:cNvSpPr>
            <a:spLocks noGrp="1"/>
          </p:cNvSpPr>
          <p:nvPr>
            <p:ph type="title"/>
          </p:nvPr>
        </p:nvSpPr>
        <p:spPr>
          <a:xfrm>
            <a:off x="727499" y="238164"/>
            <a:ext cx="11618258" cy="480131"/>
          </a:xfrm>
        </p:spPr>
        <p:txBody>
          <a:bodyPr/>
          <a:lstStyle/>
          <a:p>
            <a:r>
              <a:rPr lang="fr-FR" dirty="0"/>
              <a:t>CONTEXTE &amp; objectifs </a:t>
            </a:r>
          </a:p>
        </p:txBody>
      </p:sp>
      <p:sp>
        <p:nvSpPr>
          <p:cNvPr id="3" name="Rectangle 2">
            <a:extLst>
              <a:ext uri="{FF2B5EF4-FFF2-40B4-BE49-F238E27FC236}">
                <a16:creationId xmlns:a16="http://schemas.microsoft.com/office/drawing/2014/main" id="{33945EA5-D566-1E61-436E-5C24174B9E2D}"/>
              </a:ext>
            </a:extLst>
          </p:cNvPr>
          <p:cNvSpPr/>
          <p:nvPr/>
        </p:nvSpPr>
        <p:spPr>
          <a:xfrm>
            <a:off x="1128218" y="1575365"/>
            <a:ext cx="9935564" cy="4487397"/>
          </a:xfrm>
          <a:prstGeom prst="rect">
            <a:avLst/>
          </a:prstGeom>
          <a:solidFill>
            <a:schemeClr val="bg1">
              <a:lumMod val="9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9721FEBB-0E3B-E628-BE2D-FFCD849949AD}"/>
              </a:ext>
            </a:extLst>
          </p:cNvPr>
          <p:cNvSpPr/>
          <p:nvPr/>
        </p:nvSpPr>
        <p:spPr>
          <a:xfrm>
            <a:off x="1422451" y="2364712"/>
            <a:ext cx="4673549" cy="3503251"/>
          </a:xfrm>
          <a:prstGeom prst="rect">
            <a:avLst/>
          </a:prstGeom>
          <a:solidFill>
            <a:schemeClr val="accent6">
              <a:lumMod val="40000"/>
              <a:lumOff val="60000"/>
            </a:scheme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a:solidFill>
                  <a:srgbClr val="006600"/>
                </a:solidFill>
              </a:rPr>
              <a:t>Offre réservée aux</a:t>
            </a:r>
            <a:r>
              <a:rPr lang="fr-FR" b="1" dirty="0">
                <a:solidFill>
                  <a:srgbClr val="006600"/>
                </a:solidFill>
              </a:rPr>
              <a:t> </a:t>
            </a:r>
            <a:r>
              <a:rPr lang="fr-FR" dirty="0">
                <a:solidFill>
                  <a:srgbClr val="006600"/>
                </a:solidFill>
              </a:rPr>
              <a:t>:</a:t>
            </a:r>
          </a:p>
          <a:p>
            <a:pPr algn="ctr"/>
            <a:endParaRPr lang="fr-FR" dirty="0">
              <a:solidFill>
                <a:srgbClr val="006600"/>
              </a:solidFill>
            </a:endParaRPr>
          </a:p>
          <a:p>
            <a:pPr marL="285750" indent="-285750" algn="ctr">
              <a:buFont typeface="Wingdings" panose="05000000000000000000" pitchFamily="2" charset="2"/>
              <a:buChar char="q"/>
            </a:pPr>
            <a:r>
              <a:rPr lang="fr-FR" dirty="0">
                <a:solidFill>
                  <a:srgbClr val="006600"/>
                </a:solidFill>
              </a:rPr>
              <a:t>Clients avec date EER &gt;= 12 mois </a:t>
            </a:r>
          </a:p>
          <a:p>
            <a:pPr algn="ctr"/>
            <a:endParaRPr lang="fr-FR" sz="1600" i="1" dirty="0">
              <a:solidFill>
                <a:srgbClr val="006600"/>
              </a:solidFill>
            </a:endParaRPr>
          </a:p>
          <a:p>
            <a:pPr marL="285750" indent="-285750" algn="ctr">
              <a:buFont typeface="Wingdings" panose="05000000000000000000" pitchFamily="2" charset="2"/>
              <a:buChar char="q"/>
            </a:pPr>
            <a:r>
              <a:rPr lang="fr-FR" dirty="0">
                <a:solidFill>
                  <a:srgbClr val="006600"/>
                </a:solidFill>
              </a:rPr>
              <a:t>EI ou PM ayant &gt;= 2 années d’existence</a:t>
            </a:r>
          </a:p>
          <a:p>
            <a:pPr marL="285750" indent="-285750" algn="ctr">
              <a:buFont typeface="Wingdings" panose="05000000000000000000" pitchFamily="2" charset="2"/>
              <a:buChar char="q"/>
            </a:pPr>
            <a:endParaRPr lang="fr-FR" dirty="0">
              <a:solidFill>
                <a:srgbClr val="006600"/>
              </a:solidFill>
            </a:endParaRPr>
          </a:p>
          <a:p>
            <a:pPr marL="285750" indent="-285750" algn="ctr">
              <a:buFont typeface="Wingdings" panose="05000000000000000000" pitchFamily="2" charset="2"/>
              <a:buChar char="q"/>
            </a:pPr>
            <a:r>
              <a:rPr lang="fr-FR" dirty="0">
                <a:solidFill>
                  <a:srgbClr val="006600"/>
                </a:solidFill>
              </a:rPr>
              <a:t>Note Bâle II : de 1 à 6 inclus</a:t>
            </a:r>
          </a:p>
          <a:p>
            <a:pPr algn="ctr"/>
            <a:endParaRPr lang="fr-FR" dirty="0">
              <a:solidFill>
                <a:srgbClr val="006600"/>
              </a:solidFill>
            </a:endParaRPr>
          </a:p>
          <a:p>
            <a:pPr marL="285750" indent="-285750" algn="ctr">
              <a:buFont typeface="Wingdings" panose="05000000000000000000" pitchFamily="2" charset="2"/>
              <a:buChar char="q"/>
            </a:pPr>
            <a:r>
              <a:rPr lang="fr-FR" dirty="0">
                <a:solidFill>
                  <a:srgbClr val="006600"/>
                </a:solidFill>
              </a:rPr>
              <a:t>Détenteurs d’un forfait Pro </a:t>
            </a:r>
            <a:r>
              <a:rPr lang="fr-FR" sz="1600" i="1" dirty="0">
                <a:solidFill>
                  <a:srgbClr val="C00000"/>
                </a:solidFill>
              </a:rPr>
              <a:t>(hors Labelis Santé)</a:t>
            </a:r>
            <a:endParaRPr lang="fr-FR" dirty="0">
              <a:solidFill>
                <a:srgbClr val="C00000"/>
              </a:solidFill>
            </a:endParaRPr>
          </a:p>
        </p:txBody>
      </p:sp>
      <p:sp>
        <p:nvSpPr>
          <p:cNvPr id="8" name="ZoneTexte 7">
            <a:extLst>
              <a:ext uri="{FF2B5EF4-FFF2-40B4-BE49-F238E27FC236}">
                <a16:creationId xmlns:a16="http://schemas.microsoft.com/office/drawing/2014/main" id="{4F630ED0-FECC-BB58-0FBA-1CB19A067F7E}"/>
              </a:ext>
            </a:extLst>
          </p:cNvPr>
          <p:cNvSpPr txBox="1"/>
          <p:nvPr/>
        </p:nvSpPr>
        <p:spPr>
          <a:xfrm>
            <a:off x="1128218" y="1651455"/>
            <a:ext cx="9935564" cy="369332"/>
          </a:xfrm>
          <a:prstGeom prst="rect">
            <a:avLst/>
          </a:prstGeom>
          <a:noFill/>
        </p:spPr>
        <p:txBody>
          <a:bodyPr wrap="square" rtlCol="0">
            <a:spAutoFit/>
          </a:bodyPr>
          <a:lstStyle/>
          <a:p>
            <a:pPr algn="ctr"/>
            <a:r>
              <a:rPr lang="fr-FR" b="1" dirty="0">
                <a:effectLst>
                  <a:outerShdw blurRad="38100" dist="38100" dir="2700000" algn="tl">
                    <a:srgbClr val="000000">
                      <a:alpha val="43137"/>
                    </a:srgbClr>
                  </a:outerShdw>
                </a:effectLst>
                <a:latin typeface="+mj-lt"/>
              </a:rPr>
              <a:t>Qui peut y prétendre ?</a:t>
            </a:r>
          </a:p>
        </p:txBody>
      </p:sp>
      <p:pic>
        <p:nvPicPr>
          <p:cNvPr id="9" name="Picture 2" descr="Avec ou sans autorisations ?">
            <a:extLst>
              <a:ext uri="{FF2B5EF4-FFF2-40B4-BE49-F238E27FC236}">
                <a16:creationId xmlns:a16="http://schemas.microsoft.com/office/drawing/2014/main" id="{36233996-7B4D-E85E-6344-2252C4E6FDE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9924" r="91858">
                        <a14:foregroundMark x1="91858" y1="45417" x2="91858" y2="45417"/>
                        <a14:foregroundMark x1="12468" y1="32917" x2="46565" y2="55833"/>
                        <a14:foregroundMark x1="46565" y1="55833" x2="46565" y2="55833"/>
                        <a14:foregroundMark x1="30025" y1="61250" x2="30025" y2="61250"/>
                      </a14:backgroundRemoval>
                    </a14:imgEffect>
                  </a14:imgLayer>
                </a14:imgProps>
              </a:ext>
              <a:ext uri="{28A0092B-C50C-407E-A947-70E740481C1C}">
                <a14:useLocalDpi xmlns:a14="http://schemas.microsoft.com/office/drawing/2010/main" val="0"/>
              </a:ext>
            </a:extLst>
          </a:blip>
          <a:srcRect l="52662" t="13869" r="6572" b="18575"/>
          <a:stretch/>
        </p:blipFill>
        <p:spPr bwMode="auto">
          <a:xfrm>
            <a:off x="1128218" y="2107346"/>
            <a:ext cx="962527" cy="97409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A9510CA-8D5C-D139-267D-1F8526FB206D}"/>
              </a:ext>
            </a:extLst>
          </p:cNvPr>
          <p:cNvSpPr/>
          <p:nvPr/>
        </p:nvSpPr>
        <p:spPr>
          <a:xfrm>
            <a:off x="6166102" y="2364711"/>
            <a:ext cx="4673549" cy="350325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a:solidFill>
                  <a:srgbClr val="C00000"/>
                </a:solidFill>
              </a:rPr>
              <a:t>Offre interdite aux</a:t>
            </a:r>
            <a:r>
              <a:rPr lang="fr-FR" b="1" dirty="0">
                <a:solidFill>
                  <a:srgbClr val="C00000"/>
                </a:solidFill>
              </a:rPr>
              <a:t> </a:t>
            </a:r>
            <a:r>
              <a:rPr lang="fr-FR" dirty="0">
                <a:solidFill>
                  <a:srgbClr val="C00000"/>
                </a:solidFill>
              </a:rPr>
              <a:t>:</a:t>
            </a:r>
          </a:p>
          <a:p>
            <a:pPr algn="ctr"/>
            <a:endParaRPr lang="fr-FR" dirty="0">
              <a:solidFill>
                <a:srgbClr val="C00000"/>
              </a:solidFill>
            </a:endParaRPr>
          </a:p>
          <a:p>
            <a:pPr marL="285750" indent="-285750" algn="ctr">
              <a:buFont typeface="Wingdings" panose="05000000000000000000" pitchFamily="2" charset="2"/>
              <a:buChar char="q"/>
            </a:pPr>
            <a:r>
              <a:rPr lang="fr-FR" dirty="0">
                <a:solidFill>
                  <a:srgbClr val="C00000"/>
                </a:solidFill>
              </a:rPr>
              <a:t>Nouveaux Clients de moins d’1 an </a:t>
            </a:r>
          </a:p>
          <a:p>
            <a:pPr algn="ctr"/>
            <a:r>
              <a:rPr lang="fr-FR" sz="1200" i="1" dirty="0">
                <a:solidFill>
                  <a:srgbClr val="C00000"/>
                </a:solidFill>
              </a:rPr>
              <a:t>(càd </a:t>
            </a:r>
            <a:r>
              <a:rPr lang="fr-FR" sz="1200" b="1" i="1" dirty="0">
                <a:solidFill>
                  <a:srgbClr val="C00000"/>
                </a:solidFill>
              </a:rPr>
              <a:t>conquête exclue du dispositif </a:t>
            </a:r>
            <a:r>
              <a:rPr lang="fr-FR" sz="1200" i="1" dirty="0">
                <a:solidFill>
                  <a:srgbClr val="C00000"/>
                </a:solidFill>
              </a:rPr>
              <a:t>– </a:t>
            </a:r>
            <a:r>
              <a:rPr lang="fr-FR" sz="1200" i="1" dirty="0" err="1">
                <a:solidFill>
                  <a:srgbClr val="C00000"/>
                </a:solidFill>
              </a:rPr>
              <a:t>cf</a:t>
            </a:r>
            <a:r>
              <a:rPr lang="fr-FR" sz="1200" i="1" dirty="0">
                <a:solidFill>
                  <a:srgbClr val="C00000"/>
                </a:solidFill>
              </a:rPr>
              <a:t> ces derniers bénéficient déjà de jusqu’à 6 mois de forfaits offerts)</a:t>
            </a:r>
          </a:p>
          <a:p>
            <a:pPr algn="ctr"/>
            <a:endParaRPr lang="fr-FR" sz="1600" i="1" dirty="0">
              <a:solidFill>
                <a:srgbClr val="C00000"/>
              </a:solidFill>
            </a:endParaRPr>
          </a:p>
          <a:p>
            <a:pPr marL="285750" indent="-285750" algn="ctr">
              <a:buFont typeface="Wingdings" panose="05000000000000000000" pitchFamily="2" charset="2"/>
              <a:buChar char="q"/>
            </a:pPr>
            <a:r>
              <a:rPr lang="fr-FR" dirty="0">
                <a:solidFill>
                  <a:srgbClr val="C00000"/>
                </a:solidFill>
              </a:rPr>
              <a:t>EI ou PM ayant &lt; à 2 années d’existence</a:t>
            </a:r>
          </a:p>
          <a:p>
            <a:pPr marL="285750" indent="-285750" algn="ctr">
              <a:buFont typeface="Wingdings" panose="05000000000000000000" pitchFamily="2" charset="2"/>
              <a:buChar char="q"/>
            </a:pPr>
            <a:endParaRPr lang="fr-FR" dirty="0">
              <a:solidFill>
                <a:srgbClr val="C00000"/>
              </a:solidFill>
            </a:endParaRPr>
          </a:p>
          <a:p>
            <a:pPr marL="285750" indent="-285750" algn="ctr">
              <a:buFont typeface="Wingdings" panose="05000000000000000000" pitchFamily="2" charset="2"/>
              <a:buChar char="q"/>
            </a:pPr>
            <a:r>
              <a:rPr lang="fr-FR" dirty="0">
                <a:solidFill>
                  <a:srgbClr val="C00000"/>
                </a:solidFill>
              </a:rPr>
              <a:t>Note Bâle II &gt;=7</a:t>
            </a:r>
          </a:p>
          <a:p>
            <a:pPr algn="ctr"/>
            <a:endParaRPr lang="fr-FR" dirty="0">
              <a:solidFill>
                <a:srgbClr val="C00000"/>
              </a:solidFill>
            </a:endParaRPr>
          </a:p>
          <a:p>
            <a:pPr marL="285750" indent="-285750" algn="ctr">
              <a:buFont typeface="Wingdings" panose="05000000000000000000" pitchFamily="2" charset="2"/>
              <a:buChar char="q"/>
            </a:pPr>
            <a:r>
              <a:rPr lang="fr-FR" dirty="0">
                <a:solidFill>
                  <a:srgbClr val="C00000"/>
                </a:solidFill>
              </a:rPr>
              <a:t>Non-Détenteurs d’un forfait Pro ou Détenteurs d’un forfait </a:t>
            </a:r>
            <a:r>
              <a:rPr lang="fr-FR" dirty="0" err="1">
                <a:solidFill>
                  <a:srgbClr val="C00000"/>
                </a:solidFill>
              </a:rPr>
              <a:t>Labelis</a:t>
            </a:r>
            <a:r>
              <a:rPr lang="fr-FR" dirty="0">
                <a:solidFill>
                  <a:srgbClr val="C00000"/>
                </a:solidFill>
              </a:rPr>
              <a:t> Santé</a:t>
            </a:r>
          </a:p>
        </p:txBody>
      </p:sp>
      <p:pic>
        <p:nvPicPr>
          <p:cNvPr id="13" name="Picture 2" descr="Avec ou sans autorisations ?">
            <a:extLst>
              <a:ext uri="{FF2B5EF4-FFF2-40B4-BE49-F238E27FC236}">
                <a16:creationId xmlns:a16="http://schemas.microsoft.com/office/drawing/2014/main" id="{4023F1DE-F8CD-85E1-71A0-C5DEC24121D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9924" r="91858">
                        <a14:foregroundMark x1="91858" y1="45417" x2="91858" y2="45417"/>
                        <a14:foregroundMark x1="12468" y1="32917" x2="46565" y2="55833"/>
                        <a14:foregroundMark x1="46565" y1="55833" x2="46565" y2="55833"/>
                        <a14:foregroundMark x1="30025" y1="61250" x2="30025" y2="61250"/>
                      </a14:backgroundRemoval>
                    </a14:imgEffect>
                  </a14:imgLayer>
                </a14:imgProps>
              </a:ext>
              <a:ext uri="{28A0092B-C50C-407E-A947-70E740481C1C}">
                <a14:useLocalDpi xmlns:a14="http://schemas.microsoft.com/office/drawing/2010/main" val="0"/>
              </a:ext>
            </a:extLst>
          </a:blip>
          <a:srcRect l="6242" t="15426" r="50546" b="17129"/>
          <a:stretch/>
        </p:blipFill>
        <p:spPr bwMode="auto">
          <a:xfrm>
            <a:off x="10113606" y="2096877"/>
            <a:ext cx="1020278" cy="972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45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C2DDD7AE-9B86-2BEE-FC57-BDA85319EA0C}"/>
              </a:ext>
            </a:extLst>
          </p:cNvPr>
          <p:cNvSpPr>
            <a:spLocks noGrp="1"/>
          </p:cNvSpPr>
          <p:nvPr>
            <p:ph type="dt" sz="half" idx="14"/>
          </p:nvPr>
        </p:nvSpPr>
        <p:spPr/>
        <p:txBody>
          <a:bodyPr/>
          <a:lstStyle/>
          <a:p>
            <a:fld id="{0304C159-75DC-49E0-9C9A-EE2F48706F69}" type="datetime4">
              <a:rPr lang="fr-FR" smtClean="0"/>
              <a:pPr/>
              <a:t>29 février 2024</a:t>
            </a:fld>
            <a:endParaRPr lang="fr-FR"/>
          </a:p>
        </p:txBody>
      </p:sp>
      <p:sp>
        <p:nvSpPr>
          <p:cNvPr id="6" name="Espace réservé du numéro de diapositive 5">
            <a:extLst>
              <a:ext uri="{FF2B5EF4-FFF2-40B4-BE49-F238E27FC236}">
                <a16:creationId xmlns:a16="http://schemas.microsoft.com/office/drawing/2014/main" id="{44D26044-11E8-5607-0D75-A8BF0146B74C}"/>
              </a:ext>
            </a:extLst>
          </p:cNvPr>
          <p:cNvSpPr>
            <a:spLocks noGrp="1"/>
          </p:cNvSpPr>
          <p:nvPr>
            <p:ph type="sldNum" sz="quarter" idx="16"/>
          </p:nvPr>
        </p:nvSpPr>
        <p:spPr/>
        <p:txBody>
          <a:bodyPr/>
          <a:lstStyle/>
          <a:p>
            <a:r>
              <a:rPr lang="fr-FR" b="0"/>
              <a:t>|</a:t>
            </a:r>
            <a:r>
              <a:rPr lang="fr-FR"/>
              <a:t> </a:t>
            </a:r>
            <a:fld id="{DADB589F-FF01-4CF2-B7C7-7296AC883C2A}" type="slidenum">
              <a:rPr lang="fr-FR" smtClean="0"/>
              <a:pPr/>
              <a:t>8</a:t>
            </a:fld>
            <a:endParaRPr lang="fr-FR"/>
          </a:p>
        </p:txBody>
      </p:sp>
      <p:sp>
        <p:nvSpPr>
          <p:cNvPr id="9" name="Espace réservé du texte 8">
            <a:extLst>
              <a:ext uri="{FF2B5EF4-FFF2-40B4-BE49-F238E27FC236}">
                <a16:creationId xmlns:a16="http://schemas.microsoft.com/office/drawing/2014/main" id="{D3732B8B-3E0B-4DB5-5CF5-7E0F625B8754}"/>
              </a:ext>
            </a:extLst>
          </p:cNvPr>
          <p:cNvSpPr>
            <a:spLocks noGrp="1"/>
          </p:cNvSpPr>
          <p:nvPr>
            <p:ph type="body" sz="quarter" idx="17"/>
          </p:nvPr>
        </p:nvSpPr>
        <p:spPr>
          <a:xfrm>
            <a:off x="3820885" y="230618"/>
            <a:ext cx="7657549" cy="4734761"/>
          </a:xfrm>
        </p:spPr>
        <p:txBody>
          <a:bodyPr/>
          <a:lstStyle/>
          <a:p>
            <a:r>
              <a:rPr lang="fr-FR" sz="3600" dirty="0">
                <a:solidFill>
                  <a:schemeClr val="tx2"/>
                </a:solidFill>
              </a:rPr>
              <a:t>1) </a:t>
            </a:r>
            <a:r>
              <a:rPr lang="fr-FR" cap="all" dirty="0">
                <a:solidFill>
                  <a:schemeClr val="tx2"/>
                </a:solidFill>
                <a:ea typeface="+mj-ea"/>
                <a:cs typeface="+mj-cs"/>
              </a:rPr>
              <a:t>Quels intérêts de proposer une montée en gamme ?</a:t>
            </a:r>
          </a:p>
        </p:txBody>
      </p:sp>
      <p:pic>
        <p:nvPicPr>
          <p:cNvPr id="11" name="Image 10" descr="Une image contenant chaussures, habits, dessin humoristique, illustration&#10;&#10;Description générée automatiquement">
            <a:extLst>
              <a:ext uri="{FF2B5EF4-FFF2-40B4-BE49-F238E27FC236}">
                <a16:creationId xmlns:a16="http://schemas.microsoft.com/office/drawing/2014/main" id="{39CC14C5-F980-5CA3-2658-3212F1303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106" y="2940636"/>
            <a:ext cx="4049486" cy="4049486"/>
          </a:xfrm>
          <a:prstGeom prst="rect">
            <a:avLst/>
          </a:prstGeom>
        </p:spPr>
      </p:pic>
      <p:sp>
        <p:nvSpPr>
          <p:cNvPr id="3" name="ZoneTexte 2">
            <a:extLst>
              <a:ext uri="{FF2B5EF4-FFF2-40B4-BE49-F238E27FC236}">
                <a16:creationId xmlns:a16="http://schemas.microsoft.com/office/drawing/2014/main" id="{E36929B8-5D18-6417-BC66-5F31B3A49DCC}"/>
              </a:ext>
            </a:extLst>
          </p:cNvPr>
          <p:cNvSpPr txBox="1"/>
          <p:nvPr/>
        </p:nvSpPr>
        <p:spPr>
          <a:xfrm>
            <a:off x="3534310" y="6573749"/>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latin typeface="Visa Dialect Regular"/>
              </a:rPr>
              <a:t>Document à usage interne uniquement – Ne pas diffuser</a:t>
            </a:r>
          </a:p>
        </p:txBody>
      </p:sp>
      <p:sp>
        <p:nvSpPr>
          <p:cNvPr id="2" name="ZoneTexte 1">
            <a:extLst>
              <a:ext uri="{FF2B5EF4-FFF2-40B4-BE49-F238E27FC236}">
                <a16:creationId xmlns:a16="http://schemas.microsoft.com/office/drawing/2014/main" id="{60A70E0B-79A7-606B-F8EA-26D106A731AB}"/>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solidFill>
                  <a:schemeClr val="bg1"/>
                </a:solidFill>
                <a:latin typeface="Visa Dialect Regular"/>
              </a:rPr>
              <a:t>Document à usage interne uniquement – Ne pas diffuser</a:t>
            </a:r>
          </a:p>
        </p:txBody>
      </p:sp>
    </p:spTree>
    <p:extLst>
      <p:ext uri="{BB962C8B-B14F-4D97-AF65-F5344CB8AC3E}">
        <p14:creationId xmlns:p14="http://schemas.microsoft.com/office/powerpoint/2010/main" val="87996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95AE9EB-56B4-72CA-94B5-719DEF85332E}"/>
              </a:ext>
            </a:extLst>
          </p:cNvPr>
          <p:cNvSpPr>
            <a:spLocks noGrp="1"/>
          </p:cNvSpPr>
          <p:nvPr>
            <p:ph type="title"/>
          </p:nvPr>
        </p:nvSpPr>
        <p:spPr>
          <a:xfrm>
            <a:off x="682269" y="723692"/>
            <a:ext cx="11618258" cy="480131"/>
          </a:xfrm>
        </p:spPr>
        <p:txBody>
          <a:bodyPr/>
          <a:lstStyle/>
          <a:p>
            <a:r>
              <a:rPr lang="fr-FR" sz="2000" dirty="0">
                <a:solidFill>
                  <a:schemeClr val="tx1"/>
                </a:solidFill>
                <a:latin typeface="+mn-lt"/>
                <a:ea typeface="+mn-ea"/>
                <a:cs typeface="+mn-cs"/>
              </a:rPr>
              <a:t>Que gagne LA CEGEE lors de la vente d’une carte BANCAIRE ?</a:t>
            </a:r>
          </a:p>
        </p:txBody>
      </p:sp>
      <p:sp>
        <p:nvSpPr>
          <p:cNvPr id="26" name="ZoneTexte 25">
            <a:extLst>
              <a:ext uri="{FF2B5EF4-FFF2-40B4-BE49-F238E27FC236}">
                <a16:creationId xmlns:a16="http://schemas.microsoft.com/office/drawing/2014/main" id="{6EE4EE2D-DB8C-1891-E73C-3CD88ABB0262}"/>
              </a:ext>
            </a:extLst>
          </p:cNvPr>
          <p:cNvSpPr txBox="1"/>
          <p:nvPr/>
        </p:nvSpPr>
        <p:spPr>
          <a:xfrm>
            <a:off x="912936" y="5964191"/>
            <a:ext cx="9155623" cy="523220"/>
          </a:xfrm>
          <a:prstGeom prst="rect">
            <a:avLst/>
          </a:prstGeom>
          <a:noFill/>
        </p:spPr>
        <p:txBody>
          <a:bodyPr wrap="square" rtlCol="0">
            <a:spAutoFit/>
          </a:bodyPr>
          <a:lstStyle/>
          <a:p>
            <a:r>
              <a:rPr lang="fr-FR" sz="1400" b="1" dirty="0">
                <a:solidFill>
                  <a:srgbClr val="FFFFFF"/>
                </a:solidFill>
                <a:highlight>
                  <a:srgbClr val="C30F0F"/>
                </a:highlight>
              </a:rPr>
              <a:t>Bon à savoir :</a:t>
            </a:r>
            <a:r>
              <a:rPr lang="fr-FR" sz="1400" b="1" dirty="0">
                <a:solidFill>
                  <a:srgbClr val="FFFFFF"/>
                </a:solidFill>
              </a:rPr>
              <a:t>  </a:t>
            </a:r>
            <a:r>
              <a:rPr lang="fr-FR" sz="1400" b="1" dirty="0"/>
              <a:t>Depuis début 2022, l’ensemble des cartes business émises sont uniquement sur le réseau VISA avec une CIP plus avantageuse que les cartes business </a:t>
            </a:r>
            <a:r>
              <a:rPr lang="fr-FR" sz="1400" b="1" dirty="0" err="1"/>
              <a:t>co</a:t>
            </a:r>
            <a:r>
              <a:rPr lang="fr-FR" sz="1400" b="1" dirty="0"/>
              <a:t>-badgées proposées par le passé.</a:t>
            </a:r>
          </a:p>
        </p:txBody>
      </p:sp>
      <p:grpSp>
        <p:nvGrpSpPr>
          <p:cNvPr id="8" name="Groupe 7">
            <a:extLst>
              <a:ext uri="{FF2B5EF4-FFF2-40B4-BE49-F238E27FC236}">
                <a16:creationId xmlns:a16="http://schemas.microsoft.com/office/drawing/2014/main" id="{736686FC-04E8-E18C-770C-DE42D01BBA9B}"/>
              </a:ext>
            </a:extLst>
          </p:cNvPr>
          <p:cNvGrpSpPr/>
          <p:nvPr/>
        </p:nvGrpSpPr>
        <p:grpSpPr>
          <a:xfrm>
            <a:off x="6009766" y="1478969"/>
            <a:ext cx="5745297" cy="1260655"/>
            <a:chOff x="6009766" y="1478969"/>
            <a:chExt cx="5745297" cy="1260655"/>
          </a:xfrm>
        </p:grpSpPr>
        <p:sp>
          <p:nvSpPr>
            <p:cNvPr id="2" name="Freeform 2">
              <a:extLst>
                <a:ext uri="{FF2B5EF4-FFF2-40B4-BE49-F238E27FC236}">
                  <a16:creationId xmlns:a16="http://schemas.microsoft.com/office/drawing/2014/main" id="{67A29D91-AADC-0B69-7468-D9292A261A89}"/>
                </a:ext>
              </a:extLst>
            </p:cNvPr>
            <p:cNvSpPr>
              <a:spLocks noChangeArrowheads="1"/>
            </p:cNvSpPr>
            <p:nvPr/>
          </p:nvSpPr>
          <p:spPr bwMode="auto">
            <a:xfrm>
              <a:off x="6284418" y="1478969"/>
              <a:ext cx="1128820" cy="1260655"/>
            </a:xfrm>
            <a:custGeom>
              <a:avLst/>
              <a:gdLst>
                <a:gd name="T0" fmla="*/ 1644 w 1814"/>
                <a:gd name="T1" fmla="*/ 2025 h 2026"/>
                <a:gd name="T2" fmla="*/ 169 w 1814"/>
                <a:gd name="T3" fmla="*/ 2025 h 2026"/>
                <a:gd name="T4" fmla="*/ 169 w 1814"/>
                <a:gd name="T5" fmla="*/ 2025 h 2026"/>
                <a:gd name="T6" fmla="*/ 0 w 1814"/>
                <a:gd name="T7" fmla="*/ 1856 h 2026"/>
                <a:gd name="T8" fmla="*/ 0 w 1814"/>
                <a:gd name="T9" fmla="*/ 169 h 2026"/>
                <a:gd name="T10" fmla="*/ 0 w 1814"/>
                <a:gd name="T11" fmla="*/ 169 h 2026"/>
                <a:gd name="T12" fmla="*/ 169 w 1814"/>
                <a:gd name="T13" fmla="*/ 0 h 2026"/>
                <a:gd name="T14" fmla="*/ 1644 w 1814"/>
                <a:gd name="T15" fmla="*/ 0 h 2026"/>
                <a:gd name="T16" fmla="*/ 1644 w 1814"/>
                <a:gd name="T17" fmla="*/ 0 h 2026"/>
                <a:gd name="T18" fmla="*/ 1813 w 1814"/>
                <a:gd name="T19" fmla="*/ 169 h 2026"/>
                <a:gd name="T20" fmla="*/ 1813 w 1814"/>
                <a:gd name="T21" fmla="*/ 1856 h 2026"/>
                <a:gd name="T22" fmla="*/ 1813 w 1814"/>
                <a:gd name="T23" fmla="*/ 1856 h 2026"/>
                <a:gd name="T24" fmla="*/ 1644 w 1814"/>
                <a:gd name="T25" fmla="*/ 2025 h 2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4" h="2026">
                  <a:moveTo>
                    <a:pt x="1644" y="2025"/>
                  </a:moveTo>
                  <a:lnTo>
                    <a:pt x="169" y="2025"/>
                  </a:lnTo>
                  <a:lnTo>
                    <a:pt x="169" y="2025"/>
                  </a:lnTo>
                  <a:cubicBezTo>
                    <a:pt x="76" y="2025"/>
                    <a:pt x="0" y="1949"/>
                    <a:pt x="0" y="1856"/>
                  </a:cubicBezTo>
                  <a:lnTo>
                    <a:pt x="0" y="169"/>
                  </a:lnTo>
                  <a:lnTo>
                    <a:pt x="0" y="169"/>
                  </a:lnTo>
                  <a:cubicBezTo>
                    <a:pt x="0" y="76"/>
                    <a:pt x="76" y="0"/>
                    <a:pt x="169" y="0"/>
                  </a:cubicBezTo>
                  <a:lnTo>
                    <a:pt x="1644" y="0"/>
                  </a:lnTo>
                  <a:lnTo>
                    <a:pt x="1644" y="0"/>
                  </a:lnTo>
                  <a:cubicBezTo>
                    <a:pt x="1737" y="0"/>
                    <a:pt x="1813" y="76"/>
                    <a:pt x="1813" y="169"/>
                  </a:cubicBezTo>
                  <a:lnTo>
                    <a:pt x="1813" y="1856"/>
                  </a:lnTo>
                  <a:lnTo>
                    <a:pt x="1813" y="1856"/>
                  </a:lnTo>
                  <a:cubicBezTo>
                    <a:pt x="1813" y="1949"/>
                    <a:pt x="1737" y="2025"/>
                    <a:pt x="1644" y="2025"/>
                  </a:cubicBezTo>
                </a:path>
              </a:pathLst>
            </a:custGeom>
            <a:solidFill>
              <a:schemeClr val="bg2"/>
            </a:solidFill>
            <a:ln>
              <a:noFill/>
            </a:ln>
            <a:effectLst/>
          </p:spPr>
          <p:txBody>
            <a:bodyPr wrap="none" anchor="ctr"/>
            <a:lstStyle/>
            <a:p>
              <a:endParaRPr lang="en-US"/>
            </a:p>
          </p:txBody>
        </p:sp>
        <p:sp>
          <p:nvSpPr>
            <p:cNvPr id="4" name="Freeform 3">
              <a:extLst>
                <a:ext uri="{FF2B5EF4-FFF2-40B4-BE49-F238E27FC236}">
                  <a16:creationId xmlns:a16="http://schemas.microsoft.com/office/drawing/2014/main" id="{44EA2A4D-5313-0AF2-81AD-5DABF6AADFC4}"/>
                </a:ext>
              </a:extLst>
            </p:cNvPr>
            <p:cNvSpPr>
              <a:spLocks noChangeArrowheads="1"/>
            </p:cNvSpPr>
            <p:nvPr/>
          </p:nvSpPr>
          <p:spPr bwMode="auto">
            <a:xfrm>
              <a:off x="6449211" y="1542140"/>
              <a:ext cx="3496324" cy="1137061"/>
            </a:xfrm>
            <a:custGeom>
              <a:avLst/>
              <a:gdLst>
                <a:gd name="T0" fmla="*/ 5443 w 5614"/>
                <a:gd name="T1" fmla="*/ 1825 h 1826"/>
                <a:gd name="T2" fmla="*/ 169 w 5614"/>
                <a:gd name="T3" fmla="*/ 1825 h 1826"/>
                <a:gd name="T4" fmla="*/ 169 w 5614"/>
                <a:gd name="T5" fmla="*/ 1825 h 1826"/>
                <a:gd name="T6" fmla="*/ 0 w 5614"/>
                <a:gd name="T7" fmla="*/ 1655 h 1826"/>
                <a:gd name="T8" fmla="*/ 0 w 5614"/>
                <a:gd name="T9" fmla="*/ 170 h 1826"/>
                <a:gd name="T10" fmla="*/ 0 w 5614"/>
                <a:gd name="T11" fmla="*/ 170 h 1826"/>
                <a:gd name="T12" fmla="*/ 169 w 5614"/>
                <a:gd name="T13" fmla="*/ 0 h 1826"/>
                <a:gd name="T14" fmla="*/ 5443 w 5614"/>
                <a:gd name="T15" fmla="*/ 0 h 1826"/>
                <a:gd name="T16" fmla="*/ 5443 w 5614"/>
                <a:gd name="T17" fmla="*/ 0 h 1826"/>
                <a:gd name="T18" fmla="*/ 5613 w 5614"/>
                <a:gd name="T19" fmla="*/ 170 h 1826"/>
                <a:gd name="T20" fmla="*/ 5613 w 5614"/>
                <a:gd name="T21" fmla="*/ 1655 h 1826"/>
                <a:gd name="T22" fmla="*/ 5613 w 5614"/>
                <a:gd name="T23" fmla="*/ 1655 h 1826"/>
                <a:gd name="T24" fmla="*/ 5443 w 5614"/>
                <a:gd name="T25" fmla="*/ 1825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14" h="1826">
                  <a:moveTo>
                    <a:pt x="5443" y="1825"/>
                  </a:moveTo>
                  <a:lnTo>
                    <a:pt x="169" y="1825"/>
                  </a:lnTo>
                  <a:lnTo>
                    <a:pt x="169" y="1825"/>
                  </a:lnTo>
                  <a:cubicBezTo>
                    <a:pt x="75" y="1825"/>
                    <a:pt x="0" y="1749"/>
                    <a:pt x="0" y="1655"/>
                  </a:cubicBezTo>
                  <a:lnTo>
                    <a:pt x="0" y="170"/>
                  </a:lnTo>
                  <a:lnTo>
                    <a:pt x="0" y="170"/>
                  </a:lnTo>
                  <a:cubicBezTo>
                    <a:pt x="0" y="76"/>
                    <a:pt x="75" y="0"/>
                    <a:pt x="169" y="0"/>
                  </a:cubicBezTo>
                  <a:lnTo>
                    <a:pt x="5443" y="0"/>
                  </a:lnTo>
                  <a:lnTo>
                    <a:pt x="5443" y="0"/>
                  </a:lnTo>
                  <a:cubicBezTo>
                    <a:pt x="5537" y="0"/>
                    <a:pt x="5613" y="76"/>
                    <a:pt x="5613" y="170"/>
                  </a:cubicBezTo>
                  <a:lnTo>
                    <a:pt x="5613" y="1655"/>
                  </a:lnTo>
                  <a:lnTo>
                    <a:pt x="5613" y="1655"/>
                  </a:lnTo>
                  <a:cubicBezTo>
                    <a:pt x="5613" y="1749"/>
                    <a:pt x="5537" y="1825"/>
                    <a:pt x="5443" y="1825"/>
                  </a:cubicBezTo>
                </a:path>
              </a:pathLst>
            </a:custGeom>
            <a:solidFill>
              <a:srgbClr val="FFFFF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 name="Freeform 4">
              <a:extLst>
                <a:ext uri="{FF2B5EF4-FFF2-40B4-BE49-F238E27FC236}">
                  <a16:creationId xmlns:a16="http://schemas.microsoft.com/office/drawing/2014/main" id="{A9BD34D3-FF80-35BB-8DFF-7A8FC3CCF5A3}"/>
                </a:ext>
              </a:extLst>
            </p:cNvPr>
            <p:cNvSpPr>
              <a:spLocks noChangeArrowheads="1"/>
            </p:cNvSpPr>
            <p:nvPr/>
          </p:nvSpPr>
          <p:spPr bwMode="auto">
            <a:xfrm>
              <a:off x="6449211" y="1542140"/>
              <a:ext cx="5305852" cy="1137061"/>
            </a:xfrm>
            <a:prstGeom prst="roundRect">
              <a:avLst>
                <a:gd name="adj" fmla="val 9457"/>
              </a:avLst>
            </a:prstGeom>
            <a:solidFill>
              <a:schemeClr val="tx1">
                <a:alpha val="10000"/>
              </a:schemeClr>
            </a:solidFill>
            <a:ln>
              <a:noFill/>
            </a:ln>
            <a:effectLst/>
          </p:spPr>
          <p:txBody>
            <a:bodyPr wrap="none" anchor="ctr"/>
            <a:lstStyle/>
            <a:p>
              <a:endParaRPr lang="en-US">
                <a:solidFill>
                  <a:schemeClr val="tx1">
                    <a:lumMod val="50000"/>
                  </a:schemeClr>
                </a:solidFill>
              </a:endParaRPr>
            </a:p>
          </p:txBody>
        </p:sp>
        <p:sp>
          <p:nvSpPr>
            <p:cNvPr id="10" name="Freeform 78">
              <a:extLst>
                <a:ext uri="{FF2B5EF4-FFF2-40B4-BE49-F238E27FC236}">
                  <a16:creationId xmlns:a16="http://schemas.microsoft.com/office/drawing/2014/main" id="{9C55DD1F-94B8-2EFC-F0C6-633FF3B3FE3C}"/>
                </a:ext>
              </a:extLst>
            </p:cNvPr>
            <p:cNvSpPr>
              <a:spLocks noChangeArrowheads="1"/>
            </p:cNvSpPr>
            <p:nvPr/>
          </p:nvSpPr>
          <p:spPr bwMode="auto">
            <a:xfrm>
              <a:off x="6009766" y="1797565"/>
              <a:ext cx="552051" cy="626208"/>
            </a:xfrm>
            <a:custGeom>
              <a:avLst/>
              <a:gdLst>
                <a:gd name="T0" fmla="*/ 845 w 888"/>
                <a:gd name="T1" fmla="*/ 223 h 1007"/>
                <a:gd name="T2" fmla="*/ 485 w 888"/>
                <a:gd name="T3" fmla="*/ 16 h 1007"/>
                <a:gd name="T4" fmla="*/ 485 w 888"/>
                <a:gd name="T5" fmla="*/ 16 h 1007"/>
                <a:gd name="T6" fmla="*/ 401 w 888"/>
                <a:gd name="T7" fmla="*/ 16 h 1007"/>
                <a:gd name="T8" fmla="*/ 42 w 888"/>
                <a:gd name="T9" fmla="*/ 223 h 1007"/>
                <a:gd name="T10" fmla="*/ 42 w 888"/>
                <a:gd name="T11" fmla="*/ 223 h 1007"/>
                <a:gd name="T12" fmla="*/ 0 w 888"/>
                <a:gd name="T13" fmla="*/ 296 h 1007"/>
                <a:gd name="T14" fmla="*/ 0 w 888"/>
                <a:gd name="T15" fmla="*/ 711 h 1007"/>
                <a:gd name="T16" fmla="*/ 0 w 888"/>
                <a:gd name="T17" fmla="*/ 711 h 1007"/>
                <a:gd name="T18" fmla="*/ 42 w 888"/>
                <a:gd name="T19" fmla="*/ 784 h 1007"/>
                <a:gd name="T20" fmla="*/ 401 w 888"/>
                <a:gd name="T21" fmla="*/ 991 h 1007"/>
                <a:gd name="T22" fmla="*/ 401 w 888"/>
                <a:gd name="T23" fmla="*/ 991 h 1007"/>
                <a:gd name="T24" fmla="*/ 485 w 888"/>
                <a:gd name="T25" fmla="*/ 991 h 1007"/>
                <a:gd name="T26" fmla="*/ 845 w 888"/>
                <a:gd name="T27" fmla="*/ 784 h 1007"/>
                <a:gd name="T28" fmla="*/ 845 w 888"/>
                <a:gd name="T29" fmla="*/ 784 h 1007"/>
                <a:gd name="T30" fmla="*/ 887 w 888"/>
                <a:gd name="T31" fmla="*/ 711 h 1007"/>
                <a:gd name="T32" fmla="*/ 887 w 888"/>
                <a:gd name="T33" fmla="*/ 296 h 1007"/>
                <a:gd name="T34" fmla="*/ 887 w 888"/>
                <a:gd name="T35" fmla="*/ 296 h 1007"/>
                <a:gd name="T36" fmla="*/ 845 w 888"/>
                <a:gd name="T37" fmla="*/ 223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8" h="1007">
                  <a:moveTo>
                    <a:pt x="845" y="223"/>
                  </a:moveTo>
                  <a:lnTo>
                    <a:pt x="485" y="16"/>
                  </a:lnTo>
                  <a:lnTo>
                    <a:pt x="485" y="16"/>
                  </a:lnTo>
                  <a:cubicBezTo>
                    <a:pt x="459" y="0"/>
                    <a:pt x="427" y="0"/>
                    <a:pt x="401" y="16"/>
                  </a:cubicBezTo>
                  <a:lnTo>
                    <a:pt x="42" y="223"/>
                  </a:lnTo>
                  <a:lnTo>
                    <a:pt x="42" y="223"/>
                  </a:lnTo>
                  <a:cubicBezTo>
                    <a:pt x="16" y="238"/>
                    <a:pt x="0" y="266"/>
                    <a:pt x="0" y="296"/>
                  </a:cubicBezTo>
                  <a:lnTo>
                    <a:pt x="0" y="711"/>
                  </a:lnTo>
                  <a:lnTo>
                    <a:pt x="0" y="711"/>
                  </a:lnTo>
                  <a:cubicBezTo>
                    <a:pt x="0" y="741"/>
                    <a:pt x="16" y="768"/>
                    <a:pt x="42" y="784"/>
                  </a:cubicBezTo>
                  <a:lnTo>
                    <a:pt x="401" y="991"/>
                  </a:lnTo>
                  <a:lnTo>
                    <a:pt x="401" y="991"/>
                  </a:lnTo>
                  <a:cubicBezTo>
                    <a:pt x="427" y="1006"/>
                    <a:pt x="459" y="1006"/>
                    <a:pt x="485" y="991"/>
                  </a:cubicBezTo>
                  <a:lnTo>
                    <a:pt x="845" y="784"/>
                  </a:lnTo>
                  <a:lnTo>
                    <a:pt x="845" y="784"/>
                  </a:lnTo>
                  <a:cubicBezTo>
                    <a:pt x="871" y="768"/>
                    <a:pt x="887" y="741"/>
                    <a:pt x="887" y="711"/>
                  </a:cubicBezTo>
                  <a:lnTo>
                    <a:pt x="887" y="296"/>
                  </a:lnTo>
                  <a:lnTo>
                    <a:pt x="887" y="296"/>
                  </a:lnTo>
                  <a:cubicBezTo>
                    <a:pt x="887" y="266"/>
                    <a:pt x="871" y="238"/>
                    <a:pt x="845" y="223"/>
                  </a:cubicBezTo>
                </a:path>
              </a:pathLst>
            </a:custGeom>
            <a:solidFill>
              <a:schemeClr val="bg2"/>
            </a:solidFill>
            <a:ln>
              <a:noFill/>
            </a:ln>
            <a:effectLst/>
          </p:spPr>
          <p:txBody>
            <a:bodyPr wrap="none" anchor="ctr"/>
            <a:lstStyle/>
            <a:p>
              <a:endParaRPr lang="en-US"/>
            </a:p>
          </p:txBody>
        </p:sp>
        <p:sp>
          <p:nvSpPr>
            <p:cNvPr id="34" name="TextBox 7">
              <a:extLst>
                <a:ext uri="{FF2B5EF4-FFF2-40B4-BE49-F238E27FC236}">
                  <a16:creationId xmlns:a16="http://schemas.microsoft.com/office/drawing/2014/main" id="{81A4C502-8AC3-12B3-3657-F829C2E92092}"/>
                </a:ext>
              </a:extLst>
            </p:cNvPr>
            <p:cNvSpPr txBox="1"/>
            <p:nvPr/>
          </p:nvSpPr>
          <p:spPr>
            <a:xfrm>
              <a:off x="6599275" y="1810684"/>
              <a:ext cx="5155787" cy="531364"/>
            </a:xfrm>
            <a:prstGeom prst="rect">
              <a:avLst/>
            </a:prstGeom>
            <a:noFill/>
          </p:spPr>
          <p:txBody>
            <a:bodyPr wrap="square" rtlCol="0" anchor="t">
              <a:spAutoFit/>
            </a:bodyPr>
            <a:lstStyle/>
            <a:p>
              <a:pPr algn="just">
                <a:lnSpc>
                  <a:spcPts val="1800"/>
                </a:lnSpc>
              </a:pP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Le client professionnel paie une cotisation pour l’utilisation de sa carte. Cette cotisation varie en fonction du type de carte choisie.</a:t>
              </a:r>
            </a:p>
          </p:txBody>
        </p:sp>
        <p:sp>
          <p:nvSpPr>
            <p:cNvPr id="35" name="TextBox 8">
              <a:extLst>
                <a:ext uri="{FF2B5EF4-FFF2-40B4-BE49-F238E27FC236}">
                  <a16:creationId xmlns:a16="http://schemas.microsoft.com/office/drawing/2014/main" id="{9FE53902-36A2-5BFF-0021-89953AE13F8F}"/>
                </a:ext>
              </a:extLst>
            </p:cNvPr>
            <p:cNvSpPr txBox="1"/>
            <p:nvPr/>
          </p:nvSpPr>
          <p:spPr>
            <a:xfrm>
              <a:off x="6140548" y="1926456"/>
              <a:ext cx="293623" cy="353943"/>
            </a:xfrm>
            <a:prstGeom prst="rect">
              <a:avLst/>
            </a:prstGeom>
            <a:solidFill>
              <a:schemeClr val="bg2"/>
            </a:solidFill>
          </p:spPr>
          <p:txBody>
            <a:bodyPr wrap="square" rtlCol="0" anchor="ctr">
              <a:spAutoFit/>
            </a:bodyPr>
            <a:lstStyle/>
            <a:p>
              <a:pPr algn="ctr"/>
              <a:endParaRPr lang="en-US" sz="1700" b="1" spc="-15">
                <a:solidFill>
                  <a:schemeClr val="bg1"/>
                </a:solidFill>
                <a:cs typeface="Poppins" pitchFamily="2" charset="77"/>
              </a:endParaRPr>
            </a:p>
          </p:txBody>
        </p:sp>
        <p:pic>
          <p:nvPicPr>
            <p:cNvPr id="53" name="Graphique 52" descr="Portefeuille contour">
              <a:extLst>
                <a:ext uri="{FF2B5EF4-FFF2-40B4-BE49-F238E27FC236}">
                  <a16:creationId xmlns:a16="http://schemas.microsoft.com/office/drawing/2014/main" id="{D912AA14-AEC0-FFC2-796A-FC73FDBB0E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41374" y="1894565"/>
              <a:ext cx="400317" cy="400317"/>
            </a:xfrm>
            <a:prstGeom prst="rect">
              <a:avLst/>
            </a:prstGeom>
          </p:spPr>
        </p:pic>
      </p:grpSp>
      <p:grpSp>
        <p:nvGrpSpPr>
          <p:cNvPr id="31" name="Groupe 30">
            <a:extLst>
              <a:ext uri="{FF2B5EF4-FFF2-40B4-BE49-F238E27FC236}">
                <a16:creationId xmlns:a16="http://schemas.microsoft.com/office/drawing/2014/main" id="{565CBAA4-7AD6-FB2C-444A-1F6541D3CA58}"/>
              </a:ext>
            </a:extLst>
          </p:cNvPr>
          <p:cNvGrpSpPr/>
          <p:nvPr/>
        </p:nvGrpSpPr>
        <p:grpSpPr>
          <a:xfrm>
            <a:off x="6009766" y="3008782"/>
            <a:ext cx="5895363" cy="1344709"/>
            <a:chOff x="6009766" y="3008782"/>
            <a:chExt cx="5895363" cy="1344709"/>
          </a:xfrm>
        </p:grpSpPr>
        <p:sp>
          <p:nvSpPr>
            <p:cNvPr id="14" name="Freeform 181">
              <a:extLst>
                <a:ext uri="{FF2B5EF4-FFF2-40B4-BE49-F238E27FC236}">
                  <a16:creationId xmlns:a16="http://schemas.microsoft.com/office/drawing/2014/main" id="{AA8CF752-414E-0350-AB08-3B99340491E6}"/>
                </a:ext>
              </a:extLst>
            </p:cNvPr>
            <p:cNvSpPr>
              <a:spLocks noChangeArrowheads="1"/>
            </p:cNvSpPr>
            <p:nvPr/>
          </p:nvSpPr>
          <p:spPr bwMode="auto">
            <a:xfrm>
              <a:off x="6284418" y="3008782"/>
              <a:ext cx="1128820" cy="1260654"/>
            </a:xfrm>
            <a:custGeom>
              <a:avLst/>
              <a:gdLst>
                <a:gd name="T0" fmla="*/ 1644 w 1814"/>
                <a:gd name="T1" fmla="*/ 2025 h 2026"/>
                <a:gd name="T2" fmla="*/ 169 w 1814"/>
                <a:gd name="T3" fmla="*/ 2025 h 2026"/>
                <a:gd name="T4" fmla="*/ 169 w 1814"/>
                <a:gd name="T5" fmla="*/ 2025 h 2026"/>
                <a:gd name="T6" fmla="*/ 0 w 1814"/>
                <a:gd name="T7" fmla="*/ 1856 h 2026"/>
                <a:gd name="T8" fmla="*/ 0 w 1814"/>
                <a:gd name="T9" fmla="*/ 168 h 2026"/>
                <a:gd name="T10" fmla="*/ 0 w 1814"/>
                <a:gd name="T11" fmla="*/ 168 h 2026"/>
                <a:gd name="T12" fmla="*/ 169 w 1814"/>
                <a:gd name="T13" fmla="*/ 0 h 2026"/>
                <a:gd name="T14" fmla="*/ 1644 w 1814"/>
                <a:gd name="T15" fmla="*/ 0 h 2026"/>
                <a:gd name="T16" fmla="*/ 1644 w 1814"/>
                <a:gd name="T17" fmla="*/ 0 h 2026"/>
                <a:gd name="T18" fmla="*/ 1813 w 1814"/>
                <a:gd name="T19" fmla="*/ 168 h 2026"/>
                <a:gd name="T20" fmla="*/ 1813 w 1814"/>
                <a:gd name="T21" fmla="*/ 1856 h 2026"/>
                <a:gd name="T22" fmla="*/ 1813 w 1814"/>
                <a:gd name="T23" fmla="*/ 1856 h 2026"/>
                <a:gd name="T24" fmla="*/ 1644 w 1814"/>
                <a:gd name="T25" fmla="*/ 2025 h 2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4" h="2026">
                  <a:moveTo>
                    <a:pt x="1644" y="2025"/>
                  </a:moveTo>
                  <a:lnTo>
                    <a:pt x="169" y="2025"/>
                  </a:lnTo>
                  <a:lnTo>
                    <a:pt x="169" y="2025"/>
                  </a:lnTo>
                  <a:cubicBezTo>
                    <a:pt x="76" y="2025"/>
                    <a:pt x="0" y="1949"/>
                    <a:pt x="0" y="1856"/>
                  </a:cubicBezTo>
                  <a:lnTo>
                    <a:pt x="0" y="168"/>
                  </a:lnTo>
                  <a:lnTo>
                    <a:pt x="0" y="168"/>
                  </a:lnTo>
                  <a:cubicBezTo>
                    <a:pt x="0" y="75"/>
                    <a:pt x="76" y="0"/>
                    <a:pt x="169" y="0"/>
                  </a:cubicBezTo>
                  <a:lnTo>
                    <a:pt x="1644" y="0"/>
                  </a:lnTo>
                  <a:lnTo>
                    <a:pt x="1644" y="0"/>
                  </a:lnTo>
                  <a:cubicBezTo>
                    <a:pt x="1737" y="0"/>
                    <a:pt x="1813" y="75"/>
                    <a:pt x="1813" y="168"/>
                  </a:cubicBezTo>
                  <a:lnTo>
                    <a:pt x="1813" y="1856"/>
                  </a:lnTo>
                  <a:lnTo>
                    <a:pt x="1813" y="1856"/>
                  </a:lnTo>
                  <a:cubicBezTo>
                    <a:pt x="1813" y="1949"/>
                    <a:pt x="1737" y="2025"/>
                    <a:pt x="1644" y="2025"/>
                  </a:cubicBezTo>
                </a:path>
              </a:pathLst>
            </a:custGeom>
            <a:solidFill>
              <a:srgbClr val="F49D63"/>
            </a:solidFill>
            <a:ln>
              <a:noFill/>
            </a:ln>
            <a:effectLst/>
          </p:spPr>
          <p:txBody>
            <a:bodyPr wrap="none" anchor="ctr"/>
            <a:lstStyle/>
            <a:p>
              <a:endParaRPr lang="en-US"/>
            </a:p>
          </p:txBody>
        </p:sp>
        <p:sp>
          <p:nvSpPr>
            <p:cNvPr id="15" name="Freeform 182">
              <a:extLst>
                <a:ext uri="{FF2B5EF4-FFF2-40B4-BE49-F238E27FC236}">
                  <a16:creationId xmlns:a16="http://schemas.microsoft.com/office/drawing/2014/main" id="{F0EAAC5F-A9CA-421A-8A0E-C6E40F5757F9}"/>
                </a:ext>
              </a:extLst>
            </p:cNvPr>
            <p:cNvSpPr>
              <a:spLocks noChangeArrowheads="1"/>
            </p:cNvSpPr>
            <p:nvPr/>
          </p:nvSpPr>
          <p:spPr bwMode="auto">
            <a:xfrm>
              <a:off x="6449211" y="3071952"/>
              <a:ext cx="3496324" cy="1137061"/>
            </a:xfrm>
            <a:custGeom>
              <a:avLst/>
              <a:gdLst>
                <a:gd name="T0" fmla="*/ 5443 w 5614"/>
                <a:gd name="T1" fmla="*/ 1824 h 1825"/>
                <a:gd name="T2" fmla="*/ 169 w 5614"/>
                <a:gd name="T3" fmla="*/ 1824 h 1825"/>
                <a:gd name="T4" fmla="*/ 169 w 5614"/>
                <a:gd name="T5" fmla="*/ 1824 h 1825"/>
                <a:gd name="T6" fmla="*/ 0 w 5614"/>
                <a:gd name="T7" fmla="*/ 1655 h 1825"/>
                <a:gd name="T8" fmla="*/ 0 w 5614"/>
                <a:gd name="T9" fmla="*/ 169 h 1825"/>
                <a:gd name="T10" fmla="*/ 0 w 5614"/>
                <a:gd name="T11" fmla="*/ 169 h 1825"/>
                <a:gd name="T12" fmla="*/ 169 w 5614"/>
                <a:gd name="T13" fmla="*/ 0 h 1825"/>
                <a:gd name="T14" fmla="*/ 5443 w 5614"/>
                <a:gd name="T15" fmla="*/ 0 h 1825"/>
                <a:gd name="T16" fmla="*/ 5443 w 5614"/>
                <a:gd name="T17" fmla="*/ 0 h 1825"/>
                <a:gd name="T18" fmla="*/ 5613 w 5614"/>
                <a:gd name="T19" fmla="*/ 169 h 1825"/>
                <a:gd name="T20" fmla="*/ 5613 w 5614"/>
                <a:gd name="T21" fmla="*/ 1655 h 1825"/>
                <a:gd name="T22" fmla="*/ 5613 w 5614"/>
                <a:gd name="T23" fmla="*/ 1655 h 1825"/>
                <a:gd name="T24" fmla="*/ 5443 w 5614"/>
                <a:gd name="T25" fmla="*/ 182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14" h="1825">
                  <a:moveTo>
                    <a:pt x="5443" y="1824"/>
                  </a:moveTo>
                  <a:lnTo>
                    <a:pt x="169" y="1824"/>
                  </a:lnTo>
                  <a:lnTo>
                    <a:pt x="169" y="1824"/>
                  </a:lnTo>
                  <a:cubicBezTo>
                    <a:pt x="75" y="1824"/>
                    <a:pt x="0" y="1749"/>
                    <a:pt x="0" y="1655"/>
                  </a:cubicBezTo>
                  <a:lnTo>
                    <a:pt x="0" y="169"/>
                  </a:lnTo>
                  <a:lnTo>
                    <a:pt x="0" y="169"/>
                  </a:lnTo>
                  <a:cubicBezTo>
                    <a:pt x="0" y="76"/>
                    <a:pt x="75" y="0"/>
                    <a:pt x="169" y="0"/>
                  </a:cubicBezTo>
                  <a:lnTo>
                    <a:pt x="5443" y="0"/>
                  </a:lnTo>
                  <a:lnTo>
                    <a:pt x="5443" y="0"/>
                  </a:lnTo>
                  <a:cubicBezTo>
                    <a:pt x="5537" y="0"/>
                    <a:pt x="5613" y="76"/>
                    <a:pt x="5613" y="169"/>
                  </a:cubicBezTo>
                  <a:lnTo>
                    <a:pt x="5613" y="1655"/>
                  </a:lnTo>
                  <a:lnTo>
                    <a:pt x="5613" y="1655"/>
                  </a:lnTo>
                  <a:cubicBezTo>
                    <a:pt x="5613" y="1749"/>
                    <a:pt x="5537" y="1824"/>
                    <a:pt x="5443" y="1824"/>
                  </a:cubicBezTo>
                </a:path>
              </a:pathLst>
            </a:custGeom>
            <a:solidFill>
              <a:srgbClr val="FFFFF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7" name="Freeform 183">
              <a:extLst>
                <a:ext uri="{FF2B5EF4-FFF2-40B4-BE49-F238E27FC236}">
                  <a16:creationId xmlns:a16="http://schemas.microsoft.com/office/drawing/2014/main" id="{A1FBF3F8-626D-A5CA-E9DB-99755BFDA605}"/>
                </a:ext>
              </a:extLst>
            </p:cNvPr>
            <p:cNvSpPr>
              <a:spLocks noChangeArrowheads="1"/>
            </p:cNvSpPr>
            <p:nvPr/>
          </p:nvSpPr>
          <p:spPr bwMode="auto">
            <a:xfrm>
              <a:off x="6449211" y="3071952"/>
              <a:ext cx="5455918" cy="1137061"/>
            </a:xfrm>
            <a:prstGeom prst="roundRect">
              <a:avLst>
                <a:gd name="adj" fmla="val 9180"/>
              </a:avLst>
            </a:prstGeom>
            <a:solidFill>
              <a:schemeClr val="tx1">
                <a:alpha val="10000"/>
              </a:schemeClr>
            </a:solidFill>
            <a:ln>
              <a:noFill/>
            </a:ln>
            <a:effectLst/>
          </p:spPr>
          <p:txBody>
            <a:bodyPr wrap="none" anchor="ctr"/>
            <a:lstStyle/>
            <a:p>
              <a:endParaRPr lang="en-US"/>
            </a:p>
          </p:txBody>
        </p:sp>
        <p:sp>
          <p:nvSpPr>
            <p:cNvPr id="30" name="Freeform 330">
              <a:extLst>
                <a:ext uri="{FF2B5EF4-FFF2-40B4-BE49-F238E27FC236}">
                  <a16:creationId xmlns:a16="http://schemas.microsoft.com/office/drawing/2014/main" id="{102C96C9-A2F1-396E-6EED-74F0BF7C8476}"/>
                </a:ext>
              </a:extLst>
            </p:cNvPr>
            <p:cNvSpPr>
              <a:spLocks noChangeArrowheads="1"/>
            </p:cNvSpPr>
            <p:nvPr/>
          </p:nvSpPr>
          <p:spPr bwMode="auto">
            <a:xfrm>
              <a:off x="6009766" y="3324632"/>
              <a:ext cx="552051" cy="626208"/>
            </a:xfrm>
            <a:custGeom>
              <a:avLst/>
              <a:gdLst>
                <a:gd name="T0" fmla="*/ 845 w 888"/>
                <a:gd name="T1" fmla="*/ 223 h 1007"/>
                <a:gd name="T2" fmla="*/ 485 w 888"/>
                <a:gd name="T3" fmla="*/ 15 h 1007"/>
                <a:gd name="T4" fmla="*/ 485 w 888"/>
                <a:gd name="T5" fmla="*/ 15 h 1007"/>
                <a:gd name="T6" fmla="*/ 401 w 888"/>
                <a:gd name="T7" fmla="*/ 15 h 1007"/>
                <a:gd name="T8" fmla="*/ 42 w 888"/>
                <a:gd name="T9" fmla="*/ 223 h 1007"/>
                <a:gd name="T10" fmla="*/ 42 w 888"/>
                <a:gd name="T11" fmla="*/ 223 h 1007"/>
                <a:gd name="T12" fmla="*/ 0 w 888"/>
                <a:gd name="T13" fmla="*/ 295 h 1007"/>
                <a:gd name="T14" fmla="*/ 0 w 888"/>
                <a:gd name="T15" fmla="*/ 711 h 1007"/>
                <a:gd name="T16" fmla="*/ 0 w 888"/>
                <a:gd name="T17" fmla="*/ 711 h 1007"/>
                <a:gd name="T18" fmla="*/ 42 w 888"/>
                <a:gd name="T19" fmla="*/ 784 h 1007"/>
                <a:gd name="T20" fmla="*/ 401 w 888"/>
                <a:gd name="T21" fmla="*/ 991 h 1007"/>
                <a:gd name="T22" fmla="*/ 401 w 888"/>
                <a:gd name="T23" fmla="*/ 991 h 1007"/>
                <a:gd name="T24" fmla="*/ 485 w 888"/>
                <a:gd name="T25" fmla="*/ 991 h 1007"/>
                <a:gd name="T26" fmla="*/ 845 w 888"/>
                <a:gd name="T27" fmla="*/ 784 h 1007"/>
                <a:gd name="T28" fmla="*/ 845 w 888"/>
                <a:gd name="T29" fmla="*/ 784 h 1007"/>
                <a:gd name="T30" fmla="*/ 887 w 888"/>
                <a:gd name="T31" fmla="*/ 711 h 1007"/>
                <a:gd name="T32" fmla="*/ 887 w 888"/>
                <a:gd name="T33" fmla="*/ 295 h 1007"/>
                <a:gd name="T34" fmla="*/ 887 w 888"/>
                <a:gd name="T35" fmla="*/ 295 h 1007"/>
                <a:gd name="T36" fmla="*/ 845 w 888"/>
                <a:gd name="T37" fmla="*/ 223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8" h="1007">
                  <a:moveTo>
                    <a:pt x="845" y="223"/>
                  </a:moveTo>
                  <a:lnTo>
                    <a:pt x="485" y="15"/>
                  </a:lnTo>
                  <a:lnTo>
                    <a:pt x="485" y="15"/>
                  </a:lnTo>
                  <a:cubicBezTo>
                    <a:pt x="459" y="0"/>
                    <a:pt x="427" y="0"/>
                    <a:pt x="401" y="15"/>
                  </a:cubicBezTo>
                  <a:lnTo>
                    <a:pt x="42" y="223"/>
                  </a:lnTo>
                  <a:lnTo>
                    <a:pt x="42" y="223"/>
                  </a:lnTo>
                  <a:cubicBezTo>
                    <a:pt x="16" y="238"/>
                    <a:pt x="0" y="266"/>
                    <a:pt x="0" y="295"/>
                  </a:cubicBezTo>
                  <a:lnTo>
                    <a:pt x="0" y="711"/>
                  </a:lnTo>
                  <a:lnTo>
                    <a:pt x="0" y="711"/>
                  </a:lnTo>
                  <a:cubicBezTo>
                    <a:pt x="0" y="741"/>
                    <a:pt x="16" y="768"/>
                    <a:pt x="42" y="784"/>
                  </a:cubicBezTo>
                  <a:lnTo>
                    <a:pt x="401" y="991"/>
                  </a:lnTo>
                  <a:lnTo>
                    <a:pt x="401" y="991"/>
                  </a:lnTo>
                  <a:cubicBezTo>
                    <a:pt x="427" y="1006"/>
                    <a:pt x="459" y="1006"/>
                    <a:pt x="485" y="991"/>
                  </a:cubicBezTo>
                  <a:lnTo>
                    <a:pt x="845" y="784"/>
                  </a:lnTo>
                  <a:lnTo>
                    <a:pt x="845" y="784"/>
                  </a:lnTo>
                  <a:cubicBezTo>
                    <a:pt x="871" y="768"/>
                    <a:pt x="887" y="741"/>
                    <a:pt x="887" y="711"/>
                  </a:cubicBezTo>
                  <a:lnTo>
                    <a:pt x="887" y="295"/>
                  </a:lnTo>
                  <a:lnTo>
                    <a:pt x="887" y="295"/>
                  </a:lnTo>
                  <a:cubicBezTo>
                    <a:pt x="887" y="266"/>
                    <a:pt x="871" y="238"/>
                    <a:pt x="845" y="223"/>
                  </a:cubicBezTo>
                </a:path>
              </a:pathLst>
            </a:custGeom>
            <a:solidFill>
              <a:srgbClr val="F49D63"/>
            </a:solidFill>
            <a:ln>
              <a:noFill/>
            </a:ln>
            <a:effectLst/>
          </p:spPr>
          <p:txBody>
            <a:bodyPr wrap="none" anchor="ctr"/>
            <a:lstStyle/>
            <a:p>
              <a:endParaRPr lang="en-US"/>
            </a:p>
          </p:txBody>
        </p:sp>
        <p:sp>
          <p:nvSpPr>
            <p:cNvPr id="44" name="TextBox 10">
              <a:extLst>
                <a:ext uri="{FF2B5EF4-FFF2-40B4-BE49-F238E27FC236}">
                  <a16:creationId xmlns:a16="http://schemas.microsoft.com/office/drawing/2014/main" id="{67D2CBCD-9E7E-1A49-CD1F-C993E58F5EB1}"/>
                </a:ext>
              </a:extLst>
            </p:cNvPr>
            <p:cNvSpPr txBox="1"/>
            <p:nvPr/>
          </p:nvSpPr>
          <p:spPr>
            <a:xfrm>
              <a:off x="6599276" y="3129630"/>
              <a:ext cx="5305853" cy="1223861"/>
            </a:xfrm>
            <a:prstGeom prst="rect">
              <a:avLst/>
            </a:prstGeom>
            <a:noFill/>
          </p:spPr>
          <p:txBody>
            <a:bodyPr wrap="square" rtlCol="0" anchor="t">
              <a:spAutoFit/>
            </a:bodyPr>
            <a:lstStyle/>
            <a:p>
              <a:pPr algn="just">
                <a:lnSpc>
                  <a:spcPts val="1800"/>
                </a:lnSpc>
              </a:pP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Une commission est prélevée sur chaque transaction effectuée avec la carte. Cette commission varie en fonction du débit de la carte : immédiat ou différé et du type de carte : </a:t>
              </a:r>
              <a:r>
                <a:rPr kumimoji="0" lang="fr-FR" sz="1200" b="0" i="0" u="none" strike="noStrike" kern="1200" cap="none" spc="0" normalizeH="0" baseline="0" noProof="0" dirty="0" err="1">
                  <a:ln>
                    <a:noFill/>
                  </a:ln>
                  <a:solidFill>
                    <a:srgbClr val="3E454A"/>
                  </a:solidFill>
                  <a:effectLst/>
                  <a:uLnTx/>
                  <a:uFillTx/>
                  <a:latin typeface="Arial" panose="020B0604020202020204"/>
                  <a:ea typeface="+mn-ea"/>
                  <a:cs typeface="+mn-cs"/>
                </a:rPr>
                <a:t>co</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-badgée ou VISA </a:t>
              </a:r>
              <a:r>
                <a:rPr lang="fr-FR" sz="1200" dirty="0">
                  <a:solidFill>
                    <a:srgbClr val="3E454A"/>
                  </a:solidFill>
                  <a:latin typeface="Arial" panose="020B0604020202020204"/>
                </a:rPr>
                <a:t>native</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 Cette commission est payée indirectement par le commerçant qui reçoit la transaction.</a:t>
              </a:r>
            </a:p>
            <a:p>
              <a:pPr algn="just">
                <a:lnSpc>
                  <a:spcPts val="1800"/>
                </a:lnSpc>
              </a:pPr>
              <a:r>
                <a:rPr lang="en-US" sz="1200" spc="-10" dirty="0">
                  <a:cs typeface="Poppins" pitchFamily="2" charset="77"/>
                </a:rPr>
                <a:t>.</a:t>
              </a:r>
            </a:p>
          </p:txBody>
        </p:sp>
        <p:pic>
          <p:nvPicPr>
            <p:cNvPr id="55" name="Graphique 54" descr="Transférer contour">
              <a:extLst>
                <a:ext uri="{FF2B5EF4-FFF2-40B4-BE49-F238E27FC236}">
                  <a16:creationId xmlns:a16="http://schemas.microsoft.com/office/drawing/2014/main" id="{F86A2939-3788-CCBC-342E-996B4441B1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5397" y="3478359"/>
              <a:ext cx="326294" cy="326294"/>
            </a:xfrm>
            <a:prstGeom prst="rect">
              <a:avLst/>
            </a:prstGeom>
          </p:spPr>
        </p:pic>
      </p:grpSp>
      <p:grpSp>
        <p:nvGrpSpPr>
          <p:cNvPr id="36" name="Groupe 35">
            <a:extLst>
              <a:ext uri="{FF2B5EF4-FFF2-40B4-BE49-F238E27FC236}">
                <a16:creationId xmlns:a16="http://schemas.microsoft.com/office/drawing/2014/main" id="{CC9F1CA1-8AF8-F6E4-8C8C-258E9709AFA3}"/>
              </a:ext>
            </a:extLst>
          </p:cNvPr>
          <p:cNvGrpSpPr/>
          <p:nvPr/>
        </p:nvGrpSpPr>
        <p:grpSpPr>
          <a:xfrm>
            <a:off x="6009766" y="4535849"/>
            <a:ext cx="5745297" cy="1263401"/>
            <a:chOff x="6009766" y="4535849"/>
            <a:chExt cx="5745297" cy="1263401"/>
          </a:xfrm>
        </p:grpSpPr>
        <p:sp>
          <p:nvSpPr>
            <p:cNvPr id="19" name="Freeform 255">
              <a:extLst>
                <a:ext uri="{FF2B5EF4-FFF2-40B4-BE49-F238E27FC236}">
                  <a16:creationId xmlns:a16="http://schemas.microsoft.com/office/drawing/2014/main" id="{E2C6AC54-40D8-C305-98FA-9D8E590C9252}"/>
                </a:ext>
              </a:extLst>
            </p:cNvPr>
            <p:cNvSpPr>
              <a:spLocks noChangeArrowheads="1"/>
            </p:cNvSpPr>
            <p:nvPr/>
          </p:nvSpPr>
          <p:spPr bwMode="auto">
            <a:xfrm>
              <a:off x="6284418" y="4535849"/>
              <a:ext cx="1128820" cy="1263401"/>
            </a:xfrm>
            <a:custGeom>
              <a:avLst/>
              <a:gdLst>
                <a:gd name="T0" fmla="*/ 1644 w 1814"/>
                <a:gd name="T1" fmla="*/ 2026 h 2027"/>
                <a:gd name="T2" fmla="*/ 169 w 1814"/>
                <a:gd name="T3" fmla="*/ 2026 h 2027"/>
                <a:gd name="T4" fmla="*/ 169 w 1814"/>
                <a:gd name="T5" fmla="*/ 2026 h 2027"/>
                <a:gd name="T6" fmla="*/ 0 w 1814"/>
                <a:gd name="T7" fmla="*/ 1856 h 2027"/>
                <a:gd name="T8" fmla="*/ 0 w 1814"/>
                <a:gd name="T9" fmla="*/ 169 h 2027"/>
                <a:gd name="T10" fmla="*/ 0 w 1814"/>
                <a:gd name="T11" fmla="*/ 169 h 2027"/>
                <a:gd name="T12" fmla="*/ 169 w 1814"/>
                <a:gd name="T13" fmla="*/ 0 h 2027"/>
                <a:gd name="T14" fmla="*/ 1644 w 1814"/>
                <a:gd name="T15" fmla="*/ 0 h 2027"/>
                <a:gd name="T16" fmla="*/ 1644 w 1814"/>
                <a:gd name="T17" fmla="*/ 0 h 2027"/>
                <a:gd name="T18" fmla="*/ 1813 w 1814"/>
                <a:gd name="T19" fmla="*/ 169 h 2027"/>
                <a:gd name="T20" fmla="*/ 1813 w 1814"/>
                <a:gd name="T21" fmla="*/ 1856 h 2027"/>
                <a:gd name="T22" fmla="*/ 1813 w 1814"/>
                <a:gd name="T23" fmla="*/ 1856 h 2027"/>
                <a:gd name="T24" fmla="*/ 1644 w 1814"/>
                <a:gd name="T25" fmla="*/ 2026 h 2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4" h="2027">
                  <a:moveTo>
                    <a:pt x="1644" y="2026"/>
                  </a:moveTo>
                  <a:lnTo>
                    <a:pt x="169" y="2026"/>
                  </a:lnTo>
                  <a:lnTo>
                    <a:pt x="169" y="2026"/>
                  </a:lnTo>
                  <a:cubicBezTo>
                    <a:pt x="76" y="2026"/>
                    <a:pt x="0" y="1950"/>
                    <a:pt x="0" y="1856"/>
                  </a:cubicBezTo>
                  <a:lnTo>
                    <a:pt x="0" y="169"/>
                  </a:lnTo>
                  <a:lnTo>
                    <a:pt x="0" y="169"/>
                  </a:lnTo>
                  <a:cubicBezTo>
                    <a:pt x="0" y="76"/>
                    <a:pt x="76" y="0"/>
                    <a:pt x="169" y="0"/>
                  </a:cubicBezTo>
                  <a:lnTo>
                    <a:pt x="1644" y="0"/>
                  </a:lnTo>
                  <a:lnTo>
                    <a:pt x="1644" y="0"/>
                  </a:lnTo>
                  <a:cubicBezTo>
                    <a:pt x="1737" y="0"/>
                    <a:pt x="1813" y="76"/>
                    <a:pt x="1813" y="169"/>
                  </a:cubicBezTo>
                  <a:lnTo>
                    <a:pt x="1813" y="1856"/>
                  </a:lnTo>
                  <a:lnTo>
                    <a:pt x="1813" y="1856"/>
                  </a:lnTo>
                  <a:cubicBezTo>
                    <a:pt x="1813" y="1950"/>
                    <a:pt x="1737" y="2026"/>
                    <a:pt x="1644" y="2026"/>
                  </a:cubicBezTo>
                </a:path>
              </a:pathLst>
            </a:custGeom>
            <a:solidFill>
              <a:schemeClr val="accent3"/>
            </a:solidFill>
            <a:ln>
              <a:noFill/>
            </a:ln>
            <a:effectLst/>
          </p:spPr>
          <p:txBody>
            <a:bodyPr wrap="none" anchor="ctr"/>
            <a:lstStyle/>
            <a:p>
              <a:endParaRPr lang="en-US"/>
            </a:p>
          </p:txBody>
        </p:sp>
        <p:sp>
          <p:nvSpPr>
            <p:cNvPr id="20" name="Freeform 256">
              <a:extLst>
                <a:ext uri="{FF2B5EF4-FFF2-40B4-BE49-F238E27FC236}">
                  <a16:creationId xmlns:a16="http://schemas.microsoft.com/office/drawing/2014/main" id="{438492C8-ED84-9454-0B94-DA5FCFBCBC20}"/>
                </a:ext>
              </a:extLst>
            </p:cNvPr>
            <p:cNvSpPr>
              <a:spLocks noChangeArrowheads="1"/>
            </p:cNvSpPr>
            <p:nvPr/>
          </p:nvSpPr>
          <p:spPr bwMode="auto">
            <a:xfrm>
              <a:off x="6449211" y="4599019"/>
              <a:ext cx="3496324" cy="1137061"/>
            </a:xfrm>
            <a:custGeom>
              <a:avLst/>
              <a:gdLst>
                <a:gd name="T0" fmla="*/ 5443 w 5614"/>
                <a:gd name="T1" fmla="*/ 1824 h 1825"/>
                <a:gd name="T2" fmla="*/ 169 w 5614"/>
                <a:gd name="T3" fmla="*/ 1824 h 1825"/>
                <a:gd name="T4" fmla="*/ 169 w 5614"/>
                <a:gd name="T5" fmla="*/ 1824 h 1825"/>
                <a:gd name="T6" fmla="*/ 0 w 5614"/>
                <a:gd name="T7" fmla="*/ 1655 h 1825"/>
                <a:gd name="T8" fmla="*/ 0 w 5614"/>
                <a:gd name="T9" fmla="*/ 169 h 1825"/>
                <a:gd name="T10" fmla="*/ 0 w 5614"/>
                <a:gd name="T11" fmla="*/ 169 h 1825"/>
                <a:gd name="T12" fmla="*/ 169 w 5614"/>
                <a:gd name="T13" fmla="*/ 0 h 1825"/>
                <a:gd name="T14" fmla="*/ 5443 w 5614"/>
                <a:gd name="T15" fmla="*/ 0 h 1825"/>
                <a:gd name="T16" fmla="*/ 5443 w 5614"/>
                <a:gd name="T17" fmla="*/ 0 h 1825"/>
                <a:gd name="T18" fmla="*/ 5613 w 5614"/>
                <a:gd name="T19" fmla="*/ 169 h 1825"/>
                <a:gd name="T20" fmla="*/ 5613 w 5614"/>
                <a:gd name="T21" fmla="*/ 1655 h 1825"/>
                <a:gd name="T22" fmla="*/ 5613 w 5614"/>
                <a:gd name="T23" fmla="*/ 1655 h 1825"/>
                <a:gd name="T24" fmla="*/ 5443 w 5614"/>
                <a:gd name="T25" fmla="*/ 182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14" h="1825">
                  <a:moveTo>
                    <a:pt x="5443" y="1824"/>
                  </a:moveTo>
                  <a:lnTo>
                    <a:pt x="169" y="1824"/>
                  </a:lnTo>
                  <a:lnTo>
                    <a:pt x="169" y="1824"/>
                  </a:lnTo>
                  <a:cubicBezTo>
                    <a:pt x="75" y="1824"/>
                    <a:pt x="0" y="1748"/>
                    <a:pt x="0" y="1655"/>
                  </a:cubicBezTo>
                  <a:lnTo>
                    <a:pt x="0" y="169"/>
                  </a:lnTo>
                  <a:lnTo>
                    <a:pt x="0" y="169"/>
                  </a:lnTo>
                  <a:cubicBezTo>
                    <a:pt x="0" y="76"/>
                    <a:pt x="75" y="0"/>
                    <a:pt x="169" y="0"/>
                  </a:cubicBezTo>
                  <a:lnTo>
                    <a:pt x="5443" y="0"/>
                  </a:lnTo>
                  <a:lnTo>
                    <a:pt x="5443" y="0"/>
                  </a:lnTo>
                  <a:cubicBezTo>
                    <a:pt x="5537" y="0"/>
                    <a:pt x="5613" y="76"/>
                    <a:pt x="5613" y="169"/>
                  </a:cubicBezTo>
                  <a:lnTo>
                    <a:pt x="5613" y="1655"/>
                  </a:lnTo>
                  <a:lnTo>
                    <a:pt x="5613" y="1655"/>
                  </a:lnTo>
                  <a:cubicBezTo>
                    <a:pt x="5613" y="1748"/>
                    <a:pt x="5537" y="1824"/>
                    <a:pt x="5443" y="1824"/>
                  </a:cubicBezTo>
                </a:path>
              </a:pathLst>
            </a:custGeom>
            <a:solidFill>
              <a:srgbClr val="FFFFF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257">
              <a:extLst>
                <a:ext uri="{FF2B5EF4-FFF2-40B4-BE49-F238E27FC236}">
                  <a16:creationId xmlns:a16="http://schemas.microsoft.com/office/drawing/2014/main" id="{929A2A67-322F-C246-49AA-657627BE0D83}"/>
                </a:ext>
              </a:extLst>
            </p:cNvPr>
            <p:cNvSpPr>
              <a:spLocks noChangeArrowheads="1"/>
            </p:cNvSpPr>
            <p:nvPr/>
          </p:nvSpPr>
          <p:spPr bwMode="auto">
            <a:xfrm>
              <a:off x="6449210" y="4599019"/>
              <a:ext cx="5305853" cy="1137061"/>
            </a:xfrm>
            <a:prstGeom prst="roundRect">
              <a:avLst>
                <a:gd name="adj" fmla="val 9457"/>
              </a:avLst>
            </a:prstGeom>
            <a:solidFill>
              <a:schemeClr val="tx1">
                <a:alpha val="10000"/>
              </a:schemeClr>
            </a:solidFill>
            <a:ln>
              <a:noFill/>
            </a:ln>
            <a:effectLst/>
          </p:spPr>
          <p:txBody>
            <a:bodyPr wrap="none" anchor="ctr"/>
            <a:lstStyle/>
            <a:p>
              <a:endParaRPr lang="en-US"/>
            </a:p>
          </p:txBody>
        </p:sp>
        <p:sp>
          <p:nvSpPr>
            <p:cNvPr id="32" name="Freeform 332">
              <a:extLst>
                <a:ext uri="{FF2B5EF4-FFF2-40B4-BE49-F238E27FC236}">
                  <a16:creationId xmlns:a16="http://schemas.microsoft.com/office/drawing/2014/main" id="{260CCC00-82C0-C7EE-CAC2-8E29DF82F0B2}"/>
                </a:ext>
              </a:extLst>
            </p:cNvPr>
            <p:cNvSpPr>
              <a:spLocks noChangeArrowheads="1"/>
            </p:cNvSpPr>
            <p:nvPr/>
          </p:nvSpPr>
          <p:spPr bwMode="auto">
            <a:xfrm>
              <a:off x="6009766" y="4854445"/>
              <a:ext cx="552051" cy="626208"/>
            </a:xfrm>
            <a:custGeom>
              <a:avLst/>
              <a:gdLst>
                <a:gd name="T0" fmla="*/ 845 w 888"/>
                <a:gd name="T1" fmla="*/ 223 h 1007"/>
                <a:gd name="T2" fmla="*/ 485 w 888"/>
                <a:gd name="T3" fmla="*/ 15 h 1007"/>
                <a:gd name="T4" fmla="*/ 485 w 888"/>
                <a:gd name="T5" fmla="*/ 15 h 1007"/>
                <a:gd name="T6" fmla="*/ 401 w 888"/>
                <a:gd name="T7" fmla="*/ 15 h 1007"/>
                <a:gd name="T8" fmla="*/ 42 w 888"/>
                <a:gd name="T9" fmla="*/ 223 h 1007"/>
                <a:gd name="T10" fmla="*/ 42 w 888"/>
                <a:gd name="T11" fmla="*/ 223 h 1007"/>
                <a:gd name="T12" fmla="*/ 0 w 888"/>
                <a:gd name="T13" fmla="*/ 295 h 1007"/>
                <a:gd name="T14" fmla="*/ 0 w 888"/>
                <a:gd name="T15" fmla="*/ 711 h 1007"/>
                <a:gd name="T16" fmla="*/ 0 w 888"/>
                <a:gd name="T17" fmla="*/ 711 h 1007"/>
                <a:gd name="T18" fmla="*/ 42 w 888"/>
                <a:gd name="T19" fmla="*/ 783 h 1007"/>
                <a:gd name="T20" fmla="*/ 401 w 888"/>
                <a:gd name="T21" fmla="*/ 991 h 1007"/>
                <a:gd name="T22" fmla="*/ 401 w 888"/>
                <a:gd name="T23" fmla="*/ 991 h 1007"/>
                <a:gd name="T24" fmla="*/ 485 w 888"/>
                <a:gd name="T25" fmla="*/ 991 h 1007"/>
                <a:gd name="T26" fmla="*/ 845 w 888"/>
                <a:gd name="T27" fmla="*/ 783 h 1007"/>
                <a:gd name="T28" fmla="*/ 845 w 888"/>
                <a:gd name="T29" fmla="*/ 783 h 1007"/>
                <a:gd name="T30" fmla="*/ 887 w 888"/>
                <a:gd name="T31" fmla="*/ 711 h 1007"/>
                <a:gd name="T32" fmla="*/ 887 w 888"/>
                <a:gd name="T33" fmla="*/ 295 h 1007"/>
                <a:gd name="T34" fmla="*/ 887 w 888"/>
                <a:gd name="T35" fmla="*/ 295 h 1007"/>
                <a:gd name="T36" fmla="*/ 845 w 888"/>
                <a:gd name="T37" fmla="*/ 223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8" h="1007">
                  <a:moveTo>
                    <a:pt x="845" y="223"/>
                  </a:moveTo>
                  <a:lnTo>
                    <a:pt x="485" y="15"/>
                  </a:lnTo>
                  <a:lnTo>
                    <a:pt x="485" y="15"/>
                  </a:lnTo>
                  <a:cubicBezTo>
                    <a:pt x="459" y="0"/>
                    <a:pt x="427" y="0"/>
                    <a:pt x="401" y="15"/>
                  </a:cubicBezTo>
                  <a:lnTo>
                    <a:pt x="42" y="223"/>
                  </a:lnTo>
                  <a:lnTo>
                    <a:pt x="42" y="223"/>
                  </a:lnTo>
                  <a:cubicBezTo>
                    <a:pt x="16" y="238"/>
                    <a:pt x="0" y="265"/>
                    <a:pt x="0" y="295"/>
                  </a:cubicBezTo>
                  <a:lnTo>
                    <a:pt x="0" y="711"/>
                  </a:lnTo>
                  <a:lnTo>
                    <a:pt x="0" y="711"/>
                  </a:lnTo>
                  <a:cubicBezTo>
                    <a:pt x="0" y="741"/>
                    <a:pt x="16" y="768"/>
                    <a:pt x="42" y="783"/>
                  </a:cubicBezTo>
                  <a:lnTo>
                    <a:pt x="401" y="991"/>
                  </a:lnTo>
                  <a:lnTo>
                    <a:pt x="401" y="991"/>
                  </a:lnTo>
                  <a:cubicBezTo>
                    <a:pt x="427" y="1006"/>
                    <a:pt x="459" y="1006"/>
                    <a:pt x="485" y="991"/>
                  </a:cubicBezTo>
                  <a:lnTo>
                    <a:pt x="845" y="783"/>
                  </a:lnTo>
                  <a:lnTo>
                    <a:pt x="845" y="783"/>
                  </a:lnTo>
                  <a:cubicBezTo>
                    <a:pt x="871" y="768"/>
                    <a:pt x="887" y="741"/>
                    <a:pt x="887" y="711"/>
                  </a:cubicBezTo>
                  <a:lnTo>
                    <a:pt x="887" y="295"/>
                  </a:lnTo>
                  <a:lnTo>
                    <a:pt x="887" y="295"/>
                  </a:lnTo>
                  <a:cubicBezTo>
                    <a:pt x="887" y="265"/>
                    <a:pt x="871" y="238"/>
                    <a:pt x="845" y="223"/>
                  </a:cubicBezTo>
                </a:path>
              </a:pathLst>
            </a:custGeom>
            <a:solidFill>
              <a:schemeClr val="accent3"/>
            </a:solidFill>
            <a:ln>
              <a:noFill/>
            </a:ln>
            <a:effectLst/>
          </p:spPr>
          <p:txBody>
            <a:bodyPr wrap="none" anchor="ctr"/>
            <a:lstStyle/>
            <a:p>
              <a:endParaRPr lang="en-US"/>
            </a:p>
          </p:txBody>
        </p:sp>
        <p:sp>
          <p:nvSpPr>
            <p:cNvPr id="47" name="TextBox 13">
              <a:extLst>
                <a:ext uri="{FF2B5EF4-FFF2-40B4-BE49-F238E27FC236}">
                  <a16:creationId xmlns:a16="http://schemas.microsoft.com/office/drawing/2014/main" id="{FDD10CCE-540E-1285-6A65-55474755B44C}"/>
                </a:ext>
              </a:extLst>
            </p:cNvPr>
            <p:cNvSpPr txBox="1"/>
            <p:nvPr/>
          </p:nvSpPr>
          <p:spPr>
            <a:xfrm>
              <a:off x="6599276" y="4887512"/>
              <a:ext cx="4827905" cy="762196"/>
            </a:xfrm>
            <a:prstGeom prst="rect">
              <a:avLst/>
            </a:prstGeom>
            <a:noFill/>
          </p:spPr>
          <p:txBody>
            <a:bodyPr wrap="square" rtlCol="0" anchor="t">
              <a:spAutoFit/>
            </a:bodyPr>
            <a:lstStyle/>
            <a:p>
              <a:pPr algn="just">
                <a:lnSpc>
                  <a:spcPts val="1800"/>
                </a:lnSpc>
              </a:pP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D’autres frais annexes peuvent être appliqués en supplément aux client professionnels.  </a:t>
              </a:r>
              <a:r>
                <a:rPr lang="fr-FR" sz="1200" dirty="0">
                  <a:solidFill>
                    <a:srgbClr val="3E454A"/>
                  </a:solidFill>
                  <a:latin typeface="Arial" panose="020B0604020202020204"/>
                </a:rPr>
                <a:t>(frais sur les paiements à l’étranger,</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 frais sur les retraits hors banque </a:t>
              </a:r>
              <a:r>
                <a:rPr kumimoji="0" lang="fr-FR" sz="1200" b="0" i="0" u="none" strike="noStrike" kern="1200" cap="none" spc="0" normalizeH="0" baseline="0" noProof="0" dirty="0" err="1">
                  <a:ln>
                    <a:noFill/>
                  </a:ln>
                  <a:solidFill>
                    <a:srgbClr val="3E454A"/>
                  </a:solidFill>
                  <a:effectLst/>
                  <a:uLnTx/>
                  <a:uFillTx/>
                  <a:latin typeface="Arial" panose="020B0604020202020204"/>
                  <a:ea typeface="+mn-ea"/>
                  <a:cs typeface="+mn-cs"/>
                </a:rPr>
                <a:t>etc</a:t>
              </a:r>
              <a:r>
                <a:rPr kumimoji="0" lang="fr-FR" sz="1200" b="0" i="0" u="none" strike="noStrike" kern="1200" cap="none" spc="0" normalizeH="0" baseline="0" noProof="0" dirty="0">
                  <a:ln>
                    <a:noFill/>
                  </a:ln>
                  <a:solidFill>
                    <a:srgbClr val="3E454A"/>
                  </a:solidFill>
                  <a:effectLst/>
                  <a:uLnTx/>
                  <a:uFillTx/>
                  <a:latin typeface="Arial" panose="020B0604020202020204"/>
                  <a:ea typeface="+mn-ea"/>
                  <a:cs typeface="+mn-cs"/>
                </a:rPr>
                <a:t>)</a:t>
              </a:r>
            </a:p>
          </p:txBody>
        </p:sp>
        <p:pic>
          <p:nvPicPr>
            <p:cNvPr id="58" name="Graphique 57" descr="Engrenage contour">
              <a:extLst>
                <a:ext uri="{FF2B5EF4-FFF2-40B4-BE49-F238E27FC236}">
                  <a16:creationId xmlns:a16="http://schemas.microsoft.com/office/drawing/2014/main" id="{77C2099F-0A87-8EAC-9945-785D43D5375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56740" y="5064795"/>
              <a:ext cx="338554" cy="338554"/>
            </a:xfrm>
            <a:prstGeom prst="rect">
              <a:avLst/>
            </a:prstGeom>
          </p:spPr>
        </p:pic>
        <p:pic>
          <p:nvPicPr>
            <p:cNvPr id="59" name="Graphique 58" descr="Engrenage contour">
              <a:extLst>
                <a:ext uri="{FF2B5EF4-FFF2-40B4-BE49-F238E27FC236}">
                  <a16:creationId xmlns:a16="http://schemas.microsoft.com/office/drawing/2014/main" id="{ABAE672F-5A95-EAC6-25FF-FD92CC96B80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85791" y="5002679"/>
              <a:ext cx="231393" cy="231393"/>
            </a:xfrm>
            <a:prstGeom prst="rect">
              <a:avLst/>
            </a:prstGeom>
          </p:spPr>
        </p:pic>
      </p:grpSp>
      <p:grpSp>
        <p:nvGrpSpPr>
          <p:cNvPr id="9" name="Groupe 8">
            <a:extLst>
              <a:ext uri="{FF2B5EF4-FFF2-40B4-BE49-F238E27FC236}">
                <a16:creationId xmlns:a16="http://schemas.microsoft.com/office/drawing/2014/main" id="{48F25D88-500E-FBED-5A64-46A92FDD29ED}"/>
              </a:ext>
            </a:extLst>
          </p:cNvPr>
          <p:cNvGrpSpPr/>
          <p:nvPr/>
        </p:nvGrpSpPr>
        <p:grpSpPr>
          <a:xfrm>
            <a:off x="223325" y="1852980"/>
            <a:ext cx="5477795" cy="1199699"/>
            <a:chOff x="223325" y="1852980"/>
            <a:chExt cx="5477795" cy="1199699"/>
          </a:xfrm>
        </p:grpSpPr>
        <p:sp>
          <p:nvSpPr>
            <p:cNvPr id="11" name="Rectangle : avec coins arrondis en haut 10">
              <a:extLst>
                <a:ext uri="{FF2B5EF4-FFF2-40B4-BE49-F238E27FC236}">
                  <a16:creationId xmlns:a16="http://schemas.microsoft.com/office/drawing/2014/main" id="{868091F8-BD06-8727-062E-B7B621770085}"/>
                </a:ext>
              </a:extLst>
            </p:cNvPr>
            <p:cNvSpPr/>
            <p:nvPr/>
          </p:nvSpPr>
          <p:spPr>
            <a:xfrm>
              <a:off x="223325" y="1852980"/>
              <a:ext cx="5477795" cy="1199699"/>
            </a:xfrm>
            <a:prstGeom prst="round2SameRect">
              <a:avLst>
                <a:gd name="adj1" fmla="val 42251"/>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6605C1AF-EBDE-2AC6-A926-BB7B4AFEDE6E}"/>
                </a:ext>
              </a:extLst>
            </p:cNvPr>
            <p:cNvSpPr txBox="1"/>
            <p:nvPr/>
          </p:nvSpPr>
          <p:spPr>
            <a:xfrm>
              <a:off x="1675682" y="2254916"/>
              <a:ext cx="3787200" cy="369332"/>
            </a:xfrm>
            <a:prstGeom prst="rect">
              <a:avLst/>
            </a:prstGeom>
            <a:noFill/>
          </p:spPr>
          <p:txBody>
            <a:bodyPr wrap="square" rtlCol="0">
              <a:spAutoFit/>
            </a:bodyPr>
            <a:lstStyle/>
            <a:p>
              <a:pPr algn="ctr"/>
              <a:r>
                <a:rPr lang="fr-FR" b="1">
                  <a:solidFill>
                    <a:schemeClr val="bg1"/>
                  </a:solidFill>
                </a:rPr>
                <a:t>La cotisation annuelle</a:t>
              </a:r>
            </a:p>
          </p:txBody>
        </p:sp>
        <p:pic>
          <p:nvPicPr>
            <p:cNvPr id="25" name="Graphique 24" descr="Portefeuille contour">
              <a:extLst>
                <a:ext uri="{FF2B5EF4-FFF2-40B4-BE49-F238E27FC236}">
                  <a16:creationId xmlns:a16="http://schemas.microsoft.com/office/drawing/2014/main" id="{D3083C86-0394-1CD0-A3C1-9CE8E0033A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6164" y="2019480"/>
              <a:ext cx="914400" cy="914400"/>
            </a:xfrm>
            <a:prstGeom prst="rect">
              <a:avLst/>
            </a:prstGeom>
          </p:spPr>
        </p:pic>
      </p:grpSp>
      <p:grpSp>
        <p:nvGrpSpPr>
          <p:cNvPr id="28" name="Groupe 27">
            <a:extLst>
              <a:ext uri="{FF2B5EF4-FFF2-40B4-BE49-F238E27FC236}">
                <a16:creationId xmlns:a16="http://schemas.microsoft.com/office/drawing/2014/main" id="{C85EADB2-9B83-4650-9851-4C0ACABA3055}"/>
              </a:ext>
            </a:extLst>
          </p:cNvPr>
          <p:cNvGrpSpPr/>
          <p:nvPr/>
        </p:nvGrpSpPr>
        <p:grpSpPr>
          <a:xfrm>
            <a:off x="245811" y="3026183"/>
            <a:ext cx="5477796" cy="1427045"/>
            <a:chOff x="245811" y="3026183"/>
            <a:chExt cx="5477796" cy="1427045"/>
          </a:xfrm>
        </p:grpSpPr>
        <p:sp>
          <p:nvSpPr>
            <p:cNvPr id="12" name="Rectangle 11">
              <a:extLst>
                <a:ext uri="{FF2B5EF4-FFF2-40B4-BE49-F238E27FC236}">
                  <a16:creationId xmlns:a16="http://schemas.microsoft.com/office/drawing/2014/main" id="{7B8E6F2F-F27B-551D-6D3D-945E8804089E}"/>
                </a:ext>
              </a:extLst>
            </p:cNvPr>
            <p:cNvSpPr/>
            <p:nvPr/>
          </p:nvSpPr>
          <p:spPr>
            <a:xfrm>
              <a:off x="245811" y="3026183"/>
              <a:ext cx="5477796" cy="14270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BA39BB97-060C-1718-D0E6-7F69A9DF22AA}"/>
                </a:ext>
              </a:extLst>
            </p:cNvPr>
            <p:cNvSpPr txBox="1"/>
            <p:nvPr/>
          </p:nvSpPr>
          <p:spPr>
            <a:xfrm>
              <a:off x="1960515" y="3439366"/>
              <a:ext cx="3403093" cy="646331"/>
            </a:xfrm>
            <a:prstGeom prst="rect">
              <a:avLst/>
            </a:prstGeom>
            <a:noFill/>
          </p:spPr>
          <p:txBody>
            <a:bodyPr wrap="square" rtlCol="0">
              <a:spAutoFit/>
            </a:bodyPr>
            <a:lstStyle/>
            <a:p>
              <a:pPr algn="ctr"/>
              <a:r>
                <a:rPr lang="fr-FR" b="1" dirty="0">
                  <a:solidFill>
                    <a:schemeClr val="bg1"/>
                  </a:solidFill>
                </a:rPr>
                <a:t>La CIP (commission interbancaire de paiement)</a:t>
              </a:r>
            </a:p>
          </p:txBody>
        </p:sp>
        <p:pic>
          <p:nvPicPr>
            <p:cNvPr id="27" name="Graphique 26" descr="Transférer contour">
              <a:extLst>
                <a:ext uri="{FF2B5EF4-FFF2-40B4-BE49-F238E27FC236}">
                  <a16:creationId xmlns:a16="http://schemas.microsoft.com/office/drawing/2014/main" id="{38BA861D-C335-68EA-A982-0E9D7CF9155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480" y="3304403"/>
              <a:ext cx="914400" cy="914400"/>
            </a:xfrm>
            <a:prstGeom prst="rect">
              <a:avLst/>
            </a:prstGeom>
          </p:spPr>
        </p:pic>
      </p:grpSp>
      <p:grpSp>
        <p:nvGrpSpPr>
          <p:cNvPr id="33" name="Groupe 32">
            <a:extLst>
              <a:ext uri="{FF2B5EF4-FFF2-40B4-BE49-F238E27FC236}">
                <a16:creationId xmlns:a16="http://schemas.microsoft.com/office/drawing/2014/main" id="{73C55679-B071-667B-8390-5F5FC3F89B76}"/>
              </a:ext>
            </a:extLst>
          </p:cNvPr>
          <p:cNvGrpSpPr/>
          <p:nvPr/>
        </p:nvGrpSpPr>
        <p:grpSpPr>
          <a:xfrm>
            <a:off x="245810" y="4453230"/>
            <a:ext cx="5477795" cy="1043123"/>
            <a:chOff x="245810" y="4453230"/>
            <a:chExt cx="5477795" cy="1043123"/>
          </a:xfrm>
        </p:grpSpPr>
        <p:sp>
          <p:nvSpPr>
            <p:cNvPr id="16" name="Rectangle : avec coins arrondis en haut 15">
              <a:extLst>
                <a:ext uri="{FF2B5EF4-FFF2-40B4-BE49-F238E27FC236}">
                  <a16:creationId xmlns:a16="http://schemas.microsoft.com/office/drawing/2014/main" id="{FB00A6E8-B4B5-A271-DBD7-BD3237F8FAEF}"/>
                </a:ext>
              </a:extLst>
            </p:cNvPr>
            <p:cNvSpPr/>
            <p:nvPr/>
          </p:nvSpPr>
          <p:spPr>
            <a:xfrm rot="10800000">
              <a:off x="245810" y="4453230"/>
              <a:ext cx="5477795" cy="1043123"/>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146AC923-ECE4-9934-2CE0-9B7663B3E319}"/>
                </a:ext>
              </a:extLst>
            </p:cNvPr>
            <p:cNvSpPr txBox="1"/>
            <p:nvPr/>
          </p:nvSpPr>
          <p:spPr>
            <a:xfrm>
              <a:off x="2181872" y="4758365"/>
              <a:ext cx="3035542" cy="369332"/>
            </a:xfrm>
            <a:prstGeom prst="rect">
              <a:avLst/>
            </a:prstGeom>
            <a:noFill/>
          </p:spPr>
          <p:txBody>
            <a:bodyPr wrap="square" rtlCol="0">
              <a:spAutoFit/>
            </a:bodyPr>
            <a:lstStyle/>
            <a:p>
              <a:pPr algn="ctr"/>
              <a:r>
                <a:rPr lang="fr-FR" b="1" dirty="0">
                  <a:solidFill>
                    <a:schemeClr val="bg1"/>
                  </a:solidFill>
                </a:rPr>
                <a:t>Les autres frais annexes</a:t>
              </a:r>
            </a:p>
          </p:txBody>
        </p:sp>
        <p:pic>
          <p:nvPicPr>
            <p:cNvPr id="24" name="Graphique 23" descr="Engrenage contour">
              <a:extLst>
                <a:ext uri="{FF2B5EF4-FFF2-40B4-BE49-F238E27FC236}">
                  <a16:creationId xmlns:a16="http://schemas.microsoft.com/office/drawing/2014/main" id="{5785250A-24EA-C8F4-6DFC-40F725B910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6164" y="4683626"/>
              <a:ext cx="719032" cy="719032"/>
            </a:xfrm>
            <a:prstGeom prst="rect">
              <a:avLst/>
            </a:prstGeom>
          </p:spPr>
        </p:pic>
        <p:pic>
          <p:nvPicPr>
            <p:cNvPr id="29" name="Graphique 28" descr="Engrenage contour">
              <a:extLst>
                <a:ext uri="{FF2B5EF4-FFF2-40B4-BE49-F238E27FC236}">
                  <a16:creationId xmlns:a16="http://schemas.microsoft.com/office/drawing/2014/main" id="{85FF7B91-9B9E-AF7C-C9E3-A1FA0B259F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70745" y="4606278"/>
              <a:ext cx="491441" cy="491441"/>
            </a:xfrm>
            <a:prstGeom prst="rect">
              <a:avLst/>
            </a:prstGeom>
          </p:spPr>
        </p:pic>
      </p:grpSp>
      <p:sp>
        <p:nvSpPr>
          <p:cNvPr id="7" name="ZoneTexte 6">
            <a:extLst>
              <a:ext uri="{FF2B5EF4-FFF2-40B4-BE49-F238E27FC236}">
                <a16:creationId xmlns:a16="http://schemas.microsoft.com/office/drawing/2014/main" id="{A0C247DB-D4DC-612D-8B44-D8AF67339523}"/>
              </a:ext>
            </a:extLst>
          </p:cNvPr>
          <p:cNvSpPr txBox="1"/>
          <p:nvPr/>
        </p:nvSpPr>
        <p:spPr>
          <a:xfrm>
            <a:off x="734602" y="6685052"/>
            <a:ext cx="2743200"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700">
                <a:latin typeface="Visa Dialect Regular"/>
              </a:rPr>
              <a:t>Document à usage interne uniquement – Ne pas diffuser</a:t>
            </a:r>
          </a:p>
        </p:txBody>
      </p:sp>
      <p:sp>
        <p:nvSpPr>
          <p:cNvPr id="6" name="ZoneTexte 5">
            <a:extLst>
              <a:ext uri="{FF2B5EF4-FFF2-40B4-BE49-F238E27FC236}">
                <a16:creationId xmlns:a16="http://schemas.microsoft.com/office/drawing/2014/main" id="{602F047A-4FD5-2A40-7856-0AEB23C1F08E}"/>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18" name="Rectangle : coins arrondis 17">
            <a:extLst>
              <a:ext uri="{FF2B5EF4-FFF2-40B4-BE49-F238E27FC236}">
                <a16:creationId xmlns:a16="http://schemas.microsoft.com/office/drawing/2014/main" id="{AB05E379-19EC-C654-4A7F-7E701A746797}"/>
              </a:ext>
            </a:extLst>
          </p:cNvPr>
          <p:cNvSpPr/>
          <p:nvPr/>
        </p:nvSpPr>
        <p:spPr>
          <a:xfrm>
            <a:off x="215944" y="1846926"/>
            <a:ext cx="5507661" cy="3649430"/>
          </a:xfrm>
          <a:prstGeom prst="round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Titre 6">
            <a:extLst>
              <a:ext uri="{FF2B5EF4-FFF2-40B4-BE49-F238E27FC236}">
                <a16:creationId xmlns:a16="http://schemas.microsoft.com/office/drawing/2014/main" id="{E5AE5AE7-9B8B-1D6F-989B-C5D26250945E}"/>
              </a:ext>
            </a:extLst>
          </p:cNvPr>
          <p:cNvSpPr txBox="1">
            <a:spLocks/>
          </p:cNvSpPr>
          <p:nvPr/>
        </p:nvSpPr>
        <p:spPr>
          <a:xfrm>
            <a:off x="729736" y="287251"/>
            <a:ext cx="11618258" cy="48013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dirty="0"/>
              <a:t>Quel intérêt </a:t>
            </a:r>
            <a:r>
              <a:rPr lang="fr-FR" cap="all" dirty="0">
                <a:solidFill>
                  <a:schemeClr val="tx2"/>
                </a:solidFill>
                <a:ea typeface="+mj-ea"/>
                <a:cs typeface="+mj-cs"/>
              </a:rPr>
              <a:t>de proposer une montée en gamme ?</a:t>
            </a:r>
            <a:r>
              <a:rPr lang="fr-FR" dirty="0"/>
              <a:t> </a:t>
            </a:r>
          </a:p>
        </p:txBody>
      </p:sp>
    </p:spTree>
    <p:extLst>
      <p:ext uri="{BB962C8B-B14F-4D97-AF65-F5344CB8AC3E}">
        <p14:creationId xmlns:p14="http://schemas.microsoft.com/office/powerpoint/2010/main" val="403788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p:tgtEl>
                                          <p:spTgt spid="28"/>
                                        </p:tgtEl>
                                        <p:attrNameLst>
                                          <p:attrName>ppt_y</p:attrName>
                                        </p:attrNameLst>
                                      </p:cBhvr>
                                      <p:tavLst>
                                        <p:tav tm="0">
                                          <p:val>
                                            <p:strVal val="#ppt_y+#ppt_h*1.125000"/>
                                          </p:val>
                                        </p:tav>
                                        <p:tav tm="100000">
                                          <p:val>
                                            <p:strVal val="#ppt_y"/>
                                          </p:val>
                                        </p:tav>
                                      </p:tavLst>
                                    </p:anim>
                                    <p:animEffect transition="in" filter="wipe(up)">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ppt_x"/>
                                          </p:val>
                                        </p:tav>
                                        <p:tav tm="100000">
                                          <p:val>
                                            <p:strVal val="#ppt_x"/>
                                          </p:val>
                                        </p:tav>
                                      </p:tavLst>
                                    </p:anim>
                                    <p:anim calcmode="lin" valueType="num">
                                      <p:cBhvr additive="base">
                                        <p:cTn id="2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868DF56-5238-DA6F-555B-71D8E95902BF}"/>
              </a:ext>
            </a:extLst>
          </p:cNvPr>
          <p:cNvSpPr>
            <a:spLocks noGrp="1"/>
          </p:cNvSpPr>
          <p:nvPr>
            <p:ph type="title"/>
          </p:nvPr>
        </p:nvSpPr>
        <p:spPr>
          <a:xfrm>
            <a:off x="715314" y="558411"/>
            <a:ext cx="11242250" cy="480131"/>
          </a:xfrm>
        </p:spPr>
        <p:txBody>
          <a:bodyPr/>
          <a:lstStyle/>
          <a:p>
            <a:br>
              <a:rPr lang="fr-FR"/>
            </a:br>
            <a:br>
              <a:rPr lang="fr-FR"/>
            </a:br>
            <a:br>
              <a:rPr lang="fr-FR"/>
            </a:br>
            <a:br>
              <a:rPr lang="fr-FR"/>
            </a:br>
            <a:r>
              <a:rPr lang="fr-FR" sz="2000">
                <a:solidFill>
                  <a:schemeClr val="tx1"/>
                </a:solidFill>
                <a:latin typeface="+mn-lt"/>
                <a:ea typeface="+mn-ea"/>
                <a:cs typeface="+mn-cs"/>
              </a:rPr>
              <a:t>plus la carte est haut de gamme, plus le pnb généré est élevé</a:t>
            </a:r>
          </a:p>
        </p:txBody>
      </p:sp>
      <p:sp>
        <p:nvSpPr>
          <p:cNvPr id="6" name="Espace réservé du numéro de diapositive 5">
            <a:extLst>
              <a:ext uri="{FF2B5EF4-FFF2-40B4-BE49-F238E27FC236}">
                <a16:creationId xmlns:a16="http://schemas.microsoft.com/office/drawing/2014/main" id="{A6492322-0BD2-4EEE-A280-6C8714E91FE2}"/>
              </a:ext>
            </a:extLst>
          </p:cNvPr>
          <p:cNvSpPr>
            <a:spLocks noGrp="1"/>
          </p:cNvSpPr>
          <p:nvPr>
            <p:ph type="sldNum" sz="quarter" idx="20"/>
          </p:nvPr>
        </p:nvSpPr>
        <p:spPr/>
        <p:txBody>
          <a:bodyPr/>
          <a:lstStyle/>
          <a:p>
            <a:r>
              <a:rPr lang="fr-FR" b="0"/>
              <a:t>|</a:t>
            </a:r>
            <a:r>
              <a:rPr lang="fr-FR"/>
              <a:t> </a:t>
            </a:r>
            <a:fld id="{DADB589F-FF01-4CF2-B7C7-7296AC883C2A}" type="slidenum">
              <a:rPr lang="fr-FR" smtClean="0"/>
              <a:pPr/>
              <a:t>10</a:t>
            </a:fld>
            <a:endParaRPr lang="fr-FR"/>
          </a:p>
        </p:txBody>
      </p:sp>
      <p:sp>
        <p:nvSpPr>
          <p:cNvPr id="43" name="ZoneTexte 42">
            <a:extLst>
              <a:ext uri="{FF2B5EF4-FFF2-40B4-BE49-F238E27FC236}">
                <a16:creationId xmlns:a16="http://schemas.microsoft.com/office/drawing/2014/main" id="{AFCA58D0-1C8E-2817-F8F4-E4CD7BDC8922}"/>
              </a:ext>
            </a:extLst>
          </p:cNvPr>
          <p:cNvSpPr txBox="1"/>
          <p:nvPr/>
        </p:nvSpPr>
        <p:spPr>
          <a:xfrm>
            <a:off x="837499" y="6305764"/>
            <a:ext cx="3640198" cy="230832"/>
          </a:xfrm>
          <a:prstGeom prst="rect">
            <a:avLst/>
          </a:prstGeom>
          <a:noFill/>
        </p:spPr>
        <p:txBody>
          <a:bodyPr wrap="square" rtlCol="0">
            <a:spAutoFit/>
          </a:bodyPr>
          <a:lstStyle/>
          <a:p>
            <a:r>
              <a:rPr lang="fr-FR" sz="900" dirty="0"/>
              <a:t>Source : </a:t>
            </a:r>
            <a:r>
              <a:rPr lang="fr-FR" sz="900" dirty="0" err="1"/>
              <a:t>Powerbi</a:t>
            </a:r>
            <a:r>
              <a:rPr lang="fr-FR" sz="900" dirty="0"/>
              <a:t> octobre 2023, </a:t>
            </a:r>
            <a:r>
              <a:rPr lang="fr-FR" sz="900" dirty="0" err="1"/>
              <a:t>Simul</a:t>
            </a:r>
            <a:r>
              <a:rPr lang="fr-FR" sz="900" dirty="0"/>
              <a:t> </a:t>
            </a:r>
            <a:r>
              <a:rPr lang="fr-FR" sz="900" dirty="0" err="1"/>
              <a:t>Easy</a:t>
            </a:r>
            <a:r>
              <a:rPr lang="fr-FR" sz="900" dirty="0"/>
              <a:t> septembre 2023</a:t>
            </a:r>
          </a:p>
        </p:txBody>
      </p:sp>
      <p:sp>
        <p:nvSpPr>
          <p:cNvPr id="2" name="Rectangle : coins arrondis 1">
            <a:extLst>
              <a:ext uri="{FF2B5EF4-FFF2-40B4-BE49-F238E27FC236}">
                <a16:creationId xmlns:a16="http://schemas.microsoft.com/office/drawing/2014/main" id="{EFD533C9-8347-4EE0-371A-D601DFEDD424}"/>
              </a:ext>
            </a:extLst>
          </p:cNvPr>
          <p:cNvSpPr/>
          <p:nvPr/>
        </p:nvSpPr>
        <p:spPr>
          <a:xfrm>
            <a:off x="286872" y="1842596"/>
            <a:ext cx="3170949" cy="368914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 coins arrondis 17">
            <a:extLst>
              <a:ext uri="{FF2B5EF4-FFF2-40B4-BE49-F238E27FC236}">
                <a16:creationId xmlns:a16="http://schemas.microsoft.com/office/drawing/2014/main" id="{BE1EABC2-BDAB-C397-900F-8247A4A00E9C}"/>
              </a:ext>
            </a:extLst>
          </p:cNvPr>
          <p:cNvSpPr/>
          <p:nvPr/>
        </p:nvSpPr>
        <p:spPr>
          <a:xfrm>
            <a:off x="4296304" y="1565992"/>
            <a:ext cx="3170949" cy="3713919"/>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 coins arrondis 18">
            <a:extLst>
              <a:ext uri="{FF2B5EF4-FFF2-40B4-BE49-F238E27FC236}">
                <a16:creationId xmlns:a16="http://schemas.microsoft.com/office/drawing/2014/main" id="{23931952-36C8-1129-06EA-9B4FB8CA7741}"/>
              </a:ext>
            </a:extLst>
          </p:cNvPr>
          <p:cNvSpPr/>
          <p:nvPr/>
        </p:nvSpPr>
        <p:spPr>
          <a:xfrm>
            <a:off x="8298817" y="1038542"/>
            <a:ext cx="3170949" cy="38268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74C029E3-3EB9-96FB-89D5-E1472C273B00}"/>
              </a:ext>
            </a:extLst>
          </p:cNvPr>
          <p:cNvSpPr txBox="1"/>
          <p:nvPr/>
        </p:nvSpPr>
        <p:spPr>
          <a:xfrm>
            <a:off x="1201340" y="2733253"/>
            <a:ext cx="1286536" cy="67710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VISA NATIVE BUSINESS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Débit différé </a:t>
            </a:r>
          </a:p>
        </p:txBody>
      </p:sp>
      <p:sp>
        <p:nvSpPr>
          <p:cNvPr id="22" name="ZoneTexte 21">
            <a:extLst>
              <a:ext uri="{FF2B5EF4-FFF2-40B4-BE49-F238E27FC236}">
                <a16:creationId xmlns:a16="http://schemas.microsoft.com/office/drawing/2014/main" id="{30CBAEA3-9211-5538-6E70-FDF6743D10D7}"/>
              </a:ext>
            </a:extLst>
          </p:cNvPr>
          <p:cNvSpPr txBox="1"/>
          <p:nvPr/>
        </p:nvSpPr>
        <p:spPr>
          <a:xfrm>
            <a:off x="4826268" y="2572959"/>
            <a:ext cx="2157981"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VISA NATIVE GOLD BUSINESS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Débit </a:t>
            </a:r>
            <a:r>
              <a:rPr lang="fr-FR" sz="1000">
                <a:solidFill>
                  <a:prstClr val="black"/>
                </a:solidFill>
                <a:latin typeface="Univers Condensed Light" panose="020B0306020202040204" pitchFamily="34" charset="0"/>
              </a:rPr>
              <a:t>différé</a:t>
            </a:r>
            <a:r>
              <a:rPr kumimoji="0" lang="fr-FR" sz="1000" b="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 </a:t>
            </a:r>
          </a:p>
        </p:txBody>
      </p:sp>
      <p:sp>
        <p:nvSpPr>
          <p:cNvPr id="23" name="ZoneTexte 22">
            <a:extLst>
              <a:ext uri="{FF2B5EF4-FFF2-40B4-BE49-F238E27FC236}">
                <a16:creationId xmlns:a16="http://schemas.microsoft.com/office/drawing/2014/main" id="{653ED8FF-1E7A-238E-E51F-F5FA5E448463}"/>
              </a:ext>
            </a:extLst>
          </p:cNvPr>
          <p:cNvSpPr txBox="1"/>
          <p:nvPr/>
        </p:nvSpPr>
        <p:spPr>
          <a:xfrm>
            <a:off x="8784279" y="1750935"/>
            <a:ext cx="2643779"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VISA NATIVE PLATINUM BUSINESS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Débit différé </a:t>
            </a:r>
          </a:p>
        </p:txBody>
      </p:sp>
      <p:sp>
        <p:nvSpPr>
          <p:cNvPr id="24" name="Rectangle 23">
            <a:extLst>
              <a:ext uri="{FF2B5EF4-FFF2-40B4-BE49-F238E27FC236}">
                <a16:creationId xmlns:a16="http://schemas.microsoft.com/office/drawing/2014/main" id="{E1D967CD-23AB-A6EF-4690-8995C2F4A4B3}"/>
              </a:ext>
            </a:extLst>
          </p:cNvPr>
          <p:cNvSpPr/>
          <p:nvPr/>
        </p:nvSpPr>
        <p:spPr>
          <a:xfrm>
            <a:off x="1189149" y="3377317"/>
            <a:ext cx="128653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dirty="0">
                <a:solidFill>
                  <a:srgbClr val="C0504D"/>
                </a:solidFill>
                <a:latin typeface="Univers Condensed Light" panose="020B0306020202040204" pitchFamily="34" charset="0"/>
              </a:rPr>
              <a:t>56</a:t>
            </a:r>
            <a:r>
              <a:rPr kumimoji="0" lang="fr-FR" sz="2800" b="1" i="0" u="none" strike="noStrike" kern="1200" cap="none" spc="0" normalizeH="0" baseline="0" noProof="0" dirty="0">
                <a:ln>
                  <a:noFill/>
                </a:ln>
                <a:solidFill>
                  <a:srgbClr val="C0504D"/>
                </a:solidFill>
                <a:effectLst/>
                <a:uLnTx/>
                <a:uFillTx/>
                <a:latin typeface="Univers Condensed Light" panose="020B0306020202040204" pitchFamily="34" charset="0"/>
                <a:ea typeface="+mn-ea"/>
                <a:cs typeface="+mn-cs"/>
              </a:rPr>
              <a:t>€</a:t>
            </a:r>
          </a:p>
        </p:txBody>
      </p:sp>
      <p:sp>
        <p:nvSpPr>
          <p:cNvPr id="25" name="Rectangle 24">
            <a:extLst>
              <a:ext uri="{FF2B5EF4-FFF2-40B4-BE49-F238E27FC236}">
                <a16:creationId xmlns:a16="http://schemas.microsoft.com/office/drawing/2014/main" id="{6AB370A4-200F-F62D-5089-BC7F574A940B}"/>
              </a:ext>
            </a:extLst>
          </p:cNvPr>
          <p:cNvSpPr/>
          <p:nvPr/>
        </p:nvSpPr>
        <p:spPr>
          <a:xfrm>
            <a:off x="1189149" y="4255099"/>
            <a:ext cx="1665513" cy="400110"/>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a:solidFill>
                  <a:srgbClr val="C0504D"/>
                </a:solidFill>
                <a:latin typeface="Univers Condensed Light"/>
              </a:rPr>
              <a:t>104,30€</a:t>
            </a:r>
            <a:endParaRPr kumimoji="0" lang="fr-FR" sz="2000" b="1" i="0" u="none" strike="noStrike" kern="1200" cap="none" spc="0" normalizeH="0" baseline="0" noProof="0">
              <a:ln>
                <a:noFill/>
              </a:ln>
              <a:solidFill>
                <a:srgbClr val="C0504D"/>
              </a:solidFill>
              <a:effectLst/>
              <a:uLnTx/>
              <a:uFillTx/>
              <a:latin typeface="Univers Condensed Light"/>
            </a:endParaRPr>
          </a:p>
        </p:txBody>
      </p:sp>
      <p:sp>
        <p:nvSpPr>
          <p:cNvPr id="26" name="Rectangle 25">
            <a:extLst>
              <a:ext uri="{FF2B5EF4-FFF2-40B4-BE49-F238E27FC236}">
                <a16:creationId xmlns:a16="http://schemas.microsoft.com/office/drawing/2014/main" id="{65F07A37-87E2-0856-16A7-AA8AF1A7A7D1}"/>
              </a:ext>
            </a:extLst>
          </p:cNvPr>
          <p:cNvSpPr/>
          <p:nvPr/>
        </p:nvSpPr>
        <p:spPr>
          <a:xfrm>
            <a:off x="1189149" y="4933505"/>
            <a:ext cx="128653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C0504D"/>
                </a:solidFill>
                <a:effectLst/>
                <a:uLnTx/>
                <a:uFillTx/>
                <a:latin typeface="Univers Condensed Light" panose="020B0306020202040204" pitchFamily="34" charset="0"/>
                <a:ea typeface="+mn-ea"/>
                <a:cs typeface="+mn-cs"/>
              </a:rPr>
              <a:t>73,14€</a:t>
            </a:r>
          </a:p>
        </p:txBody>
      </p:sp>
      <p:sp>
        <p:nvSpPr>
          <p:cNvPr id="27" name="Rectangle 26">
            <a:extLst>
              <a:ext uri="{FF2B5EF4-FFF2-40B4-BE49-F238E27FC236}">
                <a16:creationId xmlns:a16="http://schemas.microsoft.com/office/drawing/2014/main" id="{ED86676D-FC38-2AA1-0289-CD9D5B28D890}"/>
              </a:ext>
            </a:extLst>
          </p:cNvPr>
          <p:cNvSpPr/>
          <p:nvPr/>
        </p:nvSpPr>
        <p:spPr>
          <a:xfrm>
            <a:off x="5131617" y="3115707"/>
            <a:ext cx="128653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D5B462"/>
                </a:solidFill>
                <a:effectLst/>
                <a:uLnTx/>
                <a:uFillTx/>
                <a:latin typeface="Univers Condensed Light" panose="020B0306020202040204" pitchFamily="34" charset="0"/>
                <a:ea typeface="+mn-ea"/>
                <a:cs typeface="+mn-cs"/>
              </a:rPr>
              <a:t>145€</a:t>
            </a:r>
          </a:p>
        </p:txBody>
      </p:sp>
      <p:sp>
        <p:nvSpPr>
          <p:cNvPr id="28" name="Rectangle 27">
            <a:extLst>
              <a:ext uri="{FF2B5EF4-FFF2-40B4-BE49-F238E27FC236}">
                <a16:creationId xmlns:a16="http://schemas.microsoft.com/office/drawing/2014/main" id="{E735C41F-179A-4287-D1A3-2F76704766C0}"/>
              </a:ext>
            </a:extLst>
          </p:cNvPr>
          <p:cNvSpPr/>
          <p:nvPr/>
        </p:nvSpPr>
        <p:spPr>
          <a:xfrm>
            <a:off x="5131617" y="3893801"/>
            <a:ext cx="1552189" cy="400110"/>
          </a:xfrm>
          <a:prstGeom prst="rect">
            <a:avLst/>
          </a:prstGeom>
        </p:spPr>
        <p:txBody>
          <a:bodyPr wrap="square" lIns="91440" tIns="45720" rIns="91440" bIns="45720" anchor="t">
            <a:spAutoFit/>
          </a:bodyPr>
          <a:lstStyle/>
          <a:p>
            <a:pPr algn="ctr">
              <a:defRPr/>
            </a:pPr>
            <a:r>
              <a:rPr kumimoji="0" lang="fr-FR" sz="2000" b="1" i="0" u="none" strike="noStrike" kern="1200" cap="none" spc="0" normalizeH="0" baseline="0" noProof="0">
                <a:ln>
                  <a:noFill/>
                </a:ln>
                <a:solidFill>
                  <a:srgbClr val="D5B462"/>
                </a:solidFill>
                <a:effectLst/>
                <a:uLnTx/>
                <a:uFillTx/>
                <a:latin typeface="Univers Condensed Light"/>
              </a:rPr>
              <a:t>286,90</a:t>
            </a:r>
            <a:r>
              <a:rPr lang="fr-FR" sz="2000" b="1">
                <a:solidFill>
                  <a:srgbClr val="D5B462"/>
                </a:solidFill>
                <a:latin typeface="Univers Condensed Light"/>
              </a:rPr>
              <a:t>€</a:t>
            </a:r>
            <a:endParaRPr kumimoji="0" lang="fr-FR" sz="2000" b="1" i="0" u="none" strike="noStrike" kern="1200" cap="none" spc="0" normalizeH="0" baseline="0" noProof="0">
              <a:ln>
                <a:noFill/>
              </a:ln>
              <a:solidFill>
                <a:srgbClr val="D5B462"/>
              </a:solidFill>
              <a:effectLst/>
              <a:uLnTx/>
              <a:uFillTx/>
              <a:latin typeface="Univers Condensed Light"/>
            </a:endParaRPr>
          </a:p>
        </p:txBody>
      </p:sp>
      <p:sp>
        <p:nvSpPr>
          <p:cNvPr id="29" name="Rectangle 28">
            <a:extLst>
              <a:ext uri="{FF2B5EF4-FFF2-40B4-BE49-F238E27FC236}">
                <a16:creationId xmlns:a16="http://schemas.microsoft.com/office/drawing/2014/main" id="{922A99DE-65C2-BA70-F155-02DFBCD6EA7B}"/>
              </a:ext>
            </a:extLst>
          </p:cNvPr>
          <p:cNvSpPr/>
          <p:nvPr/>
        </p:nvSpPr>
        <p:spPr>
          <a:xfrm>
            <a:off x="5131617" y="4671895"/>
            <a:ext cx="128653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D5B462"/>
                </a:solidFill>
                <a:effectLst/>
                <a:uLnTx/>
                <a:uFillTx/>
                <a:latin typeface="Univers Condensed Light" panose="020B0306020202040204" pitchFamily="34" charset="0"/>
                <a:ea typeface="+mn-ea"/>
                <a:cs typeface="+mn-cs"/>
              </a:rPr>
              <a:t>108,79€</a:t>
            </a:r>
          </a:p>
        </p:txBody>
      </p:sp>
      <p:sp>
        <p:nvSpPr>
          <p:cNvPr id="30" name="Rectangle 29">
            <a:extLst>
              <a:ext uri="{FF2B5EF4-FFF2-40B4-BE49-F238E27FC236}">
                <a16:creationId xmlns:a16="http://schemas.microsoft.com/office/drawing/2014/main" id="{01D4CB73-C735-587D-ED78-2426E0BE4EA9}"/>
              </a:ext>
            </a:extLst>
          </p:cNvPr>
          <p:cNvSpPr/>
          <p:nvPr/>
        </p:nvSpPr>
        <p:spPr>
          <a:xfrm>
            <a:off x="9304317" y="2231658"/>
            <a:ext cx="128653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737575"/>
                </a:solidFill>
                <a:effectLst/>
                <a:uLnTx/>
                <a:uFillTx/>
                <a:latin typeface="Univers Condensed Light" panose="020B0306020202040204" pitchFamily="34" charset="0"/>
                <a:ea typeface="+mn-ea"/>
                <a:cs typeface="+mn-cs"/>
              </a:rPr>
              <a:t>245€</a:t>
            </a:r>
          </a:p>
        </p:txBody>
      </p:sp>
      <p:sp>
        <p:nvSpPr>
          <p:cNvPr id="31" name="Rectangle 30">
            <a:extLst>
              <a:ext uri="{FF2B5EF4-FFF2-40B4-BE49-F238E27FC236}">
                <a16:creationId xmlns:a16="http://schemas.microsoft.com/office/drawing/2014/main" id="{0259AD1C-F718-A6F8-CF4C-FC8CB83B1ED4}"/>
              </a:ext>
            </a:extLst>
          </p:cNvPr>
          <p:cNvSpPr/>
          <p:nvPr/>
        </p:nvSpPr>
        <p:spPr>
          <a:xfrm>
            <a:off x="9304317" y="3009752"/>
            <a:ext cx="1286537" cy="400110"/>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737575"/>
                </a:solidFill>
                <a:effectLst/>
                <a:uLnTx/>
                <a:uFillTx/>
                <a:latin typeface="Univers Condensed Light"/>
              </a:rPr>
              <a:t>554,60</a:t>
            </a:r>
            <a:r>
              <a:rPr lang="fr-FR" sz="2000" b="1">
                <a:solidFill>
                  <a:srgbClr val="737575"/>
                </a:solidFill>
                <a:latin typeface="Univers Condensed Light"/>
              </a:rPr>
              <a:t>€</a:t>
            </a:r>
          </a:p>
        </p:txBody>
      </p:sp>
      <p:sp>
        <p:nvSpPr>
          <p:cNvPr id="32" name="Rectangle 31">
            <a:extLst>
              <a:ext uri="{FF2B5EF4-FFF2-40B4-BE49-F238E27FC236}">
                <a16:creationId xmlns:a16="http://schemas.microsoft.com/office/drawing/2014/main" id="{B879B740-024B-59BE-044D-550C82F0B285}"/>
              </a:ext>
            </a:extLst>
          </p:cNvPr>
          <p:cNvSpPr/>
          <p:nvPr/>
        </p:nvSpPr>
        <p:spPr>
          <a:xfrm>
            <a:off x="9304317" y="3787846"/>
            <a:ext cx="128653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737575"/>
                </a:solidFill>
                <a:effectLst/>
                <a:uLnTx/>
                <a:uFillTx/>
                <a:latin typeface="Univers Condensed Light" panose="020B0306020202040204" pitchFamily="34" charset="0"/>
                <a:ea typeface="+mn-ea"/>
                <a:cs typeface="+mn-cs"/>
              </a:rPr>
              <a:t>158,10€</a:t>
            </a:r>
          </a:p>
        </p:txBody>
      </p:sp>
      <p:sp>
        <p:nvSpPr>
          <p:cNvPr id="33" name="Google Shape;82;p16">
            <a:extLst>
              <a:ext uri="{FF2B5EF4-FFF2-40B4-BE49-F238E27FC236}">
                <a16:creationId xmlns:a16="http://schemas.microsoft.com/office/drawing/2014/main" id="{DE7ADD73-BF24-4060-9D97-D24D3A5BB905}"/>
              </a:ext>
            </a:extLst>
          </p:cNvPr>
          <p:cNvSpPr/>
          <p:nvPr/>
        </p:nvSpPr>
        <p:spPr>
          <a:xfrm rot="1597574">
            <a:off x="3231862" y="2770383"/>
            <a:ext cx="1750768" cy="1187970"/>
          </a:xfrm>
          <a:custGeom>
            <a:avLst/>
            <a:gdLst/>
            <a:ahLst/>
            <a:cxnLst/>
            <a:rect l="l" t="t" r="r" b="b"/>
            <a:pathLst>
              <a:path w="61521" h="29578" extrusionOk="0">
                <a:moveTo>
                  <a:pt x="60796" y="0"/>
                </a:moveTo>
                <a:cubicBezTo>
                  <a:pt x="60741" y="0"/>
                  <a:pt x="60686" y="7"/>
                  <a:pt x="60630" y="21"/>
                </a:cubicBezTo>
                <a:lnTo>
                  <a:pt x="53757" y="1729"/>
                </a:lnTo>
                <a:cubicBezTo>
                  <a:pt x="53242" y="1857"/>
                  <a:pt x="53066" y="2499"/>
                  <a:pt x="53446" y="2870"/>
                </a:cubicBezTo>
                <a:lnTo>
                  <a:pt x="54499" y="3905"/>
                </a:lnTo>
                <a:cubicBezTo>
                  <a:pt x="54415" y="3989"/>
                  <a:pt x="54330" y="4074"/>
                  <a:pt x="54241" y="4163"/>
                </a:cubicBezTo>
                <a:cubicBezTo>
                  <a:pt x="54088" y="4315"/>
                  <a:pt x="53928" y="4476"/>
                  <a:pt x="53760" y="4644"/>
                </a:cubicBezTo>
                <a:cubicBezTo>
                  <a:pt x="53586" y="4806"/>
                  <a:pt x="53404" y="4975"/>
                  <a:pt x="53214" y="5152"/>
                </a:cubicBezTo>
                <a:cubicBezTo>
                  <a:pt x="52834" y="5506"/>
                  <a:pt x="52424" y="5889"/>
                  <a:pt x="51985" y="6298"/>
                </a:cubicBezTo>
                <a:cubicBezTo>
                  <a:pt x="51764" y="6502"/>
                  <a:pt x="51541" y="6718"/>
                  <a:pt x="51302" y="6929"/>
                </a:cubicBezTo>
                <a:cubicBezTo>
                  <a:pt x="51061" y="7138"/>
                  <a:pt x="50813" y="7353"/>
                  <a:pt x="50559" y="7574"/>
                </a:cubicBezTo>
                <a:cubicBezTo>
                  <a:pt x="50050" y="8016"/>
                  <a:pt x="49514" y="8481"/>
                  <a:pt x="48955" y="8966"/>
                </a:cubicBezTo>
                <a:cubicBezTo>
                  <a:pt x="47802" y="9890"/>
                  <a:pt x="46572" y="10925"/>
                  <a:pt x="45201" y="11928"/>
                </a:cubicBezTo>
                <a:cubicBezTo>
                  <a:pt x="44861" y="12184"/>
                  <a:pt x="44518" y="12443"/>
                  <a:pt x="44170" y="12706"/>
                </a:cubicBezTo>
                <a:cubicBezTo>
                  <a:pt x="43813" y="12958"/>
                  <a:pt x="43452" y="13212"/>
                  <a:pt x="43087" y="13470"/>
                </a:cubicBezTo>
                <a:cubicBezTo>
                  <a:pt x="42357" y="13982"/>
                  <a:pt x="41615" y="14517"/>
                  <a:pt x="40831" y="15016"/>
                </a:cubicBezTo>
                <a:cubicBezTo>
                  <a:pt x="40052" y="15521"/>
                  <a:pt x="39271" y="16056"/>
                  <a:pt x="38447" y="16544"/>
                </a:cubicBezTo>
                <a:cubicBezTo>
                  <a:pt x="37628" y="17041"/>
                  <a:pt x="36808" y="17560"/>
                  <a:pt x="35952" y="18033"/>
                </a:cubicBezTo>
                <a:cubicBezTo>
                  <a:pt x="35527" y="18276"/>
                  <a:pt x="35100" y="18519"/>
                  <a:pt x="34671" y="18763"/>
                </a:cubicBezTo>
                <a:cubicBezTo>
                  <a:pt x="34245" y="19009"/>
                  <a:pt x="33802" y="19230"/>
                  <a:pt x="33366" y="19466"/>
                </a:cubicBezTo>
                <a:cubicBezTo>
                  <a:pt x="32928" y="19699"/>
                  <a:pt x="32489" y="19932"/>
                  <a:pt x="32050" y="20165"/>
                </a:cubicBezTo>
                <a:lnTo>
                  <a:pt x="30711" y="20827"/>
                </a:lnTo>
                <a:cubicBezTo>
                  <a:pt x="28927" y="21720"/>
                  <a:pt x="27100" y="22523"/>
                  <a:pt x="25287" y="23289"/>
                </a:cubicBezTo>
                <a:cubicBezTo>
                  <a:pt x="24833" y="23479"/>
                  <a:pt x="24376" y="23653"/>
                  <a:pt x="23923" y="23835"/>
                </a:cubicBezTo>
                <a:cubicBezTo>
                  <a:pt x="23468" y="24012"/>
                  <a:pt x="23020" y="24202"/>
                  <a:pt x="22566" y="24364"/>
                </a:cubicBezTo>
                <a:cubicBezTo>
                  <a:pt x="21659" y="24694"/>
                  <a:pt x="20766" y="25036"/>
                  <a:pt x="19874" y="25328"/>
                </a:cubicBezTo>
                <a:cubicBezTo>
                  <a:pt x="18101" y="25950"/>
                  <a:pt x="16355" y="26462"/>
                  <a:pt x="14696" y="26936"/>
                </a:cubicBezTo>
                <a:cubicBezTo>
                  <a:pt x="13030" y="27385"/>
                  <a:pt x="11445" y="27788"/>
                  <a:pt x="9969" y="28101"/>
                </a:cubicBezTo>
                <a:cubicBezTo>
                  <a:pt x="8493" y="28422"/>
                  <a:pt x="7132" y="28680"/>
                  <a:pt x="5920" y="28875"/>
                </a:cubicBezTo>
                <a:cubicBezTo>
                  <a:pt x="4707" y="29077"/>
                  <a:pt x="3644" y="29217"/>
                  <a:pt x="2767" y="29319"/>
                </a:cubicBezTo>
                <a:cubicBezTo>
                  <a:pt x="1013" y="29523"/>
                  <a:pt x="1" y="29557"/>
                  <a:pt x="1" y="29557"/>
                </a:cubicBezTo>
                <a:cubicBezTo>
                  <a:pt x="1" y="29557"/>
                  <a:pt x="252" y="29570"/>
                  <a:pt x="727" y="29576"/>
                </a:cubicBezTo>
                <a:cubicBezTo>
                  <a:pt x="868" y="29576"/>
                  <a:pt x="1029" y="29577"/>
                  <a:pt x="1209" y="29577"/>
                </a:cubicBezTo>
                <a:cubicBezTo>
                  <a:pt x="1633" y="29577"/>
                  <a:pt x="2161" y="29573"/>
                  <a:pt x="2784" y="29551"/>
                </a:cubicBezTo>
                <a:cubicBezTo>
                  <a:pt x="3670" y="29521"/>
                  <a:pt x="4747" y="29472"/>
                  <a:pt x="5979" y="29371"/>
                </a:cubicBezTo>
                <a:cubicBezTo>
                  <a:pt x="7212" y="29278"/>
                  <a:pt x="8602" y="29133"/>
                  <a:pt x="10113" y="28935"/>
                </a:cubicBezTo>
                <a:cubicBezTo>
                  <a:pt x="11626" y="28745"/>
                  <a:pt x="13256" y="28473"/>
                  <a:pt x="14979" y="28160"/>
                </a:cubicBezTo>
                <a:cubicBezTo>
                  <a:pt x="16695" y="27822"/>
                  <a:pt x="18507" y="27450"/>
                  <a:pt x="20360" y="26971"/>
                </a:cubicBezTo>
                <a:cubicBezTo>
                  <a:pt x="21291" y="26750"/>
                  <a:pt x="22226" y="26480"/>
                  <a:pt x="23178" y="26220"/>
                </a:cubicBezTo>
                <a:cubicBezTo>
                  <a:pt x="23655" y="26094"/>
                  <a:pt x="24125" y="25938"/>
                  <a:pt x="24604" y="25797"/>
                </a:cubicBezTo>
                <a:cubicBezTo>
                  <a:pt x="25081" y="25651"/>
                  <a:pt x="25563" y="25512"/>
                  <a:pt x="26042" y="25357"/>
                </a:cubicBezTo>
                <a:cubicBezTo>
                  <a:pt x="27956" y="24731"/>
                  <a:pt x="29896" y="24065"/>
                  <a:pt x="31801" y="23305"/>
                </a:cubicBezTo>
                <a:lnTo>
                  <a:pt x="33234" y="22739"/>
                </a:lnTo>
                <a:cubicBezTo>
                  <a:pt x="33704" y="22537"/>
                  <a:pt x="34176" y="22336"/>
                  <a:pt x="34646" y="22135"/>
                </a:cubicBezTo>
                <a:cubicBezTo>
                  <a:pt x="35114" y="21929"/>
                  <a:pt x="35590" y="21740"/>
                  <a:pt x="36051" y="21523"/>
                </a:cubicBezTo>
                <a:cubicBezTo>
                  <a:pt x="36513" y="21309"/>
                  <a:pt x="36975" y="21096"/>
                  <a:pt x="37434" y="20883"/>
                </a:cubicBezTo>
                <a:cubicBezTo>
                  <a:pt x="38359" y="20468"/>
                  <a:pt x="39250" y="20004"/>
                  <a:pt x="40139" y="19561"/>
                </a:cubicBezTo>
                <a:cubicBezTo>
                  <a:pt x="41035" y="19126"/>
                  <a:pt x="41889" y="18642"/>
                  <a:pt x="42741" y="18185"/>
                </a:cubicBezTo>
                <a:cubicBezTo>
                  <a:pt x="43599" y="17735"/>
                  <a:pt x="44414" y="17245"/>
                  <a:pt x="45218" y="16776"/>
                </a:cubicBezTo>
                <a:cubicBezTo>
                  <a:pt x="45621" y="16539"/>
                  <a:pt x="46019" y="16306"/>
                  <a:pt x="46411" y="16075"/>
                </a:cubicBezTo>
                <a:cubicBezTo>
                  <a:pt x="46797" y="15832"/>
                  <a:pt x="47178" y="15593"/>
                  <a:pt x="47553" y="15355"/>
                </a:cubicBezTo>
                <a:cubicBezTo>
                  <a:pt x="49071" y="14428"/>
                  <a:pt x="50444" y="13458"/>
                  <a:pt x="51734" y="12590"/>
                </a:cubicBezTo>
                <a:cubicBezTo>
                  <a:pt x="52362" y="12131"/>
                  <a:pt x="52963" y="11692"/>
                  <a:pt x="53536" y="11274"/>
                </a:cubicBezTo>
                <a:cubicBezTo>
                  <a:pt x="53821" y="11065"/>
                  <a:pt x="54101" y="10861"/>
                  <a:pt x="54372" y="10663"/>
                </a:cubicBezTo>
                <a:cubicBezTo>
                  <a:pt x="54641" y="10462"/>
                  <a:pt x="54894" y="10256"/>
                  <a:pt x="55143" y="10061"/>
                </a:cubicBezTo>
                <a:cubicBezTo>
                  <a:pt x="55641" y="9671"/>
                  <a:pt x="56105" y="9304"/>
                  <a:pt x="56536" y="8966"/>
                </a:cubicBezTo>
                <a:cubicBezTo>
                  <a:pt x="56751" y="8797"/>
                  <a:pt x="56957" y="8634"/>
                  <a:pt x="57155" y="8479"/>
                </a:cubicBezTo>
                <a:cubicBezTo>
                  <a:pt x="57346" y="8317"/>
                  <a:pt x="57529" y="8162"/>
                  <a:pt x="57703" y="8016"/>
                </a:cubicBezTo>
                <a:cubicBezTo>
                  <a:pt x="57891" y="7858"/>
                  <a:pt x="58066" y="7709"/>
                  <a:pt x="58230" y="7570"/>
                </a:cubicBezTo>
                <a:lnTo>
                  <a:pt x="59336" y="8657"/>
                </a:lnTo>
                <a:cubicBezTo>
                  <a:pt x="59473" y="8791"/>
                  <a:pt x="59642" y="8851"/>
                  <a:pt x="59808" y="8851"/>
                </a:cubicBezTo>
                <a:cubicBezTo>
                  <a:pt x="60128" y="8851"/>
                  <a:pt x="60437" y="8626"/>
                  <a:pt x="60484" y="8261"/>
                </a:cubicBezTo>
                <a:lnTo>
                  <a:pt x="61466" y="767"/>
                </a:lnTo>
                <a:cubicBezTo>
                  <a:pt x="61520" y="350"/>
                  <a:pt x="61191" y="0"/>
                  <a:pt x="60796" y="0"/>
                </a:cubicBezTo>
                <a:close/>
              </a:path>
            </a:pathLst>
          </a:custGeom>
          <a:gradFill>
            <a:gsLst>
              <a:gs pos="14000">
                <a:schemeClr val="bg1">
                  <a:lumMod val="85000"/>
                </a:schemeClr>
              </a:gs>
              <a:gs pos="100000">
                <a:schemeClr val="accent1">
                  <a:lumMod val="30000"/>
                  <a:lumOff val="70000"/>
                </a:schemeClr>
              </a:gs>
            </a:gsLst>
            <a:lin ang="10800000" scaled="0"/>
          </a:gra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Roboto Light"/>
              <a:ea typeface="+mn-ea"/>
              <a:cs typeface="+mn-cs"/>
            </a:endParaRPr>
          </a:p>
        </p:txBody>
      </p:sp>
      <p:sp>
        <p:nvSpPr>
          <p:cNvPr id="34" name="Google Shape;82;p16">
            <a:extLst>
              <a:ext uri="{FF2B5EF4-FFF2-40B4-BE49-F238E27FC236}">
                <a16:creationId xmlns:a16="http://schemas.microsoft.com/office/drawing/2014/main" id="{B76F6F8A-19EC-8B5F-C79D-6EBC8853B22C}"/>
              </a:ext>
            </a:extLst>
          </p:cNvPr>
          <p:cNvSpPr/>
          <p:nvPr/>
        </p:nvSpPr>
        <p:spPr>
          <a:xfrm rot="1597574">
            <a:off x="3106987" y="3656389"/>
            <a:ext cx="1750768" cy="1187970"/>
          </a:xfrm>
          <a:custGeom>
            <a:avLst/>
            <a:gdLst/>
            <a:ahLst/>
            <a:cxnLst/>
            <a:rect l="l" t="t" r="r" b="b"/>
            <a:pathLst>
              <a:path w="61521" h="29578" extrusionOk="0">
                <a:moveTo>
                  <a:pt x="60796" y="0"/>
                </a:moveTo>
                <a:cubicBezTo>
                  <a:pt x="60741" y="0"/>
                  <a:pt x="60686" y="7"/>
                  <a:pt x="60630" y="21"/>
                </a:cubicBezTo>
                <a:lnTo>
                  <a:pt x="53757" y="1729"/>
                </a:lnTo>
                <a:cubicBezTo>
                  <a:pt x="53242" y="1857"/>
                  <a:pt x="53066" y="2499"/>
                  <a:pt x="53446" y="2870"/>
                </a:cubicBezTo>
                <a:lnTo>
                  <a:pt x="54499" y="3905"/>
                </a:lnTo>
                <a:cubicBezTo>
                  <a:pt x="54415" y="3989"/>
                  <a:pt x="54330" y="4074"/>
                  <a:pt x="54241" y="4163"/>
                </a:cubicBezTo>
                <a:cubicBezTo>
                  <a:pt x="54088" y="4315"/>
                  <a:pt x="53928" y="4476"/>
                  <a:pt x="53760" y="4644"/>
                </a:cubicBezTo>
                <a:cubicBezTo>
                  <a:pt x="53586" y="4806"/>
                  <a:pt x="53404" y="4975"/>
                  <a:pt x="53214" y="5152"/>
                </a:cubicBezTo>
                <a:cubicBezTo>
                  <a:pt x="52834" y="5506"/>
                  <a:pt x="52424" y="5889"/>
                  <a:pt x="51985" y="6298"/>
                </a:cubicBezTo>
                <a:cubicBezTo>
                  <a:pt x="51764" y="6502"/>
                  <a:pt x="51541" y="6718"/>
                  <a:pt x="51302" y="6929"/>
                </a:cubicBezTo>
                <a:cubicBezTo>
                  <a:pt x="51061" y="7138"/>
                  <a:pt x="50813" y="7353"/>
                  <a:pt x="50559" y="7574"/>
                </a:cubicBezTo>
                <a:cubicBezTo>
                  <a:pt x="50050" y="8016"/>
                  <a:pt x="49514" y="8481"/>
                  <a:pt x="48955" y="8966"/>
                </a:cubicBezTo>
                <a:cubicBezTo>
                  <a:pt x="47802" y="9890"/>
                  <a:pt x="46572" y="10925"/>
                  <a:pt x="45201" y="11928"/>
                </a:cubicBezTo>
                <a:cubicBezTo>
                  <a:pt x="44861" y="12184"/>
                  <a:pt x="44518" y="12443"/>
                  <a:pt x="44170" y="12706"/>
                </a:cubicBezTo>
                <a:cubicBezTo>
                  <a:pt x="43813" y="12958"/>
                  <a:pt x="43452" y="13212"/>
                  <a:pt x="43087" y="13470"/>
                </a:cubicBezTo>
                <a:cubicBezTo>
                  <a:pt x="42357" y="13982"/>
                  <a:pt x="41615" y="14517"/>
                  <a:pt x="40831" y="15016"/>
                </a:cubicBezTo>
                <a:cubicBezTo>
                  <a:pt x="40052" y="15521"/>
                  <a:pt x="39271" y="16056"/>
                  <a:pt x="38447" y="16544"/>
                </a:cubicBezTo>
                <a:cubicBezTo>
                  <a:pt x="37628" y="17041"/>
                  <a:pt x="36808" y="17560"/>
                  <a:pt x="35952" y="18033"/>
                </a:cubicBezTo>
                <a:cubicBezTo>
                  <a:pt x="35527" y="18276"/>
                  <a:pt x="35100" y="18519"/>
                  <a:pt x="34671" y="18763"/>
                </a:cubicBezTo>
                <a:cubicBezTo>
                  <a:pt x="34245" y="19009"/>
                  <a:pt x="33802" y="19230"/>
                  <a:pt x="33366" y="19466"/>
                </a:cubicBezTo>
                <a:cubicBezTo>
                  <a:pt x="32928" y="19699"/>
                  <a:pt x="32489" y="19932"/>
                  <a:pt x="32050" y="20165"/>
                </a:cubicBezTo>
                <a:lnTo>
                  <a:pt x="30711" y="20827"/>
                </a:lnTo>
                <a:cubicBezTo>
                  <a:pt x="28927" y="21720"/>
                  <a:pt x="27100" y="22523"/>
                  <a:pt x="25287" y="23289"/>
                </a:cubicBezTo>
                <a:cubicBezTo>
                  <a:pt x="24833" y="23479"/>
                  <a:pt x="24376" y="23653"/>
                  <a:pt x="23923" y="23835"/>
                </a:cubicBezTo>
                <a:cubicBezTo>
                  <a:pt x="23468" y="24012"/>
                  <a:pt x="23020" y="24202"/>
                  <a:pt x="22566" y="24364"/>
                </a:cubicBezTo>
                <a:cubicBezTo>
                  <a:pt x="21659" y="24694"/>
                  <a:pt x="20766" y="25036"/>
                  <a:pt x="19874" y="25328"/>
                </a:cubicBezTo>
                <a:cubicBezTo>
                  <a:pt x="18101" y="25950"/>
                  <a:pt x="16355" y="26462"/>
                  <a:pt x="14696" y="26936"/>
                </a:cubicBezTo>
                <a:cubicBezTo>
                  <a:pt x="13030" y="27385"/>
                  <a:pt x="11445" y="27788"/>
                  <a:pt x="9969" y="28101"/>
                </a:cubicBezTo>
                <a:cubicBezTo>
                  <a:pt x="8493" y="28422"/>
                  <a:pt x="7132" y="28680"/>
                  <a:pt x="5920" y="28875"/>
                </a:cubicBezTo>
                <a:cubicBezTo>
                  <a:pt x="4707" y="29077"/>
                  <a:pt x="3644" y="29217"/>
                  <a:pt x="2767" y="29319"/>
                </a:cubicBezTo>
                <a:cubicBezTo>
                  <a:pt x="1013" y="29523"/>
                  <a:pt x="1" y="29557"/>
                  <a:pt x="1" y="29557"/>
                </a:cubicBezTo>
                <a:cubicBezTo>
                  <a:pt x="1" y="29557"/>
                  <a:pt x="252" y="29570"/>
                  <a:pt x="727" y="29576"/>
                </a:cubicBezTo>
                <a:cubicBezTo>
                  <a:pt x="868" y="29576"/>
                  <a:pt x="1029" y="29577"/>
                  <a:pt x="1209" y="29577"/>
                </a:cubicBezTo>
                <a:cubicBezTo>
                  <a:pt x="1633" y="29577"/>
                  <a:pt x="2161" y="29573"/>
                  <a:pt x="2784" y="29551"/>
                </a:cubicBezTo>
                <a:cubicBezTo>
                  <a:pt x="3670" y="29521"/>
                  <a:pt x="4747" y="29472"/>
                  <a:pt x="5979" y="29371"/>
                </a:cubicBezTo>
                <a:cubicBezTo>
                  <a:pt x="7212" y="29278"/>
                  <a:pt x="8602" y="29133"/>
                  <a:pt x="10113" y="28935"/>
                </a:cubicBezTo>
                <a:cubicBezTo>
                  <a:pt x="11626" y="28745"/>
                  <a:pt x="13256" y="28473"/>
                  <a:pt x="14979" y="28160"/>
                </a:cubicBezTo>
                <a:cubicBezTo>
                  <a:pt x="16695" y="27822"/>
                  <a:pt x="18507" y="27450"/>
                  <a:pt x="20360" y="26971"/>
                </a:cubicBezTo>
                <a:cubicBezTo>
                  <a:pt x="21291" y="26750"/>
                  <a:pt x="22226" y="26480"/>
                  <a:pt x="23178" y="26220"/>
                </a:cubicBezTo>
                <a:cubicBezTo>
                  <a:pt x="23655" y="26094"/>
                  <a:pt x="24125" y="25938"/>
                  <a:pt x="24604" y="25797"/>
                </a:cubicBezTo>
                <a:cubicBezTo>
                  <a:pt x="25081" y="25651"/>
                  <a:pt x="25563" y="25512"/>
                  <a:pt x="26042" y="25357"/>
                </a:cubicBezTo>
                <a:cubicBezTo>
                  <a:pt x="27956" y="24731"/>
                  <a:pt x="29896" y="24065"/>
                  <a:pt x="31801" y="23305"/>
                </a:cubicBezTo>
                <a:lnTo>
                  <a:pt x="33234" y="22739"/>
                </a:lnTo>
                <a:cubicBezTo>
                  <a:pt x="33704" y="22537"/>
                  <a:pt x="34176" y="22336"/>
                  <a:pt x="34646" y="22135"/>
                </a:cubicBezTo>
                <a:cubicBezTo>
                  <a:pt x="35114" y="21929"/>
                  <a:pt x="35590" y="21740"/>
                  <a:pt x="36051" y="21523"/>
                </a:cubicBezTo>
                <a:cubicBezTo>
                  <a:pt x="36513" y="21309"/>
                  <a:pt x="36975" y="21096"/>
                  <a:pt x="37434" y="20883"/>
                </a:cubicBezTo>
                <a:cubicBezTo>
                  <a:pt x="38359" y="20468"/>
                  <a:pt x="39250" y="20004"/>
                  <a:pt x="40139" y="19561"/>
                </a:cubicBezTo>
                <a:cubicBezTo>
                  <a:pt x="41035" y="19126"/>
                  <a:pt x="41889" y="18642"/>
                  <a:pt x="42741" y="18185"/>
                </a:cubicBezTo>
                <a:cubicBezTo>
                  <a:pt x="43599" y="17735"/>
                  <a:pt x="44414" y="17245"/>
                  <a:pt x="45218" y="16776"/>
                </a:cubicBezTo>
                <a:cubicBezTo>
                  <a:pt x="45621" y="16539"/>
                  <a:pt x="46019" y="16306"/>
                  <a:pt x="46411" y="16075"/>
                </a:cubicBezTo>
                <a:cubicBezTo>
                  <a:pt x="46797" y="15832"/>
                  <a:pt x="47178" y="15593"/>
                  <a:pt x="47553" y="15355"/>
                </a:cubicBezTo>
                <a:cubicBezTo>
                  <a:pt x="49071" y="14428"/>
                  <a:pt x="50444" y="13458"/>
                  <a:pt x="51734" y="12590"/>
                </a:cubicBezTo>
                <a:cubicBezTo>
                  <a:pt x="52362" y="12131"/>
                  <a:pt x="52963" y="11692"/>
                  <a:pt x="53536" y="11274"/>
                </a:cubicBezTo>
                <a:cubicBezTo>
                  <a:pt x="53821" y="11065"/>
                  <a:pt x="54101" y="10861"/>
                  <a:pt x="54372" y="10663"/>
                </a:cubicBezTo>
                <a:cubicBezTo>
                  <a:pt x="54641" y="10462"/>
                  <a:pt x="54894" y="10256"/>
                  <a:pt x="55143" y="10061"/>
                </a:cubicBezTo>
                <a:cubicBezTo>
                  <a:pt x="55641" y="9671"/>
                  <a:pt x="56105" y="9304"/>
                  <a:pt x="56536" y="8966"/>
                </a:cubicBezTo>
                <a:cubicBezTo>
                  <a:pt x="56751" y="8797"/>
                  <a:pt x="56957" y="8634"/>
                  <a:pt x="57155" y="8479"/>
                </a:cubicBezTo>
                <a:cubicBezTo>
                  <a:pt x="57346" y="8317"/>
                  <a:pt x="57529" y="8162"/>
                  <a:pt x="57703" y="8016"/>
                </a:cubicBezTo>
                <a:cubicBezTo>
                  <a:pt x="57891" y="7858"/>
                  <a:pt x="58066" y="7709"/>
                  <a:pt x="58230" y="7570"/>
                </a:cubicBezTo>
                <a:lnTo>
                  <a:pt x="59336" y="8657"/>
                </a:lnTo>
                <a:cubicBezTo>
                  <a:pt x="59473" y="8791"/>
                  <a:pt x="59642" y="8851"/>
                  <a:pt x="59808" y="8851"/>
                </a:cubicBezTo>
                <a:cubicBezTo>
                  <a:pt x="60128" y="8851"/>
                  <a:pt x="60437" y="8626"/>
                  <a:pt x="60484" y="8261"/>
                </a:cubicBezTo>
                <a:lnTo>
                  <a:pt x="61466" y="767"/>
                </a:lnTo>
                <a:cubicBezTo>
                  <a:pt x="61520" y="350"/>
                  <a:pt x="61191" y="0"/>
                  <a:pt x="60796" y="0"/>
                </a:cubicBezTo>
                <a:close/>
              </a:path>
            </a:pathLst>
          </a:custGeom>
          <a:gradFill>
            <a:gsLst>
              <a:gs pos="14000">
                <a:schemeClr val="bg1">
                  <a:lumMod val="85000"/>
                </a:schemeClr>
              </a:gs>
              <a:gs pos="100000">
                <a:schemeClr val="accent1">
                  <a:lumMod val="30000"/>
                  <a:lumOff val="70000"/>
                </a:schemeClr>
              </a:gs>
            </a:gsLst>
            <a:lin ang="10800000" scaled="0"/>
          </a:gra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Roboto Light"/>
              <a:ea typeface="+mn-ea"/>
              <a:cs typeface="+mn-cs"/>
            </a:endParaRPr>
          </a:p>
        </p:txBody>
      </p:sp>
      <p:sp>
        <p:nvSpPr>
          <p:cNvPr id="35" name="Google Shape;82;p16">
            <a:extLst>
              <a:ext uri="{FF2B5EF4-FFF2-40B4-BE49-F238E27FC236}">
                <a16:creationId xmlns:a16="http://schemas.microsoft.com/office/drawing/2014/main" id="{6107D6A5-BED2-BEBB-3DE3-2F2C75D73E44}"/>
              </a:ext>
            </a:extLst>
          </p:cNvPr>
          <p:cNvSpPr/>
          <p:nvPr/>
        </p:nvSpPr>
        <p:spPr>
          <a:xfrm rot="1183291">
            <a:off x="7185757" y="2111079"/>
            <a:ext cx="1750768" cy="1187970"/>
          </a:xfrm>
          <a:custGeom>
            <a:avLst/>
            <a:gdLst/>
            <a:ahLst/>
            <a:cxnLst/>
            <a:rect l="l" t="t" r="r" b="b"/>
            <a:pathLst>
              <a:path w="61521" h="29578" extrusionOk="0">
                <a:moveTo>
                  <a:pt x="60796" y="0"/>
                </a:moveTo>
                <a:cubicBezTo>
                  <a:pt x="60741" y="0"/>
                  <a:pt x="60686" y="7"/>
                  <a:pt x="60630" y="21"/>
                </a:cubicBezTo>
                <a:lnTo>
                  <a:pt x="53757" y="1729"/>
                </a:lnTo>
                <a:cubicBezTo>
                  <a:pt x="53242" y="1857"/>
                  <a:pt x="53066" y="2499"/>
                  <a:pt x="53446" y="2870"/>
                </a:cubicBezTo>
                <a:lnTo>
                  <a:pt x="54499" y="3905"/>
                </a:lnTo>
                <a:cubicBezTo>
                  <a:pt x="54415" y="3989"/>
                  <a:pt x="54330" y="4074"/>
                  <a:pt x="54241" y="4163"/>
                </a:cubicBezTo>
                <a:cubicBezTo>
                  <a:pt x="54088" y="4315"/>
                  <a:pt x="53928" y="4476"/>
                  <a:pt x="53760" y="4644"/>
                </a:cubicBezTo>
                <a:cubicBezTo>
                  <a:pt x="53586" y="4806"/>
                  <a:pt x="53404" y="4975"/>
                  <a:pt x="53214" y="5152"/>
                </a:cubicBezTo>
                <a:cubicBezTo>
                  <a:pt x="52834" y="5506"/>
                  <a:pt x="52424" y="5889"/>
                  <a:pt x="51985" y="6298"/>
                </a:cubicBezTo>
                <a:cubicBezTo>
                  <a:pt x="51764" y="6502"/>
                  <a:pt x="51541" y="6718"/>
                  <a:pt x="51302" y="6929"/>
                </a:cubicBezTo>
                <a:cubicBezTo>
                  <a:pt x="51061" y="7138"/>
                  <a:pt x="50813" y="7353"/>
                  <a:pt x="50559" y="7574"/>
                </a:cubicBezTo>
                <a:cubicBezTo>
                  <a:pt x="50050" y="8016"/>
                  <a:pt x="49514" y="8481"/>
                  <a:pt x="48955" y="8966"/>
                </a:cubicBezTo>
                <a:cubicBezTo>
                  <a:pt x="47802" y="9890"/>
                  <a:pt x="46572" y="10925"/>
                  <a:pt x="45201" y="11928"/>
                </a:cubicBezTo>
                <a:cubicBezTo>
                  <a:pt x="44861" y="12184"/>
                  <a:pt x="44518" y="12443"/>
                  <a:pt x="44170" y="12706"/>
                </a:cubicBezTo>
                <a:cubicBezTo>
                  <a:pt x="43813" y="12958"/>
                  <a:pt x="43452" y="13212"/>
                  <a:pt x="43087" y="13470"/>
                </a:cubicBezTo>
                <a:cubicBezTo>
                  <a:pt x="42357" y="13982"/>
                  <a:pt x="41615" y="14517"/>
                  <a:pt x="40831" y="15016"/>
                </a:cubicBezTo>
                <a:cubicBezTo>
                  <a:pt x="40052" y="15521"/>
                  <a:pt x="39271" y="16056"/>
                  <a:pt x="38447" y="16544"/>
                </a:cubicBezTo>
                <a:cubicBezTo>
                  <a:pt x="37628" y="17041"/>
                  <a:pt x="36808" y="17560"/>
                  <a:pt x="35952" y="18033"/>
                </a:cubicBezTo>
                <a:cubicBezTo>
                  <a:pt x="35527" y="18276"/>
                  <a:pt x="35100" y="18519"/>
                  <a:pt x="34671" y="18763"/>
                </a:cubicBezTo>
                <a:cubicBezTo>
                  <a:pt x="34245" y="19009"/>
                  <a:pt x="33802" y="19230"/>
                  <a:pt x="33366" y="19466"/>
                </a:cubicBezTo>
                <a:cubicBezTo>
                  <a:pt x="32928" y="19699"/>
                  <a:pt x="32489" y="19932"/>
                  <a:pt x="32050" y="20165"/>
                </a:cubicBezTo>
                <a:lnTo>
                  <a:pt x="30711" y="20827"/>
                </a:lnTo>
                <a:cubicBezTo>
                  <a:pt x="28927" y="21720"/>
                  <a:pt x="27100" y="22523"/>
                  <a:pt x="25287" y="23289"/>
                </a:cubicBezTo>
                <a:cubicBezTo>
                  <a:pt x="24833" y="23479"/>
                  <a:pt x="24376" y="23653"/>
                  <a:pt x="23923" y="23835"/>
                </a:cubicBezTo>
                <a:cubicBezTo>
                  <a:pt x="23468" y="24012"/>
                  <a:pt x="23020" y="24202"/>
                  <a:pt x="22566" y="24364"/>
                </a:cubicBezTo>
                <a:cubicBezTo>
                  <a:pt x="21659" y="24694"/>
                  <a:pt x="20766" y="25036"/>
                  <a:pt x="19874" y="25328"/>
                </a:cubicBezTo>
                <a:cubicBezTo>
                  <a:pt x="18101" y="25950"/>
                  <a:pt x="16355" y="26462"/>
                  <a:pt x="14696" y="26936"/>
                </a:cubicBezTo>
                <a:cubicBezTo>
                  <a:pt x="13030" y="27385"/>
                  <a:pt x="11445" y="27788"/>
                  <a:pt x="9969" y="28101"/>
                </a:cubicBezTo>
                <a:cubicBezTo>
                  <a:pt x="8493" y="28422"/>
                  <a:pt x="7132" y="28680"/>
                  <a:pt x="5920" y="28875"/>
                </a:cubicBezTo>
                <a:cubicBezTo>
                  <a:pt x="4707" y="29077"/>
                  <a:pt x="3644" y="29217"/>
                  <a:pt x="2767" y="29319"/>
                </a:cubicBezTo>
                <a:cubicBezTo>
                  <a:pt x="1013" y="29523"/>
                  <a:pt x="1" y="29557"/>
                  <a:pt x="1" y="29557"/>
                </a:cubicBezTo>
                <a:cubicBezTo>
                  <a:pt x="1" y="29557"/>
                  <a:pt x="252" y="29570"/>
                  <a:pt x="727" y="29576"/>
                </a:cubicBezTo>
                <a:cubicBezTo>
                  <a:pt x="868" y="29576"/>
                  <a:pt x="1029" y="29577"/>
                  <a:pt x="1209" y="29577"/>
                </a:cubicBezTo>
                <a:cubicBezTo>
                  <a:pt x="1633" y="29577"/>
                  <a:pt x="2161" y="29573"/>
                  <a:pt x="2784" y="29551"/>
                </a:cubicBezTo>
                <a:cubicBezTo>
                  <a:pt x="3670" y="29521"/>
                  <a:pt x="4747" y="29472"/>
                  <a:pt x="5979" y="29371"/>
                </a:cubicBezTo>
                <a:cubicBezTo>
                  <a:pt x="7212" y="29278"/>
                  <a:pt x="8602" y="29133"/>
                  <a:pt x="10113" y="28935"/>
                </a:cubicBezTo>
                <a:cubicBezTo>
                  <a:pt x="11626" y="28745"/>
                  <a:pt x="13256" y="28473"/>
                  <a:pt x="14979" y="28160"/>
                </a:cubicBezTo>
                <a:cubicBezTo>
                  <a:pt x="16695" y="27822"/>
                  <a:pt x="18507" y="27450"/>
                  <a:pt x="20360" y="26971"/>
                </a:cubicBezTo>
                <a:cubicBezTo>
                  <a:pt x="21291" y="26750"/>
                  <a:pt x="22226" y="26480"/>
                  <a:pt x="23178" y="26220"/>
                </a:cubicBezTo>
                <a:cubicBezTo>
                  <a:pt x="23655" y="26094"/>
                  <a:pt x="24125" y="25938"/>
                  <a:pt x="24604" y="25797"/>
                </a:cubicBezTo>
                <a:cubicBezTo>
                  <a:pt x="25081" y="25651"/>
                  <a:pt x="25563" y="25512"/>
                  <a:pt x="26042" y="25357"/>
                </a:cubicBezTo>
                <a:cubicBezTo>
                  <a:pt x="27956" y="24731"/>
                  <a:pt x="29896" y="24065"/>
                  <a:pt x="31801" y="23305"/>
                </a:cubicBezTo>
                <a:lnTo>
                  <a:pt x="33234" y="22739"/>
                </a:lnTo>
                <a:cubicBezTo>
                  <a:pt x="33704" y="22537"/>
                  <a:pt x="34176" y="22336"/>
                  <a:pt x="34646" y="22135"/>
                </a:cubicBezTo>
                <a:cubicBezTo>
                  <a:pt x="35114" y="21929"/>
                  <a:pt x="35590" y="21740"/>
                  <a:pt x="36051" y="21523"/>
                </a:cubicBezTo>
                <a:cubicBezTo>
                  <a:pt x="36513" y="21309"/>
                  <a:pt x="36975" y="21096"/>
                  <a:pt x="37434" y="20883"/>
                </a:cubicBezTo>
                <a:cubicBezTo>
                  <a:pt x="38359" y="20468"/>
                  <a:pt x="39250" y="20004"/>
                  <a:pt x="40139" y="19561"/>
                </a:cubicBezTo>
                <a:cubicBezTo>
                  <a:pt x="41035" y="19126"/>
                  <a:pt x="41889" y="18642"/>
                  <a:pt x="42741" y="18185"/>
                </a:cubicBezTo>
                <a:cubicBezTo>
                  <a:pt x="43599" y="17735"/>
                  <a:pt x="44414" y="17245"/>
                  <a:pt x="45218" y="16776"/>
                </a:cubicBezTo>
                <a:cubicBezTo>
                  <a:pt x="45621" y="16539"/>
                  <a:pt x="46019" y="16306"/>
                  <a:pt x="46411" y="16075"/>
                </a:cubicBezTo>
                <a:cubicBezTo>
                  <a:pt x="46797" y="15832"/>
                  <a:pt x="47178" y="15593"/>
                  <a:pt x="47553" y="15355"/>
                </a:cubicBezTo>
                <a:cubicBezTo>
                  <a:pt x="49071" y="14428"/>
                  <a:pt x="50444" y="13458"/>
                  <a:pt x="51734" y="12590"/>
                </a:cubicBezTo>
                <a:cubicBezTo>
                  <a:pt x="52362" y="12131"/>
                  <a:pt x="52963" y="11692"/>
                  <a:pt x="53536" y="11274"/>
                </a:cubicBezTo>
                <a:cubicBezTo>
                  <a:pt x="53821" y="11065"/>
                  <a:pt x="54101" y="10861"/>
                  <a:pt x="54372" y="10663"/>
                </a:cubicBezTo>
                <a:cubicBezTo>
                  <a:pt x="54641" y="10462"/>
                  <a:pt x="54894" y="10256"/>
                  <a:pt x="55143" y="10061"/>
                </a:cubicBezTo>
                <a:cubicBezTo>
                  <a:pt x="55641" y="9671"/>
                  <a:pt x="56105" y="9304"/>
                  <a:pt x="56536" y="8966"/>
                </a:cubicBezTo>
                <a:cubicBezTo>
                  <a:pt x="56751" y="8797"/>
                  <a:pt x="56957" y="8634"/>
                  <a:pt x="57155" y="8479"/>
                </a:cubicBezTo>
                <a:cubicBezTo>
                  <a:pt x="57346" y="8317"/>
                  <a:pt x="57529" y="8162"/>
                  <a:pt x="57703" y="8016"/>
                </a:cubicBezTo>
                <a:cubicBezTo>
                  <a:pt x="57891" y="7858"/>
                  <a:pt x="58066" y="7709"/>
                  <a:pt x="58230" y="7570"/>
                </a:cubicBezTo>
                <a:lnTo>
                  <a:pt x="59336" y="8657"/>
                </a:lnTo>
                <a:cubicBezTo>
                  <a:pt x="59473" y="8791"/>
                  <a:pt x="59642" y="8851"/>
                  <a:pt x="59808" y="8851"/>
                </a:cubicBezTo>
                <a:cubicBezTo>
                  <a:pt x="60128" y="8851"/>
                  <a:pt x="60437" y="8626"/>
                  <a:pt x="60484" y="8261"/>
                </a:cubicBezTo>
                <a:lnTo>
                  <a:pt x="61466" y="767"/>
                </a:lnTo>
                <a:cubicBezTo>
                  <a:pt x="61520" y="350"/>
                  <a:pt x="61191" y="0"/>
                  <a:pt x="60796" y="0"/>
                </a:cubicBezTo>
                <a:close/>
              </a:path>
            </a:pathLst>
          </a:custGeom>
          <a:gradFill>
            <a:gsLst>
              <a:gs pos="14000">
                <a:schemeClr val="bg1">
                  <a:lumMod val="85000"/>
                </a:schemeClr>
              </a:gs>
              <a:gs pos="100000">
                <a:schemeClr val="accent1">
                  <a:lumMod val="30000"/>
                  <a:lumOff val="70000"/>
                </a:schemeClr>
              </a:gs>
            </a:gsLst>
            <a:lin ang="10800000" scaled="0"/>
          </a:gra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Roboto Light"/>
              <a:ea typeface="+mn-ea"/>
              <a:cs typeface="+mn-cs"/>
            </a:endParaRPr>
          </a:p>
        </p:txBody>
      </p:sp>
      <p:sp>
        <p:nvSpPr>
          <p:cNvPr id="36" name="Google Shape;82;p16">
            <a:extLst>
              <a:ext uri="{FF2B5EF4-FFF2-40B4-BE49-F238E27FC236}">
                <a16:creationId xmlns:a16="http://schemas.microsoft.com/office/drawing/2014/main" id="{4CEC82A3-5833-2017-6E2D-916ED9586C73}"/>
              </a:ext>
            </a:extLst>
          </p:cNvPr>
          <p:cNvSpPr/>
          <p:nvPr/>
        </p:nvSpPr>
        <p:spPr>
          <a:xfrm rot="1223100">
            <a:off x="7349056" y="3005833"/>
            <a:ext cx="1750768" cy="1187970"/>
          </a:xfrm>
          <a:custGeom>
            <a:avLst/>
            <a:gdLst/>
            <a:ahLst/>
            <a:cxnLst/>
            <a:rect l="l" t="t" r="r" b="b"/>
            <a:pathLst>
              <a:path w="61521" h="29578" extrusionOk="0">
                <a:moveTo>
                  <a:pt x="60796" y="0"/>
                </a:moveTo>
                <a:cubicBezTo>
                  <a:pt x="60741" y="0"/>
                  <a:pt x="60686" y="7"/>
                  <a:pt x="60630" y="21"/>
                </a:cubicBezTo>
                <a:lnTo>
                  <a:pt x="53757" y="1729"/>
                </a:lnTo>
                <a:cubicBezTo>
                  <a:pt x="53242" y="1857"/>
                  <a:pt x="53066" y="2499"/>
                  <a:pt x="53446" y="2870"/>
                </a:cubicBezTo>
                <a:lnTo>
                  <a:pt x="54499" y="3905"/>
                </a:lnTo>
                <a:cubicBezTo>
                  <a:pt x="54415" y="3989"/>
                  <a:pt x="54330" y="4074"/>
                  <a:pt x="54241" y="4163"/>
                </a:cubicBezTo>
                <a:cubicBezTo>
                  <a:pt x="54088" y="4315"/>
                  <a:pt x="53928" y="4476"/>
                  <a:pt x="53760" y="4644"/>
                </a:cubicBezTo>
                <a:cubicBezTo>
                  <a:pt x="53586" y="4806"/>
                  <a:pt x="53404" y="4975"/>
                  <a:pt x="53214" y="5152"/>
                </a:cubicBezTo>
                <a:cubicBezTo>
                  <a:pt x="52834" y="5506"/>
                  <a:pt x="52424" y="5889"/>
                  <a:pt x="51985" y="6298"/>
                </a:cubicBezTo>
                <a:cubicBezTo>
                  <a:pt x="51764" y="6502"/>
                  <a:pt x="51541" y="6718"/>
                  <a:pt x="51302" y="6929"/>
                </a:cubicBezTo>
                <a:cubicBezTo>
                  <a:pt x="51061" y="7138"/>
                  <a:pt x="50813" y="7353"/>
                  <a:pt x="50559" y="7574"/>
                </a:cubicBezTo>
                <a:cubicBezTo>
                  <a:pt x="50050" y="8016"/>
                  <a:pt x="49514" y="8481"/>
                  <a:pt x="48955" y="8966"/>
                </a:cubicBezTo>
                <a:cubicBezTo>
                  <a:pt x="47802" y="9890"/>
                  <a:pt x="46572" y="10925"/>
                  <a:pt x="45201" y="11928"/>
                </a:cubicBezTo>
                <a:cubicBezTo>
                  <a:pt x="44861" y="12184"/>
                  <a:pt x="44518" y="12443"/>
                  <a:pt x="44170" y="12706"/>
                </a:cubicBezTo>
                <a:cubicBezTo>
                  <a:pt x="43813" y="12958"/>
                  <a:pt x="43452" y="13212"/>
                  <a:pt x="43087" y="13470"/>
                </a:cubicBezTo>
                <a:cubicBezTo>
                  <a:pt x="42357" y="13982"/>
                  <a:pt x="41615" y="14517"/>
                  <a:pt x="40831" y="15016"/>
                </a:cubicBezTo>
                <a:cubicBezTo>
                  <a:pt x="40052" y="15521"/>
                  <a:pt x="39271" y="16056"/>
                  <a:pt x="38447" y="16544"/>
                </a:cubicBezTo>
                <a:cubicBezTo>
                  <a:pt x="37628" y="17041"/>
                  <a:pt x="36808" y="17560"/>
                  <a:pt x="35952" y="18033"/>
                </a:cubicBezTo>
                <a:cubicBezTo>
                  <a:pt x="35527" y="18276"/>
                  <a:pt x="35100" y="18519"/>
                  <a:pt x="34671" y="18763"/>
                </a:cubicBezTo>
                <a:cubicBezTo>
                  <a:pt x="34245" y="19009"/>
                  <a:pt x="33802" y="19230"/>
                  <a:pt x="33366" y="19466"/>
                </a:cubicBezTo>
                <a:cubicBezTo>
                  <a:pt x="32928" y="19699"/>
                  <a:pt x="32489" y="19932"/>
                  <a:pt x="32050" y="20165"/>
                </a:cubicBezTo>
                <a:lnTo>
                  <a:pt x="30711" y="20827"/>
                </a:lnTo>
                <a:cubicBezTo>
                  <a:pt x="28927" y="21720"/>
                  <a:pt x="27100" y="22523"/>
                  <a:pt x="25287" y="23289"/>
                </a:cubicBezTo>
                <a:cubicBezTo>
                  <a:pt x="24833" y="23479"/>
                  <a:pt x="24376" y="23653"/>
                  <a:pt x="23923" y="23835"/>
                </a:cubicBezTo>
                <a:cubicBezTo>
                  <a:pt x="23468" y="24012"/>
                  <a:pt x="23020" y="24202"/>
                  <a:pt x="22566" y="24364"/>
                </a:cubicBezTo>
                <a:cubicBezTo>
                  <a:pt x="21659" y="24694"/>
                  <a:pt x="20766" y="25036"/>
                  <a:pt x="19874" y="25328"/>
                </a:cubicBezTo>
                <a:cubicBezTo>
                  <a:pt x="18101" y="25950"/>
                  <a:pt x="16355" y="26462"/>
                  <a:pt x="14696" y="26936"/>
                </a:cubicBezTo>
                <a:cubicBezTo>
                  <a:pt x="13030" y="27385"/>
                  <a:pt x="11445" y="27788"/>
                  <a:pt x="9969" y="28101"/>
                </a:cubicBezTo>
                <a:cubicBezTo>
                  <a:pt x="8493" y="28422"/>
                  <a:pt x="7132" y="28680"/>
                  <a:pt x="5920" y="28875"/>
                </a:cubicBezTo>
                <a:cubicBezTo>
                  <a:pt x="4707" y="29077"/>
                  <a:pt x="3644" y="29217"/>
                  <a:pt x="2767" y="29319"/>
                </a:cubicBezTo>
                <a:cubicBezTo>
                  <a:pt x="1013" y="29523"/>
                  <a:pt x="1" y="29557"/>
                  <a:pt x="1" y="29557"/>
                </a:cubicBezTo>
                <a:cubicBezTo>
                  <a:pt x="1" y="29557"/>
                  <a:pt x="252" y="29570"/>
                  <a:pt x="727" y="29576"/>
                </a:cubicBezTo>
                <a:cubicBezTo>
                  <a:pt x="868" y="29576"/>
                  <a:pt x="1029" y="29577"/>
                  <a:pt x="1209" y="29577"/>
                </a:cubicBezTo>
                <a:cubicBezTo>
                  <a:pt x="1633" y="29577"/>
                  <a:pt x="2161" y="29573"/>
                  <a:pt x="2784" y="29551"/>
                </a:cubicBezTo>
                <a:cubicBezTo>
                  <a:pt x="3670" y="29521"/>
                  <a:pt x="4747" y="29472"/>
                  <a:pt x="5979" y="29371"/>
                </a:cubicBezTo>
                <a:cubicBezTo>
                  <a:pt x="7212" y="29278"/>
                  <a:pt x="8602" y="29133"/>
                  <a:pt x="10113" y="28935"/>
                </a:cubicBezTo>
                <a:cubicBezTo>
                  <a:pt x="11626" y="28745"/>
                  <a:pt x="13256" y="28473"/>
                  <a:pt x="14979" y="28160"/>
                </a:cubicBezTo>
                <a:cubicBezTo>
                  <a:pt x="16695" y="27822"/>
                  <a:pt x="18507" y="27450"/>
                  <a:pt x="20360" y="26971"/>
                </a:cubicBezTo>
                <a:cubicBezTo>
                  <a:pt x="21291" y="26750"/>
                  <a:pt x="22226" y="26480"/>
                  <a:pt x="23178" y="26220"/>
                </a:cubicBezTo>
                <a:cubicBezTo>
                  <a:pt x="23655" y="26094"/>
                  <a:pt x="24125" y="25938"/>
                  <a:pt x="24604" y="25797"/>
                </a:cubicBezTo>
                <a:cubicBezTo>
                  <a:pt x="25081" y="25651"/>
                  <a:pt x="25563" y="25512"/>
                  <a:pt x="26042" y="25357"/>
                </a:cubicBezTo>
                <a:cubicBezTo>
                  <a:pt x="27956" y="24731"/>
                  <a:pt x="29896" y="24065"/>
                  <a:pt x="31801" y="23305"/>
                </a:cubicBezTo>
                <a:lnTo>
                  <a:pt x="33234" y="22739"/>
                </a:lnTo>
                <a:cubicBezTo>
                  <a:pt x="33704" y="22537"/>
                  <a:pt x="34176" y="22336"/>
                  <a:pt x="34646" y="22135"/>
                </a:cubicBezTo>
                <a:cubicBezTo>
                  <a:pt x="35114" y="21929"/>
                  <a:pt x="35590" y="21740"/>
                  <a:pt x="36051" y="21523"/>
                </a:cubicBezTo>
                <a:cubicBezTo>
                  <a:pt x="36513" y="21309"/>
                  <a:pt x="36975" y="21096"/>
                  <a:pt x="37434" y="20883"/>
                </a:cubicBezTo>
                <a:cubicBezTo>
                  <a:pt x="38359" y="20468"/>
                  <a:pt x="39250" y="20004"/>
                  <a:pt x="40139" y="19561"/>
                </a:cubicBezTo>
                <a:cubicBezTo>
                  <a:pt x="41035" y="19126"/>
                  <a:pt x="41889" y="18642"/>
                  <a:pt x="42741" y="18185"/>
                </a:cubicBezTo>
                <a:cubicBezTo>
                  <a:pt x="43599" y="17735"/>
                  <a:pt x="44414" y="17245"/>
                  <a:pt x="45218" y="16776"/>
                </a:cubicBezTo>
                <a:cubicBezTo>
                  <a:pt x="45621" y="16539"/>
                  <a:pt x="46019" y="16306"/>
                  <a:pt x="46411" y="16075"/>
                </a:cubicBezTo>
                <a:cubicBezTo>
                  <a:pt x="46797" y="15832"/>
                  <a:pt x="47178" y="15593"/>
                  <a:pt x="47553" y="15355"/>
                </a:cubicBezTo>
                <a:cubicBezTo>
                  <a:pt x="49071" y="14428"/>
                  <a:pt x="50444" y="13458"/>
                  <a:pt x="51734" y="12590"/>
                </a:cubicBezTo>
                <a:cubicBezTo>
                  <a:pt x="52362" y="12131"/>
                  <a:pt x="52963" y="11692"/>
                  <a:pt x="53536" y="11274"/>
                </a:cubicBezTo>
                <a:cubicBezTo>
                  <a:pt x="53821" y="11065"/>
                  <a:pt x="54101" y="10861"/>
                  <a:pt x="54372" y="10663"/>
                </a:cubicBezTo>
                <a:cubicBezTo>
                  <a:pt x="54641" y="10462"/>
                  <a:pt x="54894" y="10256"/>
                  <a:pt x="55143" y="10061"/>
                </a:cubicBezTo>
                <a:cubicBezTo>
                  <a:pt x="55641" y="9671"/>
                  <a:pt x="56105" y="9304"/>
                  <a:pt x="56536" y="8966"/>
                </a:cubicBezTo>
                <a:cubicBezTo>
                  <a:pt x="56751" y="8797"/>
                  <a:pt x="56957" y="8634"/>
                  <a:pt x="57155" y="8479"/>
                </a:cubicBezTo>
                <a:cubicBezTo>
                  <a:pt x="57346" y="8317"/>
                  <a:pt x="57529" y="8162"/>
                  <a:pt x="57703" y="8016"/>
                </a:cubicBezTo>
                <a:cubicBezTo>
                  <a:pt x="57891" y="7858"/>
                  <a:pt x="58066" y="7709"/>
                  <a:pt x="58230" y="7570"/>
                </a:cubicBezTo>
                <a:lnTo>
                  <a:pt x="59336" y="8657"/>
                </a:lnTo>
                <a:cubicBezTo>
                  <a:pt x="59473" y="8791"/>
                  <a:pt x="59642" y="8851"/>
                  <a:pt x="59808" y="8851"/>
                </a:cubicBezTo>
                <a:cubicBezTo>
                  <a:pt x="60128" y="8851"/>
                  <a:pt x="60437" y="8626"/>
                  <a:pt x="60484" y="8261"/>
                </a:cubicBezTo>
                <a:lnTo>
                  <a:pt x="61466" y="767"/>
                </a:lnTo>
                <a:cubicBezTo>
                  <a:pt x="61520" y="350"/>
                  <a:pt x="61191" y="0"/>
                  <a:pt x="60796" y="0"/>
                </a:cubicBezTo>
                <a:close/>
              </a:path>
            </a:pathLst>
          </a:custGeom>
          <a:gradFill>
            <a:gsLst>
              <a:gs pos="14000">
                <a:schemeClr val="bg1">
                  <a:lumMod val="85000"/>
                </a:schemeClr>
              </a:gs>
              <a:gs pos="100000">
                <a:schemeClr val="accent1">
                  <a:lumMod val="30000"/>
                  <a:lumOff val="70000"/>
                </a:schemeClr>
              </a:gs>
            </a:gsLst>
            <a:lin ang="10800000" scaled="0"/>
          </a:gra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Roboto Light"/>
              <a:ea typeface="+mn-ea"/>
              <a:cs typeface="+mn-cs"/>
            </a:endParaRPr>
          </a:p>
        </p:txBody>
      </p:sp>
      <p:sp>
        <p:nvSpPr>
          <p:cNvPr id="37" name="Google Shape;82;p16">
            <a:extLst>
              <a:ext uri="{FF2B5EF4-FFF2-40B4-BE49-F238E27FC236}">
                <a16:creationId xmlns:a16="http://schemas.microsoft.com/office/drawing/2014/main" id="{6B42FA0E-EB0D-F68A-A86B-A6298D64D18D}"/>
              </a:ext>
            </a:extLst>
          </p:cNvPr>
          <p:cNvSpPr/>
          <p:nvPr/>
        </p:nvSpPr>
        <p:spPr>
          <a:xfrm rot="1223100">
            <a:off x="7509369" y="3893424"/>
            <a:ext cx="1750768" cy="1187970"/>
          </a:xfrm>
          <a:custGeom>
            <a:avLst/>
            <a:gdLst/>
            <a:ahLst/>
            <a:cxnLst/>
            <a:rect l="l" t="t" r="r" b="b"/>
            <a:pathLst>
              <a:path w="61521" h="29578" extrusionOk="0">
                <a:moveTo>
                  <a:pt x="60796" y="0"/>
                </a:moveTo>
                <a:cubicBezTo>
                  <a:pt x="60741" y="0"/>
                  <a:pt x="60686" y="7"/>
                  <a:pt x="60630" y="21"/>
                </a:cubicBezTo>
                <a:lnTo>
                  <a:pt x="53757" y="1729"/>
                </a:lnTo>
                <a:cubicBezTo>
                  <a:pt x="53242" y="1857"/>
                  <a:pt x="53066" y="2499"/>
                  <a:pt x="53446" y="2870"/>
                </a:cubicBezTo>
                <a:lnTo>
                  <a:pt x="54499" y="3905"/>
                </a:lnTo>
                <a:cubicBezTo>
                  <a:pt x="54415" y="3989"/>
                  <a:pt x="54330" y="4074"/>
                  <a:pt x="54241" y="4163"/>
                </a:cubicBezTo>
                <a:cubicBezTo>
                  <a:pt x="54088" y="4315"/>
                  <a:pt x="53928" y="4476"/>
                  <a:pt x="53760" y="4644"/>
                </a:cubicBezTo>
                <a:cubicBezTo>
                  <a:pt x="53586" y="4806"/>
                  <a:pt x="53404" y="4975"/>
                  <a:pt x="53214" y="5152"/>
                </a:cubicBezTo>
                <a:cubicBezTo>
                  <a:pt x="52834" y="5506"/>
                  <a:pt x="52424" y="5889"/>
                  <a:pt x="51985" y="6298"/>
                </a:cubicBezTo>
                <a:cubicBezTo>
                  <a:pt x="51764" y="6502"/>
                  <a:pt x="51541" y="6718"/>
                  <a:pt x="51302" y="6929"/>
                </a:cubicBezTo>
                <a:cubicBezTo>
                  <a:pt x="51061" y="7138"/>
                  <a:pt x="50813" y="7353"/>
                  <a:pt x="50559" y="7574"/>
                </a:cubicBezTo>
                <a:cubicBezTo>
                  <a:pt x="50050" y="8016"/>
                  <a:pt x="49514" y="8481"/>
                  <a:pt x="48955" y="8966"/>
                </a:cubicBezTo>
                <a:cubicBezTo>
                  <a:pt x="47802" y="9890"/>
                  <a:pt x="46572" y="10925"/>
                  <a:pt x="45201" y="11928"/>
                </a:cubicBezTo>
                <a:cubicBezTo>
                  <a:pt x="44861" y="12184"/>
                  <a:pt x="44518" y="12443"/>
                  <a:pt x="44170" y="12706"/>
                </a:cubicBezTo>
                <a:cubicBezTo>
                  <a:pt x="43813" y="12958"/>
                  <a:pt x="43452" y="13212"/>
                  <a:pt x="43087" y="13470"/>
                </a:cubicBezTo>
                <a:cubicBezTo>
                  <a:pt x="42357" y="13982"/>
                  <a:pt x="41615" y="14517"/>
                  <a:pt x="40831" y="15016"/>
                </a:cubicBezTo>
                <a:cubicBezTo>
                  <a:pt x="40052" y="15521"/>
                  <a:pt x="39271" y="16056"/>
                  <a:pt x="38447" y="16544"/>
                </a:cubicBezTo>
                <a:cubicBezTo>
                  <a:pt x="37628" y="17041"/>
                  <a:pt x="36808" y="17560"/>
                  <a:pt x="35952" y="18033"/>
                </a:cubicBezTo>
                <a:cubicBezTo>
                  <a:pt x="35527" y="18276"/>
                  <a:pt x="35100" y="18519"/>
                  <a:pt x="34671" y="18763"/>
                </a:cubicBezTo>
                <a:cubicBezTo>
                  <a:pt x="34245" y="19009"/>
                  <a:pt x="33802" y="19230"/>
                  <a:pt x="33366" y="19466"/>
                </a:cubicBezTo>
                <a:cubicBezTo>
                  <a:pt x="32928" y="19699"/>
                  <a:pt x="32489" y="19932"/>
                  <a:pt x="32050" y="20165"/>
                </a:cubicBezTo>
                <a:lnTo>
                  <a:pt x="30711" y="20827"/>
                </a:lnTo>
                <a:cubicBezTo>
                  <a:pt x="28927" y="21720"/>
                  <a:pt x="27100" y="22523"/>
                  <a:pt x="25287" y="23289"/>
                </a:cubicBezTo>
                <a:cubicBezTo>
                  <a:pt x="24833" y="23479"/>
                  <a:pt x="24376" y="23653"/>
                  <a:pt x="23923" y="23835"/>
                </a:cubicBezTo>
                <a:cubicBezTo>
                  <a:pt x="23468" y="24012"/>
                  <a:pt x="23020" y="24202"/>
                  <a:pt x="22566" y="24364"/>
                </a:cubicBezTo>
                <a:cubicBezTo>
                  <a:pt x="21659" y="24694"/>
                  <a:pt x="20766" y="25036"/>
                  <a:pt x="19874" y="25328"/>
                </a:cubicBezTo>
                <a:cubicBezTo>
                  <a:pt x="18101" y="25950"/>
                  <a:pt x="16355" y="26462"/>
                  <a:pt x="14696" y="26936"/>
                </a:cubicBezTo>
                <a:cubicBezTo>
                  <a:pt x="13030" y="27385"/>
                  <a:pt x="11445" y="27788"/>
                  <a:pt x="9969" y="28101"/>
                </a:cubicBezTo>
                <a:cubicBezTo>
                  <a:pt x="8493" y="28422"/>
                  <a:pt x="7132" y="28680"/>
                  <a:pt x="5920" y="28875"/>
                </a:cubicBezTo>
                <a:cubicBezTo>
                  <a:pt x="4707" y="29077"/>
                  <a:pt x="3644" y="29217"/>
                  <a:pt x="2767" y="29319"/>
                </a:cubicBezTo>
                <a:cubicBezTo>
                  <a:pt x="1013" y="29523"/>
                  <a:pt x="1" y="29557"/>
                  <a:pt x="1" y="29557"/>
                </a:cubicBezTo>
                <a:cubicBezTo>
                  <a:pt x="1" y="29557"/>
                  <a:pt x="252" y="29570"/>
                  <a:pt x="727" y="29576"/>
                </a:cubicBezTo>
                <a:cubicBezTo>
                  <a:pt x="868" y="29576"/>
                  <a:pt x="1029" y="29577"/>
                  <a:pt x="1209" y="29577"/>
                </a:cubicBezTo>
                <a:cubicBezTo>
                  <a:pt x="1633" y="29577"/>
                  <a:pt x="2161" y="29573"/>
                  <a:pt x="2784" y="29551"/>
                </a:cubicBezTo>
                <a:cubicBezTo>
                  <a:pt x="3670" y="29521"/>
                  <a:pt x="4747" y="29472"/>
                  <a:pt x="5979" y="29371"/>
                </a:cubicBezTo>
                <a:cubicBezTo>
                  <a:pt x="7212" y="29278"/>
                  <a:pt x="8602" y="29133"/>
                  <a:pt x="10113" y="28935"/>
                </a:cubicBezTo>
                <a:cubicBezTo>
                  <a:pt x="11626" y="28745"/>
                  <a:pt x="13256" y="28473"/>
                  <a:pt x="14979" y="28160"/>
                </a:cubicBezTo>
                <a:cubicBezTo>
                  <a:pt x="16695" y="27822"/>
                  <a:pt x="18507" y="27450"/>
                  <a:pt x="20360" y="26971"/>
                </a:cubicBezTo>
                <a:cubicBezTo>
                  <a:pt x="21291" y="26750"/>
                  <a:pt x="22226" y="26480"/>
                  <a:pt x="23178" y="26220"/>
                </a:cubicBezTo>
                <a:cubicBezTo>
                  <a:pt x="23655" y="26094"/>
                  <a:pt x="24125" y="25938"/>
                  <a:pt x="24604" y="25797"/>
                </a:cubicBezTo>
                <a:cubicBezTo>
                  <a:pt x="25081" y="25651"/>
                  <a:pt x="25563" y="25512"/>
                  <a:pt x="26042" y="25357"/>
                </a:cubicBezTo>
                <a:cubicBezTo>
                  <a:pt x="27956" y="24731"/>
                  <a:pt x="29896" y="24065"/>
                  <a:pt x="31801" y="23305"/>
                </a:cubicBezTo>
                <a:lnTo>
                  <a:pt x="33234" y="22739"/>
                </a:lnTo>
                <a:cubicBezTo>
                  <a:pt x="33704" y="22537"/>
                  <a:pt x="34176" y="22336"/>
                  <a:pt x="34646" y="22135"/>
                </a:cubicBezTo>
                <a:cubicBezTo>
                  <a:pt x="35114" y="21929"/>
                  <a:pt x="35590" y="21740"/>
                  <a:pt x="36051" y="21523"/>
                </a:cubicBezTo>
                <a:cubicBezTo>
                  <a:pt x="36513" y="21309"/>
                  <a:pt x="36975" y="21096"/>
                  <a:pt x="37434" y="20883"/>
                </a:cubicBezTo>
                <a:cubicBezTo>
                  <a:pt x="38359" y="20468"/>
                  <a:pt x="39250" y="20004"/>
                  <a:pt x="40139" y="19561"/>
                </a:cubicBezTo>
                <a:cubicBezTo>
                  <a:pt x="41035" y="19126"/>
                  <a:pt x="41889" y="18642"/>
                  <a:pt x="42741" y="18185"/>
                </a:cubicBezTo>
                <a:cubicBezTo>
                  <a:pt x="43599" y="17735"/>
                  <a:pt x="44414" y="17245"/>
                  <a:pt x="45218" y="16776"/>
                </a:cubicBezTo>
                <a:cubicBezTo>
                  <a:pt x="45621" y="16539"/>
                  <a:pt x="46019" y="16306"/>
                  <a:pt x="46411" y="16075"/>
                </a:cubicBezTo>
                <a:cubicBezTo>
                  <a:pt x="46797" y="15832"/>
                  <a:pt x="47178" y="15593"/>
                  <a:pt x="47553" y="15355"/>
                </a:cubicBezTo>
                <a:cubicBezTo>
                  <a:pt x="49071" y="14428"/>
                  <a:pt x="50444" y="13458"/>
                  <a:pt x="51734" y="12590"/>
                </a:cubicBezTo>
                <a:cubicBezTo>
                  <a:pt x="52362" y="12131"/>
                  <a:pt x="52963" y="11692"/>
                  <a:pt x="53536" y="11274"/>
                </a:cubicBezTo>
                <a:cubicBezTo>
                  <a:pt x="53821" y="11065"/>
                  <a:pt x="54101" y="10861"/>
                  <a:pt x="54372" y="10663"/>
                </a:cubicBezTo>
                <a:cubicBezTo>
                  <a:pt x="54641" y="10462"/>
                  <a:pt x="54894" y="10256"/>
                  <a:pt x="55143" y="10061"/>
                </a:cubicBezTo>
                <a:cubicBezTo>
                  <a:pt x="55641" y="9671"/>
                  <a:pt x="56105" y="9304"/>
                  <a:pt x="56536" y="8966"/>
                </a:cubicBezTo>
                <a:cubicBezTo>
                  <a:pt x="56751" y="8797"/>
                  <a:pt x="56957" y="8634"/>
                  <a:pt x="57155" y="8479"/>
                </a:cubicBezTo>
                <a:cubicBezTo>
                  <a:pt x="57346" y="8317"/>
                  <a:pt x="57529" y="8162"/>
                  <a:pt x="57703" y="8016"/>
                </a:cubicBezTo>
                <a:cubicBezTo>
                  <a:pt x="57891" y="7858"/>
                  <a:pt x="58066" y="7709"/>
                  <a:pt x="58230" y="7570"/>
                </a:cubicBezTo>
                <a:lnTo>
                  <a:pt x="59336" y="8657"/>
                </a:lnTo>
                <a:cubicBezTo>
                  <a:pt x="59473" y="8791"/>
                  <a:pt x="59642" y="8851"/>
                  <a:pt x="59808" y="8851"/>
                </a:cubicBezTo>
                <a:cubicBezTo>
                  <a:pt x="60128" y="8851"/>
                  <a:pt x="60437" y="8626"/>
                  <a:pt x="60484" y="8261"/>
                </a:cubicBezTo>
                <a:lnTo>
                  <a:pt x="61466" y="767"/>
                </a:lnTo>
                <a:cubicBezTo>
                  <a:pt x="61520" y="350"/>
                  <a:pt x="61191" y="0"/>
                  <a:pt x="60796" y="0"/>
                </a:cubicBezTo>
                <a:close/>
              </a:path>
            </a:pathLst>
          </a:custGeom>
          <a:gradFill>
            <a:gsLst>
              <a:gs pos="14000">
                <a:schemeClr val="bg1">
                  <a:lumMod val="85000"/>
                </a:schemeClr>
              </a:gs>
              <a:gs pos="100000">
                <a:schemeClr val="accent1">
                  <a:lumMod val="30000"/>
                  <a:lumOff val="70000"/>
                </a:schemeClr>
              </a:gs>
            </a:gsLst>
            <a:lin ang="10800000" scaled="0"/>
          </a:gra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Roboto Light"/>
              <a:ea typeface="+mn-ea"/>
              <a:cs typeface="+mn-cs"/>
            </a:endParaRPr>
          </a:p>
        </p:txBody>
      </p:sp>
      <p:sp>
        <p:nvSpPr>
          <p:cNvPr id="38" name="ZoneTexte 37">
            <a:extLst>
              <a:ext uri="{FF2B5EF4-FFF2-40B4-BE49-F238E27FC236}">
                <a16:creationId xmlns:a16="http://schemas.microsoft.com/office/drawing/2014/main" id="{8A351E72-A91E-450B-8FC1-367537F520BB}"/>
              </a:ext>
            </a:extLst>
          </p:cNvPr>
          <p:cNvSpPr txBox="1"/>
          <p:nvPr/>
        </p:nvSpPr>
        <p:spPr>
          <a:xfrm>
            <a:off x="3542145" y="3162363"/>
            <a:ext cx="23404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9BBB59"/>
                </a:solidFill>
                <a:effectLst/>
                <a:uLnTx/>
                <a:uFillTx/>
                <a:latin typeface="Calibri"/>
                <a:ea typeface="+mn-ea"/>
                <a:cs typeface="+mn-cs"/>
              </a:rPr>
              <a:t>+ 89€ </a:t>
            </a:r>
          </a:p>
        </p:txBody>
      </p:sp>
      <p:sp>
        <p:nvSpPr>
          <p:cNvPr id="39" name="ZoneTexte 38">
            <a:extLst>
              <a:ext uri="{FF2B5EF4-FFF2-40B4-BE49-F238E27FC236}">
                <a16:creationId xmlns:a16="http://schemas.microsoft.com/office/drawing/2014/main" id="{251B800D-CC31-6F06-6D04-4F6DF77B19DD}"/>
              </a:ext>
            </a:extLst>
          </p:cNvPr>
          <p:cNvSpPr txBox="1"/>
          <p:nvPr/>
        </p:nvSpPr>
        <p:spPr>
          <a:xfrm>
            <a:off x="3558312" y="3983879"/>
            <a:ext cx="11168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9BBB59"/>
                </a:solidFill>
                <a:effectLst/>
                <a:uLnTx/>
                <a:uFillTx/>
                <a:latin typeface="Calibri"/>
                <a:ea typeface="+mn-ea"/>
                <a:cs typeface="+mn-cs"/>
              </a:rPr>
              <a:t>+ 182,60€  </a:t>
            </a:r>
          </a:p>
        </p:txBody>
      </p:sp>
      <p:sp>
        <p:nvSpPr>
          <p:cNvPr id="40" name="ZoneTexte 39">
            <a:extLst>
              <a:ext uri="{FF2B5EF4-FFF2-40B4-BE49-F238E27FC236}">
                <a16:creationId xmlns:a16="http://schemas.microsoft.com/office/drawing/2014/main" id="{950AD6F0-F8F1-2DD8-64E4-03AAD2CFD9EF}"/>
              </a:ext>
            </a:extLst>
          </p:cNvPr>
          <p:cNvSpPr txBox="1"/>
          <p:nvPr/>
        </p:nvSpPr>
        <p:spPr>
          <a:xfrm>
            <a:off x="3580290" y="4916215"/>
            <a:ext cx="23404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9BBB59"/>
                </a:solidFill>
                <a:effectLst/>
                <a:uLnTx/>
                <a:uFillTx/>
                <a:latin typeface="Calibri"/>
                <a:ea typeface="+mn-ea"/>
                <a:cs typeface="+mn-cs"/>
              </a:rPr>
              <a:t>+ </a:t>
            </a:r>
            <a:r>
              <a:rPr lang="fr-FR" sz="1600" b="1">
                <a:solidFill>
                  <a:srgbClr val="9BBB59"/>
                </a:solidFill>
                <a:latin typeface="Calibri"/>
              </a:rPr>
              <a:t>35</a:t>
            </a:r>
            <a:r>
              <a:rPr kumimoji="0" lang="fr-FR" sz="1600" b="1" i="0" u="none" strike="noStrike" kern="1200" cap="none" spc="0" normalizeH="0" baseline="0" noProof="0">
                <a:ln>
                  <a:noFill/>
                </a:ln>
                <a:solidFill>
                  <a:srgbClr val="9BBB59"/>
                </a:solidFill>
                <a:effectLst/>
                <a:uLnTx/>
                <a:uFillTx/>
                <a:latin typeface="Calibri"/>
                <a:ea typeface="+mn-ea"/>
                <a:cs typeface="+mn-cs"/>
              </a:rPr>
              <a:t>%</a:t>
            </a:r>
          </a:p>
        </p:txBody>
      </p:sp>
      <p:sp>
        <p:nvSpPr>
          <p:cNvPr id="41" name="ZoneTexte 40">
            <a:extLst>
              <a:ext uri="{FF2B5EF4-FFF2-40B4-BE49-F238E27FC236}">
                <a16:creationId xmlns:a16="http://schemas.microsoft.com/office/drawing/2014/main" id="{E501ECB2-3EC7-5F1B-A745-224BDA4E19E4}"/>
              </a:ext>
            </a:extLst>
          </p:cNvPr>
          <p:cNvSpPr txBox="1"/>
          <p:nvPr/>
        </p:nvSpPr>
        <p:spPr>
          <a:xfrm>
            <a:off x="7632937" y="2568813"/>
            <a:ext cx="23404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9BBB59"/>
                </a:solidFill>
                <a:effectLst/>
                <a:uLnTx/>
                <a:uFillTx/>
                <a:latin typeface="Calibri"/>
                <a:ea typeface="+mn-ea"/>
                <a:cs typeface="+mn-cs"/>
              </a:rPr>
              <a:t>+100€ </a:t>
            </a:r>
          </a:p>
        </p:txBody>
      </p:sp>
      <p:sp>
        <p:nvSpPr>
          <p:cNvPr id="44" name="ZoneTexte 43">
            <a:extLst>
              <a:ext uri="{FF2B5EF4-FFF2-40B4-BE49-F238E27FC236}">
                <a16:creationId xmlns:a16="http://schemas.microsoft.com/office/drawing/2014/main" id="{5B2951CB-5B55-8750-6414-4AEF18D176F0}"/>
              </a:ext>
            </a:extLst>
          </p:cNvPr>
          <p:cNvSpPr txBox="1"/>
          <p:nvPr/>
        </p:nvSpPr>
        <p:spPr>
          <a:xfrm>
            <a:off x="7649104" y="3390329"/>
            <a:ext cx="23404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9BBB59"/>
                </a:solidFill>
                <a:effectLst/>
                <a:uLnTx/>
                <a:uFillTx/>
                <a:latin typeface="Calibri"/>
                <a:ea typeface="+mn-ea"/>
                <a:cs typeface="+mn-cs"/>
              </a:rPr>
              <a:t>+ </a:t>
            </a:r>
            <a:r>
              <a:rPr lang="fr-FR" sz="1600" b="1">
                <a:solidFill>
                  <a:srgbClr val="9BBB59"/>
                </a:solidFill>
                <a:latin typeface="Calibri"/>
              </a:rPr>
              <a:t>267,70</a:t>
            </a:r>
            <a:r>
              <a:rPr kumimoji="0" lang="fr-FR" sz="1600" b="1" i="0" u="none" strike="noStrike" kern="1200" cap="none" spc="0" normalizeH="0" baseline="0" noProof="0">
                <a:ln>
                  <a:noFill/>
                </a:ln>
                <a:solidFill>
                  <a:srgbClr val="9BBB59"/>
                </a:solidFill>
                <a:effectLst/>
                <a:uLnTx/>
                <a:uFillTx/>
                <a:latin typeface="Calibri"/>
                <a:ea typeface="+mn-ea"/>
                <a:cs typeface="+mn-cs"/>
              </a:rPr>
              <a:t>€ </a:t>
            </a:r>
          </a:p>
        </p:txBody>
      </p:sp>
      <p:sp>
        <p:nvSpPr>
          <p:cNvPr id="45" name="ZoneTexte 44">
            <a:extLst>
              <a:ext uri="{FF2B5EF4-FFF2-40B4-BE49-F238E27FC236}">
                <a16:creationId xmlns:a16="http://schemas.microsoft.com/office/drawing/2014/main" id="{E143BABF-CE29-0823-67BB-5716AF30341D}"/>
              </a:ext>
            </a:extLst>
          </p:cNvPr>
          <p:cNvSpPr txBox="1"/>
          <p:nvPr/>
        </p:nvSpPr>
        <p:spPr>
          <a:xfrm>
            <a:off x="7671082" y="4322665"/>
            <a:ext cx="23404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9BBB59"/>
                </a:solidFill>
                <a:effectLst/>
                <a:uLnTx/>
                <a:uFillTx/>
                <a:latin typeface="Calibri"/>
                <a:ea typeface="+mn-ea"/>
                <a:cs typeface="+mn-cs"/>
              </a:rPr>
              <a:t>+ </a:t>
            </a:r>
            <a:r>
              <a:rPr lang="fr-FR" sz="1600" b="1">
                <a:solidFill>
                  <a:srgbClr val="9BBB59"/>
                </a:solidFill>
                <a:latin typeface="Calibri"/>
              </a:rPr>
              <a:t>50</a:t>
            </a:r>
            <a:r>
              <a:rPr kumimoji="0" lang="fr-FR" sz="1600" b="1" i="0" u="none" strike="noStrike" kern="1200" cap="none" spc="0" normalizeH="0" baseline="0" noProof="0">
                <a:ln>
                  <a:noFill/>
                </a:ln>
                <a:solidFill>
                  <a:srgbClr val="9BBB59"/>
                </a:solidFill>
                <a:effectLst/>
                <a:uLnTx/>
                <a:uFillTx/>
                <a:latin typeface="Calibri"/>
                <a:ea typeface="+mn-ea"/>
                <a:cs typeface="+mn-cs"/>
              </a:rPr>
              <a:t>%</a:t>
            </a:r>
          </a:p>
        </p:txBody>
      </p:sp>
      <p:sp>
        <p:nvSpPr>
          <p:cNvPr id="46" name="ZoneTexte 45">
            <a:extLst>
              <a:ext uri="{FF2B5EF4-FFF2-40B4-BE49-F238E27FC236}">
                <a16:creationId xmlns:a16="http://schemas.microsoft.com/office/drawing/2014/main" id="{F344E101-C9C2-5E1D-C11B-3D8DE3BBE290}"/>
              </a:ext>
            </a:extLst>
          </p:cNvPr>
          <p:cNvSpPr txBox="1"/>
          <p:nvPr/>
        </p:nvSpPr>
        <p:spPr>
          <a:xfrm>
            <a:off x="313287" y="3500427"/>
            <a:ext cx="1430622"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Cotisation</a:t>
            </a:r>
          </a:p>
          <a:p>
            <a:pPr>
              <a:defRPr/>
            </a:pPr>
            <a:r>
              <a:rPr lang="fr-FR" sz="1200">
                <a:solidFill>
                  <a:prstClr val="black"/>
                </a:solidFill>
                <a:latin typeface="Calibri"/>
                <a:ea typeface="Calibri"/>
                <a:cs typeface="Calibri"/>
              </a:rPr>
              <a:t>annuelle </a:t>
            </a:r>
          </a:p>
        </p:txBody>
      </p:sp>
      <p:sp>
        <p:nvSpPr>
          <p:cNvPr id="47" name="ZoneTexte 46">
            <a:extLst>
              <a:ext uri="{FF2B5EF4-FFF2-40B4-BE49-F238E27FC236}">
                <a16:creationId xmlns:a16="http://schemas.microsoft.com/office/drawing/2014/main" id="{C58B0C15-2C9A-E3AD-7B19-4933E58DDFED}"/>
              </a:ext>
            </a:extLst>
          </p:cNvPr>
          <p:cNvSpPr txBox="1"/>
          <p:nvPr/>
        </p:nvSpPr>
        <p:spPr>
          <a:xfrm>
            <a:off x="299524" y="4333396"/>
            <a:ext cx="1430622" cy="461665"/>
          </a:xfrm>
          <a:prstGeom prst="rect">
            <a:avLst/>
          </a:prstGeom>
          <a:noFill/>
        </p:spPr>
        <p:txBody>
          <a:bodyPr wrap="square" lIns="91440" tIns="45720" rIns="91440" bIns="45720" rtlCol="0" anchor="t">
            <a:spAutoFit/>
          </a:bodyPr>
          <a:lstStyle/>
          <a:p>
            <a:pPr>
              <a:defRPr/>
            </a:pPr>
            <a:r>
              <a:rPr lang="fr-FR" sz="1200">
                <a:solidFill>
                  <a:prstClr val="black"/>
                </a:solidFill>
                <a:latin typeface="Calibri"/>
              </a:rPr>
              <a:t>Rentabilité </a:t>
            </a:r>
          </a:p>
          <a:p>
            <a:pPr>
              <a:defRPr/>
            </a:pPr>
            <a:r>
              <a:rPr lang="fr-FR" sz="1200">
                <a:solidFill>
                  <a:prstClr val="black"/>
                </a:solidFill>
                <a:latin typeface="Calibri"/>
                <a:ea typeface="Calibri"/>
                <a:cs typeface="Calibri"/>
              </a:rPr>
              <a:t>annuelle</a:t>
            </a:r>
          </a:p>
        </p:txBody>
      </p:sp>
      <p:sp>
        <p:nvSpPr>
          <p:cNvPr id="48" name="ZoneTexte 47">
            <a:extLst>
              <a:ext uri="{FF2B5EF4-FFF2-40B4-BE49-F238E27FC236}">
                <a16:creationId xmlns:a16="http://schemas.microsoft.com/office/drawing/2014/main" id="{F638C4EB-31DE-E453-A887-CC4A8FAC0965}"/>
              </a:ext>
            </a:extLst>
          </p:cNvPr>
          <p:cNvSpPr txBox="1"/>
          <p:nvPr/>
        </p:nvSpPr>
        <p:spPr>
          <a:xfrm>
            <a:off x="294507" y="5111490"/>
            <a:ext cx="143062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Panier moyen</a:t>
            </a:r>
          </a:p>
        </p:txBody>
      </p:sp>
      <p:pic>
        <p:nvPicPr>
          <p:cNvPr id="49" name="Image 48" descr="Une image contenant texte, logo, Marque, Police&#10;&#10;Description générée automatiquement">
            <a:extLst>
              <a:ext uri="{FF2B5EF4-FFF2-40B4-BE49-F238E27FC236}">
                <a16:creationId xmlns:a16="http://schemas.microsoft.com/office/drawing/2014/main" id="{DA9FF197-1FED-28DB-65FD-61CCF3622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688" y="1844540"/>
            <a:ext cx="1227998" cy="921661"/>
          </a:xfrm>
          <a:prstGeom prst="rect">
            <a:avLst/>
          </a:prstGeom>
        </p:spPr>
      </p:pic>
      <p:pic>
        <p:nvPicPr>
          <p:cNvPr id="50" name="Image 49" descr="Une image contenant texte, Police, logo, mémoire flash&#10;&#10;Description générée automatiquement">
            <a:extLst>
              <a:ext uri="{FF2B5EF4-FFF2-40B4-BE49-F238E27FC236}">
                <a16:creationId xmlns:a16="http://schemas.microsoft.com/office/drawing/2014/main" id="{20B61C8B-49E2-E74E-E72F-680F41A03A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2128" y="970065"/>
            <a:ext cx="1162538" cy="872531"/>
          </a:xfrm>
          <a:prstGeom prst="rect">
            <a:avLst/>
          </a:prstGeom>
        </p:spPr>
      </p:pic>
      <p:pic>
        <p:nvPicPr>
          <p:cNvPr id="51" name="Image 50" descr="Une image contenant texte, Police, logo, étiquette&#10;&#10;Description générée automatiquement">
            <a:extLst>
              <a:ext uri="{FF2B5EF4-FFF2-40B4-BE49-F238E27FC236}">
                <a16:creationId xmlns:a16="http://schemas.microsoft.com/office/drawing/2014/main" id="{05B1E0C4-1C5D-1DB5-73EF-B7BDD218C6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7739" y="1654074"/>
            <a:ext cx="1218777" cy="914739"/>
          </a:xfrm>
          <a:prstGeom prst="rect">
            <a:avLst/>
          </a:prstGeom>
        </p:spPr>
      </p:pic>
      <p:sp>
        <p:nvSpPr>
          <p:cNvPr id="4" name="Rectangle 3">
            <a:extLst>
              <a:ext uri="{FF2B5EF4-FFF2-40B4-BE49-F238E27FC236}">
                <a16:creationId xmlns:a16="http://schemas.microsoft.com/office/drawing/2014/main" id="{6CDD849A-DE62-F4C7-48B6-2CB59762F906}"/>
              </a:ext>
            </a:extLst>
          </p:cNvPr>
          <p:cNvSpPr/>
          <p:nvPr/>
        </p:nvSpPr>
        <p:spPr>
          <a:xfrm>
            <a:off x="4750520" y="5499090"/>
            <a:ext cx="7229918" cy="12504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1882B56C-EAA9-A6BC-DFA1-BA3F77C633EB}"/>
              </a:ext>
            </a:extLst>
          </p:cNvPr>
          <p:cNvSpPr txBox="1"/>
          <p:nvPr/>
        </p:nvSpPr>
        <p:spPr>
          <a:xfrm>
            <a:off x="5774885" y="5568494"/>
            <a:ext cx="6285643" cy="1200329"/>
          </a:xfrm>
          <a:prstGeom prst="rect">
            <a:avLst/>
          </a:prstGeom>
          <a:noFill/>
        </p:spPr>
        <p:txBody>
          <a:bodyPr wrap="square" rtlCol="0">
            <a:spAutoFit/>
          </a:bodyPr>
          <a:lstStyle/>
          <a:p>
            <a:r>
              <a:rPr lang="fr-FR" sz="1200"/>
              <a:t>Avec la carte VISA native et le débit différé la CIP est plus élevée : </a:t>
            </a:r>
          </a:p>
          <a:p>
            <a:pPr marL="171450" indent="-171450">
              <a:buFont typeface="Arial" panose="020B0604020202020204" pitchFamily="34" charset="0"/>
              <a:buChar char="•"/>
            </a:pPr>
            <a:r>
              <a:rPr lang="fr-FR" sz="1200"/>
              <a:t>CIP Carte </a:t>
            </a:r>
            <a:r>
              <a:rPr lang="fr-FR" sz="1200" u="sng"/>
              <a:t>Visa Business </a:t>
            </a:r>
            <a:r>
              <a:rPr lang="fr-FR" sz="1200" u="sng" err="1"/>
              <a:t>Classic</a:t>
            </a:r>
            <a:r>
              <a:rPr lang="fr-FR" sz="1200" u="sng"/>
              <a:t> </a:t>
            </a:r>
            <a:r>
              <a:rPr lang="fr-FR" sz="1200"/>
              <a:t>et </a:t>
            </a:r>
            <a:r>
              <a:rPr lang="fr-FR" sz="1200" u="sng"/>
              <a:t>Visa Gold Business </a:t>
            </a:r>
            <a:r>
              <a:rPr lang="fr-FR" sz="1200"/>
              <a:t>en DD : </a:t>
            </a:r>
            <a:r>
              <a:rPr lang="fr-FR" sz="1600" b="1">
                <a:solidFill>
                  <a:srgbClr val="C00000"/>
                </a:solidFill>
              </a:rPr>
              <a:t>1,30% </a:t>
            </a:r>
            <a:r>
              <a:rPr lang="fr-FR" sz="1200"/>
              <a:t>vs 0,90 en CB</a:t>
            </a:r>
          </a:p>
          <a:p>
            <a:pPr marL="171450" indent="-171450">
              <a:buFont typeface="Arial" panose="020B0604020202020204" pitchFamily="34" charset="0"/>
              <a:buChar char="•"/>
            </a:pPr>
            <a:r>
              <a:rPr lang="fr-FR" sz="1200"/>
              <a:t>CIP Carte </a:t>
            </a:r>
            <a:r>
              <a:rPr lang="fr-FR" sz="1200" u="sng"/>
              <a:t>Visa Business Platinum</a:t>
            </a:r>
            <a:r>
              <a:rPr lang="fr-FR" sz="1200"/>
              <a:t> en DD :</a:t>
            </a:r>
          </a:p>
          <a:p>
            <a:pPr lvl="1"/>
            <a:r>
              <a:rPr lang="fr-FR" sz="1200"/>
              <a:t>Proximité : </a:t>
            </a:r>
            <a:r>
              <a:rPr lang="fr-FR" sz="1600" b="1">
                <a:solidFill>
                  <a:srgbClr val="C00000"/>
                </a:solidFill>
              </a:rPr>
              <a:t>1,55%</a:t>
            </a:r>
          </a:p>
          <a:p>
            <a:pPr lvl="1"/>
            <a:r>
              <a:rPr lang="fr-FR" sz="1200"/>
              <a:t>E-commerce : </a:t>
            </a:r>
            <a:r>
              <a:rPr lang="fr-FR" sz="1600" b="1">
                <a:solidFill>
                  <a:srgbClr val="C00000"/>
                </a:solidFill>
              </a:rPr>
              <a:t>1,80%</a:t>
            </a:r>
          </a:p>
        </p:txBody>
      </p:sp>
      <p:pic>
        <p:nvPicPr>
          <p:cNvPr id="9" name="Graphique 8" descr="Lumières allumées avec un remplissage uni">
            <a:extLst>
              <a:ext uri="{FF2B5EF4-FFF2-40B4-BE49-F238E27FC236}">
                <a16:creationId xmlns:a16="http://schemas.microsoft.com/office/drawing/2014/main" id="{9973AAD7-5395-0167-6023-18EFC942EE5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68107" y="5624763"/>
            <a:ext cx="914400" cy="914400"/>
          </a:xfrm>
          <a:prstGeom prst="rect">
            <a:avLst/>
          </a:prstGeom>
        </p:spPr>
      </p:pic>
      <p:sp>
        <p:nvSpPr>
          <p:cNvPr id="11" name="ZoneTexte 10">
            <a:extLst>
              <a:ext uri="{FF2B5EF4-FFF2-40B4-BE49-F238E27FC236}">
                <a16:creationId xmlns:a16="http://schemas.microsoft.com/office/drawing/2014/main" id="{023CDB81-A955-A586-4F5B-4A178250ADA9}"/>
              </a:ext>
            </a:extLst>
          </p:cNvPr>
          <p:cNvSpPr txBox="1"/>
          <p:nvPr/>
        </p:nvSpPr>
        <p:spPr>
          <a:xfrm>
            <a:off x="501517" y="970068"/>
            <a:ext cx="6097836" cy="646331"/>
          </a:xfrm>
          <a:prstGeom prst="rect">
            <a:avLst/>
          </a:prstGeom>
          <a:noFill/>
        </p:spPr>
        <p:txBody>
          <a:bodyPr wrap="square">
            <a:spAutoFit/>
          </a:bodyPr>
          <a:lstStyle/>
          <a:p>
            <a:r>
              <a:rPr lang="fr-FR"/>
              <a:t>Proposer une montée en gamme est un moyen simple de contribuer à la rentabilité de l’établissement.</a:t>
            </a:r>
          </a:p>
        </p:txBody>
      </p:sp>
      <p:sp>
        <p:nvSpPr>
          <p:cNvPr id="14" name="ZoneTexte 13">
            <a:extLst>
              <a:ext uri="{FF2B5EF4-FFF2-40B4-BE49-F238E27FC236}">
                <a16:creationId xmlns:a16="http://schemas.microsoft.com/office/drawing/2014/main" id="{D93278A7-0776-69FB-F01C-2DFBA8688F6C}"/>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a:latin typeface="Visa Dialect Regular"/>
              </a:rPr>
              <a:t>Document à usage interne uniquement – Ne pas diffuser</a:t>
            </a:r>
          </a:p>
        </p:txBody>
      </p:sp>
      <p:sp>
        <p:nvSpPr>
          <p:cNvPr id="5" name="Titre 6">
            <a:extLst>
              <a:ext uri="{FF2B5EF4-FFF2-40B4-BE49-F238E27FC236}">
                <a16:creationId xmlns:a16="http://schemas.microsoft.com/office/drawing/2014/main" id="{E4D0EEF4-F040-34E0-AB7A-D4F8363942BA}"/>
              </a:ext>
            </a:extLst>
          </p:cNvPr>
          <p:cNvSpPr txBox="1">
            <a:spLocks/>
          </p:cNvSpPr>
          <p:nvPr/>
        </p:nvSpPr>
        <p:spPr>
          <a:xfrm>
            <a:off x="715314" y="156213"/>
            <a:ext cx="11618258" cy="48013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a:t>Quel intérêt </a:t>
            </a:r>
            <a:r>
              <a:rPr lang="fr-FR" cap="all">
                <a:solidFill>
                  <a:schemeClr val="tx2"/>
                </a:solidFill>
                <a:ea typeface="+mj-ea"/>
                <a:cs typeface="+mj-cs"/>
              </a:rPr>
              <a:t>de proposer une montée en gamme ?</a:t>
            </a:r>
            <a:r>
              <a:rPr lang="fr-FR"/>
              <a:t> </a:t>
            </a:r>
          </a:p>
        </p:txBody>
      </p:sp>
    </p:spTree>
    <p:extLst>
      <p:ext uri="{BB962C8B-B14F-4D97-AF65-F5344CB8AC3E}">
        <p14:creationId xmlns:p14="http://schemas.microsoft.com/office/powerpoint/2010/main" val="3418846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C2DDD7AE-9B86-2BEE-FC57-BDA85319EA0C}"/>
              </a:ext>
            </a:extLst>
          </p:cNvPr>
          <p:cNvSpPr>
            <a:spLocks noGrp="1"/>
          </p:cNvSpPr>
          <p:nvPr>
            <p:ph type="dt" sz="half" idx="14"/>
          </p:nvPr>
        </p:nvSpPr>
        <p:spPr/>
        <p:txBody>
          <a:bodyPr/>
          <a:lstStyle/>
          <a:p>
            <a:fld id="{0304C159-75DC-49E0-9C9A-EE2F48706F69}" type="datetime4">
              <a:rPr lang="fr-FR" smtClean="0"/>
              <a:pPr/>
              <a:t>29 février 2024</a:t>
            </a:fld>
            <a:endParaRPr lang="fr-FR"/>
          </a:p>
        </p:txBody>
      </p:sp>
      <p:sp>
        <p:nvSpPr>
          <p:cNvPr id="6" name="Espace réservé du numéro de diapositive 5">
            <a:extLst>
              <a:ext uri="{FF2B5EF4-FFF2-40B4-BE49-F238E27FC236}">
                <a16:creationId xmlns:a16="http://schemas.microsoft.com/office/drawing/2014/main" id="{44D26044-11E8-5607-0D75-A8BF0146B74C}"/>
              </a:ext>
            </a:extLst>
          </p:cNvPr>
          <p:cNvSpPr>
            <a:spLocks noGrp="1"/>
          </p:cNvSpPr>
          <p:nvPr>
            <p:ph type="sldNum" sz="quarter" idx="16"/>
          </p:nvPr>
        </p:nvSpPr>
        <p:spPr/>
        <p:txBody>
          <a:bodyPr/>
          <a:lstStyle/>
          <a:p>
            <a:r>
              <a:rPr lang="fr-FR" b="0"/>
              <a:t>|</a:t>
            </a:r>
            <a:r>
              <a:rPr lang="fr-FR"/>
              <a:t> </a:t>
            </a:r>
            <a:fld id="{DADB589F-FF01-4CF2-B7C7-7296AC883C2A}" type="slidenum">
              <a:rPr lang="fr-FR" smtClean="0"/>
              <a:pPr/>
              <a:t>11</a:t>
            </a:fld>
            <a:endParaRPr lang="fr-FR"/>
          </a:p>
        </p:txBody>
      </p:sp>
      <p:sp>
        <p:nvSpPr>
          <p:cNvPr id="9" name="Espace réservé du texte 8">
            <a:extLst>
              <a:ext uri="{FF2B5EF4-FFF2-40B4-BE49-F238E27FC236}">
                <a16:creationId xmlns:a16="http://schemas.microsoft.com/office/drawing/2014/main" id="{D3732B8B-3E0B-4DB5-5CF5-7E0F625B8754}"/>
              </a:ext>
            </a:extLst>
          </p:cNvPr>
          <p:cNvSpPr>
            <a:spLocks noGrp="1"/>
          </p:cNvSpPr>
          <p:nvPr>
            <p:ph type="body" sz="quarter" idx="17"/>
          </p:nvPr>
        </p:nvSpPr>
        <p:spPr>
          <a:xfrm>
            <a:off x="3766458" y="601250"/>
            <a:ext cx="7271656" cy="4734761"/>
          </a:xfrm>
        </p:spPr>
        <p:txBody>
          <a:bodyPr/>
          <a:lstStyle/>
          <a:p>
            <a:r>
              <a:rPr lang="fr-FR" sz="3600" dirty="0"/>
              <a:t>2) </a:t>
            </a:r>
            <a:r>
              <a:rPr lang="fr-FR" cap="all" dirty="0">
                <a:latin typeface="+mj-lt"/>
                <a:ea typeface="+mj-ea"/>
                <a:cs typeface="+mj-cs"/>
              </a:rPr>
              <a:t>Quels sont les bénéfices client ?</a:t>
            </a:r>
          </a:p>
        </p:txBody>
      </p:sp>
      <p:pic>
        <p:nvPicPr>
          <p:cNvPr id="2" name="Image 1" descr="Une image contenant texte, Police, logo, mémoire flash&#10;&#10;Description générée automatiquement">
            <a:extLst>
              <a:ext uri="{FF2B5EF4-FFF2-40B4-BE49-F238E27FC236}">
                <a16:creationId xmlns:a16="http://schemas.microsoft.com/office/drawing/2014/main" id="{51A3D542-20FD-9608-61C3-FBEA1306F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33075">
            <a:off x="7541922" y="4000500"/>
            <a:ext cx="1850884" cy="1389162"/>
          </a:xfrm>
          <a:prstGeom prst="rect">
            <a:avLst/>
          </a:prstGeom>
        </p:spPr>
      </p:pic>
      <p:pic>
        <p:nvPicPr>
          <p:cNvPr id="3" name="Image 2" descr="Une image contenant texte, Police, logo, étiquette&#10;&#10;Description générée automatiquement">
            <a:extLst>
              <a:ext uri="{FF2B5EF4-FFF2-40B4-BE49-F238E27FC236}">
                <a16:creationId xmlns:a16="http://schemas.microsoft.com/office/drawing/2014/main" id="{423CEB5D-4276-25C8-0805-AC73FEEAFD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6005">
            <a:off x="5539196" y="4368087"/>
            <a:ext cx="1580062" cy="1185898"/>
          </a:xfrm>
          <a:prstGeom prst="rect">
            <a:avLst/>
          </a:prstGeom>
        </p:spPr>
      </p:pic>
      <p:sp>
        <p:nvSpPr>
          <p:cNvPr id="10" name="ZoneTexte 9">
            <a:extLst>
              <a:ext uri="{FF2B5EF4-FFF2-40B4-BE49-F238E27FC236}">
                <a16:creationId xmlns:a16="http://schemas.microsoft.com/office/drawing/2014/main" id="{91CA6E76-A441-C86D-9125-7A0C551D92AB}"/>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solidFill>
                  <a:schemeClr val="bg1"/>
                </a:solidFill>
                <a:latin typeface="Visa Dialect Regular"/>
              </a:rPr>
              <a:t>Document à usage interne uniquement – Ne pas diffuser</a:t>
            </a:r>
          </a:p>
        </p:txBody>
      </p:sp>
    </p:spTree>
    <p:extLst>
      <p:ext uri="{BB962C8B-B14F-4D97-AF65-F5344CB8AC3E}">
        <p14:creationId xmlns:p14="http://schemas.microsoft.com/office/powerpoint/2010/main" val="854942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42879A5-61F3-B5BA-09A6-61BD4C5C3733}"/>
              </a:ext>
            </a:extLst>
          </p:cNvPr>
          <p:cNvSpPr>
            <a:spLocks noGrp="1"/>
          </p:cNvSpPr>
          <p:nvPr>
            <p:ph type="sldNum" sz="quarter" idx="12"/>
          </p:nvPr>
        </p:nvSpPr>
        <p:spPr>
          <a:xfrm>
            <a:off x="5736000" y="6388864"/>
            <a:ext cx="720000" cy="252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7" name="Titre 6">
            <a:extLst>
              <a:ext uri="{FF2B5EF4-FFF2-40B4-BE49-F238E27FC236}">
                <a16:creationId xmlns:a16="http://schemas.microsoft.com/office/drawing/2014/main" id="{2144F820-39A1-99E9-A79F-7BD02BDDF0FF}"/>
              </a:ext>
            </a:extLst>
          </p:cNvPr>
          <p:cNvSpPr>
            <a:spLocks noGrp="1"/>
          </p:cNvSpPr>
          <p:nvPr>
            <p:ph type="title"/>
          </p:nvPr>
        </p:nvSpPr>
        <p:spPr>
          <a:xfrm>
            <a:off x="676192" y="836692"/>
            <a:ext cx="11559616" cy="461665"/>
          </a:xfrm>
        </p:spPr>
        <p:txBody>
          <a:bodyPr/>
          <a:lstStyle/>
          <a:p>
            <a:r>
              <a:rPr lang="fr-FR" sz="2000" dirty="0">
                <a:solidFill>
                  <a:schemeClr val="tx1"/>
                </a:solidFill>
                <a:latin typeface="+mn-lt"/>
                <a:ea typeface="+mn-ea"/>
                <a:cs typeface="+mn-cs"/>
              </a:rPr>
              <a:t>Tableau comparatif des cartes visa business, VISA GOLD BUSINESS et visa platinum business</a:t>
            </a:r>
          </a:p>
        </p:txBody>
      </p:sp>
      <p:graphicFrame>
        <p:nvGraphicFramePr>
          <p:cNvPr id="20" name="Tableau 19">
            <a:extLst>
              <a:ext uri="{FF2B5EF4-FFF2-40B4-BE49-F238E27FC236}">
                <a16:creationId xmlns:a16="http://schemas.microsoft.com/office/drawing/2014/main" id="{3ABF6CF0-D477-FBC4-C8CD-C358911979BE}"/>
              </a:ext>
            </a:extLst>
          </p:cNvPr>
          <p:cNvGraphicFramePr>
            <a:graphicFrameLocks noGrp="1"/>
          </p:cNvGraphicFramePr>
          <p:nvPr>
            <p:extLst>
              <p:ext uri="{D42A27DB-BD31-4B8C-83A1-F6EECF244321}">
                <p14:modId xmlns:p14="http://schemas.microsoft.com/office/powerpoint/2010/main" val="1989822786"/>
              </p:ext>
            </p:extLst>
          </p:nvPr>
        </p:nvGraphicFramePr>
        <p:xfrm>
          <a:off x="210671" y="1550813"/>
          <a:ext cx="11770658" cy="5216250"/>
        </p:xfrm>
        <a:graphic>
          <a:graphicData uri="http://schemas.openxmlformats.org/drawingml/2006/table">
            <a:tbl>
              <a:tblPr/>
              <a:tblGrid>
                <a:gridCol w="2976401">
                  <a:extLst>
                    <a:ext uri="{9D8B030D-6E8A-4147-A177-3AD203B41FA5}">
                      <a16:colId xmlns:a16="http://schemas.microsoft.com/office/drawing/2014/main" val="4085507098"/>
                    </a:ext>
                  </a:extLst>
                </a:gridCol>
                <a:gridCol w="2997891">
                  <a:extLst>
                    <a:ext uri="{9D8B030D-6E8A-4147-A177-3AD203B41FA5}">
                      <a16:colId xmlns:a16="http://schemas.microsoft.com/office/drawing/2014/main" val="1295984483"/>
                    </a:ext>
                  </a:extLst>
                </a:gridCol>
                <a:gridCol w="2997891">
                  <a:extLst>
                    <a:ext uri="{9D8B030D-6E8A-4147-A177-3AD203B41FA5}">
                      <a16:colId xmlns:a16="http://schemas.microsoft.com/office/drawing/2014/main" val="1481643506"/>
                    </a:ext>
                  </a:extLst>
                </a:gridCol>
                <a:gridCol w="2798475">
                  <a:extLst>
                    <a:ext uri="{9D8B030D-6E8A-4147-A177-3AD203B41FA5}">
                      <a16:colId xmlns:a16="http://schemas.microsoft.com/office/drawing/2014/main" val="1332139016"/>
                    </a:ext>
                  </a:extLst>
                </a:gridCol>
              </a:tblGrid>
              <a:tr h="536991">
                <a:tc>
                  <a:txBody>
                    <a:bodyPr/>
                    <a:lstStyle/>
                    <a:p>
                      <a:pPr algn="ctr" fontAlgn="ctr"/>
                      <a:r>
                        <a:rPr lang="fr-FR" sz="1050" b="1" i="0" u="none" strike="noStrike">
                          <a:solidFill>
                            <a:srgbClr val="000000"/>
                          </a:solidFill>
                          <a:effectLst/>
                          <a:latin typeface="Montserrat" panose="00000500000000000000" pitchFamily="2" charset="0"/>
                        </a:rPr>
                        <a:t>Conciergerie</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200" b="1" i="0" u="none" strike="noStrike">
                          <a:solidFill>
                            <a:schemeClr val="bg2"/>
                          </a:solidFill>
                          <a:effectLst/>
                          <a:latin typeface="Montserrat" panose="00000500000000000000" pitchFamily="2" charset="0"/>
                        </a:rPr>
                        <a:t>X</a:t>
                      </a:r>
                      <a:endParaRPr lang="fr-FR" sz="105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i="0" u="none" strike="noStrike" dirty="0">
                          <a:solidFill>
                            <a:srgbClr val="00B050"/>
                          </a:solidFill>
                          <a:effectLst/>
                          <a:latin typeface="Montserrat" panose="00000500000000000000" pitchFamily="2" charset="0"/>
                        </a:rPr>
                        <a:t>✓</a:t>
                      </a:r>
                    </a:p>
                    <a:p>
                      <a:pPr algn="ctr" fontAlgn="ctr"/>
                      <a:r>
                        <a:rPr lang="fr-FR" sz="900" b="1" i="0" u="none" strike="noStrike" dirty="0">
                          <a:solidFill>
                            <a:srgbClr val="000000"/>
                          </a:solidFill>
                          <a:effectLst/>
                          <a:latin typeface="Montserrat" panose="00000500000000000000" pitchFamily="2" charset="0"/>
                        </a:rPr>
                        <a:t>Service Platinum</a:t>
                      </a:r>
                      <a:br>
                        <a:rPr lang="fr-FR" sz="900" b="1" i="0" u="none" strike="noStrike" dirty="0">
                          <a:solidFill>
                            <a:srgbClr val="000000"/>
                          </a:solidFill>
                          <a:effectLst/>
                          <a:latin typeface="Montserrat" panose="00000500000000000000" pitchFamily="2" charset="0"/>
                        </a:rPr>
                      </a:br>
                      <a:r>
                        <a:rPr lang="fr-FR" sz="900" b="1" i="0" u="none" strike="noStrike" dirty="0">
                          <a:solidFill>
                            <a:srgbClr val="000000"/>
                          </a:solidFill>
                          <a:effectLst/>
                          <a:latin typeface="Montserrat" panose="00000500000000000000" pitchFamily="2" charset="0"/>
                        </a:rPr>
                        <a:t>Lundi au Samedi, hors jours fériés,</a:t>
                      </a:r>
                      <a:br>
                        <a:rPr lang="fr-FR" sz="900" b="1" i="0" u="none" strike="noStrike" dirty="0">
                          <a:solidFill>
                            <a:srgbClr val="000000"/>
                          </a:solidFill>
                          <a:effectLst/>
                          <a:latin typeface="Montserrat" panose="00000500000000000000" pitchFamily="2" charset="0"/>
                        </a:rPr>
                      </a:br>
                      <a:r>
                        <a:rPr lang="fr-FR" sz="900" b="1" i="0" u="none" strike="noStrike" dirty="0">
                          <a:solidFill>
                            <a:srgbClr val="000000"/>
                          </a:solidFill>
                          <a:effectLst/>
                          <a:latin typeface="Montserrat" panose="00000500000000000000" pitchFamily="2" charset="0"/>
                        </a:rPr>
                        <a:t>9h à 21h</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251643"/>
                  </a:ext>
                </a:extLst>
              </a:tr>
              <a:tr h="404288">
                <a:tc>
                  <a:txBody>
                    <a:bodyPr/>
                    <a:lstStyle/>
                    <a:p>
                      <a:pPr algn="ctr" fontAlgn="ctr"/>
                      <a:r>
                        <a:rPr lang="fr-FR" sz="1050" b="1" i="0" u="none" strike="noStrike" dirty="0">
                          <a:solidFill>
                            <a:srgbClr val="000000"/>
                          </a:solidFill>
                          <a:effectLst/>
                          <a:latin typeface="Montserrat" panose="00000500000000000000" pitchFamily="2" charset="0"/>
                        </a:rPr>
                        <a:t>Offres Partenaires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Avantages Business</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a:solidFill>
                            <a:srgbClr val="000000"/>
                          </a:solidFill>
                          <a:effectLst/>
                          <a:latin typeface="Montserrat" panose="00000500000000000000" pitchFamily="2" charset="0"/>
                        </a:rPr>
                        <a:t>Avantages Gold Business </a:t>
                      </a:r>
                      <a:endParaRPr lang="fr-FR" sz="105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Avantages Platinum Business</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9326968"/>
                  </a:ext>
                </a:extLst>
              </a:tr>
              <a:tr h="625626">
                <a:tc>
                  <a:txBody>
                    <a:bodyPr/>
                    <a:lstStyle/>
                    <a:p>
                      <a:pPr algn="ctr" fontAlgn="ctr"/>
                      <a:r>
                        <a:rPr lang="fr-FR" sz="1050" b="1" i="0" u="none" strike="noStrike">
                          <a:solidFill>
                            <a:srgbClr val="000000"/>
                          </a:solidFill>
                          <a:effectLst/>
                          <a:latin typeface="Montserrat" panose="00000500000000000000" pitchFamily="2" charset="0"/>
                        </a:rPr>
                        <a:t>Des plafonds de paiement et retrait élevés en France</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3.000€ de plafond de paiement                        par 30 jours glissants</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i="0" u="none" strike="noStrike" dirty="0">
                          <a:solidFill>
                            <a:srgbClr val="000000"/>
                          </a:solidFill>
                          <a:effectLst/>
                          <a:latin typeface="Montserrat" panose="00000500000000000000" pitchFamily="2" charset="0"/>
                        </a:rPr>
                        <a:t>Jusqu’à  2.100 € de retraits automatiques dans un DAB CE par 7 jours glissants</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50" b="0" i="0" u="none" strike="noStrike" dirty="0">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9.000 € de plafond de paiement                  par 30 jours glissants</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i="0" u="none" strike="noStrike" dirty="0">
                          <a:solidFill>
                            <a:srgbClr val="000000"/>
                          </a:solidFill>
                          <a:effectLst/>
                          <a:latin typeface="Montserrat" panose="00000500000000000000" pitchFamily="2" charset="0"/>
                        </a:rPr>
                        <a:t>Jusqu’à  2.100 € de retraits automatiques dans un DAB CE par 7 jours glissants</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15.000 € de plafond de paiement            par 30 jours glissants</a:t>
                      </a:r>
                    </a:p>
                    <a:p>
                      <a:pPr algn="ctr" fontAlgn="ctr"/>
                      <a:r>
                        <a:rPr lang="fr-FR" sz="1050" b="0" i="0" u="none" strike="noStrike" dirty="0">
                          <a:solidFill>
                            <a:srgbClr val="000000"/>
                          </a:solidFill>
                          <a:effectLst/>
                          <a:latin typeface="Montserrat" panose="00000500000000000000" pitchFamily="2" charset="0"/>
                        </a:rPr>
                        <a:t>Jusqu’à 3.000 € de retraits automatiques dans un DAB CE par 7 jours glissants</a:t>
                      </a:r>
                    </a:p>
                    <a:p>
                      <a:pPr algn="ctr" fontAlgn="ctr"/>
                      <a:endParaRPr lang="fr-FR" sz="1050" b="0" i="0" u="none" strike="noStrike" dirty="0">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extLst>
                  <a:ext uri="{0D108BD9-81ED-4DB2-BD59-A6C34878D82A}">
                    <a16:rowId xmlns:a16="http://schemas.microsoft.com/office/drawing/2014/main" val="397267698"/>
                  </a:ext>
                </a:extLst>
              </a:tr>
              <a:tr h="205865">
                <a:tc gridSpan="4">
                  <a:txBody>
                    <a:bodyPr/>
                    <a:lstStyle/>
                    <a:p>
                      <a:pPr algn="ctr" fontAlgn="ctr"/>
                      <a:r>
                        <a:rPr lang="fr-FR" sz="1050" b="1" i="0" u="none" strike="noStrike" dirty="0">
                          <a:solidFill>
                            <a:srgbClr val="000000"/>
                          </a:solidFill>
                          <a:effectLst/>
                          <a:latin typeface="Montserrat" panose="00000500000000000000" pitchFamily="2" charset="0"/>
                        </a:rPr>
                        <a:t>Assurances et Assistance </a:t>
                      </a:r>
                    </a:p>
                  </a:txBody>
                  <a:tcPr marL="5715" marR="5715" marT="5715" marB="0" anchor="ctr">
                    <a:lnL w="12700">
                      <a:solidFill>
                        <a:schemeClr val="tx1"/>
                      </a:solidFill>
                    </a:lnL>
                    <a:lnR w="12700">
                      <a:solidFill>
                        <a:schemeClr val="tx1"/>
                      </a:solidFill>
                    </a:lnR>
                    <a:lnT w="12700">
                      <a:solidFill>
                        <a:schemeClr val="tx1"/>
                      </a:solidFill>
                    </a:lnT>
                    <a:lnB w="12700">
                      <a:solidFill>
                        <a:schemeClr val="tx1"/>
                      </a:solidFill>
                    </a:lnB>
                    <a:solidFill>
                      <a:schemeClr val="bg1">
                        <a:lumMod val="6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lnL w="12700" cmpd="sng">
                      <a:noFill/>
                      <a:prstDash val="solid"/>
                    </a:lnL>
                    <a:lnT w="12700" cmpd="sng">
                      <a:noFill/>
                      <a:prstDash val="solid"/>
                    </a:lnT>
                  </a:tcPr>
                </a:tc>
                <a:extLst>
                  <a:ext uri="{0D108BD9-81ED-4DB2-BD59-A6C34878D82A}">
                    <a16:rowId xmlns:a16="http://schemas.microsoft.com/office/drawing/2014/main" val="936426896"/>
                  </a:ext>
                </a:extLst>
              </a:tr>
              <a:tr h="205865">
                <a:tc>
                  <a:txBody>
                    <a:bodyPr/>
                    <a:lstStyle/>
                    <a:p>
                      <a:pPr algn="ctr" fontAlgn="ctr"/>
                      <a:r>
                        <a:rPr lang="fr-FR" sz="1050" b="1" i="0" u="none" strike="noStrike">
                          <a:solidFill>
                            <a:srgbClr val="000000"/>
                          </a:solidFill>
                          <a:effectLst/>
                          <a:latin typeface="Montserrat" panose="00000500000000000000" pitchFamily="2" charset="0"/>
                        </a:rPr>
                        <a:t>Modification, annulation et interruption de voyage</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 </a:t>
                      </a:r>
                      <a:r>
                        <a:rPr lang="fr-FR" sz="1050" b="1" i="0" u="none" strike="noStrike" dirty="0">
                          <a:solidFill>
                            <a:srgbClr val="000000"/>
                          </a:solidFill>
                          <a:effectLst/>
                          <a:latin typeface="Montserrat" panose="00000500000000000000" pitchFamily="2" charset="0"/>
                        </a:rPr>
                        <a:t>5 000 €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a:solidFill>
                            <a:srgbClr val="000000"/>
                          </a:solidFill>
                          <a:effectLst/>
                          <a:latin typeface="Montserrat" panose="00000500000000000000" pitchFamily="2" charset="0"/>
                        </a:rPr>
                        <a:t>Jusqu’à </a:t>
                      </a:r>
                      <a:r>
                        <a:rPr lang="fr-FR" sz="1050" b="1" i="0" u="none" strike="noStrike">
                          <a:solidFill>
                            <a:srgbClr val="000000"/>
                          </a:solidFill>
                          <a:effectLst/>
                          <a:latin typeface="Montserrat" panose="00000500000000000000" pitchFamily="2" charset="0"/>
                        </a:rPr>
                        <a:t>7 500 €</a:t>
                      </a:r>
                      <a:endParaRPr lang="fr-FR" sz="1050" b="0"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933832"/>
                  </a:ext>
                </a:extLst>
              </a:tr>
              <a:tr h="404288">
                <a:tc>
                  <a:txBody>
                    <a:bodyPr/>
                    <a:lstStyle/>
                    <a:p>
                      <a:pPr algn="ctr" fontAlgn="ctr"/>
                      <a:r>
                        <a:rPr lang="fr-FR" sz="1050" b="1" i="0" u="none" strike="noStrike">
                          <a:solidFill>
                            <a:srgbClr val="000000"/>
                          </a:solidFill>
                          <a:effectLst/>
                          <a:latin typeface="Montserrat" panose="00000500000000000000" pitchFamily="2" charset="0"/>
                        </a:rPr>
                        <a:t>Décès/invalidité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a:t>
                      </a:r>
                      <a:r>
                        <a:rPr lang="fr-FR" sz="1050" b="1" i="0" u="none" strike="noStrike" dirty="0">
                          <a:solidFill>
                            <a:srgbClr val="000000"/>
                          </a:solidFill>
                          <a:effectLst/>
                          <a:latin typeface="Montserrat" panose="00000500000000000000" pitchFamily="2" charset="0"/>
                        </a:rPr>
                        <a:t> 200 000€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 </a:t>
                      </a:r>
                      <a:r>
                        <a:rPr lang="fr-FR" sz="1050" b="1" i="0" u="none" strike="noStrike" dirty="0">
                          <a:solidFill>
                            <a:srgbClr val="000000"/>
                          </a:solidFill>
                          <a:effectLst/>
                          <a:latin typeface="Montserrat" panose="00000500000000000000" pitchFamily="2" charset="0"/>
                        </a:rPr>
                        <a:t>310 000 €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a:solidFill>
                            <a:srgbClr val="000000"/>
                          </a:solidFill>
                          <a:effectLst/>
                          <a:latin typeface="Montserrat" panose="00000500000000000000" pitchFamily="2" charset="0"/>
                        </a:rPr>
                        <a:t>Jusqu’à </a:t>
                      </a:r>
                      <a:r>
                        <a:rPr lang="fr-FR" sz="1050" b="1" i="0" u="none" strike="noStrike">
                          <a:solidFill>
                            <a:srgbClr val="000000"/>
                          </a:solidFill>
                          <a:effectLst/>
                          <a:latin typeface="Montserrat" panose="00000500000000000000" pitchFamily="2" charset="0"/>
                        </a:rPr>
                        <a:t>465 000 €</a:t>
                      </a:r>
                      <a:endParaRPr lang="fr-FR" sz="1050" b="0"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7170956"/>
                  </a:ext>
                </a:extLst>
              </a:tr>
              <a:tr h="205865">
                <a:tc>
                  <a:txBody>
                    <a:bodyPr/>
                    <a:lstStyle/>
                    <a:p>
                      <a:pPr algn="ctr" fontAlgn="ctr"/>
                      <a:r>
                        <a:rPr lang="fr-FR" sz="1050" b="1" i="0" u="none" strike="noStrike">
                          <a:solidFill>
                            <a:srgbClr val="000000"/>
                          </a:solidFill>
                          <a:effectLst/>
                          <a:latin typeface="Montserrat" panose="00000500000000000000" pitchFamily="2" charset="0"/>
                        </a:rPr>
                        <a:t>Dommage / vol du véhicule de location</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i="0" u="none" strike="noStrike" dirty="0">
                          <a:solidFill>
                            <a:srgbClr val="00B050"/>
                          </a:solidFill>
                          <a:effectLst/>
                          <a:latin typeface="Montserrat" panose="00000500000000000000" pitchFamily="2" charset="0"/>
                        </a:rPr>
                        <a:t>✓</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i="0" u="none" strike="noStrike">
                          <a:solidFill>
                            <a:srgbClr val="00B050"/>
                          </a:solidFill>
                          <a:effectLst/>
                          <a:latin typeface="Montserrat" panose="00000500000000000000" pitchFamily="2" charset="0"/>
                        </a:rPr>
                        <a:t>✓</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6308263"/>
                  </a:ext>
                </a:extLst>
              </a:tr>
              <a:tr h="205865">
                <a:tc>
                  <a:txBody>
                    <a:bodyPr/>
                    <a:lstStyle/>
                    <a:p>
                      <a:pPr algn="ctr" fontAlgn="ctr"/>
                      <a:r>
                        <a:rPr lang="fr-FR" sz="1050" b="1" i="0" u="none" strike="noStrike" dirty="0">
                          <a:solidFill>
                            <a:srgbClr val="000000"/>
                          </a:solidFill>
                          <a:effectLst/>
                          <a:latin typeface="Montserrat" panose="00000500000000000000" pitchFamily="2" charset="0"/>
                        </a:rPr>
                        <a:t>Responsabilité civile à l’étranger</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a:solidFill>
                            <a:srgbClr val="000000"/>
                          </a:solidFill>
                          <a:effectLst/>
                          <a:latin typeface="Montserrat" panose="00000500000000000000" pitchFamily="2" charset="0"/>
                        </a:rPr>
                        <a:t>Jusqu’à </a:t>
                      </a:r>
                      <a:r>
                        <a:rPr lang="fr-FR" sz="1050" b="1" i="0" u="none" strike="noStrike">
                          <a:solidFill>
                            <a:srgbClr val="000000"/>
                          </a:solidFill>
                          <a:effectLst/>
                          <a:latin typeface="Montserrat" panose="00000500000000000000" pitchFamily="2" charset="0"/>
                        </a:rPr>
                        <a:t>1 525 000 €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 </a:t>
                      </a:r>
                      <a:r>
                        <a:rPr lang="fr-FR" sz="1050" b="1" i="0" u="none" strike="noStrike" dirty="0">
                          <a:solidFill>
                            <a:srgbClr val="000000"/>
                          </a:solidFill>
                          <a:effectLst/>
                          <a:latin typeface="Montserrat" panose="00000500000000000000" pitchFamily="2" charset="0"/>
                        </a:rPr>
                        <a:t>2 300 000 €</a:t>
                      </a:r>
                      <a:endParaRPr lang="fr-FR" sz="1050" b="0" i="0" u="none" strike="noStrike" dirty="0">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4245940"/>
                  </a:ext>
                </a:extLst>
              </a:tr>
              <a:tr h="205865">
                <a:tc>
                  <a:txBody>
                    <a:bodyPr/>
                    <a:lstStyle/>
                    <a:p>
                      <a:pPr algn="ctr" fontAlgn="ctr"/>
                      <a:r>
                        <a:rPr lang="fr-FR" sz="1050" b="1" i="0" u="none" strike="noStrike">
                          <a:solidFill>
                            <a:srgbClr val="000000"/>
                          </a:solidFill>
                          <a:effectLst/>
                          <a:latin typeface="Montserrat" panose="00000500000000000000" pitchFamily="2" charset="0"/>
                        </a:rPr>
                        <a:t>Retard de transport / Retard de bagages</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 </a:t>
                      </a:r>
                      <a:r>
                        <a:rPr lang="fr-FR" sz="1050" b="1" i="0" u="none" strike="noStrike" dirty="0">
                          <a:solidFill>
                            <a:srgbClr val="000000"/>
                          </a:solidFill>
                          <a:effectLst/>
                          <a:latin typeface="Montserrat" panose="00000500000000000000" pitchFamily="2" charset="0"/>
                        </a:rPr>
                        <a:t>460€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a:solidFill>
                            <a:srgbClr val="000000"/>
                          </a:solidFill>
                          <a:effectLst/>
                          <a:latin typeface="Montserrat" panose="00000500000000000000" pitchFamily="2" charset="0"/>
                        </a:rPr>
                        <a:t>Jusqu’à </a:t>
                      </a:r>
                      <a:r>
                        <a:rPr lang="fr-FR" sz="1050" b="1" i="0" u="none" strike="noStrike">
                          <a:solidFill>
                            <a:srgbClr val="000000"/>
                          </a:solidFill>
                          <a:effectLst/>
                          <a:latin typeface="Montserrat" panose="00000500000000000000" pitchFamily="2" charset="0"/>
                        </a:rPr>
                        <a:t>840 €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 </a:t>
                      </a:r>
                      <a:r>
                        <a:rPr lang="fr-FR" sz="1050" b="1" i="0" u="none" strike="noStrike" dirty="0">
                          <a:solidFill>
                            <a:srgbClr val="000000"/>
                          </a:solidFill>
                          <a:effectLst/>
                          <a:latin typeface="Montserrat" panose="00000500000000000000" pitchFamily="2" charset="0"/>
                        </a:rPr>
                        <a:t>1 200 €</a:t>
                      </a:r>
                      <a:endParaRPr lang="fr-FR" sz="1050" b="0" i="0" u="none" strike="noStrike" dirty="0">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3955677"/>
                  </a:ext>
                </a:extLst>
              </a:tr>
              <a:tr h="412389">
                <a:tc>
                  <a:txBody>
                    <a:bodyPr/>
                    <a:lstStyle/>
                    <a:p>
                      <a:pPr algn="ctr" fontAlgn="ctr"/>
                      <a:r>
                        <a:rPr lang="fr-FR" sz="1050" b="1" i="0" u="none" strike="noStrike">
                          <a:solidFill>
                            <a:srgbClr val="000000"/>
                          </a:solidFill>
                          <a:effectLst/>
                          <a:latin typeface="Montserrat" panose="00000500000000000000" pitchFamily="2" charset="0"/>
                        </a:rPr>
                        <a:t>Perte, vol, détérioration de bagages</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a:solidFill>
                            <a:srgbClr val="000000"/>
                          </a:solidFill>
                          <a:effectLst/>
                          <a:latin typeface="Montserrat" panose="00000500000000000000" pitchFamily="2" charset="0"/>
                        </a:rPr>
                        <a:t>Jusqu’à </a:t>
                      </a:r>
                      <a:r>
                        <a:rPr lang="fr-FR" sz="1050" b="1" i="0" u="none" strike="noStrike">
                          <a:solidFill>
                            <a:srgbClr val="000000"/>
                          </a:solidFill>
                          <a:effectLst/>
                          <a:latin typeface="Montserrat" panose="00000500000000000000" pitchFamily="2" charset="0"/>
                        </a:rPr>
                        <a:t>840€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  </a:t>
                      </a:r>
                      <a:r>
                        <a:rPr lang="fr-FR" sz="1050" b="1" i="0" u="none" strike="noStrike" dirty="0">
                          <a:solidFill>
                            <a:srgbClr val="000000"/>
                          </a:solidFill>
                          <a:effectLst/>
                          <a:latin typeface="Montserrat" panose="00000500000000000000" pitchFamily="2" charset="0"/>
                        </a:rPr>
                        <a:t>1 640€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0" i="0" u="none" strike="noStrike" dirty="0">
                          <a:solidFill>
                            <a:srgbClr val="000000"/>
                          </a:solidFill>
                          <a:effectLst/>
                          <a:latin typeface="Montserrat" panose="00000500000000000000" pitchFamily="2" charset="0"/>
                        </a:rPr>
                        <a:t>Jusqu’à </a:t>
                      </a:r>
                      <a:r>
                        <a:rPr lang="fr-FR" sz="1050" b="1" i="0" u="none" strike="noStrike" dirty="0">
                          <a:solidFill>
                            <a:srgbClr val="000000"/>
                          </a:solidFill>
                          <a:effectLst/>
                          <a:latin typeface="Montserrat" panose="00000500000000000000" pitchFamily="2" charset="0"/>
                        </a:rPr>
                        <a:t>2 500€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70978026"/>
                  </a:ext>
                </a:extLst>
              </a:tr>
              <a:tr h="324847">
                <a:tc>
                  <a:txBody>
                    <a:bodyPr/>
                    <a:lstStyle/>
                    <a:p>
                      <a:pPr algn="ctr" fontAlgn="ctr"/>
                      <a:r>
                        <a:rPr lang="fr-FR" sz="1050" b="1" i="0" u="none" strike="noStrike">
                          <a:solidFill>
                            <a:srgbClr val="000000"/>
                          </a:solidFill>
                          <a:effectLst/>
                          <a:latin typeface="Montserrat" panose="00000500000000000000" pitchFamily="2" charset="0"/>
                        </a:rPr>
                        <a:t>Garantie utilisation frauduleuse de la carte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p>
                      <a:pPr algn="ctr" fontAlgn="ctr"/>
                      <a:endParaRPr lang="fr-FR" sz="105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1" i="0" u="none" strike="noStrike" dirty="0">
                          <a:solidFill>
                            <a:srgbClr val="000000"/>
                          </a:solidFill>
                          <a:effectLst/>
                          <a:latin typeface="Montserrat" panose="00000500000000000000" pitchFamily="2" charset="0"/>
                        </a:rPr>
                        <a:t>10 000€ </a:t>
                      </a:r>
                      <a:r>
                        <a:rPr lang="fr-FR" sz="1050" b="0" i="0" u="none" strike="noStrike" dirty="0">
                          <a:solidFill>
                            <a:srgbClr val="000000"/>
                          </a:solidFill>
                          <a:effectLst/>
                          <a:latin typeface="Montserrat" panose="00000500000000000000" pitchFamily="2" charset="0"/>
                        </a:rPr>
                        <a:t>/ an pour le paiement et </a:t>
                      </a:r>
                      <a:r>
                        <a:rPr lang="fr-FR" sz="1050" b="1" i="0" u="none" strike="noStrike" dirty="0">
                          <a:solidFill>
                            <a:srgbClr val="000000"/>
                          </a:solidFill>
                          <a:effectLst/>
                          <a:latin typeface="Montserrat" panose="00000500000000000000" pitchFamily="2" charset="0"/>
                        </a:rPr>
                        <a:t>5 000€ </a:t>
                      </a:r>
                      <a:r>
                        <a:rPr lang="fr-FR" sz="1050" b="0" i="0" u="none" strike="noStrike" dirty="0">
                          <a:solidFill>
                            <a:srgbClr val="000000"/>
                          </a:solidFill>
                          <a:effectLst/>
                          <a:latin typeface="Montserrat" panose="00000500000000000000" pitchFamily="2" charset="0"/>
                        </a:rPr>
                        <a:t>/ 7 j glissants pour le retrait</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8173403"/>
                  </a:ext>
                </a:extLst>
              </a:tr>
              <a:tr h="324847">
                <a:tc>
                  <a:txBody>
                    <a:bodyPr/>
                    <a:lstStyle/>
                    <a:p>
                      <a:pPr algn="ctr" fontAlgn="ctr"/>
                      <a:r>
                        <a:rPr lang="fr-FR" sz="1050" b="1" i="0" u="none" strike="noStrike">
                          <a:solidFill>
                            <a:srgbClr val="000000"/>
                          </a:solidFill>
                          <a:effectLst/>
                          <a:latin typeface="Montserrat" panose="00000500000000000000" pitchFamily="2" charset="0"/>
                        </a:rPr>
                        <a:t>Garantie prolongation constructeur de 6 mois </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a:solidFill>
                            <a:schemeClr val="bg2"/>
                          </a:solidFill>
                          <a:effectLst/>
                          <a:latin typeface="Montserrat" panose="00000500000000000000" pitchFamily="2" charset="0"/>
                        </a:rPr>
                        <a:t>X</a:t>
                      </a:r>
                      <a:endParaRPr lang="fr-FR" sz="1000" b="1" i="0" u="none" strike="noStrike">
                        <a:solidFill>
                          <a:srgbClr val="000000"/>
                        </a:solidFill>
                        <a:effectLst/>
                        <a:latin typeface="Montserrat" panose="00000500000000000000" pitchFamily="2" charset="0"/>
                      </a:endParaRPr>
                    </a:p>
                    <a:p>
                      <a:pPr algn="ctr" fontAlgn="ctr"/>
                      <a:endParaRPr lang="fr-FR" sz="1050" b="1" i="0" u="none" strike="noStrike">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1050" b="1" i="0" u="none" strike="noStrike" dirty="0">
                          <a:solidFill>
                            <a:srgbClr val="000000"/>
                          </a:solidFill>
                          <a:effectLst/>
                          <a:latin typeface="Montserrat" panose="00000500000000000000" pitchFamily="2" charset="0"/>
                        </a:rPr>
                        <a:t>800 €</a:t>
                      </a:r>
                      <a:r>
                        <a:rPr lang="fr-FR" sz="1050" b="0" i="0" u="none" strike="noStrike" dirty="0">
                          <a:solidFill>
                            <a:srgbClr val="000000"/>
                          </a:solidFill>
                          <a:effectLst/>
                          <a:latin typeface="Montserrat" panose="00000500000000000000" pitchFamily="2" charset="0"/>
                        </a:rPr>
                        <a:t> / sinistre et </a:t>
                      </a:r>
                      <a:r>
                        <a:rPr lang="fr-FR" sz="1050" b="1" i="0" u="none" strike="noStrike" dirty="0">
                          <a:solidFill>
                            <a:srgbClr val="000000"/>
                          </a:solidFill>
                          <a:effectLst/>
                          <a:latin typeface="Montserrat" panose="00000500000000000000" pitchFamily="2" charset="0"/>
                        </a:rPr>
                        <a:t>1 600€ </a:t>
                      </a:r>
                      <a:r>
                        <a:rPr lang="fr-FR" sz="1050" b="0" i="0" u="none" strike="noStrike" dirty="0">
                          <a:solidFill>
                            <a:srgbClr val="000000"/>
                          </a:solidFill>
                          <a:effectLst/>
                          <a:latin typeface="Montserrat" panose="00000500000000000000" pitchFamily="2" charset="0"/>
                        </a:rPr>
                        <a:t>/ an</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8045426"/>
                  </a:ext>
                </a:extLst>
              </a:tr>
              <a:tr h="324847">
                <a:tc>
                  <a:txBody>
                    <a:bodyPr/>
                    <a:lstStyle/>
                    <a:p>
                      <a:pPr marL="0" algn="ctr" defTabSz="914400" rtl="0" eaLnBrk="1" fontAlgn="ctr" latinLnBrk="0" hangingPunct="1"/>
                      <a:r>
                        <a:rPr lang="fr-FR" sz="1050" b="1" i="0" u="none" strike="noStrike" kern="1200">
                          <a:solidFill>
                            <a:srgbClr val="000000"/>
                          </a:solidFill>
                          <a:effectLst/>
                          <a:latin typeface="Montserrat" panose="00000500000000000000" pitchFamily="2" charset="0"/>
                          <a:ea typeface="+mn-ea"/>
                          <a:cs typeface="+mn-cs"/>
                        </a:rPr>
                        <a:t>Garantie Achats dans les 30 jours suivant la date d’achat ou de livraison</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dirty="0">
                          <a:solidFill>
                            <a:schemeClr val="bg2"/>
                          </a:solidFill>
                          <a:effectLst/>
                          <a:latin typeface="Montserrat" panose="00000500000000000000" pitchFamily="2" charset="0"/>
                        </a:rPr>
                        <a:t>X</a:t>
                      </a:r>
                      <a:endParaRPr lang="fr-FR" sz="1000" b="1" i="0" u="none" strike="noStrike" dirty="0">
                        <a:solidFill>
                          <a:srgbClr val="000000"/>
                        </a:solidFill>
                        <a:effectLst/>
                        <a:latin typeface="Montserrat" panose="00000500000000000000" pitchFamily="2" charset="0"/>
                      </a:endParaRPr>
                    </a:p>
                    <a:p>
                      <a:pPr algn="ctr" fontAlgn="ctr"/>
                      <a:endParaRPr lang="fr-FR" sz="1050" b="1" i="0" u="none" strike="noStrike" dirty="0">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dirty="0">
                          <a:solidFill>
                            <a:schemeClr val="bg2"/>
                          </a:solidFill>
                          <a:effectLst/>
                          <a:latin typeface="Montserrat" panose="00000500000000000000" pitchFamily="2" charset="0"/>
                        </a:rPr>
                        <a:t>X</a:t>
                      </a:r>
                      <a:endParaRPr lang="fr-FR" sz="1000" b="1" i="0" u="none" strike="noStrike" dirty="0">
                        <a:solidFill>
                          <a:srgbClr val="000000"/>
                        </a:solidFill>
                        <a:effectLst/>
                        <a:latin typeface="Montserrat" panose="00000500000000000000" pitchFamily="2" charset="0"/>
                      </a:endParaRPr>
                    </a:p>
                    <a:p>
                      <a:pPr algn="ctr" fontAlgn="ctr"/>
                      <a:endParaRPr lang="fr-FR" sz="1050" b="1" i="0" u="none" strike="noStrike" dirty="0">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dirty="0">
                          <a:solidFill>
                            <a:srgbClr val="000000"/>
                          </a:solidFill>
                          <a:effectLst/>
                          <a:latin typeface="Montserrat" panose="00000500000000000000" pitchFamily="2" charset="0"/>
                        </a:rPr>
                        <a:t>1 500 € </a:t>
                      </a:r>
                      <a:r>
                        <a:rPr lang="fr-FR" sz="1050" b="0" i="0" u="none" strike="noStrike" dirty="0">
                          <a:solidFill>
                            <a:srgbClr val="000000"/>
                          </a:solidFill>
                          <a:effectLst/>
                          <a:latin typeface="Montserrat" panose="00000500000000000000" pitchFamily="2" charset="0"/>
                        </a:rPr>
                        <a:t>/ sinistre et </a:t>
                      </a:r>
                      <a:r>
                        <a:rPr lang="fr-FR" sz="1050" b="1" i="0" u="none" strike="noStrike" dirty="0">
                          <a:solidFill>
                            <a:srgbClr val="000000"/>
                          </a:solidFill>
                          <a:effectLst/>
                          <a:latin typeface="Montserrat" panose="00000500000000000000" pitchFamily="2" charset="0"/>
                        </a:rPr>
                        <a:t>5 000 € </a:t>
                      </a:r>
                      <a:r>
                        <a:rPr lang="fr-FR" sz="1050" b="0" i="0" u="none" strike="noStrike" dirty="0">
                          <a:solidFill>
                            <a:srgbClr val="000000"/>
                          </a:solidFill>
                          <a:effectLst/>
                          <a:latin typeface="Montserrat" panose="00000500000000000000" pitchFamily="2" charset="0"/>
                        </a:rPr>
                        <a:t>/ an</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1794414"/>
                  </a:ext>
                </a:extLst>
              </a:tr>
              <a:tr h="324847">
                <a:tc>
                  <a:txBody>
                    <a:bodyPr/>
                    <a:lstStyle/>
                    <a:p>
                      <a:pPr marL="0" algn="ctr" defTabSz="914400" rtl="0" eaLnBrk="1" fontAlgn="ctr" latinLnBrk="0" hangingPunct="1"/>
                      <a:r>
                        <a:rPr lang="fr-FR" sz="1050" b="1" i="0" u="none" strike="noStrike" kern="1200" dirty="0">
                          <a:solidFill>
                            <a:srgbClr val="000000"/>
                          </a:solidFill>
                          <a:effectLst/>
                          <a:latin typeface="Montserrat" panose="00000500000000000000" pitchFamily="2" charset="0"/>
                          <a:ea typeface="+mn-ea"/>
                          <a:cs typeface="+mn-cs"/>
                        </a:rPr>
                        <a:t>Couverture de deux collaborateurs supplémentaires en plus du titulaire de la carte</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1" i="0" u="none" strike="noStrike" dirty="0">
                          <a:solidFill>
                            <a:schemeClr val="bg2"/>
                          </a:solidFill>
                          <a:effectLst/>
                          <a:latin typeface="Montserrat" panose="00000500000000000000" pitchFamily="2" charset="0"/>
                        </a:rPr>
                        <a:t>X</a:t>
                      </a:r>
                      <a:endParaRPr lang="fr-FR" sz="1000" b="1" i="0" u="none" strike="noStrike" dirty="0">
                        <a:solidFill>
                          <a:srgbClr val="000000"/>
                        </a:solidFill>
                        <a:effectLst/>
                        <a:latin typeface="Montserrat" panose="00000500000000000000" pitchFamily="2" charset="0"/>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i="0" u="none" strike="noStrike" dirty="0">
                          <a:solidFill>
                            <a:srgbClr val="00B050"/>
                          </a:solidFill>
                          <a:effectLst/>
                          <a:latin typeface="Montserrat" panose="00000500000000000000" pitchFamily="2" charset="0"/>
                        </a:rPr>
                        <a:t>✓</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i="0" u="none" strike="noStrike" dirty="0">
                          <a:solidFill>
                            <a:srgbClr val="00B050"/>
                          </a:solidFill>
                          <a:effectLst/>
                          <a:latin typeface="Montserrat" panose="00000500000000000000" pitchFamily="2" charset="0"/>
                        </a:rPr>
                        <a:t>✓</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1454784"/>
                  </a:ext>
                </a:extLst>
              </a:tr>
            </a:tbl>
          </a:graphicData>
        </a:graphic>
      </p:graphicFrame>
      <p:pic>
        <p:nvPicPr>
          <p:cNvPr id="6" name="Image 5" descr="Une image contenant texte, logo, Marque, Police&#10;&#10;Description générée automatiquement">
            <a:extLst>
              <a:ext uri="{FF2B5EF4-FFF2-40B4-BE49-F238E27FC236}">
                <a16:creationId xmlns:a16="http://schemas.microsoft.com/office/drawing/2014/main" id="{188B7601-2053-D87F-3EE0-3F07A397BB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7592" y="986843"/>
            <a:ext cx="757100" cy="544942"/>
          </a:xfrm>
          <a:prstGeom prst="rect">
            <a:avLst/>
          </a:prstGeom>
        </p:spPr>
      </p:pic>
      <p:pic>
        <p:nvPicPr>
          <p:cNvPr id="9" name="Image 8" descr="Une image contenant texte, Police, logo, mémoire flash&#10;&#10;Description générée automatiquement">
            <a:extLst>
              <a:ext uri="{FF2B5EF4-FFF2-40B4-BE49-F238E27FC236}">
                <a16:creationId xmlns:a16="http://schemas.microsoft.com/office/drawing/2014/main" id="{4DF8E55E-A0D2-BABB-5817-00121BA96A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02914" y="991521"/>
            <a:ext cx="708764" cy="530060"/>
          </a:xfrm>
          <a:prstGeom prst="rect">
            <a:avLst/>
          </a:prstGeom>
        </p:spPr>
      </p:pic>
      <p:pic>
        <p:nvPicPr>
          <p:cNvPr id="11" name="Image 10" descr="Une image contenant texte, Police, logo, étiquette&#10;&#10;Description générée automatiquement">
            <a:extLst>
              <a:ext uri="{FF2B5EF4-FFF2-40B4-BE49-F238E27FC236}">
                <a16:creationId xmlns:a16="http://schemas.microsoft.com/office/drawing/2014/main" id="{3F2D0E5E-BAC3-2792-40D0-E3D9A1877B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3279" y="988088"/>
            <a:ext cx="756440" cy="572268"/>
          </a:xfrm>
          <a:prstGeom prst="rect">
            <a:avLst/>
          </a:prstGeom>
        </p:spPr>
      </p:pic>
      <p:sp>
        <p:nvSpPr>
          <p:cNvPr id="10" name="ZoneTexte 9">
            <a:extLst>
              <a:ext uri="{FF2B5EF4-FFF2-40B4-BE49-F238E27FC236}">
                <a16:creationId xmlns:a16="http://schemas.microsoft.com/office/drawing/2014/main" id="{68CA1C31-0847-6D2C-1BCD-5C366C3AE0C2}"/>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3" name="ZoneTexte 2">
            <a:extLst>
              <a:ext uri="{FF2B5EF4-FFF2-40B4-BE49-F238E27FC236}">
                <a16:creationId xmlns:a16="http://schemas.microsoft.com/office/drawing/2014/main" id="{E19268D6-6379-2BB9-3BE6-8382083992AC}"/>
              </a:ext>
            </a:extLst>
          </p:cNvPr>
          <p:cNvSpPr txBox="1"/>
          <p:nvPr/>
        </p:nvSpPr>
        <p:spPr>
          <a:xfrm>
            <a:off x="653078" y="239804"/>
            <a:ext cx="6107502" cy="446276"/>
          </a:xfrm>
          <a:prstGeom prst="rect">
            <a:avLst/>
          </a:prstGeom>
          <a:noFill/>
        </p:spPr>
        <p:txBody>
          <a:bodyPr wrap="square">
            <a:spAutoFit/>
          </a:bodyPr>
          <a:lstStyle/>
          <a:p>
            <a:r>
              <a:rPr lang="fr-FR" sz="2300" b="1" cap="all" dirty="0">
                <a:solidFill>
                  <a:schemeClr val="tx2"/>
                </a:solidFill>
                <a:latin typeface="+mj-lt"/>
                <a:ea typeface="+mj-ea"/>
                <a:cs typeface="+mj-cs"/>
              </a:rPr>
              <a:t>Quels sont les bénéfices client ?</a:t>
            </a:r>
          </a:p>
        </p:txBody>
      </p:sp>
    </p:spTree>
    <p:extLst>
      <p:ext uri="{BB962C8B-B14F-4D97-AF65-F5344CB8AC3E}">
        <p14:creationId xmlns:p14="http://schemas.microsoft.com/office/powerpoint/2010/main" val="4132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42879A5-61F3-B5BA-09A6-61BD4C5C3733}"/>
              </a:ext>
            </a:extLst>
          </p:cNvPr>
          <p:cNvSpPr>
            <a:spLocks noGrp="1"/>
          </p:cNvSpPr>
          <p:nvPr>
            <p:ph type="sldNum" sz="quarter" idx="12"/>
          </p:nvPr>
        </p:nvSpPr>
        <p:spPr>
          <a:xfrm>
            <a:off x="5736000" y="6388864"/>
            <a:ext cx="720000" cy="252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7" name="Titre 6">
            <a:extLst>
              <a:ext uri="{FF2B5EF4-FFF2-40B4-BE49-F238E27FC236}">
                <a16:creationId xmlns:a16="http://schemas.microsoft.com/office/drawing/2014/main" id="{2144F820-39A1-99E9-A79F-7BD02BDDF0FF}"/>
              </a:ext>
            </a:extLst>
          </p:cNvPr>
          <p:cNvSpPr>
            <a:spLocks noGrp="1"/>
          </p:cNvSpPr>
          <p:nvPr>
            <p:ph type="title"/>
          </p:nvPr>
        </p:nvSpPr>
        <p:spPr>
          <a:xfrm>
            <a:off x="676192" y="836692"/>
            <a:ext cx="11559616" cy="461665"/>
          </a:xfrm>
        </p:spPr>
        <p:txBody>
          <a:bodyPr/>
          <a:lstStyle/>
          <a:p>
            <a:r>
              <a:rPr lang="fr-FR" sz="2000" dirty="0">
                <a:solidFill>
                  <a:schemeClr val="tx1"/>
                </a:solidFill>
                <a:latin typeface="+mn-lt"/>
                <a:ea typeface="+mn-ea"/>
                <a:cs typeface="+mn-cs"/>
              </a:rPr>
              <a:t>Tableau comparatif des cartes visa business, VISA GOLD BUSINESS et visa platinum business</a:t>
            </a:r>
          </a:p>
        </p:txBody>
      </p:sp>
      <p:sp>
        <p:nvSpPr>
          <p:cNvPr id="3" name="ZoneTexte 2">
            <a:extLst>
              <a:ext uri="{FF2B5EF4-FFF2-40B4-BE49-F238E27FC236}">
                <a16:creationId xmlns:a16="http://schemas.microsoft.com/office/drawing/2014/main" id="{E19268D6-6379-2BB9-3BE6-8382083992AC}"/>
              </a:ext>
            </a:extLst>
          </p:cNvPr>
          <p:cNvSpPr txBox="1"/>
          <p:nvPr/>
        </p:nvSpPr>
        <p:spPr>
          <a:xfrm>
            <a:off x="653078" y="239804"/>
            <a:ext cx="6107502" cy="446276"/>
          </a:xfrm>
          <a:prstGeom prst="rect">
            <a:avLst/>
          </a:prstGeom>
          <a:noFill/>
        </p:spPr>
        <p:txBody>
          <a:bodyPr wrap="square">
            <a:spAutoFit/>
          </a:bodyPr>
          <a:lstStyle/>
          <a:p>
            <a:r>
              <a:rPr lang="fr-FR" sz="2300" b="1" cap="all" dirty="0">
                <a:solidFill>
                  <a:schemeClr val="tx2"/>
                </a:solidFill>
                <a:latin typeface="+mj-lt"/>
                <a:ea typeface="+mj-ea"/>
                <a:cs typeface="+mj-cs"/>
              </a:rPr>
              <a:t>Quels sont les bénéfices client ?</a:t>
            </a:r>
          </a:p>
        </p:txBody>
      </p:sp>
      <p:pic>
        <p:nvPicPr>
          <p:cNvPr id="13" name="Image 12">
            <a:extLst>
              <a:ext uri="{FF2B5EF4-FFF2-40B4-BE49-F238E27FC236}">
                <a16:creationId xmlns:a16="http://schemas.microsoft.com/office/drawing/2014/main" id="{0AB1AAB2-A548-6FC9-E9DB-008B9FFF5AE7}"/>
              </a:ext>
            </a:extLst>
          </p:cNvPr>
          <p:cNvPicPr>
            <a:picLocks noChangeAspect="1"/>
          </p:cNvPicPr>
          <p:nvPr/>
        </p:nvPicPr>
        <p:blipFill>
          <a:blip r:embed="rId3"/>
          <a:stretch>
            <a:fillRect/>
          </a:stretch>
        </p:blipFill>
        <p:spPr>
          <a:xfrm>
            <a:off x="2075939" y="1291160"/>
            <a:ext cx="3779848" cy="5349704"/>
          </a:xfrm>
          <a:prstGeom prst="rect">
            <a:avLst/>
          </a:prstGeom>
        </p:spPr>
      </p:pic>
      <p:pic>
        <p:nvPicPr>
          <p:cNvPr id="14" name="Image 13">
            <a:extLst>
              <a:ext uri="{FF2B5EF4-FFF2-40B4-BE49-F238E27FC236}">
                <a16:creationId xmlns:a16="http://schemas.microsoft.com/office/drawing/2014/main" id="{9B672A2F-F8BA-5DB1-A5CC-8CE460ABD226}"/>
              </a:ext>
            </a:extLst>
          </p:cNvPr>
          <p:cNvPicPr>
            <a:picLocks noChangeAspect="1"/>
          </p:cNvPicPr>
          <p:nvPr/>
        </p:nvPicPr>
        <p:blipFill>
          <a:blip r:embed="rId4"/>
          <a:stretch>
            <a:fillRect/>
          </a:stretch>
        </p:blipFill>
        <p:spPr>
          <a:xfrm>
            <a:off x="6336213" y="1291160"/>
            <a:ext cx="3779848" cy="5349704"/>
          </a:xfrm>
          <a:prstGeom prst="rect">
            <a:avLst/>
          </a:prstGeom>
        </p:spPr>
      </p:pic>
    </p:spTree>
    <p:extLst>
      <p:ext uri="{BB962C8B-B14F-4D97-AF65-F5344CB8AC3E}">
        <p14:creationId xmlns:p14="http://schemas.microsoft.com/office/powerpoint/2010/main" val="2880925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Une image contenant texte, étiquette&#10;&#10;Description générée automatiquement">
            <a:extLst>
              <a:ext uri="{FF2B5EF4-FFF2-40B4-BE49-F238E27FC236}">
                <a16:creationId xmlns:a16="http://schemas.microsoft.com/office/drawing/2014/main" id="{DD943921-C641-1C4C-59B6-A7D270155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210719">
            <a:off x="6130536" y="4160778"/>
            <a:ext cx="1950117" cy="1950117"/>
          </a:xfrm>
          <a:prstGeom prst="rect">
            <a:avLst/>
          </a:prstGeom>
        </p:spPr>
      </p:pic>
      <p:grpSp>
        <p:nvGrpSpPr>
          <p:cNvPr id="13" name="Groupe 12">
            <a:extLst>
              <a:ext uri="{FF2B5EF4-FFF2-40B4-BE49-F238E27FC236}">
                <a16:creationId xmlns:a16="http://schemas.microsoft.com/office/drawing/2014/main" id="{97C05417-AFC1-ADFC-AB50-47E9119F5FC4}"/>
              </a:ext>
            </a:extLst>
          </p:cNvPr>
          <p:cNvGrpSpPr/>
          <p:nvPr/>
        </p:nvGrpSpPr>
        <p:grpSpPr>
          <a:xfrm>
            <a:off x="5037678" y="5851329"/>
            <a:ext cx="3262770" cy="1016734"/>
            <a:chOff x="4127938" y="5401126"/>
            <a:chExt cx="4854549" cy="1512759"/>
          </a:xfrm>
        </p:grpSpPr>
        <p:sp>
          <p:nvSpPr>
            <p:cNvPr id="6" name="Freeform 34">
              <a:extLst>
                <a:ext uri="{FF2B5EF4-FFF2-40B4-BE49-F238E27FC236}">
                  <a16:creationId xmlns:a16="http://schemas.microsoft.com/office/drawing/2014/main" id="{E1FC77BF-7EF2-8C95-7A1A-9F289A3AB1E8}"/>
                </a:ext>
              </a:extLst>
            </p:cNvPr>
            <p:cNvSpPr/>
            <p:nvPr/>
          </p:nvSpPr>
          <p:spPr>
            <a:xfrm>
              <a:off x="5082380" y="5401126"/>
              <a:ext cx="3900107" cy="1457507"/>
            </a:xfrm>
            <a:custGeom>
              <a:avLst/>
              <a:gdLst>
                <a:gd name="connsiteX0" fmla="*/ 4184629 w 11706668"/>
                <a:gd name="connsiteY0" fmla="*/ 595751 h 4374894"/>
                <a:gd name="connsiteX1" fmla="*/ 6344073 w 11706668"/>
                <a:gd name="connsiteY1" fmla="*/ 1585823 h 4374894"/>
                <a:gd name="connsiteX2" fmla="*/ 8745154 w 11706668"/>
                <a:gd name="connsiteY2" fmla="*/ 1583514 h 4374894"/>
                <a:gd name="connsiteX3" fmla="*/ 9155894 w 11706668"/>
                <a:gd name="connsiteY3" fmla="*/ 1776570 h 4374894"/>
                <a:gd name="connsiteX4" fmla="*/ 9278788 w 11706668"/>
                <a:gd name="connsiteY4" fmla="*/ 2114881 h 4374894"/>
                <a:gd name="connsiteX5" fmla="*/ 9178288 w 11706668"/>
                <a:gd name="connsiteY5" fmla="*/ 2427328 h 4374894"/>
                <a:gd name="connsiteX6" fmla="*/ 9018798 w 11706668"/>
                <a:gd name="connsiteY6" fmla="*/ 2572120 h 4374894"/>
                <a:gd name="connsiteX7" fmla="*/ 8748431 w 11706668"/>
                <a:gd name="connsiteY7" fmla="*/ 2646479 h 4374894"/>
                <a:gd name="connsiteX8" fmla="*/ 6081353 w 11706668"/>
                <a:gd name="connsiteY8" fmla="*/ 2654562 h 4374894"/>
                <a:gd name="connsiteX9" fmla="*/ 5978122 w 11706668"/>
                <a:gd name="connsiteY9" fmla="*/ 2752014 h 4374894"/>
                <a:gd name="connsiteX10" fmla="*/ 6063875 w 11706668"/>
                <a:gd name="connsiteY10" fmla="*/ 2834686 h 4374894"/>
                <a:gd name="connsiteX11" fmla="*/ 6143073 w 11706668"/>
                <a:gd name="connsiteY11" fmla="*/ 2834917 h 4374894"/>
                <a:gd name="connsiteX12" fmla="*/ 8749524 w 11706668"/>
                <a:gd name="connsiteY12" fmla="*/ 2833762 h 4374894"/>
                <a:gd name="connsiteX13" fmla="*/ 9129676 w 11706668"/>
                <a:gd name="connsiteY13" fmla="*/ 2699131 h 4374894"/>
                <a:gd name="connsiteX14" fmla="*/ 9562264 w 11706668"/>
                <a:gd name="connsiteY14" fmla="*/ 2307014 h 4374894"/>
                <a:gd name="connsiteX15" fmla="*/ 10702176 w 11706668"/>
                <a:gd name="connsiteY15" fmla="*/ 1382144 h 4374894"/>
                <a:gd name="connsiteX16" fmla="*/ 11450466 w 11706668"/>
                <a:gd name="connsiteY16" fmla="*/ 1453039 h 4374894"/>
                <a:gd name="connsiteX17" fmla="*/ 11381645 w 11706668"/>
                <a:gd name="connsiteY17" fmla="*/ 2200324 h 4374894"/>
                <a:gd name="connsiteX18" fmla="*/ 9565541 w 11706668"/>
                <a:gd name="connsiteY18" fmla="*/ 3704595 h 4374894"/>
                <a:gd name="connsiteX19" fmla="*/ 9075603 w 11706668"/>
                <a:gd name="connsiteY19" fmla="*/ 3860934 h 4374894"/>
                <a:gd name="connsiteX20" fmla="*/ 8757716 w 11706668"/>
                <a:gd name="connsiteY20" fmla="*/ 3874789 h 4374894"/>
                <a:gd name="connsiteX21" fmla="*/ 6032195 w 11706668"/>
                <a:gd name="connsiteY21" fmla="*/ 3876868 h 4374894"/>
                <a:gd name="connsiteX22" fmla="*/ 5978668 w 11706668"/>
                <a:gd name="connsiteY22" fmla="*/ 3874328 h 4374894"/>
                <a:gd name="connsiteX23" fmla="*/ 5926779 w 11706668"/>
                <a:gd name="connsiteY23" fmla="*/ 3866707 h 4374894"/>
                <a:gd name="connsiteX24" fmla="*/ 5229833 w 11706668"/>
                <a:gd name="connsiteY24" fmla="*/ 3717758 h 4374894"/>
                <a:gd name="connsiteX25" fmla="*/ 4175127 w 11706668"/>
                <a:gd name="connsiteY25" fmla="*/ 3158679 h 4374894"/>
                <a:gd name="connsiteX26" fmla="*/ 2725155 w 11706668"/>
                <a:gd name="connsiteY26" fmla="*/ 4374894 h 4374894"/>
                <a:gd name="connsiteX27" fmla="*/ 1242029 w 11706668"/>
                <a:gd name="connsiteY27" fmla="*/ 4374894 h 4374894"/>
                <a:gd name="connsiteX28" fmla="*/ 0 w 11706668"/>
                <a:gd name="connsiteY28" fmla="*/ 3472511 h 4374894"/>
                <a:gd name="connsiteX29" fmla="*/ 2609181 w 11706668"/>
                <a:gd name="connsiteY29" fmla="*/ 1322564 h 4374894"/>
                <a:gd name="connsiteX30" fmla="*/ 3425745 w 11706668"/>
                <a:gd name="connsiteY30" fmla="*/ 767873 h 4374894"/>
                <a:gd name="connsiteX31" fmla="*/ 4184629 w 11706668"/>
                <a:gd name="connsiteY31" fmla="*/ 595751 h 4374894"/>
                <a:gd name="connsiteX32" fmla="*/ 11170131 w 11706668"/>
                <a:gd name="connsiteY32" fmla="*/ 84439 h 4374894"/>
                <a:gd name="connsiteX33" fmla="*/ 11418240 w 11706668"/>
                <a:gd name="connsiteY33" fmla="*/ 143673 h 4374894"/>
                <a:gd name="connsiteX34" fmla="*/ 11505632 w 11706668"/>
                <a:gd name="connsiteY34" fmla="*/ 199788 h 4374894"/>
                <a:gd name="connsiteX35" fmla="*/ 11582099 w 11706668"/>
                <a:gd name="connsiteY35" fmla="*/ 275533 h 4374894"/>
                <a:gd name="connsiteX36" fmla="*/ 11437357 w 11706668"/>
                <a:gd name="connsiteY36" fmla="*/ 1087248 h 4374894"/>
                <a:gd name="connsiteX37" fmla="*/ 11004223 w 11706668"/>
                <a:gd name="connsiteY37" fmla="*/ 999726 h 4374894"/>
                <a:gd name="connsiteX38" fmla="*/ 10586929 w 11706668"/>
                <a:gd name="connsiteY38" fmla="*/ 1171999 h 4374894"/>
                <a:gd name="connsiteX39" fmla="*/ 9522392 w 11706668"/>
                <a:gd name="connsiteY39" fmla="*/ 2053685 h 4374894"/>
                <a:gd name="connsiteX40" fmla="*/ 9522392 w 11706668"/>
                <a:gd name="connsiteY40" fmla="*/ 2052992 h 4374894"/>
                <a:gd name="connsiteX41" fmla="*/ 9522938 w 11706668"/>
                <a:gd name="connsiteY41" fmla="*/ 2052068 h 4374894"/>
                <a:gd name="connsiteX42" fmla="*/ 9464495 w 11706668"/>
                <a:gd name="connsiteY42" fmla="*/ 2099870 h 4374894"/>
                <a:gd name="connsiteX43" fmla="*/ 9299544 w 11706668"/>
                <a:gd name="connsiteY43" fmla="*/ 1657411 h 4374894"/>
                <a:gd name="connsiteX44" fmla="*/ 9198497 w 11706668"/>
                <a:gd name="connsiteY44" fmla="*/ 1558573 h 4374894"/>
                <a:gd name="connsiteX45" fmla="*/ 10833810 w 11706668"/>
                <a:gd name="connsiteY45" fmla="*/ 206254 h 4374894"/>
                <a:gd name="connsiteX46" fmla="*/ 10922840 w 11706668"/>
                <a:gd name="connsiteY46" fmla="*/ 146444 h 4374894"/>
                <a:gd name="connsiteX47" fmla="*/ 11170131 w 11706668"/>
                <a:gd name="connsiteY47" fmla="*/ 84439 h 4374894"/>
                <a:gd name="connsiteX48" fmla="*/ 10042792 w 11706668"/>
                <a:gd name="connsiteY48" fmla="*/ 18601 h 4374894"/>
                <a:gd name="connsiteX49" fmla="*/ 10264127 w 11706668"/>
                <a:gd name="connsiteY49" fmla="*/ 77627 h 4374894"/>
                <a:gd name="connsiteX50" fmla="*/ 10351518 w 11706668"/>
                <a:gd name="connsiteY50" fmla="*/ 134666 h 4374894"/>
                <a:gd name="connsiteX51" fmla="*/ 10427986 w 11706668"/>
                <a:gd name="connsiteY51" fmla="*/ 210411 h 4374894"/>
                <a:gd name="connsiteX52" fmla="*/ 10440002 w 11706668"/>
                <a:gd name="connsiteY52" fmla="*/ 225422 h 4374894"/>
                <a:gd name="connsiteX53" fmla="*/ 8985480 w 11706668"/>
                <a:gd name="connsiteY53" fmla="*/ 1430177 h 4374894"/>
                <a:gd name="connsiteX54" fmla="*/ 8869687 w 11706668"/>
                <a:gd name="connsiteY54" fmla="*/ 1400387 h 4374894"/>
                <a:gd name="connsiteX55" fmla="*/ 8749524 w 11706668"/>
                <a:gd name="connsiteY55" fmla="*/ 1390226 h 4374894"/>
                <a:gd name="connsiteX56" fmla="*/ 8168917 w 11706668"/>
                <a:gd name="connsiteY56" fmla="*/ 1391150 h 4374894"/>
                <a:gd name="connsiteX57" fmla="*/ 9679150 w 11706668"/>
                <a:gd name="connsiteY57" fmla="*/ 140671 h 4374894"/>
                <a:gd name="connsiteX58" fmla="*/ 10042792 w 11706668"/>
                <a:gd name="connsiteY58" fmla="*/ 18601 h 4374894"/>
                <a:gd name="connsiteX59" fmla="*/ 8875743 w 11706668"/>
                <a:gd name="connsiteY59" fmla="*/ 544 h 4374894"/>
                <a:gd name="connsiteX60" fmla="*/ 9096905 w 11706668"/>
                <a:gd name="connsiteY60" fmla="*/ 59615 h 4374894"/>
                <a:gd name="connsiteX61" fmla="*/ 9184842 w 11706668"/>
                <a:gd name="connsiteY61" fmla="*/ 116885 h 4374894"/>
                <a:gd name="connsiteX62" fmla="*/ 9261310 w 11706668"/>
                <a:gd name="connsiteY62" fmla="*/ 192630 h 4374894"/>
                <a:gd name="connsiteX63" fmla="*/ 9273872 w 11706668"/>
                <a:gd name="connsiteY63" fmla="*/ 208102 h 4374894"/>
                <a:gd name="connsiteX64" fmla="*/ 7836829 w 11706668"/>
                <a:gd name="connsiteY64" fmla="*/ 1397847 h 4374894"/>
                <a:gd name="connsiteX65" fmla="*/ 7405880 w 11706668"/>
                <a:gd name="connsiteY65" fmla="*/ 1391381 h 4374894"/>
                <a:gd name="connsiteX66" fmla="*/ 6987493 w 11706668"/>
                <a:gd name="connsiteY66" fmla="*/ 1385608 h 4374894"/>
                <a:gd name="connsiteX67" fmla="*/ 8512474 w 11706668"/>
                <a:gd name="connsiteY67" fmla="*/ 122196 h 4374894"/>
                <a:gd name="connsiteX68" fmla="*/ 8875743 w 11706668"/>
                <a:gd name="connsiteY68" fmla="*/ 544 h 437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1706668" h="4374894">
                  <a:moveTo>
                    <a:pt x="4184629" y="595751"/>
                  </a:moveTo>
                  <a:cubicBezTo>
                    <a:pt x="4767166" y="606966"/>
                    <a:pt x="5431959" y="925684"/>
                    <a:pt x="6344073" y="1585823"/>
                  </a:cubicBezTo>
                  <a:lnTo>
                    <a:pt x="8745154" y="1583514"/>
                  </a:lnTo>
                  <a:cubicBezTo>
                    <a:pt x="8910105" y="1583514"/>
                    <a:pt x="9058125" y="1658566"/>
                    <a:pt x="9155894" y="1776570"/>
                  </a:cubicBezTo>
                  <a:cubicBezTo>
                    <a:pt x="9232361" y="1868480"/>
                    <a:pt x="9278788" y="1986715"/>
                    <a:pt x="9278788" y="2114881"/>
                  </a:cubicBezTo>
                  <a:cubicBezTo>
                    <a:pt x="9279334" y="2228729"/>
                    <a:pt x="9243285" y="2337496"/>
                    <a:pt x="9178288" y="2427328"/>
                  </a:cubicBezTo>
                  <a:cubicBezTo>
                    <a:pt x="9135685" y="2485984"/>
                    <a:pt x="9081065" y="2535171"/>
                    <a:pt x="9018798" y="2572120"/>
                  </a:cubicBezTo>
                  <a:cubicBezTo>
                    <a:pt x="8936869" y="2620384"/>
                    <a:pt x="8843469" y="2646017"/>
                    <a:pt x="8748431" y="2646479"/>
                  </a:cubicBezTo>
                  <a:lnTo>
                    <a:pt x="6081353" y="2654562"/>
                  </a:lnTo>
                  <a:cubicBezTo>
                    <a:pt x="6024003" y="2647634"/>
                    <a:pt x="5974299" y="2694512"/>
                    <a:pt x="5978122" y="2752014"/>
                  </a:cubicBezTo>
                  <a:cubicBezTo>
                    <a:pt x="5981399" y="2797506"/>
                    <a:pt x="6018541" y="2833300"/>
                    <a:pt x="6063875" y="2834686"/>
                  </a:cubicBezTo>
                  <a:cubicBezTo>
                    <a:pt x="6090092" y="2834686"/>
                    <a:pt x="6116309" y="2834686"/>
                    <a:pt x="6143073" y="2834917"/>
                  </a:cubicBezTo>
                  <a:cubicBezTo>
                    <a:pt x="7011526" y="2836534"/>
                    <a:pt x="7880525" y="2835840"/>
                    <a:pt x="8749524" y="2833762"/>
                  </a:cubicBezTo>
                  <a:cubicBezTo>
                    <a:pt x="8771371" y="2833531"/>
                    <a:pt x="8954893" y="2814826"/>
                    <a:pt x="9129676" y="2699131"/>
                  </a:cubicBezTo>
                  <a:cubicBezTo>
                    <a:pt x="9262402" y="2611609"/>
                    <a:pt x="9437185" y="2405620"/>
                    <a:pt x="9562264" y="2307014"/>
                  </a:cubicBezTo>
                  <a:cubicBezTo>
                    <a:pt x="10102453" y="1881181"/>
                    <a:pt x="10702176" y="1382144"/>
                    <a:pt x="10702176" y="1382144"/>
                  </a:cubicBezTo>
                  <a:cubicBezTo>
                    <a:pt x="10928302" y="1195322"/>
                    <a:pt x="11263120" y="1227191"/>
                    <a:pt x="11450466" y="1453039"/>
                  </a:cubicBezTo>
                  <a:cubicBezTo>
                    <a:pt x="11637265" y="1678656"/>
                    <a:pt x="11606678" y="2012580"/>
                    <a:pt x="11381645" y="2200324"/>
                  </a:cubicBezTo>
                  <a:lnTo>
                    <a:pt x="9565541" y="3704595"/>
                  </a:lnTo>
                  <a:cubicBezTo>
                    <a:pt x="9450840" y="3799738"/>
                    <a:pt x="9248747" y="3842228"/>
                    <a:pt x="9075603" y="3860934"/>
                  </a:cubicBezTo>
                  <a:cubicBezTo>
                    <a:pt x="8901912" y="3879639"/>
                    <a:pt x="8757716" y="3874789"/>
                    <a:pt x="8757716" y="3874789"/>
                  </a:cubicBezTo>
                  <a:lnTo>
                    <a:pt x="6032195" y="3876868"/>
                  </a:lnTo>
                  <a:cubicBezTo>
                    <a:pt x="6014171" y="3876868"/>
                    <a:pt x="5996147" y="3875944"/>
                    <a:pt x="5978668" y="3874328"/>
                  </a:cubicBezTo>
                  <a:cubicBezTo>
                    <a:pt x="5961190" y="3872480"/>
                    <a:pt x="5943711" y="3869940"/>
                    <a:pt x="5926779" y="3866707"/>
                  </a:cubicBezTo>
                  <a:cubicBezTo>
                    <a:pt x="5789684" y="3849156"/>
                    <a:pt x="5539526" y="3817750"/>
                    <a:pt x="5229833" y="3717758"/>
                  </a:cubicBezTo>
                  <a:cubicBezTo>
                    <a:pt x="4920139" y="3617766"/>
                    <a:pt x="4550910" y="3449649"/>
                    <a:pt x="4175127" y="3158679"/>
                  </a:cubicBezTo>
                  <a:lnTo>
                    <a:pt x="2725155" y="4374894"/>
                  </a:lnTo>
                  <a:lnTo>
                    <a:pt x="1242029" y="4374894"/>
                  </a:lnTo>
                  <a:lnTo>
                    <a:pt x="0" y="3472511"/>
                  </a:lnTo>
                  <a:cubicBezTo>
                    <a:pt x="860806" y="2744855"/>
                    <a:pt x="1731990" y="2029899"/>
                    <a:pt x="2609181" y="1322564"/>
                  </a:cubicBezTo>
                  <a:cubicBezTo>
                    <a:pt x="2889926" y="1096023"/>
                    <a:pt x="3100213" y="924905"/>
                    <a:pt x="3425745" y="767873"/>
                  </a:cubicBezTo>
                  <a:cubicBezTo>
                    <a:pt x="3672046" y="649089"/>
                    <a:pt x="3919840" y="590653"/>
                    <a:pt x="4184629" y="595751"/>
                  </a:cubicBezTo>
                  <a:close/>
                  <a:moveTo>
                    <a:pt x="11170131" y="84439"/>
                  </a:moveTo>
                  <a:cubicBezTo>
                    <a:pt x="11255201" y="84035"/>
                    <a:pt x="11340407" y="103838"/>
                    <a:pt x="11418240" y="143673"/>
                  </a:cubicBezTo>
                  <a:cubicBezTo>
                    <a:pt x="11449373" y="159376"/>
                    <a:pt x="11478322" y="177388"/>
                    <a:pt x="11505632" y="199788"/>
                  </a:cubicBezTo>
                  <a:cubicBezTo>
                    <a:pt x="11532941" y="222419"/>
                    <a:pt x="11558613" y="247591"/>
                    <a:pt x="11582099" y="275533"/>
                  </a:cubicBezTo>
                  <a:cubicBezTo>
                    <a:pt x="11797847" y="532326"/>
                    <a:pt x="11723018" y="917746"/>
                    <a:pt x="11437357" y="1087248"/>
                  </a:cubicBezTo>
                  <a:cubicBezTo>
                    <a:pt x="11304085" y="1016122"/>
                    <a:pt x="11152789" y="986332"/>
                    <a:pt x="11004223" y="999726"/>
                  </a:cubicBezTo>
                  <a:cubicBezTo>
                    <a:pt x="10855658" y="1013120"/>
                    <a:pt x="10709823" y="1069928"/>
                    <a:pt x="10586929" y="1171999"/>
                  </a:cubicBezTo>
                  <a:lnTo>
                    <a:pt x="9522392" y="2053685"/>
                  </a:lnTo>
                  <a:cubicBezTo>
                    <a:pt x="9522392" y="2053454"/>
                    <a:pt x="9522392" y="2053223"/>
                    <a:pt x="9522392" y="2052992"/>
                  </a:cubicBezTo>
                  <a:cubicBezTo>
                    <a:pt x="9522392" y="2052761"/>
                    <a:pt x="9522938" y="2052299"/>
                    <a:pt x="9522938" y="2052068"/>
                  </a:cubicBezTo>
                  <a:lnTo>
                    <a:pt x="9464495" y="2099870"/>
                  </a:lnTo>
                  <a:cubicBezTo>
                    <a:pt x="9460672" y="1937990"/>
                    <a:pt x="9403321" y="1781651"/>
                    <a:pt x="9299544" y="1657411"/>
                  </a:cubicBezTo>
                  <a:cubicBezTo>
                    <a:pt x="9269503" y="1621155"/>
                    <a:pt x="9235092" y="1588132"/>
                    <a:pt x="9198497" y="1558573"/>
                  </a:cubicBezTo>
                  <a:lnTo>
                    <a:pt x="10833810" y="206254"/>
                  </a:lnTo>
                  <a:cubicBezTo>
                    <a:pt x="10861120" y="183162"/>
                    <a:pt x="10891160" y="163071"/>
                    <a:pt x="10922840" y="146444"/>
                  </a:cubicBezTo>
                  <a:cubicBezTo>
                    <a:pt x="11000127" y="105454"/>
                    <a:pt x="11085061" y="84844"/>
                    <a:pt x="11170131" y="84439"/>
                  </a:cubicBezTo>
                  <a:close/>
                  <a:moveTo>
                    <a:pt x="10042792" y="18601"/>
                  </a:moveTo>
                  <a:cubicBezTo>
                    <a:pt x="10119393" y="21966"/>
                    <a:pt x="10195101" y="41776"/>
                    <a:pt x="10264127" y="77627"/>
                  </a:cubicBezTo>
                  <a:cubicBezTo>
                    <a:pt x="10294714" y="93330"/>
                    <a:pt x="10323662" y="112497"/>
                    <a:pt x="10351518" y="134666"/>
                  </a:cubicBezTo>
                  <a:cubicBezTo>
                    <a:pt x="10378828" y="156836"/>
                    <a:pt x="10405045" y="182238"/>
                    <a:pt x="10427986" y="210411"/>
                  </a:cubicBezTo>
                  <a:cubicBezTo>
                    <a:pt x="10432355" y="215492"/>
                    <a:pt x="10436179" y="220341"/>
                    <a:pt x="10440002" y="225422"/>
                  </a:cubicBezTo>
                  <a:lnTo>
                    <a:pt x="8985480" y="1430177"/>
                  </a:lnTo>
                  <a:cubicBezTo>
                    <a:pt x="8947793" y="1417014"/>
                    <a:pt x="8909013" y="1407084"/>
                    <a:pt x="8869687" y="1400387"/>
                  </a:cubicBezTo>
                  <a:cubicBezTo>
                    <a:pt x="8829814" y="1393690"/>
                    <a:pt x="8789396" y="1390226"/>
                    <a:pt x="8749524" y="1390226"/>
                  </a:cubicBezTo>
                  <a:lnTo>
                    <a:pt x="8168917" y="1391150"/>
                  </a:lnTo>
                  <a:lnTo>
                    <a:pt x="9679150" y="140671"/>
                  </a:lnTo>
                  <a:cubicBezTo>
                    <a:pt x="9784976" y="53062"/>
                    <a:pt x="9915124" y="12993"/>
                    <a:pt x="10042792" y="18601"/>
                  </a:cubicBezTo>
                  <a:close/>
                  <a:moveTo>
                    <a:pt x="8875743" y="544"/>
                  </a:moveTo>
                  <a:cubicBezTo>
                    <a:pt x="8952248" y="3997"/>
                    <a:pt x="9027879" y="23850"/>
                    <a:pt x="9096905" y="59615"/>
                  </a:cubicBezTo>
                  <a:cubicBezTo>
                    <a:pt x="9128038" y="75549"/>
                    <a:pt x="9156986" y="94716"/>
                    <a:pt x="9184842" y="116885"/>
                  </a:cubicBezTo>
                  <a:cubicBezTo>
                    <a:pt x="9212152" y="139054"/>
                    <a:pt x="9237823" y="164456"/>
                    <a:pt x="9261310" y="192630"/>
                  </a:cubicBezTo>
                  <a:cubicBezTo>
                    <a:pt x="9265679" y="197710"/>
                    <a:pt x="9269503" y="202790"/>
                    <a:pt x="9273872" y="208102"/>
                  </a:cubicBezTo>
                  <a:lnTo>
                    <a:pt x="7836829" y="1397847"/>
                  </a:lnTo>
                  <a:cubicBezTo>
                    <a:pt x="7828090" y="1397385"/>
                    <a:pt x="7616165" y="1394383"/>
                    <a:pt x="7405880" y="1391381"/>
                  </a:cubicBezTo>
                  <a:cubicBezTo>
                    <a:pt x="7195594" y="1388379"/>
                    <a:pt x="6987493" y="1385608"/>
                    <a:pt x="6987493" y="1385608"/>
                  </a:cubicBezTo>
                  <a:lnTo>
                    <a:pt x="8512474" y="122196"/>
                  </a:lnTo>
                  <a:cubicBezTo>
                    <a:pt x="8618300" y="34588"/>
                    <a:pt x="8748235" y="-5211"/>
                    <a:pt x="8875743" y="544"/>
                  </a:cubicBezTo>
                  <a:close/>
                </a:path>
              </a:pathLst>
            </a:custGeom>
            <a:solidFill>
              <a:schemeClr val="bg1">
                <a:lumMod val="85000"/>
              </a:schemeClr>
            </a:solidFill>
            <a:ln w="12700" cap="flat">
              <a:noFill/>
              <a:miter lim="400000"/>
            </a:ln>
            <a:effectLst/>
          </p:spPr>
          <p:txBody>
            <a:bodyPr wrap="square" lIns="26789" tIns="26789" rIns="26789" bIns="26789"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532" b="0" i="0" u="none" strike="noStrike" kern="1200" cap="none" spc="0" normalizeH="0" baseline="0" noProof="0">
                <a:ln>
                  <a:noFill/>
                </a:ln>
                <a:solidFill>
                  <a:srgbClr val="000000"/>
                </a:solidFill>
                <a:effectLst/>
                <a:uLnTx/>
                <a:uFillTx/>
                <a:latin typeface="Lato Light" panose="020F0502020204030203" pitchFamily="34" charset="0"/>
                <a:ea typeface="+mn-ea"/>
                <a:cs typeface="+mn-cs"/>
              </a:endParaRPr>
            </a:p>
          </p:txBody>
        </p:sp>
        <p:sp>
          <p:nvSpPr>
            <p:cNvPr id="8" name="Freeform 36">
              <a:extLst>
                <a:ext uri="{FF2B5EF4-FFF2-40B4-BE49-F238E27FC236}">
                  <a16:creationId xmlns:a16="http://schemas.microsoft.com/office/drawing/2014/main" id="{51C291B3-FB03-6231-97C0-0319621E3207}"/>
                </a:ext>
              </a:extLst>
            </p:cNvPr>
            <p:cNvSpPr/>
            <p:nvPr/>
          </p:nvSpPr>
          <p:spPr>
            <a:xfrm>
              <a:off x="4127938" y="5897151"/>
              <a:ext cx="1968752" cy="1016734"/>
            </a:xfrm>
            <a:custGeom>
              <a:avLst/>
              <a:gdLst>
                <a:gd name="connsiteX0" fmla="*/ 3637236 w 5909459"/>
                <a:gd name="connsiteY0" fmla="*/ 0 h 3051856"/>
                <a:gd name="connsiteX1" fmla="*/ 5909459 w 5909459"/>
                <a:gd name="connsiteY1" fmla="*/ 2707321 h 3051856"/>
                <a:gd name="connsiteX2" fmla="*/ 5498894 w 5909459"/>
                <a:gd name="connsiteY2" fmla="*/ 3051856 h 3051856"/>
                <a:gd name="connsiteX3" fmla="*/ 0 w 5909459"/>
                <a:gd name="connsiteY3" fmla="*/ 3051856 h 3051856"/>
              </a:gdLst>
              <a:ahLst/>
              <a:cxnLst>
                <a:cxn ang="0">
                  <a:pos x="connsiteX0" y="connsiteY0"/>
                </a:cxn>
                <a:cxn ang="0">
                  <a:pos x="connsiteX1" y="connsiteY1"/>
                </a:cxn>
                <a:cxn ang="0">
                  <a:pos x="connsiteX2" y="connsiteY2"/>
                </a:cxn>
                <a:cxn ang="0">
                  <a:pos x="connsiteX3" y="connsiteY3"/>
                </a:cxn>
              </a:cxnLst>
              <a:rect l="l" t="t" r="r" b="b"/>
              <a:pathLst>
                <a:path w="5909459" h="3051856">
                  <a:moveTo>
                    <a:pt x="3637236" y="0"/>
                  </a:moveTo>
                  <a:lnTo>
                    <a:pt x="5909459" y="2707321"/>
                  </a:lnTo>
                  <a:lnTo>
                    <a:pt x="5498894" y="3051856"/>
                  </a:lnTo>
                  <a:lnTo>
                    <a:pt x="0" y="3051856"/>
                  </a:lnTo>
                  <a:close/>
                </a:path>
              </a:pathLst>
            </a:custGeom>
            <a:solidFill>
              <a:srgbClr val="C00000"/>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532" b="0" i="0" u="none" strike="noStrike" kern="1200" cap="none" spc="0" normalizeH="0" baseline="0" noProof="0">
                <a:ln>
                  <a:noFill/>
                </a:ln>
                <a:solidFill>
                  <a:srgbClr val="000000"/>
                </a:solidFill>
                <a:effectLst/>
                <a:uLnTx/>
                <a:uFillTx/>
                <a:latin typeface="Lato Light" panose="020F0502020204030203" pitchFamily="34" charset="0"/>
                <a:ea typeface="+mn-ea"/>
                <a:cs typeface="+mn-cs"/>
              </a:endParaRPr>
            </a:p>
          </p:txBody>
        </p:sp>
      </p:grpSp>
      <p:sp>
        <p:nvSpPr>
          <p:cNvPr id="2" name="Titre 6">
            <a:extLst>
              <a:ext uri="{FF2B5EF4-FFF2-40B4-BE49-F238E27FC236}">
                <a16:creationId xmlns:a16="http://schemas.microsoft.com/office/drawing/2014/main" id="{8465F3D5-9DB1-9F94-8090-01686BC34435}"/>
              </a:ext>
            </a:extLst>
          </p:cNvPr>
          <p:cNvSpPr txBox="1">
            <a:spLocks/>
          </p:cNvSpPr>
          <p:nvPr/>
        </p:nvSpPr>
        <p:spPr>
          <a:xfrm>
            <a:off x="670287" y="582041"/>
            <a:ext cx="11381200" cy="46166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sz="2000" dirty="0">
                <a:solidFill>
                  <a:schemeClr val="tx1"/>
                </a:solidFill>
                <a:latin typeface="+mn-lt"/>
                <a:ea typeface="+mn-ea"/>
                <a:cs typeface="+mn-cs"/>
              </a:rPr>
              <a:t>DES OFFRES ET AVANTAGES AVEC </a:t>
            </a:r>
            <a:r>
              <a:rPr lang="fr-FR" sz="2000" dirty="0" err="1">
                <a:solidFill>
                  <a:schemeClr val="tx1"/>
                </a:solidFill>
                <a:latin typeface="+mn-lt"/>
                <a:ea typeface="+mn-ea"/>
                <a:cs typeface="+mn-cs"/>
              </a:rPr>
              <a:t>LeS</a:t>
            </a:r>
            <a:r>
              <a:rPr lang="fr-FR" sz="2000" dirty="0">
                <a:solidFill>
                  <a:schemeClr val="tx1"/>
                </a:solidFill>
                <a:latin typeface="+mn-lt"/>
                <a:ea typeface="+mn-ea"/>
                <a:cs typeface="+mn-cs"/>
              </a:rPr>
              <a:t> PARTENAIRES VISA TOUT AU LONG DE L’ANNEE</a:t>
            </a:r>
          </a:p>
        </p:txBody>
      </p:sp>
      <p:grpSp>
        <p:nvGrpSpPr>
          <p:cNvPr id="5" name="Groupe 4">
            <a:extLst>
              <a:ext uri="{FF2B5EF4-FFF2-40B4-BE49-F238E27FC236}">
                <a16:creationId xmlns:a16="http://schemas.microsoft.com/office/drawing/2014/main" id="{8BDE8A79-ADD5-91D2-C082-085056B375C7}"/>
              </a:ext>
            </a:extLst>
          </p:cNvPr>
          <p:cNvGrpSpPr/>
          <p:nvPr/>
        </p:nvGrpSpPr>
        <p:grpSpPr>
          <a:xfrm>
            <a:off x="241205" y="1750680"/>
            <a:ext cx="5201128" cy="4307236"/>
            <a:chOff x="7741549" y="1676706"/>
            <a:chExt cx="5201128" cy="4307236"/>
          </a:xfrm>
        </p:grpSpPr>
        <p:sp>
          <p:nvSpPr>
            <p:cNvPr id="9" name="Freeform 16">
              <a:extLst>
                <a:ext uri="{FF2B5EF4-FFF2-40B4-BE49-F238E27FC236}">
                  <a16:creationId xmlns:a16="http://schemas.microsoft.com/office/drawing/2014/main" id="{0332AFAA-509A-8320-9F25-E4C6EC6F4573}"/>
                </a:ext>
              </a:extLst>
            </p:cNvPr>
            <p:cNvSpPr/>
            <p:nvPr/>
          </p:nvSpPr>
          <p:spPr>
            <a:xfrm>
              <a:off x="7741549" y="1676706"/>
              <a:ext cx="5201128" cy="4307236"/>
            </a:xfrm>
            <a:custGeom>
              <a:avLst/>
              <a:gdLst/>
              <a:ahLst/>
              <a:cxnLst/>
              <a:rect l="l" t="t" r="r" b="b"/>
              <a:pathLst>
                <a:path w="5449791" h="3132633">
                  <a:moveTo>
                    <a:pt x="0" y="0"/>
                  </a:moveTo>
                  <a:lnTo>
                    <a:pt x="5449791" y="0"/>
                  </a:lnTo>
                  <a:lnTo>
                    <a:pt x="5449791" y="3132633"/>
                  </a:lnTo>
                  <a:lnTo>
                    <a:pt x="0" y="3132633"/>
                  </a:lnTo>
                  <a:lnTo>
                    <a:pt x="0" y="0"/>
                  </a:lnTo>
                  <a:close/>
                </a:path>
              </a:pathLst>
            </a:custGeom>
            <a:blipFill>
              <a:blip r:embed="rId4"/>
              <a:stretch>
                <a:fillRect b="-2354"/>
              </a:stretch>
            </a:blipFill>
          </p:spPr>
          <p:txBody>
            <a:bodyPr/>
            <a:lstStyle/>
            <a:p>
              <a:endParaRPr lang="fr-FR"/>
            </a:p>
          </p:txBody>
        </p:sp>
        <p:sp>
          <p:nvSpPr>
            <p:cNvPr id="7" name="Subtitle 2">
              <a:extLst>
                <a:ext uri="{FF2B5EF4-FFF2-40B4-BE49-F238E27FC236}">
                  <a16:creationId xmlns:a16="http://schemas.microsoft.com/office/drawing/2014/main" id="{4FCA1185-3335-2788-361A-DB68AE0E0013}"/>
                </a:ext>
              </a:extLst>
            </p:cNvPr>
            <p:cNvSpPr txBox="1">
              <a:spLocks/>
            </p:cNvSpPr>
            <p:nvPr/>
          </p:nvSpPr>
          <p:spPr>
            <a:xfrm>
              <a:off x="8039812" y="1837471"/>
              <a:ext cx="4902865" cy="398570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609630">
                <a:lnSpc>
                  <a:spcPct val="100000"/>
                </a:lnSpc>
                <a:spcBef>
                  <a:spcPct val="0"/>
                </a:spcBef>
              </a:pPr>
              <a:endParaRPr lang="fr-FR" sz="1600" b="1" spc="5" dirty="0">
                <a:solidFill>
                  <a:srgbClr val="3E454A"/>
                </a:solidFill>
                <a:latin typeface="Fira Sans"/>
              </a:endParaRPr>
            </a:p>
            <a:p>
              <a:pPr algn="l" defTabSz="609630">
                <a:lnSpc>
                  <a:spcPct val="100000"/>
                </a:lnSpc>
                <a:spcBef>
                  <a:spcPct val="0"/>
                </a:spcBef>
              </a:pPr>
              <a:r>
                <a:rPr lang="fr-FR" sz="1600" b="1" spc="5" dirty="0">
                  <a:solidFill>
                    <a:srgbClr val="3E454A"/>
                  </a:solidFill>
                  <a:latin typeface="Fira Sans"/>
                </a:rPr>
                <a:t>Services professionnels et avantages tarifaires privilégiés pour les dépenses professionnelles quotidiennes :</a:t>
              </a:r>
            </a:p>
            <a:p>
              <a:pPr algn="l" defTabSz="609630">
                <a:lnSpc>
                  <a:spcPct val="100000"/>
                </a:lnSpc>
                <a:spcBef>
                  <a:spcPct val="0"/>
                </a:spcBef>
              </a:pPr>
              <a:endParaRPr lang="fr-FR" sz="1600" spc="5" dirty="0">
                <a:solidFill>
                  <a:srgbClr val="3E454A"/>
                </a:solidFill>
                <a:latin typeface="Fira Sans"/>
              </a:endParaRPr>
            </a:p>
            <a:p>
              <a:pPr marL="171450" indent="-171450" algn="l" defTabSz="609630">
                <a:lnSpc>
                  <a:spcPct val="100000"/>
                </a:lnSpc>
                <a:spcBef>
                  <a:spcPct val="0"/>
                </a:spcBef>
                <a:buFont typeface="Arial" panose="020B0604020202020204" pitchFamily="34" charset="0"/>
                <a:buChar char="•"/>
              </a:pPr>
              <a:r>
                <a:rPr lang="fr-FR" sz="1600" spc="5" dirty="0">
                  <a:solidFill>
                    <a:srgbClr val="3E454A"/>
                  </a:solidFill>
                  <a:latin typeface="Fira Sans"/>
                </a:rPr>
                <a:t>Les déplacements (location de véhicules, entretien du véhicule,…)</a:t>
              </a:r>
            </a:p>
            <a:p>
              <a:pPr marL="171450" indent="-171450" algn="l" defTabSz="609630">
                <a:lnSpc>
                  <a:spcPct val="100000"/>
                </a:lnSpc>
                <a:spcBef>
                  <a:spcPct val="0"/>
                </a:spcBef>
                <a:buFont typeface="Arial" panose="020B0604020202020204" pitchFamily="34" charset="0"/>
                <a:buChar char="•"/>
              </a:pPr>
              <a:endParaRPr lang="fr-FR" sz="1600" spc="5" dirty="0">
                <a:solidFill>
                  <a:srgbClr val="3E454A"/>
                </a:solidFill>
                <a:latin typeface="Fira Sans"/>
              </a:endParaRPr>
            </a:p>
            <a:p>
              <a:pPr marL="171450" indent="-171450" algn="l" defTabSz="609630">
                <a:lnSpc>
                  <a:spcPct val="100000"/>
                </a:lnSpc>
                <a:spcBef>
                  <a:spcPct val="0"/>
                </a:spcBef>
                <a:buFont typeface="Arial" panose="020B0604020202020204" pitchFamily="34" charset="0"/>
                <a:buChar char="•"/>
              </a:pPr>
              <a:r>
                <a:rPr lang="fr-FR" sz="1600" spc="5" dirty="0">
                  <a:solidFill>
                    <a:srgbClr val="3E454A"/>
                  </a:solidFill>
                  <a:latin typeface="Fira Sans"/>
                </a:rPr>
                <a:t>L’équipement (informatique, bureautique,…)</a:t>
              </a:r>
            </a:p>
            <a:p>
              <a:pPr marL="171450" indent="-171450" algn="l" defTabSz="609630">
                <a:lnSpc>
                  <a:spcPct val="100000"/>
                </a:lnSpc>
                <a:spcBef>
                  <a:spcPct val="0"/>
                </a:spcBef>
                <a:buFont typeface="Arial" panose="020B0604020202020204" pitchFamily="34" charset="0"/>
                <a:buChar char="•"/>
              </a:pPr>
              <a:endParaRPr lang="fr-FR" sz="1600" spc="5" dirty="0">
                <a:solidFill>
                  <a:srgbClr val="3E454A"/>
                </a:solidFill>
                <a:latin typeface="Fira Sans"/>
              </a:endParaRPr>
            </a:p>
            <a:p>
              <a:pPr marL="171450" indent="-171450" algn="l" defTabSz="609630">
                <a:lnSpc>
                  <a:spcPct val="100000"/>
                </a:lnSpc>
                <a:spcBef>
                  <a:spcPct val="0"/>
                </a:spcBef>
                <a:buFont typeface="Arial" panose="020B0604020202020204" pitchFamily="34" charset="0"/>
                <a:buChar char="•"/>
              </a:pPr>
              <a:r>
                <a:rPr lang="fr-FR" sz="1600" spc="5" dirty="0">
                  <a:solidFill>
                    <a:srgbClr val="3E454A"/>
                  </a:solidFill>
                  <a:latin typeface="Fira Sans"/>
                </a:rPr>
                <a:t>Les services généraux (fournitures de bureau, messagerie express, téléphonie mobile, accueil téléphonique externalisé,…)</a:t>
              </a:r>
            </a:p>
            <a:p>
              <a:pPr marL="171450" indent="-171450" algn="l" defTabSz="609630">
                <a:lnSpc>
                  <a:spcPct val="100000"/>
                </a:lnSpc>
                <a:spcBef>
                  <a:spcPct val="0"/>
                </a:spcBef>
                <a:buFont typeface="Arial" panose="020B0604020202020204" pitchFamily="34" charset="0"/>
                <a:buChar char="•"/>
              </a:pPr>
              <a:endParaRPr lang="fr-FR" sz="1600" spc="5" dirty="0">
                <a:solidFill>
                  <a:srgbClr val="3E454A"/>
                </a:solidFill>
                <a:latin typeface="Fira Sans"/>
              </a:endParaRPr>
            </a:p>
            <a:p>
              <a:pPr marL="171450" indent="-171450" algn="l" defTabSz="609630">
                <a:lnSpc>
                  <a:spcPct val="100000"/>
                </a:lnSpc>
                <a:spcBef>
                  <a:spcPct val="0"/>
                </a:spcBef>
                <a:buFont typeface="Arial" panose="020B0604020202020204" pitchFamily="34" charset="0"/>
                <a:buChar char="•"/>
              </a:pPr>
              <a:r>
                <a:rPr lang="fr-FR" sz="1600" spc="5" dirty="0">
                  <a:solidFill>
                    <a:srgbClr val="3E454A"/>
                  </a:solidFill>
                  <a:latin typeface="Fira Sans"/>
                </a:rPr>
                <a:t>Les services de réponses aux questions juridiques, fiscales et sociales</a:t>
              </a:r>
              <a:r>
                <a:rPr lang="fr-FR" sz="1600" b="1" spc="5" dirty="0">
                  <a:solidFill>
                    <a:srgbClr val="3E454A"/>
                  </a:solidFill>
                  <a:latin typeface="Fira Sans"/>
                </a:rPr>
                <a:t>.</a:t>
              </a:r>
            </a:p>
          </p:txBody>
        </p:sp>
      </p:grpSp>
      <p:sp>
        <p:nvSpPr>
          <p:cNvPr id="12" name="ZoneTexte 11">
            <a:extLst>
              <a:ext uri="{FF2B5EF4-FFF2-40B4-BE49-F238E27FC236}">
                <a16:creationId xmlns:a16="http://schemas.microsoft.com/office/drawing/2014/main" id="{0B7B8618-45D4-7947-1DE7-F65F14B6D26F}"/>
              </a:ext>
            </a:extLst>
          </p:cNvPr>
          <p:cNvSpPr txBox="1"/>
          <p:nvPr/>
        </p:nvSpPr>
        <p:spPr>
          <a:xfrm>
            <a:off x="390336" y="1472314"/>
            <a:ext cx="5201128" cy="369332"/>
          </a:xfrm>
          <a:prstGeom prst="rect">
            <a:avLst/>
          </a:prstGeom>
          <a:noFill/>
        </p:spPr>
        <p:txBody>
          <a:bodyPr wrap="square">
            <a:spAutoFit/>
          </a:bodyPr>
          <a:lstStyle/>
          <a:p>
            <a:r>
              <a:rPr lang="fr-FR" b="1" dirty="0">
                <a:solidFill>
                  <a:schemeClr val="bg1"/>
                </a:solidFill>
                <a:highlight>
                  <a:srgbClr val="F49D63"/>
                </a:highlight>
              </a:rPr>
              <a:t>OFFRES PARTENAIRES VISA BUSINESS</a:t>
            </a:r>
          </a:p>
        </p:txBody>
      </p:sp>
      <p:pic>
        <p:nvPicPr>
          <p:cNvPr id="10" name="Image 9" descr="Une image contenant texte, Véhicule terrestre, véhicule, ordinateur&#10;&#10;Description générée automatiquement">
            <a:extLst>
              <a:ext uri="{FF2B5EF4-FFF2-40B4-BE49-F238E27FC236}">
                <a16:creationId xmlns:a16="http://schemas.microsoft.com/office/drawing/2014/main" id="{D70D1D31-FE50-2401-AE3C-690662457164}"/>
              </a:ext>
            </a:extLst>
          </p:cNvPr>
          <p:cNvPicPr>
            <a:picLocks noChangeAspect="1"/>
          </p:cNvPicPr>
          <p:nvPr/>
        </p:nvPicPr>
        <p:blipFill>
          <a:blip r:embed="rId5"/>
          <a:stretch>
            <a:fillRect/>
          </a:stretch>
        </p:blipFill>
        <p:spPr>
          <a:xfrm>
            <a:off x="5442333" y="1461481"/>
            <a:ext cx="6768673" cy="2177965"/>
          </a:xfrm>
          <a:prstGeom prst="rect">
            <a:avLst/>
          </a:prstGeom>
          <a:ln>
            <a:solidFill>
              <a:schemeClr val="tx1"/>
            </a:solidFill>
          </a:ln>
        </p:spPr>
      </p:pic>
      <p:pic>
        <p:nvPicPr>
          <p:cNvPr id="16" name="Image 15" descr="Une image contenant capture d’écran, texte, livre, bibliothèque&#10;&#10;Description générée automatiquement">
            <a:extLst>
              <a:ext uri="{FF2B5EF4-FFF2-40B4-BE49-F238E27FC236}">
                <a16:creationId xmlns:a16="http://schemas.microsoft.com/office/drawing/2014/main" id="{ACC17E85-283C-CDD8-45B6-772E680D8A94}"/>
              </a:ext>
            </a:extLst>
          </p:cNvPr>
          <p:cNvPicPr>
            <a:picLocks noChangeAspect="1"/>
          </p:cNvPicPr>
          <p:nvPr/>
        </p:nvPicPr>
        <p:blipFill rotWithShape="1">
          <a:blip r:embed="rId6"/>
          <a:srcRect t="6687" r="214" b="304"/>
          <a:stretch/>
        </p:blipFill>
        <p:spPr>
          <a:xfrm>
            <a:off x="8562412" y="3770839"/>
            <a:ext cx="3410278" cy="2236649"/>
          </a:xfrm>
          <a:prstGeom prst="rect">
            <a:avLst/>
          </a:prstGeom>
          <a:ln>
            <a:solidFill>
              <a:schemeClr val="tx1"/>
            </a:solidFill>
          </a:ln>
        </p:spPr>
      </p:pic>
      <p:sp>
        <p:nvSpPr>
          <p:cNvPr id="19" name="ZoneTexte 18">
            <a:extLst>
              <a:ext uri="{FF2B5EF4-FFF2-40B4-BE49-F238E27FC236}">
                <a16:creationId xmlns:a16="http://schemas.microsoft.com/office/drawing/2014/main" id="{5546C149-8420-F74E-1FA6-4CC9F54FA83B}"/>
              </a:ext>
            </a:extLst>
          </p:cNvPr>
          <p:cNvSpPr txBox="1"/>
          <p:nvPr/>
        </p:nvSpPr>
        <p:spPr>
          <a:xfrm>
            <a:off x="6512560" y="1054142"/>
            <a:ext cx="5105949" cy="369332"/>
          </a:xfrm>
          <a:prstGeom prst="rect">
            <a:avLst/>
          </a:prstGeom>
          <a:noFill/>
        </p:spPr>
        <p:txBody>
          <a:bodyPr wrap="square">
            <a:spAutoFit/>
          </a:bodyPr>
          <a:lstStyle/>
          <a:p>
            <a:r>
              <a:rPr lang="fr-FR" dirty="0">
                <a:hlinkClick r:id="rId7"/>
              </a:rPr>
              <a:t>En savoir plus : Avantages partenaires VISA </a:t>
            </a:r>
            <a:endParaRPr lang="fr-FR" dirty="0"/>
          </a:p>
        </p:txBody>
      </p:sp>
      <p:sp>
        <p:nvSpPr>
          <p:cNvPr id="24" name="ZoneTexte 23">
            <a:extLst>
              <a:ext uri="{FF2B5EF4-FFF2-40B4-BE49-F238E27FC236}">
                <a16:creationId xmlns:a16="http://schemas.microsoft.com/office/drawing/2014/main" id="{5947EE31-3B2A-925F-8C35-5E642F0626B8}"/>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3" name="ZoneTexte 2">
            <a:extLst>
              <a:ext uri="{FF2B5EF4-FFF2-40B4-BE49-F238E27FC236}">
                <a16:creationId xmlns:a16="http://schemas.microsoft.com/office/drawing/2014/main" id="{69D5765D-3004-22F7-3428-CB5A65835327}"/>
              </a:ext>
            </a:extLst>
          </p:cNvPr>
          <p:cNvSpPr txBox="1"/>
          <p:nvPr/>
        </p:nvSpPr>
        <p:spPr>
          <a:xfrm>
            <a:off x="653078" y="239804"/>
            <a:ext cx="6107502" cy="446276"/>
          </a:xfrm>
          <a:prstGeom prst="rect">
            <a:avLst/>
          </a:prstGeom>
          <a:noFill/>
        </p:spPr>
        <p:txBody>
          <a:bodyPr wrap="square">
            <a:spAutoFit/>
          </a:bodyPr>
          <a:lstStyle/>
          <a:p>
            <a:r>
              <a:rPr lang="fr-FR" sz="2300" b="1" cap="all" dirty="0">
                <a:solidFill>
                  <a:schemeClr val="tx2"/>
                </a:solidFill>
                <a:latin typeface="+mj-lt"/>
                <a:ea typeface="+mj-ea"/>
                <a:cs typeface="+mj-cs"/>
              </a:rPr>
              <a:t>Quels sont les bénéfices client ?</a:t>
            </a:r>
          </a:p>
        </p:txBody>
      </p:sp>
    </p:spTree>
    <p:extLst>
      <p:ext uri="{BB962C8B-B14F-4D97-AF65-F5344CB8AC3E}">
        <p14:creationId xmlns:p14="http://schemas.microsoft.com/office/powerpoint/2010/main" val="390467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 name="ZoneTexte 1047">
            <a:extLst>
              <a:ext uri="{FF2B5EF4-FFF2-40B4-BE49-F238E27FC236}">
                <a16:creationId xmlns:a16="http://schemas.microsoft.com/office/drawing/2014/main" id="{46DE1428-D502-018E-D376-20AA2ECFC54A}"/>
              </a:ext>
            </a:extLst>
          </p:cNvPr>
          <p:cNvSpPr txBox="1"/>
          <p:nvPr/>
        </p:nvSpPr>
        <p:spPr>
          <a:xfrm>
            <a:off x="552379" y="4360507"/>
            <a:ext cx="2841491" cy="2239074"/>
          </a:xfrm>
          <a:prstGeom prst="rect">
            <a:avLst/>
          </a:prstGeom>
          <a:noFill/>
        </p:spPr>
        <p:txBody>
          <a:bodyPr wrap="square" rtlCol="0">
            <a:spAutoFit/>
          </a:bodyPr>
          <a:lstStyle/>
          <a:p>
            <a:r>
              <a:rPr lang="fr-FR" sz="1200" b="1" dirty="0"/>
              <a:t>Disponible via :</a:t>
            </a:r>
          </a:p>
          <a:p>
            <a:pPr marL="171450" indent="-171450">
              <a:buFont typeface="Arial" panose="020B0604020202020204" pitchFamily="34" charset="0"/>
              <a:buChar char="•"/>
            </a:pPr>
            <a:r>
              <a:rPr lang="fr-FR" sz="1200" b="1" dirty="0"/>
              <a:t>www.visaplatinumbusiness.fr</a:t>
            </a:r>
          </a:p>
          <a:p>
            <a:r>
              <a:rPr lang="fr-FR" sz="1200" b="1" dirty="0"/>
              <a:t> </a:t>
            </a:r>
          </a:p>
          <a:p>
            <a:pPr marL="171450" indent="-171450">
              <a:buFont typeface="Arial" panose="020B0604020202020204" pitchFamily="34" charset="0"/>
              <a:buChar char="•"/>
            </a:pPr>
            <a:r>
              <a:rPr lang="fr-FR" sz="1200" b="1" dirty="0"/>
              <a:t>Téléphone : du lundi au samedi de 8h à 20h sauf jours fériés </a:t>
            </a:r>
          </a:p>
          <a:p>
            <a:pPr marL="171450" indent="-171450">
              <a:buFont typeface="Arial" panose="020B0604020202020204" pitchFamily="34" charset="0"/>
              <a:buChar char="•"/>
            </a:pPr>
            <a:endParaRPr lang="fr-FR" sz="1200" b="1" dirty="0"/>
          </a:p>
          <a:p>
            <a:pPr marL="171450" indent="-171450">
              <a:buFont typeface="Arial" panose="020B0604020202020204" pitchFamily="34" charset="0"/>
              <a:buChar char="•"/>
            </a:pPr>
            <a:r>
              <a:rPr lang="fr-FR" sz="1200" b="1" dirty="0"/>
              <a:t>Application </a:t>
            </a:r>
            <a:r>
              <a:rPr lang="fr-FR" sz="1200" b="1" dirty="0" err="1"/>
              <a:t>My</a:t>
            </a:r>
            <a:r>
              <a:rPr lang="fr-FR" sz="1200" b="1" dirty="0"/>
              <a:t> Visa Business</a:t>
            </a:r>
          </a:p>
          <a:p>
            <a:endParaRPr lang="fr-FR" sz="1200" b="1" dirty="0"/>
          </a:p>
          <a:p>
            <a:pPr marL="171450" indent="-171450">
              <a:buFont typeface="Arial" panose="020B0604020202020204" pitchFamily="34" charset="0"/>
              <a:buChar char="•"/>
            </a:pPr>
            <a:r>
              <a:rPr lang="fr-FR" sz="1200" b="1" dirty="0"/>
              <a:t>Assistance via WhatsApp</a:t>
            </a:r>
          </a:p>
          <a:p>
            <a:endParaRPr lang="fr-FR" sz="1050" dirty="0"/>
          </a:p>
          <a:p>
            <a:endParaRPr lang="fr-FR" sz="1050" dirty="0"/>
          </a:p>
          <a:p>
            <a:r>
              <a:rPr lang="fr-FR" sz="1050" dirty="0"/>
              <a:t> </a:t>
            </a:r>
          </a:p>
        </p:txBody>
      </p:sp>
      <p:sp>
        <p:nvSpPr>
          <p:cNvPr id="3" name="Titre 2">
            <a:extLst>
              <a:ext uri="{FF2B5EF4-FFF2-40B4-BE49-F238E27FC236}">
                <a16:creationId xmlns:a16="http://schemas.microsoft.com/office/drawing/2014/main" id="{6861922C-7FF5-D888-8E1C-15B96BD7F067}"/>
              </a:ext>
            </a:extLst>
          </p:cNvPr>
          <p:cNvSpPr>
            <a:spLocks noGrp="1"/>
          </p:cNvSpPr>
          <p:nvPr>
            <p:ph type="title"/>
          </p:nvPr>
        </p:nvSpPr>
        <p:spPr>
          <a:xfrm>
            <a:off x="653078" y="664870"/>
            <a:ext cx="11533795" cy="480131"/>
          </a:xfrm>
        </p:spPr>
        <p:txBody>
          <a:bodyPr/>
          <a:lstStyle/>
          <a:p>
            <a:r>
              <a:rPr lang="fr-FR" sz="2000" dirty="0">
                <a:solidFill>
                  <a:schemeClr val="tx1"/>
                </a:solidFill>
                <a:latin typeface="+mn-lt"/>
                <a:ea typeface="+mn-ea"/>
                <a:cs typeface="+mn-cs"/>
              </a:rPr>
              <a:t>Zoom sur l’assistant platinum business</a:t>
            </a:r>
          </a:p>
        </p:txBody>
      </p:sp>
      <p:grpSp>
        <p:nvGrpSpPr>
          <p:cNvPr id="8" name="Group 508">
            <a:extLst>
              <a:ext uri="{FF2B5EF4-FFF2-40B4-BE49-F238E27FC236}">
                <a16:creationId xmlns:a16="http://schemas.microsoft.com/office/drawing/2014/main" id="{D3F8B022-F81C-5B60-418A-1965266E9434}"/>
              </a:ext>
            </a:extLst>
          </p:cNvPr>
          <p:cNvGrpSpPr/>
          <p:nvPr/>
        </p:nvGrpSpPr>
        <p:grpSpPr>
          <a:xfrm>
            <a:off x="9942949" y="669954"/>
            <a:ext cx="2095745" cy="1195861"/>
            <a:chOff x="1914525" y="5246688"/>
            <a:chExt cx="10401301" cy="6334125"/>
          </a:xfrm>
        </p:grpSpPr>
        <p:sp>
          <p:nvSpPr>
            <p:cNvPr id="9" name="Freeform: Shape 511">
              <a:extLst>
                <a:ext uri="{FF2B5EF4-FFF2-40B4-BE49-F238E27FC236}">
                  <a16:creationId xmlns:a16="http://schemas.microsoft.com/office/drawing/2014/main" id="{8B6EEA6C-D315-A884-08F3-8167D368AF4E}"/>
                </a:ext>
              </a:extLst>
            </p:cNvPr>
            <p:cNvSpPr>
              <a:spLocks noChangeArrowheads="1"/>
            </p:cNvSpPr>
            <p:nvPr/>
          </p:nvSpPr>
          <p:spPr bwMode="auto">
            <a:xfrm>
              <a:off x="2082800" y="8693150"/>
              <a:ext cx="3827463" cy="1546225"/>
            </a:xfrm>
            <a:custGeom>
              <a:avLst/>
              <a:gdLst>
                <a:gd name="connsiteX0" fmla="*/ 3776663 w 3827463"/>
                <a:gd name="connsiteY0" fmla="*/ 1431925 h 1546225"/>
                <a:gd name="connsiteX1" fmla="*/ 3827463 w 3827463"/>
                <a:gd name="connsiteY1" fmla="*/ 1489075 h 1546225"/>
                <a:gd name="connsiteX2" fmla="*/ 3776663 w 3827463"/>
                <a:gd name="connsiteY2" fmla="*/ 1546225 h 1546225"/>
                <a:gd name="connsiteX3" fmla="*/ 3725863 w 3827463"/>
                <a:gd name="connsiteY3" fmla="*/ 1489075 h 1546225"/>
                <a:gd name="connsiteX4" fmla="*/ 3776663 w 3827463"/>
                <a:gd name="connsiteY4" fmla="*/ 1431925 h 1546225"/>
                <a:gd name="connsiteX5" fmla="*/ 1046163 w 3827463"/>
                <a:gd name="connsiteY5" fmla="*/ 1030288 h 1546225"/>
                <a:gd name="connsiteX6" fmla="*/ 1165226 w 3827463"/>
                <a:gd name="connsiteY6" fmla="*/ 1162845 h 1546225"/>
                <a:gd name="connsiteX7" fmla="*/ 1046163 w 3827463"/>
                <a:gd name="connsiteY7" fmla="*/ 1295402 h 1546225"/>
                <a:gd name="connsiteX8" fmla="*/ 927100 w 3827463"/>
                <a:gd name="connsiteY8" fmla="*/ 1162845 h 1546225"/>
                <a:gd name="connsiteX9" fmla="*/ 1046163 w 3827463"/>
                <a:gd name="connsiteY9" fmla="*/ 1030288 h 1546225"/>
                <a:gd name="connsiteX10" fmla="*/ 67469 w 3827463"/>
                <a:gd name="connsiteY10" fmla="*/ 0 h 1546225"/>
                <a:gd name="connsiteX11" fmla="*/ 134938 w 3827463"/>
                <a:gd name="connsiteY11" fmla="*/ 75407 h 1546225"/>
                <a:gd name="connsiteX12" fmla="*/ 67469 w 3827463"/>
                <a:gd name="connsiteY12" fmla="*/ 150814 h 1546225"/>
                <a:gd name="connsiteX13" fmla="*/ 0 w 3827463"/>
                <a:gd name="connsiteY13" fmla="*/ 75407 h 1546225"/>
                <a:gd name="connsiteX14" fmla="*/ 67469 w 3827463"/>
                <a:gd name="connsiteY14" fmla="*/ 0 h 154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27463" h="1546225">
                  <a:moveTo>
                    <a:pt x="3776663" y="1431925"/>
                  </a:moveTo>
                  <a:cubicBezTo>
                    <a:pt x="3804719" y="1431925"/>
                    <a:pt x="3827463" y="1457512"/>
                    <a:pt x="3827463" y="1489075"/>
                  </a:cubicBezTo>
                  <a:cubicBezTo>
                    <a:pt x="3827463" y="1520638"/>
                    <a:pt x="3804719" y="1546225"/>
                    <a:pt x="3776663" y="1546225"/>
                  </a:cubicBezTo>
                  <a:cubicBezTo>
                    <a:pt x="3748607" y="1546225"/>
                    <a:pt x="3725863" y="1520638"/>
                    <a:pt x="3725863" y="1489075"/>
                  </a:cubicBezTo>
                  <a:cubicBezTo>
                    <a:pt x="3725863" y="1457512"/>
                    <a:pt x="3748607" y="1431925"/>
                    <a:pt x="3776663" y="1431925"/>
                  </a:cubicBezTo>
                  <a:close/>
                  <a:moveTo>
                    <a:pt x="1046163" y="1030288"/>
                  </a:moveTo>
                  <a:cubicBezTo>
                    <a:pt x="1111920" y="1030288"/>
                    <a:pt x="1165226" y="1089636"/>
                    <a:pt x="1165226" y="1162845"/>
                  </a:cubicBezTo>
                  <a:cubicBezTo>
                    <a:pt x="1165226" y="1236054"/>
                    <a:pt x="1111920" y="1295402"/>
                    <a:pt x="1046163" y="1295402"/>
                  </a:cubicBezTo>
                  <a:cubicBezTo>
                    <a:pt x="980406" y="1295402"/>
                    <a:pt x="927100" y="1236054"/>
                    <a:pt x="927100" y="1162845"/>
                  </a:cubicBezTo>
                  <a:cubicBezTo>
                    <a:pt x="927100" y="1089636"/>
                    <a:pt x="980406" y="1030288"/>
                    <a:pt x="1046163" y="1030288"/>
                  </a:cubicBezTo>
                  <a:close/>
                  <a:moveTo>
                    <a:pt x="67469" y="0"/>
                  </a:moveTo>
                  <a:cubicBezTo>
                    <a:pt x="104731" y="0"/>
                    <a:pt x="134938" y="33761"/>
                    <a:pt x="134938" y="75407"/>
                  </a:cubicBezTo>
                  <a:cubicBezTo>
                    <a:pt x="134938" y="117053"/>
                    <a:pt x="104731" y="150814"/>
                    <a:pt x="67469" y="150814"/>
                  </a:cubicBezTo>
                  <a:cubicBezTo>
                    <a:pt x="30207" y="150814"/>
                    <a:pt x="0" y="117053"/>
                    <a:pt x="0" y="75407"/>
                  </a:cubicBezTo>
                  <a:cubicBezTo>
                    <a:pt x="0" y="33761"/>
                    <a:pt x="30207" y="0"/>
                    <a:pt x="674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0" name="Freeform: Shape 512">
              <a:extLst>
                <a:ext uri="{FF2B5EF4-FFF2-40B4-BE49-F238E27FC236}">
                  <a16:creationId xmlns:a16="http://schemas.microsoft.com/office/drawing/2014/main" id="{F58FFB24-43E6-C8DC-6CE1-7D8245BAB261}"/>
                </a:ext>
              </a:extLst>
            </p:cNvPr>
            <p:cNvSpPr>
              <a:spLocks noChangeArrowheads="1"/>
            </p:cNvSpPr>
            <p:nvPr/>
          </p:nvSpPr>
          <p:spPr bwMode="auto">
            <a:xfrm>
              <a:off x="7394574" y="5246688"/>
              <a:ext cx="3921126" cy="1765301"/>
            </a:xfrm>
            <a:custGeom>
              <a:avLst/>
              <a:gdLst>
                <a:gd name="connsiteX0" fmla="*/ 3852863 w 3921126"/>
                <a:gd name="connsiteY0" fmla="*/ 1614487 h 1765301"/>
                <a:gd name="connsiteX1" fmla="*/ 3921126 w 3921126"/>
                <a:gd name="connsiteY1" fmla="*/ 1689894 h 1765301"/>
                <a:gd name="connsiteX2" fmla="*/ 3852863 w 3921126"/>
                <a:gd name="connsiteY2" fmla="*/ 1765301 h 1765301"/>
                <a:gd name="connsiteX3" fmla="*/ 3784600 w 3921126"/>
                <a:gd name="connsiteY3" fmla="*/ 1689894 h 1765301"/>
                <a:gd name="connsiteX4" fmla="*/ 3852863 w 3921126"/>
                <a:gd name="connsiteY4" fmla="*/ 1614487 h 1765301"/>
                <a:gd name="connsiteX5" fmla="*/ 68263 w 3921126"/>
                <a:gd name="connsiteY5" fmla="*/ 1614487 h 1765301"/>
                <a:gd name="connsiteX6" fmla="*/ 136526 w 3921126"/>
                <a:gd name="connsiteY6" fmla="*/ 1689894 h 1765301"/>
                <a:gd name="connsiteX7" fmla="*/ 68263 w 3921126"/>
                <a:gd name="connsiteY7" fmla="*/ 1765301 h 1765301"/>
                <a:gd name="connsiteX8" fmla="*/ 0 w 3921126"/>
                <a:gd name="connsiteY8" fmla="*/ 1689894 h 1765301"/>
                <a:gd name="connsiteX9" fmla="*/ 68263 w 3921126"/>
                <a:gd name="connsiteY9" fmla="*/ 1614487 h 1765301"/>
                <a:gd name="connsiteX10" fmla="*/ 2697163 w 3921126"/>
                <a:gd name="connsiteY10" fmla="*/ 0 h 1765301"/>
                <a:gd name="connsiteX11" fmla="*/ 2816226 w 3921126"/>
                <a:gd name="connsiteY11" fmla="*/ 132557 h 1765301"/>
                <a:gd name="connsiteX12" fmla="*/ 2697163 w 3921126"/>
                <a:gd name="connsiteY12" fmla="*/ 265114 h 1765301"/>
                <a:gd name="connsiteX13" fmla="*/ 2578100 w 3921126"/>
                <a:gd name="connsiteY13" fmla="*/ 132557 h 1765301"/>
                <a:gd name="connsiteX14" fmla="*/ 2697163 w 3921126"/>
                <a:gd name="connsiteY14" fmla="*/ 0 h 176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1126" h="1765301">
                  <a:moveTo>
                    <a:pt x="3852863" y="1614487"/>
                  </a:moveTo>
                  <a:cubicBezTo>
                    <a:pt x="3890564" y="1614487"/>
                    <a:pt x="3921126" y="1648248"/>
                    <a:pt x="3921126" y="1689894"/>
                  </a:cubicBezTo>
                  <a:cubicBezTo>
                    <a:pt x="3921126" y="1731540"/>
                    <a:pt x="3890564" y="1765301"/>
                    <a:pt x="3852863" y="1765301"/>
                  </a:cubicBezTo>
                  <a:cubicBezTo>
                    <a:pt x="3815162" y="1765301"/>
                    <a:pt x="3784600" y="1731540"/>
                    <a:pt x="3784600" y="1689894"/>
                  </a:cubicBezTo>
                  <a:cubicBezTo>
                    <a:pt x="3784600" y="1648248"/>
                    <a:pt x="3815162" y="1614487"/>
                    <a:pt x="3852863" y="1614487"/>
                  </a:cubicBezTo>
                  <a:close/>
                  <a:moveTo>
                    <a:pt x="68263" y="1614487"/>
                  </a:moveTo>
                  <a:cubicBezTo>
                    <a:pt x="105964" y="1614487"/>
                    <a:pt x="136526" y="1648248"/>
                    <a:pt x="136526" y="1689894"/>
                  </a:cubicBezTo>
                  <a:cubicBezTo>
                    <a:pt x="136526" y="1731540"/>
                    <a:pt x="105964" y="1765301"/>
                    <a:pt x="68263" y="1765301"/>
                  </a:cubicBezTo>
                  <a:cubicBezTo>
                    <a:pt x="30562" y="1765301"/>
                    <a:pt x="0" y="1731540"/>
                    <a:pt x="0" y="1689894"/>
                  </a:cubicBezTo>
                  <a:cubicBezTo>
                    <a:pt x="0" y="1648248"/>
                    <a:pt x="30562" y="1614487"/>
                    <a:pt x="68263" y="1614487"/>
                  </a:cubicBezTo>
                  <a:close/>
                  <a:moveTo>
                    <a:pt x="2697163" y="0"/>
                  </a:moveTo>
                  <a:cubicBezTo>
                    <a:pt x="2762920" y="0"/>
                    <a:pt x="2816226" y="59348"/>
                    <a:pt x="2816226" y="132557"/>
                  </a:cubicBezTo>
                  <a:cubicBezTo>
                    <a:pt x="2816226" y="205766"/>
                    <a:pt x="2762920" y="265114"/>
                    <a:pt x="2697163" y="265114"/>
                  </a:cubicBezTo>
                  <a:cubicBezTo>
                    <a:pt x="2631406" y="265114"/>
                    <a:pt x="2578100" y="205766"/>
                    <a:pt x="2578100" y="132557"/>
                  </a:cubicBezTo>
                  <a:cubicBezTo>
                    <a:pt x="2578100" y="59348"/>
                    <a:pt x="2631406" y="0"/>
                    <a:pt x="269716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1" name="Freeform 16">
              <a:extLst>
                <a:ext uri="{FF2B5EF4-FFF2-40B4-BE49-F238E27FC236}">
                  <a16:creationId xmlns:a16="http://schemas.microsoft.com/office/drawing/2014/main" id="{CC99A123-62BA-DA69-A73E-EFC26C2F23D4}"/>
                </a:ext>
              </a:extLst>
            </p:cNvPr>
            <p:cNvSpPr>
              <a:spLocks noEditPoints="1"/>
            </p:cNvSpPr>
            <p:nvPr/>
          </p:nvSpPr>
          <p:spPr bwMode="auto">
            <a:xfrm>
              <a:off x="2528888" y="7761288"/>
              <a:ext cx="931863" cy="1039813"/>
            </a:xfrm>
            <a:custGeom>
              <a:avLst/>
              <a:gdLst>
                <a:gd name="T0" fmla="*/ 613 w 1226"/>
                <a:gd name="T1" fmla="*/ 11 h 1367"/>
                <a:gd name="T2" fmla="*/ 9 w 1226"/>
                <a:gd name="T3" fmla="*/ 683 h 1367"/>
                <a:gd name="T4" fmla="*/ 613 w 1226"/>
                <a:gd name="T5" fmla="*/ 1356 h 1367"/>
                <a:gd name="T6" fmla="*/ 1216 w 1226"/>
                <a:gd name="T7" fmla="*/ 683 h 1367"/>
                <a:gd name="T8" fmla="*/ 613 w 1226"/>
                <a:gd name="T9" fmla="*/ 11 h 1367"/>
                <a:gd name="T10" fmla="*/ 613 w 1226"/>
                <a:gd name="T11" fmla="*/ 1367 h 1367"/>
                <a:gd name="T12" fmla="*/ 0 w 1226"/>
                <a:gd name="T13" fmla="*/ 683 h 1367"/>
                <a:gd name="T14" fmla="*/ 613 w 1226"/>
                <a:gd name="T15" fmla="*/ 0 h 1367"/>
                <a:gd name="T16" fmla="*/ 1226 w 1226"/>
                <a:gd name="T17" fmla="*/ 683 h 1367"/>
                <a:gd name="T18" fmla="*/ 613 w 1226"/>
                <a:gd name="T19" fmla="*/ 1367 h 1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6" h="1367">
                  <a:moveTo>
                    <a:pt x="613" y="11"/>
                  </a:moveTo>
                  <a:cubicBezTo>
                    <a:pt x="280" y="11"/>
                    <a:pt x="9" y="312"/>
                    <a:pt x="9" y="683"/>
                  </a:cubicBezTo>
                  <a:cubicBezTo>
                    <a:pt x="9" y="1054"/>
                    <a:pt x="280" y="1356"/>
                    <a:pt x="613" y="1356"/>
                  </a:cubicBezTo>
                  <a:cubicBezTo>
                    <a:pt x="946" y="1356"/>
                    <a:pt x="1216" y="1054"/>
                    <a:pt x="1216" y="683"/>
                  </a:cubicBezTo>
                  <a:cubicBezTo>
                    <a:pt x="1216" y="312"/>
                    <a:pt x="946" y="11"/>
                    <a:pt x="613" y="11"/>
                  </a:cubicBezTo>
                  <a:close/>
                  <a:moveTo>
                    <a:pt x="613" y="1367"/>
                  </a:moveTo>
                  <a:cubicBezTo>
                    <a:pt x="275" y="1367"/>
                    <a:pt x="0" y="1060"/>
                    <a:pt x="0" y="683"/>
                  </a:cubicBezTo>
                  <a:cubicBezTo>
                    <a:pt x="0" y="307"/>
                    <a:pt x="275" y="0"/>
                    <a:pt x="613" y="0"/>
                  </a:cubicBezTo>
                  <a:cubicBezTo>
                    <a:pt x="951" y="0"/>
                    <a:pt x="1226" y="307"/>
                    <a:pt x="1226" y="683"/>
                  </a:cubicBezTo>
                  <a:cubicBezTo>
                    <a:pt x="1226" y="1060"/>
                    <a:pt x="951" y="1367"/>
                    <a:pt x="613" y="13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 name="Freeform 17">
              <a:extLst>
                <a:ext uri="{FF2B5EF4-FFF2-40B4-BE49-F238E27FC236}">
                  <a16:creationId xmlns:a16="http://schemas.microsoft.com/office/drawing/2014/main" id="{FFE24CB9-6286-D55E-A405-F89B68131CFA}"/>
                </a:ext>
              </a:extLst>
            </p:cNvPr>
            <p:cNvSpPr>
              <a:spLocks noEditPoints="1"/>
            </p:cNvSpPr>
            <p:nvPr/>
          </p:nvSpPr>
          <p:spPr bwMode="auto">
            <a:xfrm>
              <a:off x="8489950" y="5643563"/>
              <a:ext cx="931863" cy="1039813"/>
            </a:xfrm>
            <a:custGeom>
              <a:avLst/>
              <a:gdLst>
                <a:gd name="T0" fmla="*/ 613 w 1225"/>
                <a:gd name="T1" fmla="*/ 11 h 1366"/>
                <a:gd name="T2" fmla="*/ 9 w 1225"/>
                <a:gd name="T3" fmla="*/ 683 h 1366"/>
                <a:gd name="T4" fmla="*/ 613 w 1225"/>
                <a:gd name="T5" fmla="*/ 1356 h 1366"/>
                <a:gd name="T6" fmla="*/ 1216 w 1225"/>
                <a:gd name="T7" fmla="*/ 683 h 1366"/>
                <a:gd name="T8" fmla="*/ 613 w 1225"/>
                <a:gd name="T9" fmla="*/ 11 h 1366"/>
                <a:gd name="T10" fmla="*/ 613 w 1225"/>
                <a:gd name="T11" fmla="*/ 1366 h 1366"/>
                <a:gd name="T12" fmla="*/ 0 w 1225"/>
                <a:gd name="T13" fmla="*/ 683 h 1366"/>
                <a:gd name="T14" fmla="*/ 613 w 1225"/>
                <a:gd name="T15" fmla="*/ 0 h 1366"/>
                <a:gd name="T16" fmla="*/ 1225 w 1225"/>
                <a:gd name="T17" fmla="*/ 683 h 1366"/>
                <a:gd name="T18" fmla="*/ 613 w 1225"/>
                <a:gd name="T19" fmla="*/ 136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5" h="1366">
                  <a:moveTo>
                    <a:pt x="613" y="11"/>
                  </a:moveTo>
                  <a:cubicBezTo>
                    <a:pt x="280" y="11"/>
                    <a:pt x="9" y="312"/>
                    <a:pt x="9" y="683"/>
                  </a:cubicBezTo>
                  <a:cubicBezTo>
                    <a:pt x="9" y="1054"/>
                    <a:pt x="280" y="1356"/>
                    <a:pt x="613" y="1356"/>
                  </a:cubicBezTo>
                  <a:cubicBezTo>
                    <a:pt x="945" y="1356"/>
                    <a:pt x="1216" y="1054"/>
                    <a:pt x="1216" y="683"/>
                  </a:cubicBezTo>
                  <a:cubicBezTo>
                    <a:pt x="1216" y="312"/>
                    <a:pt x="945" y="11"/>
                    <a:pt x="613" y="11"/>
                  </a:cubicBezTo>
                  <a:close/>
                  <a:moveTo>
                    <a:pt x="613" y="1366"/>
                  </a:moveTo>
                  <a:cubicBezTo>
                    <a:pt x="275" y="1366"/>
                    <a:pt x="0" y="1060"/>
                    <a:pt x="0" y="683"/>
                  </a:cubicBezTo>
                  <a:cubicBezTo>
                    <a:pt x="0" y="307"/>
                    <a:pt x="275" y="0"/>
                    <a:pt x="613" y="0"/>
                  </a:cubicBezTo>
                  <a:cubicBezTo>
                    <a:pt x="951" y="0"/>
                    <a:pt x="1225" y="307"/>
                    <a:pt x="1225" y="683"/>
                  </a:cubicBezTo>
                  <a:cubicBezTo>
                    <a:pt x="1225" y="1060"/>
                    <a:pt x="951" y="1366"/>
                    <a:pt x="613" y="13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3" name="Freeform 18">
              <a:extLst>
                <a:ext uri="{FF2B5EF4-FFF2-40B4-BE49-F238E27FC236}">
                  <a16:creationId xmlns:a16="http://schemas.microsoft.com/office/drawing/2014/main" id="{E1DF1589-7899-B609-B9F9-D6D351C49FEC}"/>
                </a:ext>
              </a:extLst>
            </p:cNvPr>
            <p:cNvSpPr>
              <a:spLocks noEditPoints="1"/>
            </p:cNvSpPr>
            <p:nvPr/>
          </p:nvSpPr>
          <p:spPr bwMode="auto">
            <a:xfrm>
              <a:off x="4986338" y="8550275"/>
              <a:ext cx="1284288" cy="1428750"/>
            </a:xfrm>
            <a:custGeom>
              <a:avLst/>
              <a:gdLst>
                <a:gd name="T0" fmla="*/ 844 w 1687"/>
                <a:gd name="T1" fmla="*/ 10 h 1879"/>
                <a:gd name="T2" fmla="*/ 10 w 1687"/>
                <a:gd name="T3" fmla="*/ 940 h 1879"/>
                <a:gd name="T4" fmla="*/ 844 w 1687"/>
                <a:gd name="T5" fmla="*/ 1869 h 1879"/>
                <a:gd name="T6" fmla="*/ 1677 w 1687"/>
                <a:gd name="T7" fmla="*/ 940 h 1879"/>
                <a:gd name="T8" fmla="*/ 844 w 1687"/>
                <a:gd name="T9" fmla="*/ 10 h 1879"/>
                <a:gd name="T10" fmla="*/ 844 w 1687"/>
                <a:gd name="T11" fmla="*/ 1879 h 1879"/>
                <a:gd name="T12" fmla="*/ 0 w 1687"/>
                <a:gd name="T13" fmla="*/ 940 h 1879"/>
                <a:gd name="T14" fmla="*/ 844 w 1687"/>
                <a:gd name="T15" fmla="*/ 0 h 1879"/>
                <a:gd name="T16" fmla="*/ 1687 w 1687"/>
                <a:gd name="T17" fmla="*/ 940 h 1879"/>
                <a:gd name="T18" fmla="*/ 844 w 1687"/>
                <a:gd name="T19" fmla="*/ 1879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7" h="1879">
                  <a:moveTo>
                    <a:pt x="844" y="10"/>
                  </a:moveTo>
                  <a:cubicBezTo>
                    <a:pt x="384" y="10"/>
                    <a:pt x="10" y="427"/>
                    <a:pt x="10" y="940"/>
                  </a:cubicBezTo>
                  <a:cubicBezTo>
                    <a:pt x="10" y="1452"/>
                    <a:pt x="384" y="1869"/>
                    <a:pt x="844" y="1869"/>
                  </a:cubicBezTo>
                  <a:cubicBezTo>
                    <a:pt x="1303" y="1869"/>
                    <a:pt x="1677" y="1452"/>
                    <a:pt x="1677" y="940"/>
                  </a:cubicBezTo>
                  <a:cubicBezTo>
                    <a:pt x="1677" y="427"/>
                    <a:pt x="1303" y="10"/>
                    <a:pt x="844" y="10"/>
                  </a:cubicBezTo>
                  <a:close/>
                  <a:moveTo>
                    <a:pt x="844" y="1879"/>
                  </a:moveTo>
                  <a:cubicBezTo>
                    <a:pt x="379" y="1879"/>
                    <a:pt x="0" y="1458"/>
                    <a:pt x="0" y="940"/>
                  </a:cubicBezTo>
                  <a:cubicBezTo>
                    <a:pt x="0" y="422"/>
                    <a:pt x="379" y="0"/>
                    <a:pt x="844" y="0"/>
                  </a:cubicBezTo>
                  <a:cubicBezTo>
                    <a:pt x="1308" y="0"/>
                    <a:pt x="1687" y="422"/>
                    <a:pt x="1687" y="940"/>
                  </a:cubicBezTo>
                  <a:cubicBezTo>
                    <a:pt x="1687" y="1458"/>
                    <a:pt x="1308" y="1879"/>
                    <a:pt x="844" y="18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4" name="Freeform 19">
              <a:extLst>
                <a:ext uri="{FF2B5EF4-FFF2-40B4-BE49-F238E27FC236}">
                  <a16:creationId xmlns:a16="http://schemas.microsoft.com/office/drawing/2014/main" id="{49005E10-3A42-E6D7-1826-A4C4C91BAEFB}"/>
                </a:ext>
              </a:extLst>
            </p:cNvPr>
            <p:cNvSpPr>
              <a:spLocks noEditPoints="1"/>
            </p:cNvSpPr>
            <p:nvPr/>
          </p:nvSpPr>
          <p:spPr bwMode="auto">
            <a:xfrm>
              <a:off x="9642475" y="7607300"/>
              <a:ext cx="1282700" cy="1430338"/>
            </a:xfrm>
            <a:custGeom>
              <a:avLst/>
              <a:gdLst>
                <a:gd name="T0" fmla="*/ 843 w 1686"/>
                <a:gd name="T1" fmla="*/ 11 h 1879"/>
                <a:gd name="T2" fmla="*/ 9 w 1686"/>
                <a:gd name="T3" fmla="*/ 940 h 1879"/>
                <a:gd name="T4" fmla="*/ 843 w 1686"/>
                <a:gd name="T5" fmla="*/ 1869 h 1879"/>
                <a:gd name="T6" fmla="*/ 1677 w 1686"/>
                <a:gd name="T7" fmla="*/ 940 h 1879"/>
                <a:gd name="T8" fmla="*/ 843 w 1686"/>
                <a:gd name="T9" fmla="*/ 11 h 1879"/>
                <a:gd name="T10" fmla="*/ 843 w 1686"/>
                <a:gd name="T11" fmla="*/ 1879 h 1879"/>
                <a:gd name="T12" fmla="*/ 0 w 1686"/>
                <a:gd name="T13" fmla="*/ 940 h 1879"/>
                <a:gd name="T14" fmla="*/ 843 w 1686"/>
                <a:gd name="T15" fmla="*/ 0 h 1879"/>
                <a:gd name="T16" fmla="*/ 1686 w 1686"/>
                <a:gd name="T17" fmla="*/ 940 h 1879"/>
                <a:gd name="T18" fmla="*/ 843 w 1686"/>
                <a:gd name="T19" fmla="*/ 1879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6" h="1879">
                  <a:moveTo>
                    <a:pt x="843" y="11"/>
                  </a:moveTo>
                  <a:cubicBezTo>
                    <a:pt x="384" y="11"/>
                    <a:pt x="9" y="427"/>
                    <a:pt x="9" y="940"/>
                  </a:cubicBezTo>
                  <a:cubicBezTo>
                    <a:pt x="9" y="1452"/>
                    <a:pt x="384" y="1869"/>
                    <a:pt x="843" y="1869"/>
                  </a:cubicBezTo>
                  <a:cubicBezTo>
                    <a:pt x="1303" y="1869"/>
                    <a:pt x="1677" y="1452"/>
                    <a:pt x="1677" y="940"/>
                  </a:cubicBezTo>
                  <a:cubicBezTo>
                    <a:pt x="1677" y="427"/>
                    <a:pt x="1303" y="11"/>
                    <a:pt x="843" y="11"/>
                  </a:cubicBezTo>
                  <a:close/>
                  <a:moveTo>
                    <a:pt x="843" y="1879"/>
                  </a:moveTo>
                  <a:cubicBezTo>
                    <a:pt x="378" y="1879"/>
                    <a:pt x="0" y="1458"/>
                    <a:pt x="0" y="940"/>
                  </a:cubicBezTo>
                  <a:cubicBezTo>
                    <a:pt x="0" y="422"/>
                    <a:pt x="378" y="0"/>
                    <a:pt x="843" y="0"/>
                  </a:cubicBezTo>
                  <a:cubicBezTo>
                    <a:pt x="1308" y="0"/>
                    <a:pt x="1686" y="422"/>
                    <a:pt x="1686" y="940"/>
                  </a:cubicBezTo>
                  <a:cubicBezTo>
                    <a:pt x="1686" y="1458"/>
                    <a:pt x="1308" y="1879"/>
                    <a:pt x="843" y="18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5" name="Freeform 20">
              <a:extLst>
                <a:ext uri="{FF2B5EF4-FFF2-40B4-BE49-F238E27FC236}">
                  <a16:creationId xmlns:a16="http://schemas.microsoft.com/office/drawing/2014/main" id="{77A8A13F-F651-3B6C-80A2-E2E0C16FD0B9}"/>
                </a:ext>
              </a:extLst>
            </p:cNvPr>
            <p:cNvSpPr>
              <a:spLocks/>
            </p:cNvSpPr>
            <p:nvPr/>
          </p:nvSpPr>
          <p:spPr bwMode="auto">
            <a:xfrm>
              <a:off x="7686675" y="6356350"/>
              <a:ext cx="2498725" cy="5224463"/>
            </a:xfrm>
            <a:custGeom>
              <a:avLst/>
              <a:gdLst>
                <a:gd name="T0" fmla="*/ 3171 w 3283"/>
                <a:gd name="T1" fmla="*/ 0 h 6866"/>
                <a:gd name="T2" fmla="*/ 113 w 3283"/>
                <a:gd name="T3" fmla="*/ 0 h 6866"/>
                <a:gd name="T4" fmla="*/ 0 w 3283"/>
                <a:gd name="T5" fmla="*/ 113 h 6866"/>
                <a:gd name="T6" fmla="*/ 0 w 3283"/>
                <a:gd name="T7" fmla="*/ 6754 h 6866"/>
                <a:gd name="T8" fmla="*/ 113 w 3283"/>
                <a:gd name="T9" fmla="*/ 6866 h 6866"/>
                <a:gd name="T10" fmla="*/ 3171 w 3283"/>
                <a:gd name="T11" fmla="*/ 6866 h 6866"/>
                <a:gd name="T12" fmla="*/ 3283 w 3283"/>
                <a:gd name="T13" fmla="*/ 6754 h 6866"/>
                <a:gd name="T14" fmla="*/ 3283 w 3283"/>
                <a:gd name="T15" fmla="*/ 113 h 6866"/>
                <a:gd name="T16" fmla="*/ 3171 w 3283"/>
                <a:gd name="T17" fmla="*/ 0 h 6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3" h="6866">
                  <a:moveTo>
                    <a:pt x="3171" y="0"/>
                  </a:moveTo>
                  <a:lnTo>
                    <a:pt x="113" y="0"/>
                  </a:lnTo>
                  <a:cubicBezTo>
                    <a:pt x="51" y="0"/>
                    <a:pt x="0" y="51"/>
                    <a:pt x="0" y="113"/>
                  </a:cubicBezTo>
                  <a:lnTo>
                    <a:pt x="0" y="6754"/>
                  </a:lnTo>
                  <a:cubicBezTo>
                    <a:pt x="0" y="6816"/>
                    <a:pt x="51" y="6866"/>
                    <a:pt x="113" y="6866"/>
                  </a:cubicBezTo>
                  <a:lnTo>
                    <a:pt x="3171" y="6866"/>
                  </a:lnTo>
                  <a:cubicBezTo>
                    <a:pt x="3233" y="6866"/>
                    <a:pt x="3283" y="6816"/>
                    <a:pt x="3283" y="6754"/>
                  </a:cubicBezTo>
                  <a:lnTo>
                    <a:pt x="3283" y="113"/>
                  </a:lnTo>
                  <a:cubicBezTo>
                    <a:pt x="3283" y="51"/>
                    <a:pt x="3233" y="0"/>
                    <a:pt x="3171"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6" name="Freeform 21">
              <a:extLst>
                <a:ext uri="{FF2B5EF4-FFF2-40B4-BE49-F238E27FC236}">
                  <a16:creationId xmlns:a16="http://schemas.microsoft.com/office/drawing/2014/main" id="{EE27721D-2D3D-C32D-DDC4-8CD260084482}"/>
                </a:ext>
              </a:extLst>
            </p:cNvPr>
            <p:cNvSpPr>
              <a:spLocks/>
            </p:cNvSpPr>
            <p:nvPr/>
          </p:nvSpPr>
          <p:spPr bwMode="auto">
            <a:xfrm>
              <a:off x="3130550" y="5583238"/>
              <a:ext cx="2498725" cy="5224463"/>
            </a:xfrm>
            <a:custGeom>
              <a:avLst/>
              <a:gdLst>
                <a:gd name="T0" fmla="*/ 3171 w 3284"/>
                <a:gd name="T1" fmla="*/ 0 h 6866"/>
                <a:gd name="T2" fmla="*/ 113 w 3284"/>
                <a:gd name="T3" fmla="*/ 0 h 6866"/>
                <a:gd name="T4" fmla="*/ 0 w 3284"/>
                <a:gd name="T5" fmla="*/ 113 h 6866"/>
                <a:gd name="T6" fmla="*/ 0 w 3284"/>
                <a:gd name="T7" fmla="*/ 6754 h 6866"/>
                <a:gd name="T8" fmla="*/ 113 w 3284"/>
                <a:gd name="T9" fmla="*/ 6866 h 6866"/>
                <a:gd name="T10" fmla="*/ 3171 w 3284"/>
                <a:gd name="T11" fmla="*/ 6866 h 6866"/>
                <a:gd name="T12" fmla="*/ 3284 w 3284"/>
                <a:gd name="T13" fmla="*/ 6754 h 6866"/>
                <a:gd name="T14" fmla="*/ 3284 w 3284"/>
                <a:gd name="T15" fmla="*/ 113 h 6866"/>
                <a:gd name="T16" fmla="*/ 3171 w 3284"/>
                <a:gd name="T17" fmla="*/ 0 h 6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4" h="6866">
                  <a:moveTo>
                    <a:pt x="3171" y="0"/>
                  </a:moveTo>
                  <a:lnTo>
                    <a:pt x="113" y="0"/>
                  </a:lnTo>
                  <a:cubicBezTo>
                    <a:pt x="51" y="0"/>
                    <a:pt x="0" y="51"/>
                    <a:pt x="0" y="113"/>
                  </a:cubicBezTo>
                  <a:lnTo>
                    <a:pt x="0" y="6754"/>
                  </a:lnTo>
                  <a:cubicBezTo>
                    <a:pt x="0" y="6816"/>
                    <a:pt x="51" y="6866"/>
                    <a:pt x="113" y="6866"/>
                  </a:cubicBezTo>
                  <a:lnTo>
                    <a:pt x="3171" y="6866"/>
                  </a:lnTo>
                  <a:cubicBezTo>
                    <a:pt x="3233" y="6866"/>
                    <a:pt x="3284" y="6816"/>
                    <a:pt x="3284" y="6754"/>
                  </a:cubicBezTo>
                  <a:lnTo>
                    <a:pt x="3284" y="113"/>
                  </a:lnTo>
                  <a:cubicBezTo>
                    <a:pt x="3284" y="51"/>
                    <a:pt x="3233" y="0"/>
                    <a:pt x="3171"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 name="Oval 22">
              <a:extLst>
                <a:ext uri="{FF2B5EF4-FFF2-40B4-BE49-F238E27FC236}">
                  <a16:creationId xmlns:a16="http://schemas.microsoft.com/office/drawing/2014/main" id="{997A6FFF-E428-2467-3625-FDCEA73E4758}"/>
                </a:ext>
              </a:extLst>
            </p:cNvPr>
            <p:cNvSpPr>
              <a:spLocks noChangeArrowheads="1"/>
            </p:cNvSpPr>
            <p:nvPr/>
          </p:nvSpPr>
          <p:spPr bwMode="auto">
            <a:xfrm>
              <a:off x="4257675" y="10437813"/>
              <a:ext cx="244475" cy="274638"/>
            </a:xfrm>
            <a:prstGeom prst="ellipse">
              <a:avLst/>
            </a:pr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 name="Oval 23">
              <a:extLst>
                <a:ext uri="{FF2B5EF4-FFF2-40B4-BE49-F238E27FC236}">
                  <a16:creationId xmlns:a16="http://schemas.microsoft.com/office/drawing/2014/main" id="{3F61B2F6-87C6-4A8A-531A-01931736BC8E}"/>
                </a:ext>
              </a:extLst>
            </p:cNvPr>
            <p:cNvSpPr>
              <a:spLocks noChangeArrowheads="1"/>
            </p:cNvSpPr>
            <p:nvPr/>
          </p:nvSpPr>
          <p:spPr bwMode="auto">
            <a:xfrm>
              <a:off x="8813800" y="11212513"/>
              <a:ext cx="244475" cy="273050"/>
            </a:xfrm>
            <a:prstGeom prst="ellipse">
              <a:avLst/>
            </a:pr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9" name="Freeform 24">
              <a:extLst>
                <a:ext uri="{FF2B5EF4-FFF2-40B4-BE49-F238E27FC236}">
                  <a16:creationId xmlns:a16="http://schemas.microsoft.com/office/drawing/2014/main" id="{DBE4E281-1D75-5A96-317E-E3737E0F83F2}"/>
                </a:ext>
              </a:extLst>
            </p:cNvPr>
            <p:cNvSpPr>
              <a:spLocks/>
            </p:cNvSpPr>
            <p:nvPr/>
          </p:nvSpPr>
          <p:spPr bwMode="auto">
            <a:xfrm>
              <a:off x="3233738" y="5695950"/>
              <a:ext cx="2292350" cy="3665538"/>
            </a:xfrm>
            <a:custGeom>
              <a:avLst/>
              <a:gdLst>
                <a:gd name="T0" fmla="*/ 3012 w 3012"/>
                <a:gd name="T1" fmla="*/ 141 h 4816"/>
                <a:gd name="T2" fmla="*/ 2885 w 3012"/>
                <a:gd name="T3" fmla="*/ 0 h 4816"/>
                <a:gd name="T4" fmla="*/ 2242 w 3012"/>
                <a:gd name="T5" fmla="*/ 0 h 4816"/>
                <a:gd name="T6" fmla="*/ 2143 w 3012"/>
                <a:gd name="T7" fmla="*/ 52 h 4816"/>
                <a:gd name="T8" fmla="*/ 2073 w 3012"/>
                <a:gd name="T9" fmla="*/ 150 h 4816"/>
                <a:gd name="T10" fmla="*/ 1974 w 3012"/>
                <a:gd name="T11" fmla="*/ 203 h 4816"/>
                <a:gd name="T12" fmla="*/ 1038 w 3012"/>
                <a:gd name="T13" fmla="*/ 203 h 4816"/>
                <a:gd name="T14" fmla="*/ 939 w 3012"/>
                <a:gd name="T15" fmla="*/ 150 h 4816"/>
                <a:gd name="T16" fmla="*/ 869 w 3012"/>
                <a:gd name="T17" fmla="*/ 52 h 4816"/>
                <a:gd name="T18" fmla="*/ 770 w 3012"/>
                <a:gd name="T19" fmla="*/ 0 h 4816"/>
                <a:gd name="T20" fmla="*/ 127 w 3012"/>
                <a:gd name="T21" fmla="*/ 0 h 4816"/>
                <a:gd name="T22" fmla="*/ 0 w 3012"/>
                <a:gd name="T23" fmla="*/ 141 h 4816"/>
                <a:gd name="T24" fmla="*/ 0 w 3012"/>
                <a:gd name="T25" fmla="*/ 4816 h 4816"/>
                <a:gd name="T26" fmla="*/ 3012 w 3012"/>
                <a:gd name="T27" fmla="*/ 4816 h 4816"/>
                <a:gd name="T28" fmla="*/ 3012 w 3012"/>
                <a:gd name="T29" fmla="*/ 141 h 4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12" h="4816">
                  <a:moveTo>
                    <a:pt x="3012" y="141"/>
                  </a:moveTo>
                  <a:cubicBezTo>
                    <a:pt x="3012" y="63"/>
                    <a:pt x="2955" y="0"/>
                    <a:pt x="2885" y="0"/>
                  </a:cubicBezTo>
                  <a:lnTo>
                    <a:pt x="2242" y="0"/>
                  </a:lnTo>
                  <a:cubicBezTo>
                    <a:pt x="2203" y="0"/>
                    <a:pt x="2167" y="19"/>
                    <a:pt x="2143" y="52"/>
                  </a:cubicBezTo>
                  <a:lnTo>
                    <a:pt x="2073" y="150"/>
                  </a:lnTo>
                  <a:cubicBezTo>
                    <a:pt x="2049" y="183"/>
                    <a:pt x="2012" y="203"/>
                    <a:pt x="1974" y="203"/>
                  </a:cubicBezTo>
                  <a:lnTo>
                    <a:pt x="1038" y="203"/>
                  </a:lnTo>
                  <a:cubicBezTo>
                    <a:pt x="999" y="203"/>
                    <a:pt x="963" y="183"/>
                    <a:pt x="939" y="150"/>
                  </a:cubicBezTo>
                  <a:lnTo>
                    <a:pt x="869" y="52"/>
                  </a:lnTo>
                  <a:cubicBezTo>
                    <a:pt x="845" y="19"/>
                    <a:pt x="808" y="0"/>
                    <a:pt x="770" y="0"/>
                  </a:cubicBezTo>
                  <a:lnTo>
                    <a:pt x="127" y="0"/>
                  </a:lnTo>
                  <a:cubicBezTo>
                    <a:pt x="57" y="0"/>
                    <a:pt x="0" y="63"/>
                    <a:pt x="0" y="141"/>
                  </a:cubicBezTo>
                  <a:lnTo>
                    <a:pt x="0" y="4816"/>
                  </a:lnTo>
                  <a:lnTo>
                    <a:pt x="3012" y="4816"/>
                  </a:lnTo>
                  <a:lnTo>
                    <a:pt x="3012" y="141"/>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0" name="Freeform 25">
              <a:extLst>
                <a:ext uri="{FF2B5EF4-FFF2-40B4-BE49-F238E27FC236}">
                  <a16:creationId xmlns:a16="http://schemas.microsoft.com/office/drawing/2014/main" id="{794F8107-08ED-3A29-0F29-73B76195627D}"/>
                </a:ext>
              </a:extLst>
            </p:cNvPr>
            <p:cNvSpPr>
              <a:spLocks/>
            </p:cNvSpPr>
            <p:nvPr/>
          </p:nvSpPr>
          <p:spPr bwMode="auto">
            <a:xfrm>
              <a:off x="3233738" y="9361488"/>
              <a:ext cx="2292350" cy="960438"/>
            </a:xfrm>
            <a:custGeom>
              <a:avLst/>
              <a:gdLst>
                <a:gd name="T0" fmla="*/ 0 w 3012"/>
                <a:gd name="T1" fmla="*/ 0 h 1262"/>
                <a:gd name="T2" fmla="*/ 0 w 3012"/>
                <a:gd name="T3" fmla="*/ 1121 h 1262"/>
                <a:gd name="T4" fmla="*/ 127 w 3012"/>
                <a:gd name="T5" fmla="*/ 1262 h 1262"/>
                <a:gd name="T6" fmla="*/ 2885 w 3012"/>
                <a:gd name="T7" fmla="*/ 1262 h 1262"/>
                <a:gd name="T8" fmla="*/ 3012 w 3012"/>
                <a:gd name="T9" fmla="*/ 1121 h 1262"/>
                <a:gd name="T10" fmla="*/ 3012 w 3012"/>
                <a:gd name="T11" fmla="*/ 0 h 1262"/>
                <a:gd name="T12" fmla="*/ 0 w 3012"/>
                <a:gd name="T13" fmla="*/ 0 h 1262"/>
              </a:gdLst>
              <a:ahLst/>
              <a:cxnLst>
                <a:cxn ang="0">
                  <a:pos x="T0" y="T1"/>
                </a:cxn>
                <a:cxn ang="0">
                  <a:pos x="T2" y="T3"/>
                </a:cxn>
                <a:cxn ang="0">
                  <a:pos x="T4" y="T5"/>
                </a:cxn>
                <a:cxn ang="0">
                  <a:pos x="T6" y="T7"/>
                </a:cxn>
                <a:cxn ang="0">
                  <a:pos x="T8" y="T9"/>
                </a:cxn>
                <a:cxn ang="0">
                  <a:pos x="T10" y="T11"/>
                </a:cxn>
                <a:cxn ang="0">
                  <a:pos x="T12" y="T13"/>
                </a:cxn>
              </a:cxnLst>
              <a:rect l="0" t="0" r="r" b="b"/>
              <a:pathLst>
                <a:path w="3012" h="1262">
                  <a:moveTo>
                    <a:pt x="0" y="0"/>
                  </a:moveTo>
                  <a:lnTo>
                    <a:pt x="0" y="1121"/>
                  </a:lnTo>
                  <a:cubicBezTo>
                    <a:pt x="0" y="1199"/>
                    <a:pt x="57" y="1262"/>
                    <a:pt x="127" y="1262"/>
                  </a:cubicBezTo>
                  <a:lnTo>
                    <a:pt x="2885" y="1262"/>
                  </a:lnTo>
                  <a:cubicBezTo>
                    <a:pt x="2955" y="1262"/>
                    <a:pt x="3012" y="1199"/>
                    <a:pt x="3012" y="1121"/>
                  </a:cubicBezTo>
                  <a:lnTo>
                    <a:pt x="3012" y="0"/>
                  </a:lnTo>
                  <a:lnTo>
                    <a:pt x="0" y="0"/>
                  </a:ln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1" name="Freeform 26">
              <a:extLst>
                <a:ext uri="{FF2B5EF4-FFF2-40B4-BE49-F238E27FC236}">
                  <a16:creationId xmlns:a16="http://schemas.microsoft.com/office/drawing/2014/main" id="{3B488AF9-5731-5B1A-B01B-3C1B75B61D38}"/>
                </a:ext>
              </a:extLst>
            </p:cNvPr>
            <p:cNvSpPr>
              <a:spLocks/>
            </p:cNvSpPr>
            <p:nvPr/>
          </p:nvSpPr>
          <p:spPr bwMode="auto">
            <a:xfrm>
              <a:off x="7789863" y="9831388"/>
              <a:ext cx="2292350" cy="1263650"/>
            </a:xfrm>
            <a:custGeom>
              <a:avLst/>
              <a:gdLst>
                <a:gd name="T0" fmla="*/ 0 w 3012"/>
                <a:gd name="T1" fmla="*/ 0 h 1659"/>
                <a:gd name="T2" fmla="*/ 0 w 3012"/>
                <a:gd name="T3" fmla="*/ 1518 h 1659"/>
                <a:gd name="T4" fmla="*/ 127 w 3012"/>
                <a:gd name="T5" fmla="*/ 1659 h 1659"/>
                <a:gd name="T6" fmla="*/ 2885 w 3012"/>
                <a:gd name="T7" fmla="*/ 1659 h 1659"/>
                <a:gd name="T8" fmla="*/ 3012 w 3012"/>
                <a:gd name="T9" fmla="*/ 1518 h 1659"/>
                <a:gd name="T10" fmla="*/ 3012 w 3012"/>
                <a:gd name="T11" fmla="*/ 0 h 1659"/>
                <a:gd name="T12" fmla="*/ 0 w 3012"/>
                <a:gd name="T13" fmla="*/ 0 h 1659"/>
              </a:gdLst>
              <a:ahLst/>
              <a:cxnLst>
                <a:cxn ang="0">
                  <a:pos x="T0" y="T1"/>
                </a:cxn>
                <a:cxn ang="0">
                  <a:pos x="T2" y="T3"/>
                </a:cxn>
                <a:cxn ang="0">
                  <a:pos x="T4" y="T5"/>
                </a:cxn>
                <a:cxn ang="0">
                  <a:pos x="T6" y="T7"/>
                </a:cxn>
                <a:cxn ang="0">
                  <a:pos x="T8" y="T9"/>
                </a:cxn>
                <a:cxn ang="0">
                  <a:pos x="T10" y="T11"/>
                </a:cxn>
                <a:cxn ang="0">
                  <a:pos x="T12" y="T13"/>
                </a:cxn>
              </a:cxnLst>
              <a:rect l="0" t="0" r="r" b="b"/>
              <a:pathLst>
                <a:path w="3012" h="1659">
                  <a:moveTo>
                    <a:pt x="0" y="0"/>
                  </a:moveTo>
                  <a:lnTo>
                    <a:pt x="0" y="1518"/>
                  </a:lnTo>
                  <a:cubicBezTo>
                    <a:pt x="0" y="1596"/>
                    <a:pt x="57" y="1659"/>
                    <a:pt x="127" y="1659"/>
                  </a:cubicBezTo>
                  <a:lnTo>
                    <a:pt x="2885" y="1659"/>
                  </a:lnTo>
                  <a:cubicBezTo>
                    <a:pt x="2955" y="1659"/>
                    <a:pt x="3012" y="1596"/>
                    <a:pt x="3012" y="1518"/>
                  </a:cubicBezTo>
                  <a:lnTo>
                    <a:pt x="3012" y="0"/>
                  </a:lnTo>
                  <a:lnTo>
                    <a:pt x="0" y="0"/>
                  </a:ln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2" name="Freeform 27">
              <a:extLst>
                <a:ext uri="{FF2B5EF4-FFF2-40B4-BE49-F238E27FC236}">
                  <a16:creationId xmlns:a16="http://schemas.microsoft.com/office/drawing/2014/main" id="{5BAFFE5B-BA38-5421-8977-D8190923A796}"/>
                </a:ext>
              </a:extLst>
            </p:cNvPr>
            <p:cNvSpPr>
              <a:spLocks/>
            </p:cNvSpPr>
            <p:nvPr/>
          </p:nvSpPr>
          <p:spPr bwMode="auto">
            <a:xfrm>
              <a:off x="7789863" y="6469063"/>
              <a:ext cx="2292350" cy="3362325"/>
            </a:xfrm>
            <a:custGeom>
              <a:avLst/>
              <a:gdLst>
                <a:gd name="T0" fmla="*/ 3012 w 3012"/>
                <a:gd name="T1" fmla="*/ 141 h 4419"/>
                <a:gd name="T2" fmla="*/ 2885 w 3012"/>
                <a:gd name="T3" fmla="*/ 0 h 4419"/>
                <a:gd name="T4" fmla="*/ 2242 w 3012"/>
                <a:gd name="T5" fmla="*/ 0 h 4419"/>
                <a:gd name="T6" fmla="*/ 2143 w 3012"/>
                <a:gd name="T7" fmla="*/ 52 h 4419"/>
                <a:gd name="T8" fmla="*/ 2073 w 3012"/>
                <a:gd name="T9" fmla="*/ 150 h 4419"/>
                <a:gd name="T10" fmla="*/ 1974 w 3012"/>
                <a:gd name="T11" fmla="*/ 203 h 4419"/>
                <a:gd name="T12" fmla="*/ 1038 w 3012"/>
                <a:gd name="T13" fmla="*/ 203 h 4419"/>
                <a:gd name="T14" fmla="*/ 939 w 3012"/>
                <a:gd name="T15" fmla="*/ 150 h 4419"/>
                <a:gd name="T16" fmla="*/ 869 w 3012"/>
                <a:gd name="T17" fmla="*/ 52 h 4419"/>
                <a:gd name="T18" fmla="*/ 770 w 3012"/>
                <a:gd name="T19" fmla="*/ 0 h 4419"/>
                <a:gd name="T20" fmla="*/ 127 w 3012"/>
                <a:gd name="T21" fmla="*/ 0 h 4419"/>
                <a:gd name="T22" fmla="*/ 0 w 3012"/>
                <a:gd name="T23" fmla="*/ 141 h 4419"/>
                <a:gd name="T24" fmla="*/ 0 w 3012"/>
                <a:gd name="T25" fmla="*/ 4419 h 4419"/>
                <a:gd name="T26" fmla="*/ 3012 w 3012"/>
                <a:gd name="T27" fmla="*/ 4419 h 4419"/>
                <a:gd name="T28" fmla="*/ 3012 w 3012"/>
                <a:gd name="T29" fmla="*/ 141 h 4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12" h="4419">
                  <a:moveTo>
                    <a:pt x="3012" y="141"/>
                  </a:moveTo>
                  <a:cubicBezTo>
                    <a:pt x="3012" y="63"/>
                    <a:pt x="2955" y="0"/>
                    <a:pt x="2885" y="0"/>
                  </a:cubicBezTo>
                  <a:lnTo>
                    <a:pt x="2242" y="0"/>
                  </a:lnTo>
                  <a:cubicBezTo>
                    <a:pt x="2203" y="0"/>
                    <a:pt x="2167" y="19"/>
                    <a:pt x="2143" y="52"/>
                  </a:cubicBezTo>
                  <a:lnTo>
                    <a:pt x="2073" y="150"/>
                  </a:lnTo>
                  <a:cubicBezTo>
                    <a:pt x="2049" y="183"/>
                    <a:pt x="2012" y="203"/>
                    <a:pt x="1974" y="203"/>
                  </a:cubicBezTo>
                  <a:lnTo>
                    <a:pt x="1038" y="203"/>
                  </a:lnTo>
                  <a:cubicBezTo>
                    <a:pt x="999" y="203"/>
                    <a:pt x="963" y="183"/>
                    <a:pt x="939" y="150"/>
                  </a:cubicBezTo>
                  <a:lnTo>
                    <a:pt x="869" y="52"/>
                  </a:lnTo>
                  <a:cubicBezTo>
                    <a:pt x="845" y="19"/>
                    <a:pt x="808" y="0"/>
                    <a:pt x="770" y="0"/>
                  </a:cubicBezTo>
                  <a:lnTo>
                    <a:pt x="127" y="0"/>
                  </a:lnTo>
                  <a:cubicBezTo>
                    <a:pt x="57" y="0"/>
                    <a:pt x="0" y="63"/>
                    <a:pt x="0" y="141"/>
                  </a:cubicBezTo>
                  <a:lnTo>
                    <a:pt x="0" y="4419"/>
                  </a:lnTo>
                  <a:lnTo>
                    <a:pt x="3012" y="4419"/>
                  </a:lnTo>
                  <a:lnTo>
                    <a:pt x="3012" y="141"/>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4" name="Freeform 28">
              <a:extLst>
                <a:ext uri="{FF2B5EF4-FFF2-40B4-BE49-F238E27FC236}">
                  <a16:creationId xmlns:a16="http://schemas.microsoft.com/office/drawing/2014/main" id="{440B75C9-4305-00E6-4C31-9AA23505B69D}"/>
                </a:ext>
              </a:extLst>
            </p:cNvPr>
            <p:cNvSpPr>
              <a:spLocks/>
            </p:cNvSpPr>
            <p:nvPr/>
          </p:nvSpPr>
          <p:spPr bwMode="auto">
            <a:xfrm>
              <a:off x="7953375" y="6854825"/>
              <a:ext cx="2005013" cy="157163"/>
            </a:xfrm>
            <a:custGeom>
              <a:avLst/>
              <a:gdLst>
                <a:gd name="T0" fmla="*/ 2548 w 2635"/>
                <a:gd name="T1" fmla="*/ 206 h 206"/>
                <a:gd name="T2" fmla="*/ 87 w 2635"/>
                <a:gd name="T3" fmla="*/ 206 h 206"/>
                <a:gd name="T4" fmla="*/ 0 w 2635"/>
                <a:gd name="T5" fmla="*/ 119 h 206"/>
                <a:gd name="T6" fmla="*/ 0 w 2635"/>
                <a:gd name="T7" fmla="*/ 87 h 206"/>
                <a:gd name="T8" fmla="*/ 87 w 2635"/>
                <a:gd name="T9" fmla="*/ 0 h 206"/>
                <a:gd name="T10" fmla="*/ 2548 w 2635"/>
                <a:gd name="T11" fmla="*/ 0 h 206"/>
                <a:gd name="T12" fmla="*/ 2635 w 2635"/>
                <a:gd name="T13" fmla="*/ 87 h 206"/>
                <a:gd name="T14" fmla="*/ 2635 w 2635"/>
                <a:gd name="T15" fmla="*/ 119 h 206"/>
                <a:gd name="T16" fmla="*/ 2548 w 2635"/>
                <a:gd name="T17" fmla="*/ 20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5" h="206">
                  <a:moveTo>
                    <a:pt x="2548" y="206"/>
                  </a:moveTo>
                  <a:lnTo>
                    <a:pt x="87" y="206"/>
                  </a:lnTo>
                  <a:cubicBezTo>
                    <a:pt x="39" y="206"/>
                    <a:pt x="0" y="167"/>
                    <a:pt x="0" y="119"/>
                  </a:cubicBezTo>
                  <a:lnTo>
                    <a:pt x="0" y="87"/>
                  </a:lnTo>
                  <a:cubicBezTo>
                    <a:pt x="0" y="39"/>
                    <a:pt x="39" y="0"/>
                    <a:pt x="87" y="0"/>
                  </a:cubicBezTo>
                  <a:lnTo>
                    <a:pt x="2548" y="0"/>
                  </a:lnTo>
                  <a:cubicBezTo>
                    <a:pt x="2596" y="0"/>
                    <a:pt x="2635" y="39"/>
                    <a:pt x="2635" y="87"/>
                  </a:cubicBezTo>
                  <a:lnTo>
                    <a:pt x="2635" y="119"/>
                  </a:lnTo>
                  <a:cubicBezTo>
                    <a:pt x="2635" y="167"/>
                    <a:pt x="2596" y="206"/>
                    <a:pt x="2548" y="2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8" name="Freeform 30">
              <a:extLst>
                <a:ext uri="{FF2B5EF4-FFF2-40B4-BE49-F238E27FC236}">
                  <a16:creationId xmlns:a16="http://schemas.microsoft.com/office/drawing/2014/main" id="{84986CF8-DCC0-2D13-50A1-6E3BC6A4AC16}"/>
                </a:ext>
              </a:extLst>
            </p:cNvPr>
            <p:cNvSpPr>
              <a:spLocks/>
            </p:cNvSpPr>
            <p:nvPr/>
          </p:nvSpPr>
          <p:spPr bwMode="auto">
            <a:xfrm>
              <a:off x="7953375" y="7067550"/>
              <a:ext cx="2005013" cy="301625"/>
            </a:xfrm>
            <a:custGeom>
              <a:avLst/>
              <a:gdLst>
                <a:gd name="T0" fmla="*/ 2548 w 2635"/>
                <a:gd name="T1" fmla="*/ 395 h 395"/>
                <a:gd name="T2" fmla="*/ 87 w 2635"/>
                <a:gd name="T3" fmla="*/ 395 h 395"/>
                <a:gd name="T4" fmla="*/ 0 w 2635"/>
                <a:gd name="T5" fmla="*/ 309 h 395"/>
                <a:gd name="T6" fmla="*/ 0 w 2635"/>
                <a:gd name="T7" fmla="*/ 87 h 395"/>
                <a:gd name="T8" fmla="*/ 87 w 2635"/>
                <a:gd name="T9" fmla="*/ 0 h 395"/>
                <a:gd name="T10" fmla="*/ 2548 w 2635"/>
                <a:gd name="T11" fmla="*/ 0 h 395"/>
                <a:gd name="T12" fmla="*/ 2635 w 2635"/>
                <a:gd name="T13" fmla="*/ 87 h 395"/>
                <a:gd name="T14" fmla="*/ 2635 w 2635"/>
                <a:gd name="T15" fmla="*/ 309 h 395"/>
                <a:gd name="T16" fmla="*/ 2548 w 2635"/>
                <a:gd name="T17" fmla="*/ 39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5" h="395">
                  <a:moveTo>
                    <a:pt x="2548" y="395"/>
                  </a:moveTo>
                  <a:lnTo>
                    <a:pt x="87" y="395"/>
                  </a:lnTo>
                  <a:cubicBezTo>
                    <a:pt x="39" y="395"/>
                    <a:pt x="0" y="357"/>
                    <a:pt x="0" y="309"/>
                  </a:cubicBezTo>
                  <a:lnTo>
                    <a:pt x="0" y="87"/>
                  </a:lnTo>
                  <a:cubicBezTo>
                    <a:pt x="0" y="39"/>
                    <a:pt x="39" y="0"/>
                    <a:pt x="87" y="0"/>
                  </a:cubicBezTo>
                  <a:lnTo>
                    <a:pt x="2548" y="0"/>
                  </a:lnTo>
                  <a:cubicBezTo>
                    <a:pt x="2596" y="0"/>
                    <a:pt x="2635" y="39"/>
                    <a:pt x="2635" y="87"/>
                  </a:cubicBezTo>
                  <a:lnTo>
                    <a:pt x="2635" y="309"/>
                  </a:lnTo>
                  <a:cubicBezTo>
                    <a:pt x="2635" y="357"/>
                    <a:pt x="2596" y="395"/>
                    <a:pt x="2548" y="3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1" name="Freeform: Shape 527">
              <a:extLst>
                <a:ext uri="{FF2B5EF4-FFF2-40B4-BE49-F238E27FC236}">
                  <a16:creationId xmlns:a16="http://schemas.microsoft.com/office/drawing/2014/main" id="{C6E5E0D1-0979-6E92-8827-4EB402FE578C}"/>
                </a:ext>
              </a:extLst>
            </p:cNvPr>
            <p:cNvSpPr>
              <a:spLocks/>
            </p:cNvSpPr>
            <p:nvPr/>
          </p:nvSpPr>
          <p:spPr bwMode="auto">
            <a:xfrm>
              <a:off x="3382963" y="6711950"/>
              <a:ext cx="2005013" cy="522288"/>
            </a:xfrm>
            <a:custGeom>
              <a:avLst/>
              <a:gdLst>
                <a:gd name="connsiteX0" fmla="*/ 66200 w 2005013"/>
                <a:gd name="connsiteY0" fmla="*/ 222250 h 522288"/>
                <a:gd name="connsiteX1" fmla="*/ 1938814 w 2005013"/>
                <a:gd name="connsiteY1" fmla="*/ 222250 h 522288"/>
                <a:gd name="connsiteX2" fmla="*/ 2005013 w 2005013"/>
                <a:gd name="connsiteY2" fmla="*/ 287575 h 522288"/>
                <a:gd name="connsiteX3" fmla="*/ 2005013 w 2005013"/>
                <a:gd name="connsiteY3" fmla="*/ 456204 h 522288"/>
                <a:gd name="connsiteX4" fmla="*/ 1938814 w 2005013"/>
                <a:gd name="connsiteY4" fmla="*/ 522288 h 522288"/>
                <a:gd name="connsiteX5" fmla="*/ 66200 w 2005013"/>
                <a:gd name="connsiteY5" fmla="*/ 522288 h 522288"/>
                <a:gd name="connsiteX6" fmla="*/ 0 w 2005013"/>
                <a:gd name="connsiteY6" fmla="*/ 456204 h 522288"/>
                <a:gd name="connsiteX7" fmla="*/ 0 w 2005013"/>
                <a:gd name="connsiteY7" fmla="*/ 287575 h 522288"/>
                <a:gd name="connsiteX8" fmla="*/ 66200 w 2005013"/>
                <a:gd name="connsiteY8" fmla="*/ 222250 h 522288"/>
                <a:gd name="connsiteX9" fmla="*/ 66200 w 2005013"/>
                <a:gd name="connsiteY9" fmla="*/ 0 h 522288"/>
                <a:gd name="connsiteX10" fmla="*/ 1938814 w 2005013"/>
                <a:gd name="connsiteY10" fmla="*/ 0 h 522288"/>
                <a:gd name="connsiteX11" fmla="*/ 2005013 w 2005013"/>
                <a:gd name="connsiteY11" fmla="*/ 64949 h 522288"/>
                <a:gd name="connsiteX12" fmla="*/ 2005013 w 2005013"/>
                <a:gd name="connsiteY12" fmla="*/ 89871 h 522288"/>
                <a:gd name="connsiteX13" fmla="*/ 1938814 w 2005013"/>
                <a:gd name="connsiteY13" fmla="*/ 155575 h 522288"/>
                <a:gd name="connsiteX14" fmla="*/ 66200 w 2005013"/>
                <a:gd name="connsiteY14" fmla="*/ 155575 h 522288"/>
                <a:gd name="connsiteX15" fmla="*/ 0 w 2005013"/>
                <a:gd name="connsiteY15" fmla="*/ 89871 h 522288"/>
                <a:gd name="connsiteX16" fmla="*/ 0 w 2005013"/>
                <a:gd name="connsiteY16" fmla="*/ 64949 h 522288"/>
                <a:gd name="connsiteX17" fmla="*/ 66200 w 2005013"/>
                <a:gd name="connsiteY17" fmla="*/ 0 h 52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05013" h="522288">
                  <a:moveTo>
                    <a:pt x="66200" y="222250"/>
                  </a:moveTo>
                  <a:lnTo>
                    <a:pt x="1938814" y="222250"/>
                  </a:lnTo>
                  <a:cubicBezTo>
                    <a:pt x="1975337" y="222250"/>
                    <a:pt x="2005013" y="251115"/>
                    <a:pt x="2005013" y="287575"/>
                  </a:cubicBezTo>
                  <a:lnTo>
                    <a:pt x="2005013" y="456204"/>
                  </a:lnTo>
                  <a:cubicBezTo>
                    <a:pt x="2005013" y="492664"/>
                    <a:pt x="1975337" y="522288"/>
                    <a:pt x="1938814" y="522288"/>
                  </a:cubicBezTo>
                  <a:lnTo>
                    <a:pt x="66200" y="522288"/>
                  </a:lnTo>
                  <a:cubicBezTo>
                    <a:pt x="29676" y="522288"/>
                    <a:pt x="0" y="492664"/>
                    <a:pt x="0" y="456204"/>
                  </a:cubicBezTo>
                  <a:lnTo>
                    <a:pt x="0" y="287575"/>
                  </a:lnTo>
                  <a:cubicBezTo>
                    <a:pt x="0" y="251115"/>
                    <a:pt x="29676" y="222250"/>
                    <a:pt x="66200" y="222250"/>
                  </a:cubicBezTo>
                  <a:close/>
                  <a:moveTo>
                    <a:pt x="66200" y="0"/>
                  </a:moveTo>
                  <a:lnTo>
                    <a:pt x="1938814" y="0"/>
                  </a:lnTo>
                  <a:cubicBezTo>
                    <a:pt x="1975337" y="0"/>
                    <a:pt x="2005013" y="28698"/>
                    <a:pt x="2005013" y="64949"/>
                  </a:cubicBezTo>
                  <a:lnTo>
                    <a:pt x="2005013" y="89871"/>
                  </a:lnTo>
                  <a:cubicBezTo>
                    <a:pt x="2005013" y="126121"/>
                    <a:pt x="1975337" y="155575"/>
                    <a:pt x="1938814" y="155575"/>
                  </a:cubicBezTo>
                  <a:lnTo>
                    <a:pt x="66200" y="155575"/>
                  </a:lnTo>
                  <a:cubicBezTo>
                    <a:pt x="29676" y="155575"/>
                    <a:pt x="0" y="126121"/>
                    <a:pt x="0" y="89871"/>
                  </a:cubicBezTo>
                  <a:lnTo>
                    <a:pt x="0" y="64949"/>
                  </a:lnTo>
                  <a:cubicBezTo>
                    <a:pt x="0" y="28698"/>
                    <a:pt x="29676" y="0"/>
                    <a:pt x="66200" y="0"/>
                  </a:cubicBez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64" name="Freeform 32">
              <a:extLst>
                <a:ext uri="{FF2B5EF4-FFF2-40B4-BE49-F238E27FC236}">
                  <a16:creationId xmlns:a16="http://schemas.microsoft.com/office/drawing/2014/main" id="{F355D8E0-D5D9-10F6-C3F2-E29B7B2E032F}"/>
                </a:ext>
              </a:extLst>
            </p:cNvPr>
            <p:cNvSpPr>
              <a:spLocks/>
            </p:cNvSpPr>
            <p:nvPr/>
          </p:nvSpPr>
          <p:spPr bwMode="auto">
            <a:xfrm>
              <a:off x="10483850" y="8753475"/>
              <a:ext cx="434975" cy="500063"/>
            </a:xfrm>
            <a:custGeom>
              <a:avLst/>
              <a:gdLst>
                <a:gd name="T0" fmla="*/ 90 w 573"/>
                <a:gd name="T1" fmla="*/ 656 h 656"/>
                <a:gd name="T2" fmla="*/ 66 w 573"/>
                <a:gd name="T3" fmla="*/ 636 h 656"/>
                <a:gd name="T4" fmla="*/ 202 w 573"/>
                <a:gd name="T5" fmla="*/ 269 h 656"/>
                <a:gd name="T6" fmla="*/ 338 w 573"/>
                <a:gd name="T7" fmla="*/ 61 h 656"/>
                <a:gd name="T8" fmla="*/ 335 w 573"/>
                <a:gd name="T9" fmla="*/ 56 h 656"/>
                <a:gd name="T10" fmla="*/ 375 w 573"/>
                <a:gd name="T11" fmla="*/ 26 h 656"/>
                <a:gd name="T12" fmla="*/ 440 w 573"/>
                <a:gd name="T13" fmla="*/ 90 h 656"/>
                <a:gd name="T14" fmla="*/ 392 w 573"/>
                <a:gd name="T15" fmla="*/ 456 h 656"/>
                <a:gd name="T16" fmla="*/ 410 w 573"/>
                <a:gd name="T17" fmla="*/ 609 h 656"/>
                <a:gd name="T18" fmla="*/ 393 w 573"/>
                <a:gd name="T19" fmla="*/ 656 h 656"/>
                <a:gd name="T20" fmla="*/ 90 w 573"/>
                <a:gd name="T21" fmla="*/ 656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3" h="656">
                  <a:moveTo>
                    <a:pt x="90" y="656"/>
                  </a:moveTo>
                  <a:cubicBezTo>
                    <a:pt x="79" y="656"/>
                    <a:pt x="69" y="648"/>
                    <a:pt x="66" y="636"/>
                  </a:cubicBezTo>
                  <a:cubicBezTo>
                    <a:pt x="48" y="558"/>
                    <a:pt x="0" y="285"/>
                    <a:pt x="202" y="269"/>
                  </a:cubicBezTo>
                  <a:cubicBezTo>
                    <a:pt x="437" y="250"/>
                    <a:pt x="388" y="156"/>
                    <a:pt x="338" y="61"/>
                  </a:cubicBezTo>
                  <a:cubicBezTo>
                    <a:pt x="337" y="59"/>
                    <a:pt x="336" y="58"/>
                    <a:pt x="335" y="56"/>
                  </a:cubicBezTo>
                  <a:cubicBezTo>
                    <a:pt x="320" y="27"/>
                    <a:pt x="356" y="0"/>
                    <a:pt x="375" y="26"/>
                  </a:cubicBezTo>
                  <a:cubicBezTo>
                    <a:pt x="390" y="46"/>
                    <a:pt x="411" y="67"/>
                    <a:pt x="440" y="90"/>
                  </a:cubicBezTo>
                  <a:cubicBezTo>
                    <a:pt x="573" y="193"/>
                    <a:pt x="478" y="312"/>
                    <a:pt x="392" y="456"/>
                  </a:cubicBezTo>
                  <a:cubicBezTo>
                    <a:pt x="353" y="521"/>
                    <a:pt x="379" y="574"/>
                    <a:pt x="410" y="609"/>
                  </a:cubicBezTo>
                  <a:cubicBezTo>
                    <a:pt x="426" y="626"/>
                    <a:pt x="415" y="656"/>
                    <a:pt x="393" y="656"/>
                  </a:cubicBezTo>
                  <a:lnTo>
                    <a:pt x="90" y="6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6" name="Freeform: Shape 529">
              <a:extLst>
                <a:ext uri="{FF2B5EF4-FFF2-40B4-BE49-F238E27FC236}">
                  <a16:creationId xmlns:a16="http://schemas.microsoft.com/office/drawing/2014/main" id="{4CF0FDD6-F681-F375-8C22-9F2827A964A9}"/>
                </a:ext>
              </a:extLst>
            </p:cNvPr>
            <p:cNvSpPr>
              <a:spLocks/>
            </p:cNvSpPr>
            <p:nvPr/>
          </p:nvSpPr>
          <p:spPr bwMode="auto">
            <a:xfrm>
              <a:off x="2481263" y="5338763"/>
              <a:ext cx="4564063" cy="2236788"/>
            </a:xfrm>
            <a:custGeom>
              <a:avLst/>
              <a:gdLst>
                <a:gd name="connsiteX0" fmla="*/ 3517500 w 4564063"/>
                <a:gd name="connsiteY0" fmla="*/ 1285875 h 2236788"/>
                <a:gd name="connsiteX1" fmla="*/ 4516838 w 4564063"/>
                <a:gd name="connsiteY1" fmla="*/ 1285875 h 2236788"/>
                <a:gd name="connsiteX2" fmla="*/ 4564063 w 4564063"/>
                <a:gd name="connsiteY2" fmla="*/ 1338324 h 2236788"/>
                <a:gd name="connsiteX3" fmla="*/ 4564063 w 4564063"/>
                <a:gd name="connsiteY3" fmla="*/ 2010272 h 2236788"/>
                <a:gd name="connsiteX4" fmla="*/ 4516838 w 4564063"/>
                <a:gd name="connsiteY4" fmla="*/ 2062720 h 2236788"/>
                <a:gd name="connsiteX5" fmla="*/ 3758956 w 4564063"/>
                <a:gd name="connsiteY5" fmla="*/ 2062720 h 2236788"/>
                <a:gd name="connsiteX6" fmla="*/ 3742199 w 4564063"/>
                <a:gd name="connsiteY6" fmla="*/ 2070321 h 2236788"/>
                <a:gd name="connsiteX7" fmla="*/ 3568533 w 4564063"/>
                <a:gd name="connsiteY7" fmla="*/ 2236788 h 2236788"/>
                <a:gd name="connsiteX8" fmla="*/ 3568533 w 4564063"/>
                <a:gd name="connsiteY8" fmla="*/ 2092365 h 2236788"/>
                <a:gd name="connsiteX9" fmla="*/ 3541874 w 4564063"/>
                <a:gd name="connsiteY9" fmla="*/ 2062720 h 2236788"/>
                <a:gd name="connsiteX10" fmla="*/ 3517500 w 4564063"/>
                <a:gd name="connsiteY10" fmla="*/ 2062720 h 2236788"/>
                <a:gd name="connsiteX11" fmla="*/ 3470275 w 4564063"/>
                <a:gd name="connsiteY11" fmla="*/ 2010272 h 2236788"/>
                <a:gd name="connsiteX12" fmla="*/ 3470275 w 4564063"/>
                <a:gd name="connsiteY12" fmla="*/ 1338324 h 2236788"/>
                <a:gd name="connsiteX13" fmla="*/ 3517500 w 4564063"/>
                <a:gd name="connsiteY13" fmla="*/ 1285875 h 2236788"/>
                <a:gd name="connsiteX14" fmla="*/ 47186 w 4564063"/>
                <a:gd name="connsiteY14" fmla="*/ 742950 h 2236788"/>
                <a:gd name="connsiteX15" fmla="*/ 1449827 w 4564063"/>
                <a:gd name="connsiteY15" fmla="*/ 742950 h 2236788"/>
                <a:gd name="connsiteX16" fmla="*/ 1497013 w 4564063"/>
                <a:gd name="connsiteY16" fmla="*/ 796199 h 2236788"/>
                <a:gd name="connsiteX17" fmla="*/ 1497013 w 4564063"/>
                <a:gd name="connsiteY17" fmla="*/ 1752395 h 2236788"/>
                <a:gd name="connsiteX18" fmla="*/ 1449827 w 4564063"/>
                <a:gd name="connsiteY18" fmla="*/ 1804883 h 2236788"/>
                <a:gd name="connsiteX19" fmla="*/ 1388181 w 4564063"/>
                <a:gd name="connsiteY19" fmla="*/ 1804883 h 2236788"/>
                <a:gd name="connsiteX20" fmla="*/ 1362305 w 4564063"/>
                <a:gd name="connsiteY20" fmla="*/ 1834550 h 2236788"/>
                <a:gd name="connsiteX21" fmla="*/ 1362305 w 4564063"/>
                <a:gd name="connsiteY21" fmla="*/ 2039938 h 2236788"/>
                <a:gd name="connsiteX22" fmla="*/ 1125614 w 4564063"/>
                <a:gd name="connsiteY22" fmla="*/ 1812490 h 2236788"/>
                <a:gd name="connsiteX23" fmla="*/ 1108871 w 4564063"/>
                <a:gd name="connsiteY23" fmla="*/ 1804883 h 2236788"/>
                <a:gd name="connsiteX24" fmla="*/ 47186 w 4564063"/>
                <a:gd name="connsiteY24" fmla="*/ 1804883 h 2236788"/>
                <a:gd name="connsiteX25" fmla="*/ 0 w 4564063"/>
                <a:gd name="connsiteY25" fmla="*/ 1752395 h 2236788"/>
                <a:gd name="connsiteX26" fmla="*/ 0 w 4564063"/>
                <a:gd name="connsiteY26" fmla="*/ 796199 h 2236788"/>
                <a:gd name="connsiteX27" fmla="*/ 47186 w 4564063"/>
                <a:gd name="connsiteY27" fmla="*/ 742950 h 2236788"/>
                <a:gd name="connsiteX28" fmla="*/ 1981375 w 4564063"/>
                <a:gd name="connsiteY28" fmla="*/ 0 h 2236788"/>
                <a:gd name="connsiteX29" fmla="*/ 3382789 w 4564063"/>
                <a:gd name="connsiteY29" fmla="*/ 0 h 2236788"/>
                <a:gd name="connsiteX30" fmla="*/ 3433763 w 4564063"/>
                <a:gd name="connsiteY30" fmla="*/ 56314 h 2236788"/>
                <a:gd name="connsiteX31" fmla="*/ 3433763 w 4564063"/>
                <a:gd name="connsiteY31" fmla="*/ 1013658 h 2236788"/>
                <a:gd name="connsiteX32" fmla="*/ 3382789 w 4564063"/>
                <a:gd name="connsiteY32" fmla="*/ 1069972 h 2236788"/>
                <a:gd name="connsiteX33" fmla="*/ 2322218 w 4564063"/>
                <a:gd name="connsiteY33" fmla="*/ 1069972 h 2236788"/>
                <a:gd name="connsiteX34" fmla="*/ 2307002 w 4564063"/>
                <a:gd name="connsiteY34" fmla="*/ 1076821 h 2236788"/>
                <a:gd name="connsiteX35" fmla="*/ 2065064 w 4564063"/>
                <a:gd name="connsiteY35" fmla="*/ 1309688 h 2236788"/>
                <a:gd name="connsiteX36" fmla="*/ 2065064 w 4564063"/>
                <a:gd name="connsiteY36" fmla="*/ 1095846 h 2236788"/>
                <a:gd name="connsiteX37" fmla="*/ 2042239 w 4564063"/>
                <a:gd name="connsiteY37" fmla="*/ 1069972 h 2236788"/>
                <a:gd name="connsiteX38" fmla="*/ 1981375 w 4564063"/>
                <a:gd name="connsiteY38" fmla="*/ 1069972 h 2236788"/>
                <a:gd name="connsiteX39" fmla="*/ 1930400 w 4564063"/>
                <a:gd name="connsiteY39" fmla="*/ 1013658 h 2236788"/>
                <a:gd name="connsiteX40" fmla="*/ 1930400 w 4564063"/>
                <a:gd name="connsiteY40" fmla="*/ 56314 h 2236788"/>
                <a:gd name="connsiteX41" fmla="*/ 1981375 w 4564063"/>
                <a:gd name="connsiteY41" fmla="*/ 0 h 223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64063" h="2236788">
                  <a:moveTo>
                    <a:pt x="3517500" y="1285875"/>
                  </a:moveTo>
                  <a:lnTo>
                    <a:pt x="4516838" y="1285875"/>
                  </a:lnTo>
                  <a:cubicBezTo>
                    <a:pt x="4542736" y="1285875"/>
                    <a:pt x="4564063" y="1309439"/>
                    <a:pt x="4564063" y="1338324"/>
                  </a:cubicBezTo>
                  <a:lnTo>
                    <a:pt x="4564063" y="2010272"/>
                  </a:lnTo>
                  <a:cubicBezTo>
                    <a:pt x="4564063" y="2039156"/>
                    <a:pt x="4542736" y="2062720"/>
                    <a:pt x="4516838" y="2062720"/>
                  </a:cubicBezTo>
                  <a:lnTo>
                    <a:pt x="3758956" y="2062720"/>
                  </a:lnTo>
                  <a:cubicBezTo>
                    <a:pt x="3752863" y="2062720"/>
                    <a:pt x="3746769" y="2065761"/>
                    <a:pt x="3742199" y="2070321"/>
                  </a:cubicBezTo>
                  <a:lnTo>
                    <a:pt x="3568533" y="2236788"/>
                  </a:lnTo>
                  <a:lnTo>
                    <a:pt x="3568533" y="2092365"/>
                  </a:lnTo>
                  <a:cubicBezTo>
                    <a:pt x="3568533" y="2076402"/>
                    <a:pt x="3556346" y="2062720"/>
                    <a:pt x="3541874" y="2062720"/>
                  </a:cubicBezTo>
                  <a:lnTo>
                    <a:pt x="3517500" y="2062720"/>
                  </a:lnTo>
                  <a:cubicBezTo>
                    <a:pt x="3491603" y="2062720"/>
                    <a:pt x="3470275" y="2039156"/>
                    <a:pt x="3470275" y="2010272"/>
                  </a:cubicBezTo>
                  <a:lnTo>
                    <a:pt x="3470275" y="1338324"/>
                  </a:lnTo>
                  <a:cubicBezTo>
                    <a:pt x="3470275" y="1309439"/>
                    <a:pt x="3491603" y="1285875"/>
                    <a:pt x="3517500" y="1285875"/>
                  </a:cubicBezTo>
                  <a:close/>
                  <a:moveTo>
                    <a:pt x="47186" y="742950"/>
                  </a:moveTo>
                  <a:lnTo>
                    <a:pt x="1449827" y="742950"/>
                  </a:lnTo>
                  <a:cubicBezTo>
                    <a:pt x="1475703" y="742950"/>
                    <a:pt x="1497013" y="766532"/>
                    <a:pt x="1497013" y="796199"/>
                  </a:cubicBezTo>
                  <a:lnTo>
                    <a:pt x="1497013" y="1752395"/>
                  </a:lnTo>
                  <a:cubicBezTo>
                    <a:pt x="1497013" y="1781301"/>
                    <a:pt x="1475703" y="1804883"/>
                    <a:pt x="1449827" y="1804883"/>
                  </a:cubicBezTo>
                  <a:lnTo>
                    <a:pt x="1388181" y="1804883"/>
                  </a:lnTo>
                  <a:cubicBezTo>
                    <a:pt x="1373721" y="1804883"/>
                    <a:pt x="1362305" y="1818575"/>
                    <a:pt x="1362305" y="1834550"/>
                  </a:cubicBezTo>
                  <a:lnTo>
                    <a:pt x="1362305" y="2039938"/>
                  </a:lnTo>
                  <a:lnTo>
                    <a:pt x="1125614" y="1812490"/>
                  </a:lnTo>
                  <a:cubicBezTo>
                    <a:pt x="1121048" y="1807926"/>
                    <a:pt x="1114959" y="1804883"/>
                    <a:pt x="1108871" y="1804883"/>
                  </a:cubicBezTo>
                  <a:lnTo>
                    <a:pt x="47186" y="1804883"/>
                  </a:lnTo>
                  <a:cubicBezTo>
                    <a:pt x="21310" y="1804883"/>
                    <a:pt x="0" y="1781301"/>
                    <a:pt x="0" y="1752395"/>
                  </a:cubicBezTo>
                  <a:lnTo>
                    <a:pt x="0" y="796199"/>
                  </a:lnTo>
                  <a:cubicBezTo>
                    <a:pt x="0" y="766532"/>
                    <a:pt x="21310" y="742950"/>
                    <a:pt x="47186" y="742950"/>
                  </a:cubicBezTo>
                  <a:close/>
                  <a:moveTo>
                    <a:pt x="1981375" y="0"/>
                  </a:moveTo>
                  <a:lnTo>
                    <a:pt x="3382789" y="0"/>
                  </a:lnTo>
                  <a:cubicBezTo>
                    <a:pt x="3410939" y="0"/>
                    <a:pt x="3433763" y="25113"/>
                    <a:pt x="3433763" y="56314"/>
                  </a:cubicBezTo>
                  <a:lnTo>
                    <a:pt x="3433763" y="1013658"/>
                  </a:lnTo>
                  <a:cubicBezTo>
                    <a:pt x="3433763" y="1044859"/>
                    <a:pt x="3410939" y="1069972"/>
                    <a:pt x="3382789" y="1069972"/>
                  </a:cubicBezTo>
                  <a:lnTo>
                    <a:pt x="2322218" y="1069972"/>
                  </a:lnTo>
                  <a:cubicBezTo>
                    <a:pt x="2316892" y="1069972"/>
                    <a:pt x="2311567" y="1072255"/>
                    <a:pt x="2307002" y="1076821"/>
                  </a:cubicBezTo>
                  <a:lnTo>
                    <a:pt x="2065064" y="1309688"/>
                  </a:lnTo>
                  <a:lnTo>
                    <a:pt x="2065064" y="1095846"/>
                  </a:lnTo>
                  <a:cubicBezTo>
                    <a:pt x="2065064" y="1081387"/>
                    <a:pt x="2055173" y="1069972"/>
                    <a:pt x="2042239" y="1069972"/>
                  </a:cubicBezTo>
                  <a:lnTo>
                    <a:pt x="1981375" y="1069972"/>
                  </a:lnTo>
                  <a:cubicBezTo>
                    <a:pt x="1953225" y="1069972"/>
                    <a:pt x="1930400" y="1044859"/>
                    <a:pt x="1930400" y="1013658"/>
                  </a:cubicBezTo>
                  <a:lnTo>
                    <a:pt x="1930400" y="56314"/>
                  </a:lnTo>
                  <a:cubicBezTo>
                    <a:pt x="1930400" y="25113"/>
                    <a:pt x="1953225" y="0"/>
                    <a:pt x="198137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67" name="Freeform 35">
              <a:extLst>
                <a:ext uri="{FF2B5EF4-FFF2-40B4-BE49-F238E27FC236}">
                  <a16:creationId xmlns:a16="http://schemas.microsoft.com/office/drawing/2014/main" id="{FD18BFE0-9C4A-7456-E9FE-DEFB14529DB4}"/>
                </a:ext>
              </a:extLst>
            </p:cNvPr>
            <p:cNvSpPr>
              <a:spLocks/>
            </p:cNvSpPr>
            <p:nvPr/>
          </p:nvSpPr>
          <p:spPr bwMode="auto">
            <a:xfrm>
              <a:off x="4414838" y="5341938"/>
              <a:ext cx="1497013" cy="1298575"/>
            </a:xfrm>
            <a:custGeom>
              <a:avLst/>
              <a:gdLst>
                <a:gd name="T0" fmla="*/ 178 w 1968"/>
                <a:gd name="T1" fmla="*/ 1435 h 1705"/>
                <a:gd name="T2" fmla="*/ 143 w 1968"/>
                <a:gd name="T3" fmla="*/ 1396 h 1705"/>
                <a:gd name="T4" fmla="*/ 63 w 1968"/>
                <a:gd name="T5" fmla="*/ 1396 h 1705"/>
                <a:gd name="T6" fmla="*/ 0 w 1968"/>
                <a:gd name="T7" fmla="*/ 1327 h 1705"/>
                <a:gd name="T8" fmla="*/ 0 w 1968"/>
                <a:gd name="T9" fmla="*/ 69 h 1705"/>
                <a:gd name="T10" fmla="*/ 63 w 1968"/>
                <a:gd name="T11" fmla="*/ 0 h 1705"/>
                <a:gd name="T12" fmla="*/ 1905 w 1968"/>
                <a:gd name="T13" fmla="*/ 0 h 1705"/>
                <a:gd name="T14" fmla="*/ 1968 w 1968"/>
                <a:gd name="T15" fmla="*/ 69 h 1705"/>
                <a:gd name="T16" fmla="*/ 1968 w 1968"/>
                <a:gd name="T17" fmla="*/ 1327 h 1705"/>
                <a:gd name="T18" fmla="*/ 1905 w 1968"/>
                <a:gd name="T19" fmla="*/ 1396 h 1705"/>
                <a:gd name="T20" fmla="*/ 511 w 1968"/>
                <a:gd name="T21" fmla="*/ 1396 h 1705"/>
                <a:gd name="T22" fmla="*/ 488 w 1968"/>
                <a:gd name="T23" fmla="*/ 1406 h 1705"/>
                <a:gd name="T24" fmla="*/ 178 w 1968"/>
                <a:gd name="T25" fmla="*/ 1705 h 1705"/>
                <a:gd name="T26" fmla="*/ 178 w 1968"/>
                <a:gd name="T27" fmla="*/ 1435 h 1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8" h="1705">
                  <a:moveTo>
                    <a:pt x="178" y="1435"/>
                  </a:moveTo>
                  <a:cubicBezTo>
                    <a:pt x="178" y="1414"/>
                    <a:pt x="162" y="1396"/>
                    <a:pt x="143" y="1396"/>
                  </a:cubicBezTo>
                  <a:lnTo>
                    <a:pt x="63" y="1396"/>
                  </a:lnTo>
                  <a:cubicBezTo>
                    <a:pt x="28" y="1396"/>
                    <a:pt x="0" y="1365"/>
                    <a:pt x="0" y="1327"/>
                  </a:cubicBezTo>
                  <a:lnTo>
                    <a:pt x="0" y="69"/>
                  </a:lnTo>
                  <a:cubicBezTo>
                    <a:pt x="0" y="31"/>
                    <a:pt x="28" y="0"/>
                    <a:pt x="63" y="0"/>
                  </a:cubicBezTo>
                  <a:lnTo>
                    <a:pt x="1905" y="0"/>
                  </a:lnTo>
                  <a:cubicBezTo>
                    <a:pt x="1940" y="0"/>
                    <a:pt x="1968" y="31"/>
                    <a:pt x="1968" y="69"/>
                  </a:cubicBezTo>
                  <a:lnTo>
                    <a:pt x="1968" y="1327"/>
                  </a:lnTo>
                  <a:cubicBezTo>
                    <a:pt x="1968" y="1365"/>
                    <a:pt x="1940" y="1396"/>
                    <a:pt x="1905" y="1396"/>
                  </a:cubicBezTo>
                  <a:lnTo>
                    <a:pt x="511" y="1396"/>
                  </a:lnTo>
                  <a:cubicBezTo>
                    <a:pt x="502" y="1396"/>
                    <a:pt x="494" y="1400"/>
                    <a:pt x="488" y="1406"/>
                  </a:cubicBezTo>
                  <a:lnTo>
                    <a:pt x="178" y="1705"/>
                  </a:lnTo>
                  <a:lnTo>
                    <a:pt x="178" y="14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68" name="Freeform 36">
              <a:extLst>
                <a:ext uri="{FF2B5EF4-FFF2-40B4-BE49-F238E27FC236}">
                  <a16:creationId xmlns:a16="http://schemas.microsoft.com/office/drawing/2014/main" id="{59758EB7-44A0-7D97-C34D-B84F0EF8DB96}"/>
                </a:ext>
              </a:extLst>
            </p:cNvPr>
            <p:cNvSpPr>
              <a:spLocks noEditPoints="1"/>
            </p:cNvSpPr>
            <p:nvPr/>
          </p:nvSpPr>
          <p:spPr bwMode="auto">
            <a:xfrm>
              <a:off x="4403725" y="5330825"/>
              <a:ext cx="1519238" cy="1333500"/>
            </a:xfrm>
            <a:custGeom>
              <a:avLst/>
              <a:gdLst>
                <a:gd name="T0" fmla="*/ 1919 w 1995"/>
                <a:gd name="T1" fmla="*/ 0 h 1753"/>
                <a:gd name="T2" fmla="*/ 77 w 1995"/>
                <a:gd name="T3" fmla="*/ 0 h 1753"/>
                <a:gd name="T4" fmla="*/ 0 w 1995"/>
                <a:gd name="T5" fmla="*/ 84 h 1753"/>
                <a:gd name="T6" fmla="*/ 0 w 1995"/>
                <a:gd name="T7" fmla="*/ 1342 h 1753"/>
                <a:gd name="T8" fmla="*/ 77 w 1995"/>
                <a:gd name="T9" fmla="*/ 1427 h 1753"/>
                <a:gd name="T10" fmla="*/ 157 w 1995"/>
                <a:gd name="T11" fmla="*/ 1427 h 1753"/>
                <a:gd name="T12" fmla="*/ 178 w 1995"/>
                <a:gd name="T13" fmla="*/ 1450 h 1753"/>
                <a:gd name="T14" fmla="*/ 178 w 1995"/>
                <a:gd name="T15" fmla="*/ 1686 h 1753"/>
                <a:gd name="T16" fmla="*/ 178 w 1995"/>
                <a:gd name="T17" fmla="*/ 1753 h 1753"/>
                <a:gd name="T18" fmla="*/ 224 w 1995"/>
                <a:gd name="T19" fmla="*/ 1709 h 1753"/>
                <a:gd name="T20" fmla="*/ 511 w 1995"/>
                <a:gd name="T21" fmla="*/ 1432 h 1753"/>
                <a:gd name="T22" fmla="*/ 525 w 1995"/>
                <a:gd name="T23" fmla="*/ 1427 h 1753"/>
                <a:gd name="T24" fmla="*/ 1919 w 1995"/>
                <a:gd name="T25" fmla="*/ 1427 h 1753"/>
                <a:gd name="T26" fmla="*/ 1995 w 1995"/>
                <a:gd name="T27" fmla="*/ 1342 h 1753"/>
                <a:gd name="T28" fmla="*/ 1995 w 1995"/>
                <a:gd name="T29" fmla="*/ 84 h 1753"/>
                <a:gd name="T30" fmla="*/ 1919 w 1995"/>
                <a:gd name="T31" fmla="*/ 0 h 1753"/>
                <a:gd name="T32" fmla="*/ 1919 w 1995"/>
                <a:gd name="T33" fmla="*/ 30 h 1753"/>
                <a:gd name="T34" fmla="*/ 1968 w 1995"/>
                <a:gd name="T35" fmla="*/ 84 h 1753"/>
                <a:gd name="T36" fmla="*/ 1968 w 1995"/>
                <a:gd name="T37" fmla="*/ 1342 h 1753"/>
                <a:gd name="T38" fmla="*/ 1919 w 1995"/>
                <a:gd name="T39" fmla="*/ 1396 h 1753"/>
                <a:gd name="T40" fmla="*/ 525 w 1995"/>
                <a:gd name="T41" fmla="*/ 1396 h 1753"/>
                <a:gd name="T42" fmla="*/ 493 w 1995"/>
                <a:gd name="T43" fmla="*/ 1409 h 1753"/>
                <a:gd name="T44" fmla="*/ 206 w 1995"/>
                <a:gd name="T45" fmla="*/ 1686 h 1753"/>
                <a:gd name="T46" fmla="*/ 206 w 1995"/>
                <a:gd name="T47" fmla="*/ 1450 h 1753"/>
                <a:gd name="T48" fmla="*/ 157 w 1995"/>
                <a:gd name="T49" fmla="*/ 1396 h 1753"/>
                <a:gd name="T50" fmla="*/ 77 w 1995"/>
                <a:gd name="T51" fmla="*/ 1396 h 1753"/>
                <a:gd name="T52" fmla="*/ 28 w 1995"/>
                <a:gd name="T53" fmla="*/ 1342 h 1753"/>
                <a:gd name="T54" fmla="*/ 28 w 1995"/>
                <a:gd name="T55" fmla="*/ 84 h 1753"/>
                <a:gd name="T56" fmla="*/ 77 w 1995"/>
                <a:gd name="T57" fmla="*/ 30 h 1753"/>
                <a:gd name="T58" fmla="*/ 1919 w 1995"/>
                <a:gd name="T59" fmla="*/ 30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5" h="1753">
                  <a:moveTo>
                    <a:pt x="1919" y="0"/>
                  </a:moveTo>
                  <a:lnTo>
                    <a:pt x="77" y="0"/>
                  </a:lnTo>
                  <a:cubicBezTo>
                    <a:pt x="35" y="0"/>
                    <a:pt x="0" y="38"/>
                    <a:pt x="0" y="84"/>
                  </a:cubicBezTo>
                  <a:lnTo>
                    <a:pt x="0" y="1342"/>
                  </a:lnTo>
                  <a:cubicBezTo>
                    <a:pt x="0" y="1389"/>
                    <a:pt x="35" y="1427"/>
                    <a:pt x="77" y="1427"/>
                  </a:cubicBezTo>
                  <a:lnTo>
                    <a:pt x="157" y="1427"/>
                  </a:lnTo>
                  <a:cubicBezTo>
                    <a:pt x="169" y="1427"/>
                    <a:pt x="178" y="1437"/>
                    <a:pt x="178" y="1450"/>
                  </a:cubicBezTo>
                  <a:lnTo>
                    <a:pt x="178" y="1686"/>
                  </a:lnTo>
                  <a:lnTo>
                    <a:pt x="178" y="1753"/>
                  </a:lnTo>
                  <a:lnTo>
                    <a:pt x="224" y="1709"/>
                  </a:lnTo>
                  <a:lnTo>
                    <a:pt x="511" y="1432"/>
                  </a:lnTo>
                  <a:cubicBezTo>
                    <a:pt x="515" y="1429"/>
                    <a:pt x="520" y="1427"/>
                    <a:pt x="525" y="1427"/>
                  </a:cubicBezTo>
                  <a:lnTo>
                    <a:pt x="1919" y="1427"/>
                  </a:lnTo>
                  <a:cubicBezTo>
                    <a:pt x="1961" y="1427"/>
                    <a:pt x="1995" y="1389"/>
                    <a:pt x="1995" y="1342"/>
                  </a:cubicBezTo>
                  <a:lnTo>
                    <a:pt x="1995" y="84"/>
                  </a:lnTo>
                  <a:cubicBezTo>
                    <a:pt x="1995" y="38"/>
                    <a:pt x="1961" y="0"/>
                    <a:pt x="1919" y="0"/>
                  </a:cubicBezTo>
                  <a:close/>
                  <a:moveTo>
                    <a:pt x="1919" y="30"/>
                  </a:moveTo>
                  <a:cubicBezTo>
                    <a:pt x="1946" y="30"/>
                    <a:pt x="1968" y="55"/>
                    <a:pt x="1968" y="84"/>
                  </a:cubicBezTo>
                  <a:lnTo>
                    <a:pt x="1968" y="1342"/>
                  </a:lnTo>
                  <a:cubicBezTo>
                    <a:pt x="1968" y="1372"/>
                    <a:pt x="1946" y="1396"/>
                    <a:pt x="1919" y="1396"/>
                  </a:cubicBezTo>
                  <a:lnTo>
                    <a:pt x="525" y="1396"/>
                  </a:lnTo>
                  <a:cubicBezTo>
                    <a:pt x="513" y="1396"/>
                    <a:pt x="502" y="1401"/>
                    <a:pt x="493" y="1409"/>
                  </a:cubicBezTo>
                  <a:lnTo>
                    <a:pt x="206" y="1686"/>
                  </a:lnTo>
                  <a:lnTo>
                    <a:pt x="206" y="1450"/>
                  </a:lnTo>
                  <a:cubicBezTo>
                    <a:pt x="206" y="1420"/>
                    <a:pt x="184" y="1396"/>
                    <a:pt x="157" y="1396"/>
                  </a:cubicBezTo>
                  <a:lnTo>
                    <a:pt x="77" y="1396"/>
                  </a:lnTo>
                  <a:cubicBezTo>
                    <a:pt x="50" y="1396"/>
                    <a:pt x="28" y="1372"/>
                    <a:pt x="28" y="1342"/>
                  </a:cubicBezTo>
                  <a:lnTo>
                    <a:pt x="28" y="84"/>
                  </a:lnTo>
                  <a:cubicBezTo>
                    <a:pt x="28" y="55"/>
                    <a:pt x="50" y="30"/>
                    <a:pt x="77" y="30"/>
                  </a:cubicBezTo>
                  <a:lnTo>
                    <a:pt x="1919" y="30"/>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nvGrpSpPr>
            <p:cNvPr id="70" name="Group 532">
              <a:extLst>
                <a:ext uri="{FF2B5EF4-FFF2-40B4-BE49-F238E27FC236}">
                  <a16:creationId xmlns:a16="http://schemas.microsoft.com/office/drawing/2014/main" id="{8E16E942-B13F-B0BA-1A60-167ED266C626}"/>
                </a:ext>
              </a:extLst>
            </p:cNvPr>
            <p:cNvGrpSpPr/>
            <p:nvPr/>
          </p:nvGrpSpPr>
          <p:grpSpPr>
            <a:xfrm>
              <a:off x="2471738" y="5326063"/>
              <a:ext cx="4583113" cy="2274888"/>
              <a:chOff x="2471738" y="5326063"/>
              <a:chExt cx="4583113" cy="2274888"/>
            </a:xfrm>
          </p:grpSpPr>
          <p:sp>
            <p:nvSpPr>
              <p:cNvPr id="123" name="Freeform 34">
                <a:extLst>
                  <a:ext uri="{FF2B5EF4-FFF2-40B4-BE49-F238E27FC236}">
                    <a16:creationId xmlns:a16="http://schemas.microsoft.com/office/drawing/2014/main" id="{568A0359-E6B3-7BC9-B131-E5B99BF50E9A}"/>
                  </a:ext>
                </a:extLst>
              </p:cNvPr>
              <p:cNvSpPr>
                <a:spLocks noEditPoints="1"/>
              </p:cNvSpPr>
              <p:nvPr/>
            </p:nvSpPr>
            <p:spPr bwMode="auto">
              <a:xfrm>
                <a:off x="2471738" y="6070600"/>
                <a:ext cx="1517650" cy="1333500"/>
              </a:xfrm>
              <a:custGeom>
                <a:avLst/>
                <a:gdLst>
                  <a:gd name="T0" fmla="*/ 1919 w 1995"/>
                  <a:gd name="T1" fmla="*/ 0 h 1754"/>
                  <a:gd name="T2" fmla="*/ 76 w 1995"/>
                  <a:gd name="T3" fmla="*/ 0 h 1754"/>
                  <a:gd name="T4" fmla="*/ 0 w 1995"/>
                  <a:gd name="T5" fmla="*/ 85 h 1754"/>
                  <a:gd name="T6" fmla="*/ 0 w 1995"/>
                  <a:gd name="T7" fmla="*/ 1342 h 1754"/>
                  <a:gd name="T8" fmla="*/ 76 w 1995"/>
                  <a:gd name="T9" fmla="*/ 1427 h 1754"/>
                  <a:gd name="T10" fmla="*/ 1471 w 1995"/>
                  <a:gd name="T11" fmla="*/ 1427 h 1754"/>
                  <a:gd name="T12" fmla="*/ 1484 w 1995"/>
                  <a:gd name="T13" fmla="*/ 1432 h 1754"/>
                  <a:gd name="T14" fmla="*/ 1772 w 1995"/>
                  <a:gd name="T15" fmla="*/ 1709 h 1754"/>
                  <a:gd name="T16" fmla="*/ 1818 w 1995"/>
                  <a:gd name="T17" fmla="*/ 1754 h 1754"/>
                  <a:gd name="T18" fmla="*/ 1818 w 1995"/>
                  <a:gd name="T19" fmla="*/ 1686 h 1754"/>
                  <a:gd name="T20" fmla="*/ 1818 w 1995"/>
                  <a:gd name="T21" fmla="*/ 1450 h 1754"/>
                  <a:gd name="T22" fmla="*/ 1838 w 1995"/>
                  <a:gd name="T23" fmla="*/ 1427 h 1754"/>
                  <a:gd name="T24" fmla="*/ 1919 w 1995"/>
                  <a:gd name="T25" fmla="*/ 1427 h 1754"/>
                  <a:gd name="T26" fmla="*/ 1995 w 1995"/>
                  <a:gd name="T27" fmla="*/ 1342 h 1754"/>
                  <a:gd name="T28" fmla="*/ 1995 w 1995"/>
                  <a:gd name="T29" fmla="*/ 85 h 1754"/>
                  <a:gd name="T30" fmla="*/ 1919 w 1995"/>
                  <a:gd name="T31" fmla="*/ 0 h 1754"/>
                  <a:gd name="T32" fmla="*/ 1919 w 1995"/>
                  <a:gd name="T33" fmla="*/ 31 h 1754"/>
                  <a:gd name="T34" fmla="*/ 1967 w 1995"/>
                  <a:gd name="T35" fmla="*/ 85 h 1754"/>
                  <a:gd name="T36" fmla="*/ 1967 w 1995"/>
                  <a:gd name="T37" fmla="*/ 1342 h 1754"/>
                  <a:gd name="T38" fmla="*/ 1919 w 1995"/>
                  <a:gd name="T39" fmla="*/ 1396 h 1754"/>
                  <a:gd name="T40" fmla="*/ 1838 w 1995"/>
                  <a:gd name="T41" fmla="*/ 1396 h 1754"/>
                  <a:gd name="T42" fmla="*/ 1790 w 1995"/>
                  <a:gd name="T43" fmla="*/ 1450 h 1754"/>
                  <a:gd name="T44" fmla="*/ 1790 w 1995"/>
                  <a:gd name="T45" fmla="*/ 1686 h 1754"/>
                  <a:gd name="T46" fmla="*/ 1502 w 1995"/>
                  <a:gd name="T47" fmla="*/ 1409 h 1754"/>
                  <a:gd name="T48" fmla="*/ 1471 w 1995"/>
                  <a:gd name="T49" fmla="*/ 1396 h 1754"/>
                  <a:gd name="T50" fmla="*/ 76 w 1995"/>
                  <a:gd name="T51" fmla="*/ 1396 h 1754"/>
                  <a:gd name="T52" fmla="*/ 28 w 1995"/>
                  <a:gd name="T53" fmla="*/ 1342 h 1754"/>
                  <a:gd name="T54" fmla="*/ 28 w 1995"/>
                  <a:gd name="T55" fmla="*/ 85 h 1754"/>
                  <a:gd name="T56" fmla="*/ 76 w 1995"/>
                  <a:gd name="T57" fmla="*/ 31 h 1754"/>
                  <a:gd name="T58" fmla="*/ 1919 w 1995"/>
                  <a:gd name="T59" fmla="*/ 31 h 1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5" h="1754">
                    <a:moveTo>
                      <a:pt x="1919" y="0"/>
                    </a:moveTo>
                    <a:lnTo>
                      <a:pt x="76" y="0"/>
                    </a:lnTo>
                    <a:cubicBezTo>
                      <a:pt x="34" y="0"/>
                      <a:pt x="0" y="38"/>
                      <a:pt x="0" y="85"/>
                    </a:cubicBezTo>
                    <a:lnTo>
                      <a:pt x="0" y="1342"/>
                    </a:lnTo>
                    <a:cubicBezTo>
                      <a:pt x="0" y="1389"/>
                      <a:pt x="34" y="1427"/>
                      <a:pt x="76" y="1427"/>
                    </a:cubicBezTo>
                    <a:lnTo>
                      <a:pt x="1471" y="1427"/>
                    </a:lnTo>
                    <a:cubicBezTo>
                      <a:pt x="1476" y="1427"/>
                      <a:pt x="1481" y="1429"/>
                      <a:pt x="1484" y="1432"/>
                    </a:cubicBezTo>
                    <a:lnTo>
                      <a:pt x="1772" y="1709"/>
                    </a:lnTo>
                    <a:lnTo>
                      <a:pt x="1818" y="1754"/>
                    </a:lnTo>
                    <a:lnTo>
                      <a:pt x="1818" y="1686"/>
                    </a:lnTo>
                    <a:lnTo>
                      <a:pt x="1818" y="1450"/>
                    </a:lnTo>
                    <a:cubicBezTo>
                      <a:pt x="1818" y="1437"/>
                      <a:pt x="1827" y="1427"/>
                      <a:pt x="1838" y="1427"/>
                    </a:cubicBezTo>
                    <a:lnTo>
                      <a:pt x="1919" y="1427"/>
                    </a:lnTo>
                    <a:cubicBezTo>
                      <a:pt x="1961" y="1427"/>
                      <a:pt x="1995" y="1389"/>
                      <a:pt x="1995" y="1342"/>
                    </a:cubicBezTo>
                    <a:lnTo>
                      <a:pt x="1995" y="85"/>
                    </a:lnTo>
                    <a:cubicBezTo>
                      <a:pt x="1995" y="38"/>
                      <a:pt x="1961" y="0"/>
                      <a:pt x="1919" y="0"/>
                    </a:cubicBezTo>
                    <a:close/>
                    <a:moveTo>
                      <a:pt x="1919" y="31"/>
                    </a:moveTo>
                    <a:cubicBezTo>
                      <a:pt x="1946" y="31"/>
                      <a:pt x="1967" y="55"/>
                      <a:pt x="1967" y="85"/>
                    </a:cubicBezTo>
                    <a:lnTo>
                      <a:pt x="1967" y="1342"/>
                    </a:lnTo>
                    <a:cubicBezTo>
                      <a:pt x="1967" y="1372"/>
                      <a:pt x="1946" y="1396"/>
                      <a:pt x="1919" y="1396"/>
                    </a:cubicBezTo>
                    <a:lnTo>
                      <a:pt x="1838" y="1396"/>
                    </a:lnTo>
                    <a:cubicBezTo>
                      <a:pt x="1812" y="1396"/>
                      <a:pt x="1790" y="1420"/>
                      <a:pt x="1790" y="1450"/>
                    </a:cubicBezTo>
                    <a:lnTo>
                      <a:pt x="1790" y="1686"/>
                    </a:lnTo>
                    <a:lnTo>
                      <a:pt x="1502" y="1409"/>
                    </a:lnTo>
                    <a:cubicBezTo>
                      <a:pt x="1494" y="1401"/>
                      <a:pt x="1482" y="1396"/>
                      <a:pt x="1471" y="1396"/>
                    </a:cubicBezTo>
                    <a:lnTo>
                      <a:pt x="76" y="1396"/>
                    </a:lnTo>
                    <a:cubicBezTo>
                      <a:pt x="50" y="1396"/>
                      <a:pt x="28" y="1372"/>
                      <a:pt x="28" y="1342"/>
                    </a:cubicBezTo>
                    <a:lnTo>
                      <a:pt x="28" y="85"/>
                    </a:lnTo>
                    <a:cubicBezTo>
                      <a:pt x="28" y="55"/>
                      <a:pt x="50" y="31"/>
                      <a:pt x="76" y="31"/>
                    </a:cubicBezTo>
                    <a:lnTo>
                      <a:pt x="1919" y="31"/>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4" name="Freeform 38">
                <a:extLst>
                  <a:ext uri="{FF2B5EF4-FFF2-40B4-BE49-F238E27FC236}">
                    <a16:creationId xmlns:a16="http://schemas.microsoft.com/office/drawing/2014/main" id="{27F94259-F600-F6FC-609A-154625E03F9F}"/>
                  </a:ext>
                </a:extLst>
              </p:cNvPr>
              <p:cNvSpPr>
                <a:spLocks noEditPoints="1"/>
              </p:cNvSpPr>
              <p:nvPr/>
            </p:nvSpPr>
            <p:spPr bwMode="auto">
              <a:xfrm>
                <a:off x="4400550" y="5326063"/>
                <a:ext cx="1525588" cy="1347788"/>
              </a:xfrm>
              <a:custGeom>
                <a:avLst/>
                <a:gdLst>
                  <a:gd name="T0" fmla="*/ 1923 w 2004"/>
                  <a:gd name="T1" fmla="*/ 0 h 1771"/>
                  <a:gd name="T2" fmla="*/ 81 w 2004"/>
                  <a:gd name="T3" fmla="*/ 0 h 1771"/>
                  <a:gd name="T4" fmla="*/ 0 w 2004"/>
                  <a:gd name="T5" fmla="*/ 90 h 1771"/>
                  <a:gd name="T6" fmla="*/ 0 w 2004"/>
                  <a:gd name="T7" fmla="*/ 1348 h 1771"/>
                  <a:gd name="T8" fmla="*/ 81 w 2004"/>
                  <a:gd name="T9" fmla="*/ 1438 h 1771"/>
                  <a:gd name="T10" fmla="*/ 161 w 2004"/>
                  <a:gd name="T11" fmla="*/ 1438 h 1771"/>
                  <a:gd name="T12" fmla="*/ 177 w 2004"/>
                  <a:gd name="T13" fmla="*/ 1456 h 1771"/>
                  <a:gd name="T14" fmla="*/ 177 w 2004"/>
                  <a:gd name="T15" fmla="*/ 1703 h 1771"/>
                  <a:gd name="T16" fmla="*/ 177 w 2004"/>
                  <a:gd name="T17" fmla="*/ 1771 h 1771"/>
                  <a:gd name="T18" fmla="*/ 223 w 2004"/>
                  <a:gd name="T19" fmla="*/ 1727 h 1771"/>
                  <a:gd name="T20" fmla="*/ 518 w 2004"/>
                  <a:gd name="T21" fmla="*/ 1442 h 1771"/>
                  <a:gd name="T22" fmla="*/ 529 w 2004"/>
                  <a:gd name="T23" fmla="*/ 1438 h 1771"/>
                  <a:gd name="T24" fmla="*/ 1923 w 2004"/>
                  <a:gd name="T25" fmla="*/ 1438 h 1771"/>
                  <a:gd name="T26" fmla="*/ 2004 w 2004"/>
                  <a:gd name="T27" fmla="*/ 1348 h 1771"/>
                  <a:gd name="T28" fmla="*/ 2004 w 2004"/>
                  <a:gd name="T29" fmla="*/ 90 h 1771"/>
                  <a:gd name="T30" fmla="*/ 1923 w 2004"/>
                  <a:gd name="T31" fmla="*/ 0 h 1771"/>
                  <a:gd name="T32" fmla="*/ 1923 w 2004"/>
                  <a:gd name="T33" fmla="*/ 31 h 1771"/>
                  <a:gd name="T34" fmla="*/ 1976 w 2004"/>
                  <a:gd name="T35" fmla="*/ 90 h 1771"/>
                  <a:gd name="T36" fmla="*/ 1976 w 2004"/>
                  <a:gd name="T37" fmla="*/ 1348 h 1771"/>
                  <a:gd name="T38" fmla="*/ 1923 w 2004"/>
                  <a:gd name="T39" fmla="*/ 1407 h 1771"/>
                  <a:gd name="T40" fmla="*/ 529 w 2004"/>
                  <a:gd name="T41" fmla="*/ 1407 h 1771"/>
                  <a:gd name="T42" fmla="*/ 500 w 2004"/>
                  <a:gd name="T43" fmla="*/ 1419 h 1771"/>
                  <a:gd name="T44" fmla="*/ 205 w 2004"/>
                  <a:gd name="T45" fmla="*/ 1703 h 1771"/>
                  <a:gd name="T46" fmla="*/ 205 w 2004"/>
                  <a:gd name="T47" fmla="*/ 1456 h 1771"/>
                  <a:gd name="T48" fmla="*/ 161 w 2004"/>
                  <a:gd name="T49" fmla="*/ 1407 h 1771"/>
                  <a:gd name="T50" fmla="*/ 81 w 2004"/>
                  <a:gd name="T51" fmla="*/ 1407 h 1771"/>
                  <a:gd name="T52" fmla="*/ 28 w 2004"/>
                  <a:gd name="T53" fmla="*/ 1348 h 1771"/>
                  <a:gd name="T54" fmla="*/ 28 w 2004"/>
                  <a:gd name="T55" fmla="*/ 90 h 1771"/>
                  <a:gd name="T56" fmla="*/ 81 w 2004"/>
                  <a:gd name="T57" fmla="*/ 31 h 1771"/>
                  <a:gd name="T58" fmla="*/ 1923 w 2004"/>
                  <a:gd name="T59" fmla="*/ 31 h 1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04" h="1771">
                    <a:moveTo>
                      <a:pt x="1923" y="0"/>
                    </a:moveTo>
                    <a:lnTo>
                      <a:pt x="81" y="0"/>
                    </a:lnTo>
                    <a:cubicBezTo>
                      <a:pt x="36" y="0"/>
                      <a:pt x="0" y="41"/>
                      <a:pt x="0" y="90"/>
                    </a:cubicBezTo>
                    <a:lnTo>
                      <a:pt x="0" y="1348"/>
                    </a:lnTo>
                    <a:cubicBezTo>
                      <a:pt x="0" y="1398"/>
                      <a:pt x="36" y="1438"/>
                      <a:pt x="81" y="1438"/>
                    </a:cubicBezTo>
                    <a:lnTo>
                      <a:pt x="161" y="1438"/>
                    </a:lnTo>
                    <a:cubicBezTo>
                      <a:pt x="170" y="1438"/>
                      <a:pt x="177" y="1446"/>
                      <a:pt x="177" y="1456"/>
                    </a:cubicBezTo>
                    <a:lnTo>
                      <a:pt x="177" y="1703"/>
                    </a:lnTo>
                    <a:lnTo>
                      <a:pt x="177" y="1771"/>
                    </a:lnTo>
                    <a:lnTo>
                      <a:pt x="223" y="1727"/>
                    </a:lnTo>
                    <a:lnTo>
                      <a:pt x="518" y="1442"/>
                    </a:lnTo>
                    <a:cubicBezTo>
                      <a:pt x="521" y="1440"/>
                      <a:pt x="525" y="1438"/>
                      <a:pt x="529" y="1438"/>
                    </a:cubicBezTo>
                    <a:lnTo>
                      <a:pt x="1923" y="1438"/>
                    </a:lnTo>
                    <a:cubicBezTo>
                      <a:pt x="1968" y="1438"/>
                      <a:pt x="2004" y="1398"/>
                      <a:pt x="2004" y="1348"/>
                    </a:cubicBezTo>
                    <a:lnTo>
                      <a:pt x="2004" y="90"/>
                    </a:lnTo>
                    <a:cubicBezTo>
                      <a:pt x="2004" y="41"/>
                      <a:pt x="1968" y="0"/>
                      <a:pt x="1923" y="0"/>
                    </a:cubicBezTo>
                    <a:close/>
                    <a:moveTo>
                      <a:pt x="1923" y="31"/>
                    </a:moveTo>
                    <a:cubicBezTo>
                      <a:pt x="1953" y="31"/>
                      <a:pt x="1976" y="58"/>
                      <a:pt x="1976" y="90"/>
                    </a:cubicBezTo>
                    <a:lnTo>
                      <a:pt x="1976" y="1348"/>
                    </a:lnTo>
                    <a:cubicBezTo>
                      <a:pt x="1976" y="1380"/>
                      <a:pt x="1953" y="1407"/>
                      <a:pt x="1923" y="1407"/>
                    </a:cubicBezTo>
                    <a:lnTo>
                      <a:pt x="529" y="1407"/>
                    </a:lnTo>
                    <a:cubicBezTo>
                      <a:pt x="518" y="1407"/>
                      <a:pt x="508" y="1411"/>
                      <a:pt x="500" y="1419"/>
                    </a:cubicBezTo>
                    <a:lnTo>
                      <a:pt x="205" y="1703"/>
                    </a:lnTo>
                    <a:lnTo>
                      <a:pt x="205" y="1456"/>
                    </a:lnTo>
                    <a:cubicBezTo>
                      <a:pt x="205" y="1429"/>
                      <a:pt x="185" y="1407"/>
                      <a:pt x="161" y="1407"/>
                    </a:cubicBezTo>
                    <a:lnTo>
                      <a:pt x="81" y="1407"/>
                    </a:lnTo>
                    <a:cubicBezTo>
                      <a:pt x="51" y="1407"/>
                      <a:pt x="28" y="1380"/>
                      <a:pt x="28" y="1348"/>
                    </a:cubicBezTo>
                    <a:lnTo>
                      <a:pt x="28" y="90"/>
                    </a:lnTo>
                    <a:cubicBezTo>
                      <a:pt x="28" y="58"/>
                      <a:pt x="51" y="31"/>
                      <a:pt x="81" y="31"/>
                    </a:cubicBezTo>
                    <a:lnTo>
                      <a:pt x="1923" y="31"/>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6" name="Freeform 40">
                <a:extLst>
                  <a:ext uri="{FF2B5EF4-FFF2-40B4-BE49-F238E27FC236}">
                    <a16:creationId xmlns:a16="http://schemas.microsoft.com/office/drawing/2014/main" id="{885344EB-AB3B-0F08-08C6-E9E148712B79}"/>
                  </a:ext>
                </a:extLst>
              </p:cNvPr>
              <p:cNvSpPr>
                <a:spLocks noEditPoints="1"/>
              </p:cNvSpPr>
              <p:nvPr/>
            </p:nvSpPr>
            <p:spPr bwMode="auto">
              <a:xfrm>
                <a:off x="5942013" y="6611938"/>
                <a:ext cx="1112838" cy="989013"/>
              </a:xfrm>
              <a:custGeom>
                <a:avLst/>
                <a:gdLst>
                  <a:gd name="T0" fmla="*/ 1388 w 1464"/>
                  <a:gd name="T1" fmla="*/ 0 h 1301"/>
                  <a:gd name="T2" fmla="*/ 76 w 1464"/>
                  <a:gd name="T3" fmla="*/ 0 h 1301"/>
                  <a:gd name="T4" fmla="*/ 0 w 1464"/>
                  <a:gd name="T5" fmla="*/ 85 h 1301"/>
                  <a:gd name="T6" fmla="*/ 0 w 1464"/>
                  <a:gd name="T7" fmla="*/ 969 h 1301"/>
                  <a:gd name="T8" fmla="*/ 76 w 1464"/>
                  <a:gd name="T9" fmla="*/ 1054 h 1301"/>
                  <a:gd name="T10" fmla="*/ 108 w 1464"/>
                  <a:gd name="T11" fmla="*/ 1054 h 1301"/>
                  <a:gd name="T12" fmla="*/ 129 w 1464"/>
                  <a:gd name="T13" fmla="*/ 1077 h 1301"/>
                  <a:gd name="T14" fmla="*/ 129 w 1464"/>
                  <a:gd name="T15" fmla="*/ 1233 h 1301"/>
                  <a:gd name="T16" fmla="*/ 129 w 1464"/>
                  <a:gd name="T17" fmla="*/ 1301 h 1301"/>
                  <a:gd name="T18" fmla="*/ 175 w 1464"/>
                  <a:gd name="T19" fmla="*/ 1257 h 1301"/>
                  <a:gd name="T20" fmla="*/ 380 w 1464"/>
                  <a:gd name="T21" fmla="*/ 1059 h 1301"/>
                  <a:gd name="T22" fmla="*/ 393 w 1464"/>
                  <a:gd name="T23" fmla="*/ 1054 h 1301"/>
                  <a:gd name="T24" fmla="*/ 1388 w 1464"/>
                  <a:gd name="T25" fmla="*/ 1054 h 1301"/>
                  <a:gd name="T26" fmla="*/ 1464 w 1464"/>
                  <a:gd name="T27" fmla="*/ 969 h 1301"/>
                  <a:gd name="T28" fmla="*/ 1464 w 1464"/>
                  <a:gd name="T29" fmla="*/ 85 h 1301"/>
                  <a:gd name="T30" fmla="*/ 1388 w 1464"/>
                  <a:gd name="T31" fmla="*/ 0 h 1301"/>
                  <a:gd name="T32" fmla="*/ 1388 w 1464"/>
                  <a:gd name="T33" fmla="*/ 31 h 1301"/>
                  <a:gd name="T34" fmla="*/ 1436 w 1464"/>
                  <a:gd name="T35" fmla="*/ 85 h 1301"/>
                  <a:gd name="T36" fmla="*/ 1436 w 1464"/>
                  <a:gd name="T37" fmla="*/ 969 h 1301"/>
                  <a:gd name="T38" fmla="*/ 1388 w 1464"/>
                  <a:gd name="T39" fmla="*/ 1023 h 1301"/>
                  <a:gd name="T40" fmla="*/ 393 w 1464"/>
                  <a:gd name="T41" fmla="*/ 1023 h 1301"/>
                  <a:gd name="T42" fmla="*/ 362 w 1464"/>
                  <a:gd name="T43" fmla="*/ 1036 h 1301"/>
                  <a:gd name="T44" fmla="*/ 157 w 1464"/>
                  <a:gd name="T45" fmla="*/ 1233 h 1301"/>
                  <a:gd name="T46" fmla="*/ 157 w 1464"/>
                  <a:gd name="T47" fmla="*/ 1077 h 1301"/>
                  <a:gd name="T48" fmla="*/ 108 w 1464"/>
                  <a:gd name="T49" fmla="*/ 1023 h 1301"/>
                  <a:gd name="T50" fmla="*/ 76 w 1464"/>
                  <a:gd name="T51" fmla="*/ 1023 h 1301"/>
                  <a:gd name="T52" fmla="*/ 28 w 1464"/>
                  <a:gd name="T53" fmla="*/ 969 h 1301"/>
                  <a:gd name="T54" fmla="*/ 28 w 1464"/>
                  <a:gd name="T55" fmla="*/ 85 h 1301"/>
                  <a:gd name="T56" fmla="*/ 76 w 1464"/>
                  <a:gd name="T57" fmla="*/ 31 h 1301"/>
                  <a:gd name="T58" fmla="*/ 1388 w 1464"/>
                  <a:gd name="T59" fmla="*/ 31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4" h="1301">
                    <a:moveTo>
                      <a:pt x="1388" y="0"/>
                    </a:moveTo>
                    <a:lnTo>
                      <a:pt x="76" y="0"/>
                    </a:lnTo>
                    <a:cubicBezTo>
                      <a:pt x="34" y="0"/>
                      <a:pt x="0" y="38"/>
                      <a:pt x="0" y="85"/>
                    </a:cubicBezTo>
                    <a:lnTo>
                      <a:pt x="0" y="969"/>
                    </a:lnTo>
                    <a:cubicBezTo>
                      <a:pt x="0" y="1016"/>
                      <a:pt x="34" y="1054"/>
                      <a:pt x="76" y="1054"/>
                    </a:cubicBezTo>
                    <a:lnTo>
                      <a:pt x="108" y="1054"/>
                    </a:lnTo>
                    <a:cubicBezTo>
                      <a:pt x="119" y="1054"/>
                      <a:pt x="129" y="1064"/>
                      <a:pt x="129" y="1077"/>
                    </a:cubicBezTo>
                    <a:lnTo>
                      <a:pt x="129" y="1233"/>
                    </a:lnTo>
                    <a:lnTo>
                      <a:pt x="129" y="1301"/>
                    </a:lnTo>
                    <a:lnTo>
                      <a:pt x="175" y="1257"/>
                    </a:lnTo>
                    <a:lnTo>
                      <a:pt x="380" y="1059"/>
                    </a:lnTo>
                    <a:cubicBezTo>
                      <a:pt x="384" y="1056"/>
                      <a:pt x="388" y="1054"/>
                      <a:pt x="393" y="1054"/>
                    </a:cubicBezTo>
                    <a:lnTo>
                      <a:pt x="1388" y="1054"/>
                    </a:lnTo>
                    <a:cubicBezTo>
                      <a:pt x="1430" y="1054"/>
                      <a:pt x="1464" y="1016"/>
                      <a:pt x="1464" y="969"/>
                    </a:cubicBezTo>
                    <a:lnTo>
                      <a:pt x="1464" y="85"/>
                    </a:lnTo>
                    <a:cubicBezTo>
                      <a:pt x="1464" y="38"/>
                      <a:pt x="1430" y="0"/>
                      <a:pt x="1388" y="0"/>
                    </a:cubicBezTo>
                    <a:close/>
                    <a:moveTo>
                      <a:pt x="1388" y="31"/>
                    </a:moveTo>
                    <a:cubicBezTo>
                      <a:pt x="1415" y="31"/>
                      <a:pt x="1436" y="55"/>
                      <a:pt x="1436" y="85"/>
                    </a:cubicBezTo>
                    <a:lnTo>
                      <a:pt x="1436" y="969"/>
                    </a:lnTo>
                    <a:cubicBezTo>
                      <a:pt x="1436" y="999"/>
                      <a:pt x="1415" y="1023"/>
                      <a:pt x="1388" y="1023"/>
                    </a:cubicBezTo>
                    <a:lnTo>
                      <a:pt x="393" y="1023"/>
                    </a:lnTo>
                    <a:cubicBezTo>
                      <a:pt x="382" y="1023"/>
                      <a:pt x="370" y="1027"/>
                      <a:pt x="362" y="1036"/>
                    </a:cubicBezTo>
                    <a:lnTo>
                      <a:pt x="157" y="1233"/>
                    </a:lnTo>
                    <a:lnTo>
                      <a:pt x="157" y="1077"/>
                    </a:lnTo>
                    <a:cubicBezTo>
                      <a:pt x="157" y="1047"/>
                      <a:pt x="135" y="1023"/>
                      <a:pt x="108" y="1023"/>
                    </a:cubicBezTo>
                    <a:lnTo>
                      <a:pt x="76" y="1023"/>
                    </a:lnTo>
                    <a:cubicBezTo>
                      <a:pt x="49" y="1023"/>
                      <a:pt x="28" y="999"/>
                      <a:pt x="28" y="969"/>
                    </a:cubicBezTo>
                    <a:lnTo>
                      <a:pt x="28" y="85"/>
                    </a:lnTo>
                    <a:cubicBezTo>
                      <a:pt x="28" y="55"/>
                      <a:pt x="49" y="31"/>
                      <a:pt x="76" y="31"/>
                    </a:cubicBezTo>
                    <a:lnTo>
                      <a:pt x="1388" y="31"/>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sp>
          <p:nvSpPr>
            <p:cNvPr id="71" name="Freeform 41">
              <a:extLst>
                <a:ext uri="{FF2B5EF4-FFF2-40B4-BE49-F238E27FC236}">
                  <a16:creationId xmlns:a16="http://schemas.microsoft.com/office/drawing/2014/main" id="{B2B16A78-050D-6F66-329B-8F1E29ED559E}"/>
                </a:ext>
              </a:extLst>
            </p:cNvPr>
            <p:cNvSpPr>
              <a:spLocks/>
            </p:cNvSpPr>
            <p:nvPr/>
          </p:nvSpPr>
          <p:spPr bwMode="auto">
            <a:xfrm>
              <a:off x="6994525" y="7624763"/>
              <a:ext cx="1331913" cy="963613"/>
            </a:xfrm>
            <a:custGeom>
              <a:avLst/>
              <a:gdLst>
                <a:gd name="T0" fmla="*/ 481 w 1750"/>
                <a:gd name="T1" fmla="*/ 0 h 1266"/>
                <a:gd name="T2" fmla="*/ 459 w 1750"/>
                <a:gd name="T3" fmla="*/ 17 h 1266"/>
                <a:gd name="T4" fmla="*/ 7 w 1750"/>
                <a:gd name="T5" fmla="*/ 1228 h 1266"/>
                <a:gd name="T6" fmla="*/ 29 w 1750"/>
                <a:gd name="T7" fmla="*/ 1266 h 1266"/>
                <a:gd name="T8" fmla="*/ 615 w 1750"/>
                <a:gd name="T9" fmla="*/ 1266 h 1266"/>
                <a:gd name="T10" fmla="*/ 1750 w 1750"/>
                <a:gd name="T11" fmla="*/ 0 h 1266"/>
                <a:gd name="T12" fmla="*/ 481 w 1750"/>
                <a:gd name="T13" fmla="*/ 0 h 1266"/>
              </a:gdLst>
              <a:ahLst/>
              <a:cxnLst>
                <a:cxn ang="0">
                  <a:pos x="T0" y="T1"/>
                </a:cxn>
                <a:cxn ang="0">
                  <a:pos x="T2" y="T3"/>
                </a:cxn>
                <a:cxn ang="0">
                  <a:pos x="T4" y="T5"/>
                </a:cxn>
                <a:cxn ang="0">
                  <a:pos x="T6" y="T7"/>
                </a:cxn>
                <a:cxn ang="0">
                  <a:pos x="T8" y="T9"/>
                </a:cxn>
                <a:cxn ang="0">
                  <a:pos x="T10" y="T11"/>
                </a:cxn>
                <a:cxn ang="0">
                  <a:pos x="T12" y="T13"/>
                </a:cxn>
              </a:cxnLst>
              <a:rect l="0" t="0" r="r" b="b"/>
              <a:pathLst>
                <a:path w="1750" h="1266">
                  <a:moveTo>
                    <a:pt x="481" y="0"/>
                  </a:moveTo>
                  <a:cubicBezTo>
                    <a:pt x="472" y="0"/>
                    <a:pt x="463" y="7"/>
                    <a:pt x="459" y="17"/>
                  </a:cubicBezTo>
                  <a:lnTo>
                    <a:pt x="7" y="1228"/>
                  </a:lnTo>
                  <a:cubicBezTo>
                    <a:pt x="0" y="1246"/>
                    <a:pt x="12" y="1266"/>
                    <a:pt x="29" y="1266"/>
                  </a:cubicBezTo>
                  <a:lnTo>
                    <a:pt x="615" y="1266"/>
                  </a:lnTo>
                  <a:lnTo>
                    <a:pt x="1750" y="0"/>
                  </a:lnTo>
                  <a:lnTo>
                    <a:pt x="481" y="0"/>
                  </a:ln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2" name="Freeform 42">
              <a:extLst>
                <a:ext uri="{FF2B5EF4-FFF2-40B4-BE49-F238E27FC236}">
                  <a16:creationId xmlns:a16="http://schemas.microsoft.com/office/drawing/2014/main" id="{C79CE518-84D3-8F52-7AFE-18328BB8B653}"/>
                </a:ext>
              </a:extLst>
            </p:cNvPr>
            <p:cNvSpPr>
              <a:spLocks/>
            </p:cNvSpPr>
            <p:nvPr/>
          </p:nvSpPr>
          <p:spPr bwMode="auto">
            <a:xfrm>
              <a:off x="7462838" y="7624763"/>
              <a:ext cx="1420813" cy="963613"/>
            </a:xfrm>
            <a:custGeom>
              <a:avLst/>
              <a:gdLst>
                <a:gd name="T0" fmla="*/ 1837 w 1867"/>
                <a:gd name="T1" fmla="*/ 0 h 1266"/>
                <a:gd name="T2" fmla="*/ 1135 w 1867"/>
                <a:gd name="T3" fmla="*/ 0 h 1266"/>
                <a:gd name="T4" fmla="*/ 0 w 1867"/>
                <a:gd name="T5" fmla="*/ 1266 h 1266"/>
                <a:gd name="T6" fmla="*/ 1385 w 1867"/>
                <a:gd name="T7" fmla="*/ 1266 h 1266"/>
                <a:gd name="T8" fmla="*/ 1408 w 1867"/>
                <a:gd name="T9" fmla="*/ 1249 h 1266"/>
                <a:gd name="T10" fmla="*/ 1860 w 1867"/>
                <a:gd name="T11" fmla="*/ 38 h 1266"/>
                <a:gd name="T12" fmla="*/ 1837 w 1867"/>
                <a:gd name="T13" fmla="*/ 0 h 1266"/>
              </a:gdLst>
              <a:ahLst/>
              <a:cxnLst>
                <a:cxn ang="0">
                  <a:pos x="T0" y="T1"/>
                </a:cxn>
                <a:cxn ang="0">
                  <a:pos x="T2" y="T3"/>
                </a:cxn>
                <a:cxn ang="0">
                  <a:pos x="T4" y="T5"/>
                </a:cxn>
                <a:cxn ang="0">
                  <a:pos x="T6" y="T7"/>
                </a:cxn>
                <a:cxn ang="0">
                  <a:pos x="T8" y="T9"/>
                </a:cxn>
                <a:cxn ang="0">
                  <a:pos x="T10" y="T11"/>
                </a:cxn>
                <a:cxn ang="0">
                  <a:pos x="T12" y="T13"/>
                </a:cxn>
              </a:cxnLst>
              <a:rect l="0" t="0" r="r" b="b"/>
              <a:pathLst>
                <a:path w="1867" h="1266">
                  <a:moveTo>
                    <a:pt x="1837" y="0"/>
                  </a:moveTo>
                  <a:lnTo>
                    <a:pt x="1135" y="0"/>
                  </a:lnTo>
                  <a:lnTo>
                    <a:pt x="0" y="1266"/>
                  </a:lnTo>
                  <a:lnTo>
                    <a:pt x="1385" y="1266"/>
                  </a:lnTo>
                  <a:cubicBezTo>
                    <a:pt x="1395" y="1266"/>
                    <a:pt x="1404" y="1259"/>
                    <a:pt x="1408" y="1249"/>
                  </a:cubicBezTo>
                  <a:lnTo>
                    <a:pt x="1860" y="38"/>
                  </a:lnTo>
                  <a:cubicBezTo>
                    <a:pt x="1867" y="20"/>
                    <a:pt x="1855" y="0"/>
                    <a:pt x="1837" y="0"/>
                  </a:cubicBez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6" name="Freeform 43">
              <a:extLst>
                <a:ext uri="{FF2B5EF4-FFF2-40B4-BE49-F238E27FC236}">
                  <a16:creationId xmlns:a16="http://schemas.microsoft.com/office/drawing/2014/main" id="{F154ADB8-498F-4F75-E67E-39BB30370604}"/>
                </a:ext>
              </a:extLst>
            </p:cNvPr>
            <p:cNvSpPr>
              <a:spLocks noEditPoints="1"/>
            </p:cNvSpPr>
            <p:nvPr/>
          </p:nvSpPr>
          <p:spPr bwMode="auto">
            <a:xfrm>
              <a:off x="6994525" y="7621588"/>
              <a:ext cx="1889125" cy="971550"/>
            </a:xfrm>
            <a:custGeom>
              <a:avLst/>
              <a:gdLst>
                <a:gd name="T0" fmla="*/ 482 w 2484"/>
                <a:gd name="T1" fmla="*/ 10 h 1276"/>
                <a:gd name="T2" fmla="*/ 464 w 2484"/>
                <a:gd name="T3" fmla="*/ 24 h 1276"/>
                <a:gd name="T4" fmla="*/ 12 w 2484"/>
                <a:gd name="T5" fmla="*/ 1235 h 1276"/>
                <a:gd name="T6" fmla="*/ 14 w 2484"/>
                <a:gd name="T7" fmla="*/ 1256 h 1276"/>
                <a:gd name="T8" fmla="*/ 30 w 2484"/>
                <a:gd name="T9" fmla="*/ 1265 h 1276"/>
                <a:gd name="T10" fmla="*/ 2001 w 2484"/>
                <a:gd name="T11" fmla="*/ 1265 h 1276"/>
                <a:gd name="T12" fmla="*/ 2020 w 2484"/>
                <a:gd name="T13" fmla="*/ 1252 h 1276"/>
                <a:gd name="T14" fmla="*/ 2472 w 2484"/>
                <a:gd name="T15" fmla="*/ 41 h 1276"/>
                <a:gd name="T16" fmla="*/ 2470 w 2484"/>
                <a:gd name="T17" fmla="*/ 20 h 1276"/>
                <a:gd name="T18" fmla="*/ 2453 w 2484"/>
                <a:gd name="T19" fmla="*/ 10 h 1276"/>
                <a:gd name="T20" fmla="*/ 482 w 2484"/>
                <a:gd name="T21" fmla="*/ 10 h 1276"/>
                <a:gd name="T22" fmla="*/ 2001 w 2484"/>
                <a:gd name="T23" fmla="*/ 1276 h 1276"/>
                <a:gd name="T24" fmla="*/ 30 w 2484"/>
                <a:gd name="T25" fmla="*/ 1276 h 1276"/>
                <a:gd name="T26" fmla="*/ 6 w 2484"/>
                <a:gd name="T27" fmla="*/ 1261 h 1276"/>
                <a:gd name="T28" fmla="*/ 4 w 2484"/>
                <a:gd name="T29" fmla="*/ 1231 h 1276"/>
                <a:gd name="T30" fmla="*/ 456 w 2484"/>
                <a:gd name="T31" fmla="*/ 20 h 1276"/>
                <a:gd name="T32" fmla="*/ 482 w 2484"/>
                <a:gd name="T33" fmla="*/ 0 h 1276"/>
                <a:gd name="T34" fmla="*/ 2453 w 2484"/>
                <a:gd name="T35" fmla="*/ 0 h 1276"/>
                <a:gd name="T36" fmla="*/ 2478 w 2484"/>
                <a:gd name="T37" fmla="*/ 15 h 1276"/>
                <a:gd name="T38" fmla="*/ 2480 w 2484"/>
                <a:gd name="T39" fmla="*/ 45 h 1276"/>
                <a:gd name="T40" fmla="*/ 2028 w 2484"/>
                <a:gd name="T41" fmla="*/ 1256 h 1276"/>
                <a:gd name="T42" fmla="*/ 2001 w 2484"/>
                <a:gd name="T43" fmla="*/ 1276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84" h="1276">
                  <a:moveTo>
                    <a:pt x="482" y="10"/>
                  </a:moveTo>
                  <a:cubicBezTo>
                    <a:pt x="474" y="10"/>
                    <a:pt x="467" y="16"/>
                    <a:pt x="464" y="24"/>
                  </a:cubicBezTo>
                  <a:lnTo>
                    <a:pt x="12" y="1235"/>
                  </a:lnTo>
                  <a:cubicBezTo>
                    <a:pt x="10" y="1242"/>
                    <a:pt x="10" y="1249"/>
                    <a:pt x="14" y="1256"/>
                  </a:cubicBezTo>
                  <a:cubicBezTo>
                    <a:pt x="18" y="1262"/>
                    <a:pt x="24" y="1265"/>
                    <a:pt x="30" y="1265"/>
                  </a:cubicBezTo>
                  <a:lnTo>
                    <a:pt x="2001" y="1265"/>
                  </a:lnTo>
                  <a:cubicBezTo>
                    <a:pt x="2009" y="1265"/>
                    <a:pt x="2017" y="1260"/>
                    <a:pt x="2020" y="1252"/>
                  </a:cubicBezTo>
                  <a:lnTo>
                    <a:pt x="2472" y="41"/>
                  </a:lnTo>
                  <a:cubicBezTo>
                    <a:pt x="2474" y="34"/>
                    <a:pt x="2474" y="27"/>
                    <a:pt x="2470" y="20"/>
                  </a:cubicBezTo>
                  <a:cubicBezTo>
                    <a:pt x="2466" y="14"/>
                    <a:pt x="2460" y="10"/>
                    <a:pt x="2453" y="10"/>
                  </a:cubicBezTo>
                  <a:lnTo>
                    <a:pt x="482" y="10"/>
                  </a:lnTo>
                  <a:close/>
                  <a:moveTo>
                    <a:pt x="2001" y="1276"/>
                  </a:moveTo>
                  <a:lnTo>
                    <a:pt x="30" y="1276"/>
                  </a:lnTo>
                  <a:cubicBezTo>
                    <a:pt x="21" y="1276"/>
                    <a:pt x="12" y="1270"/>
                    <a:pt x="6" y="1261"/>
                  </a:cubicBezTo>
                  <a:cubicBezTo>
                    <a:pt x="1" y="1252"/>
                    <a:pt x="0" y="1241"/>
                    <a:pt x="4" y="1231"/>
                  </a:cubicBezTo>
                  <a:lnTo>
                    <a:pt x="456" y="20"/>
                  </a:lnTo>
                  <a:cubicBezTo>
                    <a:pt x="460" y="8"/>
                    <a:pt x="471" y="0"/>
                    <a:pt x="482" y="0"/>
                  </a:cubicBezTo>
                  <a:lnTo>
                    <a:pt x="2453" y="0"/>
                  </a:lnTo>
                  <a:cubicBezTo>
                    <a:pt x="2463" y="0"/>
                    <a:pt x="2472" y="6"/>
                    <a:pt x="2478" y="15"/>
                  </a:cubicBezTo>
                  <a:cubicBezTo>
                    <a:pt x="2483" y="24"/>
                    <a:pt x="2484" y="35"/>
                    <a:pt x="2480" y="45"/>
                  </a:cubicBezTo>
                  <a:lnTo>
                    <a:pt x="2028" y="1256"/>
                  </a:lnTo>
                  <a:cubicBezTo>
                    <a:pt x="2024" y="1268"/>
                    <a:pt x="2013" y="1276"/>
                    <a:pt x="2001" y="12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7" name="Freeform 44">
              <a:extLst>
                <a:ext uri="{FF2B5EF4-FFF2-40B4-BE49-F238E27FC236}">
                  <a16:creationId xmlns:a16="http://schemas.microsoft.com/office/drawing/2014/main" id="{802F813C-ED10-E935-C9E0-F6CF75196FA0}"/>
                </a:ext>
              </a:extLst>
            </p:cNvPr>
            <p:cNvSpPr>
              <a:spLocks/>
            </p:cNvSpPr>
            <p:nvPr/>
          </p:nvSpPr>
          <p:spPr bwMode="auto">
            <a:xfrm>
              <a:off x="8653463" y="7624763"/>
              <a:ext cx="1441450" cy="963613"/>
            </a:xfrm>
            <a:custGeom>
              <a:avLst/>
              <a:gdLst>
                <a:gd name="T0" fmla="*/ 482 w 1895"/>
                <a:gd name="T1" fmla="*/ 0 h 1266"/>
                <a:gd name="T2" fmla="*/ 459 w 1895"/>
                <a:gd name="T3" fmla="*/ 17 h 1266"/>
                <a:gd name="T4" fmla="*/ 7 w 1895"/>
                <a:gd name="T5" fmla="*/ 1228 h 1266"/>
                <a:gd name="T6" fmla="*/ 30 w 1895"/>
                <a:gd name="T7" fmla="*/ 1266 h 1266"/>
                <a:gd name="T8" fmla="*/ 759 w 1895"/>
                <a:gd name="T9" fmla="*/ 1266 h 1266"/>
                <a:gd name="T10" fmla="*/ 1895 w 1895"/>
                <a:gd name="T11" fmla="*/ 0 h 1266"/>
                <a:gd name="T12" fmla="*/ 482 w 1895"/>
                <a:gd name="T13" fmla="*/ 0 h 1266"/>
              </a:gdLst>
              <a:ahLst/>
              <a:cxnLst>
                <a:cxn ang="0">
                  <a:pos x="T0" y="T1"/>
                </a:cxn>
                <a:cxn ang="0">
                  <a:pos x="T2" y="T3"/>
                </a:cxn>
                <a:cxn ang="0">
                  <a:pos x="T4" y="T5"/>
                </a:cxn>
                <a:cxn ang="0">
                  <a:pos x="T6" y="T7"/>
                </a:cxn>
                <a:cxn ang="0">
                  <a:pos x="T8" y="T9"/>
                </a:cxn>
                <a:cxn ang="0">
                  <a:pos x="T10" y="T11"/>
                </a:cxn>
                <a:cxn ang="0">
                  <a:pos x="T12" y="T13"/>
                </a:cxn>
              </a:cxnLst>
              <a:rect l="0" t="0" r="r" b="b"/>
              <a:pathLst>
                <a:path w="1895" h="1266">
                  <a:moveTo>
                    <a:pt x="482" y="0"/>
                  </a:moveTo>
                  <a:cubicBezTo>
                    <a:pt x="472" y="0"/>
                    <a:pt x="463" y="7"/>
                    <a:pt x="459" y="17"/>
                  </a:cubicBezTo>
                  <a:lnTo>
                    <a:pt x="7" y="1228"/>
                  </a:lnTo>
                  <a:cubicBezTo>
                    <a:pt x="0" y="1246"/>
                    <a:pt x="12" y="1266"/>
                    <a:pt x="30" y="1266"/>
                  </a:cubicBezTo>
                  <a:lnTo>
                    <a:pt x="759" y="1266"/>
                  </a:lnTo>
                  <a:lnTo>
                    <a:pt x="1895" y="0"/>
                  </a:lnTo>
                  <a:lnTo>
                    <a:pt x="482" y="0"/>
                  </a:ln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8" name="Freeform 45">
              <a:extLst>
                <a:ext uri="{FF2B5EF4-FFF2-40B4-BE49-F238E27FC236}">
                  <a16:creationId xmlns:a16="http://schemas.microsoft.com/office/drawing/2014/main" id="{351A679E-0826-4C33-6C64-14B004C037A7}"/>
                </a:ext>
              </a:extLst>
            </p:cNvPr>
            <p:cNvSpPr>
              <a:spLocks/>
            </p:cNvSpPr>
            <p:nvPr/>
          </p:nvSpPr>
          <p:spPr bwMode="auto">
            <a:xfrm>
              <a:off x="9231313" y="7624763"/>
              <a:ext cx="1311275" cy="963613"/>
            </a:xfrm>
            <a:custGeom>
              <a:avLst/>
              <a:gdLst>
                <a:gd name="T0" fmla="*/ 1694 w 1723"/>
                <a:gd name="T1" fmla="*/ 0 h 1266"/>
                <a:gd name="T2" fmla="*/ 1136 w 1723"/>
                <a:gd name="T3" fmla="*/ 0 h 1266"/>
                <a:gd name="T4" fmla="*/ 0 w 1723"/>
                <a:gd name="T5" fmla="*/ 1266 h 1266"/>
                <a:gd name="T6" fmla="*/ 1242 w 1723"/>
                <a:gd name="T7" fmla="*/ 1266 h 1266"/>
                <a:gd name="T8" fmla="*/ 1264 w 1723"/>
                <a:gd name="T9" fmla="*/ 1249 h 1266"/>
                <a:gd name="T10" fmla="*/ 1716 w 1723"/>
                <a:gd name="T11" fmla="*/ 38 h 1266"/>
                <a:gd name="T12" fmla="*/ 1694 w 1723"/>
                <a:gd name="T13" fmla="*/ 0 h 1266"/>
              </a:gdLst>
              <a:ahLst/>
              <a:cxnLst>
                <a:cxn ang="0">
                  <a:pos x="T0" y="T1"/>
                </a:cxn>
                <a:cxn ang="0">
                  <a:pos x="T2" y="T3"/>
                </a:cxn>
                <a:cxn ang="0">
                  <a:pos x="T4" y="T5"/>
                </a:cxn>
                <a:cxn ang="0">
                  <a:pos x="T6" y="T7"/>
                </a:cxn>
                <a:cxn ang="0">
                  <a:pos x="T8" y="T9"/>
                </a:cxn>
                <a:cxn ang="0">
                  <a:pos x="T10" y="T11"/>
                </a:cxn>
                <a:cxn ang="0">
                  <a:pos x="T12" y="T13"/>
                </a:cxn>
              </a:cxnLst>
              <a:rect l="0" t="0" r="r" b="b"/>
              <a:pathLst>
                <a:path w="1723" h="1266">
                  <a:moveTo>
                    <a:pt x="1694" y="0"/>
                  </a:moveTo>
                  <a:lnTo>
                    <a:pt x="1136" y="0"/>
                  </a:lnTo>
                  <a:lnTo>
                    <a:pt x="0" y="1266"/>
                  </a:lnTo>
                  <a:lnTo>
                    <a:pt x="1242" y="1266"/>
                  </a:lnTo>
                  <a:cubicBezTo>
                    <a:pt x="1252" y="1266"/>
                    <a:pt x="1260" y="1259"/>
                    <a:pt x="1264" y="1249"/>
                  </a:cubicBezTo>
                  <a:lnTo>
                    <a:pt x="1716" y="38"/>
                  </a:lnTo>
                  <a:cubicBezTo>
                    <a:pt x="1723" y="20"/>
                    <a:pt x="1711" y="0"/>
                    <a:pt x="1694" y="0"/>
                  </a:cubicBez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79" name="Freeform 46">
              <a:extLst>
                <a:ext uri="{FF2B5EF4-FFF2-40B4-BE49-F238E27FC236}">
                  <a16:creationId xmlns:a16="http://schemas.microsoft.com/office/drawing/2014/main" id="{314B9F27-D9AA-AC4C-CA4F-B7C35D650660}"/>
                </a:ext>
              </a:extLst>
            </p:cNvPr>
            <p:cNvSpPr>
              <a:spLocks noEditPoints="1"/>
            </p:cNvSpPr>
            <p:nvPr/>
          </p:nvSpPr>
          <p:spPr bwMode="auto">
            <a:xfrm>
              <a:off x="8651875" y="7621588"/>
              <a:ext cx="1890713" cy="971550"/>
            </a:xfrm>
            <a:custGeom>
              <a:avLst/>
              <a:gdLst>
                <a:gd name="T0" fmla="*/ 483 w 2484"/>
                <a:gd name="T1" fmla="*/ 10 h 1276"/>
                <a:gd name="T2" fmla="*/ 464 w 2484"/>
                <a:gd name="T3" fmla="*/ 24 h 1276"/>
                <a:gd name="T4" fmla="*/ 12 w 2484"/>
                <a:gd name="T5" fmla="*/ 1235 h 1276"/>
                <a:gd name="T6" fmla="*/ 14 w 2484"/>
                <a:gd name="T7" fmla="*/ 1256 h 1276"/>
                <a:gd name="T8" fmla="*/ 31 w 2484"/>
                <a:gd name="T9" fmla="*/ 1265 h 1276"/>
                <a:gd name="T10" fmla="*/ 2002 w 2484"/>
                <a:gd name="T11" fmla="*/ 1265 h 1276"/>
                <a:gd name="T12" fmla="*/ 2020 w 2484"/>
                <a:gd name="T13" fmla="*/ 1252 h 1276"/>
                <a:gd name="T14" fmla="*/ 2472 w 2484"/>
                <a:gd name="T15" fmla="*/ 41 h 1276"/>
                <a:gd name="T16" fmla="*/ 2470 w 2484"/>
                <a:gd name="T17" fmla="*/ 20 h 1276"/>
                <a:gd name="T18" fmla="*/ 2454 w 2484"/>
                <a:gd name="T19" fmla="*/ 10 h 1276"/>
                <a:gd name="T20" fmla="*/ 483 w 2484"/>
                <a:gd name="T21" fmla="*/ 10 h 1276"/>
                <a:gd name="T22" fmla="*/ 2002 w 2484"/>
                <a:gd name="T23" fmla="*/ 1276 h 1276"/>
                <a:gd name="T24" fmla="*/ 31 w 2484"/>
                <a:gd name="T25" fmla="*/ 1276 h 1276"/>
                <a:gd name="T26" fmla="*/ 6 w 2484"/>
                <a:gd name="T27" fmla="*/ 1261 h 1276"/>
                <a:gd name="T28" fmla="*/ 4 w 2484"/>
                <a:gd name="T29" fmla="*/ 1231 h 1276"/>
                <a:gd name="T30" fmla="*/ 456 w 2484"/>
                <a:gd name="T31" fmla="*/ 20 h 1276"/>
                <a:gd name="T32" fmla="*/ 483 w 2484"/>
                <a:gd name="T33" fmla="*/ 0 h 1276"/>
                <a:gd name="T34" fmla="*/ 2454 w 2484"/>
                <a:gd name="T35" fmla="*/ 0 h 1276"/>
                <a:gd name="T36" fmla="*/ 2478 w 2484"/>
                <a:gd name="T37" fmla="*/ 15 h 1276"/>
                <a:gd name="T38" fmla="*/ 2481 w 2484"/>
                <a:gd name="T39" fmla="*/ 45 h 1276"/>
                <a:gd name="T40" fmla="*/ 2029 w 2484"/>
                <a:gd name="T41" fmla="*/ 1256 h 1276"/>
                <a:gd name="T42" fmla="*/ 2002 w 2484"/>
                <a:gd name="T43" fmla="*/ 1276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84" h="1276">
                  <a:moveTo>
                    <a:pt x="483" y="10"/>
                  </a:moveTo>
                  <a:cubicBezTo>
                    <a:pt x="475" y="10"/>
                    <a:pt x="467" y="16"/>
                    <a:pt x="464" y="24"/>
                  </a:cubicBezTo>
                  <a:lnTo>
                    <a:pt x="12" y="1235"/>
                  </a:lnTo>
                  <a:cubicBezTo>
                    <a:pt x="10" y="1242"/>
                    <a:pt x="10" y="1249"/>
                    <a:pt x="14" y="1256"/>
                  </a:cubicBezTo>
                  <a:cubicBezTo>
                    <a:pt x="18" y="1262"/>
                    <a:pt x="24" y="1265"/>
                    <a:pt x="31" y="1265"/>
                  </a:cubicBezTo>
                  <a:lnTo>
                    <a:pt x="2002" y="1265"/>
                  </a:lnTo>
                  <a:cubicBezTo>
                    <a:pt x="2010" y="1265"/>
                    <a:pt x="2017" y="1260"/>
                    <a:pt x="2020" y="1252"/>
                  </a:cubicBezTo>
                  <a:lnTo>
                    <a:pt x="2472" y="41"/>
                  </a:lnTo>
                  <a:cubicBezTo>
                    <a:pt x="2475" y="34"/>
                    <a:pt x="2474" y="27"/>
                    <a:pt x="2470" y="20"/>
                  </a:cubicBezTo>
                  <a:cubicBezTo>
                    <a:pt x="2466" y="14"/>
                    <a:pt x="2460" y="10"/>
                    <a:pt x="2454" y="10"/>
                  </a:cubicBezTo>
                  <a:lnTo>
                    <a:pt x="483" y="10"/>
                  </a:lnTo>
                  <a:close/>
                  <a:moveTo>
                    <a:pt x="2002" y="1276"/>
                  </a:moveTo>
                  <a:lnTo>
                    <a:pt x="31" y="1276"/>
                  </a:lnTo>
                  <a:cubicBezTo>
                    <a:pt x="21" y="1276"/>
                    <a:pt x="12" y="1270"/>
                    <a:pt x="6" y="1261"/>
                  </a:cubicBezTo>
                  <a:cubicBezTo>
                    <a:pt x="1" y="1252"/>
                    <a:pt x="0" y="1241"/>
                    <a:pt x="4" y="1231"/>
                  </a:cubicBezTo>
                  <a:lnTo>
                    <a:pt x="456" y="20"/>
                  </a:lnTo>
                  <a:cubicBezTo>
                    <a:pt x="460" y="8"/>
                    <a:pt x="471" y="0"/>
                    <a:pt x="483" y="0"/>
                  </a:cubicBezTo>
                  <a:lnTo>
                    <a:pt x="2454" y="0"/>
                  </a:lnTo>
                  <a:cubicBezTo>
                    <a:pt x="2463" y="0"/>
                    <a:pt x="2472" y="6"/>
                    <a:pt x="2478" y="15"/>
                  </a:cubicBezTo>
                  <a:cubicBezTo>
                    <a:pt x="2483" y="24"/>
                    <a:pt x="2484" y="35"/>
                    <a:pt x="2481" y="45"/>
                  </a:cubicBezTo>
                  <a:lnTo>
                    <a:pt x="2029" y="1256"/>
                  </a:lnTo>
                  <a:cubicBezTo>
                    <a:pt x="2024" y="1268"/>
                    <a:pt x="2013" y="1276"/>
                    <a:pt x="2002" y="12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0" name="Freeform 47">
              <a:extLst>
                <a:ext uri="{FF2B5EF4-FFF2-40B4-BE49-F238E27FC236}">
                  <a16:creationId xmlns:a16="http://schemas.microsoft.com/office/drawing/2014/main" id="{605E0BB2-6DE8-F192-A7B7-794AEDF0BF8D}"/>
                </a:ext>
              </a:extLst>
            </p:cNvPr>
            <p:cNvSpPr>
              <a:spLocks/>
            </p:cNvSpPr>
            <p:nvPr/>
          </p:nvSpPr>
          <p:spPr bwMode="auto">
            <a:xfrm>
              <a:off x="10312400" y="7624763"/>
              <a:ext cx="1887538" cy="963613"/>
            </a:xfrm>
            <a:custGeom>
              <a:avLst/>
              <a:gdLst>
                <a:gd name="T0" fmla="*/ 2000 w 2481"/>
                <a:gd name="T1" fmla="*/ 1266 h 1266"/>
                <a:gd name="T2" fmla="*/ 29 w 2481"/>
                <a:gd name="T3" fmla="*/ 1266 h 1266"/>
                <a:gd name="T4" fmla="*/ 6 w 2481"/>
                <a:gd name="T5" fmla="*/ 1228 h 1266"/>
                <a:gd name="T6" fmla="*/ 458 w 2481"/>
                <a:gd name="T7" fmla="*/ 17 h 1266"/>
                <a:gd name="T8" fmla="*/ 481 w 2481"/>
                <a:gd name="T9" fmla="*/ 0 h 1266"/>
                <a:gd name="T10" fmla="*/ 2452 w 2481"/>
                <a:gd name="T11" fmla="*/ 0 h 1266"/>
                <a:gd name="T12" fmla="*/ 2474 w 2481"/>
                <a:gd name="T13" fmla="*/ 38 h 1266"/>
                <a:gd name="T14" fmla="*/ 2022 w 2481"/>
                <a:gd name="T15" fmla="*/ 1249 h 1266"/>
                <a:gd name="T16" fmla="*/ 2000 w 2481"/>
                <a:gd name="T17" fmla="*/ 1266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1" h="1266">
                  <a:moveTo>
                    <a:pt x="2000" y="1266"/>
                  </a:moveTo>
                  <a:lnTo>
                    <a:pt x="29" y="1266"/>
                  </a:lnTo>
                  <a:cubicBezTo>
                    <a:pt x="11" y="1266"/>
                    <a:pt x="0" y="1246"/>
                    <a:pt x="6" y="1228"/>
                  </a:cubicBezTo>
                  <a:lnTo>
                    <a:pt x="458" y="17"/>
                  </a:lnTo>
                  <a:cubicBezTo>
                    <a:pt x="462" y="7"/>
                    <a:pt x="471" y="0"/>
                    <a:pt x="481" y="0"/>
                  </a:cubicBezTo>
                  <a:lnTo>
                    <a:pt x="2452" y="0"/>
                  </a:lnTo>
                  <a:cubicBezTo>
                    <a:pt x="2469" y="0"/>
                    <a:pt x="2481" y="20"/>
                    <a:pt x="2474" y="38"/>
                  </a:cubicBezTo>
                  <a:lnTo>
                    <a:pt x="2022" y="1249"/>
                  </a:lnTo>
                  <a:cubicBezTo>
                    <a:pt x="2019" y="1259"/>
                    <a:pt x="2010" y="1266"/>
                    <a:pt x="2000" y="1266"/>
                  </a:cubicBez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1" name="Freeform 48">
              <a:extLst>
                <a:ext uri="{FF2B5EF4-FFF2-40B4-BE49-F238E27FC236}">
                  <a16:creationId xmlns:a16="http://schemas.microsoft.com/office/drawing/2014/main" id="{9DF6BAE3-6BC9-18D3-6A82-4FC8F70563F0}"/>
                </a:ext>
              </a:extLst>
            </p:cNvPr>
            <p:cNvSpPr>
              <a:spLocks noEditPoints="1"/>
            </p:cNvSpPr>
            <p:nvPr/>
          </p:nvSpPr>
          <p:spPr bwMode="auto">
            <a:xfrm>
              <a:off x="10310813" y="7621588"/>
              <a:ext cx="1890713" cy="971550"/>
            </a:xfrm>
            <a:custGeom>
              <a:avLst/>
              <a:gdLst>
                <a:gd name="T0" fmla="*/ 483 w 2484"/>
                <a:gd name="T1" fmla="*/ 10 h 1276"/>
                <a:gd name="T2" fmla="*/ 465 w 2484"/>
                <a:gd name="T3" fmla="*/ 24 h 1276"/>
                <a:gd name="T4" fmla="*/ 13 w 2484"/>
                <a:gd name="T5" fmla="*/ 1235 h 1276"/>
                <a:gd name="T6" fmla="*/ 14 w 2484"/>
                <a:gd name="T7" fmla="*/ 1256 h 1276"/>
                <a:gd name="T8" fmla="*/ 31 w 2484"/>
                <a:gd name="T9" fmla="*/ 1265 h 1276"/>
                <a:gd name="T10" fmla="*/ 2002 w 2484"/>
                <a:gd name="T11" fmla="*/ 1265 h 1276"/>
                <a:gd name="T12" fmla="*/ 2020 w 2484"/>
                <a:gd name="T13" fmla="*/ 1252 h 1276"/>
                <a:gd name="T14" fmla="*/ 2472 w 2484"/>
                <a:gd name="T15" fmla="*/ 41 h 1276"/>
                <a:gd name="T16" fmla="*/ 2470 w 2484"/>
                <a:gd name="T17" fmla="*/ 20 h 1276"/>
                <a:gd name="T18" fmla="*/ 2454 w 2484"/>
                <a:gd name="T19" fmla="*/ 10 h 1276"/>
                <a:gd name="T20" fmla="*/ 483 w 2484"/>
                <a:gd name="T21" fmla="*/ 10 h 1276"/>
                <a:gd name="T22" fmla="*/ 2002 w 2484"/>
                <a:gd name="T23" fmla="*/ 1276 h 1276"/>
                <a:gd name="T24" fmla="*/ 31 w 2484"/>
                <a:gd name="T25" fmla="*/ 1276 h 1276"/>
                <a:gd name="T26" fmla="*/ 7 w 2484"/>
                <a:gd name="T27" fmla="*/ 1261 h 1276"/>
                <a:gd name="T28" fmla="*/ 4 w 2484"/>
                <a:gd name="T29" fmla="*/ 1231 h 1276"/>
                <a:gd name="T30" fmla="*/ 456 w 2484"/>
                <a:gd name="T31" fmla="*/ 20 h 1276"/>
                <a:gd name="T32" fmla="*/ 483 w 2484"/>
                <a:gd name="T33" fmla="*/ 0 h 1276"/>
                <a:gd name="T34" fmla="*/ 2454 w 2484"/>
                <a:gd name="T35" fmla="*/ 0 h 1276"/>
                <a:gd name="T36" fmla="*/ 2478 w 2484"/>
                <a:gd name="T37" fmla="*/ 15 h 1276"/>
                <a:gd name="T38" fmla="*/ 2481 w 2484"/>
                <a:gd name="T39" fmla="*/ 45 h 1276"/>
                <a:gd name="T40" fmla="*/ 2029 w 2484"/>
                <a:gd name="T41" fmla="*/ 1256 h 1276"/>
                <a:gd name="T42" fmla="*/ 2002 w 2484"/>
                <a:gd name="T43" fmla="*/ 1276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84" h="1276">
                  <a:moveTo>
                    <a:pt x="483" y="10"/>
                  </a:moveTo>
                  <a:cubicBezTo>
                    <a:pt x="475" y="10"/>
                    <a:pt x="468" y="16"/>
                    <a:pt x="465" y="24"/>
                  </a:cubicBezTo>
                  <a:lnTo>
                    <a:pt x="13" y="1235"/>
                  </a:lnTo>
                  <a:cubicBezTo>
                    <a:pt x="10" y="1242"/>
                    <a:pt x="11" y="1249"/>
                    <a:pt x="14" y="1256"/>
                  </a:cubicBezTo>
                  <a:cubicBezTo>
                    <a:pt x="18" y="1262"/>
                    <a:pt x="24" y="1265"/>
                    <a:pt x="31" y="1265"/>
                  </a:cubicBezTo>
                  <a:lnTo>
                    <a:pt x="2002" y="1265"/>
                  </a:lnTo>
                  <a:cubicBezTo>
                    <a:pt x="2010" y="1265"/>
                    <a:pt x="2017" y="1260"/>
                    <a:pt x="2020" y="1252"/>
                  </a:cubicBezTo>
                  <a:lnTo>
                    <a:pt x="2472" y="41"/>
                  </a:lnTo>
                  <a:cubicBezTo>
                    <a:pt x="2475" y="34"/>
                    <a:pt x="2474" y="27"/>
                    <a:pt x="2470" y="20"/>
                  </a:cubicBezTo>
                  <a:cubicBezTo>
                    <a:pt x="2467" y="14"/>
                    <a:pt x="2461" y="10"/>
                    <a:pt x="2454" y="10"/>
                  </a:cubicBezTo>
                  <a:lnTo>
                    <a:pt x="483" y="10"/>
                  </a:lnTo>
                  <a:close/>
                  <a:moveTo>
                    <a:pt x="2002" y="1276"/>
                  </a:moveTo>
                  <a:lnTo>
                    <a:pt x="31" y="1276"/>
                  </a:lnTo>
                  <a:cubicBezTo>
                    <a:pt x="21" y="1276"/>
                    <a:pt x="12" y="1270"/>
                    <a:pt x="7" y="1261"/>
                  </a:cubicBezTo>
                  <a:cubicBezTo>
                    <a:pt x="1" y="1252"/>
                    <a:pt x="0" y="1241"/>
                    <a:pt x="4" y="1231"/>
                  </a:cubicBezTo>
                  <a:lnTo>
                    <a:pt x="456" y="20"/>
                  </a:lnTo>
                  <a:cubicBezTo>
                    <a:pt x="461" y="8"/>
                    <a:pt x="471" y="0"/>
                    <a:pt x="483" y="0"/>
                  </a:cubicBezTo>
                  <a:lnTo>
                    <a:pt x="2454" y="0"/>
                  </a:lnTo>
                  <a:cubicBezTo>
                    <a:pt x="2464" y="0"/>
                    <a:pt x="2473" y="6"/>
                    <a:pt x="2478" y="15"/>
                  </a:cubicBezTo>
                  <a:cubicBezTo>
                    <a:pt x="2483" y="24"/>
                    <a:pt x="2484" y="35"/>
                    <a:pt x="2481" y="45"/>
                  </a:cubicBezTo>
                  <a:lnTo>
                    <a:pt x="2029" y="1256"/>
                  </a:lnTo>
                  <a:cubicBezTo>
                    <a:pt x="2024" y="1268"/>
                    <a:pt x="2014" y="1276"/>
                    <a:pt x="2002" y="12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2" name="Freeform: Shape 541">
              <a:extLst>
                <a:ext uri="{FF2B5EF4-FFF2-40B4-BE49-F238E27FC236}">
                  <a16:creationId xmlns:a16="http://schemas.microsoft.com/office/drawing/2014/main" id="{277D5FB9-2D3B-18BF-90DD-F02D61857FB1}"/>
                </a:ext>
              </a:extLst>
            </p:cNvPr>
            <p:cNvSpPr>
              <a:spLocks/>
            </p:cNvSpPr>
            <p:nvPr/>
          </p:nvSpPr>
          <p:spPr bwMode="auto">
            <a:xfrm>
              <a:off x="10698163" y="7780338"/>
              <a:ext cx="454025" cy="228600"/>
            </a:xfrm>
            <a:custGeom>
              <a:avLst/>
              <a:gdLst>
                <a:gd name="connsiteX0" fmla="*/ 289213 w 454025"/>
                <a:gd name="connsiteY0" fmla="*/ 153987 h 228600"/>
                <a:gd name="connsiteX1" fmla="*/ 395287 w 454025"/>
                <a:gd name="connsiteY1" fmla="*/ 153987 h 228600"/>
                <a:gd name="connsiteX2" fmla="*/ 367253 w 454025"/>
                <a:gd name="connsiteY2" fmla="*/ 228600 h 228600"/>
                <a:gd name="connsiteX3" fmla="*/ 261937 w 454025"/>
                <a:gd name="connsiteY3" fmla="*/ 228600 h 228600"/>
                <a:gd name="connsiteX4" fmla="*/ 27601 w 454025"/>
                <a:gd name="connsiteY4" fmla="*/ 153987 h 228600"/>
                <a:gd name="connsiteX5" fmla="*/ 134938 w 454025"/>
                <a:gd name="connsiteY5" fmla="*/ 153987 h 228600"/>
                <a:gd name="connsiteX6" fmla="*/ 106570 w 454025"/>
                <a:gd name="connsiteY6" fmla="*/ 228600 h 228600"/>
                <a:gd name="connsiteX7" fmla="*/ 0 w 454025"/>
                <a:gd name="connsiteY7" fmla="*/ 228600 h 228600"/>
                <a:gd name="connsiteX8" fmla="*/ 347294 w 454025"/>
                <a:gd name="connsiteY8" fmla="*/ 0 h 228600"/>
                <a:gd name="connsiteX9" fmla="*/ 454025 w 454025"/>
                <a:gd name="connsiteY9" fmla="*/ 0 h 228600"/>
                <a:gd name="connsiteX10" fmla="*/ 425055 w 454025"/>
                <a:gd name="connsiteY10" fmla="*/ 76200 h 228600"/>
                <a:gd name="connsiteX11" fmla="*/ 319087 w 454025"/>
                <a:gd name="connsiteY11" fmla="*/ 76200 h 228600"/>
                <a:gd name="connsiteX12" fmla="*/ 206739 w 454025"/>
                <a:gd name="connsiteY12" fmla="*/ 0 h 228600"/>
                <a:gd name="connsiteX13" fmla="*/ 332781 w 454025"/>
                <a:gd name="connsiteY13" fmla="*/ 0 h 228600"/>
                <a:gd name="connsiteX14" fmla="*/ 303753 w 454025"/>
                <a:gd name="connsiteY14" fmla="*/ 75947 h 228600"/>
                <a:gd name="connsiteX15" fmla="*/ 298406 w 454025"/>
                <a:gd name="connsiteY15" fmla="*/ 91896 h 228600"/>
                <a:gd name="connsiteX16" fmla="*/ 312920 w 454025"/>
                <a:gd name="connsiteY16" fmla="*/ 91896 h 228600"/>
                <a:gd name="connsiteX17" fmla="*/ 419100 w 454025"/>
                <a:gd name="connsiteY17" fmla="*/ 91896 h 228600"/>
                <a:gd name="connsiteX18" fmla="*/ 401531 w 454025"/>
                <a:gd name="connsiteY18" fmla="*/ 138983 h 228600"/>
                <a:gd name="connsiteX19" fmla="*/ 295350 w 454025"/>
                <a:gd name="connsiteY19" fmla="*/ 138983 h 228600"/>
                <a:gd name="connsiteX20" fmla="*/ 280073 w 454025"/>
                <a:gd name="connsiteY20" fmla="*/ 138983 h 228600"/>
                <a:gd name="connsiteX21" fmla="*/ 274725 w 454025"/>
                <a:gd name="connsiteY21" fmla="*/ 154172 h 228600"/>
                <a:gd name="connsiteX22" fmla="*/ 246462 w 454025"/>
                <a:gd name="connsiteY22" fmla="*/ 228600 h 228600"/>
                <a:gd name="connsiteX23" fmla="*/ 121184 w 454025"/>
                <a:gd name="connsiteY23" fmla="*/ 228600 h 228600"/>
                <a:gd name="connsiteX24" fmla="*/ 148684 w 454025"/>
                <a:gd name="connsiteY24" fmla="*/ 154172 h 228600"/>
                <a:gd name="connsiteX25" fmla="*/ 154795 w 454025"/>
                <a:gd name="connsiteY25" fmla="*/ 138983 h 228600"/>
                <a:gd name="connsiteX26" fmla="*/ 139517 w 454025"/>
                <a:gd name="connsiteY26" fmla="*/ 138983 h 228600"/>
                <a:gd name="connsiteX27" fmla="*/ 33337 w 454025"/>
                <a:gd name="connsiteY27" fmla="*/ 138983 h 228600"/>
                <a:gd name="connsiteX28" fmla="*/ 50906 w 454025"/>
                <a:gd name="connsiteY28" fmla="*/ 91896 h 228600"/>
                <a:gd name="connsiteX29" fmla="*/ 157851 w 454025"/>
                <a:gd name="connsiteY29" fmla="*/ 91896 h 228600"/>
                <a:gd name="connsiteX30" fmla="*/ 172364 w 454025"/>
                <a:gd name="connsiteY30" fmla="*/ 91896 h 228600"/>
                <a:gd name="connsiteX31" fmla="*/ 178476 w 454025"/>
                <a:gd name="connsiteY31" fmla="*/ 75947 h 228600"/>
                <a:gd name="connsiteX32" fmla="*/ 86120 w 454025"/>
                <a:gd name="connsiteY32" fmla="*/ 0 h 228600"/>
                <a:gd name="connsiteX33" fmla="*/ 192088 w 454025"/>
                <a:gd name="connsiteY33" fmla="*/ 0 h 228600"/>
                <a:gd name="connsiteX34" fmla="*/ 163118 w 454025"/>
                <a:gd name="connsiteY34" fmla="*/ 76200 h 228600"/>
                <a:gd name="connsiteX35" fmla="*/ 57150 w 454025"/>
                <a:gd name="connsiteY35" fmla="*/ 762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4025" h="228600">
                  <a:moveTo>
                    <a:pt x="289213" y="153987"/>
                  </a:moveTo>
                  <a:lnTo>
                    <a:pt x="395287" y="153987"/>
                  </a:lnTo>
                  <a:lnTo>
                    <a:pt x="367253" y="228600"/>
                  </a:lnTo>
                  <a:lnTo>
                    <a:pt x="261937" y="228600"/>
                  </a:lnTo>
                  <a:close/>
                  <a:moveTo>
                    <a:pt x="27601" y="153987"/>
                  </a:moveTo>
                  <a:lnTo>
                    <a:pt x="134938" y="153987"/>
                  </a:lnTo>
                  <a:lnTo>
                    <a:pt x="106570" y="228600"/>
                  </a:lnTo>
                  <a:lnTo>
                    <a:pt x="0" y="228600"/>
                  </a:lnTo>
                  <a:close/>
                  <a:moveTo>
                    <a:pt x="347294" y="0"/>
                  </a:moveTo>
                  <a:lnTo>
                    <a:pt x="454025" y="0"/>
                  </a:lnTo>
                  <a:lnTo>
                    <a:pt x="425055" y="76200"/>
                  </a:lnTo>
                  <a:lnTo>
                    <a:pt x="319087" y="76200"/>
                  </a:lnTo>
                  <a:close/>
                  <a:moveTo>
                    <a:pt x="206739" y="0"/>
                  </a:moveTo>
                  <a:lnTo>
                    <a:pt x="332781" y="0"/>
                  </a:lnTo>
                  <a:lnTo>
                    <a:pt x="303753" y="75947"/>
                  </a:lnTo>
                  <a:lnTo>
                    <a:pt x="298406" y="91896"/>
                  </a:lnTo>
                  <a:lnTo>
                    <a:pt x="312920" y="91896"/>
                  </a:lnTo>
                  <a:lnTo>
                    <a:pt x="419100" y="91896"/>
                  </a:lnTo>
                  <a:lnTo>
                    <a:pt x="401531" y="138983"/>
                  </a:lnTo>
                  <a:lnTo>
                    <a:pt x="295350" y="138983"/>
                  </a:lnTo>
                  <a:lnTo>
                    <a:pt x="280073" y="138983"/>
                  </a:lnTo>
                  <a:lnTo>
                    <a:pt x="274725" y="154172"/>
                  </a:lnTo>
                  <a:lnTo>
                    <a:pt x="246462" y="228600"/>
                  </a:lnTo>
                  <a:lnTo>
                    <a:pt x="121184" y="228600"/>
                  </a:lnTo>
                  <a:lnTo>
                    <a:pt x="148684" y="154172"/>
                  </a:lnTo>
                  <a:lnTo>
                    <a:pt x="154795" y="138983"/>
                  </a:lnTo>
                  <a:lnTo>
                    <a:pt x="139517" y="138983"/>
                  </a:lnTo>
                  <a:lnTo>
                    <a:pt x="33337" y="138983"/>
                  </a:lnTo>
                  <a:lnTo>
                    <a:pt x="50906" y="91896"/>
                  </a:lnTo>
                  <a:lnTo>
                    <a:pt x="157851" y="91896"/>
                  </a:lnTo>
                  <a:lnTo>
                    <a:pt x="172364" y="91896"/>
                  </a:lnTo>
                  <a:lnTo>
                    <a:pt x="178476" y="75947"/>
                  </a:lnTo>
                  <a:close/>
                  <a:moveTo>
                    <a:pt x="86120" y="0"/>
                  </a:moveTo>
                  <a:lnTo>
                    <a:pt x="192088" y="0"/>
                  </a:lnTo>
                  <a:lnTo>
                    <a:pt x="163118" y="76200"/>
                  </a:lnTo>
                  <a:lnTo>
                    <a:pt x="57150" y="76200"/>
                  </a:ln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83" name="Freeform 59">
              <a:extLst>
                <a:ext uri="{FF2B5EF4-FFF2-40B4-BE49-F238E27FC236}">
                  <a16:creationId xmlns:a16="http://schemas.microsoft.com/office/drawing/2014/main" id="{A135BB36-0482-427C-E306-07E97756DD7E}"/>
                </a:ext>
              </a:extLst>
            </p:cNvPr>
            <p:cNvSpPr>
              <a:spLocks/>
            </p:cNvSpPr>
            <p:nvPr/>
          </p:nvSpPr>
          <p:spPr bwMode="auto">
            <a:xfrm>
              <a:off x="9980613" y="7758113"/>
              <a:ext cx="203200" cy="174625"/>
            </a:xfrm>
            <a:custGeom>
              <a:avLst/>
              <a:gdLst>
                <a:gd name="T0" fmla="*/ 242 w 266"/>
                <a:gd name="T1" fmla="*/ 115 h 230"/>
                <a:gd name="T2" fmla="*/ 90 w 266"/>
                <a:gd name="T3" fmla="*/ 230 h 230"/>
                <a:gd name="T4" fmla="*/ 23 w 266"/>
                <a:gd name="T5" fmla="*/ 115 h 230"/>
                <a:gd name="T6" fmla="*/ 176 w 266"/>
                <a:gd name="T7" fmla="*/ 0 h 230"/>
                <a:gd name="T8" fmla="*/ 242 w 266"/>
                <a:gd name="T9" fmla="*/ 115 h 230"/>
              </a:gdLst>
              <a:ahLst/>
              <a:cxnLst>
                <a:cxn ang="0">
                  <a:pos x="T0" y="T1"/>
                </a:cxn>
                <a:cxn ang="0">
                  <a:pos x="T2" y="T3"/>
                </a:cxn>
                <a:cxn ang="0">
                  <a:pos x="T4" y="T5"/>
                </a:cxn>
                <a:cxn ang="0">
                  <a:pos x="T6" y="T7"/>
                </a:cxn>
                <a:cxn ang="0">
                  <a:pos x="T8" y="T9"/>
                </a:cxn>
              </a:cxnLst>
              <a:rect l="0" t="0" r="r" b="b"/>
              <a:pathLst>
                <a:path w="266" h="230">
                  <a:moveTo>
                    <a:pt x="242" y="115"/>
                  </a:moveTo>
                  <a:cubicBezTo>
                    <a:pt x="218" y="179"/>
                    <a:pt x="150" y="230"/>
                    <a:pt x="90" y="230"/>
                  </a:cubicBezTo>
                  <a:cubicBezTo>
                    <a:pt x="29" y="230"/>
                    <a:pt x="0" y="179"/>
                    <a:pt x="23" y="115"/>
                  </a:cubicBezTo>
                  <a:cubicBezTo>
                    <a:pt x="47" y="52"/>
                    <a:pt x="115" y="0"/>
                    <a:pt x="176" y="0"/>
                  </a:cubicBezTo>
                  <a:cubicBezTo>
                    <a:pt x="236" y="0"/>
                    <a:pt x="266" y="52"/>
                    <a:pt x="242" y="115"/>
                  </a:cubicBez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4" name="Freeform 60">
              <a:extLst>
                <a:ext uri="{FF2B5EF4-FFF2-40B4-BE49-F238E27FC236}">
                  <a16:creationId xmlns:a16="http://schemas.microsoft.com/office/drawing/2014/main" id="{80BBA894-95AD-BFD2-1EF3-054C611535FE}"/>
                </a:ext>
              </a:extLst>
            </p:cNvPr>
            <p:cNvSpPr>
              <a:spLocks/>
            </p:cNvSpPr>
            <p:nvPr/>
          </p:nvSpPr>
          <p:spPr bwMode="auto">
            <a:xfrm>
              <a:off x="10109200" y="7758113"/>
              <a:ext cx="201613" cy="174625"/>
            </a:xfrm>
            <a:custGeom>
              <a:avLst/>
              <a:gdLst>
                <a:gd name="T0" fmla="*/ 243 w 266"/>
                <a:gd name="T1" fmla="*/ 115 h 230"/>
                <a:gd name="T2" fmla="*/ 90 w 266"/>
                <a:gd name="T3" fmla="*/ 230 h 230"/>
                <a:gd name="T4" fmla="*/ 24 w 266"/>
                <a:gd name="T5" fmla="*/ 115 h 230"/>
                <a:gd name="T6" fmla="*/ 176 w 266"/>
                <a:gd name="T7" fmla="*/ 0 h 230"/>
                <a:gd name="T8" fmla="*/ 243 w 266"/>
                <a:gd name="T9" fmla="*/ 115 h 230"/>
              </a:gdLst>
              <a:ahLst/>
              <a:cxnLst>
                <a:cxn ang="0">
                  <a:pos x="T0" y="T1"/>
                </a:cxn>
                <a:cxn ang="0">
                  <a:pos x="T2" y="T3"/>
                </a:cxn>
                <a:cxn ang="0">
                  <a:pos x="T4" y="T5"/>
                </a:cxn>
                <a:cxn ang="0">
                  <a:pos x="T6" y="T7"/>
                </a:cxn>
                <a:cxn ang="0">
                  <a:pos x="T8" y="T9"/>
                </a:cxn>
              </a:cxnLst>
              <a:rect l="0" t="0" r="r" b="b"/>
              <a:pathLst>
                <a:path w="266" h="230">
                  <a:moveTo>
                    <a:pt x="243" y="115"/>
                  </a:moveTo>
                  <a:cubicBezTo>
                    <a:pt x="219" y="179"/>
                    <a:pt x="151" y="230"/>
                    <a:pt x="90" y="230"/>
                  </a:cubicBezTo>
                  <a:cubicBezTo>
                    <a:pt x="30" y="230"/>
                    <a:pt x="0" y="179"/>
                    <a:pt x="24" y="115"/>
                  </a:cubicBezTo>
                  <a:cubicBezTo>
                    <a:pt x="48" y="52"/>
                    <a:pt x="116" y="0"/>
                    <a:pt x="176" y="0"/>
                  </a:cubicBezTo>
                  <a:cubicBezTo>
                    <a:pt x="237" y="0"/>
                    <a:pt x="266" y="52"/>
                    <a:pt x="243" y="115"/>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5" name="Freeform 61">
              <a:extLst>
                <a:ext uri="{FF2B5EF4-FFF2-40B4-BE49-F238E27FC236}">
                  <a16:creationId xmlns:a16="http://schemas.microsoft.com/office/drawing/2014/main" id="{285BF7C5-66E0-953A-70E0-6DBCB663FD1F}"/>
                </a:ext>
              </a:extLst>
            </p:cNvPr>
            <p:cNvSpPr>
              <a:spLocks/>
            </p:cNvSpPr>
            <p:nvPr/>
          </p:nvSpPr>
          <p:spPr bwMode="auto">
            <a:xfrm>
              <a:off x="11482388" y="8266113"/>
              <a:ext cx="203200" cy="176213"/>
            </a:xfrm>
            <a:custGeom>
              <a:avLst/>
              <a:gdLst>
                <a:gd name="T0" fmla="*/ 243 w 266"/>
                <a:gd name="T1" fmla="*/ 115 h 230"/>
                <a:gd name="T2" fmla="*/ 90 w 266"/>
                <a:gd name="T3" fmla="*/ 230 h 230"/>
                <a:gd name="T4" fmla="*/ 24 w 266"/>
                <a:gd name="T5" fmla="*/ 115 h 230"/>
                <a:gd name="T6" fmla="*/ 176 w 266"/>
                <a:gd name="T7" fmla="*/ 0 h 230"/>
                <a:gd name="T8" fmla="*/ 243 w 266"/>
                <a:gd name="T9" fmla="*/ 115 h 230"/>
              </a:gdLst>
              <a:ahLst/>
              <a:cxnLst>
                <a:cxn ang="0">
                  <a:pos x="T0" y="T1"/>
                </a:cxn>
                <a:cxn ang="0">
                  <a:pos x="T2" y="T3"/>
                </a:cxn>
                <a:cxn ang="0">
                  <a:pos x="T4" y="T5"/>
                </a:cxn>
                <a:cxn ang="0">
                  <a:pos x="T6" y="T7"/>
                </a:cxn>
                <a:cxn ang="0">
                  <a:pos x="T8" y="T9"/>
                </a:cxn>
              </a:cxnLst>
              <a:rect l="0" t="0" r="r" b="b"/>
              <a:pathLst>
                <a:path w="266" h="230">
                  <a:moveTo>
                    <a:pt x="243" y="115"/>
                  </a:moveTo>
                  <a:cubicBezTo>
                    <a:pt x="219" y="179"/>
                    <a:pt x="151" y="230"/>
                    <a:pt x="90" y="230"/>
                  </a:cubicBezTo>
                  <a:cubicBezTo>
                    <a:pt x="30" y="230"/>
                    <a:pt x="0" y="179"/>
                    <a:pt x="24" y="115"/>
                  </a:cubicBezTo>
                  <a:cubicBezTo>
                    <a:pt x="48" y="51"/>
                    <a:pt x="116" y="0"/>
                    <a:pt x="176" y="0"/>
                  </a:cubicBezTo>
                  <a:cubicBezTo>
                    <a:pt x="237" y="0"/>
                    <a:pt x="266" y="51"/>
                    <a:pt x="243" y="115"/>
                  </a:cubicBez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6" name="Freeform 62">
              <a:extLst>
                <a:ext uri="{FF2B5EF4-FFF2-40B4-BE49-F238E27FC236}">
                  <a16:creationId xmlns:a16="http://schemas.microsoft.com/office/drawing/2014/main" id="{DFC946AF-2025-20F7-3D1E-743A41B76149}"/>
                </a:ext>
              </a:extLst>
            </p:cNvPr>
            <p:cNvSpPr>
              <a:spLocks/>
            </p:cNvSpPr>
            <p:nvPr/>
          </p:nvSpPr>
          <p:spPr bwMode="auto">
            <a:xfrm>
              <a:off x="11610975" y="8266113"/>
              <a:ext cx="203200" cy="176213"/>
            </a:xfrm>
            <a:custGeom>
              <a:avLst/>
              <a:gdLst>
                <a:gd name="T0" fmla="*/ 242 w 266"/>
                <a:gd name="T1" fmla="*/ 115 h 230"/>
                <a:gd name="T2" fmla="*/ 90 w 266"/>
                <a:gd name="T3" fmla="*/ 230 h 230"/>
                <a:gd name="T4" fmla="*/ 24 w 266"/>
                <a:gd name="T5" fmla="*/ 115 h 230"/>
                <a:gd name="T6" fmla="*/ 176 w 266"/>
                <a:gd name="T7" fmla="*/ 0 h 230"/>
                <a:gd name="T8" fmla="*/ 242 w 266"/>
                <a:gd name="T9" fmla="*/ 115 h 230"/>
              </a:gdLst>
              <a:ahLst/>
              <a:cxnLst>
                <a:cxn ang="0">
                  <a:pos x="T0" y="T1"/>
                </a:cxn>
                <a:cxn ang="0">
                  <a:pos x="T2" y="T3"/>
                </a:cxn>
                <a:cxn ang="0">
                  <a:pos x="T4" y="T5"/>
                </a:cxn>
                <a:cxn ang="0">
                  <a:pos x="T6" y="T7"/>
                </a:cxn>
                <a:cxn ang="0">
                  <a:pos x="T8" y="T9"/>
                </a:cxn>
              </a:cxnLst>
              <a:rect l="0" t="0" r="r" b="b"/>
              <a:pathLst>
                <a:path w="266" h="230">
                  <a:moveTo>
                    <a:pt x="242" y="115"/>
                  </a:moveTo>
                  <a:cubicBezTo>
                    <a:pt x="218" y="179"/>
                    <a:pt x="150" y="230"/>
                    <a:pt x="90" y="230"/>
                  </a:cubicBezTo>
                  <a:cubicBezTo>
                    <a:pt x="30" y="230"/>
                    <a:pt x="0" y="179"/>
                    <a:pt x="24" y="115"/>
                  </a:cubicBezTo>
                  <a:cubicBezTo>
                    <a:pt x="47" y="51"/>
                    <a:pt x="115" y="0"/>
                    <a:pt x="176" y="0"/>
                  </a:cubicBezTo>
                  <a:cubicBezTo>
                    <a:pt x="236" y="0"/>
                    <a:pt x="266" y="51"/>
                    <a:pt x="242"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89" name="Freeform: Shape 546">
              <a:extLst>
                <a:ext uri="{FF2B5EF4-FFF2-40B4-BE49-F238E27FC236}">
                  <a16:creationId xmlns:a16="http://schemas.microsoft.com/office/drawing/2014/main" id="{4D46849E-3297-5653-041F-0D02946825E5}"/>
                </a:ext>
              </a:extLst>
            </p:cNvPr>
            <p:cNvSpPr>
              <a:spLocks/>
            </p:cNvSpPr>
            <p:nvPr/>
          </p:nvSpPr>
          <p:spPr bwMode="auto">
            <a:xfrm>
              <a:off x="10464800" y="9248775"/>
              <a:ext cx="409575" cy="106363"/>
            </a:xfrm>
            <a:custGeom>
              <a:avLst/>
              <a:gdLst>
                <a:gd name="connsiteX0" fmla="*/ 20593 w 409575"/>
                <a:gd name="connsiteY0" fmla="*/ 65088 h 106363"/>
                <a:gd name="connsiteX1" fmla="*/ 388982 w 409575"/>
                <a:gd name="connsiteY1" fmla="*/ 65088 h 106363"/>
                <a:gd name="connsiteX2" fmla="*/ 409575 w 409575"/>
                <a:gd name="connsiteY2" fmla="*/ 85725 h 106363"/>
                <a:gd name="connsiteX3" fmla="*/ 388982 w 409575"/>
                <a:gd name="connsiteY3" fmla="*/ 106363 h 106363"/>
                <a:gd name="connsiteX4" fmla="*/ 20593 w 409575"/>
                <a:gd name="connsiteY4" fmla="*/ 106363 h 106363"/>
                <a:gd name="connsiteX5" fmla="*/ 0 w 409575"/>
                <a:gd name="connsiteY5" fmla="*/ 85725 h 106363"/>
                <a:gd name="connsiteX6" fmla="*/ 20593 w 409575"/>
                <a:gd name="connsiteY6" fmla="*/ 65088 h 106363"/>
                <a:gd name="connsiteX7" fmla="*/ 20593 w 409575"/>
                <a:gd name="connsiteY7" fmla="*/ 0 h 106363"/>
                <a:gd name="connsiteX8" fmla="*/ 388982 w 409575"/>
                <a:gd name="connsiteY8" fmla="*/ 0 h 106363"/>
                <a:gd name="connsiteX9" fmla="*/ 409575 w 409575"/>
                <a:gd name="connsiteY9" fmla="*/ 21167 h 106363"/>
                <a:gd name="connsiteX10" fmla="*/ 409575 w 409575"/>
                <a:gd name="connsiteY10" fmla="*/ 26458 h 106363"/>
                <a:gd name="connsiteX11" fmla="*/ 388982 w 409575"/>
                <a:gd name="connsiteY11" fmla="*/ 47625 h 106363"/>
                <a:gd name="connsiteX12" fmla="*/ 20593 w 409575"/>
                <a:gd name="connsiteY12" fmla="*/ 47625 h 106363"/>
                <a:gd name="connsiteX13" fmla="*/ 0 w 409575"/>
                <a:gd name="connsiteY13" fmla="*/ 26458 h 106363"/>
                <a:gd name="connsiteX14" fmla="*/ 0 w 409575"/>
                <a:gd name="connsiteY14" fmla="*/ 21167 h 106363"/>
                <a:gd name="connsiteX15" fmla="*/ 20593 w 409575"/>
                <a:gd name="connsiteY15" fmla="*/ 0 h 10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9575" h="106363">
                  <a:moveTo>
                    <a:pt x="20593" y="65088"/>
                  </a:moveTo>
                  <a:lnTo>
                    <a:pt x="388982" y="65088"/>
                  </a:lnTo>
                  <a:cubicBezTo>
                    <a:pt x="400422" y="65088"/>
                    <a:pt x="409575" y="73933"/>
                    <a:pt x="409575" y="85725"/>
                  </a:cubicBezTo>
                  <a:cubicBezTo>
                    <a:pt x="409575" y="96781"/>
                    <a:pt x="400422" y="106363"/>
                    <a:pt x="388982" y="106363"/>
                  </a:cubicBezTo>
                  <a:lnTo>
                    <a:pt x="20593" y="106363"/>
                  </a:lnTo>
                  <a:cubicBezTo>
                    <a:pt x="9153" y="106363"/>
                    <a:pt x="0" y="96781"/>
                    <a:pt x="0" y="85725"/>
                  </a:cubicBezTo>
                  <a:cubicBezTo>
                    <a:pt x="0" y="73933"/>
                    <a:pt x="9153" y="65088"/>
                    <a:pt x="20593" y="65088"/>
                  </a:cubicBezTo>
                  <a:close/>
                  <a:moveTo>
                    <a:pt x="20593" y="0"/>
                  </a:moveTo>
                  <a:lnTo>
                    <a:pt x="388982" y="0"/>
                  </a:lnTo>
                  <a:cubicBezTo>
                    <a:pt x="400422" y="0"/>
                    <a:pt x="409575" y="9071"/>
                    <a:pt x="409575" y="21167"/>
                  </a:cubicBezTo>
                  <a:lnTo>
                    <a:pt x="409575" y="26458"/>
                  </a:lnTo>
                  <a:cubicBezTo>
                    <a:pt x="409575" y="37798"/>
                    <a:pt x="400422" y="47625"/>
                    <a:pt x="388982" y="47625"/>
                  </a:cubicBezTo>
                  <a:lnTo>
                    <a:pt x="20593" y="47625"/>
                  </a:lnTo>
                  <a:cubicBezTo>
                    <a:pt x="9153" y="47625"/>
                    <a:pt x="0" y="37798"/>
                    <a:pt x="0" y="26458"/>
                  </a:cubicBezTo>
                  <a:lnTo>
                    <a:pt x="0" y="21167"/>
                  </a:lnTo>
                  <a:cubicBezTo>
                    <a:pt x="0" y="9071"/>
                    <a:pt x="9153" y="0"/>
                    <a:pt x="20593" y="0"/>
                  </a:cubicBez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grpSp>
          <p:nvGrpSpPr>
            <p:cNvPr id="90" name="Group 547">
              <a:extLst>
                <a:ext uri="{FF2B5EF4-FFF2-40B4-BE49-F238E27FC236}">
                  <a16:creationId xmlns:a16="http://schemas.microsoft.com/office/drawing/2014/main" id="{B8B73818-75CB-2106-74EB-DE7E6A02BCCF}"/>
                </a:ext>
              </a:extLst>
            </p:cNvPr>
            <p:cNvGrpSpPr/>
            <p:nvPr/>
          </p:nvGrpSpPr>
          <p:grpSpPr>
            <a:xfrm>
              <a:off x="10479088" y="9293225"/>
              <a:ext cx="511175" cy="504826"/>
              <a:chOff x="10479088" y="9293225"/>
              <a:chExt cx="511175" cy="504826"/>
            </a:xfrm>
            <a:solidFill>
              <a:srgbClr val="212121"/>
            </a:solidFill>
          </p:grpSpPr>
          <p:sp>
            <p:nvSpPr>
              <p:cNvPr id="121" name="Freeform 63">
                <a:extLst>
                  <a:ext uri="{FF2B5EF4-FFF2-40B4-BE49-F238E27FC236}">
                    <a16:creationId xmlns:a16="http://schemas.microsoft.com/office/drawing/2014/main" id="{08825F94-CDBD-8D86-B55B-4C13C6B994F9}"/>
                  </a:ext>
                </a:extLst>
              </p:cNvPr>
              <p:cNvSpPr>
                <a:spLocks noEditPoints="1"/>
              </p:cNvSpPr>
              <p:nvPr/>
            </p:nvSpPr>
            <p:spPr bwMode="auto">
              <a:xfrm>
                <a:off x="10479088" y="9351963"/>
                <a:ext cx="511175" cy="446088"/>
              </a:xfrm>
              <a:custGeom>
                <a:avLst/>
                <a:gdLst>
                  <a:gd name="T0" fmla="*/ 506 w 672"/>
                  <a:gd name="T1" fmla="*/ 117 h 587"/>
                  <a:gd name="T2" fmla="*/ 617 w 672"/>
                  <a:gd name="T3" fmla="*/ 239 h 587"/>
                  <a:gd name="T4" fmla="*/ 506 w 672"/>
                  <a:gd name="T5" fmla="*/ 362 h 587"/>
                  <a:gd name="T6" fmla="*/ 501 w 672"/>
                  <a:gd name="T7" fmla="*/ 362 h 587"/>
                  <a:gd name="T8" fmla="*/ 501 w 672"/>
                  <a:gd name="T9" fmla="*/ 117 h 587"/>
                  <a:gd name="T10" fmla="*/ 506 w 672"/>
                  <a:gd name="T11" fmla="*/ 117 h 587"/>
                  <a:gd name="T12" fmla="*/ 0 w 672"/>
                  <a:gd name="T13" fmla="*/ 0 h 587"/>
                  <a:gd name="T14" fmla="*/ 0 w 672"/>
                  <a:gd name="T15" fmla="*/ 425 h 587"/>
                  <a:gd name="T16" fmla="*/ 145 w 672"/>
                  <a:gd name="T17" fmla="*/ 587 h 587"/>
                  <a:gd name="T18" fmla="*/ 356 w 672"/>
                  <a:gd name="T19" fmla="*/ 587 h 587"/>
                  <a:gd name="T20" fmla="*/ 501 w 672"/>
                  <a:gd name="T21" fmla="*/ 425 h 587"/>
                  <a:gd name="T22" fmla="*/ 501 w 672"/>
                  <a:gd name="T23" fmla="*/ 424 h 587"/>
                  <a:gd name="T24" fmla="*/ 506 w 672"/>
                  <a:gd name="T25" fmla="*/ 424 h 587"/>
                  <a:gd name="T26" fmla="*/ 672 w 672"/>
                  <a:gd name="T27" fmla="*/ 239 h 587"/>
                  <a:gd name="T28" fmla="*/ 506 w 672"/>
                  <a:gd name="T29" fmla="*/ 55 h 587"/>
                  <a:gd name="T30" fmla="*/ 501 w 672"/>
                  <a:gd name="T31" fmla="*/ 55 h 587"/>
                  <a:gd name="T32" fmla="*/ 501 w 672"/>
                  <a:gd name="T33" fmla="*/ 0 h 587"/>
                  <a:gd name="T34" fmla="*/ 0 w 672"/>
                  <a:gd name="T35"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2" h="587">
                    <a:moveTo>
                      <a:pt x="506" y="117"/>
                    </a:moveTo>
                    <a:cubicBezTo>
                      <a:pt x="567" y="117"/>
                      <a:pt x="617" y="172"/>
                      <a:pt x="617" y="239"/>
                    </a:cubicBezTo>
                    <a:cubicBezTo>
                      <a:pt x="617" y="307"/>
                      <a:pt x="567" y="362"/>
                      <a:pt x="506" y="362"/>
                    </a:cubicBezTo>
                    <a:cubicBezTo>
                      <a:pt x="505" y="362"/>
                      <a:pt x="503" y="362"/>
                      <a:pt x="501" y="362"/>
                    </a:cubicBezTo>
                    <a:lnTo>
                      <a:pt x="501" y="117"/>
                    </a:lnTo>
                    <a:cubicBezTo>
                      <a:pt x="503" y="117"/>
                      <a:pt x="505" y="117"/>
                      <a:pt x="506" y="117"/>
                    </a:cubicBezTo>
                    <a:close/>
                    <a:moveTo>
                      <a:pt x="0" y="0"/>
                    </a:moveTo>
                    <a:lnTo>
                      <a:pt x="0" y="425"/>
                    </a:lnTo>
                    <a:cubicBezTo>
                      <a:pt x="0" y="515"/>
                      <a:pt x="65" y="587"/>
                      <a:pt x="145" y="587"/>
                    </a:cubicBezTo>
                    <a:lnTo>
                      <a:pt x="356" y="587"/>
                    </a:lnTo>
                    <a:cubicBezTo>
                      <a:pt x="436" y="587"/>
                      <a:pt x="501" y="515"/>
                      <a:pt x="501" y="425"/>
                    </a:cubicBezTo>
                    <a:lnTo>
                      <a:pt x="501" y="424"/>
                    </a:lnTo>
                    <a:cubicBezTo>
                      <a:pt x="503" y="424"/>
                      <a:pt x="505" y="424"/>
                      <a:pt x="506" y="424"/>
                    </a:cubicBezTo>
                    <a:cubicBezTo>
                      <a:pt x="598" y="424"/>
                      <a:pt x="672" y="341"/>
                      <a:pt x="672" y="239"/>
                    </a:cubicBezTo>
                    <a:cubicBezTo>
                      <a:pt x="672" y="137"/>
                      <a:pt x="598" y="55"/>
                      <a:pt x="506" y="55"/>
                    </a:cubicBezTo>
                    <a:cubicBezTo>
                      <a:pt x="505" y="55"/>
                      <a:pt x="503" y="55"/>
                      <a:pt x="501" y="55"/>
                    </a:cubicBezTo>
                    <a:lnTo>
                      <a:pt x="50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2" name="Rectangle 66">
                <a:extLst>
                  <a:ext uri="{FF2B5EF4-FFF2-40B4-BE49-F238E27FC236}">
                    <a16:creationId xmlns:a16="http://schemas.microsoft.com/office/drawing/2014/main" id="{D61A2805-F19C-E28B-98F8-4C8930AFE742}"/>
                  </a:ext>
                </a:extLst>
              </p:cNvPr>
              <p:cNvSpPr>
                <a:spLocks noChangeArrowheads="1"/>
              </p:cNvSpPr>
              <p:nvPr/>
            </p:nvSpPr>
            <p:spPr bwMode="auto">
              <a:xfrm>
                <a:off x="10479088" y="9293225"/>
                <a:ext cx="3810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sp>
          <p:nvSpPr>
            <p:cNvPr id="91" name="Rectangle 67">
              <a:extLst>
                <a:ext uri="{FF2B5EF4-FFF2-40B4-BE49-F238E27FC236}">
                  <a16:creationId xmlns:a16="http://schemas.microsoft.com/office/drawing/2014/main" id="{242BA25C-4A24-FB69-0253-0F6D8FF78BD2}"/>
                </a:ext>
              </a:extLst>
            </p:cNvPr>
            <p:cNvSpPr>
              <a:spLocks noChangeArrowheads="1"/>
            </p:cNvSpPr>
            <p:nvPr/>
          </p:nvSpPr>
          <p:spPr bwMode="auto">
            <a:xfrm>
              <a:off x="7123113" y="9798050"/>
              <a:ext cx="5192713" cy="6667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2" name="Rectangle 68">
              <a:extLst>
                <a:ext uri="{FF2B5EF4-FFF2-40B4-BE49-F238E27FC236}">
                  <a16:creationId xmlns:a16="http://schemas.microsoft.com/office/drawing/2014/main" id="{BAA82C0D-BC62-3D8F-66DE-F79BEE68EAD7}"/>
                </a:ext>
              </a:extLst>
            </p:cNvPr>
            <p:cNvSpPr>
              <a:spLocks noChangeArrowheads="1"/>
            </p:cNvSpPr>
            <p:nvPr/>
          </p:nvSpPr>
          <p:spPr bwMode="auto">
            <a:xfrm>
              <a:off x="1914525" y="9328150"/>
              <a:ext cx="5192713" cy="6667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93" name="Freeform: Shape 550">
              <a:extLst>
                <a:ext uri="{FF2B5EF4-FFF2-40B4-BE49-F238E27FC236}">
                  <a16:creationId xmlns:a16="http://schemas.microsoft.com/office/drawing/2014/main" id="{F3856BDB-B6E8-2AF5-D9EF-CC92EEB1923C}"/>
                </a:ext>
              </a:extLst>
            </p:cNvPr>
            <p:cNvSpPr>
              <a:spLocks noChangeArrowheads="1"/>
            </p:cNvSpPr>
            <p:nvPr/>
          </p:nvSpPr>
          <p:spPr bwMode="auto">
            <a:xfrm>
              <a:off x="10528300" y="9377362"/>
              <a:ext cx="68263" cy="304800"/>
            </a:xfrm>
            <a:custGeom>
              <a:avLst/>
              <a:gdLst>
                <a:gd name="connsiteX0" fmla="*/ 55563 w 68263"/>
                <a:gd name="connsiteY0" fmla="*/ 0 h 304800"/>
                <a:gd name="connsiteX1" fmla="*/ 68263 w 68263"/>
                <a:gd name="connsiteY1" fmla="*/ 0 h 304800"/>
                <a:gd name="connsiteX2" fmla="*/ 68263 w 68263"/>
                <a:gd name="connsiteY2" fmla="*/ 187325 h 304800"/>
                <a:gd name="connsiteX3" fmla="*/ 55563 w 68263"/>
                <a:gd name="connsiteY3" fmla="*/ 187325 h 304800"/>
                <a:gd name="connsiteX4" fmla="*/ 0 w 68263"/>
                <a:gd name="connsiteY4" fmla="*/ 0 h 304800"/>
                <a:gd name="connsiteX5" fmla="*/ 30163 w 68263"/>
                <a:gd name="connsiteY5" fmla="*/ 0 h 304800"/>
                <a:gd name="connsiteX6" fmla="*/ 30163 w 68263"/>
                <a:gd name="connsiteY6" fmla="*/ 304800 h 304800"/>
                <a:gd name="connsiteX7" fmla="*/ 0 w 68263"/>
                <a:gd name="connsiteY7"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263" h="304800">
                  <a:moveTo>
                    <a:pt x="55563" y="0"/>
                  </a:moveTo>
                  <a:lnTo>
                    <a:pt x="68263" y="0"/>
                  </a:lnTo>
                  <a:lnTo>
                    <a:pt x="68263" y="187325"/>
                  </a:lnTo>
                  <a:lnTo>
                    <a:pt x="55563" y="187325"/>
                  </a:lnTo>
                  <a:close/>
                  <a:moveTo>
                    <a:pt x="0" y="0"/>
                  </a:moveTo>
                  <a:lnTo>
                    <a:pt x="30163" y="0"/>
                  </a:lnTo>
                  <a:lnTo>
                    <a:pt x="30163" y="304800"/>
                  </a:lnTo>
                  <a:lnTo>
                    <a:pt x="0" y="30480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95" name="Freeform: Shape 551">
              <a:extLst>
                <a:ext uri="{FF2B5EF4-FFF2-40B4-BE49-F238E27FC236}">
                  <a16:creationId xmlns:a16="http://schemas.microsoft.com/office/drawing/2014/main" id="{EE269D03-C3AD-42FB-8F8A-725C29BDA3F2}"/>
                </a:ext>
              </a:extLst>
            </p:cNvPr>
            <p:cNvSpPr>
              <a:spLocks/>
            </p:cNvSpPr>
            <p:nvPr/>
          </p:nvSpPr>
          <p:spPr bwMode="auto">
            <a:xfrm>
              <a:off x="4849498" y="7337486"/>
              <a:ext cx="1492572" cy="1927515"/>
            </a:xfrm>
            <a:custGeom>
              <a:avLst/>
              <a:gdLst>
                <a:gd name="connsiteX0" fmla="*/ 54472 w 1492572"/>
                <a:gd name="connsiteY0" fmla="*/ 1467 h 1927515"/>
                <a:gd name="connsiteX1" fmla="*/ 466308 w 1492572"/>
                <a:gd name="connsiteY1" fmla="*/ 572833 h 1927515"/>
                <a:gd name="connsiteX2" fmla="*/ 480014 w 1492572"/>
                <a:gd name="connsiteY2" fmla="*/ 625378 h 1927515"/>
                <a:gd name="connsiteX3" fmla="*/ 487582 w 1492572"/>
                <a:gd name="connsiteY3" fmla="*/ 582119 h 1927515"/>
                <a:gd name="connsiteX4" fmla="*/ 503155 w 1492572"/>
                <a:gd name="connsiteY4" fmla="*/ 508636 h 1927515"/>
                <a:gd name="connsiteX5" fmla="*/ 1054411 w 1492572"/>
                <a:gd name="connsiteY5" fmla="*/ 506352 h 1927515"/>
                <a:gd name="connsiteX6" fmla="*/ 1252375 w 1492572"/>
                <a:gd name="connsiteY6" fmla="*/ 957834 h 1927515"/>
                <a:gd name="connsiteX7" fmla="*/ 1457954 w 1492572"/>
                <a:gd name="connsiteY7" fmla="*/ 1713857 h 1927515"/>
                <a:gd name="connsiteX8" fmla="*/ 431583 w 1492572"/>
                <a:gd name="connsiteY8" fmla="*/ 1497633 h 1927515"/>
                <a:gd name="connsiteX9" fmla="*/ 440510 w 1492572"/>
                <a:gd name="connsiteY9" fmla="*/ 931432 h 1927515"/>
                <a:gd name="connsiteX10" fmla="*/ 451993 w 1492572"/>
                <a:gd name="connsiteY10" fmla="*/ 821979 h 1927515"/>
                <a:gd name="connsiteX11" fmla="*/ 401127 w 1492572"/>
                <a:gd name="connsiteY11" fmla="*/ 849912 h 1927515"/>
                <a:gd name="connsiteX12" fmla="*/ 326166 w 1492572"/>
                <a:gd name="connsiteY12" fmla="*/ 858473 h 1927515"/>
                <a:gd name="connsiteX13" fmla="*/ 83467 w 1492572"/>
                <a:gd name="connsiteY13" fmla="*/ 540343 h 1927515"/>
                <a:gd name="connsiteX14" fmla="*/ 11950 w 1492572"/>
                <a:gd name="connsiteY14" fmla="*/ 271682 h 1927515"/>
                <a:gd name="connsiteX15" fmla="*/ 27928 w 1492572"/>
                <a:gd name="connsiteY15" fmla="*/ 4544 h 1927515"/>
                <a:gd name="connsiteX16" fmla="*/ 54472 w 1492572"/>
                <a:gd name="connsiteY16" fmla="*/ 1467 h 192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92572" h="1927515">
                  <a:moveTo>
                    <a:pt x="54472" y="1467"/>
                  </a:moveTo>
                  <a:cubicBezTo>
                    <a:pt x="150887" y="25222"/>
                    <a:pt x="387330" y="332846"/>
                    <a:pt x="466308" y="572833"/>
                  </a:cubicBezTo>
                  <a:lnTo>
                    <a:pt x="480014" y="625378"/>
                  </a:lnTo>
                  <a:lnTo>
                    <a:pt x="487582" y="582119"/>
                  </a:lnTo>
                  <a:cubicBezTo>
                    <a:pt x="496730" y="534427"/>
                    <a:pt x="503155" y="508636"/>
                    <a:pt x="503155" y="508636"/>
                  </a:cubicBezTo>
                  <a:lnTo>
                    <a:pt x="1054411" y="506352"/>
                  </a:lnTo>
                  <a:cubicBezTo>
                    <a:pt x="1054411" y="506352"/>
                    <a:pt x="1320902" y="766735"/>
                    <a:pt x="1252375" y="957834"/>
                  </a:cubicBezTo>
                  <a:cubicBezTo>
                    <a:pt x="1183849" y="1148172"/>
                    <a:pt x="1614803" y="1437486"/>
                    <a:pt x="1457954" y="1713857"/>
                  </a:cubicBezTo>
                  <a:cubicBezTo>
                    <a:pt x="1301105" y="1990989"/>
                    <a:pt x="462039" y="2073215"/>
                    <a:pt x="431583" y="1497633"/>
                  </a:cubicBezTo>
                  <a:cubicBezTo>
                    <a:pt x="419876" y="1281504"/>
                    <a:pt x="427014" y="1088394"/>
                    <a:pt x="440510" y="931432"/>
                  </a:cubicBezTo>
                  <a:lnTo>
                    <a:pt x="451993" y="821979"/>
                  </a:lnTo>
                  <a:lnTo>
                    <a:pt x="401127" y="849912"/>
                  </a:lnTo>
                  <a:cubicBezTo>
                    <a:pt x="380261" y="856172"/>
                    <a:pt x="355409" y="859187"/>
                    <a:pt x="326166" y="858473"/>
                  </a:cubicBezTo>
                  <a:cubicBezTo>
                    <a:pt x="-140973" y="847818"/>
                    <a:pt x="45426" y="617211"/>
                    <a:pt x="83467" y="540343"/>
                  </a:cubicBezTo>
                  <a:cubicBezTo>
                    <a:pt x="122268" y="464235"/>
                    <a:pt x="45426" y="468801"/>
                    <a:pt x="11950" y="271682"/>
                  </a:cubicBezTo>
                  <a:cubicBezTo>
                    <a:pt x="-22286" y="75324"/>
                    <a:pt x="27928" y="4544"/>
                    <a:pt x="27928" y="4544"/>
                  </a:cubicBezTo>
                  <a:cubicBezTo>
                    <a:pt x="34775" y="-308"/>
                    <a:pt x="43759" y="-1173"/>
                    <a:pt x="54472" y="1467"/>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97" name="Freeform: Shape 552">
              <a:extLst>
                <a:ext uri="{FF2B5EF4-FFF2-40B4-BE49-F238E27FC236}">
                  <a16:creationId xmlns:a16="http://schemas.microsoft.com/office/drawing/2014/main" id="{F8AD8A1A-6E6C-DB6B-D823-52651A0602D3}"/>
                </a:ext>
              </a:extLst>
            </p:cNvPr>
            <p:cNvSpPr>
              <a:spLocks/>
            </p:cNvSpPr>
            <p:nvPr/>
          </p:nvSpPr>
          <p:spPr bwMode="auto">
            <a:xfrm>
              <a:off x="4740080" y="7935475"/>
              <a:ext cx="1184470" cy="1392675"/>
            </a:xfrm>
            <a:custGeom>
              <a:avLst/>
              <a:gdLst>
                <a:gd name="connsiteX0" fmla="*/ 355072 w 1184470"/>
                <a:gd name="connsiteY0" fmla="*/ 205 h 1392675"/>
                <a:gd name="connsiteX1" fmla="*/ 390200 w 1184470"/>
                <a:gd name="connsiteY1" fmla="*/ 372 h 1392675"/>
                <a:gd name="connsiteX2" fmla="*/ 429736 w 1184470"/>
                <a:gd name="connsiteY2" fmla="*/ 289484 h 1392675"/>
                <a:gd name="connsiteX3" fmla="*/ 769590 w 1184470"/>
                <a:gd name="connsiteY3" fmla="*/ 16349 h 1392675"/>
                <a:gd name="connsiteX4" fmla="*/ 984200 w 1184470"/>
                <a:gd name="connsiteY4" fmla="*/ 64094 h 1392675"/>
                <a:gd name="connsiteX5" fmla="*/ 995044 w 1184470"/>
                <a:gd name="connsiteY5" fmla="*/ 73115 h 1392675"/>
                <a:gd name="connsiteX6" fmla="*/ 996089 w 1184470"/>
                <a:gd name="connsiteY6" fmla="*/ 73277 h 1392675"/>
                <a:gd name="connsiteX7" fmla="*/ 1184470 w 1184470"/>
                <a:gd name="connsiteY7" fmla="*/ 448573 h 1392675"/>
                <a:gd name="connsiteX8" fmla="*/ 1033460 w 1184470"/>
                <a:gd name="connsiteY8" fmla="*/ 849751 h 1392675"/>
                <a:gd name="connsiteX9" fmla="*/ 862715 w 1184470"/>
                <a:gd name="connsiteY9" fmla="*/ 560179 h 1392675"/>
                <a:gd name="connsiteX10" fmla="*/ 852912 w 1184470"/>
                <a:gd name="connsiteY10" fmla="*/ 538413 h 1392675"/>
                <a:gd name="connsiteX11" fmla="*/ 851037 w 1184470"/>
                <a:gd name="connsiteY11" fmla="*/ 542932 h 1392675"/>
                <a:gd name="connsiteX12" fmla="*/ 926972 w 1184470"/>
                <a:gd name="connsiteY12" fmla="*/ 977266 h 1392675"/>
                <a:gd name="connsiteX13" fmla="*/ 869950 w 1184470"/>
                <a:gd name="connsiteY13" fmla="*/ 1392675 h 1392675"/>
                <a:gd name="connsiteX14" fmla="*/ 123334 w 1184470"/>
                <a:gd name="connsiteY14" fmla="*/ 1392675 h 1392675"/>
                <a:gd name="connsiteX15" fmla="*/ 139301 w 1184470"/>
                <a:gd name="connsiteY15" fmla="*/ 917162 h 1392675"/>
                <a:gd name="connsiteX16" fmla="*/ 39701 w 1184470"/>
                <a:gd name="connsiteY16" fmla="*/ 826624 h 1392675"/>
                <a:gd name="connsiteX17" fmla="*/ 222173 w 1184470"/>
                <a:gd name="connsiteY17" fmla="*/ 23957 h 1392675"/>
                <a:gd name="connsiteX18" fmla="*/ 355072 w 1184470"/>
                <a:gd name="connsiteY18" fmla="*/ 205 h 139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4470" h="1392675">
                  <a:moveTo>
                    <a:pt x="355072" y="205"/>
                  </a:moveTo>
                  <a:cubicBezTo>
                    <a:pt x="367913" y="-151"/>
                    <a:pt x="379746" y="-9"/>
                    <a:pt x="390200" y="372"/>
                  </a:cubicBezTo>
                  <a:cubicBezTo>
                    <a:pt x="349144" y="82541"/>
                    <a:pt x="279196" y="260573"/>
                    <a:pt x="429736" y="289484"/>
                  </a:cubicBezTo>
                  <a:cubicBezTo>
                    <a:pt x="577234" y="316874"/>
                    <a:pt x="711807" y="117538"/>
                    <a:pt x="769590" y="16349"/>
                  </a:cubicBezTo>
                  <a:cubicBezTo>
                    <a:pt x="840108" y="28332"/>
                    <a:pt x="947299" y="43227"/>
                    <a:pt x="984200" y="64094"/>
                  </a:cubicBezTo>
                  <a:lnTo>
                    <a:pt x="995044" y="73115"/>
                  </a:lnTo>
                  <a:lnTo>
                    <a:pt x="996089" y="73277"/>
                  </a:lnTo>
                  <a:cubicBezTo>
                    <a:pt x="996089" y="73277"/>
                    <a:pt x="1050239" y="129609"/>
                    <a:pt x="1184470" y="448573"/>
                  </a:cubicBezTo>
                  <a:lnTo>
                    <a:pt x="1033460" y="849751"/>
                  </a:lnTo>
                  <a:cubicBezTo>
                    <a:pt x="982551" y="769820"/>
                    <a:pt x="908905" y="650494"/>
                    <a:pt x="862715" y="560179"/>
                  </a:cubicBezTo>
                  <a:lnTo>
                    <a:pt x="852912" y="538413"/>
                  </a:lnTo>
                  <a:lnTo>
                    <a:pt x="851037" y="542932"/>
                  </a:lnTo>
                  <a:cubicBezTo>
                    <a:pt x="816158" y="654868"/>
                    <a:pt x="818629" y="801517"/>
                    <a:pt x="926972" y="977266"/>
                  </a:cubicBezTo>
                  <a:cubicBezTo>
                    <a:pt x="896560" y="1207795"/>
                    <a:pt x="869950" y="1392675"/>
                    <a:pt x="869950" y="1392675"/>
                  </a:cubicBezTo>
                  <a:lnTo>
                    <a:pt x="123334" y="1392675"/>
                  </a:lnTo>
                  <a:cubicBezTo>
                    <a:pt x="184158" y="1193340"/>
                    <a:pt x="139301" y="917162"/>
                    <a:pt x="139301" y="917162"/>
                  </a:cubicBezTo>
                  <a:cubicBezTo>
                    <a:pt x="73154" y="873034"/>
                    <a:pt x="39701" y="826624"/>
                    <a:pt x="39701" y="826624"/>
                  </a:cubicBezTo>
                  <a:cubicBezTo>
                    <a:pt x="39701" y="826624"/>
                    <a:pt x="-126805" y="660765"/>
                    <a:pt x="222173" y="23957"/>
                  </a:cubicBezTo>
                  <a:cubicBezTo>
                    <a:pt x="268932" y="6839"/>
                    <a:pt x="316546" y="1275"/>
                    <a:pt x="355072" y="20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00" name="Freeform: Shape 553">
              <a:extLst>
                <a:ext uri="{FF2B5EF4-FFF2-40B4-BE49-F238E27FC236}">
                  <a16:creationId xmlns:a16="http://schemas.microsoft.com/office/drawing/2014/main" id="{473A1DD4-93CB-6575-F493-D27AE1D40E0F}"/>
                </a:ext>
              </a:extLst>
            </p:cNvPr>
            <p:cNvSpPr>
              <a:spLocks/>
            </p:cNvSpPr>
            <p:nvPr/>
          </p:nvSpPr>
          <p:spPr bwMode="auto">
            <a:xfrm>
              <a:off x="4527549" y="7959999"/>
              <a:ext cx="1170800" cy="977626"/>
            </a:xfrm>
            <a:custGeom>
              <a:avLst/>
              <a:gdLst>
                <a:gd name="connsiteX0" fmla="*/ 1065491 w 1170800"/>
                <a:gd name="connsiteY0" fmla="*/ 513996 h 977626"/>
                <a:gd name="connsiteX1" fmla="*/ 1075245 w 1170800"/>
                <a:gd name="connsiteY1" fmla="*/ 535655 h 977626"/>
                <a:gd name="connsiteX2" fmla="*/ 1128728 w 1170800"/>
                <a:gd name="connsiteY2" fmla="*/ 633107 h 977626"/>
                <a:gd name="connsiteX3" fmla="*/ 1170800 w 1170800"/>
                <a:gd name="connsiteY3" fmla="*/ 703599 h 977626"/>
                <a:gd name="connsiteX4" fmla="*/ 1140223 w 1170800"/>
                <a:gd name="connsiteY4" fmla="*/ 952226 h 977626"/>
                <a:gd name="connsiteX5" fmla="*/ 1063868 w 1170800"/>
                <a:gd name="connsiteY5" fmla="*/ 517888 h 977626"/>
                <a:gd name="connsiteX6" fmla="*/ 434407 w 1170800"/>
                <a:gd name="connsiteY6" fmla="*/ 0 h 977626"/>
                <a:gd name="connsiteX7" fmla="*/ 375144 w 1170800"/>
                <a:gd name="connsiteY7" fmla="*/ 113390 h 977626"/>
                <a:gd name="connsiteX8" fmla="*/ 288275 w 1170800"/>
                <a:gd name="connsiteY8" fmla="*/ 309978 h 977626"/>
                <a:gd name="connsiteX9" fmla="*/ 275014 w 1170800"/>
                <a:gd name="connsiteY9" fmla="*/ 347772 h 977626"/>
                <a:gd name="connsiteX10" fmla="*/ 258897 w 1170800"/>
                <a:gd name="connsiteY10" fmla="*/ 393588 h 977626"/>
                <a:gd name="connsiteX11" fmla="*/ 245663 w 1170800"/>
                <a:gd name="connsiteY11" fmla="*/ 793603 h 977626"/>
                <a:gd name="connsiteX12" fmla="*/ 245752 w 1170800"/>
                <a:gd name="connsiteY12" fmla="*/ 793718 h 977626"/>
                <a:gd name="connsiteX13" fmla="*/ 245758 w 1170800"/>
                <a:gd name="connsiteY13" fmla="*/ 793730 h 977626"/>
                <a:gd name="connsiteX14" fmla="*/ 252139 w 1170800"/>
                <a:gd name="connsiteY14" fmla="*/ 801981 h 977626"/>
                <a:gd name="connsiteX15" fmla="*/ 248743 w 1170800"/>
                <a:gd name="connsiteY15" fmla="*/ 806429 h 977626"/>
                <a:gd name="connsiteX16" fmla="*/ 92175 w 1170800"/>
                <a:gd name="connsiteY16" fmla="*/ 977626 h 977626"/>
                <a:gd name="connsiteX17" fmla="*/ 0 w 1170800"/>
                <a:gd name="connsiteY17" fmla="*/ 521374 h 977626"/>
                <a:gd name="connsiteX18" fmla="*/ 332135 w 1170800"/>
                <a:gd name="connsiteY18" fmla="*/ 62841 h 977626"/>
                <a:gd name="connsiteX19" fmla="*/ 381841 w 1170800"/>
                <a:gd name="connsiteY19" fmla="*/ 25295 h 977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70800" h="977626">
                  <a:moveTo>
                    <a:pt x="1065491" y="513996"/>
                  </a:moveTo>
                  <a:lnTo>
                    <a:pt x="1075245" y="535655"/>
                  </a:lnTo>
                  <a:cubicBezTo>
                    <a:pt x="1090642" y="565760"/>
                    <a:pt x="1109089" y="599088"/>
                    <a:pt x="1128728" y="633107"/>
                  </a:cubicBezTo>
                  <a:lnTo>
                    <a:pt x="1170800" y="703599"/>
                  </a:lnTo>
                  <a:lnTo>
                    <a:pt x="1140223" y="952226"/>
                  </a:lnTo>
                  <a:cubicBezTo>
                    <a:pt x="1031281" y="776475"/>
                    <a:pt x="1028796" y="629825"/>
                    <a:pt x="1063868" y="517888"/>
                  </a:cubicBezTo>
                  <a:close/>
                  <a:moveTo>
                    <a:pt x="434407" y="0"/>
                  </a:moveTo>
                  <a:lnTo>
                    <a:pt x="375144" y="113390"/>
                  </a:lnTo>
                  <a:cubicBezTo>
                    <a:pt x="339243" y="185782"/>
                    <a:pt x="310731" y="251112"/>
                    <a:pt x="288275" y="309978"/>
                  </a:cubicBezTo>
                  <a:lnTo>
                    <a:pt x="275014" y="347772"/>
                  </a:lnTo>
                  <a:lnTo>
                    <a:pt x="258897" y="393588"/>
                  </a:lnTo>
                  <a:cubicBezTo>
                    <a:pt x="175072" y="656200"/>
                    <a:pt x="226269" y="764723"/>
                    <a:pt x="245663" y="793603"/>
                  </a:cubicBezTo>
                  <a:lnTo>
                    <a:pt x="245752" y="793718"/>
                  </a:lnTo>
                  <a:lnTo>
                    <a:pt x="245758" y="793730"/>
                  </a:lnTo>
                  <a:lnTo>
                    <a:pt x="252139" y="801981"/>
                  </a:lnTo>
                  <a:lnTo>
                    <a:pt x="248743" y="806429"/>
                  </a:lnTo>
                  <a:cubicBezTo>
                    <a:pt x="233152" y="826671"/>
                    <a:pt x="166163" y="911754"/>
                    <a:pt x="92175" y="977626"/>
                  </a:cubicBezTo>
                  <a:lnTo>
                    <a:pt x="0" y="521374"/>
                  </a:lnTo>
                  <a:cubicBezTo>
                    <a:pt x="111982" y="347999"/>
                    <a:pt x="253672" y="138883"/>
                    <a:pt x="332135" y="62841"/>
                  </a:cubicBezTo>
                  <a:cubicBezTo>
                    <a:pt x="347752" y="48013"/>
                    <a:pt x="364511" y="35656"/>
                    <a:pt x="381841" y="2529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01" name="Freeform: Shape 554">
              <a:extLst>
                <a:ext uri="{FF2B5EF4-FFF2-40B4-BE49-F238E27FC236}">
                  <a16:creationId xmlns:a16="http://schemas.microsoft.com/office/drawing/2014/main" id="{2ECE0EA2-072D-8C0C-6F00-4E2DBD33182E}"/>
                </a:ext>
              </a:extLst>
            </p:cNvPr>
            <p:cNvSpPr>
              <a:spLocks/>
            </p:cNvSpPr>
            <p:nvPr/>
          </p:nvSpPr>
          <p:spPr bwMode="auto">
            <a:xfrm>
              <a:off x="3281624" y="7785100"/>
              <a:ext cx="2845185" cy="1832755"/>
            </a:xfrm>
            <a:custGeom>
              <a:avLst/>
              <a:gdLst>
                <a:gd name="connsiteX0" fmla="*/ 2029318 w 2845185"/>
                <a:gd name="connsiteY0" fmla="*/ 1601788 h 1832755"/>
                <a:gd name="connsiteX1" fmla="*/ 2103176 w 2845185"/>
                <a:gd name="connsiteY1" fmla="*/ 1714885 h 1832755"/>
                <a:gd name="connsiteX2" fmla="*/ 2065866 w 2845185"/>
                <a:gd name="connsiteY2" fmla="*/ 1737656 h 1832755"/>
                <a:gd name="connsiteX3" fmla="*/ 1859520 w 2845185"/>
                <a:gd name="connsiteY3" fmla="*/ 1823427 h 1832755"/>
                <a:gd name="connsiteX4" fmla="*/ 1685154 w 2845185"/>
                <a:gd name="connsiteY4" fmla="*/ 1773331 h 1832755"/>
                <a:gd name="connsiteX5" fmla="*/ 1506219 w 2845185"/>
                <a:gd name="connsiteY5" fmla="*/ 1831017 h 1832755"/>
                <a:gd name="connsiteX6" fmla="*/ 1570940 w 2845185"/>
                <a:gd name="connsiteY6" fmla="*/ 1711848 h 1832755"/>
                <a:gd name="connsiteX7" fmla="*/ 1976018 w 2845185"/>
                <a:gd name="connsiteY7" fmla="*/ 1654162 h 1832755"/>
                <a:gd name="connsiteX8" fmla="*/ 2642997 w 2845185"/>
                <a:gd name="connsiteY8" fmla="*/ 598488 h 1832755"/>
                <a:gd name="connsiteX9" fmla="*/ 2660508 w 2845185"/>
                <a:gd name="connsiteY9" fmla="*/ 641105 h 1832755"/>
                <a:gd name="connsiteX10" fmla="*/ 2748823 w 2845185"/>
                <a:gd name="connsiteY10" fmla="*/ 1300152 h 1832755"/>
                <a:gd name="connsiteX11" fmla="*/ 2146605 w 2845185"/>
                <a:gd name="connsiteY11" fmla="*/ 1687513 h 1832755"/>
                <a:gd name="connsiteX12" fmla="*/ 2066664 w 2845185"/>
                <a:gd name="connsiteY12" fmla="*/ 1564227 h 1832755"/>
                <a:gd name="connsiteX13" fmla="*/ 2548591 w 2845185"/>
                <a:gd name="connsiteY13" fmla="*/ 1086304 h 1832755"/>
                <a:gd name="connsiteX14" fmla="*/ 2492252 w 2845185"/>
                <a:gd name="connsiteY14" fmla="*/ 999548 h 1832755"/>
                <a:gd name="connsiteX15" fmla="*/ 283603 w 2845185"/>
                <a:gd name="connsiteY15" fmla="*/ 0 h 1832755"/>
                <a:gd name="connsiteX16" fmla="*/ 504379 w 2845185"/>
                <a:gd name="connsiteY16" fmla="*/ 59286 h 1832755"/>
                <a:gd name="connsiteX17" fmla="*/ 639890 w 2845185"/>
                <a:gd name="connsiteY17" fmla="*/ 224224 h 1832755"/>
                <a:gd name="connsiteX18" fmla="*/ 1080682 w 2845185"/>
                <a:gd name="connsiteY18" fmla="*/ 959223 h 1832755"/>
                <a:gd name="connsiteX19" fmla="*/ 1245884 w 2845185"/>
                <a:gd name="connsiteY19" fmla="*/ 696234 h 1832755"/>
                <a:gd name="connsiteX20" fmla="*/ 1338001 w 2845185"/>
                <a:gd name="connsiteY20" fmla="*/ 1152283 h 1832755"/>
                <a:gd name="connsiteX21" fmla="*/ 994655 w 2845185"/>
                <a:gd name="connsiteY21" fmla="*/ 1273896 h 1832755"/>
                <a:gd name="connsiteX22" fmla="*/ 515799 w 2845185"/>
                <a:gd name="connsiteY22" fmla="*/ 246266 h 1832755"/>
                <a:gd name="connsiteX23" fmla="*/ 2684 w 2845185"/>
                <a:gd name="connsiteY23" fmla="*/ 158097 h 1832755"/>
                <a:gd name="connsiteX24" fmla="*/ 296545 w 2845185"/>
                <a:gd name="connsiteY24" fmla="*/ 66887 h 1832755"/>
                <a:gd name="connsiteX25" fmla="*/ 283603 w 2845185"/>
                <a:gd name="connsiteY25" fmla="*/ 0 h 1832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45185" h="1832755">
                  <a:moveTo>
                    <a:pt x="2029318" y="1601788"/>
                  </a:moveTo>
                  <a:cubicBezTo>
                    <a:pt x="2049876" y="1620005"/>
                    <a:pt x="2085663" y="1657198"/>
                    <a:pt x="2103176" y="1714885"/>
                  </a:cubicBezTo>
                  <a:cubicBezTo>
                    <a:pt x="2079572" y="1729306"/>
                    <a:pt x="2065866" y="1737656"/>
                    <a:pt x="2065866" y="1737656"/>
                  </a:cubicBezTo>
                  <a:cubicBezTo>
                    <a:pt x="2065866" y="1737656"/>
                    <a:pt x="2034648" y="1862138"/>
                    <a:pt x="1859520" y="1823427"/>
                  </a:cubicBezTo>
                  <a:cubicBezTo>
                    <a:pt x="1854952" y="1822668"/>
                    <a:pt x="1685154" y="1773331"/>
                    <a:pt x="1685154" y="1773331"/>
                  </a:cubicBezTo>
                  <a:cubicBezTo>
                    <a:pt x="1685154" y="1773331"/>
                    <a:pt x="1581600" y="1844680"/>
                    <a:pt x="1506219" y="1831017"/>
                  </a:cubicBezTo>
                  <a:cubicBezTo>
                    <a:pt x="1430076" y="1817355"/>
                    <a:pt x="1513833" y="1745246"/>
                    <a:pt x="1570940" y="1711848"/>
                  </a:cubicBezTo>
                  <a:cubicBezTo>
                    <a:pt x="1627285" y="1677692"/>
                    <a:pt x="1976018" y="1654162"/>
                    <a:pt x="1976018" y="1654162"/>
                  </a:cubicBezTo>
                  <a:close/>
                  <a:moveTo>
                    <a:pt x="2642997" y="598488"/>
                  </a:moveTo>
                  <a:cubicBezTo>
                    <a:pt x="2649088" y="612186"/>
                    <a:pt x="2654417" y="626646"/>
                    <a:pt x="2660508" y="641105"/>
                  </a:cubicBezTo>
                  <a:cubicBezTo>
                    <a:pt x="2807446" y="997264"/>
                    <a:pt x="2942964" y="1163929"/>
                    <a:pt x="2748823" y="1300152"/>
                  </a:cubicBezTo>
                  <a:cubicBezTo>
                    <a:pt x="2606453" y="1399846"/>
                    <a:pt x="2294304" y="1595429"/>
                    <a:pt x="2146605" y="1687513"/>
                  </a:cubicBezTo>
                  <a:cubicBezTo>
                    <a:pt x="2131378" y="1641852"/>
                    <a:pt x="2104731" y="1600756"/>
                    <a:pt x="2066664" y="1564227"/>
                  </a:cubicBezTo>
                  <a:lnTo>
                    <a:pt x="2548591" y="1086304"/>
                  </a:lnTo>
                  <a:cubicBezTo>
                    <a:pt x="2548591" y="1086304"/>
                    <a:pt x="2524990" y="1051297"/>
                    <a:pt x="2492252" y="999548"/>
                  </a:cubicBezTo>
                  <a:close/>
                  <a:moveTo>
                    <a:pt x="283603" y="0"/>
                  </a:moveTo>
                  <a:lnTo>
                    <a:pt x="504379" y="59286"/>
                  </a:lnTo>
                  <a:cubicBezTo>
                    <a:pt x="666536" y="34963"/>
                    <a:pt x="639890" y="224224"/>
                    <a:pt x="639890" y="224224"/>
                  </a:cubicBezTo>
                  <a:lnTo>
                    <a:pt x="1080682" y="959223"/>
                  </a:lnTo>
                  <a:cubicBezTo>
                    <a:pt x="1080682" y="959223"/>
                    <a:pt x="1153005" y="839890"/>
                    <a:pt x="1245884" y="696234"/>
                  </a:cubicBezTo>
                  <a:lnTo>
                    <a:pt x="1338001" y="1152283"/>
                  </a:lnTo>
                  <a:cubicBezTo>
                    <a:pt x="1247406" y="1232852"/>
                    <a:pt x="1123315" y="1308100"/>
                    <a:pt x="994655" y="1273896"/>
                  </a:cubicBezTo>
                  <a:cubicBezTo>
                    <a:pt x="745711" y="1207769"/>
                    <a:pt x="515799" y="246266"/>
                    <a:pt x="515799" y="246266"/>
                  </a:cubicBezTo>
                  <a:cubicBezTo>
                    <a:pt x="438146" y="139095"/>
                    <a:pt x="-39949" y="209022"/>
                    <a:pt x="2684" y="158097"/>
                  </a:cubicBezTo>
                  <a:cubicBezTo>
                    <a:pt x="44555" y="107171"/>
                    <a:pt x="296545" y="66887"/>
                    <a:pt x="296545" y="66887"/>
                  </a:cubicBezTo>
                  <a:cubicBezTo>
                    <a:pt x="272183" y="36484"/>
                    <a:pt x="283603" y="0"/>
                    <a:pt x="2836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02" name="Freeform 80">
              <a:extLst>
                <a:ext uri="{FF2B5EF4-FFF2-40B4-BE49-F238E27FC236}">
                  <a16:creationId xmlns:a16="http://schemas.microsoft.com/office/drawing/2014/main" id="{11066889-5F71-BA55-F35F-EF0A93A68DDA}"/>
                </a:ext>
              </a:extLst>
            </p:cNvPr>
            <p:cNvSpPr>
              <a:spLocks/>
            </p:cNvSpPr>
            <p:nvPr/>
          </p:nvSpPr>
          <p:spPr bwMode="auto">
            <a:xfrm>
              <a:off x="5310188" y="9350375"/>
              <a:ext cx="117475" cy="149225"/>
            </a:xfrm>
            <a:custGeom>
              <a:avLst/>
              <a:gdLst>
                <a:gd name="T0" fmla="*/ 49 w 154"/>
                <a:gd name="T1" fmla="*/ 0 h 198"/>
                <a:gd name="T2" fmla="*/ 0 w 154"/>
                <a:gd name="T3" fmla="*/ 49 h 198"/>
                <a:gd name="T4" fmla="*/ 97 w 154"/>
                <a:gd name="T5" fmla="*/ 198 h 198"/>
                <a:gd name="T6" fmla="*/ 154 w 154"/>
                <a:gd name="T7" fmla="*/ 162 h 198"/>
                <a:gd name="T8" fmla="*/ 49 w 154"/>
                <a:gd name="T9" fmla="*/ 0 h 198"/>
              </a:gdLst>
              <a:ahLst/>
              <a:cxnLst>
                <a:cxn ang="0">
                  <a:pos x="T0" y="T1"/>
                </a:cxn>
                <a:cxn ang="0">
                  <a:pos x="T2" y="T3"/>
                </a:cxn>
                <a:cxn ang="0">
                  <a:pos x="T4" y="T5"/>
                </a:cxn>
                <a:cxn ang="0">
                  <a:pos x="T6" y="T7"/>
                </a:cxn>
                <a:cxn ang="0">
                  <a:pos x="T8" y="T9"/>
                </a:cxn>
              </a:cxnLst>
              <a:rect l="0" t="0" r="r" b="b"/>
              <a:pathLst>
                <a:path w="154" h="198">
                  <a:moveTo>
                    <a:pt x="49" y="0"/>
                  </a:moveTo>
                  <a:lnTo>
                    <a:pt x="0" y="49"/>
                  </a:lnTo>
                  <a:cubicBezTo>
                    <a:pt x="27" y="73"/>
                    <a:pt x="74" y="122"/>
                    <a:pt x="97" y="198"/>
                  </a:cubicBezTo>
                  <a:cubicBezTo>
                    <a:pt x="113" y="188"/>
                    <a:pt x="132" y="176"/>
                    <a:pt x="154" y="162"/>
                  </a:cubicBezTo>
                  <a:cubicBezTo>
                    <a:pt x="134" y="102"/>
                    <a:pt x="99" y="48"/>
                    <a:pt x="49" y="0"/>
                  </a:cubicBezTo>
                  <a:close/>
                </a:path>
              </a:pathLst>
            </a:custGeom>
            <a:solidFill>
              <a:srgbClr val="2ABF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3" name="Freeform: Shape 556">
              <a:extLst>
                <a:ext uri="{FF2B5EF4-FFF2-40B4-BE49-F238E27FC236}">
                  <a16:creationId xmlns:a16="http://schemas.microsoft.com/office/drawing/2014/main" id="{27CAAB60-252E-BBD5-0D86-25B6162F24B5}"/>
                </a:ext>
              </a:extLst>
            </p:cNvPr>
            <p:cNvSpPr>
              <a:spLocks/>
            </p:cNvSpPr>
            <p:nvPr/>
          </p:nvSpPr>
          <p:spPr bwMode="auto">
            <a:xfrm>
              <a:off x="5149356" y="7597776"/>
              <a:ext cx="203695" cy="263369"/>
            </a:xfrm>
            <a:custGeom>
              <a:avLst/>
              <a:gdLst>
                <a:gd name="connsiteX0" fmla="*/ 186105 w 203695"/>
                <a:gd name="connsiteY0" fmla="*/ 0 h 263369"/>
                <a:gd name="connsiteX1" fmla="*/ 203695 w 203695"/>
                <a:gd name="connsiteY1" fmla="*/ 50211 h 263369"/>
                <a:gd name="connsiteX2" fmla="*/ 14030 w 203695"/>
                <a:gd name="connsiteY2" fmla="*/ 258662 h 263369"/>
                <a:gd name="connsiteX3" fmla="*/ 0 w 203695"/>
                <a:gd name="connsiteY3" fmla="*/ 172781 h 263369"/>
                <a:gd name="connsiteX4" fmla="*/ 42359 w 203695"/>
                <a:gd name="connsiteY4" fmla="*/ 153731 h 263369"/>
                <a:gd name="connsiteX5" fmla="*/ 168953 w 203695"/>
                <a:gd name="connsiteY5" fmla="*/ 12838 h 263369"/>
                <a:gd name="connsiteX6" fmla="*/ 169315 w 203695"/>
                <a:gd name="connsiteY6" fmla="*/ 11978 h 26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695" h="263369">
                  <a:moveTo>
                    <a:pt x="186105" y="0"/>
                  </a:moveTo>
                  <a:lnTo>
                    <a:pt x="203695" y="50211"/>
                  </a:lnTo>
                  <a:cubicBezTo>
                    <a:pt x="142513" y="260184"/>
                    <a:pt x="62976" y="274638"/>
                    <a:pt x="14030" y="258662"/>
                  </a:cubicBezTo>
                  <a:lnTo>
                    <a:pt x="0" y="172781"/>
                  </a:lnTo>
                  <a:lnTo>
                    <a:pt x="42359" y="153731"/>
                  </a:lnTo>
                  <a:cubicBezTo>
                    <a:pt x="89835" y="125458"/>
                    <a:pt x="135329" y="77237"/>
                    <a:pt x="168953" y="12838"/>
                  </a:cubicBezTo>
                  <a:lnTo>
                    <a:pt x="169315" y="11978"/>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04" name="Freeform: Shape 557">
              <a:extLst>
                <a:ext uri="{FF2B5EF4-FFF2-40B4-BE49-F238E27FC236}">
                  <a16:creationId xmlns:a16="http://schemas.microsoft.com/office/drawing/2014/main" id="{37DAA4B0-BE41-9AFC-0001-BA0A690B01DF}"/>
                </a:ext>
              </a:extLst>
            </p:cNvPr>
            <p:cNvSpPr>
              <a:spLocks/>
            </p:cNvSpPr>
            <p:nvPr/>
          </p:nvSpPr>
          <p:spPr bwMode="auto">
            <a:xfrm>
              <a:off x="4876800" y="7051675"/>
              <a:ext cx="633413" cy="1175320"/>
            </a:xfrm>
            <a:custGeom>
              <a:avLst/>
              <a:gdLst>
                <a:gd name="connsiteX0" fmla="*/ 475985 w 633413"/>
                <a:gd name="connsiteY0" fmla="*/ 595313 h 1175320"/>
                <a:gd name="connsiteX1" fmla="*/ 580177 w 633413"/>
                <a:gd name="connsiteY1" fmla="*/ 890505 h 1175320"/>
                <a:gd name="connsiteX2" fmla="*/ 633413 w 633413"/>
                <a:gd name="connsiteY2" fmla="*/ 899634 h 1175320"/>
                <a:gd name="connsiteX3" fmla="*/ 293459 w 633413"/>
                <a:gd name="connsiteY3" fmla="*/ 1172762 h 1175320"/>
                <a:gd name="connsiteX4" fmla="*/ 253912 w 633413"/>
                <a:gd name="connsiteY4" fmla="*/ 883657 h 1175320"/>
                <a:gd name="connsiteX5" fmla="*/ 301825 w 633413"/>
                <a:gd name="connsiteY5" fmla="*/ 888222 h 1175320"/>
                <a:gd name="connsiteX6" fmla="*/ 287375 w 633413"/>
                <a:gd name="connsiteY6" fmla="*/ 803773 h 1175320"/>
                <a:gd name="connsiteX7" fmla="*/ 475985 w 633413"/>
                <a:gd name="connsiteY7" fmla="*/ 595313 h 1175320"/>
                <a:gd name="connsiteX8" fmla="*/ 248444 w 633413"/>
                <a:gd name="connsiteY8" fmla="*/ 0 h 1175320"/>
                <a:gd name="connsiteX9" fmla="*/ 496888 w 633413"/>
                <a:gd name="connsiteY9" fmla="*/ 320977 h 1175320"/>
                <a:gd name="connsiteX10" fmla="*/ 220247 w 633413"/>
                <a:gd name="connsiteY10" fmla="*/ 728663 h 1175320"/>
                <a:gd name="connsiteX11" fmla="*/ 0 w 633413"/>
                <a:gd name="connsiteY11" fmla="*/ 320977 h 1175320"/>
                <a:gd name="connsiteX12" fmla="*/ 248444 w 633413"/>
                <a:gd name="connsiteY12" fmla="*/ 0 h 117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3413" h="1175320">
                  <a:moveTo>
                    <a:pt x="475985" y="595313"/>
                  </a:moveTo>
                  <a:lnTo>
                    <a:pt x="580177" y="890505"/>
                  </a:lnTo>
                  <a:cubicBezTo>
                    <a:pt x="580177" y="890505"/>
                    <a:pt x="602232" y="893548"/>
                    <a:pt x="633413" y="899634"/>
                  </a:cubicBezTo>
                  <a:cubicBezTo>
                    <a:pt x="575613" y="1000821"/>
                    <a:pt x="441001" y="1200151"/>
                    <a:pt x="293459" y="1172762"/>
                  </a:cubicBezTo>
                  <a:cubicBezTo>
                    <a:pt x="142875" y="1143852"/>
                    <a:pt x="212843" y="965824"/>
                    <a:pt x="253912" y="883657"/>
                  </a:cubicBezTo>
                  <a:cubicBezTo>
                    <a:pt x="282812" y="885179"/>
                    <a:pt x="301825" y="888222"/>
                    <a:pt x="301825" y="888222"/>
                  </a:cubicBezTo>
                  <a:lnTo>
                    <a:pt x="287375" y="803773"/>
                  </a:lnTo>
                  <a:cubicBezTo>
                    <a:pt x="336048" y="819750"/>
                    <a:pt x="415143" y="805295"/>
                    <a:pt x="475985" y="595313"/>
                  </a:cubicBezTo>
                  <a:close/>
                  <a:moveTo>
                    <a:pt x="248444" y="0"/>
                  </a:moveTo>
                  <a:cubicBezTo>
                    <a:pt x="385622" y="0"/>
                    <a:pt x="496888" y="73779"/>
                    <a:pt x="496888" y="320977"/>
                  </a:cubicBezTo>
                  <a:cubicBezTo>
                    <a:pt x="496888" y="568935"/>
                    <a:pt x="342182" y="728663"/>
                    <a:pt x="220247" y="728663"/>
                  </a:cubicBezTo>
                  <a:cubicBezTo>
                    <a:pt x="99073" y="728663"/>
                    <a:pt x="0" y="568935"/>
                    <a:pt x="0" y="320977"/>
                  </a:cubicBezTo>
                  <a:cubicBezTo>
                    <a:pt x="0" y="73779"/>
                    <a:pt x="111266" y="0"/>
                    <a:pt x="24844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05" name="Freeform 84">
              <a:extLst>
                <a:ext uri="{FF2B5EF4-FFF2-40B4-BE49-F238E27FC236}">
                  <a16:creationId xmlns:a16="http://schemas.microsoft.com/office/drawing/2014/main" id="{7ECB1E1B-3EFC-8C61-D854-CD137476DD10}"/>
                </a:ext>
              </a:extLst>
            </p:cNvPr>
            <p:cNvSpPr>
              <a:spLocks/>
            </p:cNvSpPr>
            <p:nvPr/>
          </p:nvSpPr>
          <p:spPr bwMode="auto">
            <a:xfrm>
              <a:off x="4759325" y="6797675"/>
              <a:ext cx="1246188" cy="1381125"/>
            </a:xfrm>
            <a:custGeom>
              <a:avLst/>
              <a:gdLst>
                <a:gd name="T0" fmla="*/ 330 w 1638"/>
                <a:gd name="T1" fmla="*/ 579 h 1814"/>
                <a:gd name="T2" fmla="*/ 569 w 1638"/>
                <a:gd name="T3" fmla="*/ 822 h 1814"/>
                <a:gd name="T4" fmla="*/ 757 w 1638"/>
                <a:gd name="T5" fmla="*/ 1050 h 1814"/>
                <a:gd name="T6" fmla="*/ 961 w 1638"/>
                <a:gd name="T7" fmla="*/ 1535 h 1814"/>
                <a:gd name="T8" fmla="*/ 1298 w 1638"/>
                <a:gd name="T9" fmla="*/ 1609 h 1814"/>
                <a:gd name="T10" fmla="*/ 1481 w 1638"/>
                <a:gd name="T11" fmla="*/ 1347 h 1814"/>
                <a:gd name="T12" fmla="*/ 1101 w 1638"/>
                <a:gd name="T13" fmla="*/ 499 h 1814"/>
                <a:gd name="T14" fmla="*/ 502 w 1638"/>
                <a:gd name="T15" fmla="*/ 174 h 1814"/>
                <a:gd name="T16" fmla="*/ 150 w 1638"/>
                <a:gd name="T17" fmla="*/ 418 h 1814"/>
                <a:gd name="T18" fmla="*/ 105 w 1638"/>
                <a:gd name="T19" fmla="*/ 832 h 1814"/>
                <a:gd name="T20" fmla="*/ 209 w 1638"/>
                <a:gd name="T21" fmla="*/ 632 h 1814"/>
                <a:gd name="T22" fmla="*/ 330 w 1638"/>
                <a:gd name="T23" fmla="*/ 579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8" h="1814">
                  <a:moveTo>
                    <a:pt x="330" y="579"/>
                  </a:moveTo>
                  <a:cubicBezTo>
                    <a:pt x="330" y="579"/>
                    <a:pt x="307" y="787"/>
                    <a:pt x="569" y="822"/>
                  </a:cubicBezTo>
                  <a:cubicBezTo>
                    <a:pt x="569" y="822"/>
                    <a:pt x="535" y="1047"/>
                    <a:pt x="757" y="1050"/>
                  </a:cubicBezTo>
                  <a:cubicBezTo>
                    <a:pt x="757" y="1050"/>
                    <a:pt x="682" y="1447"/>
                    <a:pt x="961" y="1535"/>
                  </a:cubicBezTo>
                  <a:cubicBezTo>
                    <a:pt x="1045" y="1562"/>
                    <a:pt x="1192" y="1529"/>
                    <a:pt x="1298" y="1609"/>
                  </a:cubicBezTo>
                  <a:cubicBezTo>
                    <a:pt x="1568" y="1814"/>
                    <a:pt x="1638" y="1512"/>
                    <a:pt x="1481" y="1347"/>
                  </a:cubicBezTo>
                  <a:cubicBezTo>
                    <a:pt x="1284" y="1140"/>
                    <a:pt x="1139" y="998"/>
                    <a:pt x="1101" y="499"/>
                  </a:cubicBezTo>
                  <a:cubicBezTo>
                    <a:pt x="1063" y="0"/>
                    <a:pt x="567" y="73"/>
                    <a:pt x="502" y="174"/>
                  </a:cubicBezTo>
                  <a:cubicBezTo>
                    <a:pt x="502" y="174"/>
                    <a:pt x="72" y="104"/>
                    <a:pt x="150" y="418"/>
                  </a:cubicBezTo>
                  <a:cubicBezTo>
                    <a:pt x="150" y="418"/>
                    <a:pt x="0" y="594"/>
                    <a:pt x="105" y="832"/>
                  </a:cubicBezTo>
                  <a:cubicBezTo>
                    <a:pt x="164" y="965"/>
                    <a:pt x="209" y="632"/>
                    <a:pt x="209" y="632"/>
                  </a:cubicBezTo>
                  <a:cubicBezTo>
                    <a:pt x="209" y="632"/>
                    <a:pt x="262" y="625"/>
                    <a:pt x="330" y="579"/>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6" name="Freeform: Shape 559">
              <a:extLst>
                <a:ext uri="{FF2B5EF4-FFF2-40B4-BE49-F238E27FC236}">
                  <a16:creationId xmlns:a16="http://schemas.microsoft.com/office/drawing/2014/main" id="{814E0EC5-2763-8DEB-A5C0-22394D013796}"/>
                </a:ext>
              </a:extLst>
            </p:cNvPr>
            <p:cNvSpPr>
              <a:spLocks/>
            </p:cNvSpPr>
            <p:nvPr/>
          </p:nvSpPr>
          <p:spPr bwMode="auto">
            <a:xfrm>
              <a:off x="5140325" y="7310438"/>
              <a:ext cx="177801" cy="325437"/>
            </a:xfrm>
            <a:custGeom>
              <a:avLst/>
              <a:gdLst>
                <a:gd name="connsiteX0" fmla="*/ 96838 w 177801"/>
                <a:gd name="connsiteY0" fmla="*/ 0 h 325437"/>
                <a:gd name="connsiteX1" fmla="*/ 177801 w 177801"/>
                <a:gd name="connsiteY1" fmla="*/ 90488 h 325437"/>
                <a:gd name="connsiteX2" fmla="*/ 128353 w 177801"/>
                <a:gd name="connsiteY2" fmla="*/ 173865 h 325437"/>
                <a:gd name="connsiteX3" fmla="*/ 111125 w 177801"/>
                <a:gd name="connsiteY3" fmla="*/ 177753 h 325437"/>
                <a:gd name="connsiteX4" fmla="*/ 111125 w 177801"/>
                <a:gd name="connsiteY4" fmla="*/ 233347 h 325437"/>
                <a:gd name="connsiteX5" fmla="*/ 58965 w 177801"/>
                <a:gd name="connsiteY5" fmla="*/ 309321 h 325437"/>
                <a:gd name="connsiteX6" fmla="*/ 4536 w 177801"/>
                <a:gd name="connsiteY6" fmla="*/ 325437 h 325437"/>
                <a:gd name="connsiteX7" fmla="*/ 3780 w 177801"/>
                <a:gd name="connsiteY7" fmla="*/ 325437 h 325437"/>
                <a:gd name="connsiteX8" fmla="*/ 0 w 177801"/>
                <a:gd name="connsiteY8" fmla="*/ 323135 h 325437"/>
                <a:gd name="connsiteX9" fmla="*/ 3024 w 177801"/>
                <a:gd name="connsiteY9" fmla="*/ 317763 h 325437"/>
                <a:gd name="connsiteX10" fmla="*/ 56697 w 177801"/>
                <a:gd name="connsiteY10" fmla="*/ 301647 h 325437"/>
                <a:gd name="connsiteX11" fmla="*/ 103566 w 177801"/>
                <a:gd name="connsiteY11" fmla="*/ 233347 h 325437"/>
                <a:gd name="connsiteX12" fmla="*/ 103566 w 177801"/>
                <a:gd name="connsiteY12" fmla="*/ 179458 h 325437"/>
                <a:gd name="connsiteX13" fmla="*/ 96838 w 177801"/>
                <a:gd name="connsiteY13" fmla="*/ 180976 h 325437"/>
                <a:gd name="connsiteX14" fmla="*/ 15875 w 177801"/>
                <a:gd name="connsiteY14" fmla="*/ 90488 h 325437"/>
                <a:gd name="connsiteX15" fmla="*/ 96838 w 177801"/>
                <a:gd name="connsiteY15"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7801" h="325437">
                  <a:moveTo>
                    <a:pt x="96838" y="0"/>
                  </a:moveTo>
                  <a:cubicBezTo>
                    <a:pt x="141553" y="0"/>
                    <a:pt x="177801" y="40513"/>
                    <a:pt x="177801" y="90488"/>
                  </a:cubicBezTo>
                  <a:cubicBezTo>
                    <a:pt x="177801" y="127969"/>
                    <a:pt x="157412" y="160128"/>
                    <a:pt x="128353" y="173865"/>
                  </a:cubicBezTo>
                  <a:lnTo>
                    <a:pt x="111125" y="177753"/>
                  </a:lnTo>
                  <a:lnTo>
                    <a:pt x="111125" y="233347"/>
                  </a:lnTo>
                  <a:cubicBezTo>
                    <a:pt x="111125" y="268648"/>
                    <a:pt x="89203" y="300112"/>
                    <a:pt x="58965" y="309321"/>
                  </a:cubicBezTo>
                  <a:lnTo>
                    <a:pt x="4536" y="325437"/>
                  </a:lnTo>
                  <a:cubicBezTo>
                    <a:pt x="4536" y="325437"/>
                    <a:pt x="3780" y="325437"/>
                    <a:pt x="3780" y="325437"/>
                  </a:cubicBezTo>
                  <a:cubicBezTo>
                    <a:pt x="2268" y="325437"/>
                    <a:pt x="756" y="324670"/>
                    <a:pt x="0" y="323135"/>
                  </a:cubicBezTo>
                  <a:cubicBezTo>
                    <a:pt x="0" y="320833"/>
                    <a:pt x="756" y="318530"/>
                    <a:pt x="3024" y="317763"/>
                  </a:cubicBezTo>
                  <a:lnTo>
                    <a:pt x="56697" y="301647"/>
                  </a:lnTo>
                  <a:cubicBezTo>
                    <a:pt x="84667" y="293206"/>
                    <a:pt x="103566" y="265579"/>
                    <a:pt x="103566" y="233347"/>
                  </a:cubicBezTo>
                  <a:lnTo>
                    <a:pt x="103566" y="179458"/>
                  </a:lnTo>
                  <a:lnTo>
                    <a:pt x="96838" y="180976"/>
                  </a:lnTo>
                  <a:cubicBezTo>
                    <a:pt x="52123" y="180976"/>
                    <a:pt x="15875" y="140463"/>
                    <a:pt x="15875" y="90488"/>
                  </a:cubicBezTo>
                  <a:cubicBezTo>
                    <a:pt x="15875" y="40513"/>
                    <a:pt x="52123" y="0"/>
                    <a:pt x="96838" y="0"/>
                  </a:cubicBez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07" name="Freeform 86">
              <a:extLst>
                <a:ext uri="{FF2B5EF4-FFF2-40B4-BE49-F238E27FC236}">
                  <a16:creationId xmlns:a16="http://schemas.microsoft.com/office/drawing/2014/main" id="{B5311241-32A9-D29F-3D5F-EE7871B01C48}"/>
                </a:ext>
              </a:extLst>
            </p:cNvPr>
            <p:cNvSpPr>
              <a:spLocks/>
            </p:cNvSpPr>
            <p:nvPr/>
          </p:nvSpPr>
          <p:spPr bwMode="auto">
            <a:xfrm>
              <a:off x="5097463" y="7605713"/>
              <a:ext cx="76200" cy="65088"/>
            </a:xfrm>
            <a:custGeom>
              <a:avLst/>
              <a:gdLst>
                <a:gd name="T0" fmla="*/ 85 w 102"/>
                <a:gd name="T1" fmla="*/ 62 h 85"/>
                <a:gd name="T2" fmla="*/ 35 w 102"/>
                <a:gd name="T3" fmla="*/ 81 h 85"/>
                <a:gd name="T4" fmla="*/ 8 w 102"/>
                <a:gd name="T5" fmla="*/ 66 h 85"/>
                <a:gd name="T6" fmla="*/ 4 w 102"/>
                <a:gd name="T7" fmla="*/ 52 h 85"/>
                <a:gd name="T8" fmla="*/ 17 w 102"/>
                <a:gd name="T9" fmla="*/ 22 h 85"/>
                <a:gd name="T10" fmla="*/ 68 w 102"/>
                <a:gd name="T11" fmla="*/ 4 h 85"/>
                <a:gd name="T12" fmla="*/ 95 w 102"/>
                <a:gd name="T13" fmla="*/ 19 h 85"/>
                <a:gd name="T14" fmla="*/ 99 w 102"/>
                <a:gd name="T15" fmla="*/ 32 h 85"/>
                <a:gd name="T16" fmla="*/ 85 w 102"/>
                <a:gd name="T17" fmla="*/ 6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85">
                  <a:moveTo>
                    <a:pt x="85" y="62"/>
                  </a:moveTo>
                  <a:lnTo>
                    <a:pt x="35" y="81"/>
                  </a:lnTo>
                  <a:cubicBezTo>
                    <a:pt x="24" y="85"/>
                    <a:pt x="12" y="78"/>
                    <a:pt x="8" y="66"/>
                  </a:cubicBezTo>
                  <a:lnTo>
                    <a:pt x="4" y="52"/>
                  </a:lnTo>
                  <a:cubicBezTo>
                    <a:pt x="0" y="40"/>
                    <a:pt x="6" y="26"/>
                    <a:pt x="17" y="22"/>
                  </a:cubicBezTo>
                  <a:lnTo>
                    <a:pt x="68" y="4"/>
                  </a:lnTo>
                  <a:cubicBezTo>
                    <a:pt x="79" y="0"/>
                    <a:pt x="91" y="6"/>
                    <a:pt x="95" y="19"/>
                  </a:cubicBezTo>
                  <a:lnTo>
                    <a:pt x="99" y="32"/>
                  </a:lnTo>
                  <a:cubicBezTo>
                    <a:pt x="102" y="45"/>
                    <a:pt x="96" y="58"/>
                    <a:pt x="85" y="62"/>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8" name="Freeform 87">
              <a:extLst>
                <a:ext uri="{FF2B5EF4-FFF2-40B4-BE49-F238E27FC236}">
                  <a16:creationId xmlns:a16="http://schemas.microsoft.com/office/drawing/2014/main" id="{F83B50FA-6603-EC18-DE3A-198186D17D69}"/>
                </a:ext>
              </a:extLst>
            </p:cNvPr>
            <p:cNvSpPr>
              <a:spLocks/>
            </p:cNvSpPr>
            <p:nvPr/>
          </p:nvSpPr>
          <p:spPr bwMode="auto">
            <a:xfrm>
              <a:off x="4965700" y="7440613"/>
              <a:ext cx="55563" cy="153988"/>
            </a:xfrm>
            <a:custGeom>
              <a:avLst/>
              <a:gdLst>
                <a:gd name="T0" fmla="*/ 37 w 72"/>
                <a:gd name="T1" fmla="*/ 203 h 203"/>
                <a:gd name="T2" fmla="*/ 7 w 72"/>
                <a:gd name="T3" fmla="*/ 190 h 203"/>
                <a:gd name="T4" fmla="*/ 34 w 72"/>
                <a:gd name="T5" fmla="*/ 14 h 203"/>
                <a:gd name="T6" fmla="*/ 36 w 72"/>
                <a:gd name="T7" fmla="*/ 5 h 203"/>
                <a:gd name="T8" fmla="*/ 41 w 72"/>
                <a:gd name="T9" fmla="*/ 0 h 203"/>
                <a:gd name="T10" fmla="*/ 45 w 72"/>
                <a:gd name="T11" fmla="*/ 5 h 203"/>
                <a:gd name="T12" fmla="*/ 43 w 72"/>
                <a:gd name="T13" fmla="*/ 17 h 203"/>
                <a:gd name="T14" fmla="*/ 15 w 72"/>
                <a:gd name="T15" fmla="*/ 184 h 203"/>
                <a:gd name="T16" fmla="*/ 66 w 72"/>
                <a:gd name="T17" fmla="*/ 188 h 203"/>
                <a:gd name="T18" fmla="*/ 72 w 72"/>
                <a:gd name="T19" fmla="*/ 191 h 203"/>
                <a:gd name="T20" fmla="*/ 69 w 72"/>
                <a:gd name="T21" fmla="*/ 198 h 203"/>
                <a:gd name="T22" fmla="*/ 37 w 72"/>
                <a:gd name="T23"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203">
                  <a:moveTo>
                    <a:pt x="37" y="203"/>
                  </a:moveTo>
                  <a:cubicBezTo>
                    <a:pt x="26" y="203"/>
                    <a:pt x="14" y="200"/>
                    <a:pt x="7" y="190"/>
                  </a:cubicBezTo>
                  <a:cubicBezTo>
                    <a:pt x="2" y="182"/>
                    <a:pt x="0" y="155"/>
                    <a:pt x="34" y="14"/>
                  </a:cubicBezTo>
                  <a:cubicBezTo>
                    <a:pt x="35" y="9"/>
                    <a:pt x="36" y="5"/>
                    <a:pt x="36" y="5"/>
                  </a:cubicBezTo>
                  <a:cubicBezTo>
                    <a:pt x="36" y="2"/>
                    <a:pt x="38" y="0"/>
                    <a:pt x="41" y="0"/>
                  </a:cubicBezTo>
                  <a:cubicBezTo>
                    <a:pt x="43" y="0"/>
                    <a:pt x="45" y="3"/>
                    <a:pt x="45" y="5"/>
                  </a:cubicBezTo>
                  <a:cubicBezTo>
                    <a:pt x="45" y="6"/>
                    <a:pt x="45" y="6"/>
                    <a:pt x="43" y="17"/>
                  </a:cubicBezTo>
                  <a:cubicBezTo>
                    <a:pt x="9" y="155"/>
                    <a:pt x="12" y="180"/>
                    <a:pt x="15" y="184"/>
                  </a:cubicBezTo>
                  <a:cubicBezTo>
                    <a:pt x="24" y="198"/>
                    <a:pt x="55" y="191"/>
                    <a:pt x="66" y="188"/>
                  </a:cubicBezTo>
                  <a:cubicBezTo>
                    <a:pt x="68" y="187"/>
                    <a:pt x="71" y="188"/>
                    <a:pt x="72" y="191"/>
                  </a:cubicBezTo>
                  <a:cubicBezTo>
                    <a:pt x="72" y="194"/>
                    <a:pt x="71" y="197"/>
                    <a:pt x="69" y="198"/>
                  </a:cubicBezTo>
                  <a:cubicBezTo>
                    <a:pt x="67" y="198"/>
                    <a:pt x="53" y="203"/>
                    <a:pt x="37" y="203"/>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09" name="Freeform 88">
              <a:extLst>
                <a:ext uri="{FF2B5EF4-FFF2-40B4-BE49-F238E27FC236}">
                  <a16:creationId xmlns:a16="http://schemas.microsoft.com/office/drawing/2014/main" id="{12976B52-75B2-69FA-5CF8-6EDB588BE447}"/>
                </a:ext>
              </a:extLst>
            </p:cNvPr>
            <p:cNvSpPr>
              <a:spLocks/>
            </p:cNvSpPr>
            <p:nvPr/>
          </p:nvSpPr>
          <p:spPr bwMode="auto">
            <a:xfrm>
              <a:off x="5035550" y="6905625"/>
              <a:ext cx="241300" cy="417513"/>
            </a:xfrm>
            <a:custGeom>
              <a:avLst/>
              <a:gdLst>
                <a:gd name="T0" fmla="*/ 307 w 317"/>
                <a:gd name="T1" fmla="*/ 549 h 549"/>
                <a:gd name="T2" fmla="*/ 233 w 317"/>
                <a:gd name="T3" fmla="*/ 545 h 549"/>
                <a:gd name="T4" fmla="*/ 56 w 317"/>
                <a:gd name="T5" fmla="*/ 66 h 549"/>
                <a:gd name="T6" fmla="*/ 0 w 317"/>
                <a:gd name="T7" fmla="*/ 29 h 549"/>
                <a:gd name="T8" fmla="*/ 35 w 317"/>
                <a:gd name="T9" fmla="*/ 15 h 549"/>
                <a:gd name="T10" fmla="*/ 138 w 317"/>
                <a:gd name="T11" fmla="*/ 33 h 549"/>
                <a:gd name="T12" fmla="*/ 307 w 317"/>
                <a:gd name="T13" fmla="*/ 549 h 549"/>
              </a:gdLst>
              <a:ahLst/>
              <a:cxnLst>
                <a:cxn ang="0">
                  <a:pos x="T0" y="T1"/>
                </a:cxn>
                <a:cxn ang="0">
                  <a:pos x="T2" y="T3"/>
                </a:cxn>
                <a:cxn ang="0">
                  <a:pos x="T4" y="T5"/>
                </a:cxn>
                <a:cxn ang="0">
                  <a:pos x="T6" y="T7"/>
                </a:cxn>
                <a:cxn ang="0">
                  <a:pos x="T8" y="T9"/>
                </a:cxn>
                <a:cxn ang="0">
                  <a:pos x="T10" y="T11"/>
                </a:cxn>
                <a:cxn ang="0">
                  <a:pos x="T12" y="T13"/>
                </a:cxn>
              </a:cxnLst>
              <a:rect l="0" t="0" r="r" b="b"/>
              <a:pathLst>
                <a:path w="317" h="549">
                  <a:moveTo>
                    <a:pt x="307" y="549"/>
                  </a:moveTo>
                  <a:lnTo>
                    <a:pt x="233" y="545"/>
                  </a:lnTo>
                  <a:cubicBezTo>
                    <a:pt x="233" y="542"/>
                    <a:pt x="241" y="202"/>
                    <a:pt x="56" y="66"/>
                  </a:cubicBezTo>
                  <a:cubicBezTo>
                    <a:pt x="31" y="48"/>
                    <a:pt x="0" y="29"/>
                    <a:pt x="0" y="29"/>
                  </a:cubicBezTo>
                  <a:lnTo>
                    <a:pt x="35" y="15"/>
                  </a:lnTo>
                  <a:cubicBezTo>
                    <a:pt x="70" y="0"/>
                    <a:pt x="109" y="7"/>
                    <a:pt x="138" y="33"/>
                  </a:cubicBezTo>
                  <a:cubicBezTo>
                    <a:pt x="317" y="197"/>
                    <a:pt x="307" y="533"/>
                    <a:pt x="307" y="54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0" name="Oval 90">
              <a:extLst>
                <a:ext uri="{FF2B5EF4-FFF2-40B4-BE49-F238E27FC236}">
                  <a16:creationId xmlns:a16="http://schemas.microsoft.com/office/drawing/2014/main" id="{66E81660-0DF3-C562-A48C-5C3A91B1AAB5}"/>
                </a:ext>
              </a:extLst>
            </p:cNvPr>
            <p:cNvSpPr>
              <a:spLocks noChangeArrowheads="1"/>
            </p:cNvSpPr>
            <p:nvPr/>
          </p:nvSpPr>
          <p:spPr bwMode="auto">
            <a:xfrm>
              <a:off x="5205413" y="7337425"/>
              <a:ext cx="88900" cy="128588"/>
            </a:xfrm>
            <a:prstGeom prst="ellipse">
              <a:avLst/>
            </a:pr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1" name="Freeform 91">
              <a:extLst>
                <a:ext uri="{FF2B5EF4-FFF2-40B4-BE49-F238E27FC236}">
                  <a16:creationId xmlns:a16="http://schemas.microsoft.com/office/drawing/2014/main" id="{073B646C-E13E-0842-E68C-0CD07A34E4A8}"/>
                </a:ext>
              </a:extLst>
            </p:cNvPr>
            <p:cNvSpPr>
              <a:spLocks/>
            </p:cNvSpPr>
            <p:nvPr/>
          </p:nvSpPr>
          <p:spPr bwMode="auto">
            <a:xfrm>
              <a:off x="5275263" y="9310688"/>
              <a:ext cx="103188" cy="112713"/>
            </a:xfrm>
            <a:custGeom>
              <a:avLst/>
              <a:gdLst>
                <a:gd name="T0" fmla="*/ 93 w 135"/>
                <a:gd name="T1" fmla="*/ 104 h 147"/>
                <a:gd name="T2" fmla="*/ 14 w 135"/>
                <a:gd name="T3" fmla="*/ 130 h 147"/>
                <a:gd name="T4" fmla="*/ 41 w 135"/>
                <a:gd name="T5" fmla="*/ 43 h 147"/>
                <a:gd name="T6" fmla="*/ 121 w 135"/>
                <a:gd name="T7" fmla="*/ 17 h 147"/>
                <a:gd name="T8" fmla="*/ 93 w 135"/>
                <a:gd name="T9" fmla="*/ 104 h 147"/>
              </a:gdLst>
              <a:ahLst/>
              <a:cxnLst>
                <a:cxn ang="0">
                  <a:pos x="T0" y="T1"/>
                </a:cxn>
                <a:cxn ang="0">
                  <a:pos x="T2" y="T3"/>
                </a:cxn>
                <a:cxn ang="0">
                  <a:pos x="T4" y="T5"/>
                </a:cxn>
                <a:cxn ang="0">
                  <a:pos x="T6" y="T7"/>
                </a:cxn>
                <a:cxn ang="0">
                  <a:pos x="T8" y="T9"/>
                </a:cxn>
              </a:cxnLst>
              <a:rect l="0" t="0" r="r" b="b"/>
              <a:pathLst>
                <a:path w="135" h="147">
                  <a:moveTo>
                    <a:pt x="93" y="104"/>
                  </a:moveTo>
                  <a:cubicBezTo>
                    <a:pt x="64" y="135"/>
                    <a:pt x="28" y="147"/>
                    <a:pt x="14" y="130"/>
                  </a:cubicBezTo>
                  <a:cubicBezTo>
                    <a:pt x="0" y="113"/>
                    <a:pt x="12" y="74"/>
                    <a:pt x="41" y="43"/>
                  </a:cubicBezTo>
                  <a:cubicBezTo>
                    <a:pt x="71" y="12"/>
                    <a:pt x="107" y="0"/>
                    <a:pt x="121" y="17"/>
                  </a:cubicBezTo>
                  <a:cubicBezTo>
                    <a:pt x="135" y="34"/>
                    <a:pt x="123" y="73"/>
                    <a:pt x="93" y="104"/>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2" name="Freeform 92">
              <a:extLst>
                <a:ext uri="{FF2B5EF4-FFF2-40B4-BE49-F238E27FC236}">
                  <a16:creationId xmlns:a16="http://schemas.microsoft.com/office/drawing/2014/main" id="{4D40ACFD-96F6-EE61-8A2E-834224EEEE8D}"/>
                </a:ext>
              </a:extLst>
            </p:cNvPr>
            <p:cNvSpPr>
              <a:spLocks/>
            </p:cNvSpPr>
            <p:nvPr/>
          </p:nvSpPr>
          <p:spPr bwMode="auto">
            <a:xfrm>
              <a:off x="8848725" y="7405688"/>
              <a:ext cx="652463" cy="863600"/>
            </a:xfrm>
            <a:custGeom>
              <a:avLst/>
              <a:gdLst>
                <a:gd name="T0" fmla="*/ 817 w 858"/>
                <a:gd name="T1" fmla="*/ 405 h 1135"/>
                <a:gd name="T2" fmla="*/ 507 w 858"/>
                <a:gd name="T3" fmla="*/ 13 h 1135"/>
                <a:gd name="T4" fmla="*/ 155 w 858"/>
                <a:gd name="T5" fmla="*/ 357 h 1135"/>
                <a:gd name="T6" fmla="*/ 168 w 858"/>
                <a:gd name="T7" fmla="*/ 558 h 1135"/>
                <a:gd name="T8" fmla="*/ 0 w 858"/>
                <a:gd name="T9" fmla="*/ 1022 h 1135"/>
                <a:gd name="T10" fmla="*/ 388 w 858"/>
                <a:gd name="T11" fmla="*/ 1135 h 1135"/>
                <a:gd name="T12" fmla="*/ 412 w 858"/>
                <a:gd name="T13" fmla="*/ 974 h 1135"/>
                <a:gd name="T14" fmla="*/ 512 w 858"/>
                <a:gd name="T15" fmla="*/ 1001 h 1135"/>
                <a:gd name="T16" fmla="*/ 787 w 858"/>
                <a:gd name="T17" fmla="*/ 734 h 1135"/>
                <a:gd name="T18" fmla="*/ 839 w 858"/>
                <a:gd name="T19" fmla="*/ 691 h 1135"/>
                <a:gd name="T20" fmla="*/ 817 w 858"/>
                <a:gd name="T21" fmla="*/ 40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8" h="1135">
                  <a:moveTo>
                    <a:pt x="817" y="405"/>
                  </a:moveTo>
                  <a:cubicBezTo>
                    <a:pt x="832" y="202"/>
                    <a:pt x="690" y="26"/>
                    <a:pt x="507" y="13"/>
                  </a:cubicBezTo>
                  <a:cubicBezTo>
                    <a:pt x="325" y="0"/>
                    <a:pt x="167" y="154"/>
                    <a:pt x="155" y="357"/>
                  </a:cubicBezTo>
                  <a:cubicBezTo>
                    <a:pt x="152" y="413"/>
                    <a:pt x="156" y="484"/>
                    <a:pt x="168" y="558"/>
                  </a:cubicBezTo>
                  <a:lnTo>
                    <a:pt x="0" y="1022"/>
                  </a:lnTo>
                  <a:lnTo>
                    <a:pt x="388" y="1135"/>
                  </a:lnTo>
                  <a:lnTo>
                    <a:pt x="412" y="974"/>
                  </a:lnTo>
                  <a:cubicBezTo>
                    <a:pt x="442" y="989"/>
                    <a:pt x="475" y="998"/>
                    <a:pt x="512" y="1001"/>
                  </a:cubicBezTo>
                  <a:cubicBezTo>
                    <a:pt x="691" y="1017"/>
                    <a:pt x="760" y="901"/>
                    <a:pt x="787" y="734"/>
                  </a:cubicBezTo>
                  <a:cubicBezTo>
                    <a:pt x="789" y="721"/>
                    <a:pt x="833" y="703"/>
                    <a:pt x="839" y="691"/>
                  </a:cubicBezTo>
                  <a:cubicBezTo>
                    <a:pt x="858" y="653"/>
                    <a:pt x="801" y="599"/>
                    <a:pt x="817" y="4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3" name="Freeform 93">
              <a:extLst>
                <a:ext uri="{FF2B5EF4-FFF2-40B4-BE49-F238E27FC236}">
                  <a16:creationId xmlns:a16="http://schemas.microsoft.com/office/drawing/2014/main" id="{651B91DE-C2EF-4FAB-81F2-880AB89F0434}"/>
                </a:ext>
              </a:extLst>
            </p:cNvPr>
            <p:cNvSpPr>
              <a:spLocks/>
            </p:cNvSpPr>
            <p:nvPr/>
          </p:nvSpPr>
          <p:spPr bwMode="auto">
            <a:xfrm>
              <a:off x="8570913" y="7146925"/>
              <a:ext cx="1135063" cy="947738"/>
            </a:xfrm>
            <a:custGeom>
              <a:avLst/>
              <a:gdLst>
                <a:gd name="T0" fmla="*/ 446 w 1491"/>
                <a:gd name="T1" fmla="*/ 1127 h 1245"/>
                <a:gd name="T2" fmla="*/ 767 w 1491"/>
                <a:gd name="T3" fmla="*/ 1209 h 1245"/>
                <a:gd name="T4" fmla="*/ 877 w 1491"/>
                <a:gd name="T5" fmla="*/ 948 h 1245"/>
                <a:gd name="T6" fmla="*/ 736 w 1491"/>
                <a:gd name="T7" fmla="*/ 809 h 1245"/>
                <a:gd name="T8" fmla="*/ 883 w 1491"/>
                <a:gd name="T9" fmla="*/ 820 h 1245"/>
                <a:gd name="T10" fmla="*/ 926 w 1491"/>
                <a:gd name="T11" fmla="*/ 739 h 1245"/>
                <a:gd name="T12" fmla="*/ 1271 w 1491"/>
                <a:gd name="T13" fmla="*/ 687 h 1245"/>
                <a:gd name="T14" fmla="*/ 1491 w 1491"/>
                <a:gd name="T15" fmla="*/ 527 h 1245"/>
                <a:gd name="T16" fmla="*/ 1224 w 1491"/>
                <a:gd name="T17" fmla="*/ 352 h 1245"/>
                <a:gd name="T18" fmla="*/ 570 w 1491"/>
                <a:gd name="T19" fmla="*/ 281 h 1245"/>
                <a:gd name="T20" fmla="*/ 446 w 1491"/>
                <a:gd name="T21" fmla="*/ 1127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1" h="1245">
                  <a:moveTo>
                    <a:pt x="446" y="1127"/>
                  </a:moveTo>
                  <a:cubicBezTo>
                    <a:pt x="446" y="1127"/>
                    <a:pt x="662" y="1245"/>
                    <a:pt x="767" y="1209"/>
                  </a:cubicBezTo>
                  <a:cubicBezTo>
                    <a:pt x="872" y="1173"/>
                    <a:pt x="877" y="948"/>
                    <a:pt x="877" y="948"/>
                  </a:cubicBezTo>
                  <a:cubicBezTo>
                    <a:pt x="877" y="948"/>
                    <a:pt x="686" y="958"/>
                    <a:pt x="736" y="809"/>
                  </a:cubicBezTo>
                  <a:cubicBezTo>
                    <a:pt x="786" y="659"/>
                    <a:pt x="860" y="759"/>
                    <a:pt x="883" y="820"/>
                  </a:cubicBezTo>
                  <a:cubicBezTo>
                    <a:pt x="907" y="882"/>
                    <a:pt x="941" y="840"/>
                    <a:pt x="926" y="739"/>
                  </a:cubicBezTo>
                  <a:cubicBezTo>
                    <a:pt x="908" y="612"/>
                    <a:pt x="1118" y="708"/>
                    <a:pt x="1271" y="687"/>
                  </a:cubicBezTo>
                  <a:cubicBezTo>
                    <a:pt x="1402" y="669"/>
                    <a:pt x="1491" y="527"/>
                    <a:pt x="1491" y="527"/>
                  </a:cubicBezTo>
                  <a:cubicBezTo>
                    <a:pt x="1491" y="527"/>
                    <a:pt x="1420" y="544"/>
                    <a:pt x="1224" y="352"/>
                  </a:cubicBezTo>
                  <a:cubicBezTo>
                    <a:pt x="913" y="47"/>
                    <a:pt x="610" y="0"/>
                    <a:pt x="570" y="281"/>
                  </a:cubicBezTo>
                  <a:cubicBezTo>
                    <a:pt x="570" y="281"/>
                    <a:pt x="0" y="280"/>
                    <a:pt x="446" y="1127"/>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4" name="Freeform 94">
              <a:extLst>
                <a:ext uri="{FF2B5EF4-FFF2-40B4-BE49-F238E27FC236}">
                  <a16:creationId xmlns:a16="http://schemas.microsoft.com/office/drawing/2014/main" id="{0F498EDE-1B03-D16C-3662-DA6DABCF0485}"/>
                </a:ext>
              </a:extLst>
            </p:cNvPr>
            <p:cNvSpPr>
              <a:spLocks/>
            </p:cNvSpPr>
            <p:nvPr/>
          </p:nvSpPr>
          <p:spPr bwMode="auto">
            <a:xfrm>
              <a:off x="10112375" y="7951788"/>
              <a:ext cx="631825" cy="549275"/>
            </a:xfrm>
            <a:custGeom>
              <a:avLst/>
              <a:gdLst>
                <a:gd name="T0" fmla="*/ 362 w 830"/>
                <a:gd name="T1" fmla="*/ 719 h 722"/>
                <a:gd name="T2" fmla="*/ 11 w 830"/>
                <a:gd name="T3" fmla="*/ 598 h 722"/>
                <a:gd name="T4" fmla="*/ 7 w 830"/>
                <a:gd name="T5" fmla="*/ 577 h 722"/>
                <a:gd name="T6" fmla="*/ 441 w 830"/>
                <a:gd name="T7" fmla="*/ 12 h 722"/>
                <a:gd name="T8" fmla="*/ 467 w 830"/>
                <a:gd name="T9" fmla="*/ 3 h 722"/>
                <a:gd name="T10" fmla="*/ 819 w 830"/>
                <a:gd name="T11" fmla="*/ 124 h 722"/>
                <a:gd name="T12" fmla="*/ 823 w 830"/>
                <a:gd name="T13" fmla="*/ 144 h 722"/>
                <a:gd name="T14" fmla="*/ 389 w 830"/>
                <a:gd name="T15" fmla="*/ 709 h 722"/>
                <a:gd name="T16" fmla="*/ 362 w 830"/>
                <a:gd name="T17" fmla="*/ 719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0" h="722">
                  <a:moveTo>
                    <a:pt x="362" y="719"/>
                  </a:moveTo>
                  <a:lnTo>
                    <a:pt x="11" y="598"/>
                  </a:lnTo>
                  <a:cubicBezTo>
                    <a:pt x="2" y="595"/>
                    <a:pt x="0" y="586"/>
                    <a:pt x="7" y="577"/>
                  </a:cubicBezTo>
                  <a:lnTo>
                    <a:pt x="441" y="12"/>
                  </a:lnTo>
                  <a:cubicBezTo>
                    <a:pt x="447" y="4"/>
                    <a:pt x="459" y="0"/>
                    <a:pt x="467" y="3"/>
                  </a:cubicBezTo>
                  <a:lnTo>
                    <a:pt x="819" y="124"/>
                  </a:lnTo>
                  <a:cubicBezTo>
                    <a:pt x="828" y="127"/>
                    <a:pt x="830" y="136"/>
                    <a:pt x="823" y="144"/>
                  </a:cubicBezTo>
                  <a:lnTo>
                    <a:pt x="389" y="709"/>
                  </a:lnTo>
                  <a:cubicBezTo>
                    <a:pt x="383" y="718"/>
                    <a:pt x="371" y="722"/>
                    <a:pt x="362" y="719"/>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5" name="Freeform 95">
              <a:extLst>
                <a:ext uri="{FF2B5EF4-FFF2-40B4-BE49-F238E27FC236}">
                  <a16:creationId xmlns:a16="http://schemas.microsoft.com/office/drawing/2014/main" id="{A34104D7-8129-DE1E-0BCE-11849AE5F1CF}"/>
                </a:ext>
              </a:extLst>
            </p:cNvPr>
            <p:cNvSpPr>
              <a:spLocks/>
            </p:cNvSpPr>
            <p:nvPr/>
          </p:nvSpPr>
          <p:spPr bwMode="auto">
            <a:xfrm>
              <a:off x="10147300" y="7977188"/>
              <a:ext cx="563563" cy="498475"/>
            </a:xfrm>
            <a:custGeom>
              <a:avLst/>
              <a:gdLst>
                <a:gd name="T0" fmla="*/ 655 w 740"/>
                <a:gd name="T1" fmla="*/ 94 h 654"/>
                <a:gd name="T2" fmla="*/ 655 w 740"/>
                <a:gd name="T3" fmla="*/ 94 h 654"/>
                <a:gd name="T4" fmla="*/ 628 w 740"/>
                <a:gd name="T5" fmla="*/ 99 h 654"/>
                <a:gd name="T6" fmla="*/ 497 w 740"/>
                <a:gd name="T7" fmla="*/ 53 h 654"/>
                <a:gd name="T8" fmla="*/ 487 w 740"/>
                <a:gd name="T9" fmla="*/ 36 h 654"/>
                <a:gd name="T10" fmla="*/ 477 w 740"/>
                <a:gd name="T11" fmla="*/ 19 h 654"/>
                <a:gd name="T12" fmla="*/ 432 w 740"/>
                <a:gd name="T13" fmla="*/ 3 h 654"/>
                <a:gd name="T14" fmla="*/ 398 w 740"/>
                <a:gd name="T15" fmla="*/ 16 h 654"/>
                <a:gd name="T16" fmla="*/ 8 w 740"/>
                <a:gd name="T17" fmla="*/ 523 h 654"/>
                <a:gd name="T18" fmla="*/ 13 w 740"/>
                <a:gd name="T19" fmla="*/ 549 h 654"/>
                <a:gd name="T20" fmla="*/ 308 w 740"/>
                <a:gd name="T21" fmla="*/ 650 h 654"/>
                <a:gd name="T22" fmla="*/ 342 w 740"/>
                <a:gd name="T23" fmla="*/ 638 h 654"/>
                <a:gd name="T24" fmla="*/ 732 w 740"/>
                <a:gd name="T25" fmla="*/ 131 h 654"/>
                <a:gd name="T26" fmla="*/ 726 w 740"/>
                <a:gd name="T27" fmla="*/ 105 h 654"/>
                <a:gd name="T28" fmla="*/ 681 w 740"/>
                <a:gd name="T29" fmla="*/ 89 h 654"/>
                <a:gd name="T30" fmla="*/ 655 w 740"/>
                <a:gd name="T31" fmla="*/ 9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0" h="654">
                  <a:moveTo>
                    <a:pt x="655" y="94"/>
                  </a:moveTo>
                  <a:lnTo>
                    <a:pt x="655" y="94"/>
                  </a:lnTo>
                  <a:cubicBezTo>
                    <a:pt x="646" y="100"/>
                    <a:pt x="636" y="101"/>
                    <a:pt x="628" y="99"/>
                  </a:cubicBezTo>
                  <a:lnTo>
                    <a:pt x="497" y="53"/>
                  </a:lnTo>
                  <a:cubicBezTo>
                    <a:pt x="489" y="51"/>
                    <a:pt x="485" y="44"/>
                    <a:pt x="487" y="36"/>
                  </a:cubicBezTo>
                  <a:cubicBezTo>
                    <a:pt x="489" y="28"/>
                    <a:pt x="485" y="22"/>
                    <a:pt x="477" y="19"/>
                  </a:cubicBezTo>
                  <a:lnTo>
                    <a:pt x="432" y="3"/>
                  </a:lnTo>
                  <a:cubicBezTo>
                    <a:pt x="421" y="0"/>
                    <a:pt x="406" y="5"/>
                    <a:pt x="398" y="16"/>
                  </a:cubicBezTo>
                  <a:lnTo>
                    <a:pt x="8" y="523"/>
                  </a:lnTo>
                  <a:cubicBezTo>
                    <a:pt x="0" y="533"/>
                    <a:pt x="2" y="545"/>
                    <a:pt x="13" y="549"/>
                  </a:cubicBezTo>
                  <a:lnTo>
                    <a:pt x="308" y="650"/>
                  </a:lnTo>
                  <a:cubicBezTo>
                    <a:pt x="319" y="654"/>
                    <a:pt x="334" y="648"/>
                    <a:pt x="342" y="638"/>
                  </a:cubicBezTo>
                  <a:lnTo>
                    <a:pt x="732" y="131"/>
                  </a:lnTo>
                  <a:cubicBezTo>
                    <a:pt x="740" y="120"/>
                    <a:pt x="737" y="109"/>
                    <a:pt x="726" y="105"/>
                  </a:cubicBezTo>
                  <a:lnTo>
                    <a:pt x="681" y="89"/>
                  </a:lnTo>
                  <a:cubicBezTo>
                    <a:pt x="674" y="87"/>
                    <a:pt x="663" y="89"/>
                    <a:pt x="655" y="94"/>
                  </a:cubicBezTo>
                  <a:close/>
                </a:path>
              </a:pathLst>
            </a:custGeom>
            <a:solidFill>
              <a:srgbClr val="C6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6" name="Freeform: Shape 569">
              <a:extLst>
                <a:ext uri="{FF2B5EF4-FFF2-40B4-BE49-F238E27FC236}">
                  <a16:creationId xmlns:a16="http://schemas.microsoft.com/office/drawing/2014/main" id="{C973DF69-7061-CADC-8315-D706255A6ADA}"/>
                </a:ext>
              </a:extLst>
            </p:cNvPr>
            <p:cNvSpPr>
              <a:spLocks/>
            </p:cNvSpPr>
            <p:nvPr/>
          </p:nvSpPr>
          <p:spPr bwMode="auto">
            <a:xfrm>
              <a:off x="10149374" y="8018463"/>
              <a:ext cx="557695" cy="428625"/>
            </a:xfrm>
            <a:custGeom>
              <a:avLst/>
              <a:gdLst>
                <a:gd name="connsiteX0" fmla="*/ 451951 w 557695"/>
                <a:gd name="connsiteY0" fmla="*/ 192087 h 428625"/>
                <a:gd name="connsiteX1" fmla="*/ 416941 w 557695"/>
                <a:gd name="connsiteY1" fmla="*/ 237869 h 428625"/>
                <a:gd name="connsiteX2" fmla="*/ 156653 w 557695"/>
                <a:gd name="connsiteY2" fmla="*/ 428625 h 428625"/>
                <a:gd name="connsiteX3" fmla="*/ 137626 w 557695"/>
                <a:gd name="connsiteY3" fmla="*/ 422521 h 428625"/>
                <a:gd name="connsiteX4" fmla="*/ 532486 w 557695"/>
                <a:gd name="connsiteY4" fmla="*/ 33337 h 428625"/>
                <a:gd name="connsiteX5" fmla="*/ 549958 w 557695"/>
                <a:gd name="connsiteY5" fmla="*/ 39425 h 428625"/>
                <a:gd name="connsiteX6" fmla="*/ 557554 w 557695"/>
                <a:gd name="connsiteY6" fmla="*/ 51600 h 428625"/>
                <a:gd name="connsiteX7" fmla="*/ 79735 w 557695"/>
                <a:gd name="connsiteY7" fmla="*/ 401637 h 428625"/>
                <a:gd name="connsiteX8" fmla="*/ 45551 w 557695"/>
                <a:gd name="connsiteY8" fmla="*/ 389462 h 428625"/>
                <a:gd name="connsiteX9" fmla="*/ 376291 w 557695"/>
                <a:gd name="connsiteY9" fmla="*/ 0 h 428625"/>
                <a:gd name="connsiteX10" fmla="*/ 463064 w 557695"/>
                <a:gd name="connsiteY10" fmla="*/ 29677 h 428625"/>
                <a:gd name="connsiteX11" fmla="*/ 275 w 557695"/>
                <a:gd name="connsiteY11" fmla="*/ 368300 h 428625"/>
                <a:gd name="connsiteX12" fmla="*/ 3320 w 557695"/>
                <a:gd name="connsiteY12" fmla="*/ 356886 h 428625"/>
                <a:gd name="connsiteX13" fmla="*/ 151747 w 557695"/>
                <a:gd name="connsiteY13" fmla="*/ 16436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7695" h="428625">
                  <a:moveTo>
                    <a:pt x="451951" y="192087"/>
                  </a:moveTo>
                  <a:lnTo>
                    <a:pt x="416941" y="237869"/>
                  </a:lnTo>
                  <a:lnTo>
                    <a:pt x="156653" y="428625"/>
                  </a:lnTo>
                  <a:lnTo>
                    <a:pt x="137626" y="422521"/>
                  </a:lnTo>
                  <a:close/>
                  <a:moveTo>
                    <a:pt x="532486" y="33337"/>
                  </a:moveTo>
                  <a:lnTo>
                    <a:pt x="549958" y="39425"/>
                  </a:lnTo>
                  <a:cubicBezTo>
                    <a:pt x="556035" y="40947"/>
                    <a:pt x="558314" y="46273"/>
                    <a:pt x="557554" y="51600"/>
                  </a:cubicBezTo>
                  <a:lnTo>
                    <a:pt x="79735" y="401637"/>
                  </a:lnTo>
                  <a:lnTo>
                    <a:pt x="45551" y="389462"/>
                  </a:lnTo>
                  <a:close/>
                  <a:moveTo>
                    <a:pt x="376291" y="0"/>
                  </a:moveTo>
                  <a:lnTo>
                    <a:pt x="463064" y="29677"/>
                  </a:lnTo>
                  <a:lnTo>
                    <a:pt x="275" y="368300"/>
                  </a:lnTo>
                  <a:cubicBezTo>
                    <a:pt x="-486" y="364495"/>
                    <a:pt x="275" y="360691"/>
                    <a:pt x="3320" y="356886"/>
                  </a:cubicBezTo>
                  <a:lnTo>
                    <a:pt x="151747" y="164366"/>
                  </a:lnTo>
                  <a:close/>
                </a:path>
              </a:pathLst>
            </a:custGeom>
            <a:solidFill>
              <a:srgbClr val="E7EB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a:p>
          </p:txBody>
        </p:sp>
        <p:sp>
          <p:nvSpPr>
            <p:cNvPr id="117" name="Freeform 99">
              <a:extLst>
                <a:ext uri="{FF2B5EF4-FFF2-40B4-BE49-F238E27FC236}">
                  <a16:creationId xmlns:a16="http://schemas.microsoft.com/office/drawing/2014/main" id="{F5A43F09-5183-66B5-7D23-82DA662C34F8}"/>
                </a:ext>
              </a:extLst>
            </p:cNvPr>
            <p:cNvSpPr>
              <a:spLocks/>
            </p:cNvSpPr>
            <p:nvPr/>
          </p:nvSpPr>
          <p:spPr bwMode="auto">
            <a:xfrm>
              <a:off x="8051800" y="8248650"/>
              <a:ext cx="390525" cy="1365250"/>
            </a:xfrm>
            <a:custGeom>
              <a:avLst/>
              <a:gdLst>
                <a:gd name="T0" fmla="*/ 514 w 514"/>
                <a:gd name="T1" fmla="*/ 0 h 1794"/>
                <a:gd name="T2" fmla="*/ 470 w 514"/>
                <a:gd name="T3" fmla="*/ 62 h 1794"/>
                <a:gd name="T4" fmla="*/ 120 w 514"/>
                <a:gd name="T5" fmla="*/ 1545 h 1794"/>
                <a:gd name="T6" fmla="*/ 473 w 514"/>
                <a:gd name="T7" fmla="*/ 1794 h 1794"/>
                <a:gd name="T8" fmla="*/ 514 w 514"/>
                <a:gd name="T9" fmla="*/ 0 h 1794"/>
              </a:gdLst>
              <a:ahLst/>
              <a:cxnLst>
                <a:cxn ang="0">
                  <a:pos x="T0" y="T1"/>
                </a:cxn>
                <a:cxn ang="0">
                  <a:pos x="T2" y="T3"/>
                </a:cxn>
                <a:cxn ang="0">
                  <a:pos x="T4" y="T5"/>
                </a:cxn>
                <a:cxn ang="0">
                  <a:pos x="T6" y="T7"/>
                </a:cxn>
                <a:cxn ang="0">
                  <a:pos x="T8" y="T9"/>
                </a:cxn>
              </a:cxnLst>
              <a:rect l="0" t="0" r="r" b="b"/>
              <a:pathLst>
                <a:path w="514" h="1794">
                  <a:moveTo>
                    <a:pt x="514" y="0"/>
                  </a:moveTo>
                  <a:cubicBezTo>
                    <a:pt x="497" y="17"/>
                    <a:pt x="482" y="38"/>
                    <a:pt x="470" y="62"/>
                  </a:cubicBezTo>
                  <a:cubicBezTo>
                    <a:pt x="357" y="301"/>
                    <a:pt x="0" y="1366"/>
                    <a:pt x="120" y="1545"/>
                  </a:cubicBezTo>
                  <a:cubicBezTo>
                    <a:pt x="240" y="1724"/>
                    <a:pt x="473" y="1794"/>
                    <a:pt x="473" y="1794"/>
                  </a:cubicBezTo>
                  <a:cubicBezTo>
                    <a:pt x="473" y="1794"/>
                    <a:pt x="316" y="833"/>
                    <a:pt x="514"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8" name="Freeform 100">
              <a:extLst>
                <a:ext uri="{FF2B5EF4-FFF2-40B4-BE49-F238E27FC236}">
                  <a16:creationId xmlns:a16="http://schemas.microsoft.com/office/drawing/2014/main" id="{AE0923CA-851D-CB59-871F-8469E32EBC16}"/>
                </a:ext>
              </a:extLst>
            </p:cNvPr>
            <p:cNvSpPr>
              <a:spLocks/>
            </p:cNvSpPr>
            <p:nvPr/>
          </p:nvSpPr>
          <p:spPr bwMode="auto">
            <a:xfrm>
              <a:off x="10142538" y="8228013"/>
              <a:ext cx="428625" cy="458788"/>
            </a:xfrm>
            <a:custGeom>
              <a:avLst/>
              <a:gdLst>
                <a:gd name="T0" fmla="*/ 321 w 564"/>
                <a:gd name="T1" fmla="*/ 356 h 601"/>
                <a:gd name="T2" fmla="*/ 161 w 564"/>
                <a:gd name="T3" fmla="*/ 297 h 601"/>
                <a:gd name="T4" fmla="*/ 187 w 564"/>
                <a:gd name="T5" fmla="*/ 179 h 601"/>
                <a:gd name="T6" fmla="*/ 197 w 564"/>
                <a:gd name="T7" fmla="*/ 33 h 601"/>
                <a:gd name="T8" fmla="*/ 96 w 564"/>
                <a:gd name="T9" fmla="*/ 177 h 601"/>
                <a:gd name="T10" fmla="*/ 10 w 564"/>
                <a:gd name="T11" fmla="*/ 446 h 601"/>
                <a:gd name="T12" fmla="*/ 142 w 564"/>
                <a:gd name="T13" fmla="*/ 601 h 601"/>
                <a:gd name="T14" fmla="*/ 410 w 564"/>
                <a:gd name="T15" fmla="*/ 467 h 601"/>
                <a:gd name="T16" fmla="*/ 550 w 564"/>
                <a:gd name="T17" fmla="*/ 187 h 601"/>
                <a:gd name="T18" fmla="*/ 560 w 564"/>
                <a:gd name="T19" fmla="*/ 131 h 601"/>
                <a:gd name="T20" fmla="*/ 564 w 564"/>
                <a:gd name="T21" fmla="*/ 67 h 601"/>
                <a:gd name="T22" fmla="*/ 350 w 564"/>
                <a:gd name="T23" fmla="*/ 347 h 601"/>
                <a:gd name="T24" fmla="*/ 321 w 564"/>
                <a:gd name="T25" fmla="*/ 356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4" h="601">
                  <a:moveTo>
                    <a:pt x="321" y="356"/>
                  </a:moveTo>
                  <a:lnTo>
                    <a:pt x="161" y="297"/>
                  </a:lnTo>
                  <a:cubicBezTo>
                    <a:pt x="161" y="297"/>
                    <a:pt x="166" y="240"/>
                    <a:pt x="187" y="179"/>
                  </a:cubicBezTo>
                  <a:cubicBezTo>
                    <a:pt x="211" y="112"/>
                    <a:pt x="212" y="62"/>
                    <a:pt x="197" y="33"/>
                  </a:cubicBezTo>
                  <a:cubicBezTo>
                    <a:pt x="179" y="0"/>
                    <a:pt x="141" y="102"/>
                    <a:pt x="96" y="177"/>
                  </a:cubicBezTo>
                  <a:cubicBezTo>
                    <a:pt x="44" y="263"/>
                    <a:pt x="0" y="325"/>
                    <a:pt x="10" y="446"/>
                  </a:cubicBezTo>
                  <a:lnTo>
                    <a:pt x="142" y="601"/>
                  </a:lnTo>
                  <a:lnTo>
                    <a:pt x="410" y="467"/>
                  </a:lnTo>
                  <a:lnTo>
                    <a:pt x="550" y="187"/>
                  </a:lnTo>
                  <a:cubicBezTo>
                    <a:pt x="557" y="170"/>
                    <a:pt x="561" y="150"/>
                    <a:pt x="560" y="131"/>
                  </a:cubicBezTo>
                  <a:lnTo>
                    <a:pt x="564" y="67"/>
                  </a:lnTo>
                  <a:lnTo>
                    <a:pt x="350" y="347"/>
                  </a:lnTo>
                  <a:cubicBezTo>
                    <a:pt x="343" y="356"/>
                    <a:pt x="331" y="359"/>
                    <a:pt x="321" y="3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19" name="Freeform 101">
              <a:extLst>
                <a:ext uri="{FF2B5EF4-FFF2-40B4-BE49-F238E27FC236}">
                  <a16:creationId xmlns:a16="http://schemas.microsoft.com/office/drawing/2014/main" id="{32C8111E-00AD-74A8-B368-9B37DDCCA98B}"/>
                </a:ext>
              </a:extLst>
            </p:cNvPr>
            <p:cNvSpPr>
              <a:spLocks/>
            </p:cNvSpPr>
            <p:nvPr/>
          </p:nvSpPr>
          <p:spPr bwMode="auto">
            <a:xfrm>
              <a:off x="8293100" y="8126413"/>
              <a:ext cx="1158875" cy="1671638"/>
            </a:xfrm>
            <a:custGeom>
              <a:avLst/>
              <a:gdLst>
                <a:gd name="T0" fmla="*/ 1261 w 1523"/>
                <a:gd name="T1" fmla="*/ 227 h 2197"/>
                <a:gd name="T2" fmla="*/ 1119 w 1523"/>
                <a:gd name="T3" fmla="*/ 187 h 2197"/>
                <a:gd name="T4" fmla="*/ 731 w 1523"/>
                <a:gd name="T5" fmla="*/ 74 h 2197"/>
                <a:gd name="T6" fmla="*/ 198 w 1523"/>
                <a:gd name="T7" fmla="*/ 160 h 2197"/>
                <a:gd name="T8" fmla="*/ 157 w 1523"/>
                <a:gd name="T9" fmla="*/ 1954 h 2197"/>
                <a:gd name="T10" fmla="*/ 189 w 1523"/>
                <a:gd name="T11" fmla="*/ 2197 h 2197"/>
                <a:gd name="T12" fmla="*/ 1523 w 1523"/>
                <a:gd name="T13" fmla="*/ 2197 h 2197"/>
                <a:gd name="T14" fmla="*/ 1350 w 1523"/>
                <a:gd name="T15" fmla="*/ 1399 h 2197"/>
                <a:gd name="T16" fmla="*/ 1261 w 1523"/>
                <a:gd name="T17" fmla="*/ 227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3" h="2197">
                  <a:moveTo>
                    <a:pt x="1261" y="227"/>
                  </a:moveTo>
                  <a:lnTo>
                    <a:pt x="1119" y="187"/>
                  </a:lnTo>
                  <a:lnTo>
                    <a:pt x="731" y="74"/>
                  </a:lnTo>
                  <a:cubicBezTo>
                    <a:pt x="731" y="74"/>
                    <a:pt x="356" y="0"/>
                    <a:pt x="198" y="160"/>
                  </a:cubicBezTo>
                  <a:cubicBezTo>
                    <a:pt x="0" y="993"/>
                    <a:pt x="157" y="1954"/>
                    <a:pt x="157" y="1954"/>
                  </a:cubicBezTo>
                  <a:lnTo>
                    <a:pt x="189" y="2197"/>
                  </a:lnTo>
                  <a:lnTo>
                    <a:pt x="1523" y="2197"/>
                  </a:lnTo>
                  <a:cubicBezTo>
                    <a:pt x="1523" y="2197"/>
                    <a:pt x="1327" y="1849"/>
                    <a:pt x="1350" y="1399"/>
                  </a:cubicBezTo>
                  <a:cubicBezTo>
                    <a:pt x="1350" y="1399"/>
                    <a:pt x="1053" y="353"/>
                    <a:pt x="1261" y="227"/>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20" name="Freeform 102">
              <a:extLst>
                <a:ext uri="{FF2B5EF4-FFF2-40B4-BE49-F238E27FC236}">
                  <a16:creationId xmlns:a16="http://schemas.microsoft.com/office/drawing/2014/main" id="{4F0BBA98-B682-7842-C048-71161D75A472}"/>
                </a:ext>
              </a:extLst>
            </p:cNvPr>
            <p:cNvSpPr>
              <a:spLocks/>
            </p:cNvSpPr>
            <p:nvPr/>
          </p:nvSpPr>
          <p:spPr bwMode="auto">
            <a:xfrm>
              <a:off x="9093200" y="8299450"/>
              <a:ext cx="1157288" cy="1338263"/>
            </a:xfrm>
            <a:custGeom>
              <a:avLst/>
              <a:gdLst>
                <a:gd name="T0" fmla="*/ 1388 w 1520"/>
                <a:gd name="T1" fmla="*/ 353 h 1759"/>
                <a:gd name="T2" fmla="*/ 744 w 1520"/>
                <a:gd name="T3" fmla="*/ 1038 h 1759"/>
                <a:gd name="T4" fmla="*/ 321 w 1520"/>
                <a:gd name="T5" fmla="*/ 32 h 1759"/>
                <a:gd name="T6" fmla="*/ 208 w 1520"/>
                <a:gd name="T7" fmla="*/ 0 h 1759"/>
                <a:gd name="T8" fmla="*/ 297 w 1520"/>
                <a:gd name="T9" fmla="*/ 1172 h 1759"/>
                <a:gd name="T10" fmla="*/ 662 w 1520"/>
                <a:gd name="T11" fmla="*/ 1676 h 1759"/>
                <a:gd name="T12" fmla="*/ 1520 w 1520"/>
                <a:gd name="T13" fmla="*/ 508 h 1759"/>
                <a:gd name="T14" fmla="*/ 1388 w 1520"/>
                <a:gd name="T15" fmla="*/ 353 h 1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0" h="1759">
                  <a:moveTo>
                    <a:pt x="1388" y="353"/>
                  </a:moveTo>
                  <a:lnTo>
                    <a:pt x="744" y="1038"/>
                  </a:lnTo>
                  <a:cubicBezTo>
                    <a:pt x="744" y="1038"/>
                    <a:pt x="638" y="116"/>
                    <a:pt x="321" y="32"/>
                  </a:cubicBezTo>
                  <a:lnTo>
                    <a:pt x="208" y="0"/>
                  </a:lnTo>
                  <a:cubicBezTo>
                    <a:pt x="0" y="126"/>
                    <a:pt x="297" y="1172"/>
                    <a:pt x="297" y="1172"/>
                  </a:cubicBezTo>
                  <a:cubicBezTo>
                    <a:pt x="297" y="1172"/>
                    <a:pt x="444" y="1759"/>
                    <a:pt x="662" y="1676"/>
                  </a:cubicBezTo>
                  <a:cubicBezTo>
                    <a:pt x="880" y="1594"/>
                    <a:pt x="1520" y="508"/>
                    <a:pt x="1520" y="508"/>
                  </a:cubicBezTo>
                  <a:lnTo>
                    <a:pt x="1388" y="35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sp>
        <p:nvSpPr>
          <p:cNvPr id="127" name="TextBox 41">
            <a:extLst>
              <a:ext uri="{FF2B5EF4-FFF2-40B4-BE49-F238E27FC236}">
                <a16:creationId xmlns:a16="http://schemas.microsoft.com/office/drawing/2014/main" id="{57B5644A-8E18-6559-B825-3EF5B58F0A63}"/>
              </a:ext>
            </a:extLst>
          </p:cNvPr>
          <p:cNvSpPr txBox="1"/>
          <p:nvPr/>
        </p:nvSpPr>
        <p:spPr>
          <a:xfrm>
            <a:off x="346817" y="1623470"/>
            <a:ext cx="3775530" cy="198644"/>
          </a:xfrm>
          <a:prstGeom prst="rect">
            <a:avLst/>
          </a:prstGeom>
        </p:spPr>
        <p:txBody>
          <a:bodyPr wrap="square" lIns="0" tIns="0" rIns="0" bIns="0" rtlCol="0" anchor="t">
            <a:spAutoFit/>
          </a:bodyPr>
          <a:lstStyle/>
          <a:p>
            <a:pPr defTabSz="609630">
              <a:lnSpc>
                <a:spcPts val="1467"/>
              </a:lnSpc>
            </a:pPr>
            <a:r>
              <a:rPr lang="en-US" sz="1600" b="1" dirty="0">
                <a:solidFill>
                  <a:srgbClr val="6B6B6B"/>
                </a:solidFill>
              </a:rPr>
              <a:t>L’Assistant Platinum Business</a:t>
            </a:r>
          </a:p>
        </p:txBody>
      </p:sp>
      <p:pic>
        <p:nvPicPr>
          <p:cNvPr id="1040" name="Image 1039">
            <a:extLst>
              <a:ext uri="{FF2B5EF4-FFF2-40B4-BE49-F238E27FC236}">
                <a16:creationId xmlns:a16="http://schemas.microsoft.com/office/drawing/2014/main" id="{34F74AAA-9422-E264-1594-FFE8279FA3B9}"/>
              </a:ext>
            </a:extLst>
          </p:cNvPr>
          <p:cNvPicPr>
            <a:picLocks noChangeAspect="1"/>
          </p:cNvPicPr>
          <p:nvPr/>
        </p:nvPicPr>
        <p:blipFill>
          <a:blip r:embed="rId3"/>
          <a:stretch>
            <a:fillRect/>
          </a:stretch>
        </p:blipFill>
        <p:spPr>
          <a:xfrm>
            <a:off x="313464" y="1909390"/>
            <a:ext cx="3573825" cy="2171986"/>
          </a:xfrm>
          <a:prstGeom prst="rect">
            <a:avLst/>
          </a:prstGeom>
        </p:spPr>
      </p:pic>
      <p:pic>
        <p:nvPicPr>
          <p:cNvPr id="1041" name="Image 1040" descr="Une image contenant texte, capture d’écran, Police, mémoire flash&#10;&#10;Description générée automatiquement">
            <a:extLst>
              <a:ext uri="{FF2B5EF4-FFF2-40B4-BE49-F238E27FC236}">
                <a16:creationId xmlns:a16="http://schemas.microsoft.com/office/drawing/2014/main" id="{519B0BCC-352C-AF75-E095-A786C7E87A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714" y="3588101"/>
            <a:ext cx="1096297" cy="754266"/>
          </a:xfrm>
          <a:prstGeom prst="rect">
            <a:avLst/>
          </a:prstGeom>
        </p:spPr>
      </p:pic>
      <p:pic>
        <p:nvPicPr>
          <p:cNvPr id="1042" name="Picture 2" descr="new ghisoni mariotti | Maison Ghisoni Mariotti">
            <a:extLst>
              <a:ext uri="{FF2B5EF4-FFF2-40B4-BE49-F238E27FC236}">
                <a16:creationId xmlns:a16="http://schemas.microsoft.com/office/drawing/2014/main" id="{989081F4-EF25-FE28-58A4-534D85EAB3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9242" y="5702935"/>
            <a:ext cx="641269" cy="57326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e 25">
            <a:extLst>
              <a:ext uri="{FF2B5EF4-FFF2-40B4-BE49-F238E27FC236}">
                <a16:creationId xmlns:a16="http://schemas.microsoft.com/office/drawing/2014/main" id="{868CB497-F69F-184B-C8C5-0E1CB96728D8}"/>
              </a:ext>
            </a:extLst>
          </p:cNvPr>
          <p:cNvGrpSpPr/>
          <p:nvPr/>
        </p:nvGrpSpPr>
        <p:grpSpPr>
          <a:xfrm>
            <a:off x="4668178" y="1790465"/>
            <a:ext cx="7202588" cy="861803"/>
            <a:chOff x="4668178" y="1790465"/>
            <a:chExt cx="7202588" cy="861803"/>
          </a:xfrm>
        </p:grpSpPr>
        <p:sp>
          <p:nvSpPr>
            <p:cNvPr id="1024" name="Rounded Rectangle 11">
              <a:extLst>
                <a:ext uri="{FF2B5EF4-FFF2-40B4-BE49-F238E27FC236}">
                  <a16:creationId xmlns:a16="http://schemas.microsoft.com/office/drawing/2014/main" id="{1001FBE5-604C-BBB5-EBFC-8F6451E53730}"/>
                </a:ext>
              </a:extLst>
            </p:cNvPr>
            <p:cNvSpPr/>
            <p:nvPr/>
          </p:nvSpPr>
          <p:spPr>
            <a:xfrm>
              <a:off x="4668178" y="2045505"/>
              <a:ext cx="7202588" cy="606763"/>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25" name="Oval 12">
              <a:extLst>
                <a:ext uri="{FF2B5EF4-FFF2-40B4-BE49-F238E27FC236}">
                  <a16:creationId xmlns:a16="http://schemas.microsoft.com/office/drawing/2014/main" id="{DB2D06B5-3374-3684-5666-6C817C3EE7AE}"/>
                </a:ext>
              </a:extLst>
            </p:cNvPr>
            <p:cNvSpPr/>
            <p:nvPr/>
          </p:nvSpPr>
          <p:spPr>
            <a:xfrm>
              <a:off x="4668178" y="2045506"/>
              <a:ext cx="590550" cy="5905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035" name="Subtitle 2">
              <a:extLst>
                <a:ext uri="{FF2B5EF4-FFF2-40B4-BE49-F238E27FC236}">
                  <a16:creationId xmlns:a16="http://schemas.microsoft.com/office/drawing/2014/main" id="{E5D8E237-BEAB-5AC5-DF89-3B2133AE0391}"/>
                </a:ext>
              </a:extLst>
            </p:cNvPr>
            <p:cNvSpPr txBox="1">
              <a:spLocks/>
            </p:cNvSpPr>
            <p:nvPr/>
          </p:nvSpPr>
          <p:spPr>
            <a:xfrm>
              <a:off x="5317920" y="1790465"/>
              <a:ext cx="6519259" cy="787908"/>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endParaRPr lang="fr-FR" sz="1600" dirty="0">
                <a:solidFill>
                  <a:schemeClr val="tx1"/>
                </a:solidFill>
                <a:latin typeface="+mn-lt"/>
                <a:ea typeface="Lato Light" panose="020F0502020204030203" pitchFamily="34" charset="0"/>
                <a:cs typeface="Lato Light" panose="020F0502020204030203" pitchFamily="34" charset="0"/>
              </a:endParaRPr>
            </a:p>
            <a:p>
              <a:pPr algn="l">
                <a:lnSpc>
                  <a:spcPts val="1750"/>
                </a:lnSpc>
              </a:pPr>
              <a:r>
                <a:rPr lang="fr-FR" sz="1600" dirty="0">
                  <a:solidFill>
                    <a:schemeClr val="tx1"/>
                  </a:solidFill>
                  <a:latin typeface="+mn-lt"/>
                  <a:ea typeface="Lato Light" panose="020F0502020204030203" pitchFamily="34" charset="0"/>
                  <a:cs typeface="Lato Light" panose="020F0502020204030203" pitchFamily="34" charset="0"/>
                </a:rPr>
                <a:t>Secrétariat courant : location ou achat de matériel, recherche d’un(e) secrétaire, réservation de repas d’affaires</a:t>
              </a:r>
            </a:p>
          </p:txBody>
        </p:sp>
        <p:pic>
          <p:nvPicPr>
            <p:cNvPr id="1043" name="Graphique 1042" descr="Centre d’appels contour">
              <a:extLst>
                <a:ext uri="{FF2B5EF4-FFF2-40B4-BE49-F238E27FC236}">
                  <a16:creationId xmlns:a16="http://schemas.microsoft.com/office/drawing/2014/main" id="{EDD59160-9AC0-E54A-203F-85BC18DAED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42792" y="2085200"/>
              <a:ext cx="424377" cy="424377"/>
            </a:xfrm>
            <a:prstGeom prst="rect">
              <a:avLst/>
            </a:prstGeom>
          </p:spPr>
        </p:pic>
      </p:grpSp>
      <p:grpSp>
        <p:nvGrpSpPr>
          <p:cNvPr id="7" name="Groupe 6">
            <a:extLst>
              <a:ext uri="{FF2B5EF4-FFF2-40B4-BE49-F238E27FC236}">
                <a16:creationId xmlns:a16="http://schemas.microsoft.com/office/drawing/2014/main" id="{F32D2D4E-6BD1-21FF-C874-CB184DA72A15}"/>
              </a:ext>
            </a:extLst>
          </p:cNvPr>
          <p:cNvGrpSpPr/>
          <p:nvPr/>
        </p:nvGrpSpPr>
        <p:grpSpPr>
          <a:xfrm>
            <a:off x="4668178" y="3534226"/>
            <a:ext cx="7202588" cy="593090"/>
            <a:chOff x="4668178" y="3654233"/>
            <a:chExt cx="7202588" cy="593090"/>
          </a:xfrm>
        </p:grpSpPr>
        <p:sp>
          <p:nvSpPr>
            <p:cNvPr id="1029" name="Rounded Rectangle 15">
              <a:extLst>
                <a:ext uri="{FF2B5EF4-FFF2-40B4-BE49-F238E27FC236}">
                  <a16:creationId xmlns:a16="http://schemas.microsoft.com/office/drawing/2014/main" id="{A3E42C4A-8A2F-000B-2018-98CADA8E30E4}"/>
                </a:ext>
              </a:extLst>
            </p:cNvPr>
            <p:cNvSpPr/>
            <p:nvPr/>
          </p:nvSpPr>
          <p:spPr>
            <a:xfrm>
              <a:off x="4668178" y="3654233"/>
              <a:ext cx="7202588"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endParaRPr>
            </a:p>
          </p:txBody>
        </p:sp>
        <p:sp>
          <p:nvSpPr>
            <p:cNvPr id="1030" name="Oval 16">
              <a:extLst>
                <a:ext uri="{FF2B5EF4-FFF2-40B4-BE49-F238E27FC236}">
                  <a16:creationId xmlns:a16="http://schemas.microsoft.com/office/drawing/2014/main" id="{AB3D2A6D-3FFE-43F6-56E8-7BD25CDF233A}"/>
                </a:ext>
              </a:extLst>
            </p:cNvPr>
            <p:cNvSpPr/>
            <p:nvPr/>
          </p:nvSpPr>
          <p:spPr>
            <a:xfrm>
              <a:off x="4668178" y="3654233"/>
              <a:ext cx="590550" cy="5905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7" name="Subtitle 2">
              <a:extLst>
                <a:ext uri="{FF2B5EF4-FFF2-40B4-BE49-F238E27FC236}">
                  <a16:creationId xmlns:a16="http://schemas.microsoft.com/office/drawing/2014/main" id="{AC88E1A1-2F1E-42AF-C425-B6FC12EA9427}"/>
                </a:ext>
              </a:extLst>
            </p:cNvPr>
            <p:cNvSpPr txBox="1">
              <a:spLocks/>
            </p:cNvSpPr>
            <p:nvPr/>
          </p:nvSpPr>
          <p:spPr>
            <a:xfrm>
              <a:off x="5372919" y="3805930"/>
              <a:ext cx="5501114" cy="276999"/>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fr-FR" sz="1600">
                  <a:solidFill>
                    <a:schemeClr val="tx1"/>
                  </a:solidFill>
                  <a:latin typeface="+mn-lt"/>
                  <a:ea typeface="Lato Light" panose="020F0502020204030203" pitchFamily="34" charset="0"/>
                  <a:cs typeface="Lato Light" panose="020F0502020204030203" pitchFamily="34" charset="0"/>
                </a:rPr>
                <a:t>Ligne prioritaire de Taxi 24h24 7j7 en France métropolitaine</a:t>
              </a:r>
            </a:p>
          </p:txBody>
        </p:sp>
        <p:pic>
          <p:nvPicPr>
            <p:cNvPr id="1045" name="Graphique 1044" descr="Taxi contour">
              <a:extLst>
                <a:ext uri="{FF2B5EF4-FFF2-40B4-BE49-F238E27FC236}">
                  <a16:creationId xmlns:a16="http://schemas.microsoft.com/office/drawing/2014/main" id="{E2F5CD58-C4DB-2F51-DCE0-8EC926EFF71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64200" y="3734581"/>
              <a:ext cx="402360" cy="402360"/>
            </a:xfrm>
            <a:prstGeom prst="rect">
              <a:avLst/>
            </a:prstGeom>
          </p:spPr>
        </p:pic>
      </p:grpSp>
      <p:grpSp>
        <p:nvGrpSpPr>
          <p:cNvPr id="25" name="Groupe 24">
            <a:extLst>
              <a:ext uri="{FF2B5EF4-FFF2-40B4-BE49-F238E27FC236}">
                <a16:creationId xmlns:a16="http://schemas.microsoft.com/office/drawing/2014/main" id="{574C4D1A-A114-0C33-E959-AA25F234CBB6}"/>
              </a:ext>
            </a:extLst>
          </p:cNvPr>
          <p:cNvGrpSpPr/>
          <p:nvPr/>
        </p:nvGrpSpPr>
        <p:grpSpPr>
          <a:xfrm>
            <a:off x="4668178" y="2797972"/>
            <a:ext cx="7448353" cy="590550"/>
            <a:chOff x="4668178" y="2851139"/>
            <a:chExt cx="7448353" cy="590550"/>
          </a:xfrm>
        </p:grpSpPr>
        <p:sp>
          <p:nvSpPr>
            <p:cNvPr id="1027" name="Rounded Rectangle 13">
              <a:extLst>
                <a:ext uri="{FF2B5EF4-FFF2-40B4-BE49-F238E27FC236}">
                  <a16:creationId xmlns:a16="http://schemas.microsoft.com/office/drawing/2014/main" id="{A5402E1D-58DF-9317-EF48-22EF483BCB65}"/>
                </a:ext>
              </a:extLst>
            </p:cNvPr>
            <p:cNvSpPr/>
            <p:nvPr/>
          </p:nvSpPr>
          <p:spPr>
            <a:xfrm>
              <a:off x="4668178" y="2851139"/>
              <a:ext cx="7210358" cy="590549"/>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28" name="Oval 14">
              <a:extLst>
                <a:ext uri="{FF2B5EF4-FFF2-40B4-BE49-F238E27FC236}">
                  <a16:creationId xmlns:a16="http://schemas.microsoft.com/office/drawing/2014/main" id="{3337BDDF-8BDD-4228-11C0-5E441C05DDF1}"/>
                </a:ext>
              </a:extLst>
            </p:cNvPr>
            <p:cNvSpPr/>
            <p:nvPr/>
          </p:nvSpPr>
          <p:spPr>
            <a:xfrm>
              <a:off x="4668178" y="2851139"/>
              <a:ext cx="590550" cy="590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036" name="Subtitle 2">
              <a:extLst>
                <a:ext uri="{FF2B5EF4-FFF2-40B4-BE49-F238E27FC236}">
                  <a16:creationId xmlns:a16="http://schemas.microsoft.com/office/drawing/2014/main" id="{54368C19-2266-A4F5-4112-872B8C628DF6}"/>
                </a:ext>
              </a:extLst>
            </p:cNvPr>
            <p:cNvSpPr txBox="1">
              <a:spLocks/>
            </p:cNvSpPr>
            <p:nvPr/>
          </p:nvSpPr>
          <p:spPr>
            <a:xfrm>
              <a:off x="5326450" y="2907308"/>
              <a:ext cx="6790081"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fr-FR" sz="1600" dirty="0">
                  <a:solidFill>
                    <a:schemeClr val="tx1"/>
                  </a:solidFill>
                  <a:latin typeface="+mn-lt"/>
                  <a:ea typeface="Lato Light" panose="020F0502020204030203" pitchFamily="34" charset="0"/>
                  <a:cs typeface="Lato Light" panose="020F0502020204030203" pitchFamily="34" charset="0"/>
                </a:rPr>
                <a:t>Organisation de déplacements professionnels : billets d’avion, hébergement, voiture de location, proposition de prestataires</a:t>
              </a:r>
            </a:p>
          </p:txBody>
        </p:sp>
        <p:pic>
          <p:nvPicPr>
            <p:cNvPr id="1046" name="Graphique 1045" descr="Valise contour">
              <a:extLst>
                <a:ext uri="{FF2B5EF4-FFF2-40B4-BE49-F238E27FC236}">
                  <a16:creationId xmlns:a16="http://schemas.microsoft.com/office/drawing/2014/main" id="{156C9D0E-3F26-5A72-DBE7-23F4C617022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40475" y="2898599"/>
              <a:ext cx="443639" cy="443639"/>
            </a:xfrm>
            <a:prstGeom prst="rect">
              <a:avLst/>
            </a:prstGeom>
          </p:spPr>
        </p:pic>
      </p:grpSp>
      <p:pic>
        <p:nvPicPr>
          <p:cNvPr id="2" name="Image 1" descr="Une image contenant texte, Police, logo, mémoire flash&#10;&#10;Description générée automatiquement">
            <a:extLst>
              <a:ext uri="{FF2B5EF4-FFF2-40B4-BE49-F238E27FC236}">
                <a16:creationId xmlns:a16="http://schemas.microsoft.com/office/drawing/2014/main" id="{19851D5B-2289-E591-7B38-B1F919692A3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833075">
            <a:off x="7655230" y="245696"/>
            <a:ext cx="1703938" cy="1278873"/>
          </a:xfrm>
          <a:prstGeom prst="rect">
            <a:avLst/>
          </a:prstGeom>
        </p:spPr>
      </p:pic>
      <p:grpSp>
        <p:nvGrpSpPr>
          <p:cNvPr id="27" name="Groupe 26">
            <a:extLst>
              <a:ext uri="{FF2B5EF4-FFF2-40B4-BE49-F238E27FC236}">
                <a16:creationId xmlns:a16="http://schemas.microsoft.com/office/drawing/2014/main" id="{358C386D-B39F-CEEB-5A84-F9B7AAFE06D8}"/>
              </a:ext>
            </a:extLst>
          </p:cNvPr>
          <p:cNvGrpSpPr/>
          <p:nvPr/>
        </p:nvGrpSpPr>
        <p:grpSpPr>
          <a:xfrm>
            <a:off x="4668178" y="4199552"/>
            <a:ext cx="7201251" cy="907542"/>
            <a:chOff x="4668178" y="4199552"/>
            <a:chExt cx="7201251" cy="907542"/>
          </a:xfrm>
        </p:grpSpPr>
        <p:grpSp>
          <p:nvGrpSpPr>
            <p:cNvPr id="6" name="Groupe 5">
              <a:extLst>
                <a:ext uri="{FF2B5EF4-FFF2-40B4-BE49-F238E27FC236}">
                  <a16:creationId xmlns:a16="http://schemas.microsoft.com/office/drawing/2014/main" id="{E6527A65-3834-D457-A1DA-906F3A656F19}"/>
                </a:ext>
              </a:extLst>
            </p:cNvPr>
            <p:cNvGrpSpPr/>
            <p:nvPr/>
          </p:nvGrpSpPr>
          <p:grpSpPr>
            <a:xfrm>
              <a:off x="4668178" y="4273020"/>
              <a:ext cx="7169001" cy="834074"/>
              <a:chOff x="4668178" y="4343838"/>
              <a:chExt cx="7169001" cy="834074"/>
            </a:xfrm>
          </p:grpSpPr>
          <p:sp>
            <p:nvSpPr>
              <p:cNvPr id="1031" name="Rounded Rectangle 17">
                <a:extLst>
                  <a:ext uri="{FF2B5EF4-FFF2-40B4-BE49-F238E27FC236}">
                    <a16:creationId xmlns:a16="http://schemas.microsoft.com/office/drawing/2014/main" id="{2E1017C6-E781-F45B-81C3-EED787BABCCC}"/>
                  </a:ext>
                </a:extLst>
              </p:cNvPr>
              <p:cNvSpPr/>
              <p:nvPr/>
            </p:nvSpPr>
            <p:spPr>
              <a:xfrm>
                <a:off x="4668178" y="4345689"/>
                <a:ext cx="7169001" cy="82828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2" name="Oval 18">
                <a:extLst>
                  <a:ext uri="{FF2B5EF4-FFF2-40B4-BE49-F238E27FC236}">
                    <a16:creationId xmlns:a16="http://schemas.microsoft.com/office/drawing/2014/main" id="{F43100C2-910A-B801-4F76-0B6CAA6F0EBE}"/>
                  </a:ext>
                </a:extLst>
              </p:cNvPr>
              <p:cNvSpPr/>
              <p:nvPr/>
            </p:nvSpPr>
            <p:spPr>
              <a:xfrm>
                <a:off x="4668178" y="4491308"/>
                <a:ext cx="590550" cy="5905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8" name="Subtitle 2">
                <a:extLst>
                  <a:ext uri="{FF2B5EF4-FFF2-40B4-BE49-F238E27FC236}">
                    <a16:creationId xmlns:a16="http://schemas.microsoft.com/office/drawing/2014/main" id="{86801DF5-0592-911E-8B3A-50EEE6F25BE7}"/>
                  </a:ext>
                </a:extLst>
              </p:cNvPr>
              <p:cNvSpPr txBox="1">
                <a:spLocks/>
              </p:cNvSpPr>
              <p:nvPr/>
            </p:nvSpPr>
            <p:spPr>
              <a:xfrm>
                <a:off x="5317920" y="4343838"/>
                <a:ext cx="6504977" cy="834074"/>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fr-FR" sz="1600" dirty="0">
                    <a:solidFill>
                      <a:schemeClr val="tx1"/>
                    </a:solidFill>
                    <a:latin typeface="+mn-lt"/>
                    <a:ea typeface="Lato Light" panose="020F0502020204030203" pitchFamily="34" charset="0"/>
                    <a:cs typeface="Lato Light" panose="020F0502020204030203" pitchFamily="34" charset="0"/>
                  </a:rPr>
                  <a:t>Salons professionnels et formations : </a:t>
                </a:r>
              </a:p>
              <a:p>
                <a:pPr algn="l">
                  <a:lnSpc>
                    <a:spcPct val="100000"/>
                  </a:lnSpc>
                </a:pPr>
                <a:r>
                  <a:rPr lang="fr-FR" sz="1600" dirty="0">
                    <a:solidFill>
                      <a:schemeClr val="tx1"/>
                    </a:solidFill>
                    <a:latin typeface="+mn-lt"/>
                    <a:ea typeface="Lato Light" panose="020F0502020204030203" pitchFamily="34" charset="0"/>
                    <a:cs typeface="Lato Light" panose="020F0502020204030203" pitchFamily="34" charset="0"/>
                  </a:rPr>
                  <a:t>conseil sur des conférences, événements exclusifs : réservation de places sur des stands lors de salons professionnels</a:t>
                </a:r>
              </a:p>
            </p:txBody>
          </p:sp>
          <p:pic>
            <p:nvPicPr>
              <p:cNvPr id="1047" name="Graphique 1046" descr="Classe contour">
                <a:extLst>
                  <a:ext uri="{FF2B5EF4-FFF2-40B4-BE49-F238E27FC236}">
                    <a16:creationId xmlns:a16="http://schemas.microsoft.com/office/drawing/2014/main" id="{31A9EBA0-C60C-FFDC-A44F-A410A2B2BE8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48126" y="4557005"/>
                <a:ext cx="424737" cy="424737"/>
              </a:xfrm>
              <a:prstGeom prst="rect">
                <a:avLst/>
              </a:prstGeom>
            </p:spPr>
          </p:pic>
        </p:grpSp>
        <p:pic>
          <p:nvPicPr>
            <p:cNvPr id="4" name="Picture 2" descr="new ghisoni mariotti | Maison Ghisoni Mariotti">
              <a:extLst>
                <a:ext uri="{FF2B5EF4-FFF2-40B4-BE49-F238E27FC236}">
                  <a16:creationId xmlns:a16="http://schemas.microsoft.com/office/drawing/2014/main" id="{E9BF0158-D2E6-3922-7ECC-8788C1AF53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28160" y="4199552"/>
              <a:ext cx="641269" cy="5732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e 29">
            <a:extLst>
              <a:ext uri="{FF2B5EF4-FFF2-40B4-BE49-F238E27FC236}">
                <a16:creationId xmlns:a16="http://schemas.microsoft.com/office/drawing/2014/main" id="{CE3425A5-46C1-345F-FE94-EB02E368F91A}"/>
              </a:ext>
            </a:extLst>
          </p:cNvPr>
          <p:cNvGrpSpPr/>
          <p:nvPr/>
        </p:nvGrpSpPr>
        <p:grpSpPr>
          <a:xfrm>
            <a:off x="4668178" y="5209409"/>
            <a:ext cx="7255390" cy="636481"/>
            <a:chOff x="4668178" y="5209409"/>
            <a:chExt cx="7255390" cy="636481"/>
          </a:xfrm>
        </p:grpSpPr>
        <p:grpSp>
          <p:nvGrpSpPr>
            <p:cNvPr id="5" name="Groupe 4">
              <a:extLst>
                <a:ext uri="{FF2B5EF4-FFF2-40B4-BE49-F238E27FC236}">
                  <a16:creationId xmlns:a16="http://schemas.microsoft.com/office/drawing/2014/main" id="{58823D5F-8734-9B71-D573-30EADCEDF05D}"/>
                </a:ext>
              </a:extLst>
            </p:cNvPr>
            <p:cNvGrpSpPr/>
            <p:nvPr/>
          </p:nvGrpSpPr>
          <p:grpSpPr>
            <a:xfrm>
              <a:off x="4668178" y="5252800"/>
              <a:ext cx="7202588" cy="593090"/>
              <a:chOff x="4668178" y="5252800"/>
              <a:chExt cx="7202588" cy="593090"/>
            </a:xfrm>
          </p:grpSpPr>
          <p:sp>
            <p:nvSpPr>
              <p:cNvPr id="1033" name="Rounded Rectangle 19">
                <a:extLst>
                  <a:ext uri="{FF2B5EF4-FFF2-40B4-BE49-F238E27FC236}">
                    <a16:creationId xmlns:a16="http://schemas.microsoft.com/office/drawing/2014/main" id="{BD8CE628-2BEB-F99B-D692-C20D1F99EA2F}"/>
                  </a:ext>
                </a:extLst>
              </p:cNvPr>
              <p:cNvSpPr/>
              <p:nvPr/>
            </p:nvSpPr>
            <p:spPr>
              <a:xfrm>
                <a:off x="4668178" y="5252800"/>
                <a:ext cx="7202588"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4" name="Oval 20">
                <a:extLst>
                  <a:ext uri="{FF2B5EF4-FFF2-40B4-BE49-F238E27FC236}">
                    <a16:creationId xmlns:a16="http://schemas.microsoft.com/office/drawing/2014/main" id="{462135BE-3879-2A83-7B45-984FC9C9E517}"/>
                  </a:ext>
                </a:extLst>
              </p:cNvPr>
              <p:cNvSpPr/>
              <p:nvPr/>
            </p:nvSpPr>
            <p:spPr>
              <a:xfrm>
                <a:off x="4668178" y="5252800"/>
                <a:ext cx="590550" cy="5905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9" name="Subtitle 2">
                <a:extLst>
                  <a:ext uri="{FF2B5EF4-FFF2-40B4-BE49-F238E27FC236}">
                    <a16:creationId xmlns:a16="http://schemas.microsoft.com/office/drawing/2014/main" id="{007769C9-C471-0AE9-8C4C-2FD3C710D28C}"/>
                  </a:ext>
                </a:extLst>
              </p:cNvPr>
              <p:cNvSpPr txBox="1">
                <a:spLocks/>
              </p:cNvSpPr>
              <p:nvPr/>
            </p:nvSpPr>
            <p:spPr>
              <a:xfrm>
                <a:off x="5372919" y="5294161"/>
                <a:ext cx="5501114"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fr-FR" sz="1600" dirty="0">
                    <a:solidFill>
                      <a:schemeClr val="tx1"/>
                    </a:solidFill>
                    <a:latin typeface="+mn-lt"/>
                    <a:ea typeface="Lato Light" panose="020F0502020204030203" pitchFamily="34" charset="0"/>
                    <a:cs typeface="Lato Light" panose="020F0502020204030203" pitchFamily="34" charset="0"/>
                  </a:rPr>
                  <a:t>Planification d’activités de team-building pour les collaborateurs</a:t>
                </a:r>
              </a:p>
            </p:txBody>
          </p:sp>
          <p:pic>
            <p:nvPicPr>
              <p:cNvPr id="1044" name="Graphique 1043" descr="Réunion contour">
                <a:extLst>
                  <a:ext uri="{FF2B5EF4-FFF2-40B4-BE49-F238E27FC236}">
                    <a16:creationId xmlns:a16="http://schemas.microsoft.com/office/drawing/2014/main" id="{B5AD99D7-4BDA-C8BC-0D0B-C886C5E6FD6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42792" y="5323304"/>
                <a:ext cx="441322" cy="441322"/>
              </a:xfrm>
              <a:prstGeom prst="rect">
                <a:avLst/>
              </a:prstGeom>
            </p:spPr>
          </p:pic>
        </p:grpSp>
        <p:pic>
          <p:nvPicPr>
            <p:cNvPr id="23" name="Picture 2" descr="new ghisoni mariotti | Maison Ghisoni Mariotti">
              <a:extLst>
                <a:ext uri="{FF2B5EF4-FFF2-40B4-BE49-F238E27FC236}">
                  <a16:creationId xmlns:a16="http://schemas.microsoft.com/office/drawing/2014/main" id="{8ABFB94F-BC62-CD39-83FD-8438E7E76F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2299" y="5209409"/>
              <a:ext cx="641269" cy="573269"/>
            </a:xfrm>
            <a:prstGeom prst="rect">
              <a:avLst/>
            </a:prstGeom>
            <a:noFill/>
            <a:extLst>
              <a:ext uri="{909E8E84-426E-40DD-AFC4-6F175D3DCCD1}">
                <a14:hiddenFill xmlns:a14="http://schemas.microsoft.com/office/drawing/2010/main">
                  <a:solidFill>
                    <a:srgbClr val="FFFFFF"/>
                  </a:solidFill>
                </a14:hiddenFill>
              </a:ext>
            </a:extLst>
          </p:spPr>
        </p:pic>
      </p:grpSp>
      <p:sp>
        <p:nvSpPr>
          <p:cNvPr id="65" name="ZoneTexte 64">
            <a:extLst>
              <a:ext uri="{FF2B5EF4-FFF2-40B4-BE49-F238E27FC236}">
                <a16:creationId xmlns:a16="http://schemas.microsoft.com/office/drawing/2014/main" id="{1B4F8A85-8BEE-E2BE-9A03-789E9DE6D0CD}"/>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29" name="ZoneTexte 28">
            <a:extLst>
              <a:ext uri="{FF2B5EF4-FFF2-40B4-BE49-F238E27FC236}">
                <a16:creationId xmlns:a16="http://schemas.microsoft.com/office/drawing/2014/main" id="{C5B093F2-6966-E9CB-F6E3-ECE459A36389}"/>
              </a:ext>
            </a:extLst>
          </p:cNvPr>
          <p:cNvSpPr txBox="1"/>
          <p:nvPr/>
        </p:nvSpPr>
        <p:spPr>
          <a:xfrm>
            <a:off x="653078" y="318543"/>
            <a:ext cx="6107502" cy="446276"/>
          </a:xfrm>
          <a:prstGeom prst="rect">
            <a:avLst/>
          </a:prstGeom>
          <a:noFill/>
        </p:spPr>
        <p:txBody>
          <a:bodyPr wrap="square">
            <a:spAutoFit/>
          </a:bodyPr>
          <a:lstStyle/>
          <a:p>
            <a:r>
              <a:rPr lang="fr-FR" sz="2300" b="1" cap="all" dirty="0">
                <a:solidFill>
                  <a:schemeClr val="tx2"/>
                </a:solidFill>
                <a:latin typeface="+mj-lt"/>
                <a:ea typeface="+mj-ea"/>
                <a:cs typeface="+mj-cs"/>
              </a:rPr>
              <a:t>Quels sont les bénéfices client ?</a:t>
            </a:r>
          </a:p>
        </p:txBody>
      </p:sp>
    </p:spTree>
    <p:extLst>
      <p:ext uri="{BB962C8B-B14F-4D97-AF65-F5344CB8AC3E}">
        <p14:creationId xmlns:p14="http://schemas.microsoft.com/office/powerpoint/2010/main" val="295655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B96BC293-06F5-2E59-BF18-AF4C2A71FC3C}"/>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26" name="TextBox 42">
            <a:extLst>
              <a:ext uri="{FF2B5EF4-FFF2-40B4-BE49-F238E27FC236}">
                <a16:creationId xmlns:a16="http://schemas.microsoft.com/office/drawing/2014/main" id="{B8EDE15D-1B9C-7910-270F-ACCA83DDF21D}"/>
              </a:ext>
            </a:extLst>
          </p:cNvPr>
          <p:cNvSpPr txBox="1"/>
          <p:nvPr/>
        </p:nvSpPr>
        <p:spPr>
          <a:xfrm>
            <a:off x="166305" y="2078403"/>
            <a:ext cx="4590629" cy="4173194"/>
          </a:xfrm>
          <a:prstGeom prst="rect">
            <a:avLst/>
          </a:prstGeom>
        </p:spPr>
        <p:txBody>
          <a:bodyPr wrap="square" lIns="0" tIns="0" rIns="0" bIns="0" rtlCol="0" anchor="t">
            <a:spAutoFit/>
          </a:bodyPr>
          <a:lstStyle/>
          <a:p>
            <a:pPr algn="just" defTabSz="609630">
              <a:lnSpc>
                <a:spcPts val="1437"/>
              </a:lnSpc>
              <a:spcBef>
                <a:spcPct val="0"/>
              </a:spcBef>
            </a:pPr>
            <a:endParaRPr lang="en-US" sz="1550" spc="5" dirty="0">
              <a:solidFill>
                <a:srgbClr val="3E454A"/>
              </a:solidFill>
              <a:latin typeface="Fira Sans"/>
            </a:endParaRPr>
          </a:p>
          <a:p>
            <a:pPr marL="171450" indent="-171450" algn="just" defTabSz="609630">
              <a:spcBef>
                <a:spcPct val="0"/>
              </a:spcBef>
              <a:buFont typeface="Arial" panose="020B0604020202020204" pitchFamily="34" charset="0"/>
              <a:buChar char="•"/>
            </a:pPr>
            <a:r>
              <a:rPr lang="fr-FR" sz="1550" b="1" spc="5" dirty="0">
                <a:solidFill>
                  <a:srgbClr val="3E454A"/>
                </a:solidFill>
                <a:latin typeface="Fira Sans"/>
                <a:cs typeface="Open Sans Light"/>
              </a:rPr>
              <a:t>Une application et un site internet </a:t>
            </a:r>
            <a:r>
              <a:rPr lang="fr-FR" sz="1550" spc="5" dirty="0">
                <a:solidFill>
                  <a:srgbClr val="3E454A"/>
                </a:solidFill>
                <a:latin typeface="Fira Sans"/>
                <a:cs typeface="Open Sans Light"/>
              </a:rPr>
              <a:t>pour profiter de l’ensemble des avantages et services liés à la carte Visa Platinum Business</a:t>
            </a:r>
          </a:p>
          <a:p>
            <a:pPr algn="just" defTabSz="609630">
              <a:spcBef>
                <a:spcPct val="0"/>
              </a:spcBef>
            </a:pPr>
            <a:endParaRPr lang="fr-FR" sz="1550" spc="5" dirty="0">
              <a:solidFill>
                <a:srgbClr val="3E454A"/>
              </a:solidFill>
              <a:latin typeface="Fira Sans"/>
              <a:cs typeface="Open Sans Light"/>
            </a:endParaRPr>
          </a:p>
          <a:p>
            <a:pPr marL="171450" indent="-171450" algn="just" defTabSz="609630">
              <a:spcBef>
                <a:spcPct val="0"/>
              </a:spcBef>
              <a:buFont typeface="Arial" panose="020B0604020202020204" pitchFamily="34" charset="0"/>
              <a:buChar char="•"/>
            </a:pPr>
            <a:r>
              <a:rPr lang="fr-FR" sz="1550" b="1" spc="5" dirty="0">
                <a:solidFill>
                  <a:srgbClr val="3E454A"/>
                </a:solidFill>
                <a:latin typeface="Fira Sans"/>
                <a:cs typeface="Open Sans Light"/>
              </a:rPr>
              <a:t>Un accès multicanal à l’Assistant Platinum 6j/7 de 8h à 20h</a:t>
            </a:r>
          </a:p>
          <a:p>
            <a:pPr algn="just" defTabSz="609630">
              <a:spcBef>
                <a:spcPct val="0"/>
              </a:spcBef>
            </a:pPr>
            <a:endParaRPr lang="fr-FR" sz="1550" spc="5" dirty="0">
              <a:solidFill>
                <a:srgbClr val="3E454A"/>
              </a:solidFill>
              <a:latin typeface="Fira Sans"/>
              <a:cs typeface="Open Sans Light"/>
            </a:endParaRPr>
          </a:p>
          <a:p>
            <a:pPr marL="171450" indent="-171450" algn="just" defTabSz="609630">
              <a:spcBef>
                <a:spcPct val="0"/>
              </a:spcBef>
              <a:buFont typeface="Arial" panose="020B0604020202020204" pitchFamily="34" charset="0"/>
              <a:buChar char="•"/>
            </a:pPr>
            <a:r>
              <a:rPr lang="fr-FR" sz="1550" b="1" spc="5" dirty="0">
                <a:solidFill>
                  <a:srgbClr val="3E454A"/>
                </a:solidFill>
                <a:latin typeface="Fira Sans"/>
                <a:cs typeface="Open Sans Light"/>
              </a:rPr>
              <a:t>Un accès instantané à l’ensemble des avantages partenaires</a:t>
            </a:r>
            <a:r>
              <a:rPr lang="fr-FR" sz="1550" spc="5" dirty="0">
                <a:solidFill>
                  <a:srgbClr val="3E454A"/>
                </a:solidFill>
                <a:latin typeface="Fira Sans"/>
                <a:cs typeface="Open Sans Light"/>
              </a:rPr>
              <a:t> de la carte Visa Platinum Business</a:t>
            </a:r>
          </a:p>
          <a:p>
            <a:pPr algn="just" defTabSz="609630">
              <a:spcBef>
                <a:spcPct val="0"/>
              </a:spcBef>
            </a:pPr>
            <a:endParaRPr lang="fr-FR" sz="1550" spc="5" dirty="0">
              <a:solidFill>
                <a:srgbClr val="3E454A"/>
              </a:solidFill>
              <a:latin typeface="Fira Sans"/>
              <a:cs typeface="Open Sans Light"/>
            </a:endParaRPr>
          </a:p>
          <a:p>
            <a:pPr marL="171450" indent="-171450" algn="just" defTabSz="609630">
              <a:spcBef>
                <a:spcPct val="0"/>
              </a:spcBef>
              <a:buFont typeface="Arial" panose="020B0604020202020204" pitchFamily="34" charset="0"/>
              <a:buChar char="•"/>
            </a:pPr>
            <a:r>
              <a:rPr lang="fr-FR" sz="1550" b="1" spc="5" dirty="0">
                <a:solidFill>
                  <a:srgbClr val="3E454A"/>
                </a:solidFill>
                <a:latin typeface="Fira Sans"/>
                <a:cs typeface="Open Sans Light"/>
              </a:rPr>
              <a:t>Une rubrique « Mes Voyages » </a:t>
            </a:r>
            <a:r>
              <a:rPr lang="fr-FR" sz="1550" spc="5" dirty="0">
                <a:solidFill>
                  <a:srgbClr val="3E454A"/>
                </a:solidFill>
                <a:latin typeface="Fira Sans"/>
                <a:cs typeface="Open Sans Light"/>
              </a:rPr>
              <a:t> avec accès à l'ensemble des services qui facilitent le voyage</a:t>
            </a:r>
          </a:p>
          <a:p>
            <a:pPr algn="just" defTabSz="609630">
              <a:spcBef>
                <a:spcPct val="0"/>
              </a:spcBef>
            </a:pPr>
            <a:endParaRPr lang="fr-FR" sz="1550" spc="5" dirty="0">
              <a:solidFill>
                <a:srgbClr val="3E454A"/>
              </a:solidFill>
              <a:latin typeface="Fira Sans"/>
              <a:cs typeface="Open Sans Light"/>
            </a:endParaRPr>
          </a:p>
          <a:p>
            <a:pPr marL="171450" indent="-171450" algn="just" defTabSz="609630">
              <a:spcBef>
                <a:spcPct val="0"/>
              </a:spcBef>
              <a:buFont typeface="Arial" panose="020B0604020202020204" pitchFamily="34" charset="0"/>
              <a:buChar char="•"/>
            </a:pPr>
            <a:r>
              <a:rPr lang="fr-FR" sz="1550" b="1" spc="5" dirty="0">
                <a:solidFill>
                  <a:srgbClr val="3E454A"/>
                </a:solidFill>
                <a:latin typeface="Fira Sans"/>
                <a:cs typeface="Open Sans Light"/>
              </a:rPr>
              <a:t>Les garanties d’assurances et d’assistance en quelques clics</a:t>
            </a:r>
          </a:p>
          <a:p>
            <a:pPr marL="171450" indent="-171450" algn="just" defTabSz="609630">
              <a:spcBef>
                <a:spcPct val="0"/>
              </a:spcBef>
              <a:buFont typeface="Arial" panose="020B0604020202020204" pitchFamily="34" charset="0"/>
              <a:buChar char="•"/>
            </a:pPr>
            <a:endParaRPr lang="fr-FR" sz="1600" spc="5" dirty="0">
              <a:solidFill>
                <a:srgbClr val="3E454A"/>
              </a:solidFill>
              <a:latin typeface="Fira Sans"/>
              <a:cs typeface="Open Sans Light"/>
            </a:endParaRPr>
          </a:p>
          <a:p>
            <a:pPr algn="just" defTabSz="609630">
              <a:lnSpc>
                <a:spcPts val="1437"/>
              </a:lnSpc>
              <a:spcBef>
                <a:spcPct val="0"/>
              </a:spcBef>
            </a:pPr>
            <a:endParaRPr lang="en-US" sz="1027" spc="5" dirty="0">
              <a:solidFill>
                <a:srgbClr val="3E454A"/>
              </a:solidFill>
              <a:latin typeface="Fira Sans"/>
              <a:cs typeface="Open Sans Light"/>
            </a:endParaRPr>
          </a:p>
        </p:txBody>
      </p:sp>
      <p:sp>
        <p:nvSpPr>
          <p:cNvPr id="87" name="ZoneTexte 86">
            <a:extLst>
              <a:ext uri="{FF2B5EF4-FFF2-40B4-BE49-F238E27FC236}">
                <a16:creationId xmlns:a16="http://schemas.microsoft.com/office/drawing/2014/main" id="{DDE4E45E-E5A7-4213-3B2B-BED8D127823F}"/>
              </a:ext>
            </a:extLst>
          </p:cNvPr>
          <p:cNvSpPr txBox="1"/>
          <p:nvPr/>
        </p:nvSpPr>
        <p:spPr>
          <a:xfrm>
            <a:off x="1329361" y="1243158"/>
            <a:ext cx="10539560" cy="1204689"/>
          </a:xfrm>
          <a:prstGeom prst="rect">
            <a:avLst/>
          </a:prstGeom>
          <a:noFill/>
        </p:spPr>
        <p:txBody>
          <a:bodyPr wrap="square" lIns="91440" tIns="45720" rIns="91440" bIns="45720" anchor="t">
            <a:spAutoFit/>
          </a:bodyPr>
          <a:lstStyle/>
          <a:p>
            <a:pPr defTabSz="609630">
              <a:defRPr/>
            </a:pPr>
            <a:r>
              <a:rPr lang="fr-FR" sz="2000" b="1" cap="all" dirty="0"/>
              <a:t>L’application Visa Platinum business devient </a:t>
            </a:r>
            <a:r>
              <a:rPr lang="fr-FR" sz="2000" b="1" cap="all" dirty="0" err="1">
                <a:solidFill>
                  <a:schemeClr val="bg2"/>
                </a:solidFill>
              </a:rPr>
              <a:t>my</a:t>
            </a:r>
            <a:r>
              <a:rPr lang="fr-FR" sz="2000" b="1" cap="all" dirty="0">
                <a:solidFill>
                  <a:schemeClr val="bg2"/>
                </a:solidFill>
              </a:rPr>
              <a:t> Visa Business </a:t>
            </a:r>
          </a:p>
          <a:p>
            <a:pPr defTabSz="609630">
              <a:defRPr/>
            </a:pPr>
            <a:r>
              <a:rPr lang="fr-FR" sz="2000" dirty="0"/>
              <a:t>Le nouvel espace visa pour tous les porteurs visa platinum business </a:t>
            </a:r>
            <a:r>
              <a:rPr lang="fr-FR" sz="1400" i="1" cap="all" dirty="0"/>
              <a:t>(</a:t>
            </a:r>
            <a:r>
              <a:rPr lang="en-US" sz="1400" i="1" spc="5" dirty="0">
                <a:latin typeface="Fira Sans"/>
              </a:rPr>
              <a:t>à </a:t>
            </a:r>
            <a:r>
              <a:rPr lang="en-US" sz="1400" i="1" spc="5" dirty="0" err="1">
                <a:latin typeface="Fira Sans"/>
              </a:rPr>
              <a:t>partir</a:t>
            </a:r>
            <a:r>
              <a:rPr lang="en-US" sz="1400" i="1" spc="5" dirty="0">
                <a:latin typeface="Fira Sans"/>
              </a:rPr>
              <a:t> de fin </a:t>
            </a:r>
            <a:r>
              <a:rPr lang="en-US" sz="1400" i="1" spc="5">
                <a:latin typeface="Fira Sans"/>
              </a:rPr>
              <a:t>Février</a:t>
            </a:r>
            <a:r>
              <a:rPr lang="en-US" sz="1400" i="1" spc="5" dirty="0">
                <a:latin typeface="Fira Sans"/>
              </a:rPr>
              <a:t> 2024)</a:t>
            </a:r>
            <a:endParaRPr lang="fr-FR" sz="3200" i="1" cap="all" dirty="0"/>
          </a:p>
          <a:p>
            <a:pPr defTabSz="609630">
              <a:defRPr/>
            </a:pPr>
            <a:endParaRPr lang="fr-FR" sz="2000" dirty="0"/>
          </a:p>
          <a:p>
            <a:pPr defTabSz="609630">
              <a:lnSpc>
                <a:spcPts val="1437"/>
              </a:lnSpc>
              <a:spcBef>
                <a:spcPct val="0"/>
              </a:spcBef>
              <a:defRPr/>
            </a:pPr>
            <a:endParaRPr lang="fr-FR" sz="1600" b="1" i="0" u="none" strike="noStrike" kern="1200" cap="none" spc="5" normalizeH="0" baseline="0" noProof="0" dirty="0">
              <a:ln>
                <a:noFill/>
              </a:ln>
              <a:solidFill>
                <a:srgbClr val="3E454A"/>
              </a:solidFill>
              <a:effectLst/>
              <a:uLnTx/>
              <a:uFillTx/>
              <a:latin typeface="Fira Sans"/>
            </a:endParaRPr>
          </a:p>
        </p:txBody>
      </p:sp>
      <p:pic>
        <p:nvPicPr>
          <p:cNvPr id="2" name="Image 1" descr="Une image contenant Téléphone mobile, texte, Appareil de communication, Appareil mobile&#10;&#10;Description générée automatiquement">
            <a:extLst>
              <a:ext uri="{FF2B5EF4-FFF2-40B4-BE49-F238E27FC236}">
                <a16:creationId xmlns:a16="http://schemas.microsoft.com/office/drawing/2014/main" id="{5DBB1C2E-DA9F-4791-6D04-BEB416577F97}"/>
              </a:ext>
            </a:extLst>
          </p:cNvPr>
          <p:cNvPicPr>
            <a:picLocks noChangeAspect="1"/>
          </p:cNvPicPr>
          <p:nvPr/>
        </p:nvPicPr>
        <p:blipFill>
          <a:blip r:embed="rId3"/>
          <a:stretch>
            <a:fillRect/>
          </a:stretch>
        </p:blipFill>
        <p:spPr>
          <a:xfrm>
            <a:off x="4843098" y="2197590"/>
            <a:ext cx="7233082" cy="3539738"/>
          </a:xfrm>
          <a:prstGeom prst="rect">
            <a:avLst/>
          </a:prstGeom>
        </p:spPr>
      </p:pic>
      <p:pic>
        <p:nvPicPr>
          <p:cNvPr id="8" name="Picture 2" descr="new ghisoni mariotti | Maison Ghisoni Mariotti">
            <a:extLst>
              <a:ext uri="{FF2B5EF4-FFF2-40B4-BE49-F238E27FC236}">
                <a16:creationId xmlns:a16="http://schemas.microsoft.com/office/drawing/2014/main" id="{3300DBB6-65C8-EB32-9B9F-3CEC8E76F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868" y="1239569"/>
            <a:ext cx="923493" cy="838834"/>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8B68FBCC-890B-5380-A524-587D926DC327}"/>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7" name="ZoneTexte 6">
            <a:extLst>
              <a:ext uri="{FF2B5EF4-FFF2-40B4-BE49-F238E27FC236}">
                <a16:creationId xmlns:a16="http://schemas.microsoft.com/office/drawing/2014/main" id="{5EF688C4-B8BF-3734-E133-25E0F30321C1}"/>
              </a:ext>
            </a:extLst>
          </p:cNvPr>
          <p:cNvSpPr txBox="1"/>
          <p:nvPr/>
        </p:nvSpPr>
        <p:spPr>
          <a:xfrm>
            <a:off x="653078" y="318543"/>
            <a:ext cx="6107502" cy="446276"/>
          </a:xfrm>
          <a:prstGeom prst="rect">
            <a:avLst/>
          </a:prstGeom>
          <a:noFill/>
        </p:spPr>
        <p:txBody>
          <a:bodyPr wrap="square">
            <a:spAutoFit/>
          </a:bodyPr>
          <a:lstStyle/>
          <a:p>
            <a:r>
              <a:rPr lang="fr-FR" sz="2300" b="1" cap="all" dirty="0">
                <a:solidFill>
                  <a:schemeClr val="tx2"/>
                </a:solidFill>
                <a:latin typeface="+mj-lt"/>
                <a:ea typeface="+mj-ea"/>
                <a:cs typeface="+mj-cs"/>
              </a:rPr>
              <a:t>Quels sont les bénéfices client ?</a:t>
            </a:r>
          </a:p>
        </p:txBody>
      </p:sp>
      <p:sp>
        <p:nvSpPr>
          <p:cNvPr id="9" name="Titre 2">
            <a:extLst>
              <a:ext uri="{FF2B5EF4-FFF2-40B4-BE49-F238E27FC236}">
                <a16:creationId xmlns:a16="http://schemas.microsoft.com/office/drawing/2014/main" id="{CCFBF87E-0F6D-38DB-6E04-BA361927E7A7}"/>
              </a:ext>
            </a:extLst>
          </p:cNvPr>
          <p:cNvSpPr>
            <a:spLocks noGrp="1"/>
          </p:cNvSpPr>
          <p:nvPr>
            <p:ph type="title"/>
          </p:nvPr>
        </p:nvSpPr>
        <p:spPr>
          <a:xfrm>
            <a:off x="653078" y="664870"/>
            <a:ext cx="11533795" cy="480131"/>
          </a:xfrm>
        </p:spPr>
        <p:txBody>
          <a:bodyPr/>
          <a:lstStyle/>
          <a:p>
            <a:r>
              <a:rPr lang="fr-FR" sz="2000" dirty="0">
                <a:solidFill>
                  <a:schemeClr val="tx1"/>
                </a:solidFill>
                <a:latin typeface="+mn-lt"/>
                <a:ea typeface="+mn-ea"/>
                <a:cs typeface="+mn-cs"/>
              </a:rPr>
              <a:t>Zoom sur l’assistant platinum business</a:t>
            </a:r>
          </a:p>
        </p:txBody>
      </p:sp>
    </p:spTree>
    <p:extLst>
      <p:ext uri="{BB962C8B-B14F-4D97-AF65-F5344CB8AC3E}">
        <p14:creationId xmlns:p14="http://schemas.microsoft.com/office/powerpoint/2010/main" val="403117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descr="Une image contenant Téléphone mobile, texte, Appareil de communication, Appareil mobile&#10;&#10;Description générée automatiquement">
            <a:extLst>
              <a:ext uri="{FF2B5EF4-FFF2-40B4-BE49-F238E27FC236}">
                <a16:creationId xmlns:a16="http://schemas.microsoft.com/office/drawing/2014/main" id="{90F7B4A7-C2A2-DC9C-75C3-0E838E62E653}"/>
              </a:ext>
            </a:extLst>
          </p:cNvPr>
          <p:cNvPicPr>
            <a:picLocks noChangeAspect="1"/>
          </p:cNvPicPr>
          <p:nvPr/>
        </p:nvPicPr>
        <p:blipFill>
          <a:blip r:embed="rId3"/>
          <a:stretch>
            <a:fillRect/>
          </a:stretch>
        </p:blipFill>
        <p:spPr>
          <a:xfrm>
            <a:off x="765903" y="1633512"/>
            <a:ext cx="9063861" cy="4440283"/>
          </a:xfrm>
          <a:prstGeom prst="rect">
            <a:avLst/>
          </a:prstGeom>
        </p:spPr>
      </p:pic>
      <p:sp>
        <p:nvSpPr>
          <p:cNvPr id="2" name="Espace réservé du texte 1">
            <a:extLst>
              <a:ext uri="{FF2B5EF4-FFF2-40B4-BE49-F238E27FC236}">
                <a16:creationId xmlns:a16="http://schemas.microsoft.com/office/drawing/2014/main" id="{2AC05B4E-2002-D46A-7771-CA27D1AFE322}"/>
              </a:ext>
            </a:extLst>
          </p:cNvPr>
          <p:cNvSpPr>
            <a:spLocks noGrp="1"/>
          </p:cNvSpPr>
          <p:nvPr>
            <p:ph type="body" sz="quarter" idx="13"/>
          </p:nvPr>
        </p:nvSpPr>
        <p:spPr>
          <a:xfrm>
            <a:off x="573742" y="1186354"/>
            <a:ext cx="11618258" cy="338554"/>
          </a:xfrm>
        </p:spPr>
        <p:txBody>
          <a:bodyPr vert="horz" wrap="square" lIns="165600" tIns="45720" rIns="91440" bIns="45720" rtlCol="0" anchor="t">
            <a:spAutoFit/>
          </a:bodyPr>
          <a:lstStyle/>
          <a:p>
            <a:r>
              <a:rPr lang="fr-FR" dirty="0"/>
              <a:t>Nouveau canal </a:t>
            </a:r>
            <a:r>
              <a:rPr lang="fr-FR" dirty="0" err="1"/>
              <a:t>Whatsapp</a:t>
            </a:r>
            <a:r>
              <a:rPr lang="fr-FR" dirty="0"/>
              <a:t> ! </a:t>
            </a:r>
          </a:p>
        </p:txBody>
      </p:sp>
      <p:sp>
        <p:nvSpPr>
          <p:cNvPr id="4" name="Espace réservé de la date 3">
            <a:extLst>
              <a:ext uri="{FF2B5EF4-FFF2-40B4-BE49-F238E27FC236}">
                <a16:creationId xmlns:a16="http://schemas.microsoft.com/office/drawing/2014/main" id="{F8C91369-89F7-370F-92B3-21AA2EE54B86}"/>
              </a:ext>
            </a:extLst>
          </p:cNvPr>
          <p:cNvSpPr>
            <a:spLocks noGrp="1"/>
          </p:cNvSpPr>
          <p:nvPr>
            <p:ph type="dt" sz="half" idx="18"/>
          </p:nvPr>
        </p:nvSpPr>
        <p:spPr/>
        <p:txBody>
          <a:bodyPr/>
          <a:lstStyle/>
          <a:p>
            <a:fld id="{0304C159-75DC-49E0-9C9A-EE2F48706F69}" type="datetime4">
              <a:rPr lang="fr-FR" smtClean="0"/>
              <a:pPr/>
              <a:t>29 février 2024</a:t>
            </a:fld>
            <a:endParaRPr lang="fr-FR"/>
          </a:p>
        </p:txBody>
      </p:sp>
      <p:sp>
        <p:nvSpPr>
          <p:cNvPr id="6" name="Espace réservé du numéro de diapositive 5">
            <a:extLst>
              <a:ext uri="{FF2B5EF4-FFF2-40B4-BE49-F238E27FC236}">
                <a16:creationId xmlns:a16="http://schemas.microsoft.com/office/drawing/2014/main" id="{E51F975B-800F-65A4-F149-AAF3CC3BCA9D}"/>
              </a:ext>
            </a:extLst>
          </p:cNvPr>
          <p:cNvSpPr>
            <a:spLocks noGrp="1"/>
          </p:cNvSpPr>
          <p:nvPr>
            <p:ph type="sldNum" sz="quarter" idx="20"/>
          </p:nvPr>
        </p:nvSpPr>
        <p:spPr/>
        <p:txBody>
          <a:bodyPr/>
          <a:lstStyle/>
          <a:p>
            <a:r>
              <a:rPr lang="fr-FR" b="0"/>
              <a:t>|</a:t>
            </a:r>
            <a:r>
              <a:rPr lang="fr-FR"/>
              <a:t> </a:t>
            </a:r>
            <a:fld id="{DADB589F-FF01-4CF2-B7C7-7296AC883C2A}" type="slidenum">
              <a:rPr lang="fr-FR" smtClean="0"/>
              <a:pPr/>
              <a:t>17</a:t>
            </a:fld>
            <a:endParaRPr lang="fr-FR"/>
          </a:p>
        </p:txBody>
      </p:sp>
      <p:sp>
        <p:nvSpPr>
          <p:cNvPr id="11" name="TextBox 42">
            <a:extLst>
              <a:ext uri="{FF2B5EF4-FFF2-40B4-BE49-F238E27FC236}">
                <a16:creationId xmlns:a16="http://schemas.microsoft.com/office/drawing/2014/main" id="{4BB36AB6-7A09-D7BD-5144-FC2BF5A88D21}"/>
              </a:ext>
            </a:extLst>
          </p:cNvPr>
          <p:cNvSpPr txBox="1"/>
          <p:nvPr/>
        </p:nvSpPr>
        <p:spPr>
          <a:xfrm>
            <a:off x="708059" y="1502778"/>
            <a:ext cx="12131460" cy="595291"/>
          </a:xfrm>
          <a:prstGeom prst="rect">
            <a:avLst/>
          </a:prstGeom>
        </p:spPr>
        <p:txBody>
          <a:bodyPr wrap="square" lIns="0" tIns="0" rIns="0" bIns="0" rtlCol="0" anchor="t">
            <a:spAutoFit/>
          </a:bodyPr>
          <a:lstStyle/>
          <a:p>
            <a:pPr algn="just" defTabSz="609630">
              <a:lnSpc>
                <a:spcPts val="1437"/>
              </a:lnSpc>
              <a:spcBef>
                <a:spcPct val="0"/>
              </a:spcBef>
            </a:pPr>
            <a:r>
              <a:rPr lang="en-US" sz="1550" b="1" spc="5" dirty="0" err="1">
                <a:solidFill>
                  <a:srgbClr val="3E454A"/>
                </a:solidFill>
                <a:latin typeface="Fira Sans"/>
              </a:rPr>
              <a:t>Acces</a:t>
            </a:r>
            <a:r>
              <a:rPr lang="en-US" sz="1550" b="1" spc="5" dirty="0">
                <a:solidFill>
                  <a:srgbClr val="3E454A"/>
                </a:solidFill>
                <a:latin typeface="Fira Sans"/>
              </a:rPr>
              <a:t> </a:t>
            </a:r>
            <a:r>
              <a:rPr lang="en-US" sz="1550" b="1" spc="5" dirty="0" err="1">
                <a:solidFill>
                  <a:srgbClr val="3E454A"/>
                </a:solidFill>
                <a:latin typeface="Fira Sans"/>
              </a:rPr>
              <a:t>Whatsapp</a:t>
            </a:r>
            <a:r>
              <a:rPr lang="en-US" sz="1550" b="1" spc="5" dirty="0">
                <a:solidFill>
                  <a:srgbClr val="3E454A"/>
                </a:solidFill>
                <a:latin typeface="Fira Sans"/>
              </a:rPr>
              <a:t> via </a:t>
            </a:r>
            <a:r>
              <a:rPr lang="en-US" sz="1550" b="1" spc="5" dirty="0" err="1">
                <a:solidFill>
                  <a:srgbClr val="3E454A"/>
                </a:solidFill>
                <a:latin typeface="Fira Sans"/>
              </a:rPr>
              <a:t>l'application</a:t>
            </a:r>
            <a:r>
              <a:rPr lang="en-US" sz="1550" b="1" spc="5" dirty="0">
                <a:solidFill>
                  <a:srgbClr val="3E454A"/>
                </a:solidFill>
                <a:latin typeface="Fira Sans"/>
              </a:rPr>
              <a:t> Visa Platinum Business (My Visa Business à </a:t>
            </a:r>
            <a:r>
              <a:rPr lang="en-US" sz="1550" b="1" spc="5" dirty="0" err="1">
                <a:solidFill>
                  <a:srgbClr val="3E454A"/>
                </a:solidFill>
                <a:latin typeface="Fira Sans"/>
              </a:rPr>
              <a:t>partir</a:t>
            </a:r>
            <a:r>
              <a:rPr lang="en-US" sz="1550" b="1" spc="5" dirty="0">
                <a:solidFill>
                  <a:srgbClr val="3E454A"/>
                </a:solidFill>
                <a:latin typeface="Fira Sans"/>
              </a:rPr>
              <a:t> de fin </a:t>
            </a:r>
            <a:r>
              <a:rPr lang="en-US" sz="1550" b="1" spc="5">
                <a:solidFill>
                  <a:srgbClr val="3E454A"/>
                </a:solidFill>
                <a:latin typeface="Fira Sans"/>
              </a:rPr>
              <a:t>Février</a:t>
            </a:r>
            <a:r>
              <a:rPr lang="en-US" sz="1550" b="1" spc="5" dirty="0">
                <a:solidFill>
                  <a:srgbClr val="3E454A"/>
                </a:solidFill>
                <a:latin typeface="Fira Sans"/>
              </a:rPr>
              <a:t> 2024)</a:t>
            </a:r>
            <a:endParaRPr lang="fr-FR" b="1" dirty="0"/>
          </a:p>
          <a:p>
            <a:pPr marL="171450" indent="-171450" algn="just" defTabSz="609630">
              <a:spcBef>
                <a:spcPct val="0"/>
              </a:spcBef>
              <a:buFont typeface="Arial" panose="020B0604020202020204" pitchFamily="34" charset="0"/>
              <a:buChar char="•"/>
            </a:pPr>
            <a:endParaRPr lang="fr-FR" sz="1600" b="1" spc="5" dirty="0">
              <a:solidFill>
                <a:srgbClr val="3E454A"/>
              </a:solidFill>
              <a:latin typeface="Fira Sans"/>
              <a:cs typeface="Open Sans Light"/>
            </a:endParaRPr>
          </a:p>
          <a:p>
            <a:pPr algn="just" defTabSz="609630">
              <a:lnSpc>
                <a:spcPts val="1437"/>
              </a:lnSpc>
              <a:spcBef>
                <a:spcPct val="0"/>
              </a:spcBef>
            </a:pPr>
            <a:endParaRPr lang="en-US" sz="1027" b="1" spc="5" dirty="0">
              <a:solidFill>
                <a:srgbClr val="3E454A"/>
              </a:solidFill>
              <a:latin typeface="Fira Sans"/>
              <a:cs typeface="Open Sans Light"/>
            </a:endParaRPr>
          </a:p>
        </p:txBody>
      </p:sp>
      <p:pic>
        <p:nvPicPr>
          <p:cNvPr id="13" name="Image 12" descr="Une image contenant texte, Appareils électroniques, capture d’écran, logiciel&#10;&#10;Description générée automatiquement">
            <a:extLst>
              <a:ext uri="{FF2B5EF4-FFF2-40B4-BE49-F238E27FC236}">
                <a16:creationId xmlns:a16="http://schemas.microsoft.com/office/drawing/2014/main" id="{DDE9BDB0-1189-53DB-0333-BCF6F0925143}"/>
              </a:ext>
            </a:extLst>
          </p:cNvPr>
          <p:cNvPicPr>
            <a:picLocks noChangeAspect="1"/>
          </p:cNvPicPr>
          <p:nvPr/>
        </p:nvPicPr>
        <p:blipFill>
          <a:blip r:embed="rId4"/>
          <a:stretch>
            <a:fillRect/>
          </a:stretch>
        </p:blipFill>
        <p:spPr>
          <a:xfrm>
            <a:off x="3278779" y="1826821"/>
            <a:ext cx="1864023" cy="39960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Image 13" descr="Une image contenant texte, Appareils électroniques, capture d’écran, logiciel&#10;&#10;Description générée automatiquement">
            <a:extLst>
              <a:ext uri="{FF2B5EF4-FFF2-40B4-BE49-F238E27FC236}">
                <a16:creationId xmlns:a16="http://schemas.microsoft.com/office/drawing/2014/main" id="{AA5ED649-23CB-F552-82E2-A5514B46C99B}"/>
              </a:ext>
            </a:extLst>
          </p:cNvPr>
          <p:cNvPicPr>
            <a:picLocks noChangeAspect="1"/>
          </p:cNvPicPr>
          <p:nvPr/>
        </p:nvPicPr>
        <p:blipFill>
          <a:blip r:embed="rId5"/>
          <a:stretch>
            <a:fillRect/>
          </a:stretch>
        </p:blipFill>
        <p:spPr>
          <a:xfrm>
            <a:off x="5493283" y="1826821"/>
            <a:ext cx="1888263" cy="39960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Image 14" descr="Une image contenant texte, capture d’écran, Police, nombre&#10;&#10;Description générée automatiquement">
            <a:extLst>
              <a:ext uri="{FF2B5EF4-FFF2-40B4-BE49-F238E27FC236}">
                <a16:creationId xmlns:a16="http://schemas.microsoft.com/office/drawing/2014/main" id="{16056A0A-C8A1-8867-1D87-7D4422E3C678}"/>
              </a:ext>
            </a:extLst>
          </p:cNvPr>
          <p:cNvPicPr>
            <a:picLocks noChangeAspect="1"/>
          </p:cNvPicPr>
          <p:nvPr/>
        </p:nvPicPr>
        <p:blipFill>
          <a:blip r:embed="rId6"/>
          <a:stretch>
            <a:fillRect/>
          </a:stretch>
        </p:blipFill>
        <p:spPr>
          <a:xfrm>
            <a:off x="7782239" y="1826821"/>
            <a:ext cx="1842769" cy="39960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Flèche : gauche 17">
            <a:extLst>
              <a:ext uri="{FF2B5EF4-FFF2-40B4-BE49-F238E27FC236}">
                <a16:creationId xmlns:a16="http://schemas.microsoft.com/office/drawing/2014/main" id="{34B46F0E-CCD8-9048-F361-1C0E92CD177B}"/>
              </a:ext>
            </a:extLst>
          </p:cNvPr>
          <p:cNvSpPr/>
          <p:nvPr/>
        </p:nvSpPr>
        <p:spPr>
          <a:xfrm rot="2520000">
            <a:off x="1968032" y="5181581"/>
            <a:ext cx="627375" cy="296273"/>
          </a:xfrm>
          <a:prstGeom prst="leftArrow">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2" descr="new ghisoni mariotti | Maison Ghisoni Mariotti">
            <a:extLst>
              <a:ext uri="{FF2B5EF4-FFF2-40B4-BE49-F238E27FC236}">
                <a16:creationId xmlns:a16="http://schemas.microsoft.com/office/drawing/2014/main" id="{17A0885C-765B-E433-F9B9-EEB4953A44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03124" y="246793"/>
            <a:ext cx="2038114" cy="1851276"/>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EB9BBFBE-5294-E954-D426-04C5CA9E5C85}"/>
              </a:ext>
            </a:extLst>
          </p:cNvPr>
          <p:cNvSpPr txBox="1"/>
          <p:nvPr/>
        </p:nvSpPr>
        <p:spPr>
          <a:xfrm>
            <a:off x="3184988" y="5950449"/>
            <a:ext cx="2166134" cy="738664"/>
          </a:xfrm>
          <a:prstGeom prst="rect">
            <a:avLst/>
          </a:prstGeom>
          <a:solidFill>
            <a:schemeClr val="tx1">
              <a:lumMod val="60000"/>
              <a:lumOff val="4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050" b="1">
                <a:solidFill>
                  <a:srgbClr val="FFFFFF"/>
                </a:solidFill>
                <a:cs typeface="Arial"/>
              </a:rPr>
              <a:t>Etape 2 </a:t>
            </a:r>
            <a:endParaRPr lang="fr-FR">
              <a:solidFill>
                <a:srgbClr val="FFFFFF"/>
              </a:solidFill>
            </a:endParaRPr>
          </a:p>
          <a:p>
            <a:pPr algn="ctr"/>
            <a:r>
              <a:rPr lang="fr-FR" sz="1050">
                <a:solidFill>
                  <a:srgbClr val="FFFFFF"/>
                </a:solidFill>
                <a:cs typeface="Arial"/>
              </a:rPr>
              <a:t>L'application WhatsApp s'ouvre et la discussion avec l'assistant Platinum s'affiche</a:t>
            </a:r>
            <a:endParaRPr lang="fr-FR">
              <a:solidFill>
                <a:srgbClr val="FFFFFF"/>
              </a:solidFill>
            </a:endParaRPr>
          </a:p>
        </p:txBody>
      </p:sp>
      <p:sp>
        <p:nvSpPr>
          <p:cNvPr id="8" name="ZoneTexte 7">
            <a:extLst>
              <a:ext uri="{FF2B5EF4-FFF2-40B4-BE49-F238E27FC236}">
                <a16:creationId xmlns:a16="http://schemas.microsoft.com/office/drawing/2014/main" id="{C94A3D6C-0907-CCF9-17B5-7D06AA2BE3BF}"/>
              </a:ext>
            </a:extLst>
          </p:cNvPr>
          <p:cNvSpPr txBox="1"/>
          <p:nvPr/>
        </p:nvSpPr>
        <p:spPr>
          <a:xfrm>
            <a:off x="5607978" y="6070313"/>
            <a:ext cx="4263774" cy="577081"/>
          </a:xfrm>
          <a:prstGeom prst="rect">
            <a:avLst/>
          </a:prstGeom>
          <a:solidFill>
            <a:schemeClr val="tx1">
              <a:lumMod val="60000"/>
              <a:lumOff val="4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050" b="1">
                <a:solidFill>
                  <a:srgbClr val="FFFFFF"/>
                </a:solidFill>
                <a:cs typeface="Arial"/>
              </a:rPr>
              <a:t>Etape 3</a:t>
            </a:r>
            <a:endParaRPr lang="fr-FR" b="1">
              <a:solidFill>
                <a:srgbClr val="FFFFFF"/>
              </a:solidFill>
            </a:endParaRPr>
          </a:p>
          <a:p>
            <a:pPr algn="ctr"/>
            <a:r>
              <a:rPr lang="fr-FR" sz="1050">
                <a:solidFill>
                  <a:srgbClr val="FFFFFF"/>
                </a:solidFill>
                <a:cs typeface="Arial"/>
              </a:rPr>
              <a:t>Le client choisi une catégorie selon son besoin et poursuit la conversation avec son assistant Platinum</a:t>
            </a:r>
            <a:endParaRPr lang="fr-FR">
              <a:solidFill>
                <a:srgbClr val="FFFFFF"/>
              </a:solidFill>
            </a:endParaRPr>
          </a:p>
        </p:txBody>
      </p:sp>
      <p:sp>
        <p:nvSpPr>
          <p:cNvPr id="16" name="ZoneTexte 15">
            <a:extLst>
              <a:ext uri="{FF2B5EF4-FFF2-40B4-BE49-F238E27FC236}">
                <a16:creationId xmlns:a16="http://schemas.microsoft.com/office/drawing/2014/main" id="{2F54F904-45FF-910B-D0F2-E38381CFE847}"/>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20" name="ZoneTexte 19">
            <a:extLst>
              <a:ext uri="{FF2B5EF4-FFF2-40B4-BE49-F238E27FC236}">
                <a16:creationId xmlns:a16="http://schemas.microsoft.com/office/drawing/2014/main" id="{A7F948B3-132B-ED00-3188-854490EECF81}"/>
              </a:ext>
            </a:extLst>
          </p:cNvPr>
          <p:cNvSpPr txBox="1"/>
          <p:nvPr/>
        </p:nvSpPr>
        <p:spPr>
          <a:xfrm>
            <a:off x="653078" y="318543"/>
            <a:ext cx="6107502" cy="446276"/>
          </a:xfrm>
          <a:prstGeom prst="rect">
            <a:avLst/>
          </a:prstGeom>
          <a:noFill/>
        </p:spPr>
        <p:txBody>
          <a:bodyPr wrap="square">
            <a:spAutoFit/>
          </a:bodyPr>
          <a:lstStyle/>
          <a:p>
            <a:r>
              <a:rPr lang="fr-FR" sz="2300" b="1" cap="all" dirty="0">
                <a:solidFill>
                  <a:schemeClr val="tx2"/>
                </a:solidFill>
                <a:latin typeface="+mj-lt"/>
                <a:ea typeface="+mj-ea"/>
                <a:cs typeface="+mj-cs"/>
              </a:rPr>
              <a:t>Quels sont les bénéfices client ?</a:t>
            </a:r>
          </a:p>
        </p:txBody>
      </p:sp>
      <p:sp>
        <p:nvSpPr>
          <p:cNvPr id="21" name="Titre 2">
            <a:extLst>
              <a:ext uri="{FF2B5EF4-FFF2-40B4-BE49-F238E27FC236}">
                <a16:creationId xmlns:a16="http://schemas.microsoft.com/office/drawing/2014/main" id="{CAA2FF2F-2E63-BBC1-E4D2-2ECDB147284F}"/>
              </a:ext>
            </a:extLst>
          </p:cNvPr>
          <p:cNvSpPr>
            <a:spLocks noGrp="1"/>
          </p:cNvSpPr>
          <p:nvPr>
            <p:ph type="title"/>
          </p:nvPr>
        </p:nvSpPr>
        <p:spPr>
          <a:xfrm>
            <a:off x="653078" y="664870"/>
            <a:ext cx="11533795" cy="480131"/>
          </a:xfrm>
        </p:spPr>
        <p:txBody>
          <a:bodyPr/>
          <a:lstStyle/>
          <a:p>
            <a:r>
              <a:rPr lang="fr-FR" sz="2000" dirty="0">
                <a:solidFill>
                  <a:schemeClr val="tx1"/>
                </a:solidFill>
                <a:latin typeface="+mn-lt"/>
                <a:ea typeface="+mn-ea"/>
                <a:cs typeface="+mn-cs"/>
              </a:rPr>
              <a:t>Zoom sur l’assistant platinum business</a:t>
            </a:r>
          </a:p>
        </p:txBody>
      </p:sp>
      <p:sp>
        <p:nvSpPr>
          <p:cNvPr id="3" name="Rectangle 2">
            <a:extLst>
              <a:ext uri="{FF2B5EF4-FFF2-40B4-BE49-F238E27FC236}">
                <a16:creationId xmlns:a16="http://schemas.microsoft.com/office/drawing/2014/main" id="{0C41A623-0AE1-A61F-F056-99456F7B7780}"/>
              </a:ext>
            </a:extLst>
          </p:cNvPr>
          <p:cNvSpPr/>
          <p:nvPr/>
        </p:nvSpPr>
        <p:spPr>
          <a:xfrm>
            <a:off x="573742" y="1704673"/>
            <a:ext cx="2570720" cy="4297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FB004EB0-0F17-5CB6-9E0A-CE0BE68367C9}"/>
              </a:ext>
            </a:extLst>
          </p:cNvPr>
          <p:cNvSpPr txBox="1"/>
          <p:nvPr/>
        </p:nvSpPr>
        <p:spPr>
          <a:xfrm>
            <a:off x="726587" y="3459483"/>
            <a:ext cx="2166134" cy="1061829"/>
          </a:xfrm>
          <a:prstGeom prst="rect">
            <a:avLst/>
          </a:prstGeom>
          <a:solidFill>
            <a:schemeClr val="tx1">
              <a:lumMod val="60000"/>
              <a:lumOff val="4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050" b="1" dirty="0">
                <a:solidFill>
                  <a:srgbClr val="FFFFFF"/>
                </a:solidFill>
                <a:cs typeface="Arial"/>
              </a:rPr>
              <a:t>Etape 1</a:t>
            </a:r>
          </a:p>
          <a:p>
            <a:pPr algn="ctr"/>
            <a:r>
              <a:rPr lang="fr-FR" sz="1050" dirty="0">
                <a:solidFill>
                  <a:srgbClr val="FFFFFF"/>
                </a:solidFill>
                <a:cs typeface="Arial"/>
              </a:rPr>
              <a:t>Le client ouvre son application mobile </a:t>
            </a:r>
            <a:r>
              <a:rPr lang="fr-FR" sz="1050" dirty="0" err="1">
                <a:solidFill>
                  <a:srgbClr val="FFFFFF"/>
                </a:solidFill>
                <a:cs typeface="Arial"/>
              </a:rPr>
              <a:t>My</a:t>
            </a:r>
            <a:r>
              <a:rPr lang="fr-FR" sz="1050" dirty="0">
                <a:solidFill>
                  <a:srgbClr val="FFFFFF"/>
                </a:solidFill>
                <a:cs typeface="Arial"/>
              </a:rPr>
              <a:t> Visa Business et clique sur "J'utilise WhatsApp !" sur la page d’accueil de l’application</a:t>
            </a:r>
            <a:endParaRPr lang="fr-FR" dirty="0">
              <a:solidFill>
                <a:srgbClr val="FFFFFF"/>
              </a:solidFill>
            </a:endParaRPr>
          </a:p>
        </p:txBody>
      </p:sp>
    </p:spTree>
    <p:extLst>
      <p:ext uri="{BB962C8B-B14F-4D97-AF65-F5344CB8AC3E}">
        <p14:creationId xmlns:p14="http://schemas.microsoft.com/office/powerpoint/2010/main" val="1555339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5C742407-41EB-7412-39B9-FCF343F444F6}"/>
              </a:ext>
            </a:extLst>
          </p:cNvPr>
          <p:cNvSpPr>
            <a:spLocks noGrp="1"/>
          </p:cNvSpPr>
          <p:nvPr>
            <p:ph type="title"/>
          </p:nvPr>
        </p:nvSpPr>
        <p:spPr>
          <a:xfrm>
            <a:off x="695999" y="354246"/>
            <a:ext cx="10800000" cy="719227"/>
          </a:xfrm>
        </p:spPr>
        <p:txBody>
          <a:bodyPr/>
          <a:lstStyle/>
          <a:p>
            <a:r>
              <a:rPr lang="fr-FR" sz="2000" dirty="0">
                <a:solidFill>
                  <a:schemeClr val="tx1"/>
                </a:solidFill>
                <a:latin typeface="+mn-lt"/>
                <a:ea typeface="+mn-ea"/>
                <a:cs typeface="+mn-cs"/>
              </a:rPr>
              <a:t>ZOOM SUR LE DEBIT DIFFERE</a:t>
            </a:r>
          </a:p>
        </p:txBody>
      </p:sp>
      <p:sp>
        <p:nvSpPr>
          <p:cNvPr id="8" name="ZoneTexte 7">
            <a:extLst>
              <a:ext uri="{FF2B5EF4-FFF2-40B4-BE49-F238E27FC236}">
                <a16:creationId xmlns:a16="http://schemas.microsoft.com/office/drawing/2014/main" id="{CF4543A6-0CA4-17BC-2DDF-FC0507981574}"/>
              </a:ext>
            </a:extLst>
          </p:cNvPr>
          <p:cNvSpPr txBox="1"/>
          <p:nvPr/>
        </p:nvSpPr>
        <p:spPr>
          <a:xfrm>
            <a:off x="286872" y="1201726"/>
            <a:ext cx="9936782" cy="830997"/>
          </a:xfrm>
          <a:prstGeom prst="rect">
            <a:avLst/>
          </a:prstGeom>
          <a:noFill/>
        </p:spPr>
        <p:txBody>
          <a:bodyPr wrap="square" rtlCol="0">
            <a:spAutoFit/>
          </a:bodyPr>
          <a:lstStyle/>
          <a:p>
            <a:r>
              <a:rPr lang="fr-FR" sz="1600" b="1" dirty="0"/>
              <a:t>Le débit différé est une option liée à la carte</a:t>
            </a:r>
            <a:r>
              <a:rPr lang="fr-FR" sz="1600" dirty="0"/>
              <a:t>. Les paiements par carte du client sont rassemblés, et débités en une seule fois, tous les mois à date fixe (le 04 du mois suivant).</a:t>
            </a:r>
          </a:p>
          <a:p>
            <a:endParaRPr lang="fr-FR" sz="1600" dirty="0"/>
          </a:p>
        </p:txBody>
      </p:sp>
      <p:sp>
        <p:nvSpPr>
          <p:cNvPr id="45" name="TextBox 41">
            <a:extLst>
              <a:ext uri="{FF2B5EF4-FFF2-40B4-BE49-F238E27FC236}">
                <a16:creationId xmlns:a16="http://schemas.microsoft.com/office/drawing/2014/main" id="{CFF3C81D-E428-35E3-D405-CA147AEF6E2F}"/>
              </a:ext>
            </a:extLst>
          </p:cNvPr>
          <p:cNvSpPr txBox="1"/>
          <p:nvPr/>
        </p:nvSpPr>
        <p:spPr>
          <a:xfrm>
            <a:off x="6661051" y="3753249"/>
            <a:ext cx="1538547" cy="830997"/>
          </a:xfrm>
          <a:prstGeom prst="rect">
            <a:avLst/>
          </a:prstGeom>
          <a:noFill/>
        </p:spPr>
        <p:txBody>
          <a:bodyPr wrap="square" rtlCol="0" anchor="ctr" anchorCtr="0">
            <a:spAutoFit/>
          </a:bodyPr>
          <a:lstStyle/>
          <a:p>
            <a:pPr algn="ctr"/>
            <a:r>
              <a:rPr lang="fr-FR" sz="1200" b="1" dirty="0">
                <a:solidFill>
                  <a:schemeClr val="bg1"/>
                </a:solidFill>
                <a:ea typeface="League Spartan" charset="0"/>
                <a:cs typeface="Poppins" pitchFamily="2" charset="77"/>
              </a:rPr>
              <a:t>Une possibilité de bénéficier d’une avance sur les imprévus</a:t>
            </a:r>
          </a:p>
        </p:txBody>
      </p:sp>
      <p:sp>
        <p:nvSpPr>
          <p:cNvPr id="46" name="Subtitle 2">
            <a:extLst>
              <a:ext uri="{FF2B5EF4-FFF2-40B4-BE49-F238E27FC236}">
                <a16:creationId xmlns:a16="http://schemas.microsoft.com/office/drawing/2014/main" id="{F89FE343-3B33-4E53-7FA3-5AB305210926}"/>
              </a:ext>
            </a:extLst>
          </p:cNvPr>
          <p:cNvSpPr txBox="1">
            <a:spLocks/>
          </p:cNvSpPr>
          <p:nvPr/>
        </p:nvSpPr>
        <p:spPr>
          <a:xfrm>
            <a:off x="6982563" y="5038283"/>
            <a:ext cx="1373673" cy="178927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fr-FR" sz="1000">
                <a:solidFill>
                  <a:schemeClr val="bg1"/>
                </a:solidFill>
                <a:latin typeface="+mn-lt"/>
                <a:ea typeface="Lato Light" panose="020F0502020204030203" pitchFamily="34" charset="0"/>
                <a:cs typeface="Mukta ExtraLight" panose="020B0000000000000000" pitchFamily="34" charset="77"/>
              </a:rPr>
              <a:t>Par exemple, un professionnel qui a déjà engagé des dépenses avant de percevoir les revenus de son activité peut anticiper sur sa trésorerie. </a:t>
            </a:r>
          </a:p>
          <a:p>
            <a:pPr algn="l">
              <a:lnSpc>
                <a:spcPts val="1500"/>
              </a:lnSpc>
            </a:pPr>
            <a:endParaRPr lang="en-US" sz="1000">
              <a:solidFill>
                <a:schemeClr val="bg1"/>
              </a:solidFill>
              <a:latin typeface="+mn-lt"/>
              <a:ea typeface="Lato Light" panose="020F0502020204030203" pitchFamily="34" charset="0"/>
              <a:cs typeface="Mukta ExtraLight" panose="020B0000000000000000" pitchFamily="34" charset="77"/>
            </a:endParaRPr>
          </a:p>
        </p:txBody>
      </p:sp>
      <p:sp>
        <p:nvSpPr>
          <p:cNvPr id="51" name="TextBox 53">
            <a:extLst>
              <a:ext uri="{FF2B5EF4-FFF2-40B4-BE49-F238E27FC236}">
                <a16:creationId xmlns:a16="http://schemas.microsoft.com/office/drawing/2014/main" id="{28D15A0E-2E6B-CD7B-07BE-A6A335BDE247}"/>
              </a:ext>
            </a:extLst>
          </p:cNvPr>
          <p:cNvSpPr txBox="1"/>
          <p:nvPr/>
        </p:nvSpPr>
        <p:spPr>
          <a:xfrm>
            <a:off x="8319956" y="4366001"/>
            <a:ext cx="1302066" cy="461665"/>
          </a:xfrm>
          <a:prstGeom prst="rect">
            <a:avLst/>
          </a:prstGeom>
          <a:noFill/>
        </p:spPr>
        <p:txBody>
          <a:bodyPr wrap="square" rtlCol="0" anchor="ctr" anchorCtr="0">
            <a:spAutoFit/>
          </a:bodyPr>
          <a:lstStyle/>
          <a:p>
            <a:pPr algn="ctr"/>
            <a:r>
              <a:rPr lang="fr-FR" sz="1200" b="1" dirty="0">
                <a:solidFill>
                  <a:schemeClr val="bg1"/>
                </a:solidFill>
                <a:ea typeface="League Spartan" charset="0"/>
                <a:cs typeface="Poppins" pitchFamily="2" charset="77"/>
              </a:rPr>
              <a:t>Une facilité de suivi</a:t>
            </a:r>
          </a:p>
        </p:txBody>
      </p:sp>
      <p:grpSp>
        <p:nvGrpSpPr>
          <p:cNvPr id="20" name="Groupe 19">
            <a:extLst>
              <a:ext uri="{FF2B5EF4-FFF2-40B4-BE49-F238E27FC236}">
                <a16:creationId xmlns:a16="http://schemas.microsoft.com/office/drawing/2014/main" id="{C5B733D0-9B71-E721-7E42-6A0C8D76A98C}"/>
              </a:ext>
            </a:extLst>
          </p:cNvPr>
          <p:cNvGrpSpPr/>
          <p:nvPr/>
        </p:nvGrpSpPr>
        <p:grpSpPr>
          <a:xfrm>
            <a:off x="196075" y="2365789"/>
            <a:ext cx="4446039" cy="484095"/>
            <a:chOff x="163024" y="2365789"/>
            <a:chExt cx="4446039" cy="484095"/>
          </a:xfrm>
        </p:grpSpPr>
        <p:sp>
          <p:nvSpPr>
            <p:cNvPr id="60" name="Chevron 21">
              <a:extLst>
                <a:ext uri="{FF2B5EF4-FFF2-40B4-BE49-F238E27FC236}">
                  <a16:creationId xmlns:a16="http://schemas.microsoft.com/office/drawing/2014/main" id="{323B8CCD-D3B3-4F73-6245-6959412D7735}"/>
                </a:ext>
              </a:extLst>
            </p:cNvPr>
            <p:cNvSpPr/>
            <p:nvPr/>
          </p:nvSpPr>
          <p:spPr>
            <a:xfrm>
              <a:off x="163024" y="2365789"/>
              <a:ext cx="4446039" cy="484095"/>
            </a:xfrm>
            <a:prstGeom prst="chevr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endParaRPr>
            </a:p>
          </p:txBody>
        </p:sp>
        <p:sp>
          <p:nvSpPr>
            <p:cNvPr id="65" name="ZoneTexte 64">
              <a:extLst>
                <a:ext uri="{FF2B5EF4-FFF2-40B4-BE49-F238E27FC236}">
                  <a16:creationId xmlns:a16="http://schemas.microsoft.com/office/drawing/2014/main" id="{40BA6710-2E22-DA11-9E5A-A6125C8BA101}"/>
                </a:ext>
              </a:extLst>
            </p:cNvPr>
            <p:cNvSpPr txBox="1"/>
            <p:nvPr/>
          </p:nvSpPr>
          <p:spPr>
            <a:xfrm>
              <a:off x="430989" y="2422351"/>
              <a:ext cx="4067633" cy="338554"/>
            </a:xfrm>
            <a:prstGeom prst="rect">
              <a:avLst/>
            </a:prstGeom>
            <a:noFill/>
          </p:spPr>
          <p:txBody>
            <a:bodyPr wrap="square">
              <a:spAutoFit/>
            </a:bodyPr>
            <a:lstStyle/>
            <a:p>
              <a:pPr algn="ctr"/>
              <a:r>
                <a:rPr lang="fr-FR" sz="1600" b="1" dirty="0">
                  <a:solidFill>
                    <a:schemeClr val="bg1"/>
                  </a:solidFill>
                </a:rPr>
                <a:t>Les bénéfices pour les clients PROS :</a:t>
              </a:r>
            </a:p>
          </p:txBody>
        </p:sp>
      </p:grpSp>
      <p:grpSp>
        <p:nvGrpSpPr>
          <p:cNvPr id="2" name="Groupe 1">
            <a:extLst>
              <a:ext uri="{FF2B5EF4-FFF2-40B4-BE49-F238E27FC236}">
                <a16:creationId xmlns:a16="http://schemas.microsoft.com/office/drawing/2014/main" id="{0E107D63-D998-62B3-5184-7F4F0EE7F0C6}"/>
              </a:ext>
            </a:extLst>
          </p:cNvPr>
          <p:cNvGrpSpPr/>
          <p:nvPr/>
        </p:nvGrpSpPr>
        <p:grpSpPr>
          <a:xfrm>
            <a:off x="196075" y="3059754"/>
            <a:ext cx="3456617" cy="2220475"/>
            <a:chOff x="74508" y="1556045"/>
            <a:chExt cx="3411411" cy="2220475"/>
          </a:xfrm>
        </p:grpSpPr>
        <p:sp>
          <p:nvSpPr>
            <p:cNvPr id="3" name="Rectangle : coins arrondis 2">
              <a:extLst>
                <a:ext uri="{FF2B5EF4-FFF2-40B4-BE49-F238E27FC236}">
                  <a16:creationId xmlns:a16="http://schemas.microsoft.com/office/drawing/2014/main" id="{F80A5877-DFE7-AD6C-C5E5-04DF96DF697A}"/>
                </a:ext>
              </a:extLst>
            </p:cNvPr>
            <p:cNvSpPr/>
            <p:nvPr/>
          </p:nvSpPr>
          <p:spPr>
            <a:xfrm>
              <a:off x="74508" y="1556045"/>
              <a:ext cx="3411411" cy="2220475"/>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49AF4C85-14EF-003C-D212-FB9D907BEC72}"/>
                </a:ext>
              </a:extLst>
            </p:cNvPr>
            <p:cNvGrpSpPr/>
            <p:nvPr/>
          </p:nvGrpSpPr>
          <p:grpSpPr>
            <a:xfrm>
              <a:off x="400369" y="1679458"/>
              <a:ext cx="3003848" cy="1911844"/>
              <a:chOff x="400369" y="1679458"/>
              <a:chExt cx="3003848" cy="1911844"/>
            </a:xfrm>
          </p:grpSpPr>
          <p:sp>
            <p:nvSpPr>
              <p:cNvPr id="5" name="ZoneTexte 4">
                <a:extLst>
                  <a:ext uri="{FF2B5EF4-FFF2-40B4-BE49-F238E27FC236}">
                    <a16:creationId xmlns:a16="http://schemas.microsoft.com/office/drawing/2014/main" id="{293F5FDA-5C0F-FDBA-F805-DA20C9AEF5E9}"/>
                  </a:ext>
                </a:extLst>
              </p:cNvPr>
              <p:cNvSpPr txBox="1"/>
              <p:nvPr/>
            </p:nvSpPr>
            <p:spPr>
              <a:xfrm>
                <a:off x="447423" y="1679458"/>
                <a:ext cx="25821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1 mois de trésorerie complémentaire</a:t>
                </a:r>
                <a:endParaRPr kumimoji="0" lang="fr-FR" sz="18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6" name="ZoneTexte 5">
                <a:extLst>
                  <a:ext uri="{FF2B5EF4-FFF2-40B4-BE49-F238E27FC236}">
                    <a16:creationId xmlns:a16="http://schemas.microsoft.com/office/drawing/2014/main" id="{252F9213-D3CA-50C7-8D7D-DE70B6EBA7B3}"/>
                  </a:ext>
                </a:extLst>
              </p:cNvPr>
              <p:cNvSpPr txBox="1"/>
              <p:nvPr/>
            </p:nvSpPr>
            <p:spPr>
              <a:xfrm>
                <a:off x="400369" y="2421751"/>
                <a:ext cx="3003848"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Toutes les dépenses effectuées au cours d’un mois avec la carte à débit différé sont débitées en une seule fois le 4 du mois suivant (M+1).</a:t>
                </a:r>
              </a:p>
            </p:txBody>
          </p:sp>
        </p:grpSp>
      </p:grpSp>
      <p:grpSp>
        <p:nvGrpSpPr>
          <p:cNvPr id="9" name="Groupe 8">
            <a:extLst>
              <a:ext uri="{FF2B5EF4-FFF2-40B4-BE49-F238E27FC236}">
                <a16:creationId xmlns:a16="http://schemas.microsoft.com/office/drawing/2014/main" id="{502E28CE-9D34-4E91-1A88-68C7C5A19904}"/>
              </a:ext>
            </a:extLst>
          </p:cNvPr>
          <p:cNvGrpSpPr/>
          <p:nvPr/>
        </p:nvGrpSpPr>
        <p:grpSpPr>
          <a:xfrm>
            <a:off x="8319955" y="3059754"/>
            <a:ext cx="3238139" cy="2220475"/>
            <a:chOff x="-176394" y="1646444"/>
            <a:chExt cx="3195791" cy="2220475"/>
          </a:xfrm>
        </p:grpSpPr>
        <p:sp>
          <p:nvSpPr>
            <p:cNvPr id="10" name="Rectangle : coins arrondis 9">
              <a:extLst>
                <a:ext uri="{FF2B5EF4-FFF2-40B4-BE49-F238E27FC236}">
                  <a16:creationId xmlns:a16="http://schemas.microsoft.com/office/drawing/2014/main" id="{D53A8B77-0555-F785-4F72-C53B3D837D7C}"/>
                </a:ext>
              </a:extLst>
            </p:cNvPr>
            <p:cNvSpPr/>
            <p:nvPr/>
          </p:nvSpPr>
          <p:spPr>
            <a:xfrm>
              <a:off x="-176394" y="1646444"/>
              <a:ext cx="3195791" cy="2220475"/>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1" name="Groupe 10">
              <a:extLst>
                <a:ext uri="{FF2B5EF4-FFF2-40B4-BE49-F238E27FC236}">
                  <a16:creationId xmlns:a16="http://schemas.microsoft.com/office/drawing/2014/main" id="{C009A328-6337-F5BA-3F8A-2B3520B268C2}"/>
                </a:ext>
              </a:extLst>
            </p:cNvPr>
            <p:cNvGrpSpPr/>
            <p:nvPr/>
          </p:nvGrpSpPr>
          <p:grpSpPr>
            <a:xfrm>
              <a:off x="-7321" y="1764023"/>
              <a:ext cx="3026718" cy="2031846"/>
              <a:chOff x="-7321" y="1764023"/>
              <a:chExt cx="3026718" cy="2031846"/>
            </a:xfrm>
          </p:grpSpPr>
          <p:sp>
            <p:nvSpPr>
              <p:cNvPr id="12" name="ZoneTexte 11">
                <a:extLst>
                  <a:ext uri="{FF2B5EF4-FFF2-40B4-BE49-F238E27FC236}">
                    <a16:creationId xmlns:a16="http://schemas.microsoft.com/office/drawing/2014/main" id="{2993928B-7674-EDB8-33BC-797A0300C05B}"/>
                  </a:ext>
                </a:extLst>
              </p:cNvPr>
              <p:cNvSpPr txBox="1"/>
              <p:nvPr/>
            </p:nvSpPr>
            <p:spPr>
              <a:xfrm>
                <a:off x="-7321" y="1764023"/>
                <a:ext cx="2645176" cy="381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Une facilité de suivi</a:t>
                </a:r>
                <a:endParaRPr kumimoji="0" lang="fr-FR" sz="18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3" name="ZoneTexte 12">
                <a:extLst>
                  <a:ext uri="{FF2B5EF4-FFF2-40B4-BE49-F238E27FC236}">
                    <a16:creationId xmlns:a16="http://schemas.microsoft.com/office/drawing/2014/main" id="{BC43A61D-1079-1740-1E4B-A59E1B5A7DBB}"/>
                  </a:ext>
                </a:extLst>
              </p:cNvPr>
              <p:cNvSpPr txBox="1"/>
              <p:nvPr/>
            </p:nvSpPr>
            <p:spPr>
              <a:xfrm>
                <a:off x="-7321" y="2195431"/>
                <a:ext cx="3026718"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Avec le débit différé, toutes les dépenses du mois sont débitées en une seule fois. De plus, les applications ( </a:t>
                </a:r>
                <a:r>
                  <a:rPr kumimoji="0" lang="fr-FR" sz="1400" b="0" i="0" u="none" strike="noStrike" kern="1200" cap="none" spc="0" normalizeH="0" baseline="0" noProof="0" dirty="0" err="1">
                    <a:ln>
                      <a:noFill/>
                    </a:ln>
                    <a:solidFill>
                      <a:srgbClr val="3E454A"/>
                    </a:solidFill>
                    <a:effectLst/>
                    <a:uLnTx/>
                    <a:uFillTx/>
                    <a:latin typeface="Arial" panose="020B0604020202020204"/>
                    <a:ea typeface="+mn-ea"/>
                    <a:cs typeface="+mn-cs"/>
                  </a:rPr>
                  <a:t>Banxo</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 ou CENET) facilitent le suivi des dépenses et la gestion de la comptabilité du client PRO.</a:t>
                </a:r>
              </a:p>
            </p:txBody>
          </p:sp>
        </p:grpSp>
      </p:grpSp>
      <p:grpSp>
        <p:nvGrpSpPr>
          <p:cNvPr id="14" name="Groupe 13">
            <a:extLst>
              <a:ext uri="{FF2B5EF4-FFF2-40B4-BE49-F238E27FC236}">
                <a16:creationId xmlns:a16="http://schemas.microsoft.com/office/drawing/2014/main" id="{346F9F10-1BA3-32B8-B949-F7FB8B270ACB}"/>
              </a:ext>
            </a:extLst>
          </p:cNvPr>
          <p:cNvGrpSpPr/>
          <p:nvPr/>
        </p:nvGrpSpPr>
        <p:grpSpPr>
          <a:xfrm>
            <a:off x="4244399" y="3059754"/>
            <a:ext cx="3456617" cy="2220475"/>
            <a:chOff x="-176395" y="1646444"/>
            <a:chExt cx="3922129" cy="2220475"/>
          </a:xfrm>
        </p:grpSpPr>
        <p:sp>
          <p:nvSpPr>
            <p:cNvPr id="15" name="Rectangle : coins arrondis 14">
              <a:extLst>
                <a:ext uri="{FF2B5EF4-FFF2-40B4-BE49-F238E27FC236}">
                  <a16:creationId xmlns:a16="http://schemas.microsoft.com/office/drawing/2014/main" id="{B6DDFAA8-441B-F134-4B02-22AE1D258AE7}"/>
                </a:ext>
              </a:extLst>
            </p:cNvPr>
            <p:cNvSpPr/>
            <p:nvPr/>
          </p:nvSpPr>
          <p:spPr>
            <a:xfrm>
              <a:off x="-176395" y="1646444"/>
              <a:ext cx="3922129" cy="2220475"/>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6" name="Groupe 15">
              <a:extLst>
                <a:ext uri="{FF2B5EF4-FFF2-40B4-BE49-F238E27FC236}">
                  <a16:creationId xmlns:a16="http://schemas.microsoft.com/office/drawing/2014/main" id="{C6E2652C-543C-97F8-CFD5-F63EE5769314}"/>
                </a:ext>
              </a:extLst>
            </p:cNvPr>
            <p:cNvGrpSpPr/>
            <p:nvPr/>
          </p:nvGrpSpPr>
          <p:grpSpPr>
            <a:xfrm>
              <a:off x="-7321" y="1764023"/>
              <a:ext cx="3637051" cy="1881475"/>
              <a:chOff x="-7321" y="1764023"/>
              <a:chExt cx="3637051" cy="1881475"/>
            </a:xfrm>
          </p:grpSpPr>
          <p:sp>
            <p:nvSpPr>
              <p:cNvPr id="17" name="ZoneTexte 16">
                <a:extLst>
                  <a:ext uri="{FF2B5EF4-FFF2-40B4-BE49-F238E27FC236}">
                    <a16:creationId xmlns:a16="http://schemas.microsoft.com/office/drawing/2014/main" id="{B12929B9-A3EC-24EF-433A-1A0D57D1826F}"/>
                  </a:ext>
                </a:extLst>
              </p:cNvPr>
              <p:cNvSpPr txBox="1"/>
              <p:nvPr/>
            </p:nvSpPr>
            <p:spPr>
              <a:xfrm>
                <a:off x="-7321" y="1764023"/>
                <a:ext cx="358398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Une possibilité de bénéficier d’une avance sur les imprévus</a:t>
                </a:r>
                <a:endParaRPr kumimoji="0" lang="fr-FR" sz="18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8" name="ZoneTexte 17">
                <a:extLst>
                  <a:ext uri="{FF2B5EF4-FFF2-40B4-BE49-F238E27FC236}">
                    <a16:creationId xmlns:a16="http://schemas.microsoft.com/office/drawing/2014/main" id="{BEB44743-502F-B548-B593-4852AA9E9636}"/>
                  </a:ext>
                </a:extLst>
              </p:cNvPr>
              <p:cNvSpPr txBox="1"/>
              <p:nvPr/>
            </p:nvSpPr>
            <p:spPr>
              <a:xfrm>
                <a:off x="45750" y="2691391"/>
                <a:ext cx="358398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Par exemple, un professionnel qui a déjà engagé des dépenses avant de percevoir les revenus de son activité peut anticiper sur sa trésorerie. </a:t>
                </a:r>
              </a:p>
            </p:txBody>
          </p:sp>
        </p:grpSp>
      </p:grpSp>
      <p:grpSp>
        <p:nvGrpSpPr>
          <p:cNvPr id="23" name="Groupe 22">
            <a:extLst>
              <a:ext uri="{FF2B5EF4-FFF2-40B4-BE49-F238E27FC236}">
                <a16:creationId xmlns:a16="http://schemas.microsoft.com/office/drawing/2014/main" id="{97B02C01-ED6C-747B-F55B-1C66931E6E62}"/>
              </a:ext>
            </a:extLst>
          </p:cNvPr>
          <p:cNvGrpSpPr/>
          <p:nvPr/>
        </p:nvGrpSpPr>
        <p:grpSpPr>
          <a:xfrm>
            <a:off x="89030" y="5926640"/>
            <a:ext cx="11554894" cy="543354"/>
            <a:chOff x="89030" y="5926640"/>
            <a:chExt cx="11554894" cy="543354"/>
          </a:xfrm>
        </p:grpSpPr>
        <p:sp>
          <p:nvSpPr>
            <p:cNvPr id="19" name="ZoneTexte 18">
              <a:extLst>
                <a:ext uri="{FF2B5EF4-FFF2-40B4-BE49-F238E27FC236}">
                  <a16:creationId xmlns:a16="http://schemas.microsoft.com/office/drawing/2014/main" id="{0892B28A-E271-86B4-D1B2-0C79DEFF64A9}"/>
                </a:ext>
              </a:extLst>
            </p:cNvPr>
            <p:cNvSpPr txBox="1"/>
            <p:nvPr/>
          </p:nvSpPr>
          <p:spPr>
            <a:xfrm>
              <a:off x="548075" y="5926640"/>
              <a:ext cx="1109584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chemeClr val="bg1"/>
                  </a:solidFill>
                  <a:effectLst/>
                  <a:highlight>
                    <a:srgbClr val="C30F0F"/>
                  </a:highlight>
                  <a:uLnTx/>
                  <a:uFillTx/>
                  <a:latin typeface="Arial" panose="020B0604020202020204"/>
                  <a:ea typeface="+mn-ea"/>
                  <a:cs typeface="+mn-cs"/>
                </a:rPr>
                <a:t>Bon à savoir :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Les clients détenteurs du DD utilisent moins les chèques et espèces. Des économies pour la Banque car ces moyens de paiement coûtent plus chers. </a:t>
              </a:r>
            </a:p>
          </p:txBody>
        </p:sp>
        <p:pic>
          <p:nvPicPr>
            <p:cNvPr id="21" name="Graphique 20" descr="Signe pouce en haut avec un remplissage uni">
              <a:extLst>
                <a:ext uri="{FF2B5EF4-FFF2-40B4-BE49-F238E27FC236}">
                  <a16:creationId xmlns:a16="http://schemas.microsoft.com/office/drawing/2014/main" id="{4CC1634B-0252-4B80-6AFB-E805E22BC7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030" y="5926640"/>
              <a:ext cx="543354" cy="543354"/>
            </a:xfrm>
            <a:prstGeom prst="rect">
              <a:avLst/>
            </a:prstGeom>
          </p:spPr>
        </p:pic>
      </p:grpSp>
      <p:sp>
        <p:nvSpPr>
          <p:cNvPr id="24" name="ZoneTexte 23">
            <a:extLst>
              <a:ext uri="{FF2B5EF4-FFF2-40B4-BE49-F238E27FC236}">
                <a16:creationId xmlns:a16="http://schemas.microsoft.com/office/drawing/2014/main" id="{480E01D8-8C13-44B0-003E-3A3E161FA21F}"/>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22" name="ZoneTexte 21">
            <a:extLst>
              <a:ext uri="{FF2B5EF4-FFF2-40B4-BE49-F238E27FC236}">
                <a16:creationId xmlns:a16="http://schemas.microsoft.com/office/drawing/2014/main" id="{A5A31452-5B6C-5AFB-D5A8-699E5FE44907}"/>
              </a:ext>
            </a:extLst>
          </p:cNvPr>
          <p:cNvSpPr txBox="1"/>
          <p:nvPr/>
        </p:nvSpPr>
        <p:spPr>
          <a:xfrm>
            <a:off x="653078" y="318543"/>
            <a:ext cx="6107502" cy="446276"/>
          </a:xfrm>
          <a:prstGeom prst="rect">
            <a:avLst/>
          </a:prstGeom>
          <a:noFill/>
        </p:spPr>
        <p:txBody>
          <a:bodyPr wrap="square">
            <a:spAutoFit/>
          </a:bodyPr>
          <a:lstStyle/>
          <a:p>
            <a:r>
              <a:rPr lang="fr-FR" sz="2300" b="1" cap="all" dirty="0">
                <a:solidFill>
                  <a:schemeClr val="tx2"/>
                </a:solidFill>
                <a:latin typeface="+mj-lt"/>
                <a:ea typeface="+mj-ea"/>
                <a:cs typeface="+mj-cs"/>
              </a:rPr>
              <a:t>Quels sont les bénéfices client ?</a:t>
            </a:r>
          </a:p>
        </p:txBody>
      </p:sp>
    </p:spTree>
    <p:extLst>
      <p:ext uri="{BB962C8B-B14F-4D97-AF65-F5344CB8AC3E}">
        <p14:creationId xmlns:p14="http://schemas.microsoft.com/office/powerpoint/2010/main" val="255178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C2DDD7AE-9B86-2BEE-FC57-BDA85319EA0C}"/>
              </a:ext>
            </a:extLst>
          </p:cNvPr>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04C159-75DC-49E0-9C9A-EE2F48706F69}" type="datetime4">
              <a:rPr kumimoji="0" lang="fr-FR" sz="95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 février 2024</a:t>
            </a:fld>
            <a:endParaRPr kumimoji="0" lang="fr-FR" sz="9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Espace réservé du numéro de diapositive 5">
            <a:extLst>
              <a:ext uri="{FF2B5EF4-FFF2-40B4-BE49-F238E27FC236}">
                <a16:creationId xmlns:a16="http://schemas.microsoft.com/office/drawing/2014/main" id="{44D26044-11E8-5607-0D75-A8BF0146B74C}"/>
              </a:ext>
            </a:extLst>
          </p:cNvPr>
          <p:cNvSpPr>
            <a:spLocks noGrp="1"/>
          </p:cNvSpPr>
          <p:nvPr>
            <p:ph type="sldNum" sz="quarter" idx="16"/>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0" i="0" u="none" strike="noStrike" kern="1200" cap="none" spc="0" normalizeH="0" baseline="0" noProof="0">
                <a:ln>
                  <a:noFill/>
                </a:ln>
                <a:solidFill>
                  <a:srgbClr val="D7000F"/>
                </a:solidFill>
                <a:effectLst/>
                <a:uLnTx/>
                <a:uFillTx/>
                <a:latin typeface="Arial" panose="020B0604020202020204"/>
                <a:ea typeface="+mn-ea"/>
                <a:cs typeface="+mn-cs"/>
              </a:rPr>
              <a:t>|</a:t>
            </a:r>
            <a:r>
              <a:rPr kumimoji="0" lang="fr-FR" sz="1300" b="1" i="0" u="none" strike="noStrike" kern="1200" cap="none" spc="0" normalizeH="0" baseline="0" noProof="0">
                <a:ln>
                  <a:noFill/>
                </a:ln>
                <a:solidFill>
                  <a:srgbClr val="D7000F"/>
                </a:solidFill>
                <a:effectLst/>
                <a:uLnTx/>
                <a:uFillTx/>
                <a:latin typeface="Arial" panose="020B0604020202020204"/>
                <a:ea typeface="+mn-ea"/>
                <a:cs typeface="+mn-cs"/>
              </a:rPr>
              <a:t> </a:t>
            </a:r>
            <a:fld id="{DADB589F-FF01-4CF2-B7C7-7296AC883C2A}"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9" name="Espace réservé du texte 8">
            <a:extLst>
              <a:ext uri="{FF2B5EF4-FFF2-40B4-BE49-F238E27FC236}">
                <a16:creationId xmlns:a16="http://schemas.microsoft.com/office/drawing/2014/main" id="{D3732B8B-3E0B-4DB5-5CF5-7E0F625B8754}"/>
              </a:ext>
            </a:extLst>
          </p:cNvPr>
          <p:cNvSpPr>
            <a:spLocks noGrp="1"/>
          </p:cNvSpPr>
          <p:nvPr>
            <p:ph type="body" sz="quarter" idx="17"/>
          </p:nvPr>
        </p:nvSpPr>
        <p:spPr>
          <a:xfrm>
            <a:off x="3632893" y="137023"/>
            <a:ext cx="8459789" cy="4734761"/>
          </a:xfrm>
        </p:spPr>
        <p:txBody>
          <a:bodyPr/>
          <a:lstStyle/>
          <a:p>
            <a:r>
              <a:rPr lang="fr-FR" sz="3600" dirty="0"/>
              <a:t>3) </a:t>
            </a:r>
            <a:r>
              <a:rPr lang="fr-FR" cap="all" dirty="0">
                <a:latin typeface="+mj-lt"/>
                <a:ea typeface="+mj-ea"/>
                <a:cs typeface="+mj-cs"/>
              </a:rPr>
              <a:t>Comment faire monter en gamme un client pro ?</a:t>
            </a:r>
          </a:p>
        </p:txBody>
      </p:sp>
      <p:sp>
        <p:nvSpPr>
          <p:cNvPr id="8" name="Rectangle 7">
            <a:extLst>
              <a:ext uri="{FF2B5EF4-FFF2-40B4-BE49-F238E27FC236}">
                <a16:creationId xmlns:a16="http://schemas.microsoft.com/office/drawing/2014/main" id="{1DE3BBDA-B2FD-DF5C-B8F5-542E866AA719}"/>
              </a:ext>
            </a:extLst>
          </p:cNvPr>
          <p:cNvSpPr/>
          <p:nvPr/>
        </p:nvSpPr>
        <p:spPr>
          <a:xfrm>
            <a:off x="7402286" y="6061753"/>
            <a:ext cx="1227709" cy="8065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BD2F7892-727D-7F5B-3E12-55DA304831CD}"/>
              </a:ext>
            </a:extLst>
          </p:cNvPr>
          <p:cNvSpPr/>
          <p:nvPr/>
        </p:nvSpPr>
        <p:spPr>
          <a:xfrm>
            <a:off x="8629995" y="5346284"/>
            <a:ext cx="1227709" cy="15219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reeform 27">
            <a:extLst>
              <a:ext uri="{FF2B5EF4-FFF2-40B4-BE49-F238E27FC236}">
                <a16:creationId xmlns:a16="http://schemas.microsoft.com/office/drawing/2014/main" id="{EB939900-75E3-751C-27C5-D1794C23A388}"/>
              </a:ext>
            </a:extLst>
          </p:cNvPr>
          <p:cNvSpPr/>
          <p:nvPr/>
        </p:nvSpPr>
        <p:spPr>
          <a:xfrm>
            <a:off x="7771199" y="3031231"/>
            <a:ext cx="2435537" cy="2435537"/>
          </a:xfrm>
          <a:custGeom>
            <a:avLst/>
            <a:gdLst/>
            <a:ahLst/>
            <a:cxnLst/>
            <a:rect l="l" t="t" r="r" b="b"/>
            <a:pathLst>
              <a:path w="3653306" h="3653306">
                <a:moveTo>
                  <a:pt x="0" y="0"/>
                </a:moveTo>
                <a:lnTo>
                  <a:pt x="3653306" y="0"/>
                </a:lnTo>
                <a:lnTo>
                  <a:pt x="3653306" y="3653306"/>
                </a:lnTo>
                <a:lnTo>
                  <a:pt x="0" y="3653306"/>
                </a:lnTo>
                <a:lnTo>
                  <a:pt x="0" y="0"/>
                </a:lnTo>
                <a:close/>
              </a:path>
            </a:pathLst>
          </a:custGeom>
          <a:blipFill>
            <a:blip r:embed="rId3"/>
            <a:stretch>
              <a:fillRect/>
            </a:stretch>
          </a:blipFill>
        </p:spPr>
      </p:sp>
      <p:sp>
        <p:nvSpPr>
          <p:cNvPr id="3" name="ZoneTexte 2">
            <a:extLst>
              <a:ext uri="{FF2B5EF4-FFF2-40B4-BE49-F238E27FC236}">
                <a16:creationId xmlns:a16="http://schemas.microsoft.com/office/drawing/2014/main" id="{7F50F01C-5B91-7116-8C80-63A658631DB6}"/>
              </a:ext>
            </a:extLst>
          </p:cNvPr>
          <p:cNvSpPr txBox="1"/>
          <p:nvPr/>
        </p:nvSpPr>
        <p:spPr>
          <a:xfrm>
            <a:off x="3500062" y="6676490"/>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latin typeface="Visa Dialect Regular"/>
              </a:rPr>
              <a:t>Document à usage interne uniquement – Ne pas diffuser</a:t>
            </a:r>
          </a:p>
        </p:txBody>
      </p:sp>
    </p:spTree>
    <p:extLst>
      <p:ext uri="{BB962C8B-B14F-4D97-AF65-F5344CB8AC3E}">
        <p14:creationId xmlns:p14="http://schemas.microsoft.com/office/powerpoint/2010/main" val="1971561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97A4975-98A5-6683-5543-922D4D4AA583}"/>
              </a:ext>
            </a:extLst>
          </p:cNvPr>
          <p:cNvSpPr>
            <a:spLocks noGrp="1"/>
          </p:cNvSpPr>
          <p:nvPr>
            <p:ph type="title"/>
          </p:nvPr>
        </p:nvSpPr>
        <p:spPr>
          <a:xfrm>
            <a:off x="694578" y="669205"/>
            <a:ext cx="11618258" cy="480131"/>
          </a:xfrm>
        </p:spPr>
        <p:txBody>
          <a:bodyPr/>
          <a:lstStyle/>
          <a:p>
            <a:r>
              <a:rPr lang="fr-FR" sz="2000" dirty="0">
                <a:solidFill>
                  <a:schemeClr val="tx1"/>
                </a:solidFill>
                <a:latin typeface="+mn-lt"/>
                <a:ea typeface="+mn-ea"/>
                <a:cs typeface="+mn-cs"/>
              </a:rPr>
              <a:t>Choisir un moment clé</a:t>
            </a:r>
          </a:p>
        </p:txBody>
      </p:sp>
      <p:sp>
        <p:nvSpPr>
          <p:cNvPr id="63" name="Freeform 944">
            <a:extLst>
              <a:ext uri="{FF2B5EF4-FFF2-40B4-BE49-F238E27FC236}">
                <a16:creationId xmlns:a16="http://schemas.microsoft.com/office/drawing/2014/main" id="{EABBFB24-2E7F-ADBE-F989-D3AD7E6E9F91}"/>
              </a:ext>
            </a:extLst>
          </p:cNvPr>
          <p:cNvSpPr>
            <a:spLocks noChangeArrowheads="1"/>
          </p:cNvSpPr>
          <p:nvPr/>
        </p:nvSpPr>
        <p:spPr bwMode="auto">
          <a:xfrm>
            <a:off x="7437423" y="1505599"/>
            <a:ext cx="364145" cy="457204"/>
          </a:xfrm>
          <a:custGeom>
            <a:avLst/>
            <a:gdLst>
              <a:gd name="T0" fmla="*/ 873157 w 236178"/>
              <a:gd name="T1" fmla="*/ 2885453 h 296502"/>
              <a:gd name="T2" fmla="*/ 1655872 w 236178"/>
              <a:gd name="T3" fmla="*/ 2885453 h 296502"/>
              <a:gd name="T4" fmla="*/ 2029527 w 236178"/>
              <a:gd name="T5" fmla="*/ 2350830 h 296502"/>
              <a:gd name="T6" fmla="*/ 1163196 w 236178"/>
              <a:gd name="T7" fmla="*/ 849826 h 296502"/>
              <a:gd name="T8" fmla="*/ 1424861 w 236178"/>
              <a:gd name="T9" fmla="*/ 951573 h 296502"/>
              <a:gd name="T10" fmla="*/ 1424861 w 236178"/>
              <a:gd name="T11" fmla="*/ 1632569 h 296502"/>
              <a:gd name="T12" fmla="*/ 1163196 w 236178"/>
              <a:gd name="T13" fmla="*/ 1730421 h 296502"/>
              <a:gd name="T14" fmla="*/ 1242486 w 236178"/>
              <a:gd name="T15" fmla="*/ 1632569 h 296502"/>
              <a:gd name="T16" fmla="*/ 1111640 w 236178"/>
              <a:gd name="T17" fmla="*/ 900687 h 296502"/>
              <a:gd name="T18" fmla="*/ 1136125 w 236178"/>
              <a:gd name="T19" fmla="*/ 568016 h 296502"/>
              <a:gd name="T20" fmla="*/ 845506 w 236178"/>
              <a:gd name="T21" fmla="*/ 701296 h 296502"/>
              <a:gd name="T22" fmla="*/ 637391 w 236178"/>
              <a:gd name="T23" fmla="*/ 948271 h 296502"/>
              <a:gd name="T24" fmla="*/ 558849 w 236178"/>
              <a:gd name="T25" fmla="*/ 1261841 h 296502"/>
              <a:gd name="T26" fmla="*/ 621664 w 236178"/>
              <a:gd name="T27" fmla="*/ 1579352 h 296502"/>
              <a:gd name="T28" fmla="*/ 818022 w 236178"/>
              <a:gd name="T29" fmla="*/ 1838051 h 296502"/>
              <a:gd name="T30" fmla="*/ 1104687 w 236178"/>
              <a:gd name="T31" fmla="*/ 1983078 h 296502"/>
              <a:gd name="T32" fmla="*/ 1285343 w 236178"/>
              <a:gd name="T33" fmla="*/ 2088917 h 296502"/>
              <a:gd name="T34" fmla="*/ 1634838 w 236178"/>
              <a:gd name="T35" fmla="*/ 2010523 h 296502"/>
              <a:gd name="T36" fmla="*/ 1921517 w 236178"/>
              <a:gd name="T37" fmla="*/ 1787100 h 296502"/>
              <a:gd name="T38" fmla="*/ 2078597 w 236178"/>
              <a:gd name="T39" fmla="*/ 1461749 h 296502"/>
              <a:gd name="T40" fmla="*/ 2078597 w 236178"/>
              <a:gd name="T41" fmla="*/ 1101139 h 296502"/>
              <a:gd name="T42" fmla="*/ 1921517 w 236178"/>
              <a:gd name="T43" fmla="*/ 775776 h 296502"/>
              <a:gd name="T44" fmla="*/ 1634838 w 236178"/>
              <a:gd name="T45" fmla="*/ 552359 h 296502"/>
              <a:gd name="T46" fmla="*/ 1285343 w 236178"/>
              <a:gd name="T47" fmla="*/ 470016 h 296502"/>
              <a:gd name="T48" fmla="*/ 1469909 w 236178"/>
              <a:gd name="T49" fmla="*/ 477866 h 296502"/>
              <a:gd name="T50" fmla="*/ 1799779 w 236178"/>
              <a:gd name="T51" fmla="*/ 638584 h 296502"/>
              <a:gd name="T52" fmla="*/ 2027549 w 236178"/>
              <a:gd name="T53" fmla="*/ 924736 h 296502"/>
              <a:gd name="T54" fmla="*/ 2110008 w 236178"/>
              <a:gd name="T55" fmla="*/ 1281443 h 296502"/>
              <a:gd name="T56" fmla="*/ 2027549 w 236178"/>
              <a:gd name="T57" fmla="*/ 1638143 h 296502"/>
              <a:gd name="T58" fmla="*/ 1799779 w 236178"/>
              <a:gd name="T59" fmla="*/ 1924291 h 296502"/>
              <a:gd name="T60" fmla="*/ 1469909 w 236178"/>
              <a:gd name="T61" fmla="*/ 2085003 h 296502"/>
              <a:gd name="T62" fmla="*/ 1253921 w 236178"/>
              <a:gd name="T63" fmla="*/ 2190835 h 296502"/>
              <a:gd name="T64" fmla="*/ 865150 w 236178"/>
              <a:gd name="T65" fmla="*/ 2088917 h 296502"/>
              <a:gd name="T66" fmla="*/ 554909 w 236178"/>
              <a:gd name="T67" fmla="*/ 1826294 h 296502"/>
              <a:gd name="T68" fmla="*/ 389974 w 236178"/>
              <a:gd name="T69" fmla="*/ 1457832 h 296502"/>
              <a:gd name="T70" fmla="*/ 401754 w 236178"/>
              <a:gd name="T71" fmla="*/ 1050173 h 296502"/>
              <a:gd name="T72" fmla="*/ 590253 w 236178"/>
              <a:gd name="T73" fmla="*/ 693453 h 296502"/>
              <a:gd name="T74" fmla="*/ 916196 w 236178"/>
              <a:gd name="T75" fmla="*/ 450429 h 296502"/>
              <a:gd name="T76" fmla="*/ 1285343 w 236178"/>
              <a:gd name="T77" fmla="*/ 364218 h 296502"/>
              <a:gd name="T78" fmla="*/ 1294029 w 236178"/>
              <a:gd name="T79" fmla="*/ 2484469 h 296502"/>
              <a:gd name="T80" fmla="*/ 1294029 w 236178"/>
              <a:gd name="T81" fmla="*/ 0 h 296502"/>
              <a:gd name="T82" fmla="*/ 2127862 w 236178"/>
              <a:gd name="T83" fmla="*/ 3188152 h 296502"/>
              <a:gd name="T84" fmla="*/ 2049194 w 236178"/>
              <a:gd name="T85" fmla="*/ 3227473 h 296502"/>
              <a:gd name="T86" fmla="*/ 1262551 w 236178"/>
              <a:gd name="T87" fmla="*/ 3227473 h 296502"/>
              <a:gd name="T88" fmla="*/ 483783 w 236178"/>
              <a:gd name="T89" fmla="*/ 3231399 h 296502"/>
              <a:gd name="T90" fmla="*/ 456245 w 236178"/>
              <a:gd name="T91" fmla="*/ 2276129 h 2965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6178" h="296502">
                <a:moveTo>
                  <a:pt x="51046" y="215180"/>
                </a:moveTo>
                <a:lnTo>
                  <a:pt x="51046" y="283548"/>
                </a:lnTo>
                <a:lnTo>
                  <a:pt x="79804" y="264117"/>
                </a:lnTo>
                <a:cubicBezTo>
                  <a:pt x="81242" y="263038"/>
                  <a:pt x="83399" y="263038"/>
                  <a:pt x="84837" y="264117"/>
                </a:cubicBezTo>
                <a:lnTo>
                  <a:pt x="118269" y="286427"/>
                </a:lnTo>
                <a:lnTo>
                  <a:pt x="151341" y="264117"/>
                </a:lnTo>
                <a:cubicBezTo>
                  <a:pt x="153138" y="263038"/>
                  <a:pt x="154935" y="263038"/>
                  <a:pt x="156373" y="264117"/>
                </a:cubicBezTo>
                <a:lnTo>
                  <a:pt x="185491" y="283548"/>
                </a:lnTo>
                <a:lnTo>
                  <a:pt x="185491" y="215180"/>
                </a:lnTo>
                <a:cubicBezTo>
                  <a:pt x="166079" y="228494"/>
                  <a:pt x="143073" y="236410"/>
                  <a:pt x="118269" y="236410"/>
                </a:cubicBezTo>
                <a:cubicBezTo>
                  <a:pt x="93105" y="236410"/>
                  <a:pt x="70098" y="228494"/>
                  <a:pt x="51046" y="215180"/>
                </a:cubicBezTo>
                <a:close/>
                <a:moveTo>
                  <a:pt x="106311" y="77787"/>
                </a:moveTo>
                <a:lnTo>
                  <a:pt x="130227" y="77787"/>
                </a:lnTo>
                <a:cubicBezTo>
                  <a:pt x="132401" y="77787"/>
                  <a:pt x="134575" y="79937"/>
                  <a:pt x="134575" y="82444"/>
                </a:cubicBezTo>
                <a:cubicBezTo>
                  <a:pt x="134575" y="84952"/>
                  <a:pt x="132401" y="87101"/>
                  <a:pt x="130227" y="87101"/>
                </a:cubicBezTo>
                <a:lnTo>
                  <a:pt x="122617" y="87101"/>
                </a:lnTo>
                <a:lnTo>
                  <a:pt x="122617" y="149436"/>
                </a:lnTo>
                <a:lnTo>
                  <a:pt x="130227" y="149436"/>
                </a:lnTo>
                <a:cubicBezTo>
                  <a:pt x="132401" y="149436"/>
                  <a:pt x="134575" y="151585"/>
                  <a:pt x="134575" y="153735"/>
                </a:cubicBezTo>
                <a:cubicBezTo>
                  <a:pt x="134575" y="156242"/>
                  <a:pt x="132401" y="158392"/>
                  <a:pt x="130227" y="158392"/>
                </a:cubicBezTo>
                <a:lnTo>
                  <a:pt x="106311" y="158392"/>
                </a:lnTo>
                <a:cubicBezTo>
                  <a:pt x="103774" y="158392"/>
                  <a:pt x="101600" y="156242"/>
                  <a:pt x="101600" y="153735"/>
                </a:cubicBezTo>
                <a:cubicBezTo>
                  <a:pt x="101600" y="151585"/>
                  <a:pt x="103774" y="149436"/>
                  <a:pt x="106311" y="149436"/>
                </a:cubicBezTo>
                <a:lnTo>
                  <a:pt x="113558" y="149436"/>
                </a:lnTo>
                <a:lnTo>
                  <a:pt x="113558" y="87101"/>
                </a:lnTo>
                <a:lnTo>
                  <a:pt x="106311" y="87101"/>
                </a:lnTo>
                <a:cubicBezTo>
                  <a:pt x="103774" y="87101"/>
                  <a:pt x="101600" y="84952"/>
                  <a:pt x="101600" y="82444"/>
                </a:cubicBezTo>
                <a:cubicBezTo>
                  <a:pt x="101600" y="79937"/>
                  <a:pt x="103774" y="77787"/>
                  <a:pt x="106311" y="77787"/>
                </a:cubicBezTo>
                <a:close/>
                <a:moveTo>
                  <a:pt x="117475" y="43024"/>
                </a:moveTo>
                <a:lnTo>
                  <a:pt x="103837" y="51994"/>
                </a:lnTo>
                <a:cubicBezTo>
                  <a:pt x="103119" y="52712"/>
                  <a:pt x="102042" y="53071"/>
                  <a:pt x="100965" y="52712"/>
                </a:cubicBezTo>
                <a:lnTo>
                  <a:pt x="85173" y="50559"/>
                </a:lnTo>
                <a:lnTo>
                  <a:pt x="77276" y="64193"/>
                </a:lnTo>
                <a:cubicBezTo>
                  <a:pt x="76559" y="65270"/>
                  <a:pt x="75841" y="65987"/>
                  <a:pt x="74764" y="66346"/>
                </a:cubicBezTo>
                <a:lnTo>
                  <a:pt x="59331" y="71010"/>
                </a:lnTo>
                <a:lnTo>
                  <a:pt x="58254" y="86798"/>
                </a:lnTo>
                <a:cubicBezTo>
                  <a:pt x="58254" y="88233"/>
                  <a:pt x="57536" y="88950"/>
                  <a:pt x="56818" y="90027"/>
                </a:cubicBezTo>
                <a:lnTo>
                  <a:pt x="45333" y="100791"/>
                </a:lnTo>
                <a:lnTo>
                  <a:pt x="51076" y="115501"/>
                </a:lnTo>
                <a:cubicBezTo>
                  <a:pt x="51435" y="116578"/>
                  <a:pt x="51435" y="117654"/>
                  <a:pt x="51076" y="118730"/>
                </a:cubicBezTo>
                <a:lnTo>
                  <a:pt x="45333" y="133800"/>
                </a:lnTo>
                <a:lnTo>
                  <a:pt x="56818" y="144564"/>
                </a:lnTo>
                <a:cubicBezTo>
                  <a:pt x="57536" y="145281"/>
                  <a:pt x="58254" y="146358"/>
                  <a:pt x="58254" y="147434"/>
                </a:cubicBezTo>
                <a:lnTo>
                  <a:pt x="59331" y="163580"/>
                </a:lnTo>
                <a:lnTo>
                  <a:pt x="74764" y="168244"/>
                </a:lnTo>
                <a:cubicBezTo>
                  <a:pt x="75841" y="168603"/>
                  <a:pt x="76559" y="169320"/>
                  <a:pt x="77276" y="170038"/>
                </a:cubicBezTo>
                <a:lnTo>
                  <a:pt x="85173" y="184031"/>
                </a:lnTo>
                <a:lnTo>
                  <a:pt x="100965" y="181520"/>
                </a:lnTo>
                <a:cubicBezTo>
                  <a:pt x="101324" y="181520"/>
                  <a:pt x="101683" y="181520"/>
                  <a:pt x="101683" y="181520"/>
                </a:cubicBezTo>
                <a:cubicBezTo>
                  <a:pt x="102401" y="181520"/>
                  <a:pt x="103478" y="181878"/>
                  <a:pt x="103837" y="182596"/>
                </a:cubicBezTo>
                <a:lnTo>
                  <a:pt x="117475" y="191207"/>
                </a:lnTo>
                <a:lnTo>
                  <a:pt x="130755" y="182596"/>
                </a:lnTo>
                <a:cubicBezTo>
                  <a:pt x="131473" y="181878"/>
                  <a:pt x="132550" y="181520"/>
                  <a:pt x="133985" y="181520"/>
                </a:cubicBezTo>
                <a:lnTo>
                  <a:pt x="149418" y="184031"/>
                </a:lnTo>
                <a:lnTo>
                  <a:pt x="157673" y="170038"/>
                </a:lnTo>
                <a:cubicBezTo>
                  <a:pt x="158032" y="169320"/>
                  <a:pt x="159109" y="168603"/>
                  <a:pt x="160186" y="168244"/>
                </a:cubicBezTo>
                <a:lnTo>
                  <a:pt x="175619" y="163580"/>
                </a:lnTo>
                <a:lnTo>
                  <a:pt x="176696" y="147434"/>
                </a:lnTo>
                <a:cubicBezTo>
                  <a:pt x="176696" y="146358"/>
                  <a:pt x="177055" y="145281"/>
                  <a:pt x="178131" y="144564"/>
                </a:cubicBezTo>
                <a:lnTo>
                  <a:pt x="189975" y="133800"/>
                </a:lnTo>
                <a:lnTo>
                  <a:pt x="183874" y="118730"/>
                </a:lnTo>
                <a:cubicBezTo>
                  <a:pt x="183515" y="117654"/>
                  <a:pt x="183515" y="116578"/>
                  <a:pt x="183874" y="115501"/>
                </a:cubicBezTo>
                <a:lnTo>
                  <a:pt x="189975" y="100791"/>
                </a:lnTo>
                <a:lnTo>
                  <a:pt x="178131" y="90027"/>
                </a:lnTo>
                <a:cubicBezTo>
                  <a:pt x="177055" y="88950"/>
                  <a:pt x="176696" y="88233"/>
                  <a:pt x="176696" y="86798"/>
                </a:cubicBezTo>
                <a:lnTo>
                  <a:pt x="175619" y="71010"/>
                </a:lnTo>
                <a:lnTo>
                  <a:pt x="160186" y="66346"/>
                </a:lnTo>
                <a:cubicBezTo>
                  <a:pt x="159109" y="65987"/>
                  <a:pt x="158032" y="65270"/>
                  <a:pt x="157673" y="64193"/>
                </a:cubicBezTo>
                <a:lnTo>
                  <a:pt x="149418" y="50559"/>
                </a:lnTo>
                <a:lnTo>
                  <a:pt x="133985" y="52712"/>
                </a:lnTo>
                <a:cubicBezTo>
                  <a:pt x="132550" y="53071"/>
                  <a:pt x="131473" y="52712"/>
                  <a:pt x="130755" y="51994"/>
                </a:cubicBezTo>
                <a:lnTo>
                  <a:pt x="117475" y="43024"/>
                </a:lnTo>
                <a:close/>
                <a:moveTo>
                  <a:pt x="117475" y="33337"/>
                </a:moveTo>
                <a:cubicBezTo>
                  <a:pt x="118193" y="33337"/>
                  <a:pt x="119270" y="33337"/>
                  <a:pt x="119988" y="34055"/>
                </a:cubicBezTo>
                <a:lnTo>
                  <a:pt x="134344" y="43742"/>
                </a:lnTo>
                <a:lnTo>
                  <a:pt x="151213" y="41230"/>
                </a:lnTo>
                <a:cubicBezTo>
                  <a:pt x="153007" y="40872"/>
                  <a:pt x="154802" y="41948"/>
                  <a:pt x="155879" y="43383"/>
                </a:cubicBezTo>
                <a:lnTo>
                  <a:pt x="164493" y="58453"/>
                </a:lnTo>
                <a:lnTo>
                  <a:pt x="181003" y="63476"/>
                </a:lnTo>
                <a:cubicBezTo>
                  <a:pt x="182797" y="63835"/>
                  <a:pt x="183874" y="65629"/>
                  <a:pt x="184233" y="67422"/>
                </a:cubicBezTo>
                <a:lnTo>
                  <a:pt x="185310" y="84645"/>
                </a:lnTo>
                <a:lnTo>
                  <a:pt x="197872" y="96126"/>
                </a:lnTo>
                <a:cubicBezTo>
                  <a:pt x="199307" y="97561"/>
                  <a:pt x="199666" y="99355"/>
                  <a:pt x="198948" y="101149"/>
                </a:cubicBezTo>
                <a:lnTo>
                  <a:pt x="192847" y="117295"/>
                </a:lnTo>
                <a:lnTo>
                  <a:pt x="198948" y="133441"/>
                </a:lnTo>
                <a:cubicBezTo>
                  <a:pt x="199666" y="135235"/>
                  <a:pt x="199307" y="137029"/>
                  <a:pt x="197872" y="138105"/>
                </a:cubicBezTo>
                <a:lnTo>
                  <a:pt x="185310" y="149946"/>
                </a:lnTo>
                <a:lnTo>
                  <a:pt x="184233" y="167168"/>
                </a:lnTo>
                <a:cubicBezTo>
                  <a:pt x="183874" y="168962"/>
                  <a:pt x="182797" y="170397"/>
                  <a:pt x="181003" y="171114"/>
                </a:cubicBezTo>
                <a:lnTo>
                  <a:pt x="164493" y="176138"/>
                </a:lnTo>
                <a:lnTo>
                  <a:pt x="155879" y="191207"/>
                </a:lnTo>
                <a:cubicBezTo>
                  <a:pt x="154802" y="192642"/>
                  <a:pt x="153007" y="193360"/>
                  <a:pt x="151213" y="193360"/>
                </a:cubicBezTo>
                <a:lnTo>
                  <a:pt x="134344" y="190848"/>
                </a:lnTo>
                <a:lnTo>
                  <a:pt x="119988" y="200536"/>
                </a:lnTo>
                <a:cubicBezTo>
                  <a:pt x="119270" y="200894"/>
                  <a:pt x="118193" y="201253"/>
                  <a:pt x="117475" y="201253"/>
                </a:cubicBezTo>
                <a:cubicBezTo>
                  <a:pt x="116757" y="201253"/>
                  <a:pt x="115681" y="200894"/>
                  <a:pt x="114604" y="200536"/>
                </a:cubicBezTo>
                <a:lnTo>
                  <a:pt x="100606" y="190848"/>
                </a:lnTo>
                <a:lnTo>
                  <a:pt x="83737" y="193360"/>
                </a:lnTo>
                <a:cubicBezTo>
                  <a:pt x="81583" y="193360"/>
                  <a:pt x="80148" y="192642"/>
                  <a:pt x="79071" y="191207"/>
                </a:cubicBezTo>
                <a:lnTo>
                  <a:pt x="70457" y="176138"/>
                </a:lnTo>
                <a:lnTo>
                  <a:pt x="53947" y="171114"/>
                </a:lnTo>
                <a:cubicBezTo>
                  <a:pt x="52153" y="170397"/>
                  <a:pt x="51076" y="168962"/>
                  <a:pt x="50717" y="167168"/>
                </a:cubicBezTo>
                <a:lnTo>
                  <a:pt x="49281" y="149946"/>
                </a:lnTo>
                <a:lnTo>
                  <a:pt x="36719" y="138105"/>
                </a:lnTo>
                <a:cubicBezTo>
                  <a:pt x="35643" y="137029"/>
                  <a:pt x="34925" y="135235"/>
                  <a:pt x="35643" y="133441"/>
                </a:cubicBezTo>
                <a:lnTo>
                  <a:pt x="41744" y="117295"/>
                </a:lnTo>
                <a:lnTo>
                  <a:pt x="35643" y="101149"/>
                </a:lnTo>
                <a:cubicBezTo>
                  <a:pt x="34925" y="99355"/>
                  <a:pt x="35643" y="97561"/>
                  <a:pt x="36719" y="96126"/>
                </a:cubicBezTo>
                <a:lnTo>
                  <a:pt x="49281" y="84645"/>
                </a:lnTo>
                <a:lnTo>
                  <a:pt x="50717" y="67422"/>
                </a:lnTo>
                <a:cubicBezTo>
                  <a:pt x="51076" y="65629"/>
                  <a:pt x="52153" y="63835"/>
                  <a:pt x="53947" y="63476"/>
                </a:cubicBezTo>
                <a:lnTo>
                  <a:pt x="70457" y="58453"/>
                </a:lnTo>
                <a:lnTo>
                  <a:pt x="79071" y="43383"/>
                </a:lnTo>
                <a:cubicBezTo>
                  <a:pt x="80148" y="41948"/>
                  <a:pt x="81583" y="40872"/>
                  <a:pt x="83737" y="41230"/>
                </a:cubicBezTo>
                <a:lnTo>
                  <a:pt x="100606" y="43742"/>
                </a:lnTo>
                <a:lnTo>
                  <a:pt x="114604" y="34055"/>
                </a:lnTo>
                <a:cubicBezTo>
                  <a:pt x="115681" y="33337"/>
                  <a:pt x="116757" y="33337"/>
                  <a:pt x="117475" y="33337"/>
                </a:cubicBezTo>
                <a:close/>
                <a:moveTo>
                  <a:pt x="118269" y="9356"/>
                </a:moveTo>
                <a:cubicBezTo>
                  <a:pt x="57876" y="9356"/>
                  <a:pt x="8987" y="58293"/>
                  <a:pt x="8987" y="118385"/>
                </a:cubicBezTo>
                <a:cubicBezTo>
                  <a:pt x="8987" y="178477"/>
                  <a:pt x="57876" y="227414"/>
                  <a:pt x="118269" y="227414"/>
                </a:cubicBezTo>
                <a:cubicBezTo>
                  <a:pt x="178301" y="227414"/>
                  <a:pt x="227191" y="178477"/>
                  <a:pt x="227191" y="118385"/>
                </a:cubicBezTo>
                <a:cubicBezTo>
                  <a:pt x="227191" y="58293"/>
                  <a:pt x="178301" y="9356"/>
                  <a:pt x="118269" y="9356"/>
                </a:cubicBezTo>
                <a:close/>
                <a:moveTo>
                  <a:pt x="118269" y="0"/>
                </a:moveTo>
                <a:cubicBezTo>
                  <a:pt x="182975" y="0"/>
                  <a:pt x="236178" y="53255"/>
                  <a:pt x="236178" y="118385"/>
                </a:cubicBezTo>
                <a:cubicBezTo>
                  <a:pt x="236178" y="154368"/>
                  <a:pt x="220001" y="186753"/>
                  <a:pt x="194478" y="208343"/>
                </a:cubicBezTo>
                <a:lnTo>
                  <a:pt x="194478" y="291824"/>
                </a:lnTo>
                <a:cubicBezTo>
                  <a:pt x="194478" y="293624"/>
                  <a:pt x="193400" y="294703"/>
                  <a:pt x="191962" y="295783"/>
                </a:cubicBezTo>
                <a:cubicBezTo>
                  <a:pt x="191243" y="296142"/>
                  <a:pt x="190524" y="296502"/>
                  <a:pt x="189805" y="296502"/>
                </a:cubicBezTo>
                <a:cubicBezTo>
                  <a:pt x="189086" y="296502"/>
                  <a:pt x="188007" y="295783"/>
                  <a:pt x="187288" y="295423"/>
                </a:cubicBezTo>
                <a:lnTo>
                  <a:pt x="153857" y="273473"/>
                </a:lnTo>
                <a:lnTo>
                  <a:pt x="120785" y="295423"/>
                </a:lnTo>
                <a:cubicBezTo>
                  <a:pt x="118988" y="296502"/>
                  <a:pt x="117190" y="296502"/>
                  <a:pt x="115393" y="295423"/>
                </a:cubicBezTo>
                <a:lnTo>
                  <a:pt x="82320" y="273473"/>
                </a:lnTo>
                <a:lnTo>
                  <a:pt x="48889" y="295423"/>
                </a:lnTo>
                <a:cubicBezTo>
                  <a:pt x="47451" y="296502"/>
                  <a:pt x="45654" y="296502"/>
                  <a:pt x="44216" y="295783"/>
                </a:cubicBezTo>
                <a:cubicBezTo>
                  <a:pt x="42778" y="294703"/>
                  <a:pt x="41699" y="293624"/>
                  <a:pt x="41699" y="291824"/>
                </a:cubicBezTo>
                <a:lnTo>
                  <a:pt x="41699" y="208703"/>
                </a:lnTo>
                <a:cubicBezTo>
                  <a:pt x="41699" y="208343"/>
                  <a:pt x="41699" y="208343"/>
                  <a:pt x="41699" y="208343"/>
                </a:cubicBezTo>
                <a:cubicBezTo>
                  <a:pt x="16176" y="186753"/>
                  <a:pt x="0" y="154368"/>
                  <a:pt x="0" y="118385"/>
                </a:cubicBezTo>
                <a:cubicBezTo>
                  <a:pt x="0" y="53255"/>
                  <a:pt x="53203" y="0"/>
                  <a:pt x="118269" y="0"/>
                </a:cubicBezTo>
                <a:close/>
              </a:path>
            </a:pathLst>
          </a:custGeom>
          <a:solidFill>
            <a:schemeClr val="bg1"/>
          </a:solidFill>
          <a:ln>
            <a:noFill/>
          </a:ln>
        </p:spPr>
        <p:style>
          <a:lnRef idx="2">
            <a:schemeClr val="accent1"/>
          </a:lnRef>
          <a:fillRef idx="1">
            <a:schemeClr val="lt1"/>
          </a:fillRef>
          <a:effectRef idx="0">
            <a:schemeClr val="accent1"/>
          </a:effectRef>
          <a:fontRef idx="minor">
            <a:schemeClr val="dk1"/>
          </a:fontRef>
        </p:style>
        <p:txBody>
          <a:bodyPr anchor="ctr"/>
          <a:lstStyle/>
          <a:p>
            <a:endParaRPr lang="en-US" sz="900"/>
          </a:p>
        </p:txBody>
      </p:sp>
      <p:pic>
        <p:nvPicPr>
          <p:cNvPr id="76" name="Graphique 75" descr="Graphique exponentiel avec un remplissage uni">
            <a:extLst>
              <a:ext uri="{FF2B5EF4-FFF2-40B4-BE49-F238E27FC236}">
                <a16:creationId xmlns:a16="http://schemas.microsoft.com/office/drawing/2014/main" id="{3B4F97A2-F5A5-5803-F52E-2E011745F4B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19113" y="3069845"/>
            <a:ext cx="718310" cy="718310"/>
          </a:xfrm>
          <a:prstGeom prst="rect">
            <a:avLst/>
          </a:prstGeom>
        </p:spPr>
      </p:pic>
      <p:grpSp>
        <p:nvGrpSpPr>
          <p:cNvPr id="5" name="Groupe 4">
            <a:extLst>
              <a:ext uri="{FF2B5EF4-FFF2-40B4-BE49-F238E27FC236}">
                <a16:creationId xmlns:a16="http://schemas.microsoft.com/office/drawing/2014/main" id="{74F180B3-EDF5-0420-96E5-ACB0D1EF239D}"/>
              </a:ext>
            </a:extLst>
          </p:cNvPr>
          <p:cNvGrpSpPr/>
          <p:nvPr/>
        </p:nvGrpSpPr>
        <p:grpSpPr>
          <a:xfrm>
            <a:off x="246580" y="3167349"/>
            <a:ext cx="11260476" cy="1673838"/>
            <a:chOff x="246580" y="3167349"/>
            <a:chExt cx="11260476" cy="1673838"/>
          </a:xfrm>
        </p:grpSpPr>
        <p:sp>
          <p:nvSpPr>
            <p:cNvPr id="9" name="Rectangle : coins arrondis 8">
              <a:extLst>
                <a:ext uri="{FF2B5EF4-FFF2-40B4-BE49-F238E27FC236}">
                  <a16:creationId xmlns:a16="http://schemas.microsoft.com/office/drawing/2014/main" id="{4C8A2EE5-C370-1B7D-777D-120776CB4521}"/>
                </a:ext>
              </a:extLst>
            </p:cNvPr>
            <p:cNvSpPr/>
            <p:nvPr/>
          </p:nvSpPr>
          <p:spPr>
            <a:xfrm>
              <a:off x="246580" y="3167349"/>
              <a:ext cx="11260476" cy="1632776"/>
            </a:xfrm>
            <a:prstGeom prst="roundRect">
              <a:avLst/>
            </a:prstGeom>
            <a:no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ubtitle 2">
              <a:extLst>
                <a:ext uri="{FF2B5EF4-FFF2-40B4-BE49-F238E27FC236}">
                  <a16:creationId xmlns:a16="http://schemas.microsoft.com/office/drawing/2014/main" id="{F845F288-8B1C-A8E6-E9D5-049034B85B42}"/>
                </a:ext>
              </a:extLst>
            </p:cNvPr>
            <p:cNvSpPr txBox="1">
              <a:spLocks/>
            </p:cNvSpPr>
            <p:nvPr/>
          </p:nvSpPr>
          <p:spPr>
            <a:xfrm>
              <a:off x="1852643" y="3493254"/>
              <a:ext cx="9201050" cy="1347933"/>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fr-FR" sz="1800" b="1" dirty="0">
                  <a:solidFill>
                    <a:schemeClr val="tx1"/>
                  </a:solidFill>
                  <a:latin typeface="+mn-lt"/>
                  <a:ea typeface="Lato Light" panose="020F0502020204030203" pitchFamily="34" charset="0"/>
                </a:rPr>
                <a:t>APRES UN ACCORD DE FINANCEMENT</a:t>
              </a:r>
            </a:p>
            <a:p>
              <a:pPr algn="l">
                <a:lnSpc>
                  <a:spcPct val="100000"/>
                </a:lnSpc>
              </a:pPr>
              <a:r>
                <a:rPr lang="fr-FR" sz="1800" dirty="0">
                  <a:solidFill>
                    <a:schemeClr val="tx1"/>
                  </a:solidFill>
                  <a:latin typeface="+mn-lt"/>
                  <a:ea typeface="Lato Light" panose="020F0502020204030203" pitchFamily="34" charset="0"/>
                </a:rPr>
                <a:t>Si un financement a été accordé à un client, il peut avoir besoin d’une carte avec un plafond de paiement plus élevé. </a:t>
              </a:r>
            </a:p>
            <a:p>
              <a:pPr algn="l">
                <a:lnSpc>
                  <a:spcPts val="1500"/>
                </a:lnSpc>
              </a:pPr>
              <a:endParaRPr lang="fr-FR" sz="1800" dirty="0">
                <a:solidFill>
                  <a:schemeClr val="tx1"/>
                </a:solidFill>
                <a:latin typeface="+mn-lt"/>
                <a:ea typeface="Lato Light" panose="020F0502020204030203" pitchFamily="34" charset="0"/>
              </a:endParaRPr>
            </a:p>
            <a:p>
              <a:pPr algn="l">
                <a:lnSpc>
                  <a:spcPts val="1500"/>
                </a:lnSpc>
              </a:pPr>
              <a:r>
                <a:rPr lang="en-US" sz="1800" b="1" dirty="0">
                  <a:solidFill>
                    <a:schemeClr val="tx1"/>
                  </a:solidFill>
                  <a:latin typeface="+mn-lt"/>
                  <a:ea typeface="Lato Light" panose="020F0502020204030203" pitchFamily="34" charset="0"/>
                </a:rPr>
                <a:t>.</a:t>
              </a:r>
            </a:p>
          </p:txBody>
        </p:sp>
        <p:pic>
          <p:nvPicPr>
            <p:cNvPr id="13" name="Graphique 12" descr="Portefeuille avec un remplissage uni">
              <a:extLst>
                <a:ext uri="{FF2B5EF4-FFF2-40B4-BE49-F238E27FC236}">
                  <a16:creationId xmlns:a16="http://schemas.microsoft.com/office/drawing/2014/main" id="{89E2B03D-7ECE-F7A5-0C51-ACB3045E579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9411" y="3464841"/>
              <a:ext cx="1037792" cy="1037792"/>
            </a:xfrm>
            <a:prstGeom prst="rect">
              <a:avLst/>
            </a:prstGeom>
          </p:spPr>
        </p:pic>
      </p:grpSp>
      <p:grpSp>
        <p:nvGrpSpPr>
          <p:cNvPr id="6" name="Groupe 5">
            <a:extLst>
              <a:ext uri="{FF2B5EF4-FFF2-40B4-BE49-F238E27FC236}">
                <a16:creationId xmlns:a16="http://schemas.microsoft.com/office/drawing/2014/main" id="{0F899909-A183-0D2B-9D56-18E7FAF956DE}"/>
              </a:ext>
            </a:extLst>
          </p:cNvPr>
          <p:cNvGrpSpPr/>
          <p:nvPr/>
        </p:nvGrpSpPr>
        <p:grpSpPr>
          <a:xfrm>
            <a:off x="246580" y="5029880"/>
            <a:ext cx="11260476" cy="1632776"/>
            <a:chOff x="246580" y="5029880"/>
            <a:chExt cx="11260476" cy="1632776"/>
          </a:xfrm>
        </p:grpSpPr>
        <p:sp>
          <p:nvSpPr>
            <p:cNvPr id="10" name="Rectangle : coins arrondis 9">
              <a:extLst>
                <a:ext uri="{FF2B5EF4-FFF2-40B4-BE49-F238E27FC236}">
                  <a16:creationId xmlns:a16="http://schemas.microsoft.com/office/drawing/2014/main" id="{1ED5E450-EE16-91E8-BFF5-BCFE94A92AB7}"/>
                </a:ext>
              </a:extLst>
            </p:cNvPr>
            <p:cNvSpPr/>
            <p:nvPr/>
          </p:nvSpPr>
          <p:spPr>
            <a:xfrm>
              <a:off x="246580" y="5029880"/>
              <a:ext cx="11260476" cy="1632776"/>
            </a:xfrm>
            <a:prstGeom prst="roundRect">
              <a:avLst/>
            </a:prstGeom>
            <a:noFill/>
            <a:ln w="38100">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Subtitle 2">
              <a:extLst>
                <a:ext uri="{FF2B5EF4-FFF2-40B4-BE49-F238E27FC236}">
                  <a16:creationId xmlns:a16="http://schemas.microsoft.com/office/drawing/2014/main" id="{AFAC257C-F6ED-8A6C-0297-A96CA4C5A014}"/>
                </a:ext>
              </a:extLst>
            </p:cNvPr>
            <p:cNvSpPr txBox="1">
              <a:spLocks/>
            </p:cNvSpPr>
            <p:nvPr/>
          </p:nvSpPr>
          <p:spPr>
            <a:xfrm>
              <a:off x="1950002" y="5477000"/>
              <a:ext cx="9006332" cy="738536"/>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fr-FR" sz="1800" b="1" dirty="0">
                  <a:solidFill>
                    <a:schemeClr val="tx1"/>
                  </a:solidFill>
                  <a:latin typeface="+mn-lt"/>
                  <a:ea typeface="Lato Light" panose="020F0502020204030203" pitchFamily="34" charset="0"/>
                </a:rPr>
                <a:t>APRÈS DE NOMBREUSES DEMANDES DE DÉPASSEMENTS DE PLAFONDS</a:t>
              </a:r>
            </a:p>
            <a:p>
              <a:pPr algn="l">
                <a:lnSpc>
                  <a:spcPts val="1500"/>
                </a:lnSpc>
              </a:pPr>
              <a:r>
                <a:rPr lang="fr-FR" sz="1800" b="1" dirty="0">
                  <a:solidFill>
                    <a:schemeClr val="tx1"/>
                  </a:solidFill>
                  <a:latin typeface="+mn-lt"/>
                  <a:ea typeface="Lato Light" panose="020F0502020204030203" pitchFamily="34" charset="0"/>
                </a:rPr>
                <a:t> </a:t>
              </a:r>
            </a:p>
            <a:p>
              <a:pPr algn="l">
                <a:lnSpc>
                  <a:spcPts val="1500"/>
                </a:lnSpc>
              </a:pPr>
              <a:r>
                <a:rPr lang="fr-FR" sz="1800" dirty="0">
                  <a:solidFill>
                    <a:schemeClr val="tx1"/>
                  </a:solidFill>
                  <a:latin typeface="+mn-lt"/>
                  <a:ea typeface="Lato Light" panose="020F0502020204030203" pitchFamily="34" charset="0"/>
                </a:rPr>
                <a:t>Le</a:t>
              </a:r>
              <a:r>
                <a:rPr lang="fr-FR" sz="1000" dirty="0">
                  <a:solidFill>
                    <a:schemeClr val="tx1"/>
                  </a:solidFill>
                  <a:latin typeface="+mn-lt"/>
                  <a:ea typeface="Lato Light" panose="020F0502020204030203" pitchFamily="34" charset="0"/>
                  <a:cs typeface="Mukta ExtraLight" panose="020B0000000000000000" pitchFamily="34" charset="77"/>
                </a:rPr>
                <a:t> </a:t>
              </a:r>
              <a:r>
                <a:rPr lang="fr-FR" sz="1800" dirty="0">
                  <a:solidFill>
                    <a:schemeClr val="tx1"/>
                  </a:solidFill>
                  <a:latin typeface="+mn-lt"/>
                  <a:ea typeface="Lato Light" panose="020F0502020204030203" pitchFamily="34" charset="0"/>
                </a:rPr>
                <a:t>client demande de façon récurrente des dépassements de plafonds</a:t>
              </a:r>
              <a:r>
                <a:rPr lang="en-US" sz="1800" dirty="0">
                  <a:solidFill>
                    <a:schemeClr val="tx1"/>
                  </a:solidFill>
                  <a:latin typeface="+mn-lt"/>
                  <a:ea typeface="Lato Light" panose="020F0502020204030203" pitchFamily="34" charset="0"/>
                </a:rPr>
                <a:t>.</a:t>
              </a:r>
            </a:p>
          </p:txBody>
        </p:sp>
        <p:pic>
          <p:nvPicPr>
            <p:cNvPr id="14" name="Graphique 13" descr="Faire un zoom avant avec un remplissage uni">
              <a:extLst>
                <a:ext uri="{FF2B5EF4-FFF2-40B4-BE49-F238E27FC236}">
                  <a16:creationId xmlns:a16="http://schemas.microsoft.com/office/drawing/2014/main" id="{771DA0CE-1680-DEC4-A817-1518979F9EA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6354" y="5340843"/>
              <a:ext cx="1010849" cy="1010849"/>
            </a:xfrm>
            <a:prstGeom prst="rect">
              <a:avLst/>
            </a:prstGeom>
          </p:spPr>
        </p:pic>
      </p:grpSp>
      <p:grpSp>
        <p:nvGrpSpPr>
          <p:cNvPr id="2" name="Groupe 1">
            <a:extLst>
              <a:ext uri="{FF2B5EF4-FFF2-40B4-BE49-F238E27FC236}">
                <a16:creationId xmlns:a16="http://schemas.microsoft.com/office/drawing/2014/main" id="{96A90102-F8FF-8E5F-5A1C-BEA06D46F11C}"/>
              </a:ext>
            </a:extLst>
          </p:cNvPr>
          <p:cNvGrpSpPr/>
          <p:nvPr/>
        </p:nvGrpSpPr>
        <p:grpSpPr>
          <a:xfrm>
            <a:off x="291958" y="1304818"/>
            <a:ext cx="11260476" cy="1632776"/>
            <a:chOff x="291958" y="1304818"/>
            <a:chExt cx="11260476" cy="1632776"/>
          </a:xfrm>
        </p:grpSpPr>
        <p:sp>
          <p:nvSpPr>
            <p:cNvPr id="7" name="Subtitle 2">
              <a:extLst>
                <a:ext uri="{FF2B5EF4-FFF2-40B4-BE49-F238E27FC236}">
                  <a16:creationId xmlns:a16="http://schemas.microsoft.com/office/drawing/2014/main" id="{B5B76821-4750-62E6-594B-C325E427C4D7}"/>
                </a:ext>
              </a:extLst>
            </p:cNvPr>
            <p:cNvSpPr txBox="1">
              <a:spLocks/>
            </p:cNvSpPr>
            <p:nvPr/>
          </p:nvSpPr>
          <p:spPr>
            <a:xfrm>
              <a:off x="1712048" y="1579578"/>
              <a:ext cx="9341645" cy="1168012"/>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500"/>
                </a:lnSpc>
              </a:pPr>
              <a:r>
                <a:rPr lang="fr-FR" sz="1800" b="1" dirty="0">
                  <a:solidFill>
                    <a:schemeClr val="tx1"/>
                  </a:solidFill>
                  <a:latin typeface="+mn-lt"/>
                  <a:ea typeface="Lato Light"/>
                  <a:cs typeface="Mukta ExtraLight" panose="020B0000000000000000" pitchFamily="34" charset="77"/>
                </a:rPr>
                <a:t>LORS D'UNE DÉMARCHE PROACTIVE</a:t>
              </a:r>
              <a:endParaRPr lang="fr-FR" sz="1800" b="1" dirty="0">
                <a:solidFill>
                  <a:schemeClr val="tx1"/>
                </a:solidFill>
                <a:latin typeface="+mn-lt"/>
                <a:ea typeface="Lato Light" panose="020F0502020204030203" pitchFamily="34" charset="0"/>
                <a:cs typeface="Mukta ExtraLight" panose="020B0000000000000000" pitchFamily="34" charset="77"/>
              </a:endParaRPr>
            </a:p>
            <a:p>
              <a:pPr algn="l">
                <a:lnSpc>
                  <a:spcPts val="1500"/>
                </a:lnSpc>
              </a:pPr>
              <a:endParaRPr lang="fr-FR" sz="1800" b="1" dirty="0">
                <a:solidFill>
                  <a:schemeClr val="tx1"/>
                </a:solidFill>
                <a:latin typeface="+mn-lt"/>
                <a:ea typeface="Lato Light" panose="020F0502020204030203" pitchFamily="34" charset="0"/>
                <a:cs typeface="Mukta ExtraLight" panose="020B0000000000000000" pitchFamily="34" charset="77"/>
              </a:endParaRPr>
            </a:p>
            <a:p>
              <a:pPr algn="l">
                <a:lnSpc>
                  <a:spcPts val="1500"/>
                </a:lnSpc>
              </a:pPr>
              <a:r>
                <a:rPr lang="fr-FR" sz="1800" dirty="0">
                  <a:solidFill>
                    <a:schemeClr val="tx1"/>
                  </a:solidFill>
                  <a:latin typeface="+mn-lt"/>
                  <a:ea typeface="Lato Light" panose="020F0502020204030203" pitchFamily="34" charset="0"/>
                  <a:cs typeface="Mukta ExtraLight" panose="020B0000000000000000" pitchFamily="34" charset="77"/>
                </a:rPr>
                <a:t>(visite de portefeuille, bilan annuel, renouvellement de carte, action commerciale PDO, après avoir détecté une croissance de l’activité …)</a:t>
              </a:r>
            </a:p>
            <a:p>
              <a:pPr algn="l">
                <a:lnSpc>
                  <a:spcPts val="1500"/>
                </a:lnSpc>
              </a:pPr>
              <a:r>
                <a:rPr lang="en-US" sz="1600" dirty="0">
                  <a:solidFill>
                    <a:schemeClr val="tx1"/>
                  </a:solidFill>
                  <a:latin typeface="+mn-lt"/>
                  <a:ea typeface="Lato Light" panose="020F0502020204030203" pitchFamily="34" charset="0"/>
                  <a:cs typeface="Mukta ExtraLight" panose="020B0000000000000000" pitchFamily="34" charset="77"/>
                </a:rPr>
                <a:t>.</a:t>
              </a:r>
            </a:p>
          </p:txBody>
        </p:sp>
        <p:sp>
          <p:nvSpPr>
            <p:cNvPr id="8" name="Rectangle : coins arrondis 7">
              <a:extLst>
                <a:ext uri="{FF2B5EF4-FFF2-40B4-BE49-F238E27FC236}">
                  <a16:creationId xmlns:a16="http://schemas.microsoft.com/office/drawing/2014/main" id="{C0DAD071-E650-6F75-E115-E832F049BF60}"/>
                </a:ext>
              </a:extLst>
            </p:cNvPr>
            <p:cNvSpPr/>
            <p:nvPr/>
          </p:nvSpPr>
          <p:spPr>
            <a:xfrm>
              <a:off x="291958" y="1304818"/>
              <a:ext cx="11260476" cy="1632776"/>
            </a:xfrm>
            <a:prstGeom prst="roundRect">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Graphique 16" descr="Centre d’appels avec un remplissage uni">
              <a:extLst>
                <a:ext uri="{FF2B5EF4-FFF2-40B4-BE49-F238E27FC236}">
                  <a16:creationId xmlns:a16="http://schemas.microsoft.com/office/drawing/2014/main" id="{53C355E4-B719-6300-1C8A-1184902E0B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4578" y="1579578"/>
              <a:ext cx="914400" cy="914400"/>
            </a:xfrm>
            <a:prstGeom prst="rect">
              <a:avLst/>
            </a:prstGeom>
          </p:spPr>
        </p:pic>
      </p:grpSp>
      <p:sp>
        <p:nvSpPr>
          <p:cNvPr id="4" name="ZoneTexte 3">
            <a:extLst>
              <a:ext uri="{FF2B5EF4-FFF2-40B4-BE49-F238E27FC236}">
                <a16:creationId xmlns:a16="http://schemas.microsoft.com/office/drawing/2014/main" id="{1B37D1F0-C033-0A72-C1FE-85C30845B80F}"/>
              </a:ext>
            </a:extLst>
          </p:cNvPr>
          <p:cNvSpPr txBox="1"/>
          <p:nvPr/>
        </p:nvSpPr>
        <p:spPr>
          <a:xfrm>
            <a:off x="49658" y="6676490"/>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latin typeface="Visa Dialect Regular"/>
              </a:rPr>
              <a:t>Document à usage interne uniquement – Ne pas diffuser</a:t>
            </a:r>
          </a:p>
        </p:txBody>
      </p:sp>
      <p:sp>
        <p:nvSpPr>
          <p:cNvPr id="15" name="ZoneTexte 14">
            <a:extLst>
              <a:ext uri="{FF2B5EF4-FFF2-40B4-BE49-F238E27FC236}">
                <a16:creationId xmlns:a16="http://schemas.microsoft.com/office/drawing/2014/main" id="{332B81D8-2C3C-7E1F-794E-5FC9A1C4E1D1}"/>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18" name="ZoneTexte 17">
            <a:extLst>
              <a:ext uri="{FF2B5EF4-FFF2-40B4-BE49-F238E27FC236}">
                <a16:creationId xmlns:a16="http://schemas.microsoft.com/office/drawing/2014/main" id="{EEF12010-C207-6C66-92E1-4D4766560F3C}"/>
              </a:ext>
            </a:extLst>
          </p:cNvPr>
          <p:cNvSpPr txBox="1"/>
          <p:nvPr/>
        </p:nvSpPr>
        <p:spPr>
          <a:xfrm>
            <a:off x="646354" y="296893"/>
            <a:ext cx="10071188" cy="446276"/>
          </a:xfrm>
          <a:prstGeom prst="rect">
            <a:avLst/>
          </a:prstGeom>
          <a:noFill/>
        </p:spPr>
        <p:txBody>
          <a:bodyPr wrap="square">
            <a:spAutoFit/>
          </a:bodyPr>
          <a:lstStyle/>
          <a:p>
            <a:r>
              <a:rPr lang="fr-FR" sz="2300" b="1" cap="all" dirty="0">
                <a:solidFill>
                  <a:schemeClr val="tx2"/>
                </a:solidFill>
                <a:latin typeface="+mj-lt"/>
                <a:ea typeface="+mj-ea"/>
                <a:cs typeface="+mj-cs"/>
              </a:rPr>
              <a:t>Comment faire monter en gamme un client pro ?</a:t>
            </a:r>
          </a:p>
        </p:txBody>
      </p:sp>
    </p:spTree>
    <p:extLst>
      <p:ext uri="{BB962C8B-B14F-4D97-AF65-F5344CB8AC3E}">
        <p14:creationId xmlns:p14="http://schemas.microsoft.com/office/powerpoint/2010/main" val="201190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1C26BDF-7F81-476F-D276-EB1286C24A3E}"/>
              </a:ext>
            </a:extLst>
          </p:cNvPr>
          <p:cNvSpPr>
            <a:spLocks noGrp="1"/>
          </p:cNvSpPr>
          <p:nvPr>
            <p:ph type="title"/>
          </p:nvPr>
        </p:nvSpPr>
        <p:spPr>
          <a:xfrm>
            <a:off x="632928" y="467139"/>
            <a:ext cx="11272745" cy="480131"/>
          </a:xfrm>
        </p:spPr>
        <p:txBody>
          <a:bodyPr/>
          <a:lstStyle/>
          <a:p>
            <a:r>
              <a:rPr lang="fr-FR" sz="2000" dirty="0">
                <a:solidFill>
                  <a:schemeClr val="tx1"/>
                </a:solidFill>
                <a:latin typeface="+mn-lt"/>
                <a:ea typeface="+mn-ea"/>
                <a:cs typeface="+mn-cs"/>
              </a:rPr>
              <a:t>Comprendre les besoins du client</a:t>
            </a:r>
          </a:p>
        </p:txBody>
      </p:sp>
      <p:sp>
        <p:nvSpPr>
          <p:cNvPr id="9" name="ZoneTexte 8">
            <a:extLst>
              <a:ext uri="{FF2B5EF4-FFF2-40B4-BE49-F238E27FC236}">
                <a16:creationId xmlns:a16="http://schemas.microsoft.com/office/drawing/2014/main" id="{CD6BB9CC-659A-E560-AFDC-C60E3281573C}"/>
              </a:ext>
            </a:extLst>
          </p:cNvPr>
          <p:cNvSpPr txBox="1"/>
          <p:nvPr/>
        </p:nvSpPr>
        <p:spPr>
          <a:xfrm>
            <a:off x="573900" y="882675"/>
            <a:ext cx="11272745" cy="523220"/>
          </a:xfrm>
          <a:prstGeom prst="rect">
            <a:avLst/>
          </a:prstGeom>
          <a:noFill/>
        </p:spPr>
        <p:txBody>
          <a:bodyPr wrap="square">
            <a:spAutoFit/>
          </a:bodyPr>
          <a:lstStyle/>
          <a:p>
            <a:r>
              <a:rPr lang="fr-FR" sz="1400" dirty="0"/>
              <a:t>La connaissance du </a:t>
            </a:r>
            <a:r>
              <a:rPr lang="fr-FR" sz="1400" dirty="0">
                <a:solidFill>
                  <a:schemeClr val="tx1">
                    <a:lumMod val="50000"/>
                  </a:schemeClr>
                </a:solidFill>
              </a:rPr>
              <a:t>client est l'un des aspects les plus importants pour réussir une montée en gamme. Cela implique de comprendre les besoins spécifiques du client, ses habitudes de dépenses, la nature de son activité et ses attentes en matière de services.</a:t>
            </a:r>
          </a:p>
        </p:txBody>
      </p:sp>
      <p:grpSp>
        <p:nvGrpSpPr>
          <p:cNvPr id="4" name="Groupe 3">
            <a:extLst>
              <a:ext uri="{FF2B5EF4-FFF2-40B4-BE49-F238E27FC236}">
                <a16:creationId xmlns:a16="http://schemas.microsoft.com/office/drawing/2014/main" id="{6C59BF9A-2DDE-A71D-B699-9C70D7B8F954}"/>
              </a:ext>
            </a:extLst>
          </p:cNvPr>
          <p:cNvGrpSpPr/>
          <p:nvPr/>
        </p:nvGrpSpPr>
        <p:grpSpPr>
          <a:xfrm>
            <a:off x="670650" y="1405895"/>
            <a:ext cx="5405733" cy="5398219"/>
            <a:chOff x="690268" y="1305209"/>
            <a:chExt cx="5405733" cy="5398219"/>
          </a:xfrm>
        </p:grpSpPr>
        <p:sp>
          <p:nvSpPr>
            <p:cNvPr id="11" name="ZoneTexte 10">
              <a:extLst>
                <a:ext uri="{FF2B5EF4-FFF2-40B4-BE49-F238E27FC236}">
                  <a16:creationId xmlns:a16="http://schemas.microsoft.com/office/drawing/2014/main" id="{F2080D23-AD97-7625-AFC7-8B23D69CDCEE}"/>
                </a:ext>
              </a:extLst>
            </p:cNvPr>
            <p:cNvSpPr txBox="1"/>
            <p:nvPr/>
          </p:nvSpPr>
          <p:spPr>
            <a:xfrm>
              <a:off x="690268" y="1907076"/>
              <a:ext cx="5103616" cy="4031873"/>
            </a:xfrm>
            <a:prstGeom prst="rect">
              <a:avLst/>
            </a:prstGeom>
            <a:noFill/>
          </p:spPr>
          <p:txBody>
            <a:bodyPr wrap="square">
              <a:spAutoFit/>
            </a:bodyPr>
            <a:lstStyle/>
            <a:p>
              <a:endParaRPr lang="fr-FR" dirty="0"/>
            </a:p>
            <a:p>
              <a:pPr marL="285750" indent="-285750">
                <a:buFont typeface="Wingdings" panose="05000000000000000000" pitchFamily="2" charset="2"/>
                <a:buChar char="ü"/>
              </a:pPr>
              <a:r>
                <a:rPr lang="fr-FR" sz="1400" dirty="0"/>
                <a:t>Quel type d’activité le client effectue-t-il ?</a:t>
              </a:r>
            </a:p>
            <a:p>
              <a:endParaRPr lang="fr-FR" sz="1400" dirty="0"/>
            </a:p>
            <a:p>
              <a:pPr marL="285750" indent="-285750">
                <a:buFont typeface="Wingdings" panose="05000000000000000000" pitchFamily="2" charset="2"/>
                <a:buChar char="ü"/>
              </a:pPr>
              <a:r>
                <a:rPr lang="fr-FR" sz="1400" dirty="0"/>
                <a:t>Le client remplit-il les conditions d’éligibilité à une carte haut de gamme ? </a:t>
              </a:r>
            </a:p>
            <a:p>
              <a:pPr marL="285750" indent="-285750">
                <a:buFont typeface="Wingdings" panose="05000000000000000000" pitchFamily="2" charset="2"/>
                <a:buChar char="ü"/>
              </a:pPr>
              <a:endParaRPr lang="fr-FR" sz="1400" dirty="0"/>
            </a:p>
            <a:p>
              <a:pPr marL="285750" indent="-285750">
                <a:buFont typeface="Wingdings" panose="05000000000000000000" pitchFamily="2" charset="2"/>
                <a:buChar char="ü"/>
              </a:pPr>
              <a:r>
                <a:rPr lang="fr-FR" sz="1400" dirty="0"/>
                <a:t>Son chiffre d’affaires est-il en croissance ?</a:t>
              </a:r>
            </a:p>
            <a:p>
              <a:pPr marL="285750" indent="-285750">
                <a:buFont typeface="Wingdings" panose="05000000000000000000" pitchFamily="2" charset="2"/>
                <a:buChar char="ü"/>
              </a:pPr>
              <a:endParaRPr lang="fr-FR" sz="1400" dirty="0"/>
            </a:p>
            <a:p>
              <a:pPr marL="285750" indent="-285750">
                <a:buFont typeface="Wingdings" panose="05000000000000000000" pitchFamily="2" charset="2"/>
                <a:buChar char="ü"/>
              </a:pPr>
              <a:r>
                <a:rPr lang="fr-FR" sz="1400" dirty="0"/>
                <a:t>Le client effectue-t-il des dépenses importantes (achat de matériel ou d’équipement, marketing et publicité) ou à des dépenses récurrentes élevées ?  Comment gère-t-il ses dépenses ?</a:t>
              </a:r>
            </a:p>
            <a:p>
              <a:pPr marL="285750" indent="-285750">
                <a:buFont typeface="Wingdings" panose="05000000000000000000" pitchFamily="2" charset="2"/>
                <a:buChar char="ü"/>
              </a:pPr>
              <a:endParaRPr lang="fr-FR" sz="1400" dirty="0"/>
            </a:p>
            <a:p>
              <a:pPr marL="285750" indent="-285750">
                <a:buFont typeface="Wingdings" panose="05000000000000000000" pitchFamily="2" charset="2"/>
                <a:buChar char="ü"/>
              </a:pPr>
              <a:r>
                <a:rPr lang="fr-FR" sz="1400" dirty="0"/>
                <a:t>Le client voyage-t-il fréquemment pour des raisons professionnelles en Europe ? À l’étranger ? </a:t>
              </a:r>
            </a:p>
            <a:p>
              <a:pPr marL="285750" indent="-285750">
                <a:buFont typeface="Wingdings" panose="05000000000000000000" pitchFamily="2" charset="2"/>
                <a:buChar char="ü"/>
              </a:pPr>
              <a:endParaRPr lang="fr-FR" sz="1400" dirty="0"/>
            </a:p>
            <a:p>
              <a:pPr marL="285750" indent="-285750">
                <a:buFont typeface="Wingdings" panose="05000000000000000000" pitchFamily="2" charset="2"/>
                <a:buChar char="ü"/>
              </a:pPr>
              <a:r>
                <a:rPr lang="fr-FR" sz="1400" dirty="0"/>
                <a:t>Le client a-t-il fait une demande de financement récemment ? Demander des dépassements de plafonds ?</a:t>
              </a:r>
            </a:p>
          </p:txBody>
        </p:sp>
        <p:sp>
          <p:nvSpPr>
            <p:cNvPr id="13" name="Rectangle : coins arrondis 12">
              <a:extLst>
                <a:ext uri="{FF2B5EF4-FFF2-40B4-BE49-F238E27FC236}">
                  <a16:creationId xmlns:a16="http://schemas.microsoft.com/office/drawing/2014/main" id="{191C278E-3975-4F01-86C2-80C1DD167DAC}"/>
                </a:ext>
              </a:extLst>
            </p:cNvPr>
            <p:cNvSpPr/>
            <p:nvPr/>
          </p:nvSpPr>
          <p:spPr>
            <a:xfrm>
              <a:off x="936115" y="6051880"/>
              <a:ext cx="4857768" cy="651548"/>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1200" dirty="0"/>
                <a:t>Avec la synthèse client, vous pouvez analyser les flux de vos clients en amont, mieux comprendre leurs habitudes de dépenses et anticiper leurs besoins.</a:t>
              </a:r>
            </a:p>
          </p:txBody>
        </p:sp>
        <p:cxnSp>
          <p:nvCxnSpPr>
            <p:cNvPr id="2" name="Straight Connector 34">
              <a:extLst>
                <a:ext uri="{FF2B5EF4-FFF2-40B4-BE49-F238E27FC236}">
                  <a16:creationId xmlns:a16="http://schemas.microsoft.com/office/drawing/2014/main" id="{52B55637-DEEF-90E3-2AEA-3BBC2144081D}"/>
                </a:ext>
              </a:extLst>
            </p:cNvPr>
            <p:cNvCxnSpPr>
              <a:cxnSpLocks/>
            </p:cNvCxnSpPr>
            <p:nvPr/>
          </p:nvCxnSpPr>
          <p:spPr>
            <a:xfrm flipH="1">
              <a:off x="1193074" y="1733550"/>
              <a:ext cx="4314010" cy="0"/>
            </a:xfrm>
            <a:prstGeom prst="line">
              <a:avLst/>
            </a:prstGeom>
            <a:ln w="38100">
              <a:solidFill>
                <a:schemeClr val="bg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8" name="Chevron 21">
              <a:extLst>
                <a:ext uri="{FF2B5EF4-FFF2-40B4-BE49-F238E27FC236}">
                  <a16:creationId xmlns:a16="http://schemas.microsoft.com/office/drawing/2014/main" id="{155392C0-D6CC-4394-CE6F-5ABF4CBB7510}"/>
                </a:ext>
              </a:extLst>
            </p:cNvPr>
            <p:cNvSpPr/>
            <p:nvPr/>
          </p:nvSpPr>
          <p:spPr>
            <a:xfrm>
              <a:off x="1621086" y="1494408"/>
              <a:ext cx="3292659" cy="484095"/>
            </a:xfrm>
            <a:prstGeom prst="chevr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endParaRPr>
            </a:p>
          </p:txBody>
        </p:sp>
        <p:sp>
          <p:nvSpPr>
            <p:cNvPr id="15" name="Freeform 25">
              <a:extLst>
                <a:ext uri="{FF2B5EF4-FFF2-40B4-BE49-F238E27FC236}">
                  <a16:creationId xmlns:a16="http://schemas.microsoft.com/office/drawing/2014/main" id="{340DDA10-E754-B03C-01EE-84F7817192BF}"/>
                </a:ext>
              </a:extLst>
            </p:cNvPr>
            <p:cNvSpPr/>
            <p:nvPr/>
          </p:nvSpPr>
          <p:spPr>
            <a:xfrm>
              <a:off x="5673040" y="1305209"/>
              <a:ext cx="422961" cy="858550"/>
            </a:xfrm>
            <a:custGeom>
              <a:avLst/>
              <a:gdLst>
                <a:gd name="connsiteX0" fmla="*/ 845921 w 845921"/>
                <a:gd name="connsiteY0" fmla="*/ 0 h 1717099"/>
                <a:gd name="connsiteX1" fmla="*/ 845921 w 845921"/>
                <a:gd name="connsiteY1" fmla="*/ 1717099 h 1717099"/>
                <a:gd name="connsiteX2" fmla="*/ 771371 w 845921"/>
                <a:gd name="connsiteY2" fmla="*/ 1713334 h 1717099"/>
                <a:gd name="connsiteX3" fmla="*/ 0 w 845921"/>
                <a:gd name="connsiteY3" fmla="*/ 858549 h 1717099"/>
                <a:gd name="connsiteX4" fmla="*/ 771371 w 845921"/>
                <a:gd name="connsiteY4" fmla="*/ 3764 h 1717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921" h="1717099">
                  <a:moveTo>
                    <a:pt x="845921" y="0"/>
                  </a:moveTo>
                  <a:lnTo>
                    <a:pt x="845921" y="1717099"/>
                  </a:lnTo>
                  <a:lnTo>
                    <a:pt x="771371" y="1713334"/>
                  </a:lnTo>
                  <a:cubicBezTo>
                    <a:pt x="338103" y="1669333"/>
                    <a:pt x="0" y="1303426"/>
                    <a:pt x="0" y="858549"/>
                  </a:cubicBezTo>
                  <a:cubicBezTo>
                    <a:pt x="0" y="413673"/>
                    <a:pt x="338103" y="47765"/>
                    <a:pt x="771371" y="376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7" name="Straight Connector 28">
              <a:extLst>
                <a:ext uri="{FF2B5EF4-FFF2-40B4-BE49-F238E27FC236}">
                  <a16:creationId xmlns:a16="http://schemas.microsoft.com/office/drawing/2014/main" id="{D7B63024-61C1-FC6B-E897-D1CBF7C57D5A}"/>
                </a:ext>
              </a:extLst>
            </p:cNvPr>
            <p:cNvCxnSpPr>
              <a:cxnSpLocks/>
            </p:cNvCxnSpPr>
            <p:nvPr/>
          </p:nvCxnSpPr>
          <p:spPr>
            <a:xfrm flipH="1">
              <a:off x="6095999" y="2326822"/>
              <a:ext cx="1" cy="4364982"/>
            </a:xfrm>
            <a:prstGeom prst="line">
              <a:avLst/>
            </a:prstGeom>
            <a:ln w="38100">
              <a:solidFill>
                <a:schemeClr val="bg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8" name="TextBox 57">
              <a:extLst>
                <a:ext uri="{FF2B5EF4-FFF2-40B4-BE49-F238E27FC236}">
                  <a16:creationId xmlns:a16="http://schemas.microsoft.com/office/drawing/2014/main" id="{9388CE17-005F-A74A-AF2A-06B836774160}"/>
                </a:ext>
              </a:extLst>
            </p:cNvPr>
            <p:cNvSpPr txBox="1"/>
            <p:nvPr/>
          </p:nvSpPr>
          <p:spPr>
            <a:xfrm>
              <a:off x="1962388" y="1579661"/>
              <a:ext cx="2770310" cy="307777"/>
            </a:xfrm>
            <a:prstGeom prst="rect">
              <a:avLst/>
            </a:prstGeom>
            <a:noFill/>
          </p:spPr>
          <p:txBody>
            <a:bodyPr wrap="none" rtlCol="0" anchor="ctr" anchorCtr="0">
              <a:spAutoFit/>
            </a:bodyPr>
            <a:lstStyle/>
            <a:p>
              <a:pPr algn="ctr"/>
              <a:r>
                <a:rPr lang="en-US" sz="1400" b="1" dirty="0">
                  <a:solidFill>
                    <a:schemeClr val="bg1"/>
                  </a:solidFill>
                  <a:ea typeface="League Spartan" charset="0"/>
                  <a:cs typeface="Poppins" pitchFamily="2" charset="77"/>
                </a:rPr>
                <a:t>1. Bien </a:t>
              </a:r>
              <a:r>
                <a:rPr lang="en-US" sz="1400" b="1" dirty="0" err="1">
                  <a:solidFill>
                    <a:schemeClr val="bg1"/>
                  </a:solidFill>
                  <a:ea typeface="League Spartan" charset="0"/>
                  <a:cs typeface="Poppins" pitchFamily="2" charset="77"/>
                </a:rPr>
                <a:t>préparer</a:t>
              </a:r>
              <a:r>
                <a:rPr lang="en-US" sz="1400" b="1" dirty="0">
                  <a:solidFill>
                    <a:schemeClr val="bg1"/>
                  </a:solidFill>
                  <a:ea typeface="League Spartan" charset="0"/>
                  <a:cs typeface="Poppins" pitchFamily="2" charset="77"/>
                </a:rPr>
                <a:t> son </a:t>
              </a:r>
              <a:r>
                <a:rPr lang="en-US" sz="1400" b="1" dirty="0" err="1">
                  <a:solidFill>
                    <a:schemeClr val="bg1"/>
                  </a:solidFill>
                  <a:ea typeface="League Spartan" charset="0"/>
                  <a:cs typeface="Poppins" pitchFamily="2" charset="77"/>
                </a:rPr>
                <a:t>entretien</a:t>
              </a:r>
              <a:r>
                <a:rPr lang="en-US" sz="1400" b="1" dirty="0">
                  <a:solidFill>
                    <a:schemeClr val="bg1"/>
                  </a:solidFill>
                  <a:ea typeface="League Spartan" charset="0"/>
                  <a:cs typeface="Poppins" pitchFamily="2" charset="77"/>
                </a:rPr>
                <a:t> </a:t>
              </a:r>
            </a:p>
          </p:txBody>
        </p:sp>
      </p:grpSp>
      <p:pic>
        <p:nvPicPr>
          <p:cNvPr id="5" name="Graphique 4" descr="Loupe avec un remplissage uni">
            <a:extLst>
              <a:ext uri="{FF2B5EF4-FFF2-40B4-BE49-F238E27FC236}">
                <a16:creationId xmlns:a16="http://schemas.microsoft.com/office/drawing/2014/main" id="{A24DC5A2-9F99-5AFC-74B1-2D6AE88DF8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996201" y="6148004"/>
            <a:ext cx="414294" cy="414294"/>
          </a:xfrm>
          <a:prstGeom prst="rect">
            <a:avLst/>
          </a:prstGeom>
        </p:spPr>
      </p:pic>
      <p:grpSp>
        <p:nvGrpSpPr>
          <p:cNvPr id="24" name="Groupe 23">
            <a:extLst>
              <a:ext uri="{FF2B5EF4-FFF2-40B4-BE49-F238E27FC236}">
                <a16:creationId xmlns:a16="http://schemas.microsoft.com/office/drawing/2014/main" id="{02EE1254-DECB-3D91-B9F0-1CC9B4C18723}"/>
              </a:ext>
            </a:extLst>
          </p:cNvPr>
          <p:cNvGrpSpPr/>
          <p:nvPr/>
        </p:nvGrpSpPr>
        <p:grpSpPr>
          <a:xfrm>
            <a:off x="6076380" y="1418560"/>
            <a:ext cx="5923401" cy="4972301"/>
            <a:chOff x="6096001" y="1305209"/>
            <a:chExt cx="5923401" cy="4972301"/>
          </a:xfrm>
        </p:grpSpPr>
        <p:sp>
          <p:nvSpPr>
            <p:cNvPr id="12" name="ZoneTexte 11">
              <a:extLst>
                <a:ext uri="{FF2B5EF4-FFF2-40B4-BE49-F238E27FC236}">
                  <a16:creationId xmlns:a16="http://schemas.microsoft.com/office/drawing/2014/main" id="{7CFB494C-4E8B-EF7B-4BD5-E76173AE6D20}"/>
                </a:ext>
              </a:extLst>
            </p:cNvPr>
            <p:cNvSpPr txBox="1"/>
            <p:nvPr/>
          </p:nvSpPr>
          <p:spPr>
            <a:xfrm>
              <a:off x="6210273" y="2063464"/>
              <a:ext cx="5809129" cy="3662541"/>
            </a:xfrm>
            <a:prstGeom prst="rect">
              <a:avLst/>
            </a:prstGeom>
            <a:noFill/>
          </p:spPr>
          <p:txBody>
            <a:bodyPr wrap="square">
              <a:spAutoFit/>
            </a:bodyPr>
            <a:lstStyle/>
            <a:p>
              <a:endParaRPr lang="fr-FR" dirty="0"/>
            </a:p>
            <a:p>
              <a:pPr marL="285750" indent="-285750">
                <a:buFont typeface="Wingdings" panose="05000000000000000000" pitchFamily="2" charset="2"/>
                <a:buChar char="ü"/>
              </a:pPr>
              <a:r>
                <a:rPr lang="fr-FR" sz="1400" dirty="0"/>
                <a:t>Comment se passe votre activité ?</a:t>
              </a:r>
            </a:p>
            <a:p>
              <a:endParaRPr lang="fr-FR" sz="1400" dirty="0"/>
            </a:p>
            <a:p>
              <a:pPr marL="285750" indent="-285750">
                <a:buFont typeface="Wingdings" panose="05000000000000000000" pitchFamily="2" charset="2"/>
                <a:buChar char="ü"/>
              </a:pPr>
              <a:r>
                <a:rPr lang="fr-FR" sz="1400" dirty="0"/>
                <a:t> Allez-vous recruter prochainement de nouveaux collaborateurs ? </a:t>
              </a:r>
            </a:p>
            <a:p>
              <a:endParaRPr lang="fr-FR" sz="1400" dirty="0"/>
            </a:p>
            <a:p>
              <a:pPr marL="285750" indent="-285750">
                <a:buFont typeface="Wingdings" panose="05000000000000000000" pitchFamily="2" charset="2"/>
                <a:buChar char="ü"/>
              </a:pPr>
              <a:r>
                <a:rPr lang="fr-FR" sz="1400" dirty="0"/>
                <a:t>Comment êtes-vous accompagné sur le plan juridique, fiscale et sociale de votre société ? </a:t>
              </a:r>
            </a:p>
            <a:p>
              <a:endParaRPr lang="fr-FR" sz="1400" dirty="0"/>
            </a:p>
            <a:p>
              <a:pPr marL="285750" indent="-285750">
                <a:buFont typeface="Wingdings" panose="05000000000000000000" pitchFamily="2" charset="2"/>
                <a:buChar char="ü"/>
              </a:pPr>
              <a:r>
                <a:rPr lang="fr-FR" sz="1400" dirty="0"/>
                <a:t>Participez-vous régulièrement à des formations/ conférences ?</a:t>
              </a:r>
            </a:p>
            <a:p>
              <a:pPr marL="285750" indent="-285750">
                <a:buFont typeface="Wingdings" panose="05000000000000000000" pitchFamily="2" charset="2"/>
                <a:buChar char="ü"/>
              </a:pPr>
              <a:endParaRPr lang="fr-FR" sz="1400" dirty="0"/>
            </a:p>
            <a:p>
              <a:pPr marL="285750" indent="-285750">
                <a:buFont typeface="Wingdings" panose="05000000000000000000" pitchFamily="2" charset="2"/>
                <a:buChar char="ü"/>
              </a:pPr>
              <a:r>
                <a:rPr lang="fr-FR" sz="1400" dirty="0"/>
                <a:t>Etes-vous souvent présent avec un stand dans des salons professionnels ou des évènements ? Comment gérer-vous l’organisation de vos rendez-vous / évènements ? </a:t>
              </a:r>
            </a:p>
            <a:p>
              <a:pPr marL="285750" indent="-285750">
                <a:buFont typeface="Wingdings" panose="05000000000000000000" pitchFamily="2" charset="2"/>
                <a:buChar char="ü"/>
              </a:pPr>
              <a:endParaRPr lang="fr-FR" sz="1400" dirty="0"/>
            </a:p>
            <a:p>
              <a:pPr marL="285750" indent="-285750">
                <a:buFont typeface="Wingdings" panose="05000000000000000000" pitchFamily="2" charset="2"/>
                <a:buChar char="ü"/>
              </a:pPr>
              <a:endParaRPr lang="fr-FR" sz="1600" dirty="0"/>
            </a:p>
            <a:p>
              <a:pPr marL="285750" indent="-285750">
                <a:buFont typeface="Wingdings" panose="05000000000000000000" pitchFamily="2" charset="2"/>
                <a:buChar char="ü"/>
              </a:pPr>
              <a:endParaRPr lang="fr-FR" sz="1600" dirty="0"/>
            </a:p>
          </p:txBody>
        </p:sp>
        <p:sp>
          <p:nvSpPr>
            <p:cNvPr id="14" name="Rectangle : coins arrondis 13">
              <a:extLst>
                <a:ext uri="{FF2B5EF4-FFF2-40B4-BE49-F238E27FC236}">
                  <a16:creationId xmlns:a16="http://schemas.microsoft.com/office/drawing/2014/main" id="{879B88BD-E5EF-2649-1FB0-9713273BF1A6}"/>
                </a:ext>
              </a:extLst>
            </p:cNvPr>
            <p:cNvSpPr/>
            <p:nvPr/>
          </p:nvSpPr>
          <p:spPr>
            <a:xfrm>
              <a:off x="6518962" y="5145810"/>
              <a:ext cx="5213401" cy="11317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1200" dirty="0">
                  <a:solidFill>
                    <a:schemeClr val="bg1"/>
                  </a:solidFill>
                </a:rPr>
                <a:t>Durant l’entretien, favoriser l’écoute active pour permettre au client de s’exprimer librement, tout en observant et identifiant ses sensibilités. Quels sont ses leviers de motivation : gain de temps, économie, autonomie, flexibilité, attrait pour le haut de gamme et les services privilèges…?</a:t>
              </a:r>
            </a:p>
          </p:txBody>
        </p:sp>
        <p:cxnSp>
          <p:nvCxnSpPr>
            <p:cNvPr id="7" name="Straight Connector 31">
              <a:extLst>
                <a:ext uri="{FF2B5EF4-FFF2-40B4-BE49-F238E27FC236}">
                  <a16:creationId xmlns:a16="http://schemas.microsoft.com/office/drawing/2014/main" id="{CE1A3D8F-DB15-129A-07BD-C7C6284B3268}"/>
                </a:ext>
              </a:extLst>
            </p:cNvPr>
            <p:cNvCxnSpPr>
              <a:cxnSpLocks/>
            </p:cNvCxnSpPr>
            <p:nvPr/>
          </p:nvCxnSpPr>
          <p:spPr>
            <a:xfrm flipH="1">
              <a:off x="6684916" y="1733550"/>
              <a:ext cx="5220757" cy="0"/>
            </a:xfrm>
            <a:prstGeom prst="line">
              <a:avLst/>
            </a:prstGeom>
            <a:ln w="38100">
              <a:solidFill>
                <a:schemeClr val="bg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 name="Chevron 22">
              <a:extLst>
                <a:ext uri="{FF2B5EF4-FFF2-40B4-BE49-F238E27FC236}">
                  <a16:creationId xmlns:a16="http://schemas.microsoft.com/office/drawing/2014/main" id="{6F20ED9A-B952-C5E6-0680-44177DF6BE6E}"/>
                </a:ext>
              </a:extLst>
            </p:cNvPr>
            <p:cNvSpPr/>
            <p:nvPr/>
          </p:nvSpPr>
          <p:spPr>
            <a:xfrm flipH="1">
              <a:off x="7541790" y="1494408"/>
              <a:ext cx="3226471" cy="484095"/>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endParaRPr>
            </a:p>
          </p:txBody>
        </p:sp>
        <p:sp>
          <p:nvSpPr>
            <p:cNvPr id="16" name="Freeform 26">
              <a:extLst>
                <a:ext uri="{FF2B5EF4-FFF2-40B4-BE49-F238E27FC236}">
                  <a16:creationId xmlns:a16="http://schemas.microsoft.com/office/drawing/2014/main" id="{7C54240C-2D43-9892-07DB-80150B07E0DC}"/>
                </a:ext>
              </a:extLst>
            </p:cNvPr>
            <p:cNvSpPr/>
            <p:nvPr/>
          </p:nvSpPr>
          <p:spPr>
            <a:xfrm rot="10800000">
              <a:off x="6096001" y="1305209"/>
              <a:ext cx="422961" cy="858550"/>
            </a:xfrm>
            <a:custGeom>
              <a:avLst/>
              <a:gdLst>
                <a:gd name="connsiteX0" fmla="*/ 845921 w 845921"/>
                <a:gd name="connsiteY0" fmla="*/ 0 h 1717099"/>
                <a:gd name="connsiteX1" fmla="*/ 845921 w 845921"/>
                <a:gd name="connsiteY1" fmla="*/ 1717099 h 1717099"/>
                <a:gd name="connsiteX2" fmla="*/ 771371 w 845921"/>
                <a:gd name="connsiteY2" fmla="*/ 1713334 h 1717099"/>
                <a:gd name="connsiteX3" fmla="*/ 0 w 845921"/>
                <a:gd name="connsiteY3" fmla="*/ 858549 h 1717099"/>
                <a:gd name="connsiteX4" fmla="*/ 771371 w 845921"/>
                <a:gd name="connsiteY4" fmla="*/ 3764 h 1717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921" h="1717099">
                  <a:moveTo>
                    <a:pt x="845921" y="0"/>
                  </a:moveTo>
                  <a:lnTo>
                    <a:pt x="845921" y="1717099"/>
                  </a:lnTo>
                  <a:lnTo>
                    <a:pt x="771371" y="1713334"/>
                  </a:lnTo>
                  <a:cubicBezTo>
                    <a:pt x="338103" y="1669333"/>
                    <a:pt x="0" y="1303426"/>
                    <a:pt x="0" y="858549"/>
                  </a:cubicBezTo>
                  <a:cubicBezTo>
                    <a:pt x="0" y="413673"/>
                    <a:pt x="338103" y="47765"/>
                    <a:pt x="771371" y="376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Box 58">
              <a:extLst>
                <a:ext uri="{FF2B5EF4-FFF2-40B4-BE49-F238E27FC236}">
                  <a16:creationId xmlns:a16="http://schemas.microsoft.com/office/drawing/2014/main" id="{AD67570A-FEB7-BE10-B535-C42E6539E2D2}"/>
                </a:ext>
              </a:extLst>
            </p:cNvPr>
            <p:cNvSpPr txBox="1"/>
            <p:nvPr/>
          </p:nvSpPr>
          <p:spPr>
            <a:xfrm>
              <a:off x="7691599" y="1469433"/>
              <a:ext cx="2843183" cy="738664"/>
            </a:xfrm>
            <a:prstGeom prst="rect">
              <a:avLst/>
            </a:prstGeom>
            <a:noFill/>
          </p:spPr>
          <p:txBody>
            <a:bodyPr wrap="square" rtlCol="0" anchor="ctr" anchorCtr="0">
              <a:spAutoFit/>
            </a:bodyPr>
            <a:lstStyle/>
            <a:p>
              <a:pPr algn="ctr"/>
              <a:r>
                <a:rPr lang="fr-FR" sz="1400" b="1" dirty="0">
                  <a:solidFill>
                    <a:schemeClr val="bg1"/>
                  </a:solidFill>
                  <a:ea typeface="League Spartan" charset="0"/>
                  <a:cs typeface="Poppins" pitchFamily="2" charset="77"/>
                </a:rPr>
                <a:t>2. Poser des questions</a:t>
              </a:r>
            </a:p>
            <a:p>
              <a:pPr algn="ctr"/>
              <a:r>
                <a:rPr lang="fr-FR" sz="1400" b="1" dirty="0">
                  <a:solidFill>
                    <a:schemeClr val="bg1"/>
                  </a:solidFill>
                  <a:ea typeface="League Spartan" charset="0"/>
                  <a:cs typeface="Poppins" pitchFamily="2" charset="77"/>
                </a:rPr>
                <a:t>au client durant l’entretien :</a:t>
              </a:r>
            </a:p>
            <a:p>
              <a:pPr algn="ctr"/>
              <a:endParaRPr lang="en-US" sz="1400" b="1" dirty="0">
                <a:solidFill>
                  <a:schemeClr val="bg1"/>
                </a:solidFill>
                <a:ea typeface="League Spartan" charset="0"/>
                <a:cs typeface="Poppins" pitchFamily="2" charset="77"/>
              </a:endParaRPr>
            </a:p>
          </p:txBody>
        </p:sp>
        <p:pic>
          <p:nvPicPr>
            <p:cNvPr id="20" name="Graphique 19" descr="Oreille contour">
              <a:extLst>
                <a:ext uri="{FF2B5EF4-FFF2-40B4-BE49-F238E27FC236}">
                  <a16:creationId xmlns:a16="http://schemas.microsoft.com/office/drawing/2014/main" id="{CC89FEB8-D192-3771-676A-FB77999ADF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4305" y="5236317"/>
              <a:ext cx="629146" cy="629146"/>
            </a:xfrm>
            <a:prstGeom prst="rect">
              <a:avLst/>
            </a:prstGeom>
          </p:spPr>
        </p:pic>
        <p:pic>
          <p:nvPicPr>
            <p:cNvPr id="22" name="Graphique 21" descr="Œil avec un remplissage uni">
              <a:extLst>
                <a:ext uri="{FF2B5EF4-FFF2-40B4-BE49-F238E27FC236}">
                  <a16:creationId xmlns:a16="http://schemas.microsoft.com/office/drawing/2014/main" id="{8A61EA8E-4298-4536-4937-15B024A6AE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08356" y="5780545"/>
              <a:ext cx="495095" cy="495095"/>
            </a:xfrm>
            <a:prstGeom prst="rect">
              <a:avLst/>
            </a:prstGeom>
          </p:spPr>
        </p:pic>
      </p:grpSp>
      <p:sp>
        <p:nvSpPr>
          <p:cNvPr id="6" name="ZoneTexte 5">
            <a:extLst>
              <a:ext uri="{FF2B5EF4-FFF2-40B4-BE49-F238E27FC236}">
                <a16:creationId xmlns:a16="http://schemas.microsoft.com/office/drawing/2014/main" id="{CBF7BA74-C6C8-7441-8A24-83FC3D9DC624}"/>
              </a:ext>
            </a:extLst>
          </p:cNvPr>
          <p:cNvSpPr txBox="1"/>
          <p:nvPr/>
        </p:nvSpPr>
        <p:spPr>
          <a:xfrm>
            <a:off x="49658" y="6702176"/>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latin typeface="Visa Dialect Regular"/>
              </a:rPr>
              <a:t>Document à usage interne uniquement – Ne pas diffuser</a:t>
            </a:r>
          </a:p>
        </p:txBody>
      </p:sp>
      <p:sp>
        <p:nvSpPr>
          <p:cNvPr id="25" name="ZoneTexte 24">
            <a:extLst>
              <a:ext uri="{FF2B5EF4-FFF2-40B4-BE49-F238E27FC236}">
                <a16:creationId xmlns:a16="http://schemas.microsoft.com/office/drawing/2014/main" id="{12895C5B-372E-FA3E-2885-4A9697C4C248}"/>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21" name="ZoneTexte 20">
            <a:extLst>
              <a:ext uri="{FF2B5EF4-FFF2-40B4-BE49-F238E27FC236}">
                <a16:creationId xmlns:a16="http://schemas.microsoft.com/office/drawing/2014/main" id="{1F140A36-2CAC-084D-23F4-42831B48CF69}"/>
              </a:ext>
            </a:extLst>
          </p:cNvPr>
          <p:cNvSpPr txBox="1"/>
          <p:nvPr/>
        </p:nvSpPr>
        <p:spPr>
          <a:xfrm>
            <a:off x="632928" y="210994"/>
            <a:ext cx="10071188" cy="446276"/>
          </a:xfrm>
          <a:prstGeom prst="rect">
            <a:avLst/>
          </a:prstGeom>
          <a:noFill/>
        </p:spPr>
        <p:txBody>
          <a:bodyPr wrap="square">
            <a:spAutoFit/>
          </a:bodyPr>
          <a:lstStyle/>
          <a:p>
            <a:r>
              <a:rPr lang="fr-FR" sz="2300" b="1" cap="all" dirty="0">
                <a:solidFill>
                  <a:schemeClr val="tx2"/>
                </a:solidFill>
                <a:latin typeface="+mj-lt"/>
                <a:ea typeface="+mj-ea"/>
                <a:cs typeface="+mj-cs"/>
              </a:rPr>
              <a:t>Comment faire monter en gamme un client pro ?</a:t>
            </a:r>
          </a:p>
        </p:txBody>
      </p:sp>
    </p:spTree>
    <p:extLst>
      <p:ext uri="{BB962C8B-B14F-4D97-AF65-F5344CB8AC3E}">
        <p14:creationId xmlns:p14="http://schemas.microsoft.com/office/powerpoint/2010/main" val="158239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F5C1C0EB-EAFA-F596-9437-ECFA5DA81FA6}"/>
              </a:ext>
            </a:extLst>
          </p:cNvPr>
          <p:cNvSpPr/>
          <p:nvPr/>
        </p:nvSpPr>
        <p:spPr>
          <a:xfrm>
            <a:off x="9203635" y="4833763"/>
            <a:ext cx="2988365" cy="2011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space réservé du numéro de diapositive 6">
            <a:extLst>
              <a:ext uri="{FF2B5EF4-FFF2-40B4-BE49-F238E27FC236}">
                <a16:creationId xmlns:a16="http://schemas.microsoft.com/office/drawing/2014/main" id="{3269B531-9389-46D1-84ED-48EB69077D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6D7D7-E68B-4848-A580-3E20DDE126DB}" type="slidenum">
              <a:rPr kumimoji="0" lang="fr-FR" sz="12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tint val="75000"/>
                </a:prstClr>
              </a:solidFill>
              <a:effectLst/>
              <a:uLnTx/>
              <a:uFillTx/>
              <a:latin typeface="Verdana" panose="020B0604030504040204" pitchFamily="34" charset="0"/>
              <a:ea typeface="Verdana" panose="020B0604030504040204" pitchFamily="34" charset="0"/>
            </a:endParaRPr>
          </a:p>
        </p:txBody>
      </p:sp>
      <p:sp>
        <p:nvSpPr>
          <p:cNvPr id="3" name="Titre 3">
            <a:extLst>
              <a:ext uri="{FF2B5EF4-FFF2-40B4-BE49-F238E27FC236}">
                <a16:creationId xmlns:a16="http://schemas.microsoft.com/office/drawing/2014/main" id="{C3E22A67-9E31-4726-9F12-A2DB78486E7B}"/>
              </a:ext>
            </a:extLst>
          </p:cNvPr>
          <p:cNvSpPr>
            <a:spLocks noGrp="1"/>
          </p:cNvSpPr>
          <p:nvPr>
            <p:ph type="title"/>
          </p:nvPr>
        </p:nvSpPr>
        <p:spPr>
          <a:xfrm>
            <a:off x="613203" y="242079"/>
            <a:ext cx="11685593" cy="719227"/>
          </a:xfrm>
        </p:spPr>
        <p:txBody>
          <a:bodyPr>
            <a:noAutofit/>
          </a:bodyPr>
          <a:lstStyle/>
          <a:p>
            <a:pPr defTabSz="914400"/>
            <a:r>
              <a:rPr lang="fr-FR" sz="2000" dirty="0">
                <a:solidFill>
                  <a:schemeClr val="tx1"/>
                </a:solidFill>
                <a:latin typeface="+mn-lt"/>
                <a:ea typeface="+mn-ea"/>
                <a:cs typeface="+mn-cs"/>
              </a:rPr>
              <a:t>Adapter son argumentation et conseiller le client sur l’usage de sa carte</a:t>
            </a:r>
          </a:p>
        </p:txBody>
      </p:sp>
      <p:grpSp>
        <p:nvGrpSpPr>
          <p:cNvPr id="9" name="Groupe 8">
            <a:extLst>
              <a:ext uri="{FF2B5EF4-FFF2-40B4-BE49-F238E27FC236}">
                <a16:creationId xmlns:a16="http://schemas.microsoft.com/office/drawing/2014/main" id="{F032F298-F2B5-A7ED-A840-B2F1D71313FC}"/>
              </a:ext>
            </a:extLst>
          </p:cNvPr>
          <p:cNvGrpSpPr/>
          <p:nvPr/>
        </p:nvGrpSpPr>
        <p:grpSpPr>
          <a:xfrm>
            <a:off x="429309" y="3999408"/>
            <a:ext cx="3413175" cy="2792685"/>
            <a:chOff x="429309" y="3999408"/>
            <a:chExt cx="3413175" cy="2792685"/>
          </a:xfrm>
        </p:grpSpPr>
        <p:sp>
          <p:nvSpPr>
            <p:cNvPr id="31" name="Flèche : bas 30">
              <a:extLst>
                <a:ext uri="{FF2B5EF4-FFF2-40B4-BE49-F238E27FC236}">
                  <a16:creationId xmlns:a16="http://schemas.microsoft.com/office/drawing/2014/main" id="{DF647871-385E-4F7B-8E0F-CB467A2430B9}"/>
                </a:ext>
              </a:extLst>
            </p:cNvPr>
            <p:cNvSpPr/>
            <p:nvPr/>
          </p:nvSpPr>
          <p:spPr>
            <a:xfrm rot="10800000">
              <a:off x="1774875" y="3999408"/>
              <a:ext cx="695042" cy="332973"/>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 name="Groupe 1">
              <a:extLst>
                <a:ext uri="{FF2B5EF4-FFF2-40B4-BE49-F238E27FC236}">
                  <a16:creationId xmlns:a16="http://schemas.microsoft.com/office/drawing/2014/main" id="{A4BF048A-EB52-4552-8229-C950554630BA}"/>
                </a:ext>
              </a:extLst>
            </p:cNvPr>
            <p:cNvGrpSpPr/>
            <p:nvPr/>
          </p:nvGrpSpPr>
          <p:grpSpPr>
            <a:xfrm>
              <a:off x="429309" y="3999408"/>
              <a:ext cx="3413175" cy="2792685"/>
              <a:chOff x="391841" y="3685182"/>
              <a:chExt cx="3413175" cy="3016996"/>
            </a:xfrm>
          </p:grpSpPr>
          <p:sp>
            <p:nvSpPr>
              <p:cNvPr id="32" name="Rectangle : coins arrondis 31">
                <a:extLst>
                  <a:ext uri="{FF2B5EF4-FFF2-40B4-BE49-F238E27FC236}">
                    <a16:creationId xmlns:a16="http://schemas.microsoft.com/office/drawing/2014/main" id="{D1C7235A-2AB0-420F-9533-C752D24E3AF4}"/>
                  </a:ext>
                </a:extLst>
              </p:cNvPr>
              <p:cNvSpPr/>
              <p:nvPr/>
            </p:nvSpPr>
            <p:spPr>
              <a:xfrm>
                <a:off x="395545" y="4029779"/>
                <a:ext cx="3409471" cy="218783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33" name="Picture 2">
                <a:extLst>
                  <a:ext uri="{FF2B5EF4-FFF2-40B4-BE49-F238E27FC236}">
                    <a16:creationId xmlns:a16="http://schemas.microsoft.com/office/drawing/2014/main" id="{77213161-FCBC-4C56-A186-325E65581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91841" y="3685182"/>
                <a:ext cx="1058137" cy="701323"/>
              </a:xfrm>
              <a:prstGeom prst="ellipse">
                <a:avLst/>
              </a:prstGeom>
              <a:noFill/>
              <a:extLst>
                <a:ext uri="{909E8E84-426E-40DD-AFC4-6F175D3DCCD1}">
                  <a14:hiddenFill xmlns:a14="http://schemas.microsoft.com/office/drawing/2010/main">
                    <a:solidFill>
                      <a:srgbClr val="FFFFFF"/>
                    </a:solidFill>
                  </a14:hiddenFill>
                </a:ext>
              </a:extLst>
            </p:spPr>
          </p:pic>
          <p:sp>
            <p:nvSpPr>
              <p:cNvPr id="34" name="ZoneTexte 33">
                <a:extLst>
                  <a:ext uri="{FF2B5EF4-FFF2-40B4-BE49-F238E27FC236}">
                    <a16:creationId xmlns:a16="http://schemas.microsoft.com/office/drawing/2014/main" id="{E6A73AF2-EE73-40EB-AC3C-A95D42F3FED4}"/>
                  </a:ext>
                </a:extLst>
              </p:cNvPr>
              <p:cNvSpPr txBox="1"/>
              <p:nvPr/>
            </p:nvSpPr>
            <p:spPr>
              <a:xfrm>
                <a:off x="688380" y="4674119"/>
                <a:ext cx="2868029" cy="13066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 </a:t>
                </a:r>
                <a:r>
                  <a:rPr lang="fr-FR" sz="1400" dirty="0">
                    <a:solidFill>
                      <a:prstClr val="black"/>
                    </a:solidFill>
                    <a:latin typeface="Calibri"/>
                  </a:rPr>
                  <a:t>Je </a:t>
                </a:r>
                <a:r>
                  <a:rPr kumimoji="0" lang="fr-FR" sz="1400" b="0" i="0" u="none" strike="noStrike" kern="1200" cap="none" spc="0" normalizeH="0" baseline="0" noProof="0" dirty="0">
                    <a:ln>
                      <a:noFill/>
                    </a:ln>
                    <a:solidFill>
                      <a:prstClr val="black"/>
                    </a:solidFill>
                    <a:effectLst/>
                    <a:uLnTx/>
                    <a:uFillTx/>
                    <a:latin typeface="Calibri"/>
                    <a:ea typeface="+mn-ea"/>
                    <a:cs typeface="+mn-cs"/>
                  </a:rPr>
                  <a:t>suis souvent en déplacement car je participe à de nombreux salons en France et en Europe. A chaque salon, 2 collaborateurs m’accompagnent également… » </a:t>
                </a:r>
              </a:p>
            </p:txBody>
          </p:sp>
          <p:sp>
            <p:nvSpPr>
              <p:cNvPr id="35" name="ZoneTexte 34">
                <a:extLst>
                  <a:ext uri="{FF2B5EF4-FFF2-40B4-BE49-F238E27FC236}">
                    <a16:creationId xmlns:a16="http://schemas.microsoft.com/office/drawing/2014/main" id="{EEC75243-1E3C-4946-B494-21D713F35C3A}"/>
                  </a:ext>
                </a:extLst>
              </p:cNvPr>
              <p:cNvSpPr txBox="1"/>
              <p:nvPr/>
            </p:nvSpPr>
            <p:spPr>
              <a:xfrm>
                <a:off x="1378128" y="3980630"/>
                <a:ext cx="2142441" cy="8977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Stephanie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Gérante – Vente de produits bio et locaux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5" name="Image 54">
                <a:extLst>
                  <a:ext uri="{FF2B5EF4-FFF2-40B4-BE49-F238E27FC236}">
                    <a16:creationId xmlns:a16="http://schemas.microsoft.com/office/drawing/2014/main" id="{C1D2BD00-0AE5-4652-9811-00E30116104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74938" y="6013040"/>
                <a:ext cx="850683" cy="689138"/>
              </a:xfrm>
              <a:prstGeom prst="rect">
                <a:avLst/>
              </a:prstGeom>
            </p:spPr>
          </p:pic>
        </p:grpSp>
      </p:grpSp>
      <p:graphicFrame>
        <p:nvGraphicFramePr>
          <p:cNvPr id="56" name="Tableau 16">
            <a:extLst>
              <a:ext uri="{FF2B5EF4-FFF2-40B4-BE49-F238E27FC236}">
                <a16:creationId xmlns:a16="http://schemas.microsoft.com/office/drawing/2014/main" id="{F55EACDC-0372-4897-9E79-C9194008D35A}"/>
              </a:ext>
            </a:extLst>
          </p:cNvPr>
          <p:cNvGraphicFramePr>
            <a:graphicFrameLocks noGrp="1"/>
          </p:cNvGraphicFramePr>
          <p:nvPr>
            <p:extLst>
              <p:ext uri="{D42A27DB-BD31-4B8C-83A1-F6EECF244321}">
                <p14:modId xmlns:p14="http://schemas.microsoft.com/office/powerpoint/2010/main" val="201443249"/>
              </p:ext>
            </p:extLst>
          </p:nvPr>
        </p:nvGraphicFramePr>
        <p:xfrm>
          <a:off x="349119" y="900813"/>
          <a:ext cx="3672408" cy="2551437"/>
        </p:xfrm>
        <a:graphic>
          <a:graphicData uri="http://schemas.openxmlformats.org/drawingml/2006/table">
            <a:tbl>
              <a:tblPr firstRow="1" bandRow="1">
                <a:tableStyleId>{5DA37D80-6434-44D0-A028-1B22A696006F}</a:tableStyleId>
              </a:tblPr>
              <a:tblGrid>
                <a:gridCol w="3672408">
                  <a:extLst>
                    <a:ext uri="{9D8B030D-6E8A-4147-A177-3AD203B41FA5}">
                      <a16:colId xmlns:a16="http://schemas.microsoft.com/office/drawing/2014/main" val="3217881555"/>
                    </a:ext>
                  </a:extLst>
                </a:gridCol>
              </a:tblGrid>
              <a:tr h="615298">
                <a:tc>
                  <a:txBody>
                    <a:bodyPr/>
                    <a:lstStyle/>
                    <a:p>
                      <a:pPr algn="ctr"/>
                      <a:r>
                        <a:rPr lang="fr-FR" sz="1400">
                          <a:latin typeface="Univers Condensed Light"/>
                        </a:rPr>
                        <a:t>Les gains pour le chef d’entreprise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54090626"/>
                  </a:ext>
                </a:extLst>
              </a:tr>
              <a:tr h="1936139">
                <a:tc>
                  <a:txBody>
                    <a:bodyPr/>
                    <a:lstStyle/>
                    <a:p>
                      <a:pPr marL="285750" indent="-285750">
                        <a:buFont typeface="Arial" panose="020B0604020202020204" pitchFamily="34" charset="0"/>
                        <a:buChar char="•"/>
                      </a:pPr>
                      <a:r>
                        <a:rPr lang="fr-FR" sz="1200" b="1" dirty="0">
                          <a:latin typeface="Univers Condensed Light"/>
                        </a:rPr>
                        <a:t>Voyage en toute sérénité </a:t>
                      </a:r>
                      <a:r>
                        <a:rPr lang="fr-FR" sz="1200" dirty="0">
                          <a:latin typeface="Univers Condensed Light"/>
                        </a:rPr>
                        <a:t>(assurance retard de transport, retard de bagages, perte de bagages, garantie modification, annulation ou interruption de voyage </a:t>
                      </a:r>
                      <a:r>
                        <a:rPr lang="fr-FR" sz="1200" dirty="0" err="1">
                          <a:latin typeface="Univers Condensed Light"/>
                        </a:rPr>
                        <a:t>etc</a:t>
                      </a:r>
                      <a:r>
                        <a:rPr lang="fr-FR" sz="1200" dirty="0">
                          <a:latin typeface="Univers Condensed Light"/>
                        </a:rPr>
                        <a:t> )</a:t>
                      </a:r>
                    </a:p>
                    <a:p>
                      <a:pPr marL="0" lvl="0" indent="0">
                        <a:buNone/>
                      </a:pPr>
                      <a:endParaRPr lang="fr-FR" sz="1200" dirty="0">
                        <a:latin typeface="Univers Condensed Light"/>
                      </a:endParaRPr>
                    </a:p>
                    <a:p>
                      <a:pPr marL="285750" indent="-285750">
                        <a:buFont typeface="Arial" panose="020B0604020202020204" pitchFamily="34" charset="0"/>
                        <a:buChar char="•"/>
                      </a:pPr>
                      <a:r>
                        <a:rPr lang="fr-FR" sz="1200" b="1" dirty="0">
                          <a:latin typeface="Univers Condensed Light"/>
                        </a:rPr>
                        <a:t>Avantages partenaires VISA </a:t>
                      </a:r>
                    </a:p>
                    <a:p>
                      <a:pPr marL="285750" lvl="0" indent="-285750">
                        <a:buFont typeface="Arial" panose="020B0604020202020204" pitchFamily="34" charset="0"/>
                        <a:buChar char="•"/>
                      </a:pPr>
                      <a:endParaRPr lang="fr-FR" sz="1200" b="1" dirty="0">
                        <a:latin typeface="Univers Condensed Ligh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dirty="0">
                          <a:latin typeface="Univers Condensed Light"/>
                        </a:rPr>
                        <a:t>Protection élargie </a:t>
                      </a:r>
                      <a:r>
                        <a:rPr lang="fr-FR" sz="1200" dirty="0">
                          <a:latin typeface="Univers Condensed Light"/>
                        </a:rPr>
                        <a:t>( assurances liées aux déplacements, couverture de 2 collaborateurs…)</a:t>
                      </a:r>
                    </a:p>
                    <a:p>
                      <a:pPr marL="285750" indent="-285750">
                        <a:buFont typeface="Arial" panose="020B0604020202020204" pitchFamily="34" charset="0"/>
                        <a:buChar char="•"/>
                      </a:pPr>
                      <a:endParaRPr lang="fr-FR" sz="1200" dirty="0">
                        <a:latin typeface="Univers Condensed Light" panose="020B030602020204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85051434"/>
                  </a:ext>
                </a:extLst>
              </a:tr>
            </a:tbl>
          </a:graphicData>
        </a:graphic>
      </p:graphicFrame>
      <p:grpSp>
        <p:nvGrpSpPr>
          <p:cNvPr id="19" name="Groupe 18">
            <a:extLst>
              <a:ext uri="{FF2B5EF4-FFF2-40B4-BE49-F238E27FC236}">
                <a16:creationId xmlns:a16="http://schemas.microsoft.com/office/drawing/2014/main" id="{C9C38CDE-DB77-32CD-B19C-541EF3C508F3}"/>
              </a:ext>
            </a:extLst>
          </p:cNvPr>
          <p:cNvGrpSpPr/>
          <p:nvPr/>
        </p:nvGrpSpPr>
        <p:grpSpPr>
          <a:xfrm>
            <a:off x="8609442" y="3965173"/>
            <a:ext cx="3413175" cy="2744028"/>
            <a:chOff x="8609442" y="3965173"/>
            <a:chExt cx="3413175" cy="2744028"/>
          </a:xfrm>
        </p:grpSpPr>
        <p:grpSp>
          <p:nvGrpSpPr>
            <p:cNvPr id="26" name="Groupe 25">
              <a:extLst>
                <a:ext uri="{FF2B5EF4-FFF2-40B4-BE49-F238E27FC236}">
                  <a16:creationId xmlns:a16="http://schemas.microsoft.com/office/drawing/2014/main" id="{0521C30F-C549-F8E2-DCE5-65EF86383826}"/>
                </a:ext>
              </a:extLst>
            </p:cNvPr>
            <p:cNvGrpSpPr/>
            <p:nvPr/>
          </p:nvGrpSpPr>
          <p:grpSpPr>
            <a:xfrm>
              <a:off x="8609442" y="3965173"/>
              <a:ext cx="3413175" cy="2344146"/>
              <a:chOff x="429309" y="3999408"/>
              <a:chExt cx="3413175" cy="2344146"/>
            </a:xfrm>
          </p:grpSpPr>
          <p:sp>
            <p:nvSpPr>
              <p:cNvPr id="27" name="Flèche : bas 26">
                <a:extLst>
                  <a:ext uri="{FF2B5EF4-FFF2-40B4-BE49-F238E27FC236}">
                    <a16:creationId xmlns:a16="http://schemas.microsoft.com/office/drawing/2014/main" id="{DE98BC52-83DD-D3C6-E1D8-29593E060ADA}"/>
                  </a:ext>
                </a:extLst>
              </p:cNvPr>
              <p:cNvSpPr/>
              <p:nvPr/>
            </p:nvSpPr>
            <p:spPr>
              <a:xfrm rot="10800000">
                <a:off x="1774875" y="3999408"/>
                <a:ext cx="695042" cy="332973"/>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8" name="Groupe 27">
                <a:extLst>
                  <a:ext uri="{FF2B5EF4-FFF2-40B4-BE49-F238E27FC236}">
                    <a16:creationId xmlns:a16="http://schemas.microsoft.com/office/drawing/2014/main" id="{2BA5FF21-0533-A167-DFE2-C22FA05381A4}"/>
                  </a:ext>
                </a:extLst>
              </p:cNvPr>
              <p:cNvGrpSpPr/>
              <p:nvPr/>
            </p:nvGrpSpPr>
            <p:grpSpPr>
              <a:xfrm>
                <a:off x="429309" y="3999408"/>
                <a:ext cx="3413175" cy="2344146"/>
                <a:chOff x="391841" y="3685182"/>
                <a:chExt cx="3413175" cy="2532430"/>
              </a:xfrm>
            </p:grpSpPr>
            <p:sp>
              <p:nvSpPr>
                <p:cNvPr id="29" name="Rectangle : coins arrondis 28">
                  <a:extLst>
                    <a:ext uri="{FF2B5EF4-FFF2-40B4-BE49-F238E27FC236}">
                      <a16:creationId xmlns:a16="http://schemas.microsoft.com/office/drawing/2014/main" id="{ECE4D1EA-42BC-A868-8775-6B29E0818C4B}"/>
                    </a:ext>
                  </a:extLst>
                </p:cNvPr>
                <p:cNvSpPr/>
                <p:nvPr/>
              </p:nvSpPr>
              <p:spPr>
                <a:xfrm>
                  <a:off x="395545" y="4029779"/>
                  <a:ext cx="3409471" cy="218783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30" name="Picture 2">
                  <a:extLst>
                    <a:ext uri="{FF2B5EF4-FFF2-40B4-BE49-F238E27FC236}">
                      <a16:creationId xmlns:a16="http://schemas.microsoft.com/office/drawing/2014/main" id="{48A9DEB8-55C6-6BD0-B5D1-341CF89C93B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512" t="4657" r="45518" b="51264"/>
                <a:stretch/>
              </p:blipFill>
              <p:spPr bwMode="auto">
                <a:xfrm>
                  <a:off x="391841" y="3685182"/>
                  <a:ext cx="1058137" cy="701323"/>
                </a:xfrm>
                <a:prstGeom prst="ellipse">
                  <a:avLst/>
                </a:prstGeom>
                <a:noFill/>
                <a:extLst>
                  <a:ext uri="{909E8E84-426E-40DD-AFC4-6F175D3DCCD1}">
                    <a14:hiddenFill xmlns:a14="http://schemas.microsoft.com/office/drawing/2010/main">
                      <a:solidFill>
                        <a:srgbClr val="FFFFFF"/>
                      </a:solidFill>
                    </a14:hiddenFill>
                  </a:ext>
                </a:extLst>
              </p:spPr>
            </p:pic>
            <p:sp>
              <p:nvSpPr>
                <p:cNvPr id="36" name="ZoneTexte 35">
                  <a:extLst>
                    <a:ext uri="{FF2B5EF4-FFF2-40B4-BE49-F238E27FC236}">
                      <a16:creationId xmlns:a16="http://schemas.microsoft.com/office/drawing/2014/main" id="{98055CF0-A3E6-587C-8D04-D57C81CFD484}"/>
                    </a:ext>
                  </a:extLst>
                </p:cNvPr>
                <p:cNvSpPr txBox="1"/>
                <p:nvPr/>
              </p:nvSpPr>
              <p:spPr>
                <a:xfrm>
                  <a:off x="688380" y="4623538"/>
                  <a:ext cx="3058188" cy="1263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  J’approche souvent mon plafond de dépenses car en ce moment, nous sommes en train d’agrandir le local. Nous allons également recruter du personnel supplémentaire » </a:t>
                  </a:r>
                </a:p>
              </p:txBody>
            </p:sp>
            <p:sp>
              <p:nvSpPr>
                <p:cNvPr id="38" name="ZoneTexte 37">
                  <a:extLst>
                    <a:ext uri="{FF2B5EF4-FFF2-40B4-BE49-F238E27FC236}">
                      <a16:creationId xmlns:a16="http://schemas.microsoft.com/office/drawing/2014/main" id="{3326E93E-CD53-3CBF-19D2-4B4E35F0FFE8}"/>
                    </a:ext>
                  </a:extLst>
                </p:cNvPr>
                <p:cNvSpPr txBox="1"/>
                <p:nvPr/>
              </p:nvSpPr>
              <p:spPr>
                <a:xfrm>
                  <a:off x="1378128" y="3980630"/>
                  <a:ext cx="2368440" cy="8977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solidFill>
                        <a:prstClr val="black"/>
                      </a:solidFill>
                      <a:latin typeface="Calibri"/>
                    </a:rPr>
                    <a:t>Elsa</a:t>
                  </a:r>
                  <a:endParaRPr kumimoji="0" lang="fr-FR"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solidFill>
                        <a:prstClr val="black"/>
                      </a:solidFill>
                      <a:latin typeface="Calibri"/>
                    </a:rPr>
                    <a:t>Médecin</a:t>
                  </a:r>
                  <a:r>
                    <a:rPr kumimoji="0" lang="fr-FR" sz="1000" b="0" i="0" u="none" strike="noStrike" kern="1200" cap="none" spc="0" normalizeH="0" baseline="0" noProof="0" dirty="0">
                      <a:ln>
                        <a:noFill/>
                      </a:ln>
                      <a:solidFill>
                        <a:prstClr val="black"/>
                      </a:solidFill>
                      <a:effectLst/>
                      <a:uLnTx/>
                      <a:uFillTx/>
                      <a:latin typeface="Calibri"/>
                      <a:ea typeface="+mn-ea"/>
                      <a:cs typeface="+mn-cs"/>
                    </a:rPr>
                    <a:t> – Cabinet de </a:t>
                  </a:r>
                  <a:r>
                    <a:rPr lang="fr-FR" sz="1000" dirty="0">
                      <a:solidFill>
                        <a:prstClr val="black"/>
                      </a:solidFill>
                      <a:latin typeface="Calibri"/>
                    </a:rPr>
                    <a:t>m</a:t>
                  </a:r>
                  <a:r>
                    <a:rPr kumimoji="0" lang="fr-FR" sz="1000" b="0" i="0" u="none" strike="noStrike" kern="1200" cap="none" spc="0" normalizeH="0" baseline="0" noProof="0" dirty="0" err="1">
                      <a:ln>
                        <a:noFill/>
                      </a:ln>
                      <a:solidFill>
                        <a:prstClr val="black"/>
                      </a:solidFill>
                      <a:effectLst/>
                      <a:uLnTx/>
                      <a:uFillTx/>
                      <a:latin typeface="Calibri"/>
                      <a:ea typeface="+mn-ea"/>
                      <a:cs typeface="+mn-cs"/>
                    </a:rPr>
                    <a:t>édecine</a:t>
                  </a:r>
                  <a:r>
                    <a:rPr kumimoji="0" lang="fr-FR" sz="1000" b="0" i="0" u="none" strike="noStrike" kern="1200" cap="none" spc="0" normalizeH="0" baseline="0" noProof="0" dirty="0">
                      <a:ln>
                        <a:noFill/>
                      </a:ln>
                      <a:solidFill>
                        <a:prstClr val="black"/>
                      </a:solidFill>
                      <a:effectLst/>
                      <a:uLnTx/>
                      <a:uFillTx/>
                      <a:latin typeface="Calibri"/>
                      <a:ea typeface="+mn-ea"/>
                      <a:cs typeface="+mn-cs"/>
                    </a:rPr>
                    <a:t> Esthétique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Calibri"/>
                    <a:ea typeface="+mn-ea"/>
                    <a:cs typeface="+mn-cs"/>
                  </a:endParaRPr>
                </a:p>
              </p:txBody>
            </p:sp>
          </p:grpSp>
        </p:grpSp>
        <p:pic>
          <p:nvPicPr>
            <p:cNvPr id="41" name="Image 40">
              <a:extLst>
                <a:ext uri="{FF2B5EF4-FFF2-40B4-BE49-F238E27FC236}">
                  <a16:creationId xmlns:a16="http://schemas.microsoft.com/office/drawing/2014/main" id="{251CE680-57E0-BC12-1863-482474569BF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908984" y="6117438"/>
              <a:ext cx="860248" cy="591763"/>
            </a:xfrm>
            <a:prstGeom prst="rect">
              <a:avLst/>
            </a:prstGeom>
          </p:spPr>
        </p:pic>
      </p:grpSp>
      <p:graphicFrame>
        <p:nvGraphicFramePr>
          <p:cNvPr id="43" name="Tableau 16">
            <a:extLst>
              <a:ext uri="{FF2B5EF4-FFF2-40B4-BE49-F238E27FC236}">
                <a16:creationId xmlns:a16="http://schemas.microsoft.com/office/drawing/2014/main" id="{1DDF1E31-9D93-EC76-C919-F295D26A92BB}"/>
              </a:ext>
            </a:extLst>
          </p:cNvPr>
          <p:cNvGraphicFramePr>
            <a:graphicFrameLocks noGrp="1"/>
          </p:cNvGraphicFramePr>
          <p:nvPr>
            <p:extLst>
              <p:ext uri="{D42A27DB-BD31-4B8C-83A1-F6EECF244321}">
                <p14:modId xmlns:p14="http://schemas.microsoft.com/office/powerpoint/2010/main" val="2263430236"/>
              </p:ext>
            </p:extLst>
          </p:nvPr>
        </p:nvGraphicFramePr>
        <p:xfrm>
          <a:off x="4459237" y="899909"/>
          <a:ext cx="3711238" cy="2682240"/>
        </p:xfrm>
        <a:graphic>
          <a:graphicData uri="http://schemas.openxmlformats.org/drawingml/2006/table">
            <a:tbl>
              <a:tblPr firstRow="1" bandRow="1">
                <a:tableStyleId>{5DA37D80-6434-44D0-A028-1B22A696006F}</a:tableStyleId>
              </a:tblPr>
              <a:tblGrid>
                <a:gridCol w="3711238">
                  <a:extLst>
                    <a:ext uri="{9D8B030D-6E8A-4147-A177-3AD203B41FA5}">
                      <a16:colId xmlns:a16="http://schemas.microsoft.com/office/drawing/2014/main" val="3217881555"/>
                    </a:ext>
                  </a:extLst>
                </a:gridCol>
              </a:tblGrid>
              <a:tr h="303592">
                <a:tc>
                  <a:txBody>
                    <a:bodyPr/>
                    <a:lstStyle/>
                    <a:p>
                      <a:pPr algn="ctr"/>
                      <a:r>
                        <a:rPr lang="fr-FR" sz="1400">
                          <a:latin typeface="Univers Condensed Light" panose="020B0306020202040204" pitchFamily="34" charset="0"/>
                        </a:rPr>
                        <a:t>Les gains pour le chef d’entreprise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54090626"/>
                  </a:ext>
                </a:extLst>
              </a:tr>
              <a:tr h="2094785">
                <a:tc>
                  <a:txBody>
                    <a:bodyPr/>
                    <a:lstStyle/>
                    <a:p>
                      <a:pPr marL="285750" indent="-285750">
                        <a:buFont typeface="Arial" panose="020B0604020202020204" pitchFamily="34" charset="0"/>
                        <a:buChar char="•"/>
                      </a:pPr>
                      <a:r>
                        <a:rPr lang="fr-FR" sz="1200" b="1" dirty="0">
                          <a:latin typeface="Univers Condensed Light" panose="020B0306020202040204" pitchFamily="34" charset="0"/>
                        </a:rPr>
                        <a:t>Assistant dédié ( Service Platinum Business)  :</a:t>
                      </a:r>
                    </a:p>
                    <a:p>
                      <a:pPr marL="285750" indent="-285750">
                        <a:buFont typeface="Arial" panose="020B0604020202020204" pitchFamily="34" charset="0"/>
                        <a:buChar char="•"/>
                      </a:pPr>
                      <a:endParaRPr lang="fr-FR" sz="1200" b="1" dirty="0">
                        <a:latin typeface="Univers Condensed Light" panose="020B0306020202040204" pitchFamily="34" charset="0"/>
                      </a:endParaRPr>
                    </a:p>
                    <a:p>
                      <a:pPr marL="742939" lvl="1" indent="-285750">
                        <a:buFont typeface="Arial" panose="020B0604020202020204" pitchFamily="34" charset="0"/>
                        <a:buChar char="•"/>
                      </a:pPr>
                      <a:r>
                        <a:rPr lang="fr-FR" sz="1200" b="1" dirty="0">
                          <a:latin typeface="Univers Condensed Light" panose="020B0306020202040204" pitchFamily="34" charset="0"/>
                        </a:rPr>
                        <a:t>Organisation des déplacements de A à Z </a:t>
                      </a:r>
                      <a:r>
                        <a:rPr lang="fr-FR" sz="1200" b="0" dirty="0">
                          <a:latin typeface="Univers Condensed Light" panose="020B0306020202040204" pitchFamily="34" charset="0"/>
                        </a:rPr>
                        <a:t>: billets d’avion, hébergements, voiture de location</a:t>
                      </a:r>
                    </a:p>
                    <a:p>
                      <a:pPr marL="742939" lvl="1" indent="-285750">
                        <a:buFont typeface="Arial" panose="020B0604020202020204" pitchFamily="34" charset="0"/>
                        <a:buChar char="•"/>
                      </a:pPr>
                      <a:r>
                        <a:rPr lang="fr-FR" sz="1200" b="1" dirty="0">
                          <a:latin typeface="Univers Condensed Light" panose="020B0306020202040204" pitchFamily="34" charset="0"/>
                        </a:rPr>
                        <a:t>Réservation pour les déjeuners d’affaires </a:t>
                      </a:r>
                    </a:p>
                    <a:p>
                      <a:pPr marL="742939" lvl="1" indent="-285750">
                        <a:buFont typeface="Arial" panose="020B0604020202020204" pitchFamily="34" charset="0"/>
                        <a:buChar char="•"/>
                      </a:pPr>
                      <a:r>
                        <a:rPr lang="fr-FR" sz="1200" b="0" dirty="0">
                          <a:latin typeface="Univers Condensed Light" panose="020B0306020202040204" pitchFamily="34" charset="0"/>
                        </a:rPr>
                        <a:t>Commande des fournitures de bureau selon vos critères et vos budgets </a:t>
                      </a:r>
                    </a:p>
                    <a:p>
                      <a:pPr marL="742939" lvl="1" indent="-285750">
                        <a:buFont typeface="Arial" panose="020B0604020202020204" pitchFamily="34" charset="0"/>
                        <a:buChar char="•"/>
                      </a:pPr>
                      <a:r>
                        <a:rPr lang="fr-FR" sz="1200" b="1" dirty="0">
                          <a:latin typeface="Univers Condensed Light" panose="020B0306020202040204" pitchFamily="34" charset="0"/>
                        </a:rPr>
                        <a:t>Planifications d’activités de team-building avec vos collaborateurs</a:t>
                      </a:r>
                    </a:p>
                    <a:p>
                      <a:pPr marL="742939" lvl="1" indent="-285750">
                        <a:buFont typeface="Arial" panose="020B0604020202020204" pitchFamily="34" charset="0"/>
                        <a:buChar char="•"/>
                      </a:pPr>
                      <a:r>
                        <a:rPr lang="fr-FR" sz="1200" b="1" dirty="0">
                          <a:latin typeface="Univers Condensed Light" panose="020B0306020202040204" pitchFamily="34" charset="0"/>
                        </a:rPr>
                        <a:t>Contact de l’assistance via </a:t>
                      </a:r>
                      <a:r>
                        <a:rPr lang="fr-FR" sz="1200" b="1" dirty="0" err="1">
                          <a:latin typeface="Univers Condensed Light" panose="020B0306020202040204" pitchFamily="34" charset="0"/>
                        </a:rPr>
                        <a:t>Whatsapp</a:t>
                      </a:r>
                      <a:r>
                        <a:rPr lang="fr-FR" sz="1200" b="1" dirty="0">
                          <a:latin typeface="Univers Condensed Light" panose="020B0306020202040204" pitchFamily="34" charset="0"/>
                        </a:rPr>
                        <a:t> 7j7 et 24h24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85051434"/>
                  </a:ext>
                </a:extLst>
              </a:tr>
              <a:tr h="273233">
                <a:tc>
                  <a:txBody>
                    <a:bodyPr/>
                    <a:lstStyle/>
                    <a:p>
                      <a:pPr marL="0" indent="0">
                        <a:buFont typeface="Arial" panose="020B0604020202020204" pitchFamily="34" charset="0"/>
                        <a:buNone/>
                      </a:pPr>
                      <a:endParaRPr lang="fr-FR" sz="1200" dirty="0">
                        <a:latin typeface="Univers Condensed Light" panose="020B030602020204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64717537"/>
                  </a:ext>
                </a:extLst>
              </a:tr>
            </a:tbl>
          </a:graphicData>
        </a:graphic>
      </p:graphicFrame>
      <p:grpSp>
        <p:nvGrpSpPr>
          <p:cNvPr id="18" name="Groupe 17">
            <a:extLst>
              <a:ext uri="{FF2B5EF4-FFF2-40B4-BE49-F238E27FC236}">
                <a16:creationId xmlns:a16="http://schemas.microsoft.com/office/drawing/2014/main" id="{2E30AEA0-CBF3-1963-9EA2-C4176C3CBB20}"/>
              </a:ext>
            </a:extLst>
          </p:cNvPr>
          <p:cNvGrpSpPr/>
          <p:nvPr/>
        </p:nvGrpSpPr>
        <p:grpSpPr>
          <a:xfrm>
            <a:off x="4563971" y="3965173"/>
            <a:ext cx="3413175" cy="2826920"/>
            <a:chOff x="4563971" y="3965173"/>
            <a:chExt cx="3413175" cy="2826920"/>
          </a:xfrm>
        </p:grpSpPr>
        <p:grpSp>
          <p:nvGrpSpPr>
            <p:cNvPr id="10" name="Groupe 9">
              <a:extLst>
                <a:ext uri="{FF2B5EF4-FFF2-40B4-BE49-F238E27FC236}">
                  <a16:creationId xmlns:a16="http://schemas.microsoft.com/office/drawing/2014/main" id="{FF0A5633-5F3F-D186-7018-77B9BF8C54D1}"/>
                </a:ext>
              </a:extLst>
            </p:cNvPr>
            <p:cNvGrpSpPr/>
            <p:nvPr/>
          </p:nvGrpSpPr>
          <p:grpSpPr>
            <a:xfrm>
              <a:off x="4563971" y="3965173"/>
              <a:ext cx="3413175" cy="2344146"/>
              <a:chOff x="429309" y="3999408"/>
              <a:chExt cx="3413175" cy="2344146"/>
            </a:xfrm>
          </p:grpSpPr>
          <p:sp>
            <p:nvSpPr>
              <p:cNvPr id="11" name="Flèche : bas 10">
                <a:extLst>
                  <a:ext uri="{FF2B5EF4-FFF2-40B4-BE49-F238E27FC236}">
                    <a16:creationId xmlns:a16="http://schemas.microsoft.com/office/drawing/2014/main" id="{67577554-0321-38AB-F0E3-8610498628B5}"/>
                  </a:ext>
                </a:extLst>
              </p:cNvPr>
              <p:cNvSpPr/>
              <p:nvPr/>
            </p:nvSpPr>
            <p:spPr>
              <a:xfrm rot="10800000">
                <a:off x="1774875" y="4039164"/>
                <a:ext cx="695042" cy="332973"/>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2" name="Groupe 11">
                <a:extLst>
                  <a:ext uri="{FF2B5EF4-FFF2-40B4-BE49-F238E27FC236}">
                    <a16:creationId xmlns:a16="http://schemas.microsoft.com/office/drawing/2014/main" id="{1F0B5E61-44C4-C0F2-3AD1-D921964628D5}"/>
                  </a:ext>
                </a:extLst>
              </p:cNvPr>
              <p:cNvGrpSpPr/>
              <p:nvPr/>
            </p:nvGrpSpPr>
            <p:grpSpPr>
              <a:xfrm>
                <a:off x="429309" y="3999408"/>
                <a:ext cx="3413175" cy="2344146"/>
                <a:chOff x="391841" y="3685182"/>
                <a:chExt cx="3413175" cy="2532430"/>
              </a:xfrm>
            </p:grpSpPr>
            <p:sp>
              <p:nvSpPr>
                <p:cNvPr id="13" name="Rectangle : coins arrondis 12">
                  <a:extLst>
                    <a:ext uri="{FF2B5EF4-FFF2-40B4-BE49-F238E27FC236}">
                      <a16:creationId xmlns:a16="http://schemas.microsoft.com/office/drawing/2014/main" id="{F83F22F2-A04A-39C5-B9C3-1457FFDF1A9A}"/>
                    </a:ext>
                  </a:extLst>
                </p:cNvPr>
                <p:cNvSpPr/>
                <p:nvPr/>
              </p:nvSpPr>
              <p:spPr>
                <a:xfrm>
                  <a:off x="395545" y="4029779"/>
                  <a:ext cx="3409471" cy="218783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14" name="Picture 2">
                  <a:extLst>
                    <a:ext uri="{FF2B5EF4-FFF2-40B4-BE49-F238E27FC236}">
                      <a16:creationId xmlns:a16="http://schemas.microsoft.com/office/drawing/2014/main" id="{261EAA98-15DA-2B80-1159-DEF2A5B36C5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7393" t="3258" r="4182" b="52178"/>
                <a:stretch/>
              </p:blipFill>
              <p:spPr bwMode="auto">
                <a:xfrm>
                  <a:off x="391841" y="3685182"/>
                  <a:ext cx="1058137" cy="701323"/>
                </a:xfrm>
                <a:prstGeom prst="ellipse">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037D0189-3338-D8E6-F2D7-64E1761C0151}"/>
                    </a:ext>
                  </a:extLst>
                </p:cNvPr>
                <p:cNvSpPr txBox="1"/>
                <p:nvPr/>
              </p:nvSpPr>
              <p:spPr>
                <a:xfrm>
                  <a:off x="712068" y="4811777"/>
                  <a:ext cx="2986390" cy="10307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  J’ai besoin de services utiles pour mieux gérer mon activité. Je suis souvent débordé et j’ai très peu de temps.» </a:t>
                  </a:r>
                </a:p>
              </p:txBody>
            </p:sp>
            <p:sp>
              <p:nvSpPr>
                <p:cNvPr id="16" name="ZoneTexte 15">
                  <a:extLst>
                    <a:ext uri="{FF2B5EF4-FFF2-40B4-BE49-F238E27FC236}">
                      <a16:creationId xmlns:a16="http://schemas.microsoft.com/office/drawing/2014/main" id="{4B976C1D-27CC-0901-FBE4-EC634EAA29D5}"/>
                    </a:ext>
                  </a:extLst>
                </p:cNvPr>
                <p:cNvSpPr txBox="1"/>
                <p:nvPr/>
              </p:nvSpPr>
              <p:spPr>
                <a:xfrm>
                  <a:off x="1378128" y="3980630"/>
                  <a:ext cx="2142441" cy="66499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Ahmed</a:t>
                  </a:r>
                </a:p>
                <a:p>
                  <a:r>
                    <a:rPr lang="fr-FR" sz="1000" dirty="0">
                      <a:solidFill>
                        <a:prstClr val="black"/>
                      </a:solidFill>
                      <a:latin typeface="Calibri"/>
                      <a:ea typeface="Calibri"/>
                      <a:cs typeface="Calibri"/>
                    </a:rPr>
                    <a:t>Gérant d’une société de sous-traitant pour l’industrie High tech </a:t>
                  </a:r>
                </a:p>
              </p:txBody>
            </p:sp>
          </p:grpSp>
        </p:grpSp>
        <p:pic>
          <p:nvPicPr>
            <p:cNvPr id="44" name="Image 43">
              <a:extLst>
                <a:ext uri="{FF2B5EF4-FFF2-40B4-BE49-F238E27FC236}">
                  <a16:creationId xmlns:a16="http://schemas.microsoft.com/office/drawing/2014/main" id="{31965A3A-D887-FD47-C79D-B0FEACBDCAE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849978" y="6200330"/>
              <a:ext cx="860248" cy="591763"/>
            </a:xfrm>
            <a:prstGeom prst="rect">
              <a:avLst/>
            </a:prstGeom>
          </p:spPr>
        </p:pic>
      </p:grpSp>
      <p:pic>
        <p:nvPicPr>
          <p:cNvPr id="45" name="Image 44" descr="Une image contenant texte, capture d’écran, Police, logo&#10;&#10;Description générée automatiquement">
            <a:extLst>
              <a:ext uri="{FF2B5EF4-FFF2-40B4-BE49-F238E27FC236}">
                <a16:creationId xmlns:a16="http://schemas.microsoft.com/office/drawing/2014/main" id="{22779036-E1EF-AC51-405D-8CEB0592B9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94778" y="3507809"/>
            <a:ext cx="955264" cy="657233"/>
          </a:xfrm>
          <a:prstGeom prst="rect">
            <a:avLst/>
          </a:prstGeom>
        </p:spPr>
      </p:pic>
      <p:graphicFrame>
        <p:nvGraphicFramePr>
          <p:cNvPr id="46" name="Tableau 16">
            <a:extLst>
              <a:ext uri="{FF2B5EF4-FFF2-40B4-BE49-F238E27FC236}">
                <a16:creationId xmlns:a16="http://schemas.microsoft.com/office/drawing/2014/main" id="{86CBC886-467E-20CF-E2A2-E8D474F2D30E}"/>
              </a:ext>
            </a:extLst>
          </p:cNvPr>
          <p:cNvGraphicFramePr>
            <a:graphicFrameLocks noGrp="1"/>
          </p:cNvGraphicFramePr>
          <p:nvPr>
            <p:extLst>
              <p:ext uri="{D42A27DB-BD31-4B8C-83A1-F6EECF244321}">
                <p14:modId xmlns:p14="http://schemas.microsoft.com/office/powerpoint/2010/main" val="2635856161"/>
              </p:ext>
            </p:extLst>
          </p:nvPr>
        </p:nvGraphicFramePr>
        <p:xfrm>
          <a:off x="8466325" y="917348"/>
          <a:ext cx="3672408" cy="2865120"/>
        </p:xfrm>
        <a:graphic>
          <a:graphicData uri="http://schemas.openxmlformats.org/drawingml/2006/table">
            <a:tbl>
              <a:tblPr firstRow="1" bandRow="1">
                <a:tableStyleId>{5DA37D80-6434-44D0-A028-1B22A696006F}</a:tableStyleId>
              </a:tblPr>
              <a:tblGrid>
                <a:gridCol w="3672408">
                  <a:extLst>
                    <a:ext uri="{9D8B030D-6E8A-4147-A177-3AD203B41FA5}">
                      <a16:colId xmlns:a16="http://schemas.microsoft.com/office/drawing/2014/main" val="3217881555"/>
                    </a:ext>
                  </a:extLst>
                </a:gridCol>
              </a:tblGrid>
              <a:tr h="287646">
                <a:tc>
                  <a:txBody>
                    <a:bodyPr/>
                    <a:lstStyle/>
                    <a:p>
                      <a:pPr algn="ctr"/>
                      <a:r>
                        <a:rPr lang="fr-FR" sz="1400">
                          <a:latin typeface="Univers Condensed Light" panose="020B0306020202040204" pitchFamily="34" charset="0"/>
                        </a:rPr>
                        <a:t>Les gains pour le chef d’entreprise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54090626"/>
                  </a:ext>
                </a:extLst>
              </a:tr>
              <a:tr h="2101414">
                <a:tc>
                  <a:txBody>
                    <a:bodyPr/>
                    <a:lstStyle/>
                    <a:p>
                      <a:pPr marL="0" indent="0">
                        <a:buFont typeface="Arial" panose="020B0604020202020204" pitchFamily="34" charset="0"/>
                        <a:buNone/>
                      </a:pPr>
                      <a:endParaRPr lang="fr-FR" sz="1200" b="1" dirty="0">
                        <a:latin typeface="Univers Condensed Light" panose="020B0306020202040204" pitchFamily="34" charset="0"/>
                      </a:endParaRPr>
                    </a:p>
                    <a:p>
                      <a:pPr marL="285750" indent="-285750">
                        <a:buFont typeface="Arial" panose="020B0604020202020204" pitchFamily="34" charset="0"/>
                        <a:buChar char="•"/>
                      </a:pPr>
                      <a:r>
                        <a:rPr lang="fr-FR" sz="1200" b="1" dirty="0">
                          <a:latin typeface="Univers Condensed Light" panose="020B0306020202040204" pitchFamily="34" charset="0"/>
                        </a:rPr>
                        <a:t>Tranquillité d’esprit </a:t>
                      </a:r>
                      <a:r>
                        <a:rPr lang="fr-FR" sz="1200" dirty="0">
                          <a:latin typeface="Univers Condensed Light" panose="020B0306020202040204" pitchFamily="34" charset="0"/>
                        </a:rPr>
                        <a:t>: Plafonds de paiement étendus </a:t>
                      </a: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dirty="0">
                          <a:latin typeface="Univers Condensed Light" panose="020B0306020202040204" pitchFamily="34" charset="0"/>
                        </a:rPr>
                        <a:t>Assistant dédié </a:t>
                      </a:r>
                      <a:r>
                        <a:rPr lang="fr-FR" sz="1200" dirty="0">
                          <a:latin typeface="Univers Condensed Light" panose="020B0306020202040204" pitchFamily="34" charset="0"/>
                        </a:rPr>
                        <a:t>( Service Platinum Business) :</a:t>
                      </a:r>
                    </a:p>
                    <a:p>
                      <a:pPr marL="742939" marR="0" lvl="1"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kern="1200" noProof="0" dirty="0">
                          <a:solidFill>
                            <a:schemeClr val="tx1"/>
                          </a:solidFill>
                          <a:latin typeface="Univers Condensed Light" panose="020B0306020202040204" pitchFamily="34" charset="0"/>
                          <a:ea typeface="+mn-ea"/>
                          <a:cs typeface="+mn-cs"/>
                        </a:rPr>
                        <a:t>Réservation de places sur des stands lors de salons professionnels</a:t>
                      </a:r>
                    </a:p>
                    <a:p>
                      <a:pPr marL="742939" marR="0" lvl="1"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kern="1200" dirty="0">
                          <a:solidFill>
                            <a:schemeClr val="tx1"/>
                          </a:solidFill>
                          <a:latin typeface="Univers Condensed Light" panose="020B0306020202040204" pitchFamily="34" charset="0"/>
                          <a:ea typeface="+mn-ea"/>
                          <a:cs typeface="+mn-cs"/>
                        </a:rPr>
                        <a:t>Secrétariat courant : location ou achat de matériel, recherche d’un(e) secrétaire, </a:t>
                      </a:r>
                      <a:r>
                        <a:rPr lang="fr-FR" sz="1200" b="0" kern="1200" dirty="0" err="1">
                          <a:solidFill>
                            <a:schemeClr val="tx1"/>
                          </a:solidFill>
                          <a:latin typeface="Univers Condensed Light" panose="020B0306020202040204" pitchFamily="34" charset="0"/>
                          <a:ea typeface="+mn-ea"/>
                          <a:cs typeface="+mn-cs"/>
                        </a:rPr>
                        <a:t>etc</a:t>
                      </a:r>
                      <a:endParaRPr lang="fr-FR" sz="1200" b="0" kern="1200" noProof="0" dirty="0">
                        <a:solidFill>
                          <a:schemeClr val="tx1"/>
                        </a:solidFill>
                        <a:latin typeface="Univers Condensed Light" panose="020B0306020202040204" pitchFamily="34" charset="0"/>
                        <a:ea typeface="+mn-ea"/>
                        <a:cs typeface="+mn-cs"/>
                      </a:endParaRPr>
                    </a:p>
                    <a:p>
                      <a:pPr marL="285750" indent="-285750" algn="l" defTabSz="914377" rtl="0" eaLnBrk="1" latinLnBrk="0" hangingPunct="1">
                        <a:lnSpc>
                          <a:spcPct val="100000"/>
                        </a:lnSpc>
                        <a:spcBef>
                          <a:spcPct val="0"/>
                        </a:spcBef>
                        <a:buFont typeface="Arial" panose="020B0604020202020204" pitchFamily="34" charset="0"/>
                        <a:buChar char="•"/>
                      </a:pPr>
                      <a:r>
                        <a:rPr lang="fr-FR" sz="1200" b="1" kern="1200" dirty="0">
                          <a:solidFill>
                            <a:schemeClr val="tx1"/>
                          </a:solidFill>
                          <a:latin typeface="Univers Condensed Light" panose="020B0306020202040204" pitchFamily="34" charset="0"/>
                          <a:ea typeface="+mn-ea"/>
                          <a:cs typeface="+mn-cs"/>
                        </a:rPr>
                        <a:t>Garantie prolongation constructeur </a:t>
                      </a:r>
                      <a:r>
                        <a:rPr lang="fr-FR" sz="1200" kern="1200" dirty="0">
                          <a:solidFill>
                            <a:schemeClr val="tx1"/>
                          </a:solidFill>
                          <a:latin typeface="Univers Condensed Light" panose="020B0306020202040204" pitchFamily="34" charset="0"/>
                          <a:ea typeface="+mn-ea"/>
                          <a:cs typeface="+mn-cs"/>
                        </a:rPr>
                        <a:t>de 6 mois </a:t>
                      </a:r>
                    </a:p>
                    <a:p>
                      <a:pPr marL="285750" indent="-285750" algn="l" defTabSz="914377" rtl="0" eaLnBrk="1" latinLnBrk="0" hangingPunct="1">
                        <a:lnSpc>
                          <a:spcPct val="100000"/>
                        </a:lnSpc>
                        <a:spcBef>
                          <a:spcPct val="0"/>
                        </a:spcBef>
                        <a:buFont typeface="Arial" panose="020B0604020202020204" pitchFamily="34" charset="0"/>
                        <a:buChar char="•"/>
                      </a:pPr>
                      <a:r>
                        <a:rPr lang="fr-FR" sz="1200" b="1" kern="1200" dirty="0">
                          <a:solidFill>
                            <a:schemeClr val="tx1"/>
                          </a:solidFill>
                          <a:latin typeface="Univers Condensed Light" panose="020B0306020202040204" pitchFamily="34" charset="0"/>
                          <a:ea typeface="+mn-ea"/>
                          <a:cs typeface="+mn-cs"/>
                        </a:rPr>
                        <a:t>Garantie achat </a:t>
                      </a:r>
                      <a:r>
                        <a:rPr lang="fr-FR" sz="1200" b="0" kern="1200" dirty="0">
                          <a:solidFill>
                            <a:schemeClr val="tx1"/>
                          </a:solidFill>
                          <a:latin typeface="Univers Condensed Light" panose="020B0306020202040204" pitchFamily="34" charset="0"/>
                          <a:ea typeface="+mn-ea"/>
                          <a:cs typeface="+mn-cs"/>
                        </a:rPr>
                        <a:t>dans les 30 jours suivant la date d’achat ou de livraison.</a:t>
                      </a:r>
                    </a:p>
                    <a:p>
                      <a:pPr marL="285750" indent="-285750" algn="l" defTabSz="914377" rtl="0" eaLnBrk="1" latinLnBrk="0" hangingPunct="1">
                        <a:lnSpc>
                          <a:spcPct val="100000"/>
                        </a:lnSpc>
                        <a:spcBef>
                          <a:spcPct val="0"/>
                        </a:spcBef>
                        <a:buFont typeface="Arial" panose="020B0604020202020204" pitchFamily="34" charset="0"/>
                        <a:buChar char="•"/>
                      </a:pPr>
                      <a:r>
                        <a:rPr lang="fr-FR" sz="1200" b="1" kern="1200" dirty="0">
                          <a:solidFill>
                            <a:schemeClr val="tx1"/>
                          </a:solidFill>
                          <a:latin typeface="Univers Condensed Light" panose="020B0306020202040204" pitchFamily="34" charset="0"/>
                          <a:ea typeface="+mn-ea"/>
                          <a:cs typeface="+mn-cs"/>
                        </a:rPr>
                        <a:t>Proposition de prestataires selon vos critères et votre budget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85051434"/>
                  </a:ext>
                </a:extLst>
              </a:tr>
              <a:tr h="258882">
                <a:tc>
                  <a:txBody>
                    <a:bodyPr/>
                    <a:lstStyle/>
                    <a:p>
                      <a:pPr marL="0" indent="0">
                        <a:buFont typeface="Arial" panose="020B0604020202020204" pitchFamily="34" charset="0"/>
                        <a:buNone/>
                      </a:pPr>
                      <a:endParaRPr lang="fr-FR" sz="1200" dirty="0">
                        <a:latin typeface="Univers Condensed Light" panose="020B030602020204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64717537"/>
                  </a:ext>
                </a:extLst>
              </a:tr>
            </a:tbl>
          </a:graphicData>
        </a:graphic>
      </p:graphicFrame>
      <p:pic>
        <p:nvPicPr>
          <p:cNvPr id="47" name="Image 46" descr="Une image contenant texte, capture d’écran, Police, logo&#10;&#10;Description générée automatiquement">
            <a:extLst>
              <a:ext uri="{FF2B5EF4-FFF2-40B4-BE49-F238E27FC236}">
                <a16:creationId xmlns:a16="http://schemas.microsoft.com/office/drawing/2014/main" id="{06BA16C6-CB8C-F57E-0080-09737EBA70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22243" y="3415274"/>
            <a:ext cx="955264" cy="657233"/>
          </a:xfrm>
          <a:prstGeom prst="rect">
            <a:avLst/>
          </a:prstGeom>
        </p:spPr>
      </p:pic>
      <p:sp>
        <p:nvSpPr>
          <p:cNvPr id="5" name="ZoneTexte 4">
            <a:extLst>
              <a:ext uri="{FF2B5EF4-FFF2-40B4-BE49-F238E27FC236}">
                <a16:creationId xmlns:a16="http://schemas.microsoft.com/office/drawing/2014/main" id="{463C908B-09F9-1B03-CB21-B2781FB76BE9}"/>
              </a:ext>
            </a:extLst>
          </p:cNvPr>
          <p:cNvSpPr txBox="1"/>
          <p:nvPr/>
        </p:nvSpPr>
        <p:spPr>
          <a:xfrm>
            <a:off x="-1713" y="6702176"/>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latin typeface="Visa Dialect Regular"/>
              </a:rPr>
              <a:t>Document à usage interne uniquement – Ne pas diffuser</a:t>
            </a:r>
          </a:p>
        </p:txBody>
      </p:sp>
      <p:pic>
        <p:nvPicPr>
          <p:cNvPr id="4" name="Image 3">
            <a:extLst>
              <a:ext uri="{FF2B5EF4-FFF2-40B4-BE49-F238E27FC236}">
                <a16:creationId xmlns:a16="http://schemas.microsoft.com/office/drawing/2014/main" id="{CB539B56-DE6F-A022-C49E-1EBB0A39B36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692270" y="3428999"/>
            <a:ext cx="927621" cy="638109"/>
          </a:xfrm>
          <a:prstGeom prst="rect">
            <a:avLst/>
          </a:prstGeom>
        </p:spPr>
      </p:pic>
      <p:sp>
        <p:nvSpPr>
          <p:cNvPr id="20" name="ZoneTexte 19">
            <a:extLst>
              <a:ext uri="{FF2B5EF4-FFF2-40B4-BE49-F238E27FC236}">
                <a16:creationId xmlns:a16="http://schemas.microsoft.com/office/drawing/2014/main" id="{A2FBA9EE-FBE0-483D-9786-925E3CCF82E0}"/>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6" name="ZoneTexte 5">
            <a:extLst>
              <a:ext uri="{FF2B5EF4-FFF2-40B4-BE49-F238E27FC236}">
                <a16:creationId xmlns:a16="http://schemas.microsoft.com/office/drawing/2014/main" id="{A387D88F-F7C5-72A3-AC76-8583F5758FEE}"/>
              </a:ext>
            </a:extLst>
          </p:cNvPr>
          <p:cNvSpPr txBox="1"/>
          <p:nvPr/>
        </p:nvSpPr>
        <p:spPr>
          <a:xfrm>
            <a:off x="626629" y="160223"/>
            <a:ext cx="10071188" cy="446276"/>
          </a:xfrm>
          <a:prstGeom prst="rect">
            <a:avLst/>
          </a:prstGeom>
          <a:noFill/>
        </p:spPr>
        <p:txBody>
          <a:bodyPr wrap="square">
            <a:spAutoFit/>
          </a:bodyPr>
          <a:lstStyle/>
          <a:p>
            <a:r>
              <a:rPr lang="fr-FR" sz="2300" b="1" cap="all" dirty="0">
                <a:solidFill>
                  <a:schemeClr val="tx2"/>
                </a:solidFill>
                <a:latin typeface="+mj-lt"/>
                <a:ea typeface="+mj-ea"/>
                <a:cs typeface="+mj-cs"/>
              </a:rPr>
              <a:t>Comment faire monter en gamme un client pro ?</a:t>
            </a:r>
          </a:p>
        </p:txBody>
      </p:sp>
    </p:spTree>
    <p:extLst>
      <p:ext uri="{BB962C8B-B14F-4D97-AF65-F5344CB8AC3E}">
        <p14:creationId xmlns:p14="http://schemas.microsoft.com/office/powerpoint/2010/main" val="290181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D73787C7-3E71-FDDD-E925-520E6D8CE8AF}"/>
              </a:ext>
            </a:extLst>
          </p:cNvPr>
          <p:cNvSpPr>
            <a:spLocks noGrp="1"/>
          </p:cNvSpPr>
          <p:nvPr>
            <p:ph type="title"/>
          </p:nvPr>
        </p:nvSpPr>
        <p:spPr/>
        <p:txBody>
          <a:bodyPr/>
          <a:lstStyle/>
          <a:p>
            <a:r>
              <a:rPr lang="fr-FR" sz="2000" dirty="0">
                <a:solidFill>
                  <a:schemeClr val="tx1"/>
                </a:solidFill>
                <a:latin typeface="+mn-lt"/>
                <a:ea typeface="+mn-ea"/>
                <a:cs typeface="+mn-cs"/>
              </a:rPr>
              <a:t>traiter les objections clients CARTE VISA GOLD BUSINESS</a:t>
            </a:r>
          </a:p>
        </p:txBody>
      </p:sp>
      <p:grpSp>
        <p:nvGrpSpPr>
          <p:cNvPr id="34" name="Group 31">
            <a:extLst>
              <a:ext uri="{FF2B5EF4-FFF2-40B4-BE49-F238E27FC236}">
                <a16:creationId xmlns:a16="http://schemas.microsoft.com/office/drawing/2014/main" id="{66713C56-CB7B-40AB-05BA-19C2CE5616E2}"/>
              </a:ext>
            </a:extLst>
          </p:cNvPr>
          <p:cNvGrpSpPr/>
          <p:nvPr/>
        </p:nvGrpSpPr>
        <p:grpSpPr>
          <a:xfrm>
            <a:off x="292320" y="1971016"/>
            <a:ext cx="2575712" cy="2509628"/>
            <a:chOff x="2548528" y="3930208"/>
            <a:chExt cx="8337200" cy="8370161"/>
          </a:xfrm>
        </p:grpSpPr>
        <p:sp>
          <p:nvSpPr>
            <p:cNvPr id="35" name="Freeform 139">
              <a:extLst>
                <a:ext uri="{FF2B5EF4-FFF2-40B4-BE49-F238E27FC236}">
                  <a16:creationId xmlns:a16="http://schemas.microsoft.com/office/drawing/2014/main" id="{FF84A380-463A-A753-BB02-EB2CA7E8876C}"/>
                </a:ext>
              </a:extLst>
            </p:cNvPr>
            <p:cNvSpPr>
              <a:spLocks noChangeArrowheads="1"/>
            </p:cNvSpPr>
            <p:nvPr/>
          </p:nvSpPr>
          <p:spPr bwMode="auto">
            <a:xfrm>
              <a:off x="5564210" y="5946156"/>
              <a:ext cx="4998672" cy="3971475"/>
            </a:xfrm>
            <a:custGeom>
              <a:avLst/>
              <a:gdLst>
                <a:gd name="T0" fmla="*/ 3596 w 4014"/>
                <a:gd name="T1" fmla="*/ 20 h 3189"/>
                <a:gd name="T2" fmla="*/ 1853 w 4014"/>
                <a:gd name="T3" fmla="*/ 169 h 3189"/>
                <a:gd name="T4" fmla="*/ 1853 w 4014"/>
                <a:gd name="T5" fmla="*/ 452 h 3189"/>
                <a:gd name="T6" fmla="*/ 1853 w 4014"/>
                <a:gd name="T7" fmla="*/ 452 h 3189"/>
                <a:gd name="T8" fmla="*/ 1516 w 4014"/>
                <a:gd name="T9" fmla="*/ 822 h 3189"/>
                <a:gd name="T10" fmla="*/ 1285 w 4014"/>
                <a:gd name="T11" fmla="*/ 844 h 3189"/>
                <a:gd name="T12" fmla="*/ 1285 w 4014"/>
                <a:gd name="T13" fmla="*/ 844 h 3189"/>
                <a:gd name="T14" fmla="*/ 712 w 4014"/>
                <a:gd name="T15" fmla="*/ 1570 h 3189"/>
                <a:gd name="T16" fmla="*/ 712 w 4014"/>
                <a:gd name="T17" fmla="*/ 1570 h 3189"/>
                <a:gd name="T18" fmla="*/ 735 w 4014"/>
                <a:gd name="T19" fmla="*/ 894 h 3189"/>
                <a:gd name="T20" fmla="*/ 0 w 4014"/>
                <a:gd name="T21" fmla="*/ 963 h 3189"/>
                <a:gd name="T22" fmla="*/ 0 w 4014"/>
                <a:gd name="T23" fmla="*/ 2069 h 3189"/>
                <a:gd name="T24" fmla="*/ 0 w 4014"/>
                <a:gd name="T25" fmla="*/ 2069 h 3189"/>
                <a:gd name="T26" fmla="*/ 338 w 4014"/>
                <a:gd name="T27" fmla="*/ 2440 h 3189"/>
                <a:gd name="T28" fmla="*/ 568 w 4014"/>
                <a:gd name="T29" fmla="*/ 2461 h 3189"/>
                <a:gd name="T30" fmla="*/ 568 w 4014"/>
                <a:gd name="T31" fmla="*/ 2461 h 3189"/>
                <a:gd name="T32" fmla="*/ 1141 w 4014"/>
                <a:gd name="T33" fmla="*/ 3188 h 3189"/>
                <a:gd name="T34" fmla="*/ 1141 w 4014"/>
                <a:gd name="T35" fmla="*/ 3188 h 3189"/>
                <a:gd name="T36" fmla="*/ 1118 w 4014"/>
                <a:gd name="T37" fmla="*/ 2512 h 3189"/>
                <a:gd name="T38" fmla="*/ 3481 w 4014"/>
                <a:gd name="T39" fmla="*/ 2732 h 3189"/>
                <a:gd name="T40" fmla="*/ 3481 w 4014"/>
                <a:gd name="T41" fmla="*/ 2732 h 3189"/>
                <a:gd name="T42" fmla="*/ 3887 w 4014"/>
                <a:gd name="T43" fmla="*/ 2382 h 3189"/>
                <a:gd name="T44" fmla="*/ 4000 w 4014"/>
                <a:gd name="T45" fmla="*/ 412 h 3189"/>
                <a:gd name="T46" fmla="*/ 4000 w 4014"/>
                <a:gd name="T47" fmla="*/ 412 h 3189"/>
                <a:gd name="T48" fmla="*/ 3596 w 4014"/>
                <a:gd name="T49" fmla="*/ 20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4" h="3189">
                  <a:moveTo>
                    <a:pt x="3596" y="20"/>
                  </a:moveTo>
                  <a:lnTo>
                    <a:pt x="1853" y="169"/>
                  </a:lnTo>
                  <a:lnTo>
                    <a:pt x="1853" y="452"/>
                  </a:lnTo>
                  <a:lnTo>
                    <a:pt x="1853" y="452"/>
                  </a:lnTo>
                  <a:cubicBezTo>
                    <a:pt x="1853" y="644"/>
                    <a:pt x="1707" y="804"/>
                    <a:pt x="1516" y="822"/>
                  </a:cubicBezTo>
                  <a:lnTo>
                    <a:pt x="1285" y="844"/>
                  </a:lnTo>
                  <a:lnTo>
                    <a:pt x="1285" y="844"/>
                  </a:lnTo>
                  <a:cubicBezTo>
                    <a:pt x="1182" y="1472"/>
                    <a:pt x="712" y="1570"/>
                    <a:pt x="712" y="1570"/>
                  </a:cubicBezTo>
                  <a:lnTo>
                    <a:pt x="712" y="1570"/>
                  </a:lnTo>
                  <a:cubicBezTo>
                    <a:pt x="843" y="1492"/>
                    <a:pt x="800" y="1168"/>
                    <a:pt x="735" y="894"/>
                  </a:cubicBezTo>
                  <a:lnTo>
                    <a:pt x="0" y="963"/>
                  </a:lnTo>
                  <a:lnTo>
                    <a:pt x="0" y="2069"/>
                  </a:lnTo>
                  <a:lnTo>
                    <a:pt x="0" y="2069"/>
                  </a:lnTo>
                  <a:cubicBezTo>
                    <a:pt x="0" y="2261"/>
                    <a:pt x="146" y="2422"/>
                    <a:pt x="338" y="2440"/>
                  </a:cubicBezTo>
                  <a:lnTo>
                    <a:pt x="568" y="2461"/>
                  </a:lnTo>
                  <a:lnTo>
                    <a:pt x="568" y="2461"/>
                  </a:lnTo>
                  <a:cubicBezTo>
                    <a:pt x="671" y="3089"/>
                    <a:pt x="1141" y="3188"/>
                    <a:pt x="1141" y="3188"/>
                  </a:cubicBezTo>
                  <a:lnTo>
                    <a:pt x="1141" y="3188"/>
                  </a:lnTo>
                  <a:cubicBezTo>
                    <a:pt x="1010" y="3109"/>
                    <a:pt x="1053" y="2785"/>
                    <a:pt x="1118" y="2512"/>
                  </a:cubicBezTo>
                  <a:lnTo>
                    <a:pt x="3481" y="2732"/>
                  </a:lnTo>
                  <a:lnTo>
                    <a:pt x="3481" y="2732"/>
                  </a:lnTo>
                  <a:cubicBezTo>
                    <a:pt x="3691" y="2751"/>
                    <a:pt x="3875" y="2593"/>
                    <a:pt x="3887" y="2382"/>
                  </a:cubicBezTo>
                  <a:lnTo>
                    <a:pt x="4000" y="412"/>
                  </a:lnTo>
                  <a:lnTo>
                    <a:pt x="4000" y="412"/>
                  </a:lnTo>
                  <a:cubicBezTo>
                    <a:pt x="4013" y="185"/>
                    <a:pt x="3822" y="0"/>
                    <a:pt x="3596" y="20"/>
                  </a:cubicBezTo>
                </a:path>
              </a:pathLst>
            </a:custGeom>
            <a:solidFill>
              <a:schemeClr val="tx1">
                <a:lumMod val="20000"/>
                <a:lumOff val="80000"/>
              </a:schemeClr>
            </a:solidFill>
            <a:ln>
              <a:noFill/>
            </a:ln>
            <a:effectLst/>
          </p:spPr>
          <p:txBody>
            <a:bodyPr wrap="none" anchor="ctr"/>
            <a:lstStyle/>
            <a:p>
              <a:endParaRPr lang="en-US"/>
            </a:p>
          </p:txBody>
        </p:sp>
        <p:sp>
          <p:nvSpPr>
            <p:cNvPr id="36" name="Freeform 140">
              <a:extLst>
                <a:ext uri="{FF2B5EF4-FFF2-40B4-BE49-F238E27FC236}">
                  <a16:creationId xmlns:a16="http://schemas.microsoft.com/office/drawing/2014/main" id="{A193DE30-B254-FB4E-1918-4650394609A9}"/>
                </a:ext>
              </a:extLst>
            </p:cNvPr>
            <p:cNvSpPr>
              <a:spLocks noChangeArrowheads="1"/>
            </p:cNvSpPr>
            <p:nvPr/>
          </p:nvSpPr>
          <p:spPr bwMode="auto">
            <a:xfrm>
              <a:off x="2872617" y="3930208"/>
              <a:ext cx="4998672" cy="3427661"/>
            </a:xfrm>
            <a:custGeom>
              <a:avLst/>
              <a:gdLst>
                <a:gd name="T0" fmla="*/ 2499 w 4014"/>
                <a:gd name="T1" fmla="*/ 1918 h 2752"/>
                <a:gd name="T2" fmla="*/ 4013 w 4014"/>
                <a:gd name="T3" fmla="*/ 1787 h 2752"/>
                <a:gd name="T4" fmla="*/ 4013 w 4014"/>
                <a:gd name="T5" fmla="*/ 671 h 2752"/>
                <a:gd name="T6" fmla="*/ 4013 w 4014"/>
                <a:gd name="T7" fmla="*/ 671 h 2752"/>
                <a:gd name="T8" fmla="*/ 3672 w 4014"/>
                <a:gd name="T9" fmla="*/ 300 h 2752"/>
                <a:gd name="T10" fmla="*/ 416 w 4014"/>
                <a:gd name="T11" fmla="*/ 20 h 2752"/>
                <a:gd name="T12" fmla="*/ 416 w 4014"/>
                <a:gd name="T13" fmla="*/ 20 h 2752"/>
                <a:gd name="T14" fmla="*/ 13 w 4014"/>
                <a:gd name="T15" fmla="*/ 412 h 2752"/>
                <a:gd name="T16" fmla="*/ 125 w 4014"/>
                <a:gd name="T17" fmla="*/ 2382 h 2752"/>
                <a:gd name="T18" fmla="*/ 125 w 4014"/>
                <a:gd name="T19" fmla="*/ 2382 h 2752"/>
                <a:gd name="T20" fmla="*/ 531 w 4014"/>
                <a:gd name="T21" fmla="*/ 2732 h 2752"/>
                <a:gd name="T22" fmla="*/ 2159 w 4014"/>
                <a:gd name="T23" fmla="*/ 2581 h 2752"/>
                <a:gd name="T24" fmla="*/ 2159 w 4014"/>
                <a:gd name="T25" fmla="*/ 2289 h 2752"/>
                <a:gd name="T26" fmla="*/ 2159 w 4014"/>
                <a:gd name="T27" fmla="*/ 2289 h 2752"/>
                <a:gd name="T28" fmla="*/ 2499 w 4014"/>
                <a:gd name="T29" fmla="*/ 1918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14" h="2752">
                  <a:moveTo>
                    <a:pt x="2499" y="1918"/>
                  </a:moveTo>
                  <a:lnTo>
                    <a:pt x="4013" y="1787"/>
                  </a:lnTo>
                  <a:lnTo>
                    <a:pt x="4013" y="671"/>
                  </a:lnTo>
                  <a:lnTo>
                    <a:pt x="4013" y="671"/>
                  </a:lnTo>
                  <a:cubicBezTo>
                    <a:pt x="4013" y="478"/>
                    <a:pt x="3865" y="317"/>
                    <a:pt x="3672" y="300"/>
                  </a:cubicBezTo>
                  <a:lnTo>
                    <a:pt x="416" y="20"/>
                  </a:lnTo>
                  <a:lnTo>
                    <a:pt x="416" y="20"/>
                  </a:lnTo>
                  <a:cubicBezTo>
                    <a:pt x="191" y="0"/>
                    <a:pt x="0" y="186"/>
                    <a:pt x="13" y="412"/>
                  </a:cubicBezTo>
                  <a:lnTo>
                    <a:pt x="125" y="2382"/>
                  </a:lnTo>
                  <a:lnTo>
                    <a:pt x="125" y="2382"/>
                  </a:lnTo>
                  <a:cubicBezTo>
                    <a:pt x="137" y="2593"/>
                    <a:pt x="321" y="2751"/>
                    <a:pt x="531" y="2732"/>
                  </a:cubicBezTo>
                  <a:lnTo>
                    <a:pt x="2159" y="2581"/>
                  </a:lnTo>
                  <a:lnTo>
                    <a:pt x="2159" y="2289"/>
                  </a:lnTo>
                  <a:lnTo>
                    <a:pt x="2159" y="2289"/>
                  </a:lnTo>
                  <a:cubicBezTo>
                    <a:pt x="2159" y="2096"/>
                    <a:pt x="2307" y="1935"/>
                    <a:pt x="2499" y="1918"/>
                  </a:cubicBezTo>
                </a:path>
              </a:pathLst>
            </a:custGeom>
            <a:solidFill>
              <a:schemeClr val="tx1">
                <a:lumMod val="20000"/>
                <a:lumOff val="80000"/>
              </a:schemeClr>
            </a:solidFill>
            <a:ln>
              <a:noFill/>
            </a:ln>
            <a:effectLst/>
          </p:spPr>
          <p:txBody>
            <a:bodyPr wrap="none" anchor="ctr"/>
            <a:lstStyle/>
            <a:p>
              <a:endParaRPr lang="en-US"/>
            </a:p>
          </p:txBody>
        </p:sp>
        <p:sp>
          <p:nvSpPr>
            <p:cNvPr id="37" name="Freeform 141">
              <a:extLst>
                <a:ext uri="{FF2B5EF4-FFF2-40B4-BE49-F238E27FC236}">
                  <a16:creationId xmlns:a16="http://schemas.microsoft.com/office/drawing/2014/main" id="{F0E43FE4-7049-5414-7382-994DC2D698C6}"/>
                </a:ext>
              </a:extLst>
            </p:cNvPr>
            <p:cNvSpPr>
              <a:spLocks noChangeArrowheads="1"/>
            </p:cNvSpPr>
            <p:nvPr/>
          </p:nvSpPr>
          <p:spPr bwMode="auto">
            <a:xfrm>
              <a:off x="5564208" y="6160387"/>
              <a:ext cx="2312574" cy="1746788"/>
            </a:xfrm>
            <a:custGeom>
              <a:avLst/>
              <a:gdLst>
                <a:gd name="T0" fmla="*/ 712 w 1855"/>
                <a:gd name="T1" fmla="*/ 1401 h 1402"/>
                <a:gd name="T2" fmla="*/ 712 w 1855"/>
                <a:gd name="T3" fmla="*/ 1401 h 1402"/>
                <a:gd name="T4" fmla="*/ 1285 w 1855"/>
                <a:gd name="T5" fmla="*/ 675 h 1402"/>
                <a:gd name="T6" fmla="*/ 1516 w 1855"/>
                <a:gd name="T7" fmla="*/ 653 h 1402"/>
                <a:gd name="T8" fmla="*/ 1516 w 1855"/>
                <a:gd name="T9" fmla="*/ 653 h 1402"/>
                <a:gd name="T10" fmla="*/ 1854 w 1855"/>
                <a:gd name="T11" fmla="*/ 283 h 1402"/>
                <a:gd name="T12" fmla="*/ 1854 w 1855"/>
                <a:gd name="T13" fmla="*/ 0 h 1402"/>
                <a:gd name="T14" fmla="*/ 340 w 1855"/>
                <a:gd name="T15" fmla="*/ 131 h 1402"/>
                <a:gd name="T16" fmla="*/ 340 w 1855"/>
                <a:gd name="T17" fmla="*/ 131 h 1402"/>
                <a:gd name="T18" fmla="*/ 0 w 1855"/>
                <a:gd name="T19" fmla="*/ 502 h 1402"/>
                <a:gd name="T20" fmla="*/ 0 w 1855"/>
                <a:gd name="T21" fmla="*/ 794 h 1402"/>
                <a:gd name="T22" fmla="*/ 735 w 1855"/>
                <a:gd name="T23" fmla="*/ 725 h 1402"/>
                <a:gd name="T24" fmla="*/ 735 w 1855"/>
                <a:gd name="T25" fmla="*/ 725 h 1402"/>
                <a:gd name="T26" fmla="*/ 712 w 1855"/>
                <a:gd name="T27" fmla="*/ 1401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55" h="1402">
                  <a:moveTo>
                    <a:pt x="712" y="1401"/>
                  </a:moveTo>
                  <a:lnTo>
                    <a:pt x="712" y="1401"/>
                  </a:lnTo>
                  <a:cubicBezTo>
                    <a:pt x="712" y="1401"/>
                    <a:pt x="1182" y="1303"/>
                    <a:pt x="1285" y="675"/>
                  </a:cubicBezTo>
                  <a:lnTo>
                    <a:pt x="1516" y="653"/>
                  </a:lnTo>
                  <a:lnTo>
                    <a:pt x="1516" y="653"/>
                  </a:lnTo>
                  <a:cubicBezTo>
                    <a:pt x="1707" y="635"/>
                    <a:pt x="1854" y="475"/>
                    <a:pt x="1854" y="283"/>
                  </a:cubicBezTo>
                  <a:lnTo>
                    <a:pt x="1854" y="0"/>
                  </a:lnTo>
                  <a:lnTo>
                    <a:pt x="340" y="131"/>
                  </a:lnTo>
                  <a:lnTo>
                    <a:pt x="340" y="131"/>
                  </a:lnTo>
                  <a:cubicBezTo>
                    <a:pt x="148" y="148"/>
                    <a:pt x="0" y="309"/>
                    <a:pt x="0" y="502"/>
                  </a:cubicBezTo>
                  <a:lnTo>
                    <a:pt x="0" y="794"/>
                  </a:lnTo>
                  <a:lnTo>
                    <a:pt x="735" y="725"/>
                  </a:lnTo>
                  <a:lnTo>
                    <a:pt x="735" y="725"/>
                  </a:lnTo>
                  <a:cubicBezTo>
                    <a:pt x="800" y="999"/>
                    <a:pt x="843" y="1323"/>
                    <a:pt x="712" y="1401"/>
                  </a:cubicBezTo>
                </a:path>
              </a:pathLst>
            </a:custGeom>
            <a:solidFill>
              <a:schemeClr val="tx1">
                <a:lumMod val="60000"/>
                <a:lumOff val="40000"/>
              </a:schemeClr>
            </a:solidFill>
            <a:ln>
              <a:noFill/>
            </a:ln>
            <a:effectLst/>
          </p:spPr>
          <p:txBody>
            <a:bodyPr wrap="none" anchor="ctr"/>
            <a:lstStyle/>
            <a:p>
              <a:endParaRPr lang="en-US"/>
            </a:p>
          </p:txBody>
        </p:sp>
        <p:sp>
          <p:nvSpPr>
            <p:cNvPr id="38" name="Freeform 14">
              <a:extLst>
                <a:ext uri="{FF2B5EF4-FFF2-40B4-BE49-F238E27FC236}">
                  <a16:creationId xmlns:a16="http://schemas.microsoft.com/office/drawing/2014/main" id="{00282CE9-63FD-E8E8-4C7E-05C1DC96705B}"/>
                </a:ext>
              </a:extLst>
            </p:cNvPr>
            <p:cNvSpPr>
              <a:spLocks noChangeArrowheads="1"/>
            </p:cNvSpPr>
            <p:nvPr/>
          </p:nvSpPr>
          <p:spPr bwMode="auto">
            <a:xfrm>
              <a:off x="2548528" y="8983812"/>
              <a:ext cx="3228667" cy="3278104"/>
            </a:xfrm>
            <a:custGeom>
              <a:avLst/>
              <a:gdLst>
                <a:gd name="connsiteX0" fmla="*/ 1614334 w 3228667"/>
                <a:gd name="connsiteY0" fmla="*/ 1664392 h 3278104"/>
                <a:gd name="connsiteX1" fmla="*/ 3228667 w 3228667"/>
                <a:gd name="connsiteY1" fmla="*/ 3278104 h 3278104"/>
                <a:gd name="connsiteX2" fmla="*/ 0 w 3228667"/>
                <a:gd name="connsiteY2" fmla="*/ 3278104 h 3278104"/>
                <a:gd name="connsiteX3" fmla="*/ 1614334 w 3228667"/>
                <a:gd name="connsiteY3" fmla="*/ 1664392 h 3278104"/>
                <a:gd name="connsiteX4" fmla="*/ 1614956 w 3228667"/>
                <a:gd name="connsiteY4" fmla="*/ 0 h 3278104"/>
                <a:gd name="connsiteX5" fmla="*/ 2360765 w 3228667"/>
                <a:gd name="connsiteY5" fmla="*/ 747054 h 3278104"/>
                <a:gd name="connsiteX6" fmla="*/ 1614956 w 3228667"/>
                <a:gd name="connsiteY6" fmla="*/ 1492863 h 3278104"/>
                <a:gd name="connsiteX7" fmla="*/ 867902 w 3228667"/>
                <a:gd name="connsiteY7" fmla="*/ 747054 h 3278104"/>
                <a:gd name="connsiteX8" fmla="*/ 1614956 w 3228667"/>
                <a:gd name="connsiteY8" fmla="*/ 0 h 327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8667" h="3278104">
                  <a:moveTo>
                    <a:pt x="1614334" y="1664392"/>
                  </a:moveTo>
                  <a:cubicBezTo>
                    <a:pt x="2505516" y="1664392"/>
                    <a:pt x="3228667" y="2387265"/>
                    <a:pt x="3228667" y="3278104"/>
                  </a:cubicBezTo>
                  <a:lnTo>
                    <a:pt x="0" y="3278104"/>
                  </a:lnTo>
                  <a:cubicBezTo>
                    <a:pt x="0" y="2387265"/>
                    <a:pt x="723152" y="1664392"/>
                    <a:pt x="1614334" y="1664392"/>
                  </a:cubicBezTo>
                  <a:close/>
                  <a:moveTo>
                    <a:pt x="1614956" y="0"/>
                  </a:moveTo>
                  <a:cubicBezTo>
                    <a:pt x="2025836" y="0"/>
                    <a:pt x="2360765" y="333684"/>
                    <a:pt x="2360765" y="747054"/>
                  </a:cubicBezTo>
                  <a:cubicBezTo>
                    <a:pt x="2360765" y="1157934"/>
                    <a:pt x="2025836" y="1492863"/>
                    <a:pt x="1614956" y="1492863"/>
                  </a:cubicBezTo>
                  <a:cubicBezTo>
                    <a:pt x="1202831" y="1492863"/>
                    <a:pt x="867902" y="1157934"/>
                    <a:pt x="867902" y="747054"/>
                  </a:cubicBezTo>
                  <a:cubicBezTo>
                    <a:pt x="867902" y="333684"/>
                    <a:pt x="1202831" y="0"/>
                    <a:pt x="1614956" y="0"/>
                  </a:cubicBezTo>
                  <a:close/>
                </a:path>
              </a:pathLst>
            </a:custGeom>
            <a:solidFill>
              <a:schemeClr val="bg2"/>
            </a:solidFill>
            <a:ln>
              <a:noFill/>
            </a:ln>
            <a:effectLst/>
          </p:spPr>
          <p:txBody>
            <a:bodyPr wrap="square" anchor="ctr">
              <a:noAutofit/>
            </a:bodyPr>
            <a:lstStyle/>
            <a:p>
              <a:endParaRPr lang="en-US"/>
            </a:p>
          </p:txBody>
        </p:sp>
        <p:sp>
          <p:nvSpPr>
            <p:cNvPr id="39" name="Freeform 15">
              <a:extLst>
                <a:ext uri="{FF2B5EF4-FFF2-40B4-BE49-F238E27FC236}">
                  <a16:creationId xmlns:a16="http://schemas.microsoft.com/office/drawing/2014/main" id="{0B27C916-1874-0700-90D3-F2CD4625F4EA}"/>
                </a:ext>
              </a:extLst>
            </p:cNvPr>
            <p:cNvSpPr>
              <a:spLocks noChangeArrowheads="1"/>
            </p:cNvSpPr>
            <p:nvPr/>
          </p:nvSpPr>
          <p:spPr bwMode="auto">
            <a:xfrm>
              <a:off x="7657061" y="9022261"/>
              <a:ext cx="3228667" cy="3278108"/>
            </a:xfrm>
            <a:custGeom>
              <a:avLst/>
              <a:gdLst>
                <a:gd name="connsiteX0" fmla="*/ 1613089 w 3228667"/>
                <a:gd name="connsiteY0" fmla="*/ 1664396 h 3278108"/>
                <a:gd name="connsiteX1" fmla="*/ 3228667 w 3228667"/>
                <a:gd name="connsiteY1" fmla="*/ 3278108 h 3278108"/>
                <a:gd name="connsiteX2" fmla="*/ 0 w 3228667"/>
                <a:gd name="connsiteY2" fmla="*/ 3278108 h 3278108"/>
                <a:gd name="connsiteX3" fmla="*/ 1613089 w 3228667"/>
                <a:gd name="connsiteY3" fmla="*/ 1664396 h 3278108"/>
                <a:gd name="connsiteX4" fmla="*/ 1614956 w 3228667"/>
                <a:gd name="connsiteY4" fmla="*/ 0 h 3278108"/>
                <a:gd name="connsiteX5" fmla="*/ 2360765 w 3228667"/>
                <a:gd name="connsiteY5" fmla="*/ 746431 h 3278108"/>
                <a:gd name="connsiteX6" fmla="*/ 1614956 w 3228667"/>
                <a:gd name="connsiteY6" fmla="*/ 1492862 h 3278108"/>
                <a:gd name="connsiteX7" fmla="*/ 867902 w 3228667"/>
                <a:gd name="connsiteY7" fmla="*/ 746431 h 3278108"/>
                <a:gd name="connsiteX8" fmla="*/ 1614956 w 3228667"/>
                <a:gd name="connsiteY8" fmla="*/ 0 h 327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8667" h="3278108">
                  <a:moveTo>
                    <a:pt x="1613089" y="1664396"/>
                  </a:moveTo>
                  <a:cubicBezTo>
                    <a:pt x="2505516" y="1664396"/>
                    <a:pt x="3228667" y="2386025"/>
                    <a:pt x="3228667" y="3278108"/>
                  </a:cubicBezTo>
                  <a:lnTo>
                    <a:pt x="0" y="3278108"/>
                  </a:lnTo>
                  <a:cubicBezTo>
                    <a:pt x="0" y="2386025"/>
                    <a:pt x="721907" y="1664396"/>
                    <a:pt x="1613089" y="1664396"/>
                  </a:cubicBezTo>
                  <a:close/>
                  <a:moveTo>
                    <a:pt x="1614956" y="0"/>
                  </a:moveTo>
                  <a:cubicBezTo>
                    <a:pt x="2027081" y="0"/>
                    <a:pt x="2360765" y="332716"/>
                    <a:pt x="2360765" y="746431"/>
                  </a:cubicBezTo>
                  <a:cubicBezTo>
                    <a:pt x="2360765" y="1158899"/>
                    <a:pt x="2027081" y="1492862"/>
                    <a:pt x="1614956" y="1492862"/>
                  </a:cubicBezTo>
                  <a:cubicBezTo>
                    <a:pt x="1201586" y="1492862"/>
                    <a:pt x="867902" y="1158899"/>
                    <a:pt x="867902" y="746431"/>
                  </a:cubicBezTo>
                  <a:cubicBezTo>
                    <a:pt x="867902" y="332716"/>
                    <a:pt x="1201586" y="0"/>
                    <a:pt x="1614956" y="0"/>
                  </a:cubicBezTo>
                  <a:close/>
                </a:path>
              </a:pathLst>
            </a:custGeom>
            <a:solidFill>
              <a:schemeClr val="bg2"/>
            </a:solidFill>
            <a:ln>
              <a:noFill/>
            </a:ln>
            <a:effectLst/>
          </p:spPr>
          <p:txBody>
            <a:bodyPr wrap="square" anchor="ctr">
              <a:noAutofit/>
            </a:bodyPr>
            <a:lstStyle/>
            <a:p>
              <a:endParaRPr lang="en-US"/>
            </a:p>
          </p:txBody>
        </p:sp>
        <p:sp>
          <p:nvSpPr>
            <p:cNvPr id="40" name="Freeform 294">
              <a:extLst>
                <a:ext uri="{FF2B5EF4-FFF2-40B4-BE49-F238E27FC236}">
                  <a16:creationId xmlns:a16="http://schemas.microsoft.com/office/drawing/2014/main" id="{97EB325F-1894-5D65-5F0B-42481A1BB13E}"/>
                </a:ext>
              </a:extLst>
            </p:cNvPr>
            <p:cNvSpPr>
              <a:spLocks noChangeArrowheads="1"/>
            </p:cNvSpPr>
            <p:nvPr/>
          </p:nvSpPr>
          <p:spPr bwMode="auto">
            <a:xfrm>
              <a:off x="4168974" y="5396852"/>
              <a:ext cx="351554" cy="351554"/>
            </a:xfrm>
            <a:custGeom>
              <a:avLst/>
              <a:gdLst>
                <a:gd name="T0" fmla="*/ 281 w 282"/>
                <a:gd name="T1" fmla="*/ 140 h 282"/>
                <a:gd name="T2" fmla="*/ 281 w 282"/>
                <a:gd name="T3" fmla="*/ 140 h 282"/>
                <a:gd name="T4" fmla="*/ 140 w 282"/>
                <a:gd name="T5" fmla="*/ 281 h 282"/>
                <a:gd name="T6" fmla="*/ 140 w 282"/>
                <a:gd name="T7" fmla="*/ 281 h 282"/>
                <a:gd name="T8" fmla="*/ 0 w 282"/>
                <a:gd name="T9" fmla="*/ 140 h 282"/>
                <a:gd name="T10" fmla="*/ 0 w 282"/>
                <a:gd name="T11" fmla="*/ 140 h 282"/>
                <a:gd name="T12" fmla="*/ 140 w 282"/>
                <a:gd name="T13" fmla="*/ 0 h 282"/>
                <a:gd name="T14" fmla="*/ 140 w 282"/>
                <a:gd name="T15" fmla="*/ 0 h 282"/>
                <a:gd name="T16" fmla="*/ 281 w 282"/>
                <a:gd name="T17" fmla="*/ 14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2">
                  <a:moveTo>
                    <a:pt x="281" y="140"/>
                  </a:moveTo>
                  <a:lnTo>
                    <a:pt x="281" y="140"/>
                  </a:lnTo>
                  <a:cubicBezTo>
                    <a:pt x="281" y="218"/>
                    <a:pt x="218" y="281"/>
                    <a:pt x="140" y="281"/>
                  </a:cubicBezTo>
                  <a:lnTo>
                    <a:pt x="140" y="281"/>
                  </a:lnTo>
                  <a:cubicBezTo>
                    <a:pt x="63" y="281"/>
                    <a:pt x="0" y="218"/>
                    <a:pt x="0" y="140"/>
                  </a:cubicBezTo>
                  <a:lnTo>
                    <a:pt x="0" y="140"/>
                  </a:lnTo>
                  <a:cubicBezTo>
                    <a:pt x="0" y="63"/>
                    <a:pt x="63" y="0"/>
                    <a:pt x="140" y="0"/>
                  </a:cubicBezTo>
                  <a:lnTo>
                    <a:pt x="140" y="0"/>
                  </a:lnTo>
                  <a:cubicBezTo>
                    <a:pt x="218" y="0"/>
                    <a:pt x="281" y="63"/>
                    <a:pt x="281" y="140"/>
                  </a:cubicBezTo>
                </a:path>
              </a:pathLst>
            </a:custGeom>
            <a:solidFill>
              <a:schemeClr val="bg1"/>
            </a:solidFill>
            <a:ln>
              <a:noFill/>
            </a:ln>
            <a:effectLst/>
          </p:spPr>
          <p:txBody>
            <a:bodyPr wrap="none" anchor="ctr"/>
            <a:lstStyle/>
            <a:p>
              <a:endParaRPr lang="en-US"/>
            </a:p>
          </p:txBody>
        </p:sp>
        <p:sp>
          <p:nvSpPr>
            <p:cNvPr id="41" name="Freeform 295">
              <a:extLst>
                <a:ext uri="{FF2B5EF4-FFF2-40B4-BE49-F238E27FC236}">
                  <a16:creationId xmlns:a16="http://schemas.microsoft.com/office/drawing/2014/main" id="{26755D48-6313-1241-9E36-43DAF2A28162}"/>
                </a:ext>
              </a:extLst>
            </p:cNvPr>
            <p:cNvSpPr>
              <a:spLocks noChangeArrowheads="1"/>
            </p:cNvSpPr>
            <p:nvPr/>
          </p:nvSpPr>
          <p:spPr bwMode="auto">
            <a:xfrm>
              <a:off x="5080819" y="5396852"/>
              <a:ext cx="351554" cy="351554"/>
            </a:xfrm>
            <a:custGeom>
              <a:avLst/>
              <a:gdLst>
                <a:gd name="T0" fmla="*/ 281 w 282"/>
                <a:gd name="T1" fmla="*/ 140 h 282"/>
                <a:gd name="T2" fmla="*/ 281 w 282"/>
                <a:gd name="T3" fmla="*/ 140 h 282"/>
                <a:gd name="T4" fmla="*/ 141 w 282"/>
                <a:gd name="T5" fmla="*/ 281 h 282"/>
                <a:gd name="T6" fmla="*/ 141 w 282"/>
                <a:gd name="T7" fmla="*/ 281 h 282"/>
                <a:gd name="T8" fmla="*/ 0 w 282"/>
                <a:gd name="T9" fmla="*/ 140 h 282"/>
                <a:gd name="T10" fmla="*/ 0 w 282"/>
                <a:gd name="T11" fmla="*/ 140 h 282"/>
                <a:gd name="T12" fmla="*/ 141 w 282"/>
                <a:gd name="T13" fmla="*/ 0 h 282"/>
                <a:gd name="T14" fmla="*/ 141 w 282"/>
                <a:gd name="T15" fmla="*/ 0 h 282"/>
                <a:gd name="T16" fmla="*/ 281 w 282"/>
                <a:gd name="T17" fmla="*/ 14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2">
                  <a:moveTo>
                    <a:pt x="281" y="140"/>
                  </a:moveTo>
                  <a:lnTo>
                    <a:pt x="281" y="140"/>
                  </a:lnTo>
                  <a:cubicBezTo>
                    <a:pt x="281" y="218"/>
                    <a:pt x="218" y="281"/>
                    <a:pt x="141" y="281"/>
                  </a:cubicBezTo>
                  <a:lnTo>
                    <a:pt x="141" y="281"/>
                  </a:lnTo>
                  <a:cubicBezTo>
                    <a:pt x="63" y="281"/>
                    <a:pt x="0" y="218"/>
                    <a:pt x="0" y="140"/>
                  </a:cubicBezTo>
                  <a:lnTo>
                    <a:pt x="0" y="140"/>
                  </a:lnTo>
                  <a:cubicBezTo>
                    <a:pt x="0" y="63"/>
                    <a:pt x="63" y="0"/>
                    <a:pt x="141" y="0"/>
                  </a:cubicBezTo>
                  <a:lnTo>
                    <a:pt x="141" y="0"/>
                  </a:lnTo>
                  <a:cubicBezTo>
                    <a:pt x="218" y="0"/>
                    <a:pt x="281" y="63"/>
                    <a:pt x="281" y="140"/>
                  </a:cubicBezTo>
                </a:path>
              </a:pathLst>
            </a:custGeom>
            <a:solidFill>
              <a:schemeClr val="bg1"/>
            </a:solidFill>
            <a:ln>
              <a:noFill/>
            </a:ln>
            <a:effectLst/>
          </p:spPr>
          <p:txBody>
            <a:bodyPr wrap="none" anchor="ctr"/>
            <a:lstStyle/>
            <a:p>
              <a:endParaRPr lang="en-US"/>
            </a:p>
          </p:txBody>
        </p:sp>
        <p:sp>
          <p:nvSpPr>
            <p:cNvPr id="42" name="Freeform 296">
              <a:extLst>
                <a:ext uri="{FF2B5EF4-FFF2-40B4-BE49-F238E27FC236}">
                  <a16:creationId xmlns:a16="http://schemas.microsoft.com/office/drawing/2014/main" id="{2B674AF1-58A4-7C61-71D8-126B2CFF21D1}"/>
                </a:ext>
              </a:extLst>
            </p:cNvPr>
            <p:cNvSpPr>
              <a:spLocks noChangeArrowheads="1"/>
            </p:cNvSpPr>
            <p:nvPr/>
          </p:nvSpPr>
          <p:spPr bwMode="auto">
            <a:xfrm>
              <a:off x="5998161" y="5396852"/>
              <a:ext cx="351554" cy="351554"/>
            </a:xfrm>
            <a:custGeom>
              <a:avLst/>
              <a:gdLst>
                <a:gd name="T0" fmla="*/ 280 w 281"/>
                <a:gd name="T1" fmla="*/ 140 h 282"/>
                <a:gd name="T2" fmla="*/ 280 w 281"/>
                <a:gd name="T3" fmla="*/ 140 h 282"/>
                <a:gd name="T4" fmla="*/ 140 w 281"/>
                <a:gd name="T5" fmla="*/ 281 h 282"/>
                <a:gd name="T6" fmla="*/ 140 w 281"/>
                <a:gd name="T7" fmla="*/ 281 h 282"/>
                <a:gd name="T8" fmla="*/ 0 w 281"/>
                <a:gd name="T9" fmla="*/ 140 h 282"/>
                <a:gd name="T10" fmla="*/ 0 w 281"/>
                <a:gd name="T11" fmla="*/ 140 h 282"/>
                <a:gd name="T12" fmla="*/ 140 w 281"/>
                <a:gd name="T13" fmla="*/ 0 h 282"/>
                <a:gd name="T14" fmla="*/ 140 w 281"/>
                <a:gd name="T15" fmla="*/ 0 h 282"/>
                <a:gd name="T16" fmla="*/ 280 w 281"/>
                <a:gd name="T17" fmla="*/ 14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282">
                  <a:moveTo>
                    <a:pt x="280" y="140"/>
                  </a:moveTo>
                  <a:lnTo>
                    <a:pt x="280" y="140"/>
                  </a:lnTo>
                  <a:cubicBezTo>
                    <a:pt x="280" y="218"/>
                    <a:pt x="218" y="281"/>
                    <a:pt x="140" y="281"/>
                  </a:cubicBezTo>
                  <a:lnTo>
                    <a:pt x="140" y="281"/>
                  </a:lnTo>
                  <a:cubicBezTo>
                    <a:pt x="63" y="281"/>
                    <a:pt x="0" y="218"/>
                    <a:pt x="0" y="140"/>
                  </a:cubicBezTo>
                  <a:lnTo>
                    <a:pt x="0" y="140"/>
                  </a:lnTo>
                  <a:cubicBezTo>
                    <a:pt x="0" y="63"/>
                    <a:pt x="63" y="0"/>
                    <a:pt x="140" y="0"/>
                  </a:cubicBezTo>
                  <a:lnTo>
                    <a:pt x="140" y="0"/>
                  </a:lnTo>
                  <a:cubicBezTo>
                    <a:pt x="218" y="0"/>
                    <a:pt x="280" y="63"/>
                    <a:pt x="280" y="140"/>
                  </a:cubicBezTo>
                </a:path>
              </a:pathLst>
            </a:custGeom>
            <a:solidFill>
              <a:schemeClr val="bg1"/>
            </a:solidFill>
            <a:ln>
              <a:noFill/>
            </a:ln>
            <a:effectLst/>
          </p:spPr>
          <p:txBody>
            <a:bodyPr wrap="none" anchor="ctr"/>
            <a:lstStyle/>
            <a:p>
              <a:endParaRPr lang="en-US"/>
            </a:p>
          </p:txBody>
        </p:sp>
        <p:sp>
          <p:nvSpPr>
            <p:cNvPr id="43" name="Freeform 297">
              <a:extLst>
                <a:ext uri="{FF2B5EF4-FFF2-40B4-BE49-F238E27FC236}">
                  <a16:creationId xmlns:a16="http://schemas.microsoft.com/office/drawing/2014/main" id="{EC053570-893A-1C1A-28A1-DDC8F501AE0A}"/>
                </a:ext>
              </a:extLst>
            </p:cNvPr>
            <p:cNvSpPr>
              <a:spLocks noChangeArrowheads="1"/>
            </p:cNvSpPr>
            <p:nvPr/>
          </p:nvSpPr>
          <p:spPr bwMode="auto">
            <a:xfrm>
              <a:off x="7173671" y="7649001"/>
              <a:ext cx="351554" cy="351554"/>
            </a:xfrm>
            <a:custGeom>
              <a:avLst/>
              <a:gdLst>
                <a:gd name="T0" fmla="*/ 280 w 281"/>
                <a:gd name="T1" fmla="*/ 140 h 281"/>
                <a:gd name="T2" fmla="*/ 280 w 281"/>
                <a:gd name="T3" fmla="*/ 140 h 281"/>
                <a:gd name="T4" fmla="*/ 140 w 281"/>
                <a:gd name="T5" fmla="*/ 280 h 281"/>
                <a:gd name="T6" fmla="*/ 140 w 281"/>
                <a:gd name="T7" fmla="*/ 280 h 281"/>
                <a:gd name="T8" fmla="*/ 0 w 281"/>
                <a:gd name="T9" fmla="*/ 140 h 281"/>
                <a:gd name="T10" fmla="*/ 0 w 281"/>
                <a:gd name="T11" fmla="*/ 140 h 281"/>
                <a:gd name="T12" fmla="*/ 140 w 281"/>
                <a:gd name="T13" fmla="*/ 0 h 281"/>
                <a:gd name="T14" fmla="*/ 140 w 281"/>
                <a:gd name="T15" fmla="*/ 0 h 281"/>
                <a:gd name="T16" fmla="*/ 280 w 281"/>
                <a:gd name="T17" fmla="*/ 14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281">
                  <a:moveTo>
                    <a:pt x="280" y="140"/>
                  </a:moveTo>
                  <a:lnTo>
                    <a:pt x="280" y="140"/>
                  </a:lnTo>
                  <a:cubicBezTo>
                    <a:pt x="280" y="217"/>
                    <a:pt x="217" y="280"/>
                    <a:pt x="140" y="280"/>
                  </a:cubicBezTo>
                  <a:lnTo>
                    <a:pt x="140" y="280"/>
                  </a:lnTo>
                  <a:cubicBezTo>
                    <a:pt x="63" y="280"/>
                    <a:pt x="0" y="217"/>
                    <a:pt x="0" y="140"/>
                  </a:cubicBezTo>
                  <a:lnTo>
                    <a:pt x="0" y="140"/>
                  </a:lnTo>
                  <a:cubicBezTo>
                    <a:pt x="0" y="63"/>
                    <a:pt x="63" y="0"/>
                    <a:pt x="140" y="0"/>
                  </a:cubicBezTo>
                  <a:lnTo>
                    <a:pt x="140" y="0"/>
                  </a:lnTo>
                  <a:cubicBezTo>
                    <a:pt x="217" y="0"/>
                    <a:pt x="280" y="63"/>
                    <a:pt x="280" y="140"/>
                  </a:cubicBezTo>
                </a:path>
              </a:pathLst>
            </a:custGeom>
            <a:solidFill>
              <a:schemeClr val="bg1"/>
            </a:solidFill>
            <a:ln>
              <a:noFill/>
            </a:ln>
            <a:effectLst/>
          </p:spPr>
          <p:txBody>
            <a:bodyPr wrap="none" anchor="ctr"/>
            <a:lstStyle/>
            <a:p>
              <a:endParaRPr lang="en-US"/>
            </a:p>
          </p:txBody>
        </p:sp>
        <p:sp>
          <p:nvSpPr>
            <p:cNvPr id="44" name="Freeform 298">
              <a:extLst>
                <a:ext uri="{FF2B5EF4-FFF2-40B4-BE49-F238E27FC236}">
                  <a16:creationId xmlns:a16="http://schemas.microsoft.com/office/drawing/2014/main" id="{CC23F99A-F077-190E-A3CB-0B12F322B752}"/>
                </a:ext>
              </a:extLst>
            </p:cNvPr>
            <p:cNvSpPr>
              <a:spLocks noChangeArrowheads="1"/>
            </p:cNvSpPr>
            <p:nvPr/>
          </p:nvSpPr>
          <p:spPr bwMode="auto">
            <a:xfrm>
              <a:off x="8091009" y="7649001"/>
              <a:ext cx="351554" cy="351554"/>
            </a:xfrm>
            <a:custGeom>
              <a:avLst/>
              <a:gdLst>
                <a:gd name="T0" fmla="*/ 281 w 282"/>
                <a:gd name="T1" fmla="*/ 140 h 281"/>
                <a:gd name="T2" fmla="*/ 281 w 282"/>
                <a:gd name="T3" fmla="*/ 140 h 281"/>
                <a:gd name="T4" fmla="*/ 141 w 282"/>
                <a:gd name="T5" fmla="*/ 280 h 281"/>
                <a:gd name="T6" fmla="*/ 141 w 282"/>
                <a:gd name="T7" fmla="*/ 280 h 281"/>
                <a:gd name="T8" fmla="*/ 0 w 282"/>
                <a:gd name="T9" fmla="*/ 140 h 281"/>
                <a:gd name="T10" fmla="*/ 0 w 282"/>
                <a:gd name="T11" fmla="*/ 140 h 281"/>
                <a:gd name="T12" fmla="*/ 141 w 282"/>
                <a:gd name="T13" fmla="*/ 0 h 281"/>
                <a:gd name="T14" fmla="*/ 141 w 282"/>
                <a:gd name="T15" fmla="*/ 0 h 281"/>
                <a:gd name="T16" fmla="*/ 281 w 282"/>
                <a:gd name="T17" fmla="*/ 14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1">
                  <a:moveTo>
                    <a:pt x="281" y="140"/>
                  </a:moveTo>
                  <a:lnTo>
                    <a:pt x="281" y="140"/>
                  </a:lnTo>
                  <a:cubicBezTo>
                    <a:pt x="281" y="217"/>
                    <a:pt x="218" y="280"/>
                    <a:pt x="141" y="280"/>
                  </a:cubicBezTo>
                  <a:lnTo>
                    <a:pt x="141" y="280"/>
                  </a:lnTo>
                  <a:cubicBezTo>
                    <a:pt x="63" y="280"/>
                    <a:pt x="0" y="217"/>
                    <a:pt x="0" y="140"/>
                  </a:cubicBezTo>
                  <a:lnTo>
                    <a:pt x="0" y="140"/>
                  </a:lnTo>
                  <a:cubicBezTo>
                    <a:pt x="0" y="63"/>
                    <a:pt x="63" y="0"/>
                    <a:pt x="141" y="0"/>
                  </a:cubicBezTo>
                  <a:lnTo>
                    <a:pt x="141" y="0"/>
                  </a:lnTo>
                  <a:cubicBezTo>
                    <a:pt x="218" y="0"/>
                    <a:pt x="281" y="63"/>
                    <a:pt x="281" y="140"/>
                  </a:cubicBezTo>
                </a:path>
              </a:pathLst>
            </a:custGeom>
            <a:solidFill>
              <a:schemeClr val="bg1"/>
            </a:solidFill>
            <a:ln>
              <a:noFill/>
            </a:ln>
            <a:effectLst/>
          </p:spPr>
          <p:txBody>
            <a:bodyPr wrap="none" anchor="ctr"/>
            <a:lstStyle/>
            <a:p>
              <a:endParaRPr lang="en-US"/>
            </a:p>
          </p:txBody>
        </p:sp>
        <p:sp>
          <p:nvSpPr>
            <p:cNvPr id="45" name="Freeform 299">
              <a:extLst>
                <a:ext uri="{FF2B5EF4-FFF2-40B4-BE49-F238E27FC236}">
                  <a16:creationId xmlns:a16="http://schemas.microsoft.com/office/drawing/2014/main" id="{8F42B43B-678F-2CB0-1D14-3B55270DA18A}"/>
                </a:ext>
              </a:extLst>
            </p:cNvPr>
            <p:cNvSpPr>
              <a:spLocks noChangeArrowheads="1"/>
            </p:cNvSpPr>
            <p:nvPr/>
          </p:nvSpPr>
          <p:spPr bwMode="auto">
            <a:xfrm>
              <a:off x="9008349" y="7649001"/>
              <a:ext cx="351554" cy="351554"/>
            </a:xfrm>
            <a:custGeom>
              <a:avLst/>
              <a:gdLst>
                <a:gd name="T0" fmla="*/ 280 w 281"/>
                <a:gd name="T1" fmla="*/ 140 h 281"/>
                <a:gd name="T2" fmla="*/ 280 w 281"/>
                <a:gd name="T3" fmla="*/ 140 h 281"/>
                <a:gd name="T4" fmla="*/ 140 w 281"/>
                <a:gd name="T5" fmla="*/ 280 h 281"/>
                <a:gd name="T6" fmla="*/ 140 w 281"/>
                <a:gd name="T7" fmla="*/ 280 h 281"/>
                <a:gd name="T8" fmla="*/ 0 w 281"/>
                <a:gd name="T9" fmla="*/ 140 h 281"/>
                <a:gd name="T10" fmla="*/ 0 w 281"/>
                <a:gd name="T11" fmla="*/ 140 h 281"/>
                <a:gd name="T12" fmla="*/ 140 w 281"/>
                <a:gd name="T13" fmla="*/ 0 h 281"/>
                <a:gd name="T14" fmla="*/ 140 w 281"/>
                <a:gd name="T15" fmla="*/ 0 h 281"/>
                <a:gd name="T16" fmla="*/ 280 w 281"/>
                <a:gd name="T17" fmla="*/ 14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281">
                  <a:moveTo>
                    <a:pt x="280" y="140"/>
                  </a:moveTo>
                  <a:lnTo>
                    <a:pt x="280" y="140"/>
                  </a:lnTo>
                  <a:cubicBezTo>
                    <a:pt x="280" y="217"/>
                    <a:pt x="217" y="280"/>
                    <a:pt x="140" y="280"/>
                  </a:cubicBezTo>
                  <a:lnTo>
                    <a:pt x="140" y="280"/>
                  </a:lnTo>
                  <a:cubicBezTo>
                    <a:pt x="62" y="280"/>
                    <a:pt x="0" y="217"/>
                    <a:pt x="0" y="140"/>
                  </a:cubicBezTo>
                  <a:lnTo>
                    <a:pt x="0" y="140"/>
                  </a:lnTo>
                  <a:cubicBezTo>
                    <a:pt x="0" y="63"/>
                    <a:pt x="62" y="0"/>
                    <a:pt x="140" y="0"/>
                  </a:cubicBezTo>
                  <a:lnTo>
                    <a:pt x="140" y="0"/>
                  </a:lnTo>
                  <a:cubicBezTo>
                    <a:pt x="217" y="0"/>
                    <a:pt x="280" y="63"/>
                    <a:pt x="280" y="140"/>
                  </a:cubicBezTo>
                </a:path>
              </a:pathLst>
            </a:custGeom>
            <a:solidFill>
              <a:schemeClr val="bg1"/>
            </a:solidFill>
            <a:ln>
              <a:noFill/>
            </a:ln>
            <a:effectLst/>
          </p:spPr>
          <p:txBody>
            <a:bodyPr wrap="none" anchor="ctr"/>
            <a:lstStyle/>
            <a:p>
              <a:endParaRPr lang="en-US"/>
            </a:p>
          </p:txBody>
        </p:sp>
      </p:grpSp>
      <p:grpSp>
        <p:nvGrpSpPr>
          <p:cNvPr id="14" name="Groupe 13">
            <a:extLst>
              <a:ext uri="{FF2B5EF4-FFF2-40B4-BE49-F238E27FC236}">
                <a16:creationId xmlns:a16="http://schemas.microsoft.com/office/drawing/2014/main" id="{F1A59024-0F45-7BFF-42C3-20434FE766A2}"/>
              </a:ext>
            </a:extLst>
          </p:cNvPr>
          <p:cNvGrpSpPr/>
          <p:nvPr/>
        </p:nvGrpSpPr>
        <p:grpSpPr>
          <a:xfrm>
            <a:off x="3177309" y="1286622"/>
            <a:ext cx="8900034" cy="1905158"/>
            <a:chOff x="3177309" y="1286272"/>
            <a:chExt cx="8900034" cy="1905158"/>
          </a:xfrm>
        </p:grpSpPr>
        <p:grpSp>
          <p:nvGrpSpPr>
            <p:cNvPr id="5" name="Groupe 4">
              <a:extLst>
                <a:ext uri="{FF2B5EF4-FFF2-40B4-BE49-F238E27FC236}">
                  <a16:creationId xmlns:a16="http://schemas.microsoft.com/office/drawing/2014/main" id="{F7C65F3E-1F92-E860-99E8-D4698CCA9021}"/>
                </a:ext>
              </a:extLst>
            </p:cNvPr>
            <p:cNvGrpSpPr/>
            <p:nvPr/>
          </p:nvGrpSpPr>
          <p:grpSpPr>
            <a:xfrm>
              <a:off x="3177309" y="1286272"/>
              <a:ext cx="8900034" cy="1905158"/>
              <a:chOff x="3177309" y="1286272"/>
              <a:chExt cx="8900034" cy="1905158"/>
            </a:xfrm>
          </p:grpSpPr>
          <p:grpSp>
            <p:nvGrpSpPr>
              <p:cNvPr id="4" name="Groupe 3">
                <a:extLst>
                  <a:ext uri="{FF2B5EF4-FFF2-40B4-BE49-F238E27FC236}">
                    <a16:creationId xmlns:a16="http://schemas.microsoft.com/office/drawing/2014/main" id="{436B3269-1039-0154-270D-9815E6286AC7}"/>
                  </a:ext>
                </a:extLst>
              </p:cNvPr>
              <p:cNvGrpSpPr/>
              <p:nvPr/>
            </p:nvGrpSpPr>
            <p:grpSpPr>
              <a:xfrm>
                <a:off x="3177309" y="1286272"/>
                <a:ext cx="8900034" cy="1905158"/>
                <a:chOff x="3177309" y="1286272"/>
                <a:chExt cx="8900034" cy="1905158"/>
              </a:xfrm>
            </p:grpSpPr>
            <p:sp>
              <p:nvSpPr>
                <p:cNvPr id="32" name="Freeform 146">
                  <a:extLst>
                    <a:ext uri="{FF2B5EF4-FFF2-40B4-BE49-F238E27FC236}">
                      <a16:creationId xmlns:a16="http://schemas.microsoft.com/office/drawing/2014/main" id="{E327092A-C456-C181-9C7A-B0A8E657E319}"/>
                    </a:ext>
                  </a:extLst>
                </p:cNvPr>
                <p:cNvSpPr>
                  <a:spLocks noChangeArrowheads="1"/>
                </p:cNvSpPr>
                <p:nvPr/>
              </p:nvSpPr>
              <p:spPr bwMode="auto">
                <a:xfrm>
                  <a:off x="3177309" y="1286272"/>
                  <a:ext cx="8900034" cy="1905158"/>
                </a:xfrm>
                <a:prstGeom prst="roundRect">
                  <a:avLst>
                    <a:gd name="adj" fmla="val 50000"/>
                  </a:avLst>
                </a:prstGeom>
                <a:noFill/>
                <a:ln w="12700" cap="flat">
                  <a:solidFill>
                    <a:srgbClr val="C0AA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3" name="Freeform 147">
                  <a:extLst>
                    <a:ext uri="{FF2B5EF4-FFF2-40B4-BE49-F238E27FC236}">
                      <a16:creationId xmlns:a16="http://schemas.microsoft.com/office/drawing/2014/main" id="{84079182-26A7-8751-3461-B926F9CBA565}"/>
                    </a:ext>
                  </a:extLst>
                </p:cNvPr>
                <p:cNvSpPr>
                  <a:spLocks noChangeArrowheads="1"/>
                </p:cNvSpPr>
                <p:nvPr/>
              </p:nvSpPr>
              <p:spPr bwMode="auto">
                <a:xfrm>
                  <a:off x="3444206" y="1785673"/>
                  <a:ext cx="906353" cy="906353"/>
                </a:xfrm>
                <a:custGeom>
                  <a:avLst/>
                  <a:gdLst>
                    <a:gd name="T0" fmla="*/ 1454 w 1455"/>
                    <a:gd name="T1" fmla="*/ 727 h 1456"/>
                    <a:gd name="T2" fmla="*/ 1454 w 1455"/>
                    <a:gd name="T3" fmla="*/ 727 h 1456"/>
                    <a:gd name="T4" fmla="*/ 727 w 1455"/>
                    <a:gd name="T5" fmla="*/ 1455 h 1456"/>
                    <a:gd name="T6" fmla="*/ 727 w 1455"/>
                    <a:gd name="T7" fmla="*/ 1455 h 1456"/>
                    <a:gd name="T8" fmla="*/ 0 w 1455"/>
                    <a:gd name="T9" fmla="*/ 727 h 1456"/>
                    <a:gd name="T10" fmla="*/ 0 w 1455"/>
                    <a:gd name="T11" fmla="*/ 727 h 1456"/>
                    <a:gd name="T12" fmla="*/ 727 w 1455"/>
                    <a:gd name="T13" fmla="*/ 0 h 1456"/>
                    <a:gd name="T14" fmla="*/ 727 w 1455"/>
                    <a:gd name="T15" fmla="*/ 0 h 1456"/>
                    <a:gd name="T16" fmla="*/ 1454 w 1455"/>
                    <a:gd name="T17" fmla="*/ 727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5" h="1456">
                      <a:moveTo>
                        <a:pt x="1454" y="727"/>
                      </a:moveTo>
                      <a:lnTo>
                        <a:pt x="1454" y="727"/>
                      </a:lnTo>
                      <a:cubicBezTo>
                        <a:pt x="1454" y="1129"/>
                        <a:pt x="1129" y="1455"/>
                        <a:pt x="727" y="1455"/>
                      </a:cubicBezTo>
                      <a:lnTo>
                        <a:pt x="727" y="1455"/>
                      </a:lnTo>
                      <a:cubicBezTo>
                        <a:pt x="326" y="1455"/>
                        <a:pt x="0" y="1129"/>
                        <a:pt x="0" y="727"/>
                      </a:cubicBezTo>
                      <a:lnTo>
                        <a:pt x="0" y="727"/>
                      </a:lnTo>
                      <a:cubicBezTo>
                        <a:pt x="0" y="325"/>
                        <a:pt x="326" y="0"/>
                        <a:pt x="727" y="0"/>
                      </a:cubicBezTo>
                      <a:lnTo>
                        <a:pt x="727" y="0"/>
                      </a:lnTo>
                      <a:cubicBezTo>
                        <a:pt x="1129" y="0"/>
                        <a:pt x="1454" y="325"/>
                        <a:pt x="1454" y="727"/>
                      </a:cubicBezTo>
                    </a:path>
                  </a:pathLst>
                </a:custGeom>
                <a:solidFill>
                  <a:srgbClr val="C0AA6E"/>
                </a:solidFill>
                <a:ln>
                  <a:noFill/>
                </a:ln>
                <a:effectLst/>
              </p:spPr>
              <p:txBody>
                <a:bodyPr wrap="none" anchor="ctr"/>
                <a:lstStyle/>
                <a:p>
                  <a:endParaRPr lang="en-US" dirty="0"/>
                </a:p>
              </p:txBody>
            </p:sp>
            <p:sp>
              <p:nvSpPr>
                <p:cNvPr id="49" name="TextBox 6">
                  <a:extLst>
                    <a:ext uri="{FF2B5EF4-FFF2-40B4-BE49-F238E27FC236}">
                      <a16:creationId xmlns:a16="http://schemas.microsoft.com/office/drawing/2014/main" id="{1F7155DE-D452-C700-1139-4619B114BF29}"/>
                    </a:ext>
                  </a:extLst>
                </p:cNvPr>
                <p:cNvSpPr txBox="1"/>
                <p:nvPr/>
              </p:nvSpPr>
              <p:spPr>
                <a:xfrm>
                  <a:off x="4563765" y="1416846"/>
                  <a:ext cx="7513175" cy="1754326"/>
                </a:xfrm>
                <a:prstGeom prst="rect">
                  <a:avLst/>
                </a:prstGeom>
                <a:noFill/>
              </p:spPr>
              <p:txBody>
                <a:bodyPr wrap="square" rtlCol="0">
                  <a:spAutoFit/>
                </a:bodyPr>
                <a:lstStyle/>
                <a:p>
                  <a:endParaRPr lang="fr-FR" sz="1200" dirty="0"/>
                </a:p>
                <a:p>
                  <a:r>
                    <a:rPr lang="fr-FR" sz="1200" dirty="0"/>
                    <a:t>En effet, la carte Gold Business est plus élevée que la carte Visa Business mais il y a plusieurs bonnes raisons à cela !</a:t>
                  </a:r>
                </a:p>
                <a:p>
                  <a:endParaRPr lang="fr-FR" sz="1200" dirty="0"/>
                </a:p>
                <a:p>
                  <a:r>
                    <a:rPr lang="fr-FR" sz="1200" dirty="0"/>
                    <a:t>Avec les Assurances incluses dans votre carte, vous pouvez bénéficier d’une plus grande couverture en cas de problème. Cela vous permet d'optimiser votre budget en évitant de souscrire deux fois une même assurance. De plus,  avec les offres partenaires incluses dans votre carte, vous bénéficiez également d’avantages pour l’organisation de vos déplacements professionnels(location de véhicule agence de voyage…)</a:t>
                  </a:r>
                  <a:endParaRPr lang="en-US" sz="1200" spc="-10" dirty="0">
                    <a:cs typeface="Poppins" pitchFamily="2" charset="77"/>
                  </a:endParaRPr>
                </a:p>
              </p:txBody>
            </p:sp>
          </p:grpSp>
          <p:sp>
            <p:nvSpPr>
              <p:cNvPr id="46" name="Freeform 28">
                <a:extLst>
                  <a:ext uri="{FF2B5EF4-FFF2-40B4-BE49-F238E27FC236}">
                    <a16:creationId xmlns:a16="http://schemas.microsoft.com/office/drawing/2014/main" id="{0AD1E887-7FC8-8925-9272-5118EE53C0DF}"/>
                  </a:ext>
                </a:extLst>
              </p:cNvPr>
              <p:cNvSpPr>
                <a:spLocks noChangeArrowheads="1"/>
              </p:cNvSpPr>
              <p:nvPr/>
            </p:nvSpPr>
            <p:spPr bwMode="auto">
              <a:xfrm>
                <a:off x="3594607" y="1935671"/>
                <a:ext cx="606359" cy="606359"/>
              </a:xfrm>
              <a:custGeom>
                <a:avLst/>
                <a:gdLst>
                  <a:gd name="connsiteX0" fmla="*/ 791063 w 1212717"/>
                  <a:gd name="connsiteY0" fmla="*/ 485582 h 1212718"/>
                  <a:gd name="connsiteX1" fmla="*/ 802519 w 1212717"/>
                  <a:gd name="connsiteY1" fmla="*/ 488407 h 1212718"/>
                  <a:gd name="connsiteX2" fmla="*/ 877614 w 1212717"/>
                  <a:gd name="connsiteY2" fmla="*/ 637818 h 1212718"/>
                  <a:gd name="connsiteX3" fmla="*/ 802519 w 1212717"/>
                  <a:gd name="connsiteY3" fmla="*/ 785974 h 1212718"/>
                  <a:gd name="connsiteX4" fmla="*/ 793609 w 1212717"/>
                  <a:gd name="connsiteY4" fmla="*/ 789740 h 1212718"/>
                  <a:gd name="connsiteX5" fmla="*/ 779608 w 1212717"/>
                  <a:gd name="connsiteY5" fmla="*/ 782207 h 1212718"/>
                  <a:gd name="connsiteX6" fmla="*/ 783427 w 1212717"/>
                  <a:gd name="connsiteY6" fmla="*/ 760863 h 1212718"/>
                  <a:gd name="connsiteX7" fmla="*/ 845794 w 1212717"/>
                  <a:gd name="connsiteY7" fmla="*/ 637818 h 1212718"/>
                  <a:gd name="connsiteX8" fmla="*/ 783427 w 1212717"/>
                  <a:gd name="connsiteY8" fmla="*/ 514774 h 1212718"/>
                  <a:gd name="connsiteX9" fmla="*/ 779608 w 1212717"/>
                  <a:gd name="connsiteY9" fmla="*/ 492174 h 1212718"/>
                  <a:gd name="connsiteX10" fmla="*/ 791063 w 1212717"/>
                  <a:gd name="connsiteY10" fmla="*/ 485582 h 1212718"/>
                  <a:gd name="connsiteX11" fmla="*/ 855906 w 1212717"/>
                  <a:gd name="connsiteY11" fmla="*/ 386681 h 1212718"/>
                  <a:gd name="connsiteX12" fmla="*/ 867942 w 1212717"/>
                  <a:gd name="connsiteY12" fmla="*/ 389469 h 1212718"/>
                  <a:gd name="connsiteX13" fmla="*/ 992986 w 1212717"/>
                  <a:gd name="connsiteY13" fmla="*/ 632320 h 1212718"/>
                  <a:gd name="connsiteX14" fmla="*/ 867942 w 1212717"/>
                  <a:gd name="connsiteY14" fmla="*/ 875170 h 1212718"/>
                  <a:gd name="connsiteX15" fmla="*/ 857938 w 1212717"/>
                  <a:gd name="connsiteY15" fmla="*/ 877648 h 1212718"/>
                  <a:gd name="connsiteX16" fmla="*/ 846684 w 1212717"/>
                  <a:gd name="connsiteY16" fmla="*/ 871453 h 1212718"/>
                  <a:gd name="connsiteX17" fmla="*/ 849185 w 1212717"/>
                  <a:gd name="connsiteY17" fmla="*/ 849150 h 1212718"/>
                  <a:gd name="connsiteX18" fmla="*/ 960474 w 1212717"/>
                  <a:gd name="connsiteY18" fmla="*/ 632320 h 1212718"/>
                  <a:gd name="connsiteX19" fmla="*/ 849185 w 1212717"/>
                  <a:gd name="connsiteY19" fmla="*/ 414250 h 1212718"/>
                  <a:gd name="connsiteX20" fmla="*/ 846684 w 1212717"/>
                  <a:gd name="connsiteY20" fmla="*/ 393186 h 1212718"/>
                  <a:gd name="connsiteX21" fmla="*/ 855906 w 1212717"/>
                  <a:gd name="connsiteY21" fmla="*/ 386681 h 1212718"/>
                  <a:gd name="connsiteX22" fmla="*/ 928111 w 1212717"/>
                  <a:gd name="connsiteY22" fmla="*/ 287812 h 1212718"/>
                  <a:gd name="connsiteX23" fmla="*/ 939110 w 1212717"/>
                  <a:gd name="connsiteY23" fmla="*/ 290607 h 1212718"/>
                  <a:gd name="connsiteX24" fmla="*/ 1113847 w 1212717"/>
                  <a:gd name="connsiteY24" fmla="*/ 632320 h 1212718"/>
                  <a:gd name="connsiteX25" fmla="*/ 939110 w 1212717"/>
                  <a:gd name="connsiteY25" fmla="*/ 974033 h 1212718"/>
                  <a:gd name="connsiteX26" fmla="*/ 930435 w 1212717"/>
                  <a:gd name="connsiteY26" fmla="*/ 976518 h 1212718"/>
                  <a:gd name="connsiteX27" fmla="*/ 918042 w 1212717"/>
                  <a:gd name="connsiteY27" fmla="*/ 969063 h 1212718"/>
                  <a:gd name="connsiteX28" fmla="*/ 920521 w 1212717"/>
                  <a:gd name="connsiteY28" fmla="*/ 947939 h 1212718"/>
                  <a:gd name="connsiteX29" fmla="*/ 1082865 w 1212717"/>
                  <a:gd name="connsiteY29" fmla="*/ 632320 h 1212718"/>
                  <a:gd name="connsiteX30" fmla="*/ 920521 w 1212717"/>
                  <a:gd name="connsiteY30" fmla="*/ 316702 h 1212718"/>
                  <a:gd name="connsiteX31" fmla="*/ 918042 w 1212717"/>
                  <a:gd name="connsiteY31" fmla="*/ 294335 h 1212718"/>
                  <a:gd name="connsiteX32" fmla="*/ 928111 w 1212717"/>
                  <a:gd name="connsiteY32" fmla="*/ 287812 h 1212718"/>
                  <a:gd name="connsiteX33" fmla="*/ 601378 w 1212717"/>
                  <a:gd name="connsiteY33" fmla="*/ 32339 h 1212718"/>
                  <a:gd name="connsiteX34" fmla="*/ 31127 w 1212717"/>
                  <a:gd name="connsiteY34" fmla="*/ 606981 h 1212718"/>
                  <a:gd name="connsiteX35" fmla="*/ 606358 w 1212717"/>
                  <a:gd name="connsiteY35" fmla="*/ 1181623 h 1212718"/>
                  <a:gd name="connsiteX36" fmla="*/ 1181590 w 1212717"/>
                  <a:gd name="connsiteY36" fmla="*/ 606981 h 1212718"/>
                  <a:gd name="connsiteX37" fmla="*/ 633750 w 1212717"/>
                  <a:gd name="connsiteY37" fmla="*/ 32339 h 1212718"/>
                  <a:gd name="connsiteX38" fmla="*/ 649937 w 1212717"/>
                  <a:gd name="connsiteY38" fmla="*/ 146770 h 1212718"/>
                  <a:gd name="connsiteX39" fmla="*/ 648691 w 1212717"/>
                  <a:gd name="connsiteY39" fmla="*/ 225130 h 1212718"/>
                  <a:gd name="connsiteX40" fmla="*/ 648691 w 1212717"/>
                  <a:gd name="connsiteY40" fmla="*/ 226374 h 1212718"/>
                  <a:gd name="connsiteX41" fmla="*/ 714681 w 1212717"/>
                  <a:gd name="connsiteY41" fmla="*/ 354487 h 1212718"/>
                  <a:gd name="connsiteX42" fmla="*/ 722152 w 1212717"/>
                  <a:gd name="connsiteY42" fmla="*/ 359462 h 1212718"/>
                  <a:gd name="connsiteX43" fmla="*/ 755769 w 1212717"/>
                  <a:gd name="connsiteY43" fmla="*/ 446529 h 1212718"/>
                  <a:gd name="connsiteX44" fmla="*/ 702230 w 1212717"/>
                  <a:gd name="connsiteY44" fmla="*/ 502501 h 1212718"/>
                  <a:gd name="connsiteX45" fmla="*/ 698495 w 1212717"/>
                  <a:gd name="connsiteY45" fmla="*/ 503744 h 1212718"/>
                  <a:gd name="connsiteX46" fmla="*/ 652427 w 1212717"/>
                  <a:gd name="connsiteY46" fmla="*/ 503744 h 1212718"/>
                  <a:gd name="connsiteX47" fmla="*/ 652427 w 1212717"/>
                  <a:gd name="connsiteY47" fmla="*/ 702755 h 1212718"/>
                  <a:gd name="connsiteX48" fmla="*/ 557800 w 1212717"/>
                  <a:gd name="connsiteY48" fmla="*/ 798528 h 1212718"/>
                  <a:gd name="connsiteX49" fmla="*/ 423330 w 1212717"/>
                  <a:gd name="connsiteY49" fmla="*/ 798528 h 1212718"/>
                  <a:gd name="connsiteX50" fmla="*/ 423330 w 1212717"/>
                  <a:gd name="connsiteY50" fmla="*/ 801016 h 1212718"/>
                  <a:gd name="connsiteX51" fmla="*/ 413370 w 1212717"/>
                  <a:gd name="connsiteY51" fmla="*/ 861963 h 1212718"/>
                  <a:gd name="connsiteX52" fmla="*/ 414615 w 1212717"/>
                  <a:gd name="connsiteY52" fmla="*/ 985100 h 1212718"/>
                  <a:gd name="connsiteX53" fmla="*/ 423330 w 1212717"/>
                  <a:gd name="connsiteY53" fmla="*/ 1026146 h 1212718"/>
                  <a:gd name="connsiteX54" fmla="*/ 410879 w 1212717"/>
                  <a:gd name="connsiteY54" fmla="*/ 1046047 h 1212718"/>
                  <a:gd name="connsiteX55" fmla="*/ 407144 w 1212717"/>
                  <a:gd name="connsiteY55" fmla="*/ 1046047 h 1212718"/>
                  <a:gd name="connsiteX56" fmla="*/ 392203 w 1212717"/>
                  <a:gd name="connsiteY56" fmla="*/ 1032365 h 1212718"/>
                  <a:gd name="connsiteX57" fmla="*/ 383487 w 1212717"/>
                  <a:gd name="connsiteY57" fmla="*/ 990076 h 1212718"/>
                  <a:gd name="connsiteX58" fmla="*/ 382242 w 1212717"/>
                  <a:gd name="connsiteY58" fmla="*/ 856988 h 1212718"/>
                  <a:gd name="connsiteX59" fmla="*/ 390958 w 1212717"/>
                  <a:gd name="connsiteY59" fmla="*/ 798528 h 1212718"/>
                  <a:gd name="connsiteX60" fmla="*/ 362321 w 1212717"/>
                  <a:gd name="connsiteY60" fmla="*/ 798528 h 1212718"/>
                  <a:gd name="connsiteX61" fmla="*/ 219136 w 1212717"/>
                  <a:gd name="connsiteY61" fmla="*/ 759970 h 1212718"/>
                  <a:gd name="connsiteX62" fmla="*/ 181783 w 1212717"/>
                  <a:gd name="connsiteY62" fmla="*/ 737581 h 1212718"/>
                  <a:gd name="connsiteX63" fmla="*/ 175558 w 1212717"/>
                  <a:gd name="connsiteY63" fmla="*/ 715193 h 1212718"/>
                  <a:gd name="connsiteX64" fmla="*/ 197969 w 1212717"/>
                  <a:gd name="connsiteY64" fmla="*/ 710218 h 1212718"/>
                  <a:gd name="connsiteX65" fmla="*/ 235322 w 1212717"/>
                  <a:gd name="connsiteY65" fmla="*/ 732606 h 1212718"/>
                  <a:gd name="connsiteX66" fmla="*/ 362321 w 1212717"/>
                  <a:gd name="connsiteY66" fmla="*/ 766189 h 1212718"/>
                  <a:gd name="connsiteX67" fmla="*/ 557800 w 1212717"/>
                  <a:gd name="connsiteY67" fmla="*/ 766189 h 1212718"/>
                  <a:gd name="connsiteX68" fmla="*/ 620054 w 1212717"/>
                  <a:gd name="connsiteY68" fmla="*/ 702755 h 1212718"/>
                  <a:gd name="connsiteX69" fmla="*/ 620054 w 1212717"/>
                  <a:gd name="connsiteY69" fmla="*/ 503744 h 1212718"/>
                  <a:gd name="connsiteX70" fmla="*/ 590172 w 1212717"/>
                  <a:gd name="connsiteY70" fmla="*/ 503744 h 1212718"/>
                  <a:gd name="connsiteX71" fmla="*/ 575231 w 1212717"/>
                  <a:gd name="connsiteY71" fmla="*/ 488819 h 1212718"/>
                  <a:gd name="connsiteX72" fmla="*/ 590172 w 1212717"/>
                  <a:gd name="connsiteY72" fmla="*/ 472649 h 1212718"/>
                  <a:gd name="connsiteX73" fmla="*/ 633750 w 1212717"/>
                  <a:gd name="connsiteY73" fmla="*/ 471405 h 1212718"/>
                  <a:gd name="connsiteX74" fmla="*/ 636241 w 1212717"/>
                  <a:gd name="connsiteY74" fmla="*/ 471405 h 1212718"/>
                  <a:gd name="connsiteX75" fmla="*/ 638731 w 1212717"/>
                  <a:gd name="connsiteY75" fmla="*/ 471405 h 1212718"/>
                  <a:gd name="connsiteX76" fmla="*/ 694760 w 1212717"/>
                  <a:gd name="connsiteY76" fmla="*/ 471405 h 1212718"/>
                  <a:gd name="connsiteX77" fmla="*/ 725887 w 1212717"/>
                  <a:gd name="connsiteY77" fmla="*/ 439066 h 1212718"/>
                  <a:gd name="connsiteX78" fmla="*/ 704721 w 1212717"/>
                  <a:gd name="connsiteY78" fmla="*/ 385582 h 1212718"/>
                  <a:gd name="connsiteX79" fmla="*/ 696005 w 1212717"/>
                  <a:gd name="connsiteY79" fmla="*/ 380607 h 1212718"/>
                  <a:gd name="connsiteX80" fmla="*/ 617564 w 1212717"/>
                  <a:gd name="connsiteY80" fmla="*/ 226374 h 1212718"/>
                  <a:gd name="connsiteX81" fmla="*/ 617564 w 1212717"/>
                  <a:gd name="connsiteY81" fmla="*/ 225130 h 1212718"/>
                  <a:gd name="connsiteX82" fmla="*/ 617564 w 1212717"/>
                  <a:gd name="connsiteY82" fmla="*/ 146770 h 1212718"/>
                  <a:gd name="connsiteX83" fmla="*/ 601378 w 1212717"/>
                  <a:gd name="connsiteY83" fmla="*/ 32339 h 1212718"/>
                  <a:gd name="connsiteX84" fmla="*/ 606358 w 1212717"/>
                  <a:gd name="connsiteY84" fmla="*/ 0 h 1212718"/>
                  <a:gd name="connsiteX85" fmla="*/ 610094 w 1212717"/>
                  <a:gd name="connsiteY85" fmla="*/ 0 h 1212718"/>
                  <a:gd name="connsiteX86" fmla="*/ 613829 w 1212717"/>
                  <a:gd name="connsiteY86" fmla="*/ 0 h 1212718"/>
                  <a:gd name="connsiteX87" fmla="*/ 1212717 w 1212717"/>
                  <a:gd name="connsiteY87" fmla="*/ 606981 h 1212718"/>
                  <a:gd name="connsiteX88" fmla="*/ 606358 w 1212717"/>
                  <a:gd name="connsiteY88" fmla="*/ 1212718 h 1212718"/>
                  <a:gd name="connsiteX89" fmla="*/ 0 w 1212717"/>
                  <a:gd name="connsiteY89" fmla="*/ 606981 h 1212718"/>
                  <a:gd name="connsiteX90" fmla="*/ 606358 w 1212717"/>
                  <a:gd name="connsiteY90" fmla="*/ 0 h 121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2717" h="1212718">
                    <a:moveTo>
                      <a:pt x="791063" y="485582"/>
                    </a:moveTo>
                    <a:cubicBezTo>
                      <a:pt x="795200" y="484955"/>
                      <a:pt x="799337" y="485896"/>
                      <a:pt x="802519" y="488407"/>
                    </a:cubicBezTo>
                    <a:cubicBezTo>
                      <a:pt x="850885" y="523563"/>
                      <a:pt x="877614" y="578807"/>
                      <a:pt x="877614" y="637818"/>
                    </a:cubicBezTo>
                    <a:cubicBezTo>
                      <a:pt x="877614" y="696829"/>
                      <a:pt x="850885" y="750818"/>
                      <a:pt x="802519" y="785974"/>
                    </a:cubicBezTo>
                    <a:cubicBezTo>
                      <a:pt x="799973" y="788485"/>
                      <a:pt x="796155" y="789740"/>
                      <a:pt x="793609" y="789740"/>
                    </a:cubicBezTo>
                    <a:cubicBezTo>
                      <a:pt x="788518" y="789740"/>
                      <a:pt x="783427" y="787229"/>
                      <a:pt x="779608" y="782207"/>
                    </a:cubicBezTo>
                    <a:cubicBezTo>
                      <a:pt x="774517" y="775929"/>
                      <a:pt x="775790" y="765885"/>
                      <a:pt x="783427" y="760863"/>
                    </a:cubicBezTo>
                    <a:cubicBezTo>
                      <a:pt x="822884" y="731985"/>
                      <a:pt x="845794" y="686785"/>
                      <a:pt x="845794" y="637818"/>
                    </a:cubicBezTo>
                    <a:cubicBezTo>
                      <a:pt x="845794" y="588852"/>
                      <a:pt x="822884" y="543652"/>
                      <a:pt x="783427" y="514774"/>
                    </a:cubicBezTo>
                    <a:cubicBezTo>
                      <a:pt x="775790" y="508496"/>
                      <a:pt x="774517" y="498452"/>
                      <a:pt x="779608" y="492174"/>
                    </a:cubicBezTo>
                    <a:cubicBezTo>
                      <a:pt x="782790" y="488408"/>
                      <a:pt x="786927" y="486210"/>
                      <a:pt x="791063" y="485582"/>
                    </a:cubicBezTo>
                    <a:close/>
                    <a:moveTo>
                      <a:pt x="855906" y="386681"/>
                    </a:moveTo>
                    <a:cubicBezTo>
                      <a:pt x="859814" y="386062"/>
                      <a:pt x="864191" y="386991"/>
                      <a:pt x="867942" y="389469"/>
                    </a:cubicBezTo>
                    <a:cubicBezTo>
                      <a:pt x="946719" y="445226"/>
                      <a:pt x="992986" y="536914"/>
                      <a:pt x="992986" y="632320"/>
                    </a:cubicBezTo>
                    <a:cubicBezTo>
                      <a:pt x="992986" y="727725"/>
                      <a:pt x="946719" y="818174"/>
                      <a:pt x="867942" y="875170"/>
                    </a:cubicBezTo>
                    <a:cubicBezTo>
                      <a:pt x="865441" y="876409"/>
                      <a:pt x="861689" y="877648"/>
                      <a:pt x="857938" y="877648"/>
                    </a:cubicBezTo>
                    <a:cubicBezTo>
                      <a:pt x="854187" y="877648"/>
                      <a:pt x="849185" y="875170"/>
                      <a:pt x="846684" y="871453"/>
                    </a:cubicBezTo>
                    <a:cubicBezTo>
                      <a:pt x="840432" y="864019"/>
                      <a:pt x="842933" y="854106"/>
                      <a:pt x="849185" y="849150"/>
                    </a:cubicBezTo>
                    <a:cubicBezTo>
                      <a:pt x="919210" y="798350"/>
                      <a:pt x="960474" y="717813"/>
                      <a:pt x="960474" y="632320"/>
                    </a:cubicBezTo>
                    <a:cubicBezTo>
                      <a:pt x="960474" y="546826"/>
                      <a:pt x="919210" y="465050"/>
                      <a:pt x="849185" y="414250"/>
                    </a:cubicBezTo>
                    <a:cubicBezTo>
                      <a:pt x="842933" y="409294"/>
                      <a:pt x="840432" y="399381"/>
                      <a:pt x="846684" y="393186"/>
                    </a:cubicBezTo>
                    <a:cubicBezTo>
                      <a:pt x="848560" y="389469"/>
                      <a:pt x="851999" y="387301"/>
                      <a:pt x="855906" y="386681"/>
                    </a:cubicBezTo>
                    <a:close/>
                    <a:moveTo>
                      <a:pt x="928111" y="287812"/>
                    </a:moveTo>
                    <a:cubicBezTo>
                      <a:pt x="931984" y="287190"/>
                      <a:pt x="936012" y="288122"/>
                      <a:pt x="939110" y="290607"/>
                    </a:cubicBezTo>
                    <a:cubicBezTo>
                      <a:pt x="1048166" y="370133"/>
                      <a:pt x="1113847" y="496878"/>
                      <a:pt x="1113847" y="632320"/>
                    </a:cubicBezTo>
                    <a:cubicBezTo>
                      <a:pt x="1113847" y="766520"/>
                      <a:pt x="1048166" y="894507"/>
                      <a:pt x="939110" y="974033"/>
                    </a:cubicBezTo>
                    <a:cubicBezTo>
                      <a:pt x="936631" y="975276"/>
                      <a:pt x="932914" y="976518"/>
                      <a:pt x="930435" y="976518"/>
                    </a:cubicBezTo>
                    <a:cubicBezTo>
                      <a:pt x="925478" y="976518"/>
                      <a:pt x="920521" y="974033"/>
                      <a:pt x="918042" y="969063"/>
                    </a:cubicBezTo>
                    <a:cubicBezTo>
                      <a:pt x="913085" y="962850"/>
                      <a:pt x="914325" y="952909"/>
                      <a:pt x="920521" y="947939"/>
                    </a:cubicBezTo>
                    <a:cubicBezTo>
                      <a:pt x="1022141" y="874626"/>
                      <a:pt x="1082865" y="756580"/>
                      <a:pt x="1082865" y="632320"/>
                    </a:cubicBezTo>
                    <a:cubicBezTo>
                      <a:pt x="1082865" y="506818"/>
                      <a:pt x="1022141" y="390015"/>
                      <a:pt x="920521" y="316702"/>
                    </a:cubicBezTo>
                    <a:cubicBezTo>
                      <a:pt x="914325" y="311731"/>
                      <a:pt x="911846" y="301791"/>
                      <a:pt x="918042" y="294335"/>
                    </a:cubicBezTo>
                    <a:cubicBezTo>
                      <a:pt x="920520" y="290608"/>
                      <a:pt x="924238" y="288433"/>
                      <a:pt x="928111" y="287812"/>
                    </a:cubicBezTo>
                    <a:close/>
                    <a:moveTo>
                      <a:pt x="601378" y="32339"/>
                    </a:moveTo>
                    <a:cubicBezTo>
                      <a:pt x="286371" y="34827"/>
                      <a:pt x="31127" y="291052"/>
                      <a:pt x="31127" y="606981"/>
                    </a:cubicBezTo>
                    <a:cubicBezTo>
                      <a:pt x="31127" y="922910"/>
                      <a:pt x="288861" y="1181623"/>
                      <a:pt x="606358" y="1181623"/>
                    </a:cubicBezTo>
                    <a:cubicBezTo>
                      <a:pt x="923856" y="1181623"/>
                      <a:pt x="1181590" y="922910"/>
                      <a:pt x="1181590" y="606981"/>
                    </a:cubicBezTo>
                    <a:cubicBezTo>
                      <a:pt x="1181590" y="298515"/>
                      <a:pt x="937552" y="47265"/>
                      <a:pt x="633750" y="32339"/>
                    </a:cubicBezTo>
                    <a:cubicBezTo>
                      <a:pt x="643711" y="68410"/>
                      <a:pt x="649937" y="106968"/>
                      <a:pt x="649937" y="146770"/>
                    </a:cubicBezTo>
                    <a:lnTo>
                      <a:pt x="648691" y="225130"/>
                    </a:lnTo>
                    <a:lnTo>
                      <a:pt x="648691" y="226374"/>
                    </a:lnTo>
                    <a:cubicBezTo>
                      <a:pt x="647446" y="277370"/>
                      <a:pt x="672348" y="325879"/>
                      <a:pt x="714681" y="354487"/>
                    </a:cubicBezTo>
                    <a:lnTo>
                      <a:pt x="722152" y="359462"/>
                    </a:lnTo>
                    <a:cubicBezTo>
                      <a:pt x="752034" y="379363"/>
                      <a:pt x="765730" y="415434"/>
                      <a:pt x="755769" y="446529"/>
                    </a:cubicBezTo>
                    <a:cubicBezTo>
                      <a:pt x="748299" y="473893"/>
                      <a:pt x="728377" y="493794"/>
                      <a:pt x="702230" y="502501"/>
                    </a:cubicBezTo>
                    <a:cubicBezTo>
                      <a:pt x="700985" y="503744"/>
                      <a:pt x="699740" y="503744"/>
                      <a:pt x="698495" y="503744"/>
                    </a:cubicBezTo>
                    <a:lnTo>
                      <a:pt x="652427" y="503744"/>
                    </a:lnTo>
                    <a:lnTo>
                      <a:pt x="652427" y="702755"/>
                    </a:lnTo>
                    <a:cubicBezTo>
                      <a:pt x="652427" y="754995"/>
                      <a:pt x="608849" y="798528"/>
                      <a:pt x="557800" y="798528"/>
                    </a:cubicBezTo>
                    <a:lnTo>
                      <a:pt x="423330" y="798528"/>
                    </a:lnTo>
                    <a:cubicBezTo>
                      <a:pt x="423330" y="798528"/>
                      <a:pt x="423330" y="799772"/>
                      <a:pt x="423330" y="801016"/>
                    </a:cubicBezTo>
                    <a:lnTo>
                      <a:pt x="413370" y="861963"/>
                    </a:lnTo>
                    <a:cubicBezTo>
                      <a:pt x="407144" y="903009"/>
                      <a:pt x="407144" y="944054"/>
                      <a:pt x="414615" y="985100"/>
                    </a:cubicBezTo>
                    <a:lnTo>
                      <a:pt x="423330" y="1026146"/>
                    </a:lnTo>
                    <a:cubicBezTo>
                      <a:pt x="424575" y="1034853"/>
                      <a:pt x="419595" y="1043560"/>
                      <a:pt x="410879" y="1046047"/>
                    </a:cubicBezTo>
                    <a:cubicBezTo>
                      <a:pt x="409634" y="1046047"/>
                      <a:pt x="408389" y="1046047"/>
                      <a:pt x="407144" y="1046047"/>
                    </a:cubicBezTo>
                    <a:cubicBezTo>
                      <a:pt x="400919" y="1046047"/>
                      <a:pt x="393448" y="1039828"/>
                      <a:pt x="392203" y="1032365"/>
                    </a:cubicBezTo>
                    <a:lnTo>
                      <a:pt x="383487" y="990076"/>
                    </a:lnTo>
                    <a:cubicBezTo>
                      <a:pt x="376017" y="946542"/>
                      <a:pt x="374772" y="901765"/>
                      <a:pt x="382242" y="856988"/>
                    </a:cubicBezTo>
                    <a:lnTo>
                      <a:pt x="390958" y="798528"/>
                    </a:lnTo>
                    <a:lnTo>
                      <a:pt x="362321" y="798528"/>
                    </a:lnTo>
                    <a:cubicBezTo>
                      <a:pt x="312517" y="798528"/>
                      <a:pt x="262714" y="784846"/>
                      <a:pt x="219136" y="759970"/>
                    </a:cubicBezTo>
                    <a:lnTo>
                      <a:pt x="181783" y="737581"/>
                    </a:lnTo>
                    <a:cubicBezTo>
                      <a:pt x="174313" y="732606"/>
                      <a:pt x="171822" y="722656"/>
                      <a:pt x="175558" y="715193"/>
                    </a:cubicBezTo>
                    <a:cubicBezTo>
                      <a:pt x="180538" y="707730"/>
                      <a:pt x="190499" y="705242"/>
                      <a:pt x="197969" y="710218"/>
                    </a:cubicBezTo>
                    <a:lnTo>
                      <a:pt x="235322" y="732606"/>
                    </a:lnTo>
                    <a:cubicBezTo>
                      <a:pt x="273920" y="754995"/>
                      <a:pt x="318743" y="766189"/>
                      <a:pt x="362321" y="766189"/>
                    </a:cubicBezTo>
                    <a:lnTo>
                      <a:pt x="557800" y="766189"/>
                    </a:lnTo>
                    <a:cubicBezTo>
                      <a:pt x="592663" y="766189"/>
                      <a:pt x="620054" y="738825"/>
                      <a:pt x="620054" y="702755"/>
                    </a:cubicBezTo>
                    <a:lnTo>
                      <a:pt x="620054" y="503744"/>
                    </a:lnTo>
                    <a:lnTo>
                      <a:pt x="590172" y="503744"/>
                    </a:lnTo>
                    <a:cubicBezTo>
                      <a:pt x="581457" y="503744"/>
                      <a:pt x="575231" y="497525"/>
                      <a:pt x="575231" y="488819"/>
                    </a:cubicBezTo>
                    <a:cubicBezTo>
                      <a:pt x="575231" y="480112"/>
                      <a:pt x="581457" y="472649"/>
                      <a:pt x="590172" y="472649"/>
                    </a:cubicBezTo>
                    <a:lnTo>
                      <a:pt x="633750" y="471405"/>
                    </a:lnTo>
                    <a:cubicBezTo>
                      <a:pt x="633750" y="471405"/>
                      <a:pt x="634995" y="471405"/>
                      <a:pt x="636241" y="471405"/>
                    </a:cubicBezTo>
                    <a:cubicBezTo>
                      <a:pt x="637486" y="471405"/>
                      <a:pt x="638731" y="471405"/>
                      <a:pt x="638731" y="471405"/>
                    </a:cubicBezTo>
                    <a:lnTo>
                      <a:pt x="694760" y="471405"/>
                    </a:lnTo>
                    <a:cubicBezTo>
                      <a:pt x="710946" y="466430"/>
                      <a:pt x="720907" y="453992"/>
                      <a:pt x="725887" y="439066"/>
                    </a:cubicBezTo>
                    <a:cubicBezTo>
                      <a:pt x="730867" y="419165"/>
                      <a:pt x="722152" y="396776"/>
                      <a:pt x="704721" y="385582"/>
                    </a:cubicBezTo>
                    <a:lnTo>
                      <a:pt x="696005" y="380607"/>
                    </a:lnTo>
                    <a:cubicBezTo>
                      <a:pt x="646201" y="345780"/>
                      <a:pt x="615074" y="288565"/>
                      <a:pt x="617564" y="226374"/>
                    </a:cubicBezTo>
                    <a:lnTo>
                      <a:pt x="617564" y="225130"/>
                    </a:lnTo>
                    <a:lnTo>
                      <a:pt x="617564" y="146770"/>
                    </a:lnTo>
                    <a:cubicBezTo>
                      <a:pt x="617564" y="105724"/>
                      <a:pt x="612584" y="68410"/>
                      <a:pt x="601378" y="32339"/>
                    </a:cubicBezTo>
                    <a:close/>
                    <a:moveTo>
                      <a:pt x="606358" y="0"/>
                    </a:moveTo>
                    <a:cubicBezTo>
                      <a:pt x="607604" y="0"/>
                      <a:pt x="608849" y="0"/>
                      <a:pt x="610094" y="0"/>
                    </a:cubicBezTo>
                    <a:cubicBezTo>
                      <a:pt x="611339" y="0"/>
                      <a:pt x="612584" y="0"/>
                      <a:pt x="613829" y="0"/>
                    </a:cubicBezTo>
                    <a:cubicBezTo>
                      <a:pt x="945023" y="3731"/>
                      <a:pt x="1212717" y="274883"/>
                      <a:pt x="1212717" y="606981"/>
                    </a:cubicBezTo>
                    <a:cubicBezTo>
                      <a:pt x="1212717" y="940323"/>
                      <a:pt x="941287" y="1212718"/>
                      <a:pt x="606358" y="1212718"/>
                    </a:cubicBezTo>
                    <a:cubicBezTo>
                      <a:pt x="271429" y="1212718"/>
                      <a:pt x="0" y="940323"/>
                      <a:pt x="0" y="606981"/>
                    </a:cubicBezTo>
                    <a:cubicBezTo>
                      <a:pt x="0" y="272395"/>
                      <a:pt x="271429" y="0"/>
                      <a:pt x="606358" y="0"/>
                    </a:cubicBezTo>
                    <a:close/>
                  </a:path>
                </a:pathLst>
              </a:custGeom>
              <a:solidFill>
                <a:schemeClr val="bg1"/>
              </a:solidFill>
              <a:ln>
                <a:noFill/>
              </a:ln>
              <a:effectLst/>
            </p:spPr>
            <p:txBody>
              <a:bodyPr wrap="square" anchor="ctr">
                <a:noAutofit/>
              </a:bodyPr>
              <a:lstStyle/>
              <a:p>
                <a:endParaRPr lang="en-US"/>
              </a:p>
            </p:txBody>
          </p:sp>
        </p:grpSp>
        <p:sp>
          <p:nvSpPr>
            <p:cNvPr id="48" name="TextBox 5">
              <a:extLst>
                <a:ext uri="{FF2B5EF4-FFF2-40B4-BE49-F238E27FC236}">
                  <a16:creationId xmlns:a16="http://schemas.microsoft.com/office/drawing/2014/main" id="{ACE67870-167E-D5A6-841D-8BBFCA1265EA}"/>
                </a:ext>
              </a:extLst>
            </p:cNvPr>
            <p:cNvSpPr txBox="1"/>
            <p:nvPr/>
          </p:nvSpPr>
          <p:spPr>
            <a:xfrm>
              <a:off x="4563362" y="1381398"/>
              <a:ext cx="3535629" cy="307777"/>
            </a:xfrm>
            <a:prstGeom prst="rect">
              <a:avLst/>
            </a:prstGeom>
            <a:noFill/>
          </p:spPr>
          <p:txBody>
            <a:bodyPr wrap="square" rtlCol="0" anchor="b">
              <a:spAutoFit/>
            </a:bodyPr>
            <a:lstStyle/>
            <a:p>
              <a:r>
                <a:rPr lang="fr-FR" sz="1400" b="1" spc="-15" dirty="0">
                  <a:solidFill>
                    <a:srgbClr val="C0AA6E"/>
                  </a:solidFill>
                  <a:cs typeface="Poppins" pitchFamily="2" charset="77"/>
                </a:rPr>
                <a:t>Objection 1 : "C'est trop cher."</a:t>
              </a:r>
            </a:p>
          </p:txBody>
        </p:sp>
      </p:grpSp>
      <p:sp>
        <p:nvSpPr>
          <p:cNvPr id="3" name="ZoneTexte 2">
            <a:extLst>
              <a:ext uri="{FF2B5EF4-FFF2-40B4-BE49-F238E27FC236}">
                <a16:creationId xmlns:a16="http://schemas.microsoft.com/office/drawing/2014/main" id="{C6B97495-CBFE-7361-4138-F88B9FD1C6BB}"/>
              </a:ext>
            </a:extLst>
          </p:cNvPr>
          <p:cNvSpPr txBox="1"/>
          <p:nvPr/>
        </p:nvSpPr>
        <p:spPr>
          <a:xfrm>
            <a:off x="83905" y="6676490"/>
            <a:ext cx="2743200"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700">
                <a:latin typeface="Visa Dialect Regular"/>
              </a:rPr>
              <a:t>Document à usage interne uniquement – Ne pas diffuser</a:t>
            </a:r>
          </a:p>
        </p:txBody>
      </p:sp>
      <p:grpSp>
        <p:nvGrpSpPr>
          <p:cNvPr id="15" name="Groupe 14">
            <a:extLst>
              <a:ext uri="{FF2B5EF4-FFF2-40B4-BE49-F238E27FC236}">
                <a16:creationId xmlns:a16="http://schemas.microsoft.com/office/drawing/2014/main" id="{33FB9DF1-F387-81D9-1CDA-0ACEB0DA6D78}"/>
              </a:ext>
            </a:extLst>
          </p:cNvPr>
          <p:cNvGrpSpPr/>
          <p:nvPr/>
        </p:nvGrpSpPr>
        <p:grpSpPr>
          <a:xfrm>
            <a:off x="3264452" y="3352178"/>
            <a:ext cx="8812085" cy="1255758"/>
            <a:chOff x="3177309" y="1286272"/>
            <a:chExt cx="8812085" cy="1255758"/>
          </a:xfrm>
        </p:grpSpPr>
        <p:grpSp>
          <p:nvGrpSpPr>
            <p:cNvPr id="16" name="Groupe 15">
              <a:extLst>
                <a:ext uri="{FF2B5EF4-FFF2-40B4-BE49-F238E27FC236}">
                  <a16:creationId xmlns:a16="http://schemas.microsoft.com/office/drawing/2014/main" id="{7547BA48-CDCC-30DF-3E56-81025629BD89}"/>
                </a:ext>
              </a:extLst>
            </p:cNvPr>
            <p:cNvGrpSpPr/>
            <p:nvPr/>
          </p:nvGrpSpPr>
          <p:grpSpPr>
            <a:xfrm>
              <a:off x="3177309" y="1286272"/>
              <a:ext cx="8812085" cy="1255758"/>
              <a:chOff x="3177309" y="1286272"/>
              <a:chExt cx="8812085" cy="1255758"/>
            </a:xfrm>
          </p:grpSpPr>
          <p:grpSp>
            <p:nvGrpSpPr>
              <p:cNvPr id="18" name="Groupe 17">
                <a:extLst>
                  <a:ext uri="{FF2B5EF4-FFF2-40B4-BE49-F238E27FC236}">
                    <a16:creationId xmlns:a16="http://schemas.microsoft.com/office/drawing/2014/main" id="{9AEA9475-8054-2C70-9CF4-AF7EC6B4F052}"/>
                  </a:ext>
                </a:extLst>
              </p:cNvPr>
              <p:cNvGrpSpPr/>
              <p:nvPr/>
            </p:nvGrpSpPr>
            <p:grpSpPr>
              <a:xfrm>
                <a:off x="3177309" y="1286272"/>
                <a:ext cx="8812085" cy="1255758"/>
                <a:chOff x="3177309" y="1286272"/>
                <a:chExt cx="8812085" cy="1255758"/>
              </a:xfrm>
            </p:grpSpPr>
            <p:sp>
              <p:nvSpPr>
                <p:cNvPr id="20" name="Freeform 146">
                  <a:extLst>
                    <a:ext uri="{FF2B5EF4-FFF2-40B4-BE49-F238E27FC236}">
                      <a16:creationId xmlns:a16="http://schemas.microsoft.com/office/drawing/2014/main" id="{9CF9830F-2E10-EEC5-8A62-24CF4854AC33}"/>
                    </a:ext>
                  </a:extLst>
                </p:cNvPr>
                <p:cNvSpPr>
                  <a:spLocks noChangeArrowheads="1"/>
                </p:cNvSpPr>
                <p:nvPr/>
              </p:nvSpPr>
              <p:spPr bwMode="auto">
                <a:xfrm>
                  <a:off x="3177309" y="1286272"/>
                  <a:ext cx="8812085" cy="1255758"/>
                </a:xfrm>
                <a:prstGeom prst="roundRect">
                  <a:avLst>
                    <a:gd name="adj" fmla="val 50000"/>
                  </a:avLst>
                </a:prstGeom>
                <a:noFill/>
                <a:ln w="12700" cap="flat">
                  <a:solidFill>
                    <a:srgbClr val="C0AA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147">
                  <a:extLst>
                    <a:ext uri="{FF2B5EF4-FFF2-40B4-BE49-F238E27FC236}">
                      <a16:creationId xmlns:a16="http://schemas.microsoft.com/office/drawing/2014/main" id="{6DEF7C87-16F4-B68F-A001-ED101111E38F}"/>
                    </a:ext>
                  </a:extLst>
                </p:cNvPr>
                <p:cNvSpPr>
                  <a:spLocks noChangeArrowheads="1"/>
                </p:cNvSpPr>
                <p:nvPr/>
              </p:nvSpPr>
              <p:spPr bwMode="auto">
                <a:xfrm>
                  <a:off x="3529804" y="1418649"/>
                  <a:ext cx="906353" cy="906353"/>
                </a:xfrm>
                <a:custGeom>
                  <a:avLst/>
                  <a:gdLst>
                    <a:gd name="T0" fmla="*/ 1454 w 1455"/>
                    <a:gd name="T1" fmla="*/ 727 h 1456"/>
                    <a:gd name="T2" fmla="*/ 1454 w 1455"/>
                    <a:gd name="T3" fmla="*/ 727 h 1456"/>
                    <a:gd name="T4" fmla="*/ 727 w 1455"/>
                    <a:gd name="T5" fmla="*/ 1455 h 1456"/>
                    <a:gd name="T6" fmla="*/ 727 w 1455"/>
                    <a:gd name="T7" fmla="*/ 1455 h 1456"/>
                    <a:gd name="T8" fmla="*/ 0 w 1455"/>
                    <a:gd name="T9" fmla="*/ 727 h 1456"/>
                    <a:gd name="T10" fmla="*/ 0 w 1455"/>
                    <a:gd name="T11" fmla="*/ 727 h 1456"/>
                    <a:gd name="T12" fmla="*/ 727 w 1455"/>
                    <a:gd name="T13" fmla="*/ 0 h 1456"/>
                    <a:gd name="T14" fmla="*/ 727 w 1455"/>
                    <a:gd name="T15" fmla="*/ 0 h 1456"/>
                    <a:gd name="T16" fmla="*/ 1454 w 1455"/>
                    <a:gd name="T17" fmla="*/ 727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5" h="1456">
                      <a:moveTo>
                        <a:pt x="1454" y="727"/>
                      </a:moveTo>
                      <a:lnTo>
                        <a:pt x="1454" y="727"/>
                      </a:lnTo>
                      <a:cubicBezTo>
                        <a:pt x="1454" y="1129"/>
                        <a:pt x="1129" y="1455"/>
                        <a:pt x="727" y="1455"/>
                      </a:cubicBezTo>
                      <a:lnTo>
                        <a:pt x="727" y="1455"/>
                      </a:lnTo>
                      <a:cubicBezTo>
                        <a:pt x="326" y="1455"/>
                        <a:pt x="0" y="1129"/>
                        <a:pt x="0" y="727"/>
                      </a:cubicBezTo>
                      <a:lnTo>
                        <a:pt x="0" y="727"/>
                      </a:lnTo>
                      <a:cubicBezTo>
                        <a:pt x="0" y="325"/>
                        <a:pt x="326" y="0"/>
                        <a:pt x="727" y="0"/>
                      </a:cubicBezTo>
                      <a:lnTo>
                        <a:pt x="727" y="0"/>
                      </a:lnTo>
                      <a:cubicBezTo>
                        <a:pt x="1129" y="0"/>
                        <a:pt x="1454" y="325"/>
                        <a:pt x="1454" y="727"/>
                      </a:cubicBezTo>
                    </a:path>
                  </a:pathLst>
                </a:custGeom>
                <a:solidFill>
                  <a:srgbClr val="C0AA6E"/>
                </a:solidFill>
                <a:ln>
                  <a:noFill/>
                </a:ln>
                <a:effectLst/>
              </p:spPr>
              <p:txBody>
                <a:bodyPr wrap="none" anchor="ctr"/>
                <a:lstStyle/>
                <a:p>
                  <a:endParaRPr lang="en-US" dirty="0"/>
                </a:p>
              </p:txBody>
            </p:sp>
            <p:sp>
              <p:nvSpPr>
                <p:cNvPr id="22" name="TextBox 6">
                  <a:extLst>
                    <a:ext uri="{FF2B5EF4-FFF2-40B4-BE49-F238E27FC236}">
                      <a16:creationId xmlns:a16="http://schemas.microsoft.com/office/drawing/2014/main" id="{6286136D-9FA7-23B7-5A1F-4DC93888248B}"/>
                    </a:ext>
                  </a:extLst>
                </p:cNvPr>
                <p:cNvSpPr txBox="1"/>
                <p:nvPr/>
              </p:nvSpPr>
              <p:spPr>
                <a:xfrm>
                  <a:off x="4563766" y="1464974"/>
                  <a:ext cx="7364780" cy="830997"/>
                </a:xfrm>
                <a:prstGeom prst="rect">
                  <a:avLst/>
                </a:prstGeom>
                <a:noFill/>
              </p:spPr>
              <p:txBody>
                <a:bodyPr wrap="square" rtlCol="0">
                  <a:spAutoFit/>
                </a:bodyPr>
                <a:lstStyle/>
                <a:p>
                  <a:endParaRPr lang="fr-FR" sz="1200" dirty="0"/>
                </a:p>
                <a:p>
                  <a:r>
                    <a:rPr lang="fr-FR" sz="1200" dirty="0"/>
                    <a:t>Avec Visa Gold Business, votre voyage démarre dès que vous êtes à plus de 100 km de votre domicile. Concrètement, même lors d’un déplacement en France, vous pouvez bénéficier des garanties d’Assurances  et d’ Assistance..</a:t>
                  </a:r>
                  <a:endParaRPr lang="en-US" sz="1200" spc="-10" dirty="0">
                    <a:cs typeface="Poppins" pitchFamily="2" charset="77"/>
                  </a:endParaRPr>
                </a:p>
              </p:txBody>
            </p:sp>
          </p:grpSp>
          <p:sp>
            <p:nvSpPr>
              <p:cNvPr id="19" name="Freeform 28">
                <a:extLst>
                  <a:ext uri="{FF2B5EF4-FFF2-40B4-BE49-F238E27FC236}">
                    <a16:creationId xmlns:a16="http://schemas.microsoft.com/office/drawing/2014/main" id="{E6A088AB-0D97-9156-03CB-DC5766492C38}"/>
                  </a:ext>
                </a:extLst>
              </p:cNvPr>
              <p:cNvSpPr>
                <a:spLocks noChangeArrowheads="1"/>
              </p:cNvSpPr>
              <p:nvPr/>
            </p:nvSpPr>
            <p:spPr bwMode="auto">
              <a:xfrm>
                <a:off x="3679800" y="1568645"/>
                <a:ext cx="606359" cy="606359"/>
              </a:xfrm>
              <a:custGeom>
                <a:avLst/>
                <a:gdLst>
                  <a:gd name="connsiteX0" fmla="*/ 791063 w 1212717"/>
                  <a:gd name="connsiteY0" fmla="*/ 485582 h 1212718"/>
                  <a:gd name="connsiteX1" fmla="*/ 802519 w 1212717"/>
                  <a:gd name="connsiteY1" fmla="*/ 488407 h 1212718"/>
                  <a:gd name="connsiteX2" fmla="*/ 877614 w 1212717"/>
                  <a:gd name="connsiteY2" fmla="*/ 637818 h 1212718"/>
                  <a:gd name="connsiteX3" fmla="*/ 802519 w 1212717"/>
                  <a:gd name="connsiteY3" fmla="*/ 785974 h 1212718"/>
                  <a:gd name="connsiteX4" fmla="*/ 793609 w 1212717"/>
                  <a:gd name="connsiteY4" fmla="*/ 789740 h 1212718"/>
                  <a:gd name="connsiteX5" fmla="*/ 779608 w 1212717"/>
                  <a:gd name="connsiteY5" fmla="*/ 782207 h 1212718"/>
                  <a:gd name="connsiteX6" fmla="*/ 783427 w 1212717"/>
                  <a:gd name="connsiteY6" fmla="*/ 760863 h 1212718"/>
                  <a:gd name="connsiteX7" fmla="*/ 845794 w 1212717"/>
                  <a:gd name="connsiteY7" fmla="*/ 637818 h 1212718"/>
                  <a:gd name="connsiteX8" fmla="*/ 783427 w 1212717"/>
                  <a:gd name="connsiteY8" fmla="*/ 514774 h 1212718"/>
                  <a:gd name="connsiteX9" fmla="*/ 779608 w 1212717"/>
                  <a:gd name="connsiteY9" fmla="*/ 492174 h 1212718"/>
                  <a:gd name="connsiteX10" fmla="*/ 791063 w 1212717"/>
                  <a:gd name="connsiteY10" fmla="*/ 485582 h 1212718"/>
                  <a:gd name="connsiteX11" fmla="*/ 855906 w 1212717"/>
                  <a:gd name="connsiteY11" fmla="*/ 386681 h 1212718"/>
                  <a:gd name="connsiteX12" fmla="*/ 867942 w 1212717"/>
                  <a:gd name="connsiteY12" fmla="*/ 389469 h 1212718"/>
                  <a:gd name="connsiteX13" fmla="*/ 992986 w 1212717"/>
                  <a:gd name="connsiteY13" fmla="*/ 632320 h 1212718"/>
                  <a:gd name="connsiteX14" fmla="*/ 867942 w 1212717"/>
                  <a:gd name="connsiteY14" fmla="*/ 875170 h 1212718"/>
                  <a:gd name="connsiteX15" fmla="*/ 857938 w 1212717"/>
                  <a:gd name="connsiteY15" fmla="*/ 877648 h 1212718"/>
                  <a:gd name="connsiteX16" fmla="*/ 846684 w 1212717"/>
                  <a:gd name="connsiteY16" fmla="*/ 871453 h 1212718"/>
                  <a:gd name="connsiteX17" fmla="*/ 849185 w 1212717"/>
                  <a:gd name="connsiteY17" fmla="*/ 849150 h 1212718"/>
                  <a:gd name="connsiteX18" fmla="*/ 960474 w 1212717"/>
                  <a:gd name="connsiteY18" fmla="*/ 632320 h 1212718"/>
                  <a:gd name="connsiteX19" fmla="*/ 849185 w 1212717"/>
                  <a:gd name="connsiteY19" fmla="*/ 414250 h 1212718"/>
                  <a:gd name="connsiteX20" fmla="*/ 846684 w 1212717"/>
                  <a:gd name="connsiteY20" fmla="*/ 393186 h 1212718"/>
                  <a:gd name="connsiteX21" fmla="*/ 855906 w 1212717"/>
                  <a:gd name="connsiteY21" fmla="*/ 386681 h 1212718"/>
                  <a:gd name="connsiteX22" fmla="*/ 928111 w 1212717"/>
                  <a:gd name="connsiteY22" fmla="*/ 287812 h 1212718"/>
                  <a:gd name="connsiteX23" fmla="*/ 939110 w 1212717"/>
                  <a:gd name="connsiteY23" fmla="*/ 290607 h 1212718"/>
                  <a:gd name="connsiteX24" fmla="*/ 1113847 w 1212717"/>
                  <a:gd name="connsiteY24" fmla="*/ 632320 h 1212718"/>
                  <a:gd name="connsiteX25" fmla="*/ 939110 w 1212717"/>
                  <a:gd name="connsiteY25" fmla="*/ 974033 h 1212718"/>
                  <a:gd name="connsiteX26" fmla="*/ 930435 w 1212717"/>
                  <a:gd name="connsiteY26" fmla="*/ 976518 h 1212718"/>
                  <a:gd name="connsiteX27" fmla="*/ 918042 w 1212717"/>
                  <a:gd name="connsiteY27" fmla="*/ 969063 h 1212718"/>
                  <a:gd name="connsiteX28" fmla="*/ 920521 w 1212717"/>
                  <a:gd name="connsiteY28" fmla="*/ 947939 h 1212718"/>
                  <a:gd name="connsiteX29" fmla="*/ 1082865 w 1212717"/>
                  <a:gd name="connsiteY29" fmla="*/ 632320 h 1212718"/>
                  <a:gd name="connsiteX30" fmla="*/ 920521 w 1212717"/>
                  <a:gd name="connsiteY30" fmla="*/ 316702 h 1212718"/>
                  <a:gd name="connsiteX31" fmla="*/ 918042 w 1212717"/>
                  <a:gd name="connsiteY31" fmla="*/ 294335 h 1212718"/>
                  <a:gd name="connsiteX32" fmla="*/ 928111 w 1212717"/>
                  <a:gd name="connsiteY32" fmla="*/ 287812 h 1212718"/>
                  <a:gd name="connsiteX33" fmla="*/ 601378 w 1212717"/>
                  <a:gd name="connsiteY33" fmla="*/ 32339 h 1212718"/>
                  <a:gd name="connsiteX34" fmla="*/ 31127 w 1212717"/>
                  <a:gd name="connsiteY34" fmla="*/ 606981 h 1212718"/>
                  <a:gd name="connsiteX35" fmla="*/ 606358 w 1212717"/>
                  <a:gd name="connsiteY35" fmla="*/ 1181623 h 1212718"/>
                  <a:gd name="connsiteX36" fmla="*/ 1181590 w 1212717"/>
                  <a:gd name="connsiteY36" fmla="*/ 606981 h 1212718"/>
                  <a:gd name="connsiteX37" fmla="*/ 633750 w 1212717"/>
                  <a:gd name="connsiteY37" fmla="*/ 32339 h 1212718"/>
                  <a:gd name="connsiteX38" fmla="*/ 649937 w 1212717"/>
                  <a:gd name="connsiteY38" fmla="*/ 146770 h 1212718"/>
                  <a:gd name="connsiteX39" fmla="*/ 648691 w 1212717"/>
                  <a:gd name="connsiteY39" fmla="*/ 225130 h 1212718"/>
                  <a:gd name="connsiteX40" fmla="*/ 648691 w 1212717"/>
                  <a:gd name="connsiteY40" fmla="*/ 226374 h 1212718"/>
                  <a:gd name="connsiteX41" fmla="*/ 714681 w 1212717"/>
                  <a:gd name="connsiteY41" fmla="*/ 354487 h 1212718"/>
                  <a:gd name="connsiteX42" fmla="*/ 722152 w 1212717"/>
                  <a:gd name="connsiteY42" fmla="*/ 359462 h 1212718"/>
                  <a:gd name="connsiteX43" fmla="*/ 755769 w 1212717"/>
                  <a:gd name="connsiteY43" fmla="*/ 446529 h 1212718"/>
                  <a:gd name="connsiteX44" fmla="*/ 702230 w 1212717"/>
                  <a:gd name="connsiteY44" fmla="*/ 502501 h 1212718"/>
                  <a:gd name="connsiteX45" fmla="*/ 698495 w 1212717"/>
                  <a:gd name="connsiteY45" fmla="*/ 503744 h 1212718"/>
                  <a:gd name="connsiteX46" fmla="*/ 652427 w 1212717"/>
                  <a:gd name="connsiteY46" fmla="*/ 503744 h 1212718"/>
                  <a:gd name="connsiteX47" fmla="*/ 652427 w 1212717"/>
                  <a:gd name="connsiteY47" fmla="*/ 702755 h 1212718"/>
                  <a:gd name="connsiteX48" fmla="*/ 557800 w 1212717"/>
                  <a:gd name="connsiteY48" fmla="*/ 798528 h 1212718"/>
                  <a:gd name="connsiteX49" fmla="*/ 423330 w 1212717"/>
                  <a:gd name="connsiteY49" fmla="*/ 798528 h 1212718"/>
                  <a:gd name="connsiteX50" fmla="*/ 423330 w 1212717"/>
                  <a:gd name="connsiteY50" fmla="*/ 801016 h 1212718"/>
                  <a:gd name="connsiteX51" fmla="*/ 413370 w 1212717"/>
                  <a:gd name="connsiteY51" fmla="*/ 861963 h 1212718"/>
                  <a:gd name="connsiteX52" fmla="*/ 414615 w 1212717"/>
                  <a:gd name="connsiteY52" fmla="*/ 985100 h 1212718"/>
                  <a:gd name="connsiteX53" fmla="*/ 423330 w 1212717"/>
                  <a:gd name="connsiteY53" fmla="*/ 1026146 h 1212718"/>
                  <a:gd name="connsiteX54" fmla="*/ 410879 w 1212717"/>
                  <a:gd name="connsiteY54" fmla="*/ 1046047 h 1212718"/>
                  <a:gd name="connsiteX55" fmla="*/ 407144 w 1212717"/>
                  <a:gd name="connsiteY55" fmla="*/ 1046047 h 1212718"/>
                  <a:gd name="connsiteX56" fmla="*/ 392203 w 1212717"/>
                  <a:gd name="connsiteY56" fmla="*/ 1032365 h 1212718"/>
                  <a:gd name="connsiteX57" fmla="*/ 383487 w 1212717"/>
                  <a:gd name="connsiteY57" fmla="*/ 990076 h 1212718"/>
                  <a:gd name="connsiteX58" fmla="*/ 382242 w 1212717"/>
                  <a:gd name="connsiteY58" fmla="*/ 856988 h 1212718"/>
                  <a:gd name="connsiteX59" fmla="*/ 390958 w 1212717"/>
                  <a:gd name="connsiteY59" fmla="*/ 798528 h 1212718"/>
                  <a:gd name="connsiteX60" fmla="*/ 362321 w 1212717"/>
                  <a:gd name="connsiteY60" fmla="*/ 798528 h 1212718"/>
                  <a:gd name="connsiteX61" fmla="*/ 219136 w 1212717"/>
                  <a:gd name="connsiteY61" fmla="*/ 759970 h 1212718"/>
                  <a:gd name="connsiteX62" fmla="*/ 181783 w 1212717"/>
                  <a:gd name="connsiteY62" fmla="*/ 737581 h 1212718"/>
                  <a:gd name="connsiteX63" fmla="*/ 175558 w 1212717"/>
                  <a:gd name="connsiteY63" fmla="*/ 715193 h 1212718"/>
                  <a:gd name="connsiteX64" fmla="*/ 197969 w 1212717"/>
                  <a:gd name="connsiteY64" fmla="*/ 710218 h 1212718"/>
                  <a:gd name="connsiteX65" fmla="*/ 235322 w 1212717"/>
                  <a:gd name="connsiteY65" fmla="*/ 732606 h 1212718"/>
                  <a:gd name="connsiteX66" fmla="*/ 362321 w 1212717"/>
                  <a:gd name="connsiteY66" fmla="*/ 766189 h 1212718"/>
                  <a:gd name="connsiteX67" fmla="*/ 557800 w 1212717"/>
                  <a:gd name="connsiteY67" fmla="*/ 766189 h 1212718"/>
                  <a:gd name="connsiteX68" fmla="*/ 620054 w 1212717"/>
                  <a:gd name="connsiteY68" fmla="*/ 702755 h 1212718"/>
                  <a:gd name="connsiteX69" fmla="*/ 620054 w 1212717"/>
                  <a:gd name="connsiteY69" fmla="*/ 503744 h 1212718"/>
                  <a:gd name="connsiteX70" fmla="*/ 590172 w 1212717"/>
                  <a:gd name="connsiteY70" fmla="*/ 503744 h 1212718"/>
                  <a:gd name="connsiteX71" fmla="*/ 575231 w 1212717"/>
                  <a:gd name="connsiteY71" fmla="*/ 488819 h 1212718"/>
                  <a:gd name="connsiteX72" fmla="*/ 590172 w 1212717"/>
                  <a:gd name="connsiteY72" fmla="*/ 472649 h 1212718"/>
                  <a:gd name="connsiteX73" fmla="*/ 633750 w 1212717"/>
                  <a:gd name="connsiteY73" fmla="*/ 471405 h 1212718"/>
                  <a:gd name="connsiteX74" fmla="*/ 636241 w 1212717"/>
                  <a:gd name="connsiteY74" fmla="*/ 471405 h 1212718"/>
                  <a:gd name="connsiteX75" fmla="*/ 638731 w 1212717"/>
                  <a:gd name="connsiteY75" fmla="*/ 471405 h 1212718"/>
                  <a:gd name="connsiteX76" fmla="*/ 694760 w 1212717"/>
                  <a:gd name="connsiteY76" fmla="*/ 471405 h 1212718"/>
                  <a:gd name="connsiteX77" fmla="*/ 725887 w 1212717"/>
                  <a:gd name="connsiteY77" fmla="*/ 439066 h 1212718"/>
                  <a:gd name="connsiteX78" fmla="*/ 704721 w 1212717"/>
                  <a:gd name="connsiteY78" fmla="*/ 385582 h 1212718"/>
                  <a:gd name="connsiteX79" fmla="*/ 696005 w 1212717"/>
                  <a:gd name="connsiteY79" fmla="*/ 380607 h 1212718"/>
                  <a:gd name="connsiteX80" fmla="*/ 617564 w 1212717"/>
                  <a:gd name="connsiteY80" fmla="*/ 226374 h 1212718"/>
                  <a:gd name="connsiteX81" fmla="*/ 617564 w 1212717"/>
                  <a:gd name="connsiteY81" fmla="*/ 225130 h 1212718"/>
                  <a:gd name="connsiteX82" fmla="*/ 617564 w 1212717"/>
                  <a:gd name="connsiteY82" fmla="*/ 146770 h 1212718"/>
                  <a:gd name="connsiteX83" fmla="*/ 601378 w 1212717"/>
                  <a:gd name="connsiteY83" fmla="*/ 32339 h 1212718"/>
                  <a:gd name="connsiteX84" fmla="*/ 606358 w 1212717"/>
                  <a:gd name="connsiteY84" fmla="*/ 0 h 1212718"/>
                  <a:gd name="connsiteX85" fmla="*/ 610094 w 1212717"/>
                  <a:gd name="connsiteY85" fmla="*/ 0 h 1212718"/>
                  <a:gd name="connsiteX86" fmla="*/ 613829 w 1212717"/>
                  <a:gd name="connsiteY86" fmla="*/ 0 h 1212718"/>
                  <a:gd name="connsiteX87" fmla="*/ 1212717 w 1212717"/>
                  <a:gd name="connsiteY87" fmla="*/ 606981 h 1212718"/>
                  <a:gd name="connsiteX88" fmla="*/ 606358 w 1212717"/>
                  <a:gd name="connsiteY88" fmla="*/ 1212718 h 1212718"/>
                  <a:gd name="connsiteX89" fmla="*/ 0 w 1212717"/>
                  <a:gd name="connsiteY89" fmla="*/ 606981 h 1212718"/>
                  <a:gd name="connsiteX90" fmla="*/ 606358 w 1212717"/>
                  <a:gd name="connsiteY90" fmla="*/ 0 h 121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2717" h="1212718">
                    <a:moveTo>
                      <a:pt x="791063" y="485582"/>
                    </a:moveTo>
                    <a:cubicBezTo>
                      <a:pt x="795200" y="484955"/>
                      <a:pt x="799337" y="485896"/>
                      <a:pt x="802519" y="488407"/>
                    </a:cubicBezTo>
                    <a:cubicBezTo>
                      <a:pt x="850885" y="523563"/>
                      <a:pt x="877614" y="578807"/>
                      <a:pt x="877614" y="637818"/>
                    </a:cubicBezTo>
                    <a:cubicBezTo>
                      <a:pt x="877614" y="696829"/>
                      <a:pt x="850885" y="750818"/>
                      <a:pt x="802519" y="785974"/>
                    </a:cubicBezTo>
                    <a:cubicBezTo>
                      <a:pt x="799973" y="788485"/>
                      <a:pt x="796155" y="789740"/>
                      <a:pt x="793609" y="789740"/>
                    </a:cubicBezTo>
                    <a:cubicBezTo>
                      <a:pt x="788518" y="789740"/>
                      <a:pt x="783427" y="787229"/>
                      <a:pt x="779608" y="782207"/>
                    </a:cubicBezTo>
                    <a:cubicBezTo>
                      <a:pt x="774517" y="775929"/>
                      <a:pt x="775790" y="765885"/>
                      <a:pt x="783427" y="760863"/>
                    </a:cubicBezTo>
                    <a:cubicBezTo>
                      <a:pt x="822884" y="731985"/>
                      <a:pt x="845794" y="686785"/>
                      <a:pt x="845794" y="637818"/>
                    </a:cubicBezTo>
                    <a:cubicBezTo>
                      <a:pt x="845794" y="588852"/>
                      <a:pt x="822884" y="543652"/>
                      <a:pt x="783427" y="514774"/>
                    </a:cubicBezTo>
                    <a:cubicBezTo>
                      <a:pt x="775790" y="508496"/>
                      <a:pt x="774517" y="498452"/>
                      <a:pt x="779608" y="492174"/>
                    </a:cubicBezTo>
                    <a:cubicBezTo>
                      <a:pt x="782790" y="488408"/>
                      <a:pt x="786927" y="486210"/>
                      <a:pt x="791063" y="485582"/>
                    </a:cubicBezTo>
                    <a:close/>
                    <a:moveTo>
                      <a:pt x="855906" y="386681"/>
                    </a:moveTo>
                    <a:cubicBezTo>
                      <a:pt x="859814" y="386062"/>
                      <a:pt x="864191" y="386991"/>
                      <a:pt x="867942" y="389469"/>
                    </a:cubicBezTo>
                    <a:cubicBezTo>
                      <a:pt x="946719" y="445226"/>
                      <a:pt x="992986" y="536914"/>
                      <a:pt x="992986" y="632320"/>
                    </a:cubicBezTo>
                    <a:cubicBezTo>
                      <a:pt x="992986" y="727725"/>
                      <a:pt x="946719" y="818174"/>
                      <a:pt x="867942" y="875170"/>
                    </a:cubicBezTo>
                    <a:cubicBezTo>
                      <a:pt x="865441" y="876409"/>
                      <a:pt x="861689" y="877648"/>
                      <a:pt x="857938" y="877648"/>
                    </a:cubicBezTo>
                    <a:cubicBezTo>
                      <a:pt x="854187" y="877648"/>
                      <a:pt x="849185" y="875170"/>
                      <a:pt x="846684" y="871453"/>
                    </a:cubicBezTo>
                    <a:cubicBezTo>
                      <a:pt x="840432" y="864019"/>
                      <a:pt x="842933" y="854106"/>
                      <a:pt x="849185" y="849150"/>
                    </a:cubicBezTo>
                    <a:cubicBezTo>
                      <a:pt x="919210" y="798350"/>
                      <a:pt x="960474" y="717813"/>
                      <a:pt x="960474" y="632320"/>
                    </a:cubicBezTo>
                    <a:cubicBezTo>
                      <a:pt x="960474" y="546826"/>
                      <a:pt x="919210" y="465050"/>
                      <a:pt x="849185" y="414250"/>
                    </a:cubicBezTo>
                    <a:cubicBezTo>
                      <a:pt x="842933" y="409294"/>
                      <a:pt x="840432" y="399381"/>
                      <a:pt x="846684" y="393186"/>
                    </a:cubicBezTo>
                    <a:cubicBezTo>
                      <a:pt x="848560" y="389469"/>
                      <a:pt x="851999" y="387301"/>
                      <a:pt x="855906" y="386681"/>
                    </a:cubicBezTo>
                    <a:close/>
                    <a:moveTo>
                      <a:pt x="928111" y="287812"/>
                    </a:moveTo>
                    <a:cubicBezTo>
                      <a:pt x="931984" y="287190"/>
                      <a:pt x="936012" y="288122"/>
                      <a:pt x="939110" y="290607"/>
                    </a:cubicBezTo>
                    <a:cubicBezTo>
                      <a:pt x="1048166" y="370133"/>
                      <a:pt x="1113847" y="496878"/>
                      <a:pt x="1113847" y="632320"/>
                    </a:cubicBezTo>
                    <a:cubicBezTo>
                      <a:pt x="1113847" y="766520"/>
                      <a:pt x="1048166" y="894507"/>
                      <a:pt x="939110" y="974033"/>
                    </a:cubicBezTo>
                    <a:cubicBezTo>
                      <a:pt x="936631" y="975276"/>
                      <a:pt x="932914" y="976518"/>
                      <a:pt x="930435" y="976518"/>
                    </a:cubicBezTo>
                    <a:cubicBezTo>
                      <a:pt x="925478" y="976518"/>
                      <a:pt x="920521" y="974033"/>
                      <a:pt x="918042" y="969063"/>
                    </a:cubicBezTo>
                    <a:cubicBezTo>
                      <a:pt x="913085" y="962850"/>
                      <a:pt x="914325" y="952909"/>
                      <a:pt x="920521" y="947939"/>
                    </a:cubicBezTo>
                    <a:cubicBezTo>
                      <a:pt x="1022141" y="874626"/>
                      <a:pt x="1082865" y="756580"/>
                      <a:pt x="1082865" y="632320"/>
                    </a:cubicBezTo>
                    <a:cubicBezTo>
                      <a:pt x="1082865" y="506818"/>
                      <a:pt x="1022141" y="390015"/>
                      <a:pt x="920521" y="316702"/>
                    </a:cubicBezTo>
                    <a:cubicBezTo>
                      <a:pt x="914325" y="311731"/>
                      <a:pt x="911846" y="301791"/>
                      <a:pt x="918042" y="294335"/>
                    </a:cubicBezTo>
                    <a:cubicBezTo>
                      <a:pt x="920520" y="290608"/>
                      <a:pt x="924238" y="288433"/>
                      <a:pt x="928111" y="287812"/>
                    </a:cubicBezTo>
                    <a:close/>
                    <a:moveTo>
                      <a:pt x="601378" y="32339"/>
                    </a:moveTo>
                    <a:cubicBezTo>
                      <a:pt x="286371" y="34827"/>
                      <a:pt x="31127" y="291052"/>
                      <a:pt x="31127" y="606981"/>
                    </a:cubicBezTo>
                    <a:cubicBezTo>
                      <a:pt x="31127" y="922910"/>
                      <a:pt x="288861" y="1181623"/>
                      <a:pt x="606358" y="1181623"/>
                    </a:cubicBezTo>
                    <a:cubicBezTo>
                      <a:pt x="923856" y="1181623"/>
                      <a:pt x="1181590" y="922910"/>
                      <a:pt x="1181590" y="606981"/>
                    </a:cubicBezTo>
                    <a:cubicBezTo>
                      <a:pt x="1181590" y="298515"/>
                      <a:pt x="937552" y="47265"/>
                      <a:pt x="633750" y="32339"/>
                    </a:cubicBezTo>
                    <a:cubicBezTo>
                      <a:pt x="643711" y="68410"/>
                      <a:pt x="649937" y="106968"/>
                      <a:pt x="649937" y="146770"/>
                    </a:cubicBezTo>
                    <a:lnTo>
                      <a:pt x="648691" y="225130"/>
                    </a:lnTo>
                    <a:lnTo>
                      <a:pt x="648691" y="226374"/>
                    </a:lnTo>
                    <a:cubicBezTo>
                      <a:pt x="647446" y="277370"/>
                      <a:pt x="672348" y="325879"/>
                      <a:pt x="714681" y="354487"/>
                    </a:cubicBezTo>
                    <a:lnTo>
                      <a:pt x="722152" y="359462"/>
                    </a:lnTo>
                    <a:cubicBezTo>
                      <a:pt x="752034" y="379363"/>
                      <a:pt x="765730" y="415434"/>
                      <a:pt x="755769" y="446529"/>
                    </a:cubicBezTo>
                    <a:cubicBezTo>
                      <a:pt x="748299" y="473893"/>
                      <a:pt x="728377" y="493794"/>
                      <a:pt x="702230" y="502501"/>
                    </a:cubicBezTo>
                    <a:cubicBezTo>
                      <a:pt x="700985" y="503744"/>
                      <a:pt x="699740" y="503744"/>
                      <a:pt x="698495" y="503744"/>
                    </a:cubicBezTo>
                    <a:lnTo>
                      <a:pt x="652427" y="503744"/>
                    </a:lnTo>
                    <a:lnTo>
                      <a:pt x="652427" y="702755"/>
                    </a:lnTo>
                    <a:cubicBezTo>
                      <a:pt x="652427" y="754995"/>
                      <a:pt x="608849" y="798528"/>
                      <a:pt x="557800" y="798528"/>
                    </a:cubicBezTo>
                    <a:lnTo>
                      <a:pt x="423330" y="798528"/>
                    </a:lnTo>
                    <a:cubicBezTo>
                      <a:pt x="423330" y="798528"/>
                      <a:pt x="423330" y="799772"/>
                      <a:pt x="423330" y="801016"/>
                    </a:cubicBezTo>
                    <a:lnTo>
                      <a:pt x="413370" y="861963"/>
                    </a:lnTo>
                    <a:cubicBezTo>
                      <a:pt x="407144" y="903009"/>
                      <a:pt x="407144" y="944054"/>
                      <a:pt x="414615" y="985100"/>
                    </a:cubicBezTo>
                    <a:lnTo>
                      <a:pt x="423330" y="1026146"/>
                    </a:lnTo>
                    <a:cubicBezTo>
                      <a:pt x="424575" y="1034853"/>
                      <a:pt x="419595" y="1043560"/>
                      <a:pt x="410879" y="1046047"/>
                    </a:cubicBezTo>
                    <a:cubicBezTo>
                      <a:pt x="409634" y="1046047"/>
                      <a:pt x="408389" y="1046047"/>
                      <a:pt x="407144" y="1046047"/>
                    </a:cubicBezTo>
                    <a:cubicBezTo>
                      <a:pt x="400919" y="1046047"/>
                      <a:pt x="393448" y="1039828"/>
                      <a:pt x="392203" y="1032365"/>
                    </a:cubicBezTo>
                    <a:lnTo>
                      <a:pt x="383487" y="990076"/>
                    </a:lnTo>
                    <a:cubicBezTo>
                      <a:pt x="376017" y="946542"/>
                      <a:pt x="374772" y="901765"/>
                      <a:pt x="382242" y="856988"/>
                    </a:cubicBezTo>
                    <a:lnTo>
                      <a:pt x="390958" y="798528"/>
                    </a:lnTo>
                    <a:lnTo>
                      <a:pt x="362321" y="798528"/>
                    </a:lnTo>
                    <a:cubicBezTo>
                      <a:pt x="312517" y="798528"/>
                      <a:pt x="262714" y="784846"/>
                      <a:pt x="219136" y="759970"/>
                    </a:cubicBezTo>
                    <a:lnTo>
                      <a:pt x="181783" y="737581"/>
                    </a:lnTo>
                    <a:cubicBezTo>
                      <a:pt x="174313" y="732606"/>
                      <a:pt x="171822" y="722656"/>
                      <a:pt x="175558" y="715193"/>
                    </a:cubicBezTo>
                    <a:cubicBezTo>
                      <a:pt x="180538" y="707730"/>
                      <a:pt x="190499" y="705242"/>
                      <a:pt x="197969" y="710218"/>
                    </a:cubicBezTo>
                    <a:lnTo>
                      <a:pt x="235322" y="732606"/>
                    </a:lnTo>
                    <a:cubicBezTo>
                      <a:pt x="273920" y="754995"/>
                      <a:pt x="318743" y="766189"/>
                      <a:pt x="362321" y="766189"/>
                    </a:cubicBezTo>
                    <a:lnTo>
                      <a:pt x="557800" y="766189"/>
                    </a:lnTo>
                    <a:cubicBezTo>
                      <a:pt x="592663" y="766189"/>
                      <a:pt x="620054" y="738825"/>
                      <a:pt x="620054" y="702755"/>
                    </a:cubicBezTo>
                    <a:lnTo>
                      <a:pt x="620054" y="503744"/>
                    </a:lnTo>
                    <a:lnTo>
                      <a:pt x="590172" y="503744"/>
                    </a:lnTo>
                    <a:cubicBezTo>
                      <a:pt x="581457" y="503744"/>
                      <a:pt x="575231" y="497525"/>
                      <a:pt x="575231" y="488819"/>
                    </a:cubicBezTo>
                    <a:cubicBezTo>
                      <a:pt x="575231" y="480112"/>
                      <a:pt x="581457" y="472649"/>
                      <a:pt x="590172" y="472649"/>
                    </a:cubicBezTo>
                    <a:lnTo>
                      <a:pt x="633750" y="471405"/>
                    </a:lnTo>
                    <a:cubicBezTo>
                      <a:pt x="633750" y="471405"/>
                      <a:pt x="634995" y="471405"/>
                      <a:pt x="636241" y="471405"/>
                    </a:cubicBezTo>
                    <a:cubicBezTo>
                      <a:pt x="637486" y="471405"/>
                      <a:pt x="638731" y="471405"/>
                      <a:pt x="638731" y="471405"/>
                    </a:cubicBezTo>
                    <a:lnTo>
                      <a:pt x="694760" y="471405"/>
                    </a:lnTo>
                    <a:cubicBezTo>
                      <a:pt x="710946" y="466430"/>
                      <a:pt x="720907" y="453992"/>
                      <a:pt x="725887" y="439066"/>
                    </a:cubicBezTo>
                    <a:cubicBezTo>
                      <a:pt x="730867" y="419165"/>
                      <a:pt x="722152" y="396776"/>
                      <a:pt x="704721" y="385582"/>
                    </a:cubicBezTo>
                    <a:lnTo>
                      <a:pt x="696005" y="380607"/>
                    </a:lnTo>
                    <a:cubicBezTo>
                      <a:pt x="646201" y="345780"/>
                      <a:pt x="615074" y="288565"/>
                      <a:pt x="617564" y="226374"/>
                    </a:cubicBezTo>
                    <a:lnTo>
                      <a:pt x="617564" y="225130"/>
                    </a:lnTo>
                    <a:lnTo>
                      <a:pt x="617564" y="146770"/>
                    </a:lnTo>
                    <a:cubicBezTo>
                      <a:pt x="617564" y="105724"/>
                      <a:pt x="612584" y="68410"/>
                      <a:pt x="601378" y="32339"/>
                    </a:cubicBezTo>
                    <a:close/>
                    <a:moveTo>
                      <a:pt x="606358" y="0"/>
                    </a:moveTo>
                    <a:cubicBezTo>
                      <a:pt x="607604" y="0"/>
                      <a:pt x="608849" y="0"/>
                      <a:pt x="610094" y="0"/>
                    </a:cubicBezTo>
                    <a:cubicBezTo>
                      <a:pt x="611339" y="0"/>
                      <a:pt x="612584" y="0"/>
                      <a:pt x="613829" y="0"/>
                    </a:cubicBezTo>
                    <a:cubicBezTo>
                      <a:pt x="945023" y="3731"/>
                      <a:pt x="1212717" y="274883"/>
                      <a:pt x="1212717" y="606981"/>
                    </a:cubicBezTo>
                    <a:cubicBezTo>
                      <a:pt x="1212717" y="940323"/>
                      <a:pt x="941287" y="1212718"/>
                      <a:pt x="606358" y="1212718"/>
                    </a:cubicBezTo>
                    <a:cubicBezTo>
                      <a:pt x="271429" y="1212718"/>
                      <a:pt x="0" y="940323"/>
                      <a:pt x="0" y="606981"/>
                    </a:cubicBezTo>
                    <a:cubicBezTo>
                      <a:pt x="0" y="272395"/>
                      <a:pt x="271429" y="0"/>
                      <a:pt x="606358" y="0"/>
                    </a:cubicBezTo>
                    <a:close/>
                  </a:path>
                </a:pathLst>
              </a:custGeom>
              <a:solidFill>
                <a:schemeClr val="bg1"/>
              </a:solidFill>
              <a:ln>
                <a:noFill/>
              </a:ln>
              <a:effectLst/>
            </p:spPr>
            <p:txBody>
              <a:bodyPr wrap="square" anchor="ctr">
                <a:noAutofit/>
              </a:bodyPr>
              <a:lstStyle/>
              <a:p>
                <a:endParaRPr lang="en-US"/>
              </a:p>
            </p:txBody>
          </p:sp>
        </p:grpSp>
        <p:sp>
          <p:nvSpPr>
            <p:cNvPr id="17" name="TextBox 5">
              <a:extLst>
                <a:ext uri="{FF2B5EF4-FFF2-40B4-BE49-F238E27FC236}">
                  <a16:creationId xmlns:a16="http://schemas.microsoft.com/office/drawing/2014/main" id="{0795B24A-7622-9EAE-4178-1FBCE3454860}"/>
                </a:ext>
              </a:extLst>
            </p:cNvPr>
            <p:cNvSpPr txBox="1"/>
            <p:nvPr/>
          </p:nvSpPr>
          <p:spPr>
            <a:xfrm>
              <a:off x="4563362" y="1381398"/>
              <a:ext cx="6869022" cy="307777"/>
            </a:xfrm>
            <a:prstGeom prst="rect">
              <a:avLst/>
            </a:prstGeom>
            <a:noFill/>
          </p:spPr>
          <p:txBody>
            <a:bodyPr wrap="square" rtlCol="0" anchor="b">
              <a:spAutoFit/>
            </a:bodyPr>
            <a:lstStyle/>
            <a:p>
              <a:r>
                <a:rPr lang="fr-FR" sz="1400" b="1" spc="-15" dirty="0">
                  <a:solidFill>
                    <a:srgbClr val="C0AA6E"/>
                  </a:solidFill>
                  <a:cs typeface="Poppins" pitchFamily="2" charset="77"/>
                </a:rPr>
                <a:t>Objection 2 : « Personnellement, je n’effectue jamais de voyages à l’ étranger"</a:t>
              </a:r>
            </a:p>
          </p:txBody>
        </p:sp>
      </p:grpSp>
      <p:grpSp>
        <p:nvGrpSpPr>
          <p:cNvPr id="26" name="Groupe 25">
            <a:extLst>
              <a:ext uri="{FF2B5EF4-FFF2-40B4-BE49-F238E27FC236}">
                <a16:creationId xmlns:a16="http://schemas.microsoft.com/office/drawing/2014/main" id="{930D9422-7CD6-C0BF-DC3A-6A9A4EF3B164}"/>
              </a:ext>
            </a:extLst>
          </p:cNvPr>
          <p:cNvGrpSpPr/>
          <p:nvPr/>
        </p:nvGrpSpPr>
        <p:grpSpPr>
          <a:xfrm>
            <a:off x="3264452" y="4768334"/>
            <a:ext cx="8812488" cy="1581260"/>
            <a:chOff x="3264855" y="1286272"/>
            <a:chExt cx="8812488" cy="1905158"/>
          </a:xfrm>
        </p:grpSpPr>
        <p:grpSp>
          <p:nvGrpSpPr>
            <p:cNvPr id="27" name="Groupe 26">
              <a:extLst>
                <a:ext uri="{FF2B5EF4-FFF2-40B4-BE49-F238E27FC236}">
                  <a16:creationId xmlns:a16="http://schemas.microsoft.com/office/drawing/2014/main" id="{0CCAE0E3-AFD5-1960-1512-A27733986C0A}"/>
                </a:ext>
              </a:extLst>
            </p:cNvPr>
            <p:cNvGrpSpPr/>
            <p:nvPr/>
          </p:nvGrpSpPr>
          <p:grpSpPr>
            <a:xfrm>
              <a:off x="3264855" y="1286272"/>
              <a:ext cx="8812488" cy="1905158"/>
              <a:chOff x="3264855" y="1286272"/>
              <a:chExt cx="8812488" cy="1905158"/>
            </a:xfrm>
          </p:grpSpPr>
          <p:grpSp>
            <p:nvGrpSpPr>
              <p:cNvPr id="29" name="Groupe 28">
                <a:extLst>
                  <a:ext uri="{FF2B5EF4-FFF2-40B4-BE49-F238E27FC236}">
                    <a16:creationId xmlns:a16="http://schemas.microsoft.com/office/drawing/2014/main" id="{00C465A0-865C-69C4-BBAE-47AEBDC251A7}"/>
                  </a:ext>
                </a:extLst>
              </p:cNvPr>
              <p:cNvGrpSpPr/>
              <p:nvPr/>
            </p:nvGrpSpPr>
            <p:grpSpPr>
              <a:xfrm>
                <a:off x="3264855" y="1286272"/>
                <a:ext cx="8812488" cy="1905158"/>
                <a:chOff x="3264855" y="1286272"/>
                <a:chExt cx="8812488" cy="1905158"/>
              </a:xfrm>
            </p:grpSpPr>
            <p:sp>
              <p:nvSpPr>
                <p:cNvPr id="31" name="Freeform 146">
                  <a:extLst>
                    <a:ext uri="{FF2B5EF4-FFF2-40B4-BE49-F238E27FC236}">
                      <a16:creationId xmlns:a16="http://schemas.microsoft.com/office/drawing/2014/main" id="{B754171F-2E1B-7DDC-CD96-915D014FBEE8}"/>
                    </a:ext>
                  </a:extLst>
                </p:cNvPr>
                <p:cNvSpPr>
                  <a:spLocks noChangeArrowheads="1"/>
                </p:cNvSpPr>
                <p:nvPr/>
              </p:nvSpPr>
              <p:spPr bwMode="auto">
                <a:xfrm>
                  <a:off x="3264855" y="1286272"/>
                  <a:ext cx="8812488" cy="1905158"/>
                </a:xfrm>
                <a:prstGeom prst="roundRect">
                  <a:avLst>
                    <a:gd name="adj" fmla="val 50000"/>
                  </a:avLst>
                </a:prstGeom>
                <a:noFill/>
                <a:ln w="12700" cap="flat">
                  <a:solidFill>
                    <a:srgbClr val="C0AA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66" name="Freeform 147">
                  <a:extLst>
                    <a:ext uri="{FF2B5EF4-FFF2-40B4-BE49-F238E27FC236}">
                      <a16:creationId xmlns:a16="http://schemas.microsoft.com/office/drawing/2014/main" id="{38EA45A7-B1D2-692C-89F6-3BF51F1D4629}"/>
                    </a:ext>
                  </a:extLst>
                </p:cNvPr>
                <p:cNvSpPr>
                  <a:spLocks noChangeArrowheads="1"/>
                </p:cNvSpPr>
                <p:nvPr/>
              </p:nvSpPr>
              <p:spPr bwMode="auto">
                <a:xfrm>
                  <a:off x="3588314" y="1683112"/>
                  <a:ext cx="860655" cy="969270"/>
                </a:xfrm>
                <a:custGeom>
                  <a:avLst/>
                  <a:gdLst>
                    <a:gd name="T0" fmla="*/ 1454 w 1455"/>
                    <a:gd name="T1" fmla="*/ 727 h 1456"/>
                    <a:gd name="T2" fmla="*/ 1454 w 1455"/>
                    <a:gd name="T3" fmla="*/ 727 h 1456"/>
                    <a:gd name="T4" fmla="*/ 727 w 1455"/>
                    <a:gd name="T5" fmla="*/ 1455 h 1456"/>
                    <a:gd name="T6" fmla="*/ 727 w 1455"/>
                    <a:gd name="T7" fmla="*/ 1455 h 1456"/>
                    <a:gd name="T8" fmla="*/ 0 w 1455"/>
                    <a:gd name="T9" fmla="*/ 727 h 1456"/>
                    <a:gd name="T10" fmla="*/ 0 w 1455"/>
                    <a:gd name="T11" fmla="*/ 727 h 1456"/>
                    <a:gd name="T12" fmla="*/ 727 w 1455"/>
                    <a:gd name="T13" fmla="*/ 0 h 1456"/>
                    <a:gd name="T14" fmla="*/ 727 w 1455"/>
                    <a:gd name="T15" fmla="*/ 0 h 1456"/>
                    <a:gd name="T16" fmla="*/ 1454 w 1455"/>
                    <a:gd name="T17" fmla="*/ 727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5" h="1456">
                      <a:moveTo>
                        <a:pt x="1454" y="727"/>
                      </a:moveTo>
                      <a:lnTo>
                        <a:pt x="1454" y="727"/>
                      </a:lnTo>
                      <a:cubicBezTo>
                        <a:pt x="1454" y="1129"/>
                        <a:pt x="1129" y="1455"/>
                        <a:pt x="727" y="1455"/>
                      </a:cubicBezTo>
                      <a:lnTo>
                        <a:pt x="727" y="1455"/>
                      </a:lnTo>
                      <a:cubicBezTo>
                        <a:pt x="326" y="1455"/>
                        <a:pt x="0" y="1129"/>
                        <a:pt x="0" y="727"/>
                      </a:cubicBezTo>
                      <a:lnTo>
                        <a:pt x="0" y="727"/>
                      </a:lnTo>
                      <a:cubicBezTo>
                        <a:pt x="0" y="325"/>
                        <a:pt x="326" y="0"/>
                        <a:pt x="727" y="0"/>
                      </a:cubicBezTo>
                      <a:lnTo>
                        <a:pt x="727" y="0"/>
                      </a:lnTo>
                      <a:cubicBezTo>
                        <a:pt x="1129" y="0"/>
                        <a:pt x="1454" y="325"/>
                        <a:pt x="1454" y="727"/>
                      </a:cubicBezTo>
                    </a:path>
                  </a:pathLst>
                </a:custGeom>
                <a:solidFill>
                  <a:srgbClr val="C0AA6E"/>
                </a:solidFill>
                <a:ln>
                  <a:noFill/>
                </a:ln>
                <a:effectLst/>
              </p:spPr>
              <p:txBody>
                <a:bodyPr wrap="none" anchor="ctr"/>
                <a:lstStyle/>
                <a:p>
                  <a:endParaRPr lang="en-US" dirty="0"/>
                </a:p>
              </p:txBody>
            </p:sp>
            <p:sp>
              <p:nvSpPr>
                <p:cNvPr id="67" name="TextBox 6">
                  <a:extLst>
                    <a:ext uri="{FF2B5EF4-FFF2-40B4-BE49-F238E27FC236}">
                      <a16:creationId xmlns:a16="http://schemas.microsoft.com/office/drawing/2014/main" id="{F85BB669-7336-1BE7-AA76-B906FAF34B4D}"/>
                    </a:ext>
                  </a:extLst>
                </p:cNvPr>
                <p:cNvSpPr txBox="1"/>
                <p:nvPr/>
              </p:nvSpPr>
              <p:spPr>
                <a:xfrm>
                  <a:off x="4563765" y="1464974"/>
                  <a:ext cx="7513175" cy="1668691"/>
                </a:xfrm>
                <a:prstGeom prst="rect">
                  <a:avLst/>
                </a:prstGeom>
                <a:noFill/>
              </p:spPr>
              <p:txBody>
                <a:bodyPr wrap="square" rtlCol="0">
                  <a:spAutoFit/>
                </a:bodyPr>
                <a:lstStyle/>
                <a:p>
                  <a:endParaRPr lang="fr-FR" sz="1200" dirty="0"/>
                </a:p>
                <a:p>
                  <a:r>
                    <a:rPr lang="fr-FR" sz="1200" dirty="0"/>
                    <a:t>Effectivement, Visa Business inclut l’Assurance décès / invalidité et l’Assistance médicale. Mais la couverture est plus complète avec Visa Gold Business :</a:t>
                  </a:r>
                </a:p>
                <a:p>
                  <a:r>
                    <a:rPr lang="fr-FR" sz="1200" dirty="0"/>
                    <a:t>Profiter d’Assurances déplacements: modification /annulation / interruption de voyage / frais  réduits</a:t>
                  </a:r>
                </a:p>
                <a:p>
                  <a:r>
                    <a:rPr lang="fr-FR" sz="1200" dirty="0"/>
                    <a:t>• Une Indemnisation est possible en cas de retard de transport/de bagages, de perte, vol, détérioration de bagages </a:t>
                  </a:r>
                </a:p>
                <a:p>
                  <a:r>
                    <a:rPr lang="fr-FR" sz="1200" dirty="0"/>
                    <a:t>• Des Assurances pour votre véhicule de location </a:t>
                  </a:r>
                  <a:endParaRPr lang="en-US" sz="1200" spc="-10" dirty="0">
                    <a:cs typeface="Poppins" pitchFamily="2" charset="77"/>
                  </a:endParaRPr>
                </a:p>
              </p:txBody>
            </p:sp>
          </p:grpSp>
          <p:sp>
            <p:nvSpPr>
              <p:cNvPr id="30" name="Freeform 28">
                <a:extLst>
                  <a:ext uri="{FF2B5EF4-FFF2-40B4-BE49-F238E27FC236}">
                    <a16:creationId xmlns:a16="http://schemas.microsoft.com/office/drawing/2014/main" id="{60D0A411-21A8-B659-E327-5F26274FABE3}"/>
                  </a:ext>
                </a:extLst>
              </p:cNvPr>
              <p:cNvSpPr>
                <a:spLocks noChangeArrowheads="1"/>
              </p:cNvSpPr>
              <p:nvPr/>
            </p:nvSpPr>
            <p:spPr bwMode="auto">
              <a:xfrm>
                <a:off x="3715260" y="1818873"/>
                <a:ext cx="606762" cy="697747"/>
              </a:xfrm>
              <a:custGeom>
                <a:avLst/>
                <a:gdLst>
                  <a:gd name="connsiteX0" fmla="*/ 791063 w 1212717"/>
                  <a:gd name="connsiteY0" fmla="*/ 485582 h 1212718"/>
                  <a:gd name="connsiteX1" fmla="*/ 802519 w 1212717"/>
                  <a:gd name="connsiteY1" fmla="*/ 488407 h 1212718"/>
                  <a:gd name="connsiteX2" fmla="*/ 877614 w 1212717"/>
                  <a:gd name="connsiteY2" fmla="*/ 637818 h 1212718"/>
                  <a:gd name="connsiteX3" fmla="*/ 802519 w 1212717"/>
                  <a:gd name="connsiteY3" fmla="*/ 785974 h 1212718"/>
                  <a:gd name="connsiteX4" fmla="*/ 793609 w 1212717"/>
                  <a:gd name="connsiteY4" fmla="*/ 789740 h 1212718"/>
                  <a:gd name="connsiteX5" fmla="*/ 779608 w 1212717"/>
                  <a:gd name="connsiteY5" fmla="*/ 782207 h 1212718"/>
                  <a:gd name="connsiteX6" fmla="*/ 783427 w 1212717"/>
                  <a:gd name="connsiteY6" fmla="*/ 760863 h 1212718"/>
                  <a:gd name="connsiteX7" fmla="*/ 845794 w 1212717"/>
                  <a:gd name="connsiteY7" fmla="*/ 637818 h 1212718"/>
                  <a:gd name="connsiteX8" fmla="*/ 783427 w 1212717"/>
                  <a:gd name="connsiteY8" fmla="*/ 514774 h 1212718"/>
                  <a:gd name="connsiteX9" fmla="*/ 779608 w 1212717"/>
                  <a:gd name="connsiteY9" fmla="*/ 492174 h 1212718"/>
                  <a:gd name="connsiteX10" fmla="*/ 791063 w 1212717"/>
                  <a:gd name="connsiteY10" fmla="*/ 485582 h 1212718"/>
                  <a:gd name="connsiteX11" fmla="*/ 855906 w 1212717"/>
                  <a:gd name="connsiteY11" fmla="*/ 386681 h 1212718"/>
                  <a:gd name="connsiteX12" fmla="*/ 867942 w 1212717"/>
                  <a:gd name="connsiteY12" fmla="*/ 389469 h 1212718"/>
                  <a:gd name="connsiteX13" fmla="*/ 992986 w 1212717"/>
                  <a:gd name="connsiteY13" fmla="*/ 632320 h 1212718"/>
                  <a:gd name="connsiteX14" fmla="*/ 867942 w 1212717"/>
                  <a:gd name="connsiteY14" fmla="*/ 875170 h 1212718"/>
                  <a:gd name="connsiteX15" fmla="*/ 857938 w 1212717"/>
                  <a:gd name="connsiteY15" fmla="*/ 877648 h 1212718"/>
                  <a:gd name="connsiteX16" fmla="*/ 846684 w 1212717"/>
                  <a:gd name="connsiteY16" fmla="*/ 871453 h 1212718"/>
                  <a:gd name="connsiteX17" fmla="*/ 849185 w 1212717"/>
                  <a:gd name="connsiteY17" fmla="*/ 849150 h 1212718"/>
                  <a:gd name="connsiteX18" fmla="*/ 960474 w 1212717"/>
                  <a:gd name="connsiteY18" fmla="*/ 632320 h 1212718"/>
                  <a:gd name="connsiteX19" fmla="*/ 849185 w 1212717"/>
                  <a:gd name="connsiteY19" fmla="*/ 414250 h 1212718"/>
                  <a:gd name="connsiteX20" fmla="*/ 846684 w 1212717"/>
                  <a:gd name="connsiteY20" fmla="*/ 393186 h 1212718"/>
                  <a:gd name="connsiteX21" fmla="*/ 855906 w 1212717"/>
                  <a:gd name="connsiteY21" fmla="*/ 386681 h 1212718"/>
                  <a:gd name="connsiteX22" fmla="*/ 928111 w 1212717"/>
                  <a:gd name="connsiteY22" fmla="*/ 287812 h 1212718"/>
                  <a:gd name="connsiteX23" fmla="*/ 939110 w 1212717"/>
                  <a:gd name="connsiteY23" fmla="*/ 290607 h 1212718"/>
                  <a:gd name="connsiteX24" fmla="*/ 1113847 w 1212717"/>
                  <a:gd name="connsiteY24" fmla="*/ 632320 h 1212718"/>
                  <a:gd name="connsiteX25" fmla="*/ 939110 w 1212717"/>
                  <a:gd name="connsiteY25" fmla="*/ 974033 h 1212718"/>
                  <a:gd name="connsiteX26" fmla="*/ 930435 w 1212717"/>
                  <a:gd name="connsiteY26" fmla="*/ 976518 h 1212718"/>
                  <a:gd name="connsiteX27" fmla="*/ 918042 w 1212717"/>
                  <a:gd name="connsiteY27" fmla="*/ 969063 h 1212718"/>
                  <a:gd name="connsiteX28" fmla="*/ 920521 w 1212717"/>
                  <a:gd name="connsiteY28" fmla="*/ 947939 h 1212718"/>
                  <a:gd name="connsiteX29" fmla="*/ 1082865 w 1212717"/>
                  <a:gd name="connsiteY29" fmla="*/ 632320 h 1212718"/>
                  <a:gd name="connsiteX30" fmla="*/ 920521 w 1212717"/>
                  <a:gd name="connsiteY30" fmla="*/ 316702 h 1212718"/>
                  <a:gd name="connsiteX31" fmla="*/ 918042 w 1212717"/>
                  <a:gd name="connsiteY31" fmla="*/ 294335 h 1212718"/>
                  <a:gd name="connsiteX32" fmla="*/ 928111 w 1212717"/>
                  <a:gd name="connsiteY32" fmla="*/ 287812 h 1212718"/>
                  <a:gd name="connsiteX33" fmla="*/ 601378 w 1212717"/>
                  <a:gd name="connsiteY33" fmla="*/ 32339 h 1212718"/>
                  <a:gd name="connsiteX34" fmla="*/ 31127 w 1212717"/>
                  <a:gd name="connsiteY34" fmla="*/ 606981 h 1212718"/>
                  <a:gd name="connsiteX35" fmla="*/ 606358 w 1212717"/>
                  <a:gd name="connsiteY35" fmla="*/ 1181623 h 1212718"/>
                  <a:gd name="connsiteX36" fmla="*/ 1181590 w 1212717"/>
                  <a:gd name="connsiteY36" fmla="*/ 606981 h 1212718"/>
                  <a:gd name="connsiteX37" fmla="*/ 633750 w 1212717"/>
                  <a:gd name="connsiteY37" fmla="*/ 32339 h 1212718"/>
                  <a:gd name="connsiteX38" fmla="*/ 649937 w 1212717"/>
                  <a:gd name="connsiteY38" fmla="*/ 146770 h 1212718"/>
                  <a:gd name="connsiteX39" fmla="*/ 648691 w 1212717"/>
                  <a:gd name="connsiteY39" fmla="*/ 225130 h 1212718"/>
                  <a:gd name="connsiteX40" fmla="*/ 648691 w 1212717"/>
                  <a:gd name="connsiteY40" fmla="*/ 226374 h 1212718"/>
                  <a:gd name="connsiteX41" fmla="*/ 714681 w 1212717"/>
                  <a:gd name="connsiteY41" fmla="*/ 354487 h 1212718"/>
                  <a:gd name="connsiteX42" fmla="*/ 722152 w 1212717"/>
                  <a:gd name="connsiteY42" fmla="*/ 359462 h 1212718"/>
                  <a:gd name="connsiteX43" fmla="*/ 755769 w 1212717"/>
                  <a:gd name="connsiteY43" fmla="*/ 446529 h 1212718"/>
                  <a:gd name="connsiteX44" fmla="*/ 702230 w 1212717"/>
                  <a:gd name="connsiteY44" fmla="*/ 502501 h 1212718"/>
                  <a:gd name="connsiteX45" fmla="*/ 698495 w 1212717"/>
                  <a:gd name="connsiteY45" fmla="*/ 503744 h 1212718"/>
                  <a:gd name="connsiteX46" fmla="*/ 652427 w 1212717"/>
                  <a:gd name="connsiteY46" fmla="*/ 503744 h 1212718"/>
                  <a:gd name="connsiteX47" fmla="*/ 652427 w 1212717"/>
                  <a:gd name="connsiteY47" fmla="*/ 702755 h 1212718"/>
                  <a:gd name="connsiteX48" fmla="*/ 557800 w 1212717"/>
                  <a:gd name="connsiteY48" fmla="*/ 798528 h 1212718"/>
                  <a:gd name="connsiteX49" fmla="*/ 423330 w 1212717"/>
                  <a:gd name="connsiteY49" fmla="*/ 798528 h 1212718"/>
                  <a:gd name="connsiteX50" fmla="*/ 423330 w 1212717"/>
                  <a:gd name="connsiteY50" fmla="*/ 801016 h 1212718"/>
                  <a:gd name="connsiteX51" fmla="*/ 413370 w 1212717"/>
                  <a:gd name="connsiteY51" fmla="*/ 861963 h 1212718"/>
                  <a:gd name="connsiteX52" fmla="*/ 414615 w 1212717"/>
                  <a:gd name="connsiteY52" fmla="*/ 985100 h 1212718"/>
                  <a:gd name="connsiteX53" fmla="*/ 423330 w 1212717"/>
                  <a:gd name="connsiteY53" fmla="*/ 1026146 h 1212718"/>
                  <a:gd name="connsiteX54" fmla="*/ 410879 w 1212717"/>
                  <a:gd name="connsiteY54" fmla="*/ 1046047 h 1212718"/>
                  <a:gd name="connsiteX55" fmla="*/ 407144 w 1212717"/>
                  <a:gd name="connsiteY55" fmla="*/ 1046047 h 1212718"/>
                  <a:gd name="connsiteX56" fmla="*/ 392203 w 1212717"/>
                  <a:gd name="connsiteY56" fmla="*/ 1032365 h 1212718"/>
                  <a:gd name="connsiteX57" fmla="*/ 383487 w 1212717"/>
                  <a:gd name="connsiteY57" fmla="*/ 990076 h 1212718"/>
                  <a:gd name="connsiteX58" fmla="*/ 382242 w 1212717"/>
                  <a:gd name="connsiteY58" fmla="*/ 856988 h 1212718"/>
                  <a:gd name="connsiteX59" fmla="*/ 390958 w 1212717"/>
                  <a:gd name="connsiteY59" fmla="*/ 798528 h 1212718"/>
                  <a:gd name="connsiteX60" fmla="*/ 362321 w 1212717"/>
                  <a:gd name="connsiteY60" fmla="*/ 798528 h 1212718"/>
                  <a:gd name="connsiteX61" fmla="*/ 219136 w 1212717"/>
                  <a:gd name="connsiteY61" fmla="*/ 759970 h 1212718"/>
                  <a:gd name="connsiteX62" fmla="*/ 181783 w 1212717"/>
                  <a:gd name="connsiteY62" fmla="*/ 737581 h 1212718"/>
                  <a:gd name="connsiteX63" fmla="*/ 175558 w 1212717"/>
                  <a:gd name="connsiteY63" fmla="*/ 715193 h 1212718"/>
                  <a:gd name="connsiteX64" fmla="*/ 197969 w 1212717"/>
                  <a:gd name="connsiteY64" fmla="*/ 710218 h 1212718"/>
                  <a:gd name="connsiteX65" fmla="*/ 235322 w 1212717"/>
                  <a:gd name="connsiteY65" fmla="*/ 732606 h 1212718"/>
                  <a:gd name="connsiteX66" fmla="*/ 362321 w 1212717"/>
                  <a:gd name="connsiteY66" fmla="*/ 766189 h 1212718"/>
                  <a:gd name="connsiteX67" fmla="*/ 557800 w 1212717"/>
                  <a:gd name="connsiteY67" fmla="*/ 766189 h 1212718"/>
                  <a:gd name="connsiteX68" fmla="*/ 620054 w 1212717"/>
                  <a:gd name="connsiteY68" fmla="*/ 702755 h 1212718"/>
                  <a:gd name="connsiteX69" fmla="*/ 620054 w 1212717"/>
                  <a:gd name="connsiteY69" fmla="*/ 503744 h 1212718"/>
                  <a:gd name="connsiteX70" fmla="*/ 590172 w 1212717"/>
                  <a:gd name="connsiteY70" fmla="*/ 503744 h 1212718"/>
                  <a:gd name="connsiteX71" fmla="*/ 575231 w 1212717"/>
                  <a:gd name="connsiteY71" fmla="*/ 488819 h 1212718"/>
                  <a:gd name="connsiteX72" fmla="*/ 590172 w 1212717"/>
                  <a:gd name="connsiteY72" fmla="*/ 472649 h 1212718"/>
                  <a:gd name="connsiteX73" fmla="*/ 633750 w 1212717"/>
                  <a:gd name="connsiteY73" fmla="*/ 471405 h 1212718"/>
                  <a:gd name="connsiteX74" fmla="*/ 636241 w 1212717"/>
                  <a:gd name="connsiteY74" fmla="*/ 471405 h 1212718"/>
                  <a:gd name="connsiteX75" fmla="*/ 638731 w 1212717"/>
                  <a:gd name="connsiteY75" fmla="*/ 471405 h 1212718"/>
                  <a:gd name="connsiteX76" fmla="*/ 694760 w 1212717"/>
                  <a:gd name="connsiteY76" fmla="*/ 471405 h 1212718"/>
                  <a:gd name="connsiteX77" fmla="*/ 725887 w 1212717"/>
                  <a:gd name="connsiteY77" fmla="*/ 439066 h 1212718"/>
                  <a:gd name="connsiteX78" fmla="*/ 704721 w 1212717"/>
                  <a:gd name="connsiteY78" fmla="*/ 385582 h 1212718"/>
                  <a:gd name="connsiteX79" fmla="*/ 696005 w 1212717"/>
                  <a:gd name="connsiteY79" fmla="*/ 380607 h 1212718"/>
                  <a:gd name="connsiteX80" fmla="*/ 617564 w 1212717"/>
                  <a:gd name="connsiteY80" fmla="*/ 226374 h 1212718"/>
                  <a:gd name="connsiteX81" fmla="*/ 617564 w 1212717"/>
                  <a:gd name="connsiteY81" fmla="*/ 225130 h 1212718"/>
                  <a:gd name="connsiteX82" fmla="*/ 617564 w 1212717"/>
                  <a:gd name="connsiteY82" fmla="*/ 146770 h 1212718"/>
                  <a:gd name="connsiteX83" fmla="*/ 601378 w 1212717"/>
                  <a:gd name="connsiteY83" fmla="*/ 32339 h 1212718"/>
                  <a:gd name="connsiteX84" fmla="*/ 606358 w 1212717"/>
                  <a:gd name="connsiteY84" fmla="*/ 0 h 1212718"/>
                  <a:gd name="connsiteX85" fmla="*/ 610094 w 1212717"/>
                  <a:gd name="connsiteY85" fmla="*/ 0 h 1212718"/>
                  <a:gd name="connsiteX86" fmla="*/ 613829 w 1212717"/>
                  <a:gd name="connsiteY86" fmla="*/ 0 h 1212718"/>
                  <a:gd name="connsiteX87" fmla="*/ 1212717 w 1212717"/>
                  <a:gd name="connsiteY87" fmla="*/ 606981 h 1212718"/>
                  <a:gd name="connsiteX88" fmla="*/ 606358 w 1212717"/>
                  <a:gd name="connsiteY88" fmla="*/ 1212718 h 1212718"/>
                  <a:gd name="connsiteX89" fmla="*/ 0 w 1212717"/>
                  <a:gd name="connsiteY89" fmla="*/ 606981 h 1212718"/>
                  <a:gd name="connsiteX90" fmla="*/ 606358 w 1212717"/>
                  <a:gd name="connsiteY90" fmla="*/ 0 h 121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2717" h="1212718">
                    <a:moveTo>
                      <a:pt x="791063" y="485582"/>
                    </a:moveTo>
                    <a:cubicBezTo>
                      <a:pt x="795200" y="484955"/>
                      <a:pt x="799337" y="485896"/>
                      <a:pt x="802519" y="488407"/>
                    </a:cubicBezTo>
                    <a:cubicBezTo>
                      <a:pt x="850885" y="523563"/>
                      <a:pt x="877614" y="578807"/>
                      <a:pt x="877614" y="637818"/>
                    </a:cubicBezTo>
                    <a:cubicBezTo>
                      <a:pt x="877614" y="696829"/>
                      <a:pt x="850885" y="750818"/>
                      <a:pt x="802519" y="785974"/>
                    </a:cubicBezTo>
                    <a:cubicBezTo>
                      <a:pt x="799973" y="788485"/>
                      <a:pt x="796155" y="789740"/>
                      <a:pt x="793609" y="789740"/>
                    </a:cubicBezTo>
                    <a:cubicBezTo>
                      <a:pt x="788518" y="789740"/>
                      <a:pt x="783427" y="787229"/>
                      <a:pt x="779608" y="782207"/>
                    </a:cubicBezTo>
                    <a:cubicBezTo>
                      <a:pt x="774517" y="775929"/>
                      <a:pt x="775790" y="765885"/>
                      <a:pt x="783427" y="760863"/>
                    </a:cubicBezTo>
                    <a:cubicBezTo>
                      <a:pt x="822884" y="731985"/>
                      <a:pt x="845794" y="686785"/>
                      <a:pt x="845794" y="637818"/>
                    </a:cubicBezTo>
                    <a:cubicBezTo>
                      <a:pt x="845794" y="588852"/>
                      <a:pt x="822884" y="543652"/>
                      <a:pt x="783427" y="514774"/>
                    </a:cubicBezTo>
                    <a:cubicBezTo>
                      <a:pt x="775790" y="508496"/>
                      <a:pt x="774517" y="498452"/>
                      <a:pt x="779608" y="492174"/>
                    </a:cubicBezTo>
                    <a:cubicBezTo>
                      <a:pt x="782790" y="488408"/>
                      <a:pt x="786927" y="486210"/>
                      <a:pt x="791063" y="485582"/>
                    </a:cubicBezTo>
                    <a:close/>
                    <a:moveTo>
                      <a:pt x="855906" y="386681"/>
                    </a:moveTo>
                    <a:cubicBezTo>
                      <a:pt x="859814" y="386062"/>
                      <a:pt x="864191" y="386991"/>
                      <a:pt x="867942" y="389469"/>
                    </a:cubicBezTo>
                    <a:cubicBezTo>
                      <a:pt x="946719" y="445226"/>
                      <a:pt x="992986" y="536914"/>
                      <a:pt x="992986" y="632320"/>
                    </a:cubicBezTo>
                    <a:cubicBezTo>
                      <a:pt x="992986" y="727725"/>
                      <a:pt x="946719" y="818174"/>
                      <a:pt x="867942" y="875170"/>
                    </a:cubicBezTo>
                    <a:cubicBezTo>
                      <a:pt x="865441" y="876409"/>
                      <a:pt x="861689" y="877648"/>
                      <a:pt x="857938" y="877648"/>
                    </a:cubicBezTo>
                    <a:cubicBezTo>
                      <a:pt x="854187" y="877648"/>
                      <a:pt x="849185" y="875170"/>
                      <a:pt x="846684" y="871453"/>
                    </a:cubicBezTo>
                    <a:cubicBezTo>
                      <a:pt x="840432" y="864019"/>
                      <a:pt x="842933" y="854106"/>
                      <a:pt x="849185" y="849150"/>
                    </a:cubicBezTo>
                    <a:cubicBezTo>
                      <a:pt x="919210" y="798350"/>
                      <a:pt x="960474" y="717813"/>
                      <a:pt x="960474" y="632320"/>
                    </a:cubicBezTo>
                    <a:cubicBezTo>
                      <a:pt x="960474" y="546826"/>
                      <a:pt x="919210" y="465050"/>
                      <a:pt x="849185" y="414250"/>
                    </a:cubicBezTo>
                    <a:cubicBezTo>
                      <a:pt x="842933" y="409294"/>
                      <a:pt x="840432" y="399381"/>
                      <a:pt x="846684" y="393186"/>
                    </a:cubicBezTo>
                    <a:cubicBezTo>
                      <a:pt x="848560" y="389469"/>
                      <a:pt x="851999" y="387301"/>
                      <a:pt x="855906" y="386681"/>
                    </a:cubicBezTo>
                    <a:close/>
                    <a:moveTo>
                      <a:pt x="928111" y="287812"/>
                    </a:moveTo>
                    <a:cubicBezTo>
                      <a:pt x="931984" y="287190"/>
                      <a:pt x="936012" y="288122"/>
                      <a:pt x="939110" y="290607"/>
                    </a:cubicBezTo>
                    <a:cubicBezTo>
                      <a:pt x="1048166" y="370133"/>
                      <a:pt x="1113847" y="496878"/>
                      <a:pt x="1113847" y="632320"/>
                    </a:cubicBezTo>
                    <a:cubicBezTo>
                      <a:pt x="1113847" y="766520"/>
                      <a:pt x="1048166" y="894507"/>
                      <a:pt x="939110" y="974033"/>
                    </a:cubicBezTo>
                    <a:cubicBezTo>
                      <a:pt x="936631" y="975276"/>
                      <a:pt x="932914" y="976518"/>
                      <a:pt x="930435" y="976518"/>
                    </a:cubicBezTo>
                    <a:cubicBezTo>
                      <a:pt x="925478" y="976518"/>
                      <a:pt x="920521" y="974033"/>
                      <a:pt x="918042" y="969063"/>
                    </a:cubicBezTo>
                    <a:cubicBezTo>
                      <a:pt x="913085" y="962850"/>
                      <a:pt x="914325" y="952909"/>
                      <a:pt x="920521" y="947939"/>
                    </a:cubicBezTo>
                    <a:cubicBezTo>
                      <a:pt x="1022141" y="874626"/>
                      <a:pt x="1082865" y="756580"/>
                      <a:pt x="1082865" y="632320"/>
                    </a:cubicBezTo>
                    <a:cubicBezTo>
                      <a:pt x="1082865" y="506818"/>
                      <a:pt x="1022141" y="390015"/>
                      <a:pt x="920521" y="316702"/>
                    </a:cubicBezTo>
                    <a:cubicBezTo>
                      <a:pt x="914325" y="311731"/>
                      <a:pt x="911846" y="301791"/>
                      <a:pt x="918042" y="294335"/>
                    </a:cubicBezTo>
                    <a:cubicBezTo>
                      <a:pt x="920520" y="290608"/>
                      <a:pt x="924238" y="288433"/>
                      <a:pt x="928111" y="287812"/>
                    </a:cubicBezTo>
                    <a:close/>
                    <a:moveTo>
                      <a:pt x="601378" y="32339"/>
                    </a:moveTo>
                    <a:cubicBezTo>
                      <a:pt x="286371" y="34827"/>
                      <a:pt x="31127" y="291052"/>
                      <a:pt x="31127" y="606981"/>
                    </a:cubicBezTo>
                    <a:cubicBezTo>
                      <a:pt x="31127" y="922910"/>
                      <a:pt x="288861" y="1181623"/>
                      <a:pt x="606358" y="1181623"/>
                    </a:cubicBezTo>
                    <a:cubicBezTo>
                      <a:pt x="923856" y="1181623"/>
                      <a:pt x="1181590" y="922910"/>
                      <a:pt x="1181590" y="606981"/>
                    </a:cubicBezTo>
                    <a:cubicBezTo>
                      <a:pt x="1181590" y="298515"/>
                      <a:pt x="937552" y="47265"/>
                      <a:pt x="633750" y="32339"/>
                    </a:cubicBezTo>
                    <a:cubicBezTo>
                      <a:pt x="643711" y="68410"/>
                      <a:pt x="649937" y="106968"/>
                      <a:pt x="649937" y="146770"/>
                    </a:cubicBezTo>
                    <a:lnTo>
                      <a:pt x="648691" y="225130"/>
                    </a:lnTo>
                    <a:lnTo>
                      <a:pt x="648691" y="226374"/>
                    </a:lnTo>
                    <a:cubicBezTo>
                      <a:pt x="647446" y="277370"/>
                      <a:pt x="672348" y="325879"/>
                      <a:pt x="714681" y="354487"/>
                    </a:cubicBezTo>
                    <a:lnTo>
                      <a:pt x="722152" y="359462"/>
                    </a:lnTo>
                    <a:cubicBezTo>
                      <a:pt x="752034" y="379363"/>
                      <a:pt x="765730" y="415434"/>
                      <a:pt x="755769" y="446529"/>
                    </a:cubicBezTo>
                    <a:cubicBezTo>
                      <a:pt x="748299" y="473893"/>
                      <a:pt x="728377" y="493794"/>
                      <a:pt x="702230" y="502501"/>
                    </a:cubicBezTo>
                    <a:cubicBezTo>
                      <a:pt x="700985" y="503744"/>
                      <a:pt x="699740" y="503744"/>
                      <a:pt x="698495" y="503744"/>
                    </a:cubicBezTo>
                    <a:lnTo>
                      <a:pt x="652427" y="503744"/>
                    </a:lnTo>
                    <a:lnTo>
                      <a:pt x="652427" y="702755"/>
                    </a:lnTo>
                    <a:cubicBezTo>
                      <a:pt x="652427" y="754995"/>
                      <a:pt x="608849" y="798528"/>
                      <a:pt x="557800" y="798528"/>
                    </a:cubicBezTo>
                    <a:lnTo>
                      <a:pt x="423330" y="798528"/>
                    </a:lnTo>
                    <a:cubicBezTo>
                      <a:pt x="423330" y="798528"/>
                      <a:pt x="423330" y="799772"/>
                      <a:pt x="423330" y="801016"/>
                    </a:cubicBezTo>
                    <a:lnTo>
                      <a:pt x="413370" y="861963"/>
                    </a:lnTo>
                    <a:cubicBezTo>
                      <a:pt x="407144" y="903009"/>
                      <a:pt x="407144" y="944054"/>
                      <a:pt x="414615" y="985100"/>
                    </a:cubicBezTo>
                    <a:lnTo>
                      <a:pt x="423330" y="1026146"/>
                    </a:lnTo>
                    <a:cubicBezTo>
                      <a:pt x="424575" y="1034853"/>
                      <a:pt x="419595" y="1043560"/>
                      <a:pt x="410879" y="1046047"/>
                    </a:cubicBezTo>
                    <a:cubicBezTo>
                      <a:pt x="409634" y="1046047"/>
                      <a:pt x="408389" y="1046047"/>
                      <a:pt x="407144" y="1046047"/>
                    </a:cubicBezTo>
                    <a:cubicBezTo>
                      <a:pt x="400919" y="1046047"/>
                      <a:pt x="393448" y="1039828"/>
                      <a:pt x="392203" y="1032365"/>
                    </a:cubicBezTo>
                    <a:lnTo>
                      <a:pt x="383487" y="990076"/>
                    </a:lnTo>
                    <a:cubicBezTo>
                      <a:pt x="376017" y="946542"/>
                      <a:pt x="374772" y="901765"/>
                      <a:pt x="382242" y="856988"/>
                    </a:cubicBezTo>
                    <a:lnTo>
                      <a:pt x="390958" y="798528"/>
                    </a:lnTo>
                    <a:lnTo>
                      <a:pt x="362321" y="798528"/>
                    </a:lnTo>
                    <a:cubicBezTo>
                      <a:pt x="312517" y="798528"/>
                      <a:pt x="262714" y="784846"/>
                      <a:pt x="219136" y="759970"/>
                    </a:cubicBezTo>
                    <a:lnTo>
                      <a:pt x="181783" y="737581"/>
                    </a:lnTo>
                    <a:cubicBezTo>
                      <a:pt x="174313" y="732606"/>
                      <a:pt x="171822" y="722656"/>
                      <a:pt x="175558" y="715193"/>
                    </a:cubicBezTo>
                    <a:cubicBezTo>
                      <a:pt x="180538" y="707730"/>
                      <a:pt x="190499" y="705242"/>
                      <a:pt x="197969" y="710218"/>
                    </a:cubicBezTo>
                    <a:lnTo>
                      <a:pt x="235322" y="732606"/>
                    </a:lnTo>
                    <a:cubicBezTo>
                      <a:pt x="273920" y="754995"/>
                      <a:pt x="318743" y="766189"/>
                      <a:pt x="362321" y="766189"/>
                    </a:cubicBezTo>
                    <a:lnTo>
                      <a:pt x="557800" y="766189"/>
                    </a:lnTo>
                    <a:cubicBezTo>
                      <a:pt x="592663" y="766189"/>
                      <a:pt x="620054" y="738825"/>
                      <a:pt x="620054" y="702755"/>
                    </a:cubicBezTo>
                    <a:lnTo>
                      <a:pt x="620054" y="503744"/>
                    </a:lnTo>
                    <a:lnTo>
                      <a:pt x="590172" y="503744"/>
                    </a:lnTo>
                    <a:cubicBezTo>
                      <a:pt x="581457" y="503744"/>
                      <a:pt x="575231" y="497525"/>
                      <a:pt x="575231" y="488819"/>
                    </a:cubicBezTo>
                    <a:cubicBezTo>
                      <a:pt x="575231" y="480112"/>
                      <a:pt x="581457" y="472649"/>
                      <a:pt x="590172" y="472649"/>
                    </a:cubicBezTo>
                    <a:lnTo>
                      <a:pt x="633750" y="471405"/>
                    </a:lnTo>
                    <a:cubicBezTo>
                      <a:pt x="633750" y="471405"/>
                      <a:pt x="634995" y="471405"/>
                      <a:pt x="636241" y="471405"/>
                    </a:cubicBezTo>
                    <a:cubicBezTo>
                      <a:pt x="637486" y="471405"/>
                      <a:pt x="638731" y="471405"/>
                      <a:pt x="638731" y="471405"/>
                    </a:cubicBezTo>
                    <a:lnTo>
                      <a:pt x="694760" y="471405"/>
                    </a:lnTo>
                    <a:cubicBezTo>
                      <a:pt x="710946" y="466430"/>
                      <a:pt x="720907" y="453992"/>
                      <a:pt x="725887" y="439066"/>
                    </a:cubicBezTo>
                    <a:cubicBezTo>
                      <a:pt x="730867" y="419165"/>
                      <a:pt x="722152" y="396776"/>
                      <a:pt x="704721" y="385582"/>
                    </a:cubicBezTo>
                    <a:lnTo>
                      <a:pt x="696005" y="380607"/>
                    </a:lnTo>
                    <a:cubicBezTo>
                      <a:pt x="646201" y="345780"/>
                      <a:pt x="615074" y="288565"/>
                      <a:pt x="617564" y="226374"/>
                    </a:cubicBezTo>
                    <a:lnTo>
                      <a:pt x="617564" y="225130"/>
                    </a:lnTo>
                    <a:lnTo>
                      <a:pt x="617564" y="146770"/>
                    </a:lnTo>
                    <a:cubicBezTo>
                      <a:pt x="617564" y="105724"/>
                      <a:pt x="612584" y="68410"/>
                      <a:pt x="601378" y="32339"/>
                    </a:cubicBezTo>
                    <a:close/>
                    <a:moveTo>
                      <a:pt x="606358" y="0"/>
                    </a:moveTo>
                    <a:cubicBezTo>
                      <a:pt x="607604" y="0"/>
                      <a:pt x="608849" y="0"/>
                      <a:pt x="610094" y="0"/>
                    </a:cubicBezTo>
                    <a:cubicBezTo>
                      <a:pt x="611339" y="0"/>
                      <a:pt x="612584" y="0"/>
                      <a:pt x="613829" y="0"/>
                    </a:cubicBezTo>
                    <a:cubicBezTo>
                      <a:pt x="945023" y="3731"/>
                      <a:pt x="1212717" y="274883"/>
                      <a:pt x="1212717" y="606981"/>
                    </a:cubicBezTo>
                    <a:cubicBezTo>
                      <a:pt x="1212717" y="940323"/>
                      <a:pt x="941287" y="1212718"/>
                      <a:pt x="606358" y="1212718"/>
                    </a:cubicBezTo>
                    <a:cubicBezTo>
                      <a:pt x="271429" y="1212718"/>
                      <a:pt x="0" y="940323"/>
                      <a:pt x="0" y="606981"/>
                    </a:cubicBezTo>
                    <a:cubicBezTo>
                      <a:pt x="0" y="272395"/>
                      <a:pt x="271429" y="0"/>
                      <a:pt x="606358" y="0"/>
                    </a:cubicBezTo>
                    <a:close/>
                  </a:path>
                </a:pathLst>
              </a:custGeom>
              <a:solidFill>
                <a:schemeClr val="bg1"/>
              </a:solidFill>
              <a:ln>
                <a:noFill/>
              </a:ln>
              <a:effectLst/>
            </p:spPr>
            <p:txBody>
              <a:bodyPr wrap="square" anchor="ctr">
                <a:noAutofit/>
              </a:bodyPr>
              <a:lstStyle/>
              <a:p>
                <a:endParaRPr lang="en-US"/>
              </a:p>
            </p:txBody>
          </p:sp>
        </p:grpSp>
        <p:sp>
          <p:nvSpPr>
            <p:cNvPr id="28" name="TextBox 5">
              <a:extLst>
                <a:ext uri="{FF2B5EF4-FFF2-40B4-BE49-F238E27FC236}">
                  <a16:creationId xmlns:a16="http://schemas.microsoft.com/office/drawing/2014/main" id="{F0114B31-8C68-3E6D-34AC-E59633FFB74F}"/>
                </a:ext>
              </a:extLst>
            </p:cNvPr>
            <p:cNvSpPr txBox="1"/>
            <p:nvPr/>
          </p:nvSpPr>
          <p:spPr>
            <a:xfrm>
              <a:off x="4563362" y="1318354"/>
              <a:ext cx="7336721" cy="370821"/>
            </a:xfrm>
            <a:prstGeom prst="rect">
              <a:avLst/>
            </a:prstGeom>
            <a:noFill/>
          </p:spPr>
          <p:txBody>
            <a:bodyPr wrap="square" rtlCol="0" anchor="b">
              <a:spAutoFit/>
            </a:bodyPr>
            <a:lstStyle/>
            <a:p>
              <a:r>
                <a:rPr lang="fr-FR" sz="1400" b="1" spc="-15" dirty="0">
                  <a:solidFill>
                    <a:srgbClr val="C0AA6E"/>
                  </a:solidFill>
                  <a:cs typeface="Poppins" pitchFamily="2" charset="77"/>
                </a:rPr>
                <a:t>Objection 3 : « J’ai déjà des Assurances et Assistance avec ma carte Visa Business"</a:t>
              </a:r>
            </a:p>
          </p:txBody>
        </p:sp>
      </p:grpSp>
      <p:pic>
        <p:nvPicPr>
          <p:cNvPr id="68" name="Image 67">
            <a:extLst>
              <a:ext uri="{FF2B5EF4-FFF2-40B4-BE49-F238E27FC236}">
                <a16:creationId xmlns:a16="http://schemas.microsoft.com/office/drawing/2014/main" id="{3D00B67B-371D-F4A6-AC61-8804E9C9E95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81343" y="4957200"/>
            <a:ext cx="1460787" cy="1004873"/>
          </a:xfrm>
          <a:prstGeom prst="rect">
            <a:avLst/>
          </a:prstGeom>
        </p:spPr>
      </p:pic>
      <p:sp>
        <p:nvSpPr>
          <p:cNvPr id="69" name="ZoneTexte 68">
            <a:extLst>
              <a:ext uri="{FF2B5EF4-FFF2-40B4-BE49-F238E27FC236}">
                <a16:creationId xmlns:a16="http://schemas.microsoft.com/office/drawing/2014/main" id="{CABA671C-BA3E-40BA-2132-57436E9DCE3D}"/>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2" name="ZoneTexte 1">
            <a:extLst>
              <a:ext uri="{FF2B5EF4-FFF2-40B4-BE49-F238E27FC236}">
                <a16:creationId xmlns:a16="http://schemas.microsoft.com/office/drawing/2014/main" id="{8B9F98A0-318C-9AAD-60C5-589609051CD8}"/>
              </a:ext>
            </a:extLst>
          </p:cNvPr>
          <p:cNvSpPr txBox="1"/>
          <p:nvPr/>
        </p:nvSpPr>
        <p:spPr>
          <a:xfrm>
            <a:off x="626629" y="160223"/>
            <a:ext cx="10071188" cy="446276"/>
          </a:xfrm>
          <a:prstGeom prst="rect">
            <a:avLst/>
          </a:prstGeom>
          <a:noFill/>
        </p:spPr>
        <p:txBody>
          <a:bodyPr wrap="square">
            <a:spAutoFit/>
          </a:bodyPr>
          <a:lstStyle/>
          <a:p>
            <a:r>
              <a:rPr lang="fr-FR" sz="2300" b="1" cap="all" dirty="0">
                <a:solidFill>
                  <a:schemeClr val="tx2"/>
                </a:solidFill>
                <a:latin typeface="+mj-lt"/>
                <a:ea typeface="+mj-ea"/>
                <a:cs typeface="+mj-cs"/>
              </a:rPr>
              <a:t>Comment faire monter en gamme un client pro ?</a:t>
            </a:r>
          </a:p>
        </p:txBody>
      </p:sp>
    </p:spTree>
    <p:extLst>
      <p:ext uri="{BB962C8B-B14F-4D97-AF65-F5344CB8AC3E}">
        <p14:creationId xmlns:p14="http://schemas.microsoft.com/office/powerpoint/2010/main" val="178354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D73787C7-3E71-FDDD-E925-520E6D8CE8AF}"/>
              </a:ext>
            </a:extLst>
          </p:cNvPr>
          <p:cNvSpPr>
            <a:spLocks noGrp="1"/>
          </p:cNvSpPr>
          <p:nvPr>
            <p:ph type="title"/>
          </p:nvPr>
        </p:nvSpPr>
        <p:spPr>
          <a:xfrm>
            <a:off x="626629" y="283149"/>
            <a:ext cx="10800000" cy="719227"/>
          </a:xfrm>
        </p:spPr>
        <p:txBody>
          <a:bodyPr/>
          <a:lstStyle/>
          <a:p>
            <a:r>
              <a:rPr lang="fr-FR" sz="2000" dirty="0">
                <a:solidFill>
                  <a:schemeClr val="tx1"/>
                </a:solidFill>
                <a:latin typeface="+mn-lt"/>
                <a:ea typeface="+mn-ea"/>
                <a:cs typeface="+mn-cs"/>
              </a:rPr>
              <a:t>traiter les objections clients CARTE VISA PLATINIUM BUSINESS</a:t>
            </a:r>
          </a:p>
        </p:txBody>
      </p:sp>
      <p:grpSp>
        <p:nvGrpSpPr>
          <p:cNvPr id="34" name="Group 31">
            <a:extLst>
              <a:ext uri="{FF2B5EF4-FFF2-40B4-BE49-F238E27FC236}">
                <a16:creationId xmlns:a16="http://schemas.microsoft.com/office/drawing/2014/main" id="{66713C56-CB7B-40AB-05BA-19C2CE5616E2}"/>
              </a:ext>
            </a:extLst>
          </p:cNvPr>
          <p:cNvGrpSpPr/>
          <p:nvPr/>
        </p:nvGrpSpPr>
        <p:grpSpPr>
          <a:xfrm>
            <a:off x="292320" y="1971016"/>
            <a:ext cx="2575712" cy="2509628"/>
            <a:chOff x="2548528" y="3930208"/>
            <a:chExt cx="8337200" cy="8370161"/>
          </a:xfrm>
        </p:grpSpPr>
        <p:sp>
          <p:nvSpPr>
            <p:cNvPr id="35" name="Freeform 139">
              <a:extLst>
                <a:ext uri="{FF2B5EF4-FFF2-40B4-BE49-F238E27FC236}">
                  <a16:creationId xmlns:a16="http://schemas.microsoft.com/office/drawing/2014/main" id="{FF84A380-463A-A753-BB02-EB2CA7E8876C}"/>
                </a:ext>
              </a:extLst>
            </p:cNvPr>
            <p:cNvSpPr>
              <a:spLocks noChangeArrowheads="1"/>
            </p:cNvSpPr>
            <p:nvPr/>
          </p:nvSpPr>
          <p:spPr bwMode="auto">
            <a:xfrm>
              <a:off x="5564210" y="5946156"/>
              <a:ext cx="4998672" cy="3971475"/>
            </a:xfrm>
            <a:custGeom>
              <a:avLst/>
              <a:gdLst>
                <a:gd name="T0" fmla="*/ 3596 w 4014"/>
                <a:gd name="T1" fmla="*/ 20 h 3189"/>
                <a:gd name="T2" fmla="*/ 1853 w 4014"/>
                <a:gd name="T3" fmla="*/ 169 h 3189"/>
                <a:gd name="T4" fmla="*/ 1853 w 4014"/>
                <a:gd name="T5" fmla="*/ 452 h 3189"/>
                <a:gd name="T6" fmla="*/ 1853 w 4014"/>
                <a:gd name="T7" fmla="*/ 452 h 3189"/>
                <a:gd name="T8" fmla="*/ 1516 w 4014"/>
                <a:gd name="T9" fmla="*/ 822 h 3189"/>
                <a:gd name="T10" fmla="*/ 1285 w 4014"/>
                <a:gd name="T11" fmla="*/ 844 h 3189"/>
                <a:gd name="T12" fmla="*/ 1285 w 4014"/>
                <a:gd name="T13" fmla="*/ 844 h 3189"/>
                <a:gd name="T14" fmla="*/ 712 w 4014"/>
                <a:gd name="T15" fmla="*/ 1570 h 3189"/>
                <a:gd name="T16" fmla="*/ 712 w 4014"/>
                <a:gd name="T17" fmla="*/ 1570 h 3189"/>
                <a:gd name="T18" fmla="*/ 735 w 4014"/>
                <a:gd name="T19" fmla="*/ 894 h 3189"/>
                <a:gd name="T20" fmla="*/ 0 w 4014"/>
                <a:gd name="T21" fmla="*/ 963 h 3189"/>
                <a:gd name="T22" fmla="*/ 0 w 4014"/>
                <a:gd name="T23" fmla="*/ 2069 h 3189"/>
                <a:gd name="T24" fmla="*/ 0 w 4014"/>
                <a:gd name="T25" fmla="*/ 2069 h 3189"/>
                <a:gd name="T26" fmla="*/ 338 w 4014"/>
                <a:gd name="T27" fmla="*/ 2440 h 3189"/>
                <a:gd name="T28" fmla="*/ 568 w 4014"/>
                <a:gd name="T29" fmla="*/ 2461 h 3189"/>
                <a:gd name="T30" fmla="*/ 568 w 4014"/>
                <a:gd name="T31" fmla="*/ 2461 h 3189"/>
                <a:gd name="T32" fmla="*/ 1141 w 4014"/>
                <a:gd name="T33" fmla="*/ 3188 h 3189"/>
                <a:gd name="T34" fmla="*/ 1141 w 4014"/>
                <a:gd name="T35" fmla="*/ 3188 h 3189"/>
                <a:gd name="T36" fmla="*/ 1118 w 4014"/>
                <a:gd name="T37" fmla="*/ 2512 h 3189"/>
                <a:gd name="T38" fmla="*/ 3481 w 4014"/>
                <a:gd name="T39" fmla="*/ 2732 h 3189"/>
                <a:gd name="T40" fmla="*/ 3481 w 4014"/>
                <a:gd name="T41" fmla="*/ 2732 h 3189"/>
                <a:gd name="T42" fmla="*/ 3887 w 4014"/>
                <a:gd name="T43" fmla="*/ 2382 h 3189"/>
                <a:gd name="T44" fmla="*/ 4000 w 4014"/>
                <a:gd name="T45" fmla="*/ 412 h 3189"/>
                <a:gd name="T46" fmla="*/ 4000 w 4014"/>
                <a:gd name="T47" fmla="*/ 412 h 3189"/>
                <a:gd name="T48" fmla="*/ 3596 w 4014"/>
                <a:gd name="T49" fmla="*/ 20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4" h="3189">
                  <a:moveTo>
                    <a:pt x="3596" y="20"/>
                  </a:moveTo>
                  <a:lnTo>
                    <a:pt x="1853" y="169"/>
                  </a:lnTo>
                  <a:lnTo>
                    <a:pt x="1853" y="452"/>
                  </a:lnTo>
                  <a:lnTo>
                    <a:pt x="1853" y="452"/>
                  </a:lnTo>
                  <a:cubicBezTo>
                    <a:pt x="1853" y="644"/>
                    <a:pt x="1707" y="804"/>
                    <a:pt x="1516" y="822"/>
                  </a:cubicBezTo>
                  <a:lnTo>
                    <a:pt x="1285" y="844"/>
                  </a:lnTo>
                  <a:lnTo>
                    <a:pt x="1285" y="844"/>
                  </a:lnTo>
                  <a:cubicBezTo>
                    <a:pt x="1182" y="1472"/>
                    <a:pt x="712" y="1570"/>
                    <a:pt x="712" y="1570"/>
                  </a:cubicBezTo>
                  <a:lnTo>
                    <a:pt x="712" y="1570"/>
                  </a:lnTo>
                  <a:cubicBezTo>
                    <a:pt x="843" y="1492"/>
                    <a:pt x="800" y="1168"/>
                    <a:pt x="735" y="894"/>
                  </a:cubicBezTo>
                  <a:lnTo>
                    <a:pt x="0" y="963"/>
                  </a:lnTo>
                  <a:lnTo>
                    <a:pt x="0" y="2069"/>
                  </a:lnTo>
                  <a:lnTo>
                    <a:pt x="0" y="2069"/>
                  </a:lnTo>
                  <a:cubicBezTo>
                    <a:pt x="0" y="2261"/>
                    <a:pt x="146" y="2422"/>
                    <a:pt x="338" y="2440"/>
                  </a:cubicBezTo>
                  <a:lnTo>
                    <a:pt x="568" y="2461"/>
                  </a:lnTo>
                  <a:lnTo>
                    <a:pt x="568" y="2461"/>
                  </a:lnTo>
                  <a:cubicBezTo>
                    <a:pt x="671" y="3089"/>
                    <a:pt x="1141" y="3188"/>
                    <a:pt x="1141" y="3188"/>
                  </a:cubicBezTo>
                  <a:lnTo>
                    <a:pt x="1141" y="3188"/>
                  </a:lnTo>
                  <a:cubicBezTo>
                    <a:pt x="1010" y="3109"/>
                    <a:pt x="1053" y="2785"/>
                    <a:pt x="1118" y="2512"/>
                  </a:cubicBezTo>
                  <a:lnTo>
                    <a:pt x="3481" y="2732"/>
                  </a:lnTo>
                  <a:lnTo>
                    <a:pt x="3481" y="2732"/>
                  </a:lnTo>
                  <a:cubicBezTo>
                    <a:pt x="3691" y="2751"/>
                    <a:pt x="3875" y="2593"/>
                    <a:pt x="3887" y="2382"/>
                  </a:cubicBezTo>
                  <a:lnTo>
                    <a:pt x="4000" y="412"/>
                  </a:lnTo>
                  <a:lnTo>
                    <a:pt x="4000" y="412"/>
                  </a:lnTo>
                  <a:cubicBezTo>
                    <a:pt x="4013" y="185"/>
                    <a:pt x="3822" y="0"/>
                    <a:pt x="3596" y="20"/>
                  </a:cubicBezTo>
                </a:path>
              </a:pathLst>
            </a:custGeom>
            <a:solidFill>
              <a:schemeClr val="tx1">
                <a:lumMod val="20000"/>
                <a:lumOff val="80000"/>
              </a:schemeClr>
            </a:solidFill>
            <a:ln>
              <a:noFill/>
            </a:ln>
            <a:effectLst/>
          </p:spPr>
          <p:txBody>
            <a:bodyPr wrap="none" anchor="ctr"/>
            <a:lstStyle/>
            <a:p>
              <a:endParaRPr lang="en-US"/>
            </a:p>
          </p:txBody>
        </p:sp>
        <p:sp>
          <p:nvSpPr>
            <p:cNvPr id="36" name="Freeform 140">
              <a:extLst>
                <a:ext uri="{FF2B5EF4-FFF2-40B4-BE49-F238E27FC236}">
                  <a16:creationId xmlns:a16="http://schemas.microsoft.com/office/drawing/2014/main" id="{A193DE30-B254-FB4E-1918-4650394609A9}"/>
                </a:ext>
              </a:extLst>
            </p:cNvPr>
            <p:cNvSpPr>
              <a:spLocks noChangeArrowheads="1"/>
            </p:cNvSpPr>
            <p:nvPr/>
          </p:nvSpPr>
          <p:spPr bwMode="auto">
            <a:xfrm>
              <a:off x="2872617" y="3930208"/>
              <a:ext cx="4998672" cy="3427661"/>
            </a:xfrm>
            <a:custGeom>
              <a:avLst/>
              <a:gdLst>
                <a:gd name="T0" fmla="*/ 2499 w 4014"/>
                <a:gd name="T1" fmla="*/ 1918 h 2752"/>
                <a:gd name="T2" fmla="*/ 4013 w 4014"/>
                <a:gd name="T3" fmla="*/ 1787 h 2752"/>
                <a:gd name="T4" fmla="*/ 4013 w 4014"/>
                <a:gd name="T5" fmla="*/ 671 h 2752"/>
                <a:gd name="T6" fmla="*/ 4013 w 4014"/>
                <a:gd name="T7" fmla="*/ 671 h 2752"/>
                <a:gd name="T8" fmla="*/ 3672 w 4014"/>
                <a:gd name="T9" fmla="*/ 300 h 2752"/>
                <a:gd name="T10" fmla="*/ 416 w 4014"/>
                <a:gd name="T11" fmla="*/ 20 h 2752"/>
                <a:gd name="T12" fmla="*/ 416 w 4014"/>
                <a:gd name="T13" fmla="*/ 20 h 2752"/>
                <a:gd name="T14" fmla="*/ 13 w 4014"/>
                <a:gd name="T15" fmla="*/ 412 h 2752"/>
                <a:gd name="T16" fmla="*/ 125 w 4014"/>
                <a:gd name="T17" fmla="*/ 2382 h 2752"/>
                <a:gd name="T18" fmla="*/ 125 w 4014"/>
                <a:gd name="T19" fmla="*/ 2382 h 2752"/>
                <a:gd name="T20" fmla="*/ 531 w 4014"/>
                <a:gd name="T21" fmla="*/ 2732 h 2752"/>
                <a:gd name="T22" fmla="*/ 2159 w 4014"/>
                <a:gd name="T23" fmla="*/ 2581 h 2752"/>
                <a:gd name="T24" fmla="*/ 2159 w 4014"/>
                <a:gd name="T25" fmla="*/ 2289 h 2752"/>
                <a:gd name="T26" fmla="*/ 2159 w 4014"/>
                <a:gd name="T27" fmla="*/ 2289 h 2752"/>
                <a:gd name="T28" fmla="*/ 2499 w 4014"/>
                <a:gd name="T29" fmla="*/ 1918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14" h="2752">
                  <a:moveTo>
                    <a:pt x="2499" y="1918"/>
                  </a:moveTo>
                  <a:lnTo>
                    <a:pt x="4013" y="1787"/>
                  </a:lnTo>
                  <a:lnTo>
                    <a:pt x="4013" y="671"/>
                  </a:lnTo>
                  <a:lnTo>
                    <a:pt x="4013" y="671"/>
                  </a:lnTo>
                  <a:cubicBezTo>
                    <a:pt x="4013" y="478"/>
                    <a:pt x="3865" y="317"/>
                    <a:pt x="3672" y="300"/>
                  </a:cubicBezTo>
                  <a:lnTo>
                    <a:pt x="416" y="20"/>
                  </a:lnTo>
                  <a:lnTo>
                    <a:pt x="416" y="20"/>
                  </a:lnTo>
                  <a:cubicBezTo>
                    <a:pt x="191" y="0"/>
                    <a:pt x="0" y="186"/>
                    <a:pt x="13" y="412"/>
                  </a:cubicBezTo>
                  <a:lnTo>
                    <a:pt x="125" y="2382"/>
                  </a:lnTo>
                  <a:lnTo>
                    <a:pt x="125" y="2382"/>
                  </a:lnTo>
                  <a:cubicBezTo>
                    <a:pt x="137" y="2593"/>
                    <a:pt x="321" y="2751"/>
                    <a:pt x="531" y="2732"/>
                  </a:cubicBezTo>
                  <a:lnTo>
                    <a:pt x="2159" y="2581"/>
                  </a:lnTo>
                  <a:lnTo>
                    <a:pt x="2159" y="2289"/>
                  </a:lnTo>
                  <a:lnTo>
                    <a:pt x="2159" y="2289"/>
                  </a:lnTo>
                  <a:cubicBezTo>
                    <a:pt x="2159" y="2096"/>
                    <a:pt x="2307" y="1935"/>
                    <a:pt x="2499" y="1918"/>
                  </a:cubicBezTo>
                </a:path>
              </a:pathLst>
            </a:custGeom>
            <a:solidFill>
              <a:schemeClr val="tx1">
                <a:lumMod val="20000"/>
                <a:lumOff val="80000"/>
              </a:schemeClr>
            </a:solidFill>
            <a:ln>
              <a:noFill/>
            </a:ln>
            <a:effectLst/>
          </p:spPr>
          <p:txBody>
            <a:bodyPr wrap="none" anchor="ctr"/>
            <a:lstStyle/>
            <a:p>
              <a:endParaRPr lang="en-US"/>
            </a:p>
          </p:txBody>
        </p:sp>
        <p:sp>
          <p:nvSpPr>
            <p:cNvPr id="37" name="Freeform 141">
              <a:extLst>
                <a:ext uri="{FF2B5EF4-FFF2-40B4-BE49-F238E27FC236}">
                  <a16:creationId xmlns:a16="http://schemas.microsoft.com/office/drawing/2014/main" id="{F0E43FE4-7049-5414-7382-994DC2D698C6}"/>
                </a:ext>
              </a:extLst>
            </p:cNvPr>
            <p:cNvSpPr>
              <a:spLocks noChangeArrowheads="1"/>
            </p:cNvSpPr>
            <p:nvPr/>
          </p:nvSpPr>
          <p:spPr bwMode="auto">
            <a:xfrm>
              <a:off x="5564208" y="6160387"/>
              <a:ext cx="2312574" cy="1746788"/>
            </a:xfrm>
            <a:custGeom>
              <a:avLst/>
              <a:gdLst>
                <a:gd name="T0" fmla="*/ 712 w 1855"/>
                <a:gd name="T1" fmla="*/ 1401 h 1402"/>
                <a:gd name="T2" fmla="*/ 712 w 1855"/>
                <a:gd name="T3" fmla="*/ 1401 h 1402"/>
                <a:gd name="T4" fmla="*/ 1285 w 1855"/>
                <a:gd name="T5" fmla="*/ 675 h 1402"/>
                <a:gd name="T6" fmla="*/ 1516 w 1855"/>
                <a:gd name="T7" fmla="*/ 653 h 1402"/>
                <a:gd name="T8" fmla="*/ 1516 w 1855"/>
                <a:gd name="T9" fmla="*/ 653 h 1402"/>
                <a:gd name="T10" fmla="*/ 1854 w 1855"/>
                <a:gd name="T11" fmla="*/ 283 h 1402"/>
                <a:gd name="T12" fmla="*/ 1854 w 1855"/>
                <a:gd name="T13" fmla="*/ 0 h 1402"/>
                <a:gd name="T14" fmla="*/ 340 w 1855"/>
                <a:gd name="T15" fmla="*/ 131 h 1402"/>
                <a:gd name="T16" fmla="*/ 340 w 1855"/>
                <a:gd name="T17" fmla="*/ 131 h 1402"/>
                <a:gd name="T18" fmla="*/ 0 w 1855"/>
                <a:gd name="T19" fmla="*/ 502 h 1402"/>
                <a:gd name="T20" fmla="*/ 0 w 1855"/>
                <a:gd name="T21" fmla="*/ 794 h 1402"/>
                <a:gd name="T22" fmla="*/ 735 w 1855"/>
                <a:gd name="T23" fmla="*/ 725 h 1402"/>
                <a:gd name="T24" fmla="*/ 735 w 1855"/>
                <a:gd name="T25" fmla="*/ 725 h 1402"/>
                <a:gd name="T26" fmla="*/ 712 w 1855"/>
                <a:gd name="T27" fmla="*/ 1401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55" h="1402">
                  <a:moveTo>
                    <a:pt x="712" y="1401"/>
                  </a:moveTo>
                  <a:lnTo>
                    <a:pt x="712" y="1401"/>
                  </a:lnTo>
                  <a:cubicBezTo>
                    <a:pt x="712" y="1401"/>
                    <a:pt x="1182" y="1303"/>
                    <a:pt x="1285" y="675"/>
                  </a:cubicBezTo>
                  <a:lnTo>
                    <a:pt x="1516" y="653"/>
                  </a:lnTo>
                  <a:lnTo>
                    <a:pt x="1516" y="653"/>
                  </a:lnTo>
                  <a:cubicBezTo>
                    <a:pt x="1707" y="635"/>
                    <a:pt x="1854" y="475"/>
                    <a:pt x="1854" y="283"/>
                  </a:cubicBezTo>
                  <a:lnTo>
                    <a:pt x="1854" y="0"/>
                  </a:lnTo>
                  <a:lnTo>
                    <a:pt x="340" y="131"/>
                  </a:lnTo>
                  <a:lnTo>
                    <a:pt x="340" y="131"/>
                  </a:lnTo>
                  <a:cubicBezTo>
                    <a:pt x="148" y="148"/>
                    <a:pt x="0" y="309"/>
                    <a:pt x="0" y="502"/>
                  </a:cubicBezTo>
                  <a:lnTo>
                    <a:pt x="0" y="794"/>
                  </a:lnTo>
                  <a:lnTo>
                    <a:pt x="735" y="725"/>
                  </a:lnTo>
                  <a:lnTo>
                    <a:pt x="735" y="725"/>
                  </a:lnTo>
                  <a:cubicBezTo>
                    <a:pt x="800" y="999"/>
                    <a:pt x="843" y="1323"/>
                    <a:pt x="712" y="1401"/>
                  </a:cubicBezTo>
                </a:path>
              </a:pathLst>
            </a:custGeom>
            <a:solidFill>
              <a:schemeClr val="tx1">
                <a:lumMod val="60000"/>
                <a:lumOff val="40000"/>
              </a:schemeClr>
            </a:solidFill>
            <a:ln>
              <a:noFill/>
            </a:ln>
            <a:effectLst/>
          </p:spPr>
          <p:txBody>
            <a:bodyPr wrap="none" anchor="ctr"/>
            <a:lstStyle/>
            <a:p>
              <a:endParaRPr lang="en-US"/>
            </a:p>
          </p:txBody>
        </p:sp>
        <p:sp>
          <p:nvSpPr>
            <p:cNvPr id="38" name="Freeform 14">
              <a:extLst>
                <a:ext uri="{FF2B5EF4-FFF2-40B4-BE49-F238E27FC236}">
                  <a16:creationId xmlns:a16="http://schemas.microsoft.com/office/drawing/2014/main" id="{00282CE9-63FD-E8E8-4C7E-05C1DC96705B}"/>
                </a:ext>
              </a:extLst>
            </p:cNvPr>
            <p:cNvSpPr>
              <a:spLocks noChangeArrowheads="1"/>
            </p:cNvSpPr>
            <p:nvPr/>
          </p:nvSpPr>
          <p:spPr bwMode="auto">
            <a:xfrm>
              <a:off x="2548528" y="8983812"/>
              <a:ext cx="3228667" cy="3278104"/>
            </a:xfrm>
            <a:custGeom>
              <a:avLst/>
              <a:gdLst>
                <a:gd name="connsiteX0" fmla="*/ 1614334 w 3228667"/>
                <a:gd name="connsiteY0" fmla="*/ 1664392 h 3278104"/>
                <a:gd name="connsiteX1" fmla="*/ 3228667 w 3228667"/>
                <a:gd name="connsiteY1" fmla="*/ 3278104 h 3278104"/>
                <a:gd name="connsiteX2" fmla="*/ 0 w 3228667"/>
                <a:gd name="connsiteY2" fmla="*/ 3278104 h 3278104"/>
                <a:gd name="connsiteX3" fmla="*/ 1614334 w 3228667"/>
                <a:gd name="connsiteY3" fmla="*/ 1664392 h 3278104"/>
                <a:gd name="connsiteX4" fmla="*/ 1614956 w 3228667"/>
                <a:gd name="connsiteY4" fmla="*/ 0 h 3278104"/>
                <a:gd name="connsiteX5" fmla="*/ 2360765 w 3228667"/>
                <a:gd name="connsiteY5" fmla="*/ 747054 h 3278104"/>
                <a:gd name="connsiteX6" fmla="*/ 1614956 w 3228667"/>
                <a:gd name="connsiteY6" fmla="*/ 1492863 h 3278104"/>
                <a:gd name="connsiteX7" fmla="*/ 867902 w 3228667"/>
                <a:gd name="connsiteY7" fmla="*/ 747054 h 3278104"/>
                <a:gd name="connsiteX8" fmla="*/ 1614956 w 3228667"/>
                <a:gd name="connsiteY8" fmla="*/ 0 h 327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8667" h="3278104">
                  <a:moveTo>
                    <a:pt x="1614334" y="1664392"/>
                  </a:moveTo>
                  <a:cubicBezTo>
                    <a:pt x="2505516" y="1664392"/>
                    <a:pt x="3228667" y="2387265"/>
                    <a:pt x="3228667" y="3278104"/>
                  </a:cubicBezTo>
                  <a:lnTo>
                    <a:pt x="0" y="3278104"/>
                  </a:lnTo>
                  <a:cubicBezTo>
                    <a:pt x="0" y="2387265"/>
                    <a:pt x="723152" y="1664392"/>
                    <a:pt x="1614334" y="1664392"/>
                  </a:cubicBezTo>
                  <a:close/>
                  <a:moveTo>
                    <a:pt x="1614956" y="0"/>
                  </a:moveTo>
                  <a:cubicBezTo>
                    <a:pt x="2025836" y="0"/>
                    <a:pt x="2360765" y="333684"/>
                    <a:pt x="2360765" y="747054"/>
                  </a:cubicBezTo>
                  <a:cubicBezTo>
                    <a:pt x="2360765" y="1157934"/>
                    <a:pt x="2025836" y="1492863"/>
                    <a:pt x="1614956" y="1492863"/>
                  </a:cubicBezTo>
                  <a:cubicBezTo>
                    <a:pt x="1202831" y="1492863"/>
                    <a:pt x="867902" y="1157934"/>
                    <a:pt x="867902" y="747054"/>
                  </a:cubicBezTo>
                  <a:cubicBezTo>
                    <a:pt x="867902" y="333684"/>
                    <a:pt x="1202831" y="0"/>
                    <a:pt x="1614956" y="0"/>
                  </a:cubicBezTo>
                  <a:close/>
                </a:path>
              </a:pathLst>
            </a:custGeom>
            <a:solidFill>
              <a:schemeClr val="bg2"/>
            </a:solidFill>
            <a:ln>
              <a:noFill/>
            </a:ln>
            <a:effectLst/>
          </p:spPr>
          <p:txBody>
            <a:bodyPr wrap="square" anchor="ctr">
              <a:noAutofit/>
            </a:bodyPr>
            <a:lstStyle/>
            <a:p>
              <a:endParaRPr lang="en-US"/>
            </a:p>
          </p:txBody>
        </p:sp>
        <p:sp>
          <p:nvSpPr>
            <p:cNvPr id="39" name="Freeform 15">
              <a:extLst>
                <a:ext uri="{FF2B5EF4-FFF2-40B4-BE49-F238E27FC236}">
                  <a16:creationId xmlns:a16="http://schemas.microsoft.com/office/drawing/2014/main" id="{0B27C916-1874-0700-90D3-F2CD4625F4EA}"/>
                </a:ext>
              </a:extLst>
            </p:cNvPr>
            <p:cNvSpPr>
              <a:spLocks noChangeArrowheads="1"/>
            </p:cNvSpPr>
            <p:nvPr/>
          </p:nvSpPr>
          <p:spPr bwMode="auto">
            <a:xfrm>
              <a:off x="7657061" y="9022261"/>
              <a:ext cx="3228667" cy="3278108"/>
            </a:xfrm>
            <a:custGeom>
              <a:avLst/>
              <a:gdLst>
                <a:gd name="connsiteX0" fmla="*/ 1613089 w 3228667"/>
                <a:gd name="connsiteY0" fmla="*/ 1664396 h 3278108"/>
                <a:gd name="connsiteX1" fmla="*/ 3228667 w 3228667"/>
                <a:gd name="connsiteY1" fmla="*/ 3278108 h 3278108"/>
                <a:gd name="connsiteX2" fmla="*/ 0 w 3228667"/>
                <a:gd name="connsiteY2" fmla="*/ 3278108 h 3278108"/>
                <a:gd name="connsiteX3" fmla="*/ 1613089 w 3228667"/>
                <a:gd name="connsiteY3" fmla="*/ 1664396 h 3278108"/>
                <a:gd name="connsiteX4" fmla="*/ 1614956 w 3228667"/>
                <a:gd name="connsiteY4" fmla="*/ 0 h 3278108"/>
                <a:gd name="connsiteX5" fmla="*/ 2360765 w 3228667"/>
                <a:gd name="connsiteY5" fmla="*/ 746431 h 3278108"/>
                <a:gd name="connsiteX6" fmla="*/ 1614956 w 3228667"/>
                <a:gd name="connsiteY6" fmla="*/ 1492862 h 3278108"/>
                <a:gd name="connsiteX7" fmla="*/ 867902 w 3228667"/>
                <a:gd name="connsiteY7" fmla="*/ 746431 h 3278108"/>
                <a:gd name="connsiteX8" fmla="*/ 1614956 w 3228667"/>
                <a:gd name="connsiteY8" fmla="*/ 0 h 327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8667" h="3278108">
                  <a:moveTo>
                    <a:pt x="1613089" y="1664396"/>
                  </a:moveTo>
                  <a:cubicBezTo>
                    <a:pt x="2505516" y="1664396"/>
                    <a:pt x="3228667" y="2386025"/>
                    <a:pt x="3228667" y="3278108"/>
                  </a:cubicBezTo>
                  <a:lnTo>
                    <a:pt x="0" y="3278108"/>
                  </a:lnTo>
                  <a:cubicBezTo>
                    <a:pt x="0" y="2386025"/>
                    <a:pt x="721907" y="1664396"/>
                    <a:pt x="1613089" y="1664396"/>
                  </a:cubicBezTo>
                  <a:close/>
                  <a:moveTo>
                    <a:pt x="1614956" y="0"/>
                  </a:moveTo>
                  <a:cubicBezTo>
                    <a:pt x="2027081" y="0"/>
                    <a:pt x="2360765" y="332716"/>
                    <a:pt x="2360765" y="746431"/>
                  </a:cubicBezTo>
                  <a:cubicBezTo>
                    <a:pt x="2360765" y="1158899"/>
                    <a:pt x="2027081" y="1492862"/>
                    <a:pt x="1614956" y="1492862"/>
                  </a:cubicBezTo>
                  <a:cubicBezTo>
                    <a:pt x="1201586" y="1492862"/>
                    <a:pt x="867902" y="1158899"/>
                    <a:pt x="867902" y="746431"/>
                  </a:cubicBezTo>
                  <a:cubicBezTo>
                    <a:pt x="867902" y="332716"/>
                    <a:pt x="1201586" y="0"/>
                    <a:pt x="1614956" y="0"/>
                  </a:cubicBezTo>
                  <a:close/>
                </a:path>
              </a:pathLst>
            </a:custGeom>
            <a:solidFill>
              <a:schemeClr val="bg2"/>
            </a:solidFill>
            <a:ln>
              <a:noFill/>
            </a:ln>
            <a:effectLst/>
          </p:spPr>
          <p:txBody>
            <a:bodyPr wrap="square" anchor="ctr">
              <a:noAutofit/>
            </a:bodyPr>
            <a:lstStyle/>
            <a:p>
              <a:endParaRPr lang="en-US"/>
            </a:p>
          </p:txBody>
        </p:sp>
        <p:sp>
          <p:nvSpPr>
            <p:cNvPr id="40" name="Freeform 294">
              <a:extLst>
                <a:ext uri="{FF2B5EF4-FFF2-40B4-BE49-F238E27FC236}">
                  <a16:creationId xmlns:a16="http://schemas.microsoft.com/office/drawing/2014/main" id="{97EB325F-1894-5D65-5F0B-42481A1BB13E}"/>
                </a:ext>
              </a:extLst>
            </p:cNvPr>
            <p:cNvSpPr>
              <a:spLocks noChangeArrowheads="1"/>
            </p:cNvSpPr>
            <p:nvPr/>
          </p:nvSpPr>
          <p:spPr bwMode="auto">
            <a:xfrm>
              <a:off x="4168974" y="5396852"/>
              <a:ext cx="351554" cy="351554"/>
            </a:xfrm>
            <a:custGeom>
              <a:avLst/>
              <a:gdLst>
                <a:gd name="T0" fmla="*/ 281 w 282"/>
                <a:gd name="T1" fmla="*/ 140 h 282"/>
                <a:gd name="T2" fmla="*/ 281 w 282"/>
                <a:gd name="T3" fmla="*/ 140 h 282"/>
                <a:gd name="T4" fmla="*/ 140 w 282"/>
                <a:gd name="T5" fmla="*/ 281 h 282"/>
                <a:gd name="T6" fmla="*/ 140 w 282"/>
                <a:gd name="T7" fmla="*/ 281 h 282"/>
                <a:gd name="T8" fmla="*/ 0 w 282"/>
                <a:gd name="T9" fmla="*/ 140 h 282"/>
                <a:gd name="T10" fmla="*/ 0 w 282"/>
                <a:gd name="T11" fmla="*/ 140 h 282"/>
                <a:gd name="T12" fmla="*/ 140 w 282"/>
                <a:gd name="T13" fmla="*/ 0 h 282"/>
                <a:gd name="T14" fmla="*/ 140 w 282"/>
                <a:gd name="T15" fmla="*/ 0 h 282"/>
                <a:gd name="T16" fmla="*/ 281 w 282"/>
                <a:gd name="T17" fmla="*/ 14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2">
                  <a:moveTo>
                    <a:pt x="281" y="140"/>
                  </a:moveTo>
                  <a:lnTo>
                    <a:pt x="281" y="140"/>
                  </a:lnTo>
                  <a:cubicBezTo>
                    <a:pt x="281" y="218"/>
                    <a:pt x="218" y="281"/>
                    <a:pt x="140" y="281"/>
                  </a:cubicBezTo>
                  <a:lnTo>
                    <a:pt x="140" y="281"/>
                  </a:lnTo>
                  <a:cubicBezTo>
                    <a:pt x="63" y="281"/>
                    <a:pt x="0" y="218"/>
                    <a:pt x="0" y="140"/>
                  </a:cubicBezTo>
                  <a:lnTo>
                    <a:pt x="0" y="140"/>
                  </a:lnTo>
                  <a:cubicBezTo>
                    <a:pt x="0" y="63"/>
                    <a:pt x="63" y="0"/>
                    <a:pt x="140" y="0"/>
                  </a:cubicBezTo>
                  <a:lnTo>
                    <a:pt x="140" y="0"/>
                  </a:lnTo>
                  <a:cubicBezTo>
                    <a:pt x="218" y="0"/>
                    <a:pt x="281" y="63"/>
                    <a:pt x="281" y="140"/>
                  </a:cubicBezTo>
                </a:path>
              </a:pathLst>
            </a:custGeom>
            <a:solidFill>
              <a:schemeClr val="bg1"/>
            </a:solidFill>
            <a:ln>
              <a:noFill/>
            </a:ln>
            <a:effectLst/>
          </p:spPr>
          <p:txBody>
            <a:bodyPr wrap="none" anchor="ctr"/>
            <a:lstStyle/>
            <a:p>
              <a:endParaRPr lang="en-US"/>
            </a:p>
          </p:txBody>
        </p:sp>
        <p:sp>
          <p:nvSpPr>
            <p:cNvPr id="41" name="Freeform 295">
              <a:extLst>
                <a:ext uri="{FF2B5EF4-FFF2-40B4-BE49-F238E27FC236}">
                  <a16:creationId xmlns:a16="http://schemas.microsoft.com/office/drawing/2014/main" id="{26755D48-6313-1241-9E36-43DAF2A28162}"/>
                </a:ext>
              </a:extLst>
            </p:cNvPr>
            <p:cNvSpPr>
              <a:spLocks noChangeArrowheads="1"/>
            </p:cNvSpPr>
            <p:nvPr/>
          </p:nvSpPr>
          <p:spPr bwMode="auto">
            <a:xfrm>
              <a:off x="5080819" y="5396852"/>
              <a:ext cx="351554" cy="351554"/>
            </a:xfrm>
            <a:custGeom>
              <a:avLst/>
              <a:gdLst>
                <a:gd name="T0" fmla="*/ 281 w 282"/>
                <a:gd name="T1" fmla="*/ 140 h 282"/>
                <a:gd name="T2" fmla="*/ 281 w 282"/>
                <a:gd name="T3" fmla="*/ 140 h 282"/>
                <a:gd name="T4" fmla="*/ 141 w 282"/>
                <a:gd name="T5" fmla="*/ 281 h 282"/>
                <a:gd name="T6" fmla="*/ 141 w 282"/>
                <a:gd name="T7" fmla="*/ 281 h 282"/>
                <a:gd name="T8" fmla="*/ 0 w 282"/>
                <a:gd name="T9" fmla="*/ 140 h 282"/>
                <a:gd name="T10" fmla="*/ 0 w 282"/>
                <a:gd name="T11" fmla="*/ 140 h 282"/>
                <a:gd name="T12" fmla="*/ 141 w 282"/>
                <a:gd name="T13" fmla="*/ 0 h 282"/>
                <a:gd name="T14" fmla="*/ 141 w 282"/>
                <a:gd name="T15" fmla="*/ 0 h 282"/>
                <a:gd name="T16" fmla="*/ 281 w 282"/>
                <a:gd name="T17" fmla="*/ 14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2">
                  <a:moveTo>
                    <a:pt x="281" y="140"/>
                  </a:moveTo>
                  <a:lnTo>
                    <a:pt x="281" y="140"/>
                  </a:lnTo>
                  <a:cubicBezTo>
                    <a:pt x="281" y="218"/>
                    <a:pt x="218" y="281"/>
                    <a:pt x="141" y="281"/>
                  </a:cubicBezTo>
                  <a:lnTo>
                    <a:pt x="141" y="281"/>
                  </a:lnTo>
                  <a:cubicBezTo>
                    <a:pt x="63" y="281"/>
                    <a:pt x="0" y="218"/>
                    <a:pt x="0" y="140"/>
                  </a:cubicBezTo>
                  <a:lnTo>
                    <a:pt x="0" y="140"/>
                  </a:lnTo>
                  <a:cubicBezTo>
                    <a:pt x="0" y="63"/>
                    <a:pt x="63" y="0"/>
                    <a:pt x="141" y="0"/>
                  </a:cubicBezTo>
                  <a:lnTo>
                    <a:pt x="141" y="0"/>
                  </a:lnTo>
                  <a:cubicBezTo>
                    <a:pt x="218" y="0"/>
                    <a:pt x="281" y="63"/>
                    <a:pt x="281" y="140"/>
                  </a:cubicBezTo>
                </a:path>
              </a:pathLst>
            </a:custGeom>
            <a:solidFill>
              <a:schemeClr val="bg1"/>
            </a:solidFill>
            <a:ln>
              <a:noFill/>
            </a:ln>
            <a:effectLst/>
          </p:spPr>
          <p:txBody>
            <a:bodyPr wrap="none" anchor="ctr"/>
            <a:lstStyle/>
            <a:p>
              <a:endParaRPr lang="en-US"/>
            </a:p>
          </p:txBody>
        </p:sp>
        <p:sp>
          <p:nvSpPr>
            <p:cNvPr id="42" name="Freeform 296">
              <a:extLst>
                <a:ext uri="{FF2B5EF4-FFF2-40B4-BE49-F238E27FC236}">
                  <a16:creationId xmlns:a16="http://schemas.microsoft.com/office/drawing/2014/main" id="{2B674AF1-58A4-7C61-71D8-126B2CFF21D1}"/>
                </a:ext>
              </a:extLst>
            </p:cNvPr>
            <p:cNvSpPr>
              <a:spLocks noChangeArrowheads="1"/>
            </p:cNvSpPr>
            <p:nvPr/>
          </p:nvSpPr>
          <p:spPr bwMode="auto">
            <a:xfrm>
              <a:off x="5998161" y="5396852"/>
              <a:ext cx="351554" cy="351554"/>
            </a:xfrm>
            <a:custGeom>
              <a:avLst/>
              <a:gdLst>
                <a:gd name="T0" fmla="*/ 280 w 281"/>
                <a:gd name="T1" fmla="*/ 140 h 282"/>
                <a:gd name="T2" fmla="*/ 280 w 281"/>
                <a:gd name="T3" fmla="*/ 140 h 282"/>
                <a:gd name="T4" fmla="*/ 140 w 281"/>
                <a:gd name="T5" fmla="*/ 281 h 282"/>
                <a:gd name="T6" fmla="*/ 140 w 281"/>
                <a:gd name="T7" fmla="*/ 281 h 282"/>
                <a:gd name="T8" fmla="*/ 0 w 281"/>
                <a:gd name="T9" fmla="*/ 140 h 282"/>
                <a:gd name="T10" fmla="*/ 0 w 281"/>
                <a:gd name="T11" fmla="*/ 140 h 282"/>
                <a:gd name="T12" fmla="*/ 140 w 281"/>
                <a:gd name="T13" fmla="*/ 0 h 282"/>
                <a:gd name="T14" fmla="*/ 140 w 281"/>
                <a:gd name="T15" fmla="*/ 0 h 282"/>
                <a:gd name="T16" fmla="*/ 280 w 281"/>
                <a:gd name="T17" fmla="*/ 14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282">
                  <a:moveTo>
                    <a:pt x="280" y="140"/>
                  </a:moveTo>
                  <a:lnTo>
                    <a:pt x="280" y="140"/>
                  </a:lnTo>
                  <a:cubicBezTo>
                    <a:pt x="280" y="218"/>
                    <a:pt x="218" y="281"/>
                    <a:pt x="140" y="281"/>
                  </a:cubicBezTo>
                  <a:lnTo>
                    <a:pt x="140" y="281"/>
                  </a:lnTo>
                  <a:cubicBezTo>
                    <a:pt x="63" y="281"/>
                    <a:pt x="0" y="218"/>
                    <a:pt x="0" y="140"/>
                  </a:cubicBezTo>
                  <a:lnTo>
                    <a:pt x="0" y="140"/>
                  </a:lnTo>
                  <a:cubicBezTo>
                    <a:pt x="0" y="63"/>
                    <a:pt x="63" y="0"/>
                    <a:pt x="140" y="0"/>
                  </a:cubicBezTo>
                  <a:lnTo>
                    <a:pt x="140" y="0"/>
                  </a:lnTo>
                  <a:cubicBezTo>
                    <a:pt x="218" y="0"/>
                    <a:pt x="280" y="63"/>
                    <a:pt x="280" y="140"/>
                  </a:cubicBezTo>
                </a:path>
              </a:pathLst>
            </a:custGeom>
            <a:solidFill>
              <a:schemeClr val="bg1"/>
            </a:solidFill>
            <a:ln>
              <a:noFill/>
            </a:ln>
            <a:effectLst/>
          </p:spPr>
          <p:txBody>
            <a:bodyPr wrap="none" anchor="ctr"/>
            <a:lstStyle/>
            <a:p>
              <a:endParaRPr lang="en-US"/>
            </a:p>
          </p:txBody>
        </p:sp>
        <p:sp>
          <p:nvSpPr>
            <p:cNvPr id="43" name="Freeform 297">
              <a:extLst>
                <a:ext uri="{FF2B5EF4-FFF2-40B4-BE49-F238E27FC236}">
                  <a16:creationId xmlns:a16="http://schemas.microsoft.com/office/drawing/2014/main" id="{EC053570-893A-1C1A-28A1-DDC8F501AE0A}"/>
                </a:ext>
              </a:extLst>
            </p:cNvPr>
            <p:cNvSpPr>
              <a:spLocks noChangeArrowheads="1"/>
            </p:cNvSpPr>
            <p:nvPr/>
          </p:nvSpPr>
          <p:spPr bwMode="auto">
            <a:xfrm>
              <a:off x="7173671" y="7649001"/>
              <a:ext cx="351554" cy="351554"/>
            </a:xfrm>
            <a:custGeom>
              <a:avLst/>
              <a:gdLst>
                <a:gd name="T0" fmla="*/ 280 w 281"/>
                <a:gd name="T1" fmla="*/ 140 h 281"/>
                <a:gd name="T2" fmla="*/ 280 w 281"/>
                <a:gd name="T3" fmla="*/ 140 h 281"/>
                <a:gd name="T4" fmla="*/ 140 w 281"/>
                <a:gd name="T5" fmla="*/ 280 h 281"/>
                <a:gd name="T6" fmla="*/ 140 w 281"/>
                <a:gd name="T7" fmla="*/ 280 h 281"/>
                <a:gd name="T8" fmla="*/ 0 w 281"/>
                <a:gd name="T9" fmla="*/ 140 h 281"/>
                <a:gd name="T10" fmla="*/ 0 w 281"/>
                <a:gd name="T11" fmla="*/ 140 h 281"/>
                <a:gd name="T12" fmla="*/ 140 w 281"/>
                <a:gd name="T13" fmla="*/ 0 h 281"/>
                <a:gd name="T14" fmla="*/ 140 w 281"/>
                <a:gd name="T15" fmla="*/ 0 h 281"/>
                <a:gd name="T16" fmla="*/ 280 w 281"/>
                <a:gd name="T17" fmla="*/ 14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281">
                  <a:moveTo>
                    <a:pt x="280" y="140"/>
                  </a:moveTo>
                  <a:lnTo>
                    <a:pt x="280" y="140"/>
                  </a:lnTo>
                  <a:cubicBezTo>
                    <a:pt x="280" y="217"/>
                    <a:pt x="217" y="280"/>
                    <a:pt x="140" y="280"/>
                  </a:cubicBezTo>
                  <a:lnTo>
                    <a:pt x="140" y="280"/>
                  </a:lnTo>
                  <a:cubicBezTo>
                    <a:pt x="63" y="280"/>
                    <a:pt x="0" y="217"/>
                    <a:pt x="0" y="140"/>
                  </a:cubicBezTo>
                  <a:lnTo>
                    <a:pt x="0" y="140"/>
                  </a:lnTo>
                  <a:cubicBezTo>
                    <a:pt x="0" y="63"/>
                    <a:pt x="63" y="0"/>
                    <a:pt x="140" y="0"/>
                  </a:cubicBezTo>
                  <a:lnTo>
                    <a:pt x="140" y="0"/>
                  </a:lnTo>
                  <a:cubicBezTo>
                    <a:pt x="217" y="0"/>
                    <a:pt x="280" y="63"/>
                    <a:pt x="280" y="140"/>
                  </a:cubicBezTo>
                </a:path>
              </a:pathLst>
            </a:custGeom>
            <a:solidFill>
              <a:schemeClr val="bg1"/>
            </a:solidFill>
            <a:ln>
              <a:noFill/>
            </a:ln>
            <a:effectLst/>
          </p:spPr>
          <p:txBody>
            <a:bodyPr wrap="none" anchor="ctr"/>
            <a:lstStyle/>
            <a:p>
              <a:endParaRPr lang="en-US"/>
            </a:p>
          </p:txBody>
        </p:sp>
        <p:sp>
          <p:nvSpPr>
            <p:cNvPr id="44" name="Freeform 298">
              <a:extLst>
                <a:ext uri="{FF2B5EF4-FFF2-40B4-BE49-F238E27FC236}">
                  <a16:creationId xmlns:a16="http://schemas.microsoft.com/office/drawing/2014/main" id="{CC23F99A-F077-190E-A3CB-0B12F322B752}"/>
                </a:ext>
              </a:extLst>
            </p:cNvPr>
            <p:cNvSpPr>
              <a:spLocks noChangeArrowheads="1"/>
            </p:cNvSpPr>
            <p:nvPr/>
          </p:nvSpPr>
          <p:spPr bwMode="auto">
            <a:xfrm>
              <a:off x="8091009" y="7649001"/>
              <a:ext cx="351554" cy="351554"/>
            </a:xfrm>
            <a:custGeom>
              <a:avLst/>
              <a:gdLst>
                <a:gd name="T0" fmla="*/ 281 w 282"/>
                <a:gd name="T1" fmla="*/ 140 h 281"/>
                <a:gd name="T2" fmla="*/ 281 w 282"/>
                <a:gd name="T3" fmla="*/ 140 h 281"/>
                <a:gd name="T4" fmla="*/ 141 w 282"/>
                <a:gd name="T5" fmla="*/ 280 h 281"/>
                <a:gd name="T6" fmla="*/ 141 w 282"/>
                <a:gd name="T7" fmla="*/ 280 h 281"/>
                <a:gd name="T8" fmla="*/ 0 w 282"/>
                <a:gd name="T9" fmla="*/ 140 h 281"/>
                <a:gd name="T10" fmla="*/ 0 w 282"/>
                <a:gd name="T11" fmla="*/ 140 h 281"/>
                <a:gd name="T12" fmla="*/ 141 w 282"/>
                <a:gd name="T13" fmla="*/ 0 h 281"/>
                <a:gd name="T14" fmla="*/ 141 w 282"/>
                <a:gd name="T15" fmla="*/ 0 h 281"/>
                <a:gd name="T16" fmla="*/ 281 w 282"/>
                <a:gd name="T17" fmla="*/ 14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1">
                  <a:moveTo>
                    <a:pt x="281" y="140"/>
                  </a:moveTo>
                  <a:lnTo>
                    <a:pt x="281" y="140"/>
                  </a:lnTo>
                  <a:cubicBezTo>
                    <a:pt x="281" y="217"/>
                    <a:pt x="218" y="280"/>
                    <a:pt x="141" y="280"/>
                  </a:cubicBezTo>
                  <a:lnTo>
                    <a:pt x="141" y="280"/>
                  </a:lnTo>
                  <a:cubicBezTo>
                    <a:pt x="63" y="280"/>
                    <a:pt x="0" y="217"/>
                    <a:pt x="0" y="140"/>
                  </a:cubicBezTo>
                  <a:lnTo>
                    <a:pt x="0" y="140"/>
                  </a:lnTo>
                  <a:cubicBezTo>
                    <a:pt x="0" y="63"/>
                    <a:pt x="63" y="0"/>
                    <a:pt x="141" y="0"/>
                  </a:cubicBezTo>
                  <a:lnTo>
                    <a:pt x="141" y="0"/>
                  </a:lnTo>
                  <a:cubicBezTo>
                    <a:pt x="218" y="0"/>
                    <a:pt x="281" y="63"/>
                    <a:pt x="281" y="140"/>
                  </a:cubicBezTo>
                </a:path>
              </a:pathLst>
            </a:custGeom>
            <a:solidFill>
              <a:schemeClr val="bg1"/>
            </a:solidFill>
            <a:ln>
              <a:noFill/>
            </a:ln>
            <a:effectLst/>
          </p:spPr>
          <p:txBody>
            <a:bodyPr wrap="none" anchor="ctr"/>
            <a:lstStyle/>
            <a:p>
              <a:endParaRPr lang="en-US"/>
            </a:p>
          </p:txBody>
        </p:sp>
        <p:sp>
          <p:nvSpPr>
            <p:cNvPr id="45" name="Freeform 299">
              <a:extLst>
                <a:ext uri="{FF2B5EF4-FFF2-40B4-BE49-F238E27FC236}">
                  <a16:creationId xmlns:a16="http://schemas.microsoft.com/office/drawing/2014/main" id="{8F42B43B-678F-2CB0-1D14-3B55270DA18A}"/>
                </a:ext>
              </a:extLst>
            </p:cNvPr>
            <p:cNvSpPr>
              <a:spLocks noChangeArrowheads="1"/>
            </p:cNvSpPr>
            <p:nvPr/>
          </p:nvSpPr>
          <p:spPr bwMode="auto">
            <a:xfrm>
              <a:off x="9008349" y="7649001"/>
              <a:ext cx="351554" cy="351554"/>
            </a:xfrm>
            <a:custGeom>
              <a:avLst/>
              <a:gdLst>
                <a:gd name="T0" fmla="*/ 280 w 281"/>
                <a:gd name="T1" fmla="*/ 140 h 281"/>
                <a:gd name="T2" fmla="*/ 280 w 281"/>
                <a:gd name="T3" fmla="*/ 140 h 281"/>
                <a:gd name="T4" fmla="*/ 140 w 281"/>
                <a:gd name="T5" fmla="*/ 280 h 281"/>
                <a:gd name="T6" fmla="*/ 140 w 281"/>
                <a:gd name="T7" fmla="*/ 280 h 281"/>
                <a:gd name="T8" fmla="*/ 0 w 281"/>
                <a:gd name="T9" fmla="*/ 140 h 281"/>
                <a:gd name="T10" fmla="*/ 0 w 281"/>
                <a:gd name="T11" fmla="*/ 140 h 281"/>
                <a:gd name="T12" fmla="*/ 140 w 281"/>
                <a:gd name="T13" fmla="*/ 0 h 281"/>
                <a:gd name="T14" fmla="*/ 140 w 281"/>
                <a:gd name="T15" fmla="*/ 0 h 281"/>
                <a:gd name="T16" fmla="*/ 280 w 281"/>
                <a:gd name="T17" fmla="*/ 14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281">
                  <a:moveTo>
                    <a:pt x="280" y="140"/>
                  </a:moveTo>
                  <a:lnTo>
                    <a:pt x="280" y="140"/>
                  </a:lnTo>
                  <a:cubicBezTo>
                    <a:pt x="280" y="217"/>
                    <a:pt x="217" y="280"/>
                    <a:pt x="140" y="280"/>
                  </a:cubicBezTo>
                  <a:lnTo>
                    <a:pt x="140" y="280"/>
                  </a:lnTo>
                  <a:cubicBezTo>
                    <a:pt x="62" y="280"/>
                    <a:pt x="0" y="217"/>
                    <a:pt x="0" y="140"/>
                  </a:cubicBezTo>
                  <a:lnTo>
                    <a:pt x="0" y="140"/>
                  </a:lnTo>
                  <a:cubicBezTo>
                    <a:pt x="0" y="63"/>
                    <a:pt x="62" y="0"/>
                    <a:pt x="140" y="0"/>
                  </a:cubicBezTo>
                  <a:lnTo>
                    <a:pt x="140" y="0"/>
                  </a:lnTo>
                  <a:cubicBezTo>
                    <a:pt x="217" y="0"/>
                    <a:pt x="280" y="63"/>
                    <a:pt x="280" y="140"/>
                  </a:cubicBezTo>
                </a:path>
              </a:pathLst>
            </a:custGeom>
            <a:solidFill>
              <a:schemeClr val="bg1"/>
            </a:solidFill>
            <a:ln>
              <a:noFill/>
            </a:ln>
            <a:effectLst/>
          </p:spPr>
          <p:txBody>
            <a:bodyPr wrap="none" anchor="ctr"/>
            <a:lstStyle/>
            <a:p>
              <a:endParaRPr lang="en-US"/>
            </a:p>
          </p:txBody>
        </p:sp>
      </p:grpSp>
      <p:grpSp>
        <p:nvGrpSpPr>
          <p:cNvPr id="14" name="Groupe 13">
            <a:extLst>
              <a:ext uri="{FF2B5EF4-FFF2-40B4-BE49-F238E27FC236}">
                <a16:creationId xmlns:a16="http://schemas.microsoft.com/office/drawing/2014/main" id="{F1A59024-0F45-7BFF-42C3-20434FE766A2}"/>
              </a:ext>
            </a:extLst>
          </p:cNvPr>
          <p:cNvGrpSpPr/>
          <p:nvPr/>
        </p:nvGrpSpPr>
        <p:grpSpPr>
          <a:xfrm>
            <a:off x="3177309" y="1286622"/>
            <a:ext cx="8900034" cy="1229545"/>
            <a:chOff x="3177309" y="1286272"/>
            <a:chExt cx="8900034" cy="1229545"/>
          </a:xfrm>
        </p:grpSpPr>
        <p:grpSp>
          <p:nvGrpSpPr>
            <p:cNvPr id="5" name="Groupe 4">
              <a:extLst>
                <a:ext uri="{FF2B5EF4-FFF2-40B4-BE49-F238E27FC236}">
                  <a16:creationId xmlns:a16="http://schemas.microsoft.com/office/drawing/2014/main" id="{F7C65F3E-1F92-E860-99E8-D4698CCA9021}"/>
                </a:ext>
              </a:extLst>
            </p:cNvPr>
            <p:cNvGrpSpPr/>
            <p:nvPr/>
          </p:nvGrpSpPr>
          <p:grpSpPr>
            <a:xfrm>
              <a:off x="3177309" y="1286272"/>
              <a:ext cx="8900034" cy="1229545"/>
              <a:chOff x="3177309" y="1286272"/>
              <a:chExt cx="8900034" cy="1229545"/>
            </a:xfrm>
          </p:grpSpPr>
          <p:grpSp>
            <p:nvGrpSpPr>
              <p:cNvPr id="4" name="Groupe 3">
                <a:extLst>
                  <a:ext uri="{FF2B5EF4-FFF2-40B4-BE49-F238E27FC236}">
                    <a16:creationId xmlns:a16="http://schemas.microsoft.com/office/drawing/2014/main" id="{436B3269-1039-0154-270D-9815E6286AC7}"/>
                  </a:ext>
                </a:extLst>
              </p:cNvPr>
              <p:cNvGrpSpPr/>
              <p:nvPr/>
            </p:nvGrpSpPr>
            <p:grpSpPr>
              <a:xfrm>
                <a:off x="3177309" y="1286272"/>
                <a:ext cx="8900034" cy="1229545"/>
                <a:chOff x="3177309" y="1286272"/>
                <a:chExt cx="8900034" cy="1229545"/>
              </a:xfrm>
            </p:grpSpPr>
            <p:sp>
              <p:nvSpPr>
                <p:cNvPr id="32" name="Freeform 146">
                  <a:extLst>
                    <a:ext uri="{FF2B5EF4-FFF2-40B4-BE49-F238E27FC236}">
                      <a16:creationId xmlns:a16="http://schemas.microsoft.com/office/drawing/2014/main" id="{E327092A-C456-C181-9C7A-B0A8E657E319}"/>
                    </a:ext>
                  </a:extLst>
                </p:cNvPr>
                <p:cNvSpPr>
                  <a:spLocks noChangeArrowheads="1"/>
                </p:cNvSpPr>
                <p:nvPr/>
              </p:nvSpPr>
              <p:spPr bwMode="auto">
                <a:xfrm>
                  <a:off x="3177309" y="1286272"/>
                  <a:ext cx="8900034" cy="1229545"/>
                </a:xfrm>
                <a:prstGeom prst="roundRect">
                  <a:avLst>
                    <a:gd name="adj" fmla="val 50000"/>
                  </a:avLst>
                </a:prstGeom>
                <a:noFill/>
                <a:ln w="12700" cap="flat">
                  <a:solidFill>
                    <a:srgbClr val="ABABA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3" name="Freeform 147">
                  <a:extLst>
                    <a:ext uri="{FF2B5EF4-FFF2-40B4-BE49-F238E27FC236}">
                      <a16:creationId xmlns:a16="http://schemas.microsoft.com/office/drawing/2014/main" id="{84079182-26A7-8751-3461-B926F9CBA565}"/>
                    </a:ext>
                  </a:extLst>
                </p:cNvPr>
                <p:cNvSpPr>
                  <a:spLocks noChangeArrowheads="1"/>
                </p:cNvSpPr>
                <p:nvPr/>
              </p:nvSpPr>
              <p:spPr bwMode="auto">
                <a:xfrm>
                  <a:off x="3444609" y="1468404"/>
                  <a:ext cx="906353" cy="906353"/>
                </a:xfrm>
                <a:custGeom>
                  <a:avLst/>
                  <a:gdLst>
                    <a:gd name="T0" fmla="*/ 1454 w 1455"/>
                    <a:gd name="T1" fmla="*/ 727 h 1456"/>
                    <a:gd name="T2" fmla="*/ 1454 w 1455"/>
                    <a:gd name="T3" fmla="*/ 727 h 1456"/>
                    <a:gd name="T4" fmla="*/ 727 w 1455"/>
                    <a:gd name="T5" fmla="*/ 1455 h 1456"/>
                    <a:gd name="T6" fmla="*/ 727 w 1455"/>
                    <a:gd name="T7" fmla="*/ 1455 h 1456"/>
                    <a:gd name="T8" fmla="*/ 0 w 1455"/>
                    <a:gd name="T9" fmla="*/ 727 h 1456"/>
                    <a:gd name="T10" fmla="*/ 0 w 1455"/>
                    <a:gd name="T11" fmla="*/ 727 h 1456"/>
                    <a:gd name="T12" fmla="*/ 727 w 1455"/>
                    <a:gd name="T13" fmla="*/ 0 h 1456"/>
                    <a:gd name="T14" fmla="*/ 727 w 1455"/>
                    <a:gd name="T15" fmla="*/ 0 h 1456"/>
                    <a:gd name="T16" fmla="*/ 1454 w 1455"/>
                    <a:gd name="T17" fmla="*/ 727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5" h="1456">
                      <a:moveTo>
                        <a:pt x="1454" y="727"/>
                      </a:moveTo>
                      <a:lnTo>
                        <a:pt x="1454" y="727"/>
                      </a:lnTo>
                      <a:cubicBezTo>
                        <a:pt x="1454" y="1129"/>
                        <a:pt x="1129" y="1455"/>
                        <a:pt x="727" y="1455"/>
                      </a:cubicBezTo>
                      <a:lnTo>
                        <a:pt x="727" y="1455"/>
                      </a:lnTo>
                      <a:cubicBezTo>
                        <a:pt x="326" y="1455"/>
                        <a:pt x="0" y="1129"/>
                        <a:pt x="0" y="727"/>
                      </a:cubicBezTo>
                      <a:lnTo>
                        <a:pt x="0" y="727"/>
                      </a:lnTo>
                      <a:cubicBezTo>
                        <a:pt x="0" y="325"/>
                        <a:pt x="326" y="0"/>
                        <a:pt x="727" y="0"/>
                      </a:cubicBezTo>
                      <a:lnTo>
                        <a:pt x="727" y="0"/>
                      </a:lnTo>
                      <a:cubicBezTo>
                        <a:pt x="1129" y="0"/>
                        <a:pt x="1454" y="325"/>
                        <a:pt x="1454" y="727"/>
                      </a:cubicBezTo>
                    </a:path>
                  </a:pathLst>
                </a:custGeom>
                <a:solidFill>
                  <a:srgbClr val="ABABAB"/>
                </a:solidFill>
                <a:ln>
                  <a:noFill/>
                </a:ln>
                <a:effectLst/>
              </p:spPr>
              <p:txBody>
                <a:bodyPr wrap="none" anchor="ctr"/>
                <a:lstStyle/>
                <a:p>
                  <a:endParaRPr lang="en-US" dirty="0"/>
                </a:p>
              </p:txBody>
            </p:sp>
            <p:sp>
              <p:nvSpPr>
                <p:cNvPr id="49" name="TextBox 6">
                  <a:extLst>
                    <a:ext uri="{FF2B5EF4-FFF2-40B4-BE49-F238E27FC236}">
                      <a16:creationId xmlns:a16="http://schemas.microsoft.com/office/drawing/2014/main" id="{1F7155DE-D452-C700-1139-4619B114BF29}"/>
                    </a:ext>
                  </a:extLst>
                </p:cNvPr>
                <p:cNvSpPr txBox="1"/>
                <p:nvPr/>
              </p:nvSpPr>
              <p:spPr>
                <a:xfrm>
                  <a:off x="4373302" y="1427839"/>
                  <a:ext cx="7513175" cy="1015663"/>
                </a:xfrm>
                <a:prstGeom prst="rect">
                  <a:avLst/>
                </a:prstGeom>
                <a:noFill/>
              </p:spPr>
              <p:txBody>
                <a:bodyPr wrap="square" rtlCol="0">
                  <a:spAutoFit/>
                </a:bodyPr>
                <a:lstStyle/>
                <a:p>
                  <a:endParaRPr lang="fr-FR" sz="1200" dirty="0"/>
                </a:p>
                <a:p>
                  <a:r>
                    <a:rPr lang="fr-FR" sz="1200" dirty="0"/>
                    <a:t>Détrompez-vous. Aujourd’hui, la carte vous est proposée car elle vous fournit tous les outils nécessaires pour gérer vos dépenses professionnelles, vos habitudes de déplacements, de dépenses, et vos projets. Grâce à ses  services inclus, Visa Platinum Business vous accompagne dans votre activité et dans vos déplacements.</a:t>
                  </a:r>
                  <a:endParaRPr lang="en-US" sz="1200" spc="-10" dirty="0">
                    <a:cs typeface="Poppins" pitchFamily="2" charset="77"/>
                  </a:endParaRPr>
                </a:p>
              </p:txBody>
            </p:sp>
          </p:grpSp>
          <p:sp>
            <p:nvSpPr>
              <p:cNvPr id="46" name="Freeform 28">
                <a:extLst>
                  <a:ext uri="{FF2B5EF4-FFF2-40B4-BE49-F238E27FC236}">
                    <a16:creationId xmlns:a16="http://schemas.microsoft.com/office/drawing/2014/main" id="{0AD1E887-7FC8-8925-9272-5118EE53C0DF}"/>
                  </a:ext>
                </a:extLst>
              </p:cNvPr>
              <p:cNvSpPr>
                <a:spLocks noChangeArrowheads="1"/>
              </p:cNvSpPr>
              <p:nvPr/>
            </p:nvSpPr>
            <p:spPr bwMode="auto">
              <a:xfrm>
                <a:off x="3594605" y="1641760"/>
                <a:ext cx="606359" cy="606359"/>
              </a:xfrm>
              <a:custGeom>
                <a:avLst/>
                <a:gdLst>
                  <a:gd name="connsiteX0" fmla="*/ 791063 w 1212717"/>
                  <a:gd name="connsiteY0" fmla="*/ 485582 h 1212718"/>
                  <a:gd name="connsiteX1" fmla="*/ 802519 w 1212717"/>
                  <a:gd name="connsiteY1" fmla="*/ 488407 h 1212718"/>
                  <a:gd name="connsiteX2" fmla="*/ 877614 w 1212717"/>
                  <a:gd name="connsiteY2" fmla="*/ 637818 h 1212718"/>
                  <a:gd name="connsiteX3" fmla="*/ 802519 w 1212717"/>
                  <a:gd name="connsiteY3" fmla="*/ 785974 h 1212718"/>
                  <a:gd name="connsiteX4" fmla="*/ 793609 w 1212717"/>
                  <a:gd name="connsiteY4" fmla="*/ 789740 h 1212718"/>
                  <a:gd name="connsiteX5" fmla="*/ 779608 w 1212717"/>
                  <a:gd name="connsiteY5" fmla="*/ 782207 h 1212718"/>
                  <a:gd name="connsiteX6" fmla="*/ 783427 w 1212717"/>
                  <a:gd name="connsiteY6" fmla="*/ 760863 h 1212718"/>
                  <a:gd name="connsiteX7" fmla="*/ 845794 w 1212717"/>
                  <a:gd name="connsiteY7" fmla="*/ 637818 h 1212718"/>
                  <a:gd name="connsiteX8" fmla="*/ 783427 w 1212717"/>
                  <a:gd name="connsiteY8" fmla="*/ 514774 h 1212718"/>
                  <a:gd name="connsiteX9" fmla="*/ 779608 w 1212717"/>
                  <a:gd name="connsiteY9" fmla="*/ 492174 h 1212718"/>
                  <a:gd name="connsiteX10" fmla="*/ 791063 w 1212717"/>
                  <a:gd name="connsiteY10" fmla="*/ 485582 h 1212718"/>
                  <a:gd name="connsiteX11" fmla="*/ 855906 w 1212717"/>
                  <a:gd name="connsiteY11" fmla="*/ 386681 h 1212718"/>
                  <a:gd name="connsiteX12" fmla="*/ 867942 w 1212717"/>
                  <a:gd name="connsiteY12" fmla="*/ 389469 h 1212718"/>
                  <a:gd name="connsiteX13" fmla="*/ 992986 w 1212717"/>
                  <a:gd name="connsiteY13" fmla="*/ 632320 h 1212718"/>
                  <a:gd name="connsiteX14" fmla="*/ 867942 w 1212717"/>
                  <a:gd name="connsiteY14" fmla="*/ 875170 h 1212718"/>
                  <a:gd name="connsiteX15" fmla="*/ 857938 w 1212717"/>
                  <a:gd name="connsiteY15" fmla="*/ 877648 h 1212718"/>
                  <a:gd name="connsiteX16" fmla="*/ 846684 w 1212717"/>
                  <a:gd name="connsiteY16" fmla="*/ 871453 h 1212718"/>
                  <a:gd name="connsiteX17" fmla="*/ 849185 w 1212717"/>
                  <a:gd name="connsiteY17" fmla="*/ 849150 h 1212718"/>
                  <a:gd name="connsiteX18" fmla="*/ 960474 w 1212717"/>
                  <a:gd name="connsiteY18" fmla="*/ 632320 h 1212718"/>
                  <a:gd name="connsiteX19" fmla="*/ 849185 w 1212717"/>
                  <a:gd name="connsiteY19" fmla="*/ 414250 h 1212718"/>
                  <a:gd name="connsiteX20" fmla="*/ 846684 w 1212717"/>
                  <a:gd name="connsiteY20" fmla="*/ 393186 h 1212718"/>
                  <a:gd name="connsiteX21" fmla="*/ 855906 w 1212717"/>
                  <a:gd name="connsiteY21" fmla="*/ 386681 h 1212718"/>
                  <a:gd name="connsiteX22" fmla="*/ 928111 w 1212717"/>
                  <a:gd name="connsiteY22" fmla="*/ 287812 h 1212718"/>
                  <a:gd name="connsiteX23" fmla="*/ 939110 w 1212717"/>
                  <a:gd name="connsiteY23" fmla="*/ 290607 h 1212718"/>
                  <a:gd name="connsiteX24" fmla="*/ 1113847 w 1212717"/>
                  <a:gd name="connsiteY24" fmla="*/ 632320 h 1212718"/>
                  <a:gd name="connsiteX25" fmla="*/ 939110 w 1212717"/>
                  <a:gd name="connsiteY25" fmla="*/ 974033 h 1212718"/>
                  <a:gd name="connsiteX26" fmla="*/ 930435 w 1212717"/>
                  <a:gd name="connsiteY26" fmla="*/ 976518 h 1212718"/>
                  <a:gd name="connsiteX27" fmla="*/ 918042 w 1212717"/>
                  <a:gd name="connsiteY27" fmla="*/ 969063 h 1212718"/>
                  <a:gd name="connsiteX28" fmla="*/ 920521 w 1212717"/>
                  <a:gd name="connsiteY28" fmla="*/ 947939 h 1212718"/>
                  <a:gd name="connsiteX29" fmla="*/ 1082865 w 1212717"/>
                  <a:gd name="connsiteY29" fmla="*/ 632320 h 1212718"/>
                  <a:gd name="connsiteX30" fmla="*/ 920521 w 1212717"/>
                  <a:gd name="connsiteY30" fmla="*/ 316702 h 1212718"/>
                  <a:gd name="connsiteX31" fmla="*/ 918042 w 1212717"/>
                  <a:gd name="connsiteY31" fmla="*/ 294335 h 1212718"/>
                  <a:gd name="connsiteX32" fmla="*/ 928111 w 1212717"/>
                  <a:gd name="connsiteY32" fmla="*/ 287812 h 1212718"/>
                  <a:gd name="connsiteX33" fmla="*/ 601378 w 1212717"/>
                  <a:gd name="connsiteY33" fmla="*/ 32339 h 1212718"/>
                  <a:gd name="connsiteX34" fmla="*/ 31127 w 1212717"/>
                  <a:gd name="connsiteY34" fmla="*/ 606981 h 1212718"/>
                  <a:gd name="connsiteX35" fmla="*/ 606358 w 1212717"/>
                  <a:gd name="connsiteY35" fmla="*/ 1181623 h 1212718"/>
                  <a:gd name="connsiteX36" fmla="*/ 1181590 w 1212717"/>
                  <a:gd name="connsiteY36" fmla="*/ 606981 h 1212718"/>
                  <a:gd name="connsiteX37" fmla="*/ 633750 w 1212717"/>
                  <a:gd name="connsiteY37" fmla="*/ 32339 h 1212718"/>
                  <a:gd name="connsiteX38" fmla="*/ 649937 w 1212717"/>
                  <a:gd name="connsiteY38" fmla="*/ 146770 h 1212718"/>
                  <a:gd name="connsiteX39" fmla="*/ 648691 w 1212717"/>
                  <a:gd name="connsiteY39" fmla="*/ 225130 h 1212718"/>
                  <a:gd name="connsiteX40" fmla="*/ 648691 w 1212717"/>
                  <a:gd name="connsiteY40" fmla="*/ 226374 h 1212718"/>
                  <a:gd name="connsiteX41" fmla="*/ 714681 w 1212717"/>
                  <a:gd name="connsiteY41" fmla="*/ 354487 h 1212718"/>
                  <a:gd name="connsiteX42" fmla="*/ 722152 w 1212717"/>
                  <a:gd name="connsiteY42" fmla="*/ 359462 h 1212718"/>
                  <a:gd name="connsiteX43" fmla="*/ 755769 w 1212717"/>
                  <a:gd name="connsiteY43" fmla="*/ 446529 h 1212718"/>
                  <a:gd name="connsiteX44" fmla="*/ 702230 w 1212717"/>
                  <a:gd name="connsiteY44" fmla="*/ 502501 h 1212718"/>
                  <a:gd name="connsiteX45" fmla="*/ 698495 w 1212717"/>
                  <a:gd name="connsiteY45" fmla="*/ 503744 h 1212718"/>
                  <a:gd name="connsiteX46" fmla="*/ 652427 w 1212717"/>
                  <a:gd name="connsiteY46" fmla="*/ 503744 h 1212718"/>
                  <a:gd name="connsiteX47" fmla="*/ 652427 w 1212717"/>
                  <a:gd name="connsiteY47" fmla="*/ 702755 h 1212718"/>
                  <a:gd name="connsiteX48" fmla="*/ 557800 w 1212717"/>
                  <a:gd name="connsiteY48" fmla="*/ 798528 h 1212718"/>
                  <a:gd name="connsiteX49" fmla="*/ 423330 w 1212717"/>
                  <a:gd name="connsiteY49" fmla="*/ 798528 h 1212718"/>
                  <a:gd name="connsiteX50" fmla="*/ 423330 w 1212717"/>
                  <a:gd name="connsiteY50" fmla="*/ 801016 h 1212718"/>
                  <a:gd name="connsiteX51" fmla="*/ 413370 w 1212717"/>
                  <a:gd name="connsiteY51" fmla="*/ 861963 h 1212718"/>
                  <a:gd name="connsiteX52" fmla="*/ 414615 w 1212717"/>
                  <a:gd name="connsiteY52" fmla="*/ 985100 h 1212718"/>
                  <a:gd name="connsiteX53" fmla="*/ 423330 w 1212717"/>
                  <a:gd name="connsiteY53" fmla="*/ 1026146 h 1212718"/>
                  <a:gd name="connsiteX54" fmla="*/ 410879 w 1212717"/>
                  <a:gd name="connsiteY54" fmla="*/ 1046047 h 1212718"/>
                  <a:gd name="connsiteX55" fmla="*/ 407144 w 1212717"/>
                  <a:gd name="connsiteY55" fmla="*/ 1046047 h 1212718"/>
                  <a:gd name="connsiteX56" fmla="*/ 392203 w 1212717"/>
                  <a:gd name="connsiteY56" fmla="*/ 1032365 h 1212718"/>
                  <a:gd name="connsiteX57" fmla="*/ 383487 w 1212717"/>
                  <a:gd name="connsiteY57" fmla="*/ 990076 h 1212718"/>
                  <a:gd name="connsiteX58" fmla="*/ 382242 w 1212717"/>
                  <a:gd name="connsiteY58" fmla="*/ 856988 h 1212718"/>
                  <a:gd name="connsiteX59" fmla="*/ 390958 w 1212717"/>
                  <a:gd name="connsiteY59" fmla="*/ 798528 h 1212718"/>
                  <a:gd name="connsiteX60" fmla="*/ 362321 w 1212717"/>
                  <a:gd name="connsiteY60" fmla="*/ 798528 h 1212718"/>
                  <a:gd name="connsiteX61" fmla="*/ 219136 w 1212717"/>
                  <a:gd name="connsiteY61" fmla="*/ 759970 h 1212718"/>
                  <a:gd name="connsiteX62" fmla="*/ 181783 w 1212717"/>
                  <a:gd name="connsiteY62" fmla="*/ 737581 h 1212718"/>
                  <a:gd name="connsiteX63" fmla="*/ 175558 w 1212717"/>
                  <a:gd name="connsiteY63" fmla="*/ 715193 h 1212718"/>
                  <a:gd name="connsiteX64" fmla="*/ 197969 w 1212717"/>
                  <a:gd name="connsiteY64" fmla="*/ 710218 h 1212718"/>
                  <a:gd name="connsiteX65" fmla="*/ 235322 w 1212717"/>
                  <a:gd name="connsiteY65" fmla="*/ 732606 h 1212718"/>
                  <a:gd name="connsiteX66" fmla="*/ 362321 w 1212717"/>
                  <a:gd name="connsiteY66" fmla="*/ 766189 h 1212718"/>
                  <a:gd name="connsiteX67" fmla="*/ 557800 w 1212717"/>
                  <a:gd name="connsiteY67" fmla="*/ 766189 h 1212718"/>
                  <a:gd name="connsiteX68" fmla="*/ 620054 w 1212717"/>
                  <a:gd name="connsiteY68" fmla="*/ 702755 h 1212718"/>
                  <a:gd name="connsiteX69" fmla="*/ 620054 w 1212717"/>
                  <a:gd name="connsiteY69" fmla="*/ 503744 h 1212718"/>
                  <a:gd name="connsiteX70" fmla="*/ 590172 w 1212717"/>
                  <a:gd name="connsiteY70" fmla="*/ 503744 h 1212718"/>
                  <a:gd name="connsiteX71" fmla="*/ 575231 w 1212717"/>
                  <a:gd name="connsiteY71" fmla="*/ 488819 h 1212718"/>
                  <a:gd name="connsiteX72" fmla="*/ 590172 w 1212717"/>
                  <a:gd name="connsiteY72" fmla="*/ 472649 h 1212718"/>
                  <a:gd name="connsiteX73" fmla="*/ 633750 w 1212717"/>
                  <a:gd name="connsiteY73" fmla="*/ 471405 h 1212718"/>
                  <a:gd name="connsiteX74" fmla="*/ 636241 w 1212717"/>
                  <a:gd name="connsiteY74" fmla="*/ 471405 h 1212718"/>
                  <a:gd name="connsiteX75" fmla="*/ 638731 w 1212717"/>
                  <a:gd name="connsiteY75" fmla="*/ 471405 h 1212718"/>
                  <a:gd name="connsiteX76" fmla="*/ 694760 w 1212717"/>
                  <a:gd name="connsiteY76" fmla="*/ 471405 h 1212718"/>
                  <a:gd name="connsiteX77" fmla="*/ 725887 w 1212717"/>
                  <a:gd name="connsiteY77" fmla="*/ 439066 h 1212718"/>
                  <a:gd name="connsiteX78" fmla="*/ 704721 w 1212717"/>
                  <a:gd name="connsiteY78" fmla="*/ 385582 h 1212718"/>
                  <a:gd name="connsiteX79" fmla="*/ 696005 w 1212717"/>
                  <a:gd name="connsiteY79" fmla="*/ 380607 h 1212718"/>
                  <a:gd name="connsiteX80" fmla="*/ 617564 w 1212717"/>
                  <a:gd name="connsiteY80" fmla="*/ 226374 h 1212718"/>
                  <a:gd name="connsiteX81" fmla="*/ 617564 w 1212717"/>
                  <a:gd name="connsiteY81" fmla="*/ 225130 h 1212718"/>
                  <a:gd name="connsiteX82" fmla="*/ 617564 w 1212717"/>
                  <a:gd name="connsiteY82" fmla="*/ 146770 h 1212718"/>
                  <a:gd name="connsiteX83" fmla="*/ 601378 w 1212717"/>
                  <a:gd name="connsiteY83" fmla="*/ 32339 h 1212718"/>
                  <a:gd name="connsiteX84" fmla="*/ 606358 w 1212717"/>
                  <a:gd name="connsiteY84" fmla="*/ 0 h 1212718"/>
                  <a:gd name="connsiteX85" fmla="*/ 610094 w 1212717"/>
                  <a:gd name="connsiteY85" fmla="*/ 0 h 1212718"/>
                  <a:gd name="connsiteX86" fmla="*/ 613829 w 1212717"/>
                  <a:gd name="connsiteY86" fmla="*/ 0 h 1212718"/>
                  <a:gd name="connsiteX87" fmla="*/ 1212717 w 1212717"/>
                  <a:gd name="connsiteY87" fmla="*/ 606981 h 1212718"/>
                  <a:gd name="connsiteX88" fmla="*/ 606358 w 1212717"/>
                  <a:gd name="connsiteY88" fmla="*/ 1212718 h 1212718"/>
                  <a:gd name="connsiteX89" fmla="*/ 0 w 1212717"/>
                  <a:gd name="connsiteY89" fmla="*/ 606981 h 1212718"/>
                  <a:gd name="connsiteX90" fmla="*/ 606358 w 1212717"/>
                  <a:gd name="connsiteY90" fmla="*/ 0 h 121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2717" h="1212718">
                    <a:moveTo>
                      <a:pt x="791063" y="485582"/>
                    </a:moveTo>
                    <a:cubicBezTo>
                      <a:pt x="795200" y="484955"/>
                      <a:pt x="799337" y="485896"/>
                      <a:pt x="802519" y="488407"/>
                    </a:cubicBezTo>
                    <a:cubicBezTo>
                      <a:pt x="850885" y="523563"/>
                      <a:pt x="877614" y="578807"/>
                      <a:pt x="877614" y="637818"/>
                    </a:cubicBezTo>
                    <a:cubicBezTo>
                      <a:pt x="877614" y="696829"/>
                      <a:pt x="850885" y="750818"/>
                      <a:pt x="802519" y="785974"/>
                    </a:cubicBezTo>
                    <a:cubicBezTo>
                      <a:pt x="799973" y="788485"/>
                      <a:pt x="796155" y="789740"/>
                      <a:pt x="793609" y="789740"/>
                    </a:cubicBezTo>
                    <a:cubicBezTo>
                      <a:pt x="788518" y="789740"/>
                      <a:pt x="783427" y="787229"/>
                      <a:pt x="779608" y="782207"/>
                    </a:cubicBezTo>
                    <a:cubicBezTo>
                      <a:pt x="774517" y="775929"/>
                      <a:pt x="775790" y="765885"/>
                      <a:pt x="783427" y="760863"/>
                    </a:cubicBezTo>
                    <a:cubicBezTo>
                      <a:pt x="822884" y="731985"/>
                      <a:pt x="845794" y="686785"/>
                      <a:pt x="845794" y="637818"/>
                    </a:cubicBezTo>
                    <a:cubicBezTo>
                      <a:pt x="845794" y="588852"/>
                      <a:pt x="822884" y="543652"/>
                      <a:pt x="783427" y="514774"/>
                    </a:cubicBezTo>
                    <a:cubicBezTo>
                      <a:pt x="775790" y="508496"/>
                      <a:pt x="774517" y="498452"/>
                      <a:pt x="779608" y="492174"/>
                    </a:cubicBezTo>
                    <a:cubicBezTo>
                      <a:pt x="782790" y="488408"/>
                      <a:pt x="786927" y="486210"/>
                      <a:pt x="791063" y="485582"/>
                    </a:cubicBezTo>
                    <a:close/>
                    <a:moveTo>
                      <a:pt x="855906" y="386681"/>
                    </a:moveTo>
                    <a:cubicBezTo>
                      <a:pt x="859814" y="386062"/>
                      <a:pt x="864191" y="386991"/>
                      <a:pt x="867942" y="389469"/>
                    </a:cubicBezTo>
                    <a:cubicBezTo>
                      <a:pt x="946719" y="445226"/>
                      <a:pt x="992986" y="536914"/>
                      <a:pt x="992986" y="632320"/>
                    </a:cubicBezTo>
                    <a:cubicBezTo>
                      <a:pt x="992986" y="727725"/>
                      <a:pt x="946719" y="818174"/>
                      <a:pt x="867942" y="875170"/>
                    </a:cubicBezTo>
                    <a:cubicBezTo>
                      <a:pt x="865441" y="876409"/>
                      <a:pt x="861689" y="877648"/>
                      <a:pt x="857938" y="877648"/>
                    </a:cubicBezTo>
                    <a:cubicBezTo>
                      <a:pt x="854187" y="877648"/>
                      <a:pt x="849185" y="875170"/>
                      <a:pt x="846684" y="871453"/>
                    </a:cubicBezTo>
                    <a:cubicBezTo>
                      <a:pt x="840432" y="864019"/>
                      <a:pt x="842933" y="854106"/>
                      <a:pt x="849185" y="849150"/>
                    </a:cubicBezTo>
                    <a:cubicBezTo>
                      <a:pt x="919210" y="798350"/>
                      <a:pt x="960474" y="717813"/>
                      <a:pt x="960474" y="632320"/>
                    </a:cubicBezTo>
                    <a:cubicBezTo>
                      <a:pt x="960474" y="546826"/>
                      <a:pt x="919210" y="465050"/>
                      <a:pt x="849185" y="414250"/>
                    </a:cubicBezTo>
                    <a:cubicBezTo>
                      <a:pt x="842933" y="409294"/>
                      <a:pt x="840432" y="399381"/>
                      <a:pt x="846684" y="393186"/>
                    </a:cubicBezTo>
                    <a:cubicBezTo>
                      <a:pt x="848560" y="389469"/>
                      <a:pt x="851999" y="387301"/>
                      <a:pt x="855906" y="386681"/>
                    </a:cubicBezTo>
                    <a:close/>
                    <a:moveTo>
                      <a:pt x="928111" y="287812"/>
                    </a:moveTo>
                    <a:cubicBezTo>
                      <a:pt x="931984" y="287190"/>
                      <a:pt x="936012" y="288122"/>
                      <a:pt x="939110" y="290607"/>
                    </a:cubicBezTo>
                    <a:cubicBezTo>
                      <a:pt x="1048166" y="370133"/>
                      <a:pt x="1113847" y="496878"/>
                      <a:pt x="1113847" y="632320"/>
                    </a:cubicBezTo>
                    <a:cubicBezTo>
                      <a:pt x="1113847" y="766520"/>
                      <a:pt x="1048166" y="894507"/>
                      <a:pt x="939110" y="974033"/>
                    </a:cubicBezTo>
                    <a:cubicBezTo>
                      <a:pt x="936631" y="975276"/>
                      <a:pt x="932914" y="976518"/>
                      <a:pt x="930435" y="976518"/>
                    </a:cubicBezTo>
                    <a:cubicBezTo>
                      <a:pt x="925478" y="976518"/>
                      <a:pt x="920521" y="974033"/>
                      <a:pt x="918042" y="969063"/>
                    </a:cubicBezTo>
                    <a:cubicBezTo>
                      <a:pt x="913085" y="962850"/>
                      <a:pt x="914325" y="952909"/>
                      <a:pt x="920521" y="947939"/>
                    </a:cubicBezTo>
                    <a:cubicBezTo>
                      <a:pt x="1022141" y="874626"/>
                      <a:pt x="1082865" y="756580"/>
                      <a:pt x="1082865" y="632320"/>
                    </a:cubicBezTo>
                    <a:cubicBezTo>
                      <a:pt x="1082865" y="506818"/>
                      <a:pt x="1022141" y="390015"/>
                      <a:pt x="920521" y="316702"/>
                    </a:cubicBezTo>
                    <a:cubicBezTo>
                      <a:pt x="914325" y="311731"/>
                      <a:pt x="911846" y="301791"/>
                      <a:pt x="918042" y="294335"/>
                    </a:cubicBezTo>
                    <a:cubicBezTo>
                      <a:pt x="920520" y="290608"/>
                      <a:pt x="924238" y="288433"/>
                      <a:pt x="928111" y="287812"/>
                    </a:cubicBezTo>
                    <a:close/>
                    <a:moveTo>
                      <a:pt x="601378" y="32339"/>
                    </a:moveTo>
                    <a:cubicBezTo>
                      <a:pt x="286371" y="34827"/>
                      <a:pt x="31127" y="291052"/>
                      <a:pt x="31127" y="606981"/>
                    </a:cubicBezTo>
                    <a:cubicBezTo>
                      <a:pt x="31127" y="922910"/>
                      <a:pt x="288861" y="1181623"/>
                      <a:pt x="606358" y="1181623"/>
                    </a:cubicBezTo>
                    <a:cubicBezTo>
                      <a:pt x="923856" y="1181623"/>
                      <a:pt x="1181590" y="922910"/>
                      <a:pt x="1181590" y="606981"/>
                    </a:cubicBezTo>
                    <a:cubicBezTo>
                      <a:pt x="1181590" y="298515"/>
                      <a:pt x="937552" y="47265"/>
                      <a:pt x="633750" y="32339"/>
                    </a:cubicBezTo>
                    <a:cubicBezTo>
                      <a:pt x="643711" y="68410"/>
                      <a:pt x="649937" y="106968"/>
                      <a:pt x="649937" y="146770"/>
                    </a:cubicBezTo>
                    <a:lnTo>
                      <a:pt x="648691" y="225130"/>
                    </a:lnTo>
                    <a:lnTo>
                      <a:pt x="648691" y="226374"/>
                    </a:lnTo>
                    <a:cubicBezTo>
                      <a:pt x="647446" y="277370"/>
                      <a:pt x="672348" y="325879"/>
                      <a:pt x="714681" y="354487"/>
                    </a:cubicBezTo>
                    <a:lnTo>
                      <a:pt x="722152" y="359462"/>
                    </a:lnTo>
                    <a:cubicBezTo>
                      <a:pt x="752034" y="379363"/>
                      <a:pt x="765730" y="415434"/>
                      <a:pt x="755769" y="446529"/>
                    </a:cubicBezTo>
                    <a:cubicBezTo>
                      <a:pt x="748299" y="473893"/>
                      <a:pt x="728377" y="493794"/>
                      <a:pt x="702230" y="502501"/>
                    </a:cubicBezTo>
                    <a:cubicBezTo>
                      <a:pt x="700985" y="503744"/>
                      <a:pt x="699740" y="503744"/>
                      <a:pt x="698495" y="503744"/>
                    </a:cubicBezTo>
                    <a:lnTo>
                      <a:pt x="652427" y="503744"/>
                    </a:lnTo>
                    <a:lnTo>
                      <a:pt x="652427" y="702755"/>
                    </a:lnTo>
                    <a:cubicBezTo>
                      <a:pt x="652427" y="754995"/>
                      <a:pt x="608849" y="798528"/>
                      <a:pt x="557800" y="798528"/>
                    </a:cubicBezTo>
                    <a:lnTo>
                      <a:pt x="423330" y="798528"/>
                    </a:lnTo>
                    <a:cubicBezTo>
                      <a:pt x="423330" y="798528"/>
                      <a:pt x="423330" y="799772"/>
                      <a:pt x="423330" y="801016"/>
                    </a:cubicBezTo>
                    <a:lnTo>
                      <a:pt x="413370" y="861963"/>
                    </a:lnTo>
                    <a:cubicBezTo>
                      <a:pt x="407144" y="903009"/>
                      <a:pt x="407144" y="944054"/>
                      <a:pt x="414615" y="985100"/>
                    </a:cubicBezTo>
                    <a:lnTo>
                      <a:pt x="423330" y="1026146"/>
                    </a:lnTo>
                    <a:cubicBezTo>
                      <a:pt x="424575" y="1034853"/>
                      <a:pt x="419595" y="1043560"/>
                      <a:pt x="410879" y="1046047"/>
                    </a:cubicBezTo>
                    <a:cubicBezTo>
                      <a:pt x="409634" y="1046047"/>
                      <a:pt x="408389" y="1046047"/>
                      <a:pt x="407144" y="1046047"/>
                    </a:cubicBezTo>
                    <a:cubicBezTo>
                      <a:pt x="400919" y="1046047"/>
                      <a:pt x="393448" y="1039828"/>
                      <a:pt x="392203" y="1032365"/>
                    </a:cubicBezTo>
                    <a:lnTo>
                      <a:pt x="383487" y="990076"/>
                    </a:lnTo>
                    <a:cubicBezTo>
                      <a:pt x="376017" y="946542"/>
                      <a:pt x="374772" y="901765"/>
                      <a:pt x="382242" y="856988"/>
                    </a:cubicBezTo>
                    <a:lnTo>
                      <a:pt x="390958" y="798528"/>
                    </a:lnTo>
                    <a:lnTo>
                      <a:pt x="362321" y="798528"/>
                    </a:lnTo>
                    <a:cubicBezTo>
                      <a:pt x="312517" y="798528"/>
                      <a:pt x="262714" y="784846"/>
                      <a:pt x="219136" y="759970"/>
                    </a:cubicBezTo>
                    <a:lnTo>
                      <a:pt x="181783" y="737581"/>
                    </a:lnTo>
                    <a:cubicBezTo>
                      <a:pt x="174313" y="732606"/>
                      <a:pt x="171822" y="722656"/>
                      <a:pt x="175558" y="715193"/>
                    </a:cubicBezTo>
                    <a:cubicBezTo>
                      <a:pt x="180538" y="707730"/>
                      <a:pt x="190499" y="705242"/>
                      <a:pt x="197969" y="710218"/>
                    </a:cubicBezTo>
                    <a:lnTo>
                      <a:pt x="235322" y="732606"/>
                    </a:lnTo>
                    <a:cubicBezTo>
                      <a:pt x="273920" y="754995"/>
                      <a:pt x="318743" y="766189"/>
                      <a:pt x="362321" y="766189"/>
                    </a:cubicBezTo>
                    <a:lnTo>
                      <a:pt x="557800" y="766189"/>
                    </a:lnTo>
                    <a:cubicBezTo>
                      <a:pt x="592663" y="766189"/>
                      <a:pt x="620054" y="738825"/>
                      <a:pt x="620054" y="702755"/>
                    </a:cubicBezTo>
                    <a:lnTo>
                      <a:pt x="620054" y="503744"/>
                    </a:lnTo>
                    <a:lnTo>
                      <a:pt x="590172" y="503744"/>
                    </a:lnTo>
                    <a:cubicBezTo>
                      <a:pt x="581457" y="503744"/>
                      <a:pt x="575231" y="497525"/>
                      <a:pt x="575231" y="488819"/>
                    </a:cubicBezTo>
                    <a:cubicBezTo>
                      <a:pt x="575231" y="480112"/>
                      <a:pt x="581457" y="472649"/>
                      <a:pt x="590172" y="472649"/>
                    </a:cubicBezTo>
                    <a:lnTo>
                      <a:pt x="633750" y="471405"/>
                    </a:lnTo>
                    <a:cubicBezTo>
                      <a:pt x="633750" y="471405"/>
                      <a:pt x="634995" y="471405"/>
                      <a:pt x="636241" y="471405"/>
                    </a:cubicBezTo>
                    <a:cubicBezTo>
                      <a:pt x="637486" y="471405"/>
                      <a:pt x="638731" y="471405"/>
                      <a:pt x="638731" y="471405"/>
                    </a:cubicBezTo>
                    <a:lnTo>
                      <a:pt x="694760" y="471405"/>
                    </a:lnTo>
                    <a:cubicBezTo>
                      <a:pt x="710946" y="466430"/>
                      <a:pt x="720907" y="453992"/>
                      <a:pt x="725887" y="439066"/>
                    </a:cubicBezTo>
                    <a:cubicBezTo>
                      <a:pt x="730867" y="419165"/>
                      <a:pt x="722152" y="396776"/>
                      <a:pt x="704721" y="385582"/>
                    </a:cubicBezTo>
                    <a:lnTo>
                      <a:pt x="696005" y="380607"/>
                    </a:lnTo>
                    <a:cubicBezTo>
                      <a:pt x="646201" y="345780"/>
                      <a:pt x="615074" y="288565"/>
                      <a:pt x="617564" y="226374"/>
                    </a:cubicBezTo>
                    <a:lnTo>
                      <a:pt x="617564" y="225130"/>
                    </a:lnTo>
                    <a:lnTo>
                      <a:pt x="617564" y="146770"/>
                    </a:lnTo>
                    <a:cubicBezTo>
                      <a:pt x="617564" y="105724"/>
                      <a:pt x="612584" y="68410"/>
                      <a:pt x="601378" y="32339"/>
                    </a:cubicBezTo>
                    <a:close/>
                    <a:moveTo>
                      <a:pt x="606358" y="0"/>
                    </a:moveTo>
                    <a:cubicBezTo>
                      <a:pt x="607604" y="0"/>
                      <a:pt x="608849" y="0"/>
                      <a:pt x="610094" y="0"/>
                    </a:cubicBezTo>
                    <a:cubicBezTo>
                      <a:pt x="611339" y="0"/>
                      <a:pt x="612584" y="0"/>
                      <a:pt x="613829" y="0"/>
                    </a:cubicBezTo>
                    <a:cubicBezTo>
                      <a:pt x="945023" y="3731"/>
                      <a:pt x="1212717" y="274883"/>
                      <a:pt x="1212717" y="606981"/>
                    </a:cubicBezTo>
                    <a:cubicBezTo>
                      <a:pt x="1212717" y="940323"/>
                      <a:pt x="941287" y="1212718"/>
                      <a:pt x="606358" y="1212718"/>
                    </a:cubicBezTo>
                    <a:cubicBezTo>
                      <a:pt x="271429" y="1212718"/>
                      <a:pt x="0" y="940323"/>
                      <a:pt x="0" y="606981"/>
                    </a:cubicBezTo>
                    <a:cubicBezTo>
                      <a:pt x="0" y="272395"/>
                      <a:pt x="271429" y="0"/>
                      <a:pt x="606358" y="0"/>
                    </a:cubicBezTo>
                    <a:close/>
                  </a:path>
                </a:pathLst>
              </a:custGeom>
              <a:solidFill>
                <a:schemeClr val="bg1"/>
              </a:solidFill>
              <a:ln>
                <a:noFill/>
              </a:ln>
              <a:effectLst/>
            </p:spPr>
            <p:txBody>
              <a:bodyPr wrap="square" anchor="ctr">
                <a:noAutofit/>
              </a:bodyPr>
              <a:lstStyle/>
              <a:p>
                <a:endParaRPr lang="en-US"/>
              </a:p>
            </p:txBody>
          </p:sp>
        </p:grpSp>
        <p:sp>
          <p:nvSpPr>
            <p:cNvPr id="48" name="TextBox 5">
              <a:extLst>
                <a:ext uri="{FF2B5EF4-FFF2-40B4-BE49-F238E27FC236}">
                  <a16:creationId xmlns:a16="http://schemas.microsoft.com/office/drawing/2014/main" id="{ACE67870-167E-D5A6-841D-8BBFCA1265EA}"/>
                </a:ext>
              </a:extLst>
            </p:cNvPr>
            <p:cNvSpPr txBox="1"/>
            <p:nvPr/>
          </p:nvSpPr>
          <p:spPr>
            <a:xfrm>
              <a:off x="4448566" y="1334513"/>
              <a:ext cx="6776640" cy="307777"/>
            </a:xfrm>
            <a:prstGeom prst="rect">
              <a:avLst/>
            </a:prstGeom>
            <a:noFill/>
          </p:spPr>
          <p:txBody>
            <a:bodyPr wrap="square" rtlCol="0" anchor="b">
              <a:spAutoFit/>
            </a:bodyPr>
            <a:lstStyle/>
            <a:p>
              <a:r>
                <a:rPr lang="fr-FR" sz="1400" b="1" spc="-15" dirty="0">
                  <a:solidFill>
                    <a:srgbClr val="ABABAB"/>
                  </a:solidFill>
                  <a:cs typeface="Poppins" pitchFamily="2" charset="77"/>
                </a:rPr>
                <a:t>Objection 1 : "Mais c’est une carte haut de gamme ! Ce n’est pas pour moi !</a:t>
              </a:r>
            </a:p>
          </p:txBody>
        </p:sp>
      </p:grpSp>
      <p:sp>
        <p:nvSpPr>
          <p:cNvPr id="3" name="ZoneTexte 2">
            <a:extLst>
              <a:ext uri="{FF2B5EF4-FFF2-40B4-BE49-F238E27FC236}">
                <a16:creationId xmlns:a16="http://schemas.microsoft.com/office/drawing/2014/main" id="{C6B97495-CBFE-7361-4138-F88B9FD1C6BB}"/>
              </a:ext>
            </a:extLst>
          </p:cNvPr>
          <p:cNvSpPr txBox="1"/>
          <p:nvPr/>
        </p:nvSpPr>
        <p:spPr>
          <a:xfrm>
            <a:off x="83905" y="6676490"/>
            <a:ext cx="2743200"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700">
                <a:latin typeface="Visa Dialect Regular"/>
              </a:rPr>
              <a:t>Document à usage interne uniquement – Ne pas diffuser</a:t>
            </a:r>
          </a:p>
        </p:txBody>
      </p:sp>
      <p:grpSp>
        <p:nvGrpSpPr>
          <p:cNvPr id="15" name="Groupe 14">
            <a:extLst>
              <a:ext uri="{FF2B5EF4-FFF2-40B4-BE49-F238E27FC236}">
                <a16:creationId xmlns:a16="http://schemas.microsoft.com/office/drawing/2014/main" id="{33FB9DF1-F387-81D9-1CDA-0ACEB0DA6D78}"/>
              </a:ext>
            </a:extLst>
          </p:cNvPr>
          <p:cNvGrpSpPr/>
          <p:nvPr/>
        </p:nvGrpSpPr>
        <p:grpSpPr>
          <a:xfrm>
            <a:off x="3098905" y="2872360"/>
            <a:ext cx="8812085" cy="1646603"/>
            <a:chOff x="3177309" y="1286271"/>
            <a:chExt cx="8812085" cy="1646603"/>
          </a:xfrm>
        </p:grpSpPr>
        <p:grpSp>
          <p:nvGrpSpPr>
            <p:cNvPr id="16" name="Groupe 15">
              <a:extLst>
                <a:ext uri="{FF2B5EF4-FFF2-40B4-BE49-F238E27FC236}">
                  <a16:creationId xmlns:a16="http://schemas.microsoft.com/office/drawing/2014/main" id="{7547BA48-CDCC-30DF-3E56-81025629BD89}"/>
                </a:ext>
              </a:extLst>
            </p:cNvPr>
            <p:cNvGrpSpPr/>
            <p:nvPr/>
          </p:nvGrpSpPr>
          <p:grpSpPr>
            <a:xfrm>
              <a:off x="3177309" y="1286271"/>
              <a:ext cx="8812085" cy="1646603"/>
              <a:chOff x="3177309" y="1286271"/>
              <a:chExt cx="8812085" cy="1646603"/>
            </a:xfrm>
          </p:grpSpPr>
          <p:grpSp>
            <p:nvGrpSpPr>
              <p:cNvPr id="18" name="Groupe 17">
                <a:extLst>
                  <a:ext uri="{FF2B5EF4-FFF2-40B4-BE49-F238E27FC236}">
                    <a16:creationId xmlns:a16="http://schemas.microsoft.com/office/drawing/2014/main" id="{9AEA9475-8054-2C70-9CF4-AF7EC6B4F052}"/>
                  </a:ext>
                </a:extLst>
              </p:cNvPr>
              <p:cNvGrpSpPr/>
              <p:nvPr/>
            </p:nvGrpSpPr>
            <p:grpSpPr>
              <a:xfrm>
                <a:off x="3177309" y="1286271"/>
                <a:ext cx="8812085" cy="1646603"/>
                <a:chOff x="3177309" y="1286271"/>
                <a:chExt cx="8812085" cy="1646603"/>
              </a:xfrm>
            </p:grpSpPr>
            <p:sp>
              <p:nvSpPr>
                <p:cNvPr id="20" name="Freeform 146">
                  <a:extLst>
                    <a:ext uri="{FF2B5EF4-FFF2-40B4-BE49-F238E27FC236}">
                      <a16:creationId xmlns:a16="http://schemas.microsoft.com/office/drawing/2014/main" id="{9CF9830F-2E10-EEC5-8A62-24CF4854AC33}"/>
                    </a:ext>
                  </a:extLst>
                </p:cNvPr>
                <p:cNvSpPr>
                  <a:spLocks noChangeArrowheads="1"/>
                </p:cNvSpPr>
                <p:nvPr/>
              </p:nvSpPr>
              <p:spPr bwMode="auto">
                <a:xfrm>
                  <a:off x="3177309" y="1286271"/>
                  <a:ext cx="8812085" cy="1646603"/>
                </a:xfrm>
                <a:prstGeom prst="roundRect">
                  <a:avLst>
                    <a:gd name="adj" fmla="val 50000"/>
                  </a:avLst>
                </a:prstGeom>
                <a:noFill/>
                <a:ln w="12700" cap="flat">
                  <a:solidFill>
                    <a:srgbClr val="ABABA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147">
                  <a:extLst>
                    <a:ext uri="{FF2B5EF4-FFF2-40B4-BE49-F238E27FC236}">
                      <a16:creationId xmlns:a16="http://schemas.microsoft.com/office/drawing/2014/main" id="{6DEF7C87-16F4-B68F-A001-ED101111E38F}"/>
                    </a:ext>
                  </a:extLst>
                </p:cNvPr>
                <p:cNvSpPr>
                  <a:spLocks noChangeArrowheads="1"/>
                </p:cNvSpPr>
                <p:nvPr/>
              </p:nvSpPr>
              <p:spPr bwMode="auto">
                <a:xfrm>
                  <a:off x="3529802" y="1641869"/>
                  <a:ext cx="906353" cy="906353"/>
                </a:xfrm>
                <a:custGeom>
                  <a:avLst/>
                  <a:gdLst>
                    <a:gd name="T0" fmla="*/ 1454 w 1455"/>
                    <a:gd name="T1" fmla="*/ 727 h 1456"/>
                    <a:gd name="T2" fmla="*/ 1454 w 1455"/>
                    <a:gd name="T3" fmla="*/ 727 h 1456"/>
                    <a:gd name="T4" fmla="*/ 727 w 1455"/>
                    <a:gd name="T5" fmla="*/ 1455 h 1456"/>
                    <a:gd name="T6" fmla="*/ 727 w 1455"/>
                    <a:gd name="T7" fmla="*/ 1455 h 1456"/>
                    <a:gd name="T8" fmla="*/ 0 w 1455"/>
                    <a:gd name="T9" fmla="*/ 727 h 1456"/>
                    <a:gd name="T10" fmla="*/ 0 w 1455"/>
                    <a:gd name="T11" fmla="*/ 727 h 1456"/>
                    <a:gd name="T12" fmla="*/ 727 w 1455"/>
                    <a:gd name="T13" fmla="*/ 0 h 1456"/>
                    <a:gd name="T14" fmla="*/ 727 w 1455"/>
                    <a:gd name="T15" fmla="*/ 0 h 1456"/>
                    <a:gd name="T16" fmla="*/ 1454 w 1455"/>
                    <a:gd name="T17" fmla="*/ 727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5" h="1456">
                      <a:moveTo>
                        <a:pt x="1454" y="727"/>
                      </a:moveTo>
                      <a:lnTo>
                        <a:pt x="1454" y="727"/>
                      </a:lnTo>
                      <a:cubicBezTo>
                        <a:pt x="1454" y="1129"/>
                        <a:pt x="1129" y="1455"/>
                        <a:pt x="727" y="1455"/>
                      </a:cubicBezTo>
                      <a:lnTo>
                        <a:pt x="727" y="1455"/>
                      </a:lnTo>
                      <a:cubicBezTo>
                        <a:pt x="326" y="1455"/>
                        <a:pt x="0" y="1129"/>
                        <a:pt x="0" y="727"/>
                      </a:cubicBezTo>
                      <a:lnTo>
                        <a:pt x="0" y="727"/>
                      </a:lnTo>
                      <a:cubicBezTo>
                        <a:pt x="0" y="325"/>
                        <a:pt x="326" y="0"/>
                        <a:pt x="727" y="0"/>
                      </a:cubicBezTo>
                      <a:lnTo>
                        <a:pt x="727" y="0"/>
                      </a:lnTo>
                      <a:cubicBezTo>
                        <a:pt x="1129" y="0"/>
                        <a:pt x="1454" y="325"/>
                        <a:pt x="1454" y="727"/>
                      </a:cubicBezTo>
                    </a:path>
                  </a:pathLst>
                </a:custGeom>
                <a:solidFill>
                  <a:srgbClr val="ABABAB"/>
                </a:solidFill>
                <a:ln>
                  <a:noFill/>
                </a:ln>
                <a:effectLst/>
              </p:spPr>
              <p:txBody>
                <a:bodyPr wrap="none" anchor="ctr"/>
                <a:lstStyle/>
                <a:p>
                  <a:endParaRPr lang="en-US" dirty="0"/>
                </a:p>
              </p:txBody>
            </p:sp>
            <p:sp>
              <p:nvSpPr>
                <p:cNvPr id="22" name="TextBox 6">
                  <a:extLst>
                    <a:ext uri="{FF2B5EF4-FFF2-40B4-BE49-F238E27FC236}">
                      <a16:creationId xmlns:a16="http://schemas.microsoft.com/office/drawing/2014/main" id="{6286136D-9FA7-23B7-5A1F-4DC93888248B}"/>
                    </a:ext>
                  </a:extLst>
                </p:cNvPr>
                <p:cNvSpPr txBox="1"/>
                <p:nvPr/>
              </p:nvSpPr>
              <p:spPr>
                <a:xfrm>
                  <a:off x="4465807" y="1535286"/>
                  <a:ext cx="7364780" cy="1384995"/>
                </a:xfrm>
                <a:prstGeom prst="rect">
                  <a:avLst/>
                </a:prstGeom>
                <a:noFill/>
              </p:spPr>
              <p:txBody>
                <a:bodyPr wrap="square" rtlCol="0">
                  <a:spAutoFit/>
                </a:bodyPr>
                <a:lstStyle/>
                <a:p>
                  <a:endParaRPr lang="fr-FR" sz="1200" dirty="0"/>
                </a:p>
                <a:p>
                  <a:r>
                    <a:rPr lang="fr-FR" sz="1200" dirty="0"/>
                    <a:t>Avec Visa Platinum Business, un Assistant est à votre disposition du Lundi au Samedi / 08:00-20:00 (hors dimanche et jours  fériés) pour vous libérer de vos contraintes et vous  permettre de vous concentrer sur l’essentiel. Des services sur  mesure au quotidien. L’Assistant répondra à vos attentes, dans le  respect du cahier des charges que vous définirez.</a:t>
                  </a:r>
                </a:p>
                <a:p>
                  <a:r>
                    <a:rPr lang="fr-FR" sz="1200" dirty="0"/>
                    <a:t>Vous pouvez profiter d’offres négociées toute l’année pour vous avec des avantages partenaires sélectionnés par Visa (location de véhicules, Agence de voyage…)</a:t>
                  </a:r>
                  <a:endParaRPr lang="en-US" sz="1200" spc="-10" dirty="0">
                    <a:cs typeface="Poppins" pitchFamily="2" charset="77"/>
                  </a:endParaRPr>
                </a:p>
              </p:txBody>
            </p:sp>
          </p:grpSp>
          <p:sp>
            <p:nvSpPr>
              <p:cNvPr id="19" name="Freeform 28">
                <a:extLst>
                  <a:ext uri="{FF2B5EF4-FFF2-40B4-BE49-F238E27FC236}">
                    <a16:creationId xmlns:a16="http://schemas.microsoft.com/office/drawing/2014/main" id="{E6A088AB-0D97-9156-03CB-DC5766492C38}"/>
                  </a:ext>
                </a:extLst>
              </p:cNvPr>
              <p:cNvSpPr>
                <a:spLocks noChangeArrowheads="1"/>
              </p:cNvSpPr>
              <p:nvPr/>
            </p:nvSpPr>
            <p:spPr bwMode="auto">
              <a:xfrm>
                <a:off x="3670455" y="1791865"/>
                <a:ext cx="606359" cy="606359"/>
              </a:xfrm>
              <a:custGeom>
                <a:avLst/>
                <a:gdLst>
                  <a:gd name="connsiteX0" fmla="*/ 791063 w 1212717"/>
                  <a:gd name="connsiteY0" fmla="*/ 485582 h 1212718"/>
                  <a:gd name="connsiteX1" fmla="*/ 802519 w 1212717"/>
                  <a:gd name="connsiteY1" fmla="*/ 488407 h 1212718"/>
                  <a:gd name="connsiteX2" fmla="*/ 877614 w 1212717"/>
                  <a:gd name="connsiteY2" fmla="*/ 637818 h 1212718"/>
                  <a:gd name="connsiteX3" fmla="*/ 802519 w 1212717"/>
                  <a:gd name="connsiteY3" fmla="*/ 785974 h 1212718"/>
                  <a:gd name="connsiteX4" fmla="*/ 793609 w 1212717"/>
                  <a:gd name="connsiteY4" fmla="*/ 789740 h 1212718"/>
                  <a:gd name="connsiteX5" fmla="*/ 779608 w 1212717"/>
                  <a:gd name="connsiteY5" fmla="*/ 782207 h 1212718"/>
                  <a:gd name="connsiteX6" fmla="*/ 783427 w 1212717"/>
                  <a:gd name="connsiteY6" fmla="*/ 760863 h 1212718"/>
                  <a:gd name="connsiteX7" fmla="*/ 845794 w 1212717"/>
                  <a:gd name="connsiteY7" fmla="*/ 637818 h 1212718"/>
                  <a:gd name="connsiteX8" fmla="*/ 783427 w 1212717"/>
                  <a:gd name="connsiteY8" fmla="*/ 514774 h 1212718"/>
                  <a:gd name="connsiteX9" fmla="*/ 779608 w 1212717"/>
                  <a:gd name="connsiteY9" fmla="*/ 492174 h 1212718"/>
                  <a:gd name="connsiteX10" fmla="*/ 791063 w 1212717"/>
                  <a:gd name="connsiteY10" fmla="*/ 485582 h 1212718"/>
                  <a:gd name="connsiteX11" fmla="*/ 855906 w 1212717"/>
                  <a:gd name="connsiteY11" fmla="*/ 386681 h 1212718"/>
                  <a:gd name="connsiteX12" fmla="*/ 867942 w 1212717"/>
                  <a:gd name="connsiteY12" fmla="*/ 389469 h 1212718"/>
                  <a:gd name="connsiteX13" fmla="*/ 992986 w 1212717"/>
                  <a:gd name="connsiteY13" fmla="*/ 632320 h 1212718"/>
                  <a:gd name="connsiteX14" fmla="*/ 867942 w 1212717"/>
                  <a:gd name="connsiteY14" fmla="*/ 875170 h 1212718"/>
                  <a:gd name="connsiteX15" fmla="*/ 857938 w 1212717"/>
                  <a:gd name="connsiteY15" fmla="*/ 877648 h 1212718"/>
                  <a:gd name="connsiteX16" fmla="*/ 846684 w 1212717"/>
                  <a:gd name="connsiteY16" fmla="*/ 871453 h 1212718"/>
                  <a:gd name="connsiteX17" fmla="*/ 849185 w 1212717"/>
                  <a:gd name="connsiteY17" fmla="*/ 849150 h 1212718"/>
                  <a:gd name="connsiteX18" fmla="*/ 960474 w 1212717"/>
                  <a:gd name="connsiteY18" fmla="*/ 632320 h 1212718"/>
                  <a:gd name="connsiteX19" fmla="*/ 849185 w 1212717"/>
                  <a:gd name="connsiteY19" fmla="*/ 414250 h 1212718"/>
                  <a:gd name="connsiteX20" fmla="*/ 846684 w 1212717"/>
                  <a:gd name="connsiteY20" fmla="*/ 393186 h 1212718"/>
                  <a:gd name="connsiteX21" fmla="*/ 855906 w 1212717"/>
                  <a:gd name="connsiteY21" fmla="*/ 386681 h 1212718"/>
                  <a:gd name="connsiteX22" fmla="*/ 928111 w 1212717"/>
                  <a:gd name="connsiteY22" fmla="*/ 287812 h 1212718"/>
                  <a:gd name="connsiteX23" fmla="*/ 939110 w 1212717"/>
                  <a:gd name="connsiteY23" fmla="*/ 290607 h 1212718"/>
                  <a:gd name="connsiteX24" fmla="*/ 1113847 w 1212717"/>
                  <a:gd name="connsiteY24" fmla="*/ 632320 h 1212718"/>
                  <a:gd name="connsiteX25" fmla="*/ 939110 w 1212717"/>
                  <a:gd name="connsiteY25" fmla="*/ 974033 h 1212718"/>
                  <a:gd name="connsiteX26" fmla="*/ 930435 w 1212717"/>
                  <a:gd name="connsiteY26" fmla="*/ 976518 h 1212718"/>
                  <a:gd name="connsiteX27" fmla="*/ 918042 w 1212717"/>
                  <a:gd name="connsiteY27" fmla="*/ 969063 h 1212718"/>
                  <a:gd name="connsiteX28" fmla="*/ 920521 w 1212717"/>
                  <a:gd name="connsiteY28" fmla="*/ 947939 h 1212718"/>
                  <a:gd name="connsiteX29" fmla="*/ 1082865 w 1212717"/>
                  <a:gd name="connsiteY29" fmla="*/ 632320 h 1212718"/>
                  <a:gd name="connsiteX30" fmla="*/ 920521 w 1212717"/>
                  <a:gd name="connsiteY30" fmla="*/ 316702 h 1212718"/>
                  <a:gd name="connsiteX31" fmla="*/ 918042 w 1212717"/>
                  <a:gd name="connsiteY31" fmla="*/ 294335 h 1212718"/>
                  <a:gd name="connsiteX32" fmla="*/ 928111 w 1212717"/>
                  <a:gd name="connsiteY32" fmla="*/ 287812 h 1212718"/>
                  <a:gd name="connsiteX33" fmla="*/ 601378 w 1212717"/>
                  <a:gd name="connsiteY33" fmla="*/ 32339 h 1212718"/>
                  <a:gd name="connsiteX34" fmla="*/ 31127 w 1212717"/>
                  <a:gd name="connsiteY34" fmla="*/ 606981 h 1212718"/>
                  <a:gd name="connsiteX35" fmla="*/ 606358 w 1212717"/>
                  <a:gd name="connsiteY35" fmla="*/ 1181623 h 1212718"/>
                  <a:gd name="connsiteX36" fmla="*/ 1181590 w 1212717"/>
                  <a:gd name="connsiteY36" fmla="*/ 606981 h 1212718"/>
                  <a:gd name="connsiteX37" fmla="*/ 633750 w 1212717"/>
                  <a:gd name="connsiteY37" fmla="*/ 32339 h 1212718"/>
                  <a:gd name="connsiteX38" fmla="*/ 649937 w 1212717"/>
                  <a:gd name="connsiteY38" fmla="*/ 146770 h 1212718"/>
                  <a:gd name="connsiteX39" fmla="*/ 648691 w 1212717"/>
                  <a:gd name="connsiteY39" fmla="*/ 225130 h 1212718"/>
                  <a:gd name="connsiteX40" fmla="*/ 648691 w 1212717"/>
                  <a:gd name="connsiteY40" fmla="*/ 226374 h 1212718"/>
                  <a:gd name="connsiteX41" fmla="*/ 714681 w 1212717"/>
                  <a:gd name="connsiteY41" fmla="*/ 354487 h 1212718"/>
                  <a:gd name="connsiteX42" fmla="*/ 722152 w 1212717"/>
                  <a:gd name="connsiteY42" fmla="*/ 359462 h 1212718"/>
                  <a:gd name="connsiteX43" fmla="*/ 755769 w 1212717"/>
                  <a:gd name="connsiteY43" fmla="*/ 446529 h 1212718"/>
                  <a:gd name="connsiteX44" fmla="*/ 702230 w 1212717"/>
                  <a:gd name="connsiteY44" fmla="*/ 502501 h 1212718"/>
                  <a:gd name="connsiteX45" fmla="*/ 698495 w 1212717"/>
                  <a:gd name="connsiteY45" fmla="*/ 503744 h 1212718"/>
                  <a:gd name="connsiteX46" fmla="*/ 652427 w 1212717"/>
                  <a:gd name="connsiteY46" fmla="*/ 503744 h 1212718"/>
                  <a:gd name="connsiteX47" fmla="*/ 652427 w 1212717"/>
                  <a:gd name="connsiteY47" fmla="*/ 702755 h 1212718"/>
                  <a:gd name="connsiteX48" fmla="*/ 557800 w 1212717"/>
                  <a:gd name="connsiteY48" fmla="*/ 798528 h 1212718"/>
                  <a:gd name="connsiteX49" fmla="*/ 423330 w 1212717"/>
                  <a:gd name="connsiteY49" fmla="*/ 798528 h 1212718"/>
                  <a:gd name="connsiteX50" fmla="*/ 423330 w 1212717"/>
                  <a:gd name="connsiteY50" fmla="*/ 801016 h 1212718"/>
                  <a:gd name="connsiteX51" fmla="*/ 413370 w 1212717"/>
                  <a:gd name="connsiteY51" fmla="*/ 861963 h 1212718"/>
                  <a:gd name="connsiteX52" fmla="*/ 414615 w 1212717"/>
                  <a:gd name="connsiteY52" fmla="*/ 985100 h 1212718"/>
                  <a:gd name="connsiteX53" fmla="*/ 423330 w 1212717"/>
                  <a:gd name="connsiteY53" fmla="*/ 1026146 h 1212718"/>
                  <a:gd name="connsiteX54" fmla="*/ 410879 w 1212717"/>
                  <a:gd name="connsiteY54" fmla="*/ 1046047 h 1212718"/>
                  <a:gd name="connsiteX55" fmla="*/ 407144 w 1212717"/>
                  <a:gd name="connsiteY55" fmla="*/ 1046047 h 1212718"/>
                  <a:gd name="connsiteX56" fmla="*/ 392203 w 1212717"/>
                  <a:gd name="connsiteY56" fmla="*/ 1032365 h 1212718"/>
                  <a:gd name="connsiteX57" fmla="*/ 383487 w 1212717"/>
                  <a:gd name="connsiteY57" fmla="*/ 990076 h 1212718"/>
                  <a:gd name="connsiteX58" fmla="*/ 382242 w 1212717"/>
                  <a:gd name="connsiteY58" fmla="*/ 856988 h 1212718"/>
                  <a:gd name="connsiteX59" fmla="*/ 390958 w 1212717"/>
                  <a:gd name="connsiteY59" fmla="*/ 798528 h 1212718"/>
                  <a:gd name="connsiteX60" fmla="*/ 362321 w 1212717"/>
                  <a:gd name="connsiteY60" fmla="*/ 798528 h 1212718"/>
                  <a:gd name="connsiteX61" fmla="*/ 219136 w 1212717"/>
                  <a:gd name="connsiteY61" fmla="*/ 759970 h 1212718"/>
                  <a:gd name="connsiteX62" fmla="*/ 181783 w 1212717"/>
                  <a:gd name="connsiteY62" fmla="*/ 737581 h 1212718"/>
                  <a:gd name="connsiteX63" fmla="*/ 175558 w 1212717"/>
                  <a:gd name="connsiteY63" fmla="*/ 715193 h 1212718"/>
                  <a:gd name="connsiteX64" fmla="*/ 197969 w 1212717"/>
                  <a:gd name="connsiteY64" fmla="*/ 710218 h 1212718"/>
                  <a:gd name="connsiteX65" fmla="*/ 235322 w 1212717"/>
                  <a:gd name="connsiteY65" fmla="*/ 732606 h 1212718"/>
                  <a:gd name="connsiteX66" fmla="*/ 362321 w 1212717"/>
                  <a:gd name="connsiteY66" fmla="*/ 766189 h 1212718"/>
                  <a:gd name="connsiteX67" fmla="*/ 557800 w 1212717"/>
                  <a:gd name="connsiteY67" fmla="*/ 766189 h 1212718"/>
                  <a:gd name="connsiteX68" fmla="*/ 620054 w 1212717"/>
                  <a:gd name="connsiteY68" fmla="*/ 702755 h 1212718"/>
                  <a:gd name="connsiteX69" fmla="*/ 620054 w 1212717"/>
                  <a:gd name="connsiteY69" fmla="*/ 503744 h 1212718"/>
                  <a:gd name="connsiteX70" fmla="*/ 590172 w 1212717"/>
                  <a:gd name="connsiteY70" fmla="*/ 503744 h 1212718"/>
                  <a:gd name="connsiteX71" fmla="*/ 575231 w 1212717"/>
                  <a:gd name="connsiteY71" fmla="*/ 488819 h 1212718"/>
                  <a:gd name="connsiteX72" fmla="*/ 590172 w 1212717"/>
                  <a:gd name="connsiteY72" fmla="*/ 472649 h 1212718"/>
                  <a:gd name="connsiteX73" fmla="*/ 633750 w 1212717"/>
                  <a:gd name="connsiteY73" fmla="*/ 471405 h 1212718"/>
                  <a:gd name="connsiteX74" fmla="*/ 636241 w 1212717"/>
                  <a:gd name="connsiteY74" fmla="*/ 471405 h 1212718"/>
                  <a:gd name="connsiteX75" fmla="*/ 638731 w 1212717"/>
                  <a:gd name="connsiteY75" fmla="*/ 471405 h 1212718"/>
                  <a:gd name="connsiteX76" fmla="*/ 694760 w 1212717"/>
                  <a:gd name="connsiteY76" fmla="*/ 471405 h 1212718"/>
                  <a:gd name="connsiteX77" fmla="*/ 725887 w 1212717"/>
                  <a:gd name="connsiteY77" fmla="*/ 439066 h 1212718"/>
                  <a:gd name="connsiteX78" fmla="*/ 704721 w 1212717"/>
                  <a:gd name="connsiteY78" fmla="*/ 385582 h 1212718"/>
                  <a:gd name="connsiteX79" fmla="*/ 696005 w 1212717"/>
                  <a:gd name="connsiteY79" fmla="*/ 380607 h 1212718"/>
                  <a:gd name="connsiteX80" fmla="*/ 617564 w 1212717"/>
                  <a:gd name="connsiteY80" fmla="*/ 226374 h 1212718"/>
                  <a:gd name="connsiteX81" fmla="*/ 617564 w 1212717"/>
                  <a:gd name="connsiteY81" fmla="*/ 225130 h 1212718"/>
                  <a:gd name="connsiteX82" fmla="*/ 617564 w 1212717"/>
                  <a:gd name="connsiteY82" fmla="*/ 146770 h 1212718"/>
                  <a:gd name="connsiteX83" fmla="*/ 601378 w 1212717"/>
                  <a:gd name="connsiteY83" fmla="*/ 32339 h 1212718"/>
                  <a:gd name="connsiteX84" fmla="*/ 606358 w 1212717"/>
                  <a:gd name="connsiteY84" fmla="*/ 0 h 1212718"/>
                  <a:gd name="connsiteX85" fmla="*/ 610094 w 1212717"/>
                  <a:gd name="connsiteY85" fmla="*/ 0 h 1212718"/>
                  <a:gd name="connsiteX86" fmla="*/ 613829 w 1212717"/>
                  <a:gd name="connsiteY86" fmla="*/ 0 h 1212718"/>
                  <a:gd name="connsiteX87" fmla="*/ 1212717 w 1212717"/>
                  <a:gd name="connsiteY87" fmla="*/ 606981 h 1212718"/>
                  <a:gd name="connsiteX88" fmla="*/ 606358 w 1212717"/>
                  <a:gd name="connsiteY88" fmla="*/ 1212718 h 1212718"/>
                  <a:gd name="connsiteX89" fmla="*/ 0 w 1212717"/>
                  <a:gd name="connsiteY89" fmla="*/ 606981 h 1212718"/>
                  <a:gd name="connsiteX90" fmla="*/ 606358 w 1212717"/>
                  <a:gd name="connsiteY90" fmla="*/ 0 h 121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2717" h="1212718">
                    <a:moveTo>
                      <a:pt x="791063" y="485582"/>
                    </a:moveTo>
                    <a:cubicBezTo>
                      <a:pt x="795200" y="484955"/>
                      <a:pt x="799337" y="485896"/>
                      <a:pt x="802519" y="488407"/>
                    </a:cubicBezTo>
                    <a:cubicBezTo>
                      <a:pt x="850885" y="523563"/>
                      <a:pt x="877614" y="578807"/>
                      <a:pt x="877614" y="637818"/>
                    </a:cubicBezTo>
                    <a:cubicBezTo>
                      <a:pt x="877614" y="696829"/>
                      <a:pt x="850885" y="750818"/>
                      <a:pt x="802519" y="785974"/>
                    </a:cubicBezTo>
                    <a:cubicBezTo>
                      <a:pt x="799973" y="788485"/>
                      <a:pt x="796155" y="789740"/>
                      <a:pt x="793609" y="789740"/>
                    </a:cubicBezTo>
                    <a:cubicBezTo>
                      <a:pt x="788518" y="789740"/>
                      <a:pt x="783427" y="787229"/>
                      <a:pt x="779608" y="782207"/>
                    </a:cubicBezTo>
                    <a:cubicBezTo>
                      <a:pt x="774517" y="775929"/>
                      <a:pt x="775790" y="765885"/>
                      <a:pt x="783427" y="760863"/>
                    </a:cubicBezTo>
                    <a:cubicBezTo>
                      <a:pt x="822884" y="731985"/>
                      <a:pt x="845794" y="686785"/>
                      <a:pt x="845794" y="637818"/>
                    </a:cubicBezTo>
                    <a:cubicBezTo>
                      <a:pt x="845794" y="588852"/>
                      <a:pt x="822884" y="543652"/>
                      <a:pt x="783427" y="514774"/>
                    </a:cubicBezTo>
                    <a:cubicBezTo>
                      <a:pt x="775790" y="508496"/>
                      <a:pt x="774517" y="498452"/>
                      <a:pt x="779608" y="492174"/>
                    </a:cubicBezTo>
                    <a:cubicBezTo>
                      <a:pt x="782790" y="488408"/>
                      <a:pt x="786927" y="486210"/>
                      <a:pt x="791063" y="485582"/>
                    </a:cubicBezTo>
                    <a:close/>
                    <a:moveTo>
                      <a:pt x="855906" y="386681"/>
                    </a:moveTo>
                    <a:cubicBezTo>
                      <a:pt x="859814" y="386062"/>
                      <a:pt x="864191" y="386991"/>
                      <a:pt x="867942" y="389469"/>
                    </a:cubicBezTo>
                    <a:cubicBezTo>
                      <a:pt x="946719" y="445226"/>
                      <a:pt x="992986" y="536914"/>
                      <a:pt x="992986" y="632320"/>
                    </a:cubicBezTo>
                    <a:cubicBezTo>
                      <a:pt x="992986" y="727725"/>
                      <a:pt x="946719" y="818174"/>
                      <a:pt x="867942" y="875170"/>
                    </a:cubicBezTo>
                    <a:cubicBezTo>
                      <a:pt x="865441" y="876409"/>
                      <a:pt x="861689" y="877648"/>
                      <a:pt x="857938" y="877648"/>
                    </a:cubicBezTo>
                    <a:cubicBezTo>
                      <a:pt x="854187" y="877648"/>
                      <a:pt x="849185" y="875170"/>
                      <a:pt x="846684" y="871453"/>
                    </a:cubicBezTo>
                    <a:cubicBezTo>
                      <a:pt x="840432" y="864019"/>
                      <a:pt x="842933" y="854106"/>
                      <a:pt x="849185" y="849150"/>
                    </a:cubicBezTo>
                    <a:cubicBezTo>
                      <a:pt x="919210" y="798350"/>
                      <a:pt x="960474" y="717813"/>
                      <a:pt x="960474" y="632320"/>
                    </a:cubicBezTo>
                    <a:cubicBezTo>
                      <a:pt x="960474" y="546826"/>
                      <a:pt x="919210" y="465050"/>
                      <a:pt x="849185" y="414250"/>
                    </a:cubicBezTo>
                    <a:cubicBezTo>
                      <a:pt x="842933" y="409294"/>
                      <a:pt x="840432" y="399381"/>
                      <a:pt x="846684" y="393186"/>
                    </a:cubicBezTo>
                    <a:cubicBezTo>
                      <a:pt x="848560" y="389469"/>
                      <a:pt x="851999" y="387301"/>
                      <a:pt x="855906" y="386681"/>
                    </a:cubicBezTo>
                    <a:close/>
                    <a:moveTo>
                      <a:pt x="928111" y="287812"/>
                    </a:moveTo>
                    <a:cubicBezTo>
                      <a:pt x="931984" y="287190"/>
                      <a:pt x="936012" y="288122"/>
                      <a:pt x="939110" y="290607"/>
                    </a:cubicBezTo>
                    <a:cubicBezTo>
                      <a:pt x="1048166" y="370133"/>
                      <a:pt x="1113847" y="496878"/>
                      <a:pt x="1113847" y="632320"/>
                    </a:cubicBezTo>
                    <a:cubicBezTo>
                      <a:pt x="1113847" y="766520"/>
                      <a:pt x="1048166" y="894507"/>
                      <a:pt x="939110" y="974033"/>
                    </a:cubicBezTo>
                    <a:cubicBezTo>
                      <a:pt x="936631" y="975276"/>
                      <a:pt x="932914" y="976518"/>
                      <a:pt x="930435" y="976518"/>
                    </a:cubicBezTo>
                    <a:cubicBezTo>
                      <a:pt x="925478" y="976518"/>
                      <a:pt x="920521" y="974033"/>
                      <a:pt x="918042" y="969063"/>
                    </a:cubicBezTo>
                    <a:cubicBezTo>
                      <a:pt x="913085" y="962850"/>
                      <a:pt x="914325" y="952909"/>
                      <a:pt x="920521" y="947939"/>
                    </a:cubicBezTo>
                    <a:cubicBezTo>
                      <a:pt x="1022141" y="874626"/>
                      <a:pt x="1082865" y="756580"/>
                      <a:pt x="1082865" y="632320"/>
                    </a:cubicBezTo>
                    <a:cubicBezTo>
                      <a:pt x="1082865" y="506818"/>
                      <a:pt x="1022141" y="390015"/>
                      <a:pt x="920521" y="316702"/>
                    </a:cubicBezTo>
                    <a:cubicBezTo>
                      <a:pt x="914325" y="311731"/>
                      <a:pt x="911846" y="301791"/>
                      <a:pt x="918042" y="294335"/>
                    </a:cubicBezTo>
                    <a:cubicBezTo>
                      <a:pt x="920520" y="290608"/>
                      <a:pt x="924238" y="288433"/>
                      <a:pt x="928111" y="287812"/>
                    </a:cubicBezTo>
                    <a:close/>
                    <a:moveTo>
                      <a:pt x="601378" y="32339"/>
                    </a:moveTo>
                    <a:cubicBezTo>
                      <a:pt x="286371" y="34827"/>
                      <a:pt x="31127" y="291052"/>
                      <a:pt x="31127" y="606981"/>
                    </a:cubicBezTo>
                    <a:cubicBezTo>
                      <a:pt x="31127" y="922910"/>
                      <a:pt x="288861" y="1181623"/>
                      <a:pt x="606358" y="1181623"/>
                    </a:cubicBezTo>
                    <a:cubicBezTo>
                      <a:pt x="923856" y="1181623"/>
                      <a:pt x="1181590" y="922910"/>
                      <a:pt x="1181590" y="606981"/>
                    </a:cubicBezTo>
                    <a:cubicBezTo>
                      <a:pt x="1181590" y="298515"/>
                      <a:pt x="937552" y="47265"/>
                      <a:pt x="633750" y="32339"/>
                    </a:cubicBezTo>
                    <a:cubicBezTo>
                      <a:pt x="643711" y="68410"/>
                      <a:pt x="649937" y="106968"/>
                      <a:pt x="649937" y="146770"/>
                    </a:cubicBezTo>
                    <a:lnTo>
                      <a:pt x="648691" y="225130"/>
                    </a:lnTo>
                    <a:lnTo>
                      <a:pt x="648691" y="226374"/>
                    </a:lnTo>
                    <a:cubicBezTo>
                      <a:pt x="647446" y="277370"/>
                      <a:pt x="672348" y="325879"/>
                      <a:pt x="714681" y="354487"/>
                    </a:cubicBezTo>
                    <a:lnTo>
                      <a:pt x="722152" y="359462"/>
                    </a:lnTo>
                    <a:cubicBezTo>
                      <a:pt x="752034" y="379363"/>
                      <a:pt x="765730" y="415434"/>
                      <a:pt x="755769" y="446529"/>
                    </a:cubicBezTo>
                    <a:cubicBezTo>
                      <a:pt x="748299" y="473893"/>
                      <a:pt x="728377" y="493794"/>
                      <a:pt x="702230" y="502501"/>
                    </a:cubicBezTo>
                    <a:cubicBezTo>
                      <a:pt x="700985" y="503744"/>
                      <a:pt x="699740" y="503744"/>
                      <a:pt x="698495" y="503744"/>
                    </a:cubicBezTo>
                    <a:lnTo>
                      <a:pt x="652427" y="503744"/>
                    </a:lnTo>
                    <a:lnTo>
                      <a:pt x="652427" y="702755"/>
                    </a:lnTo>
                    <a:cubicBezTo>
                      <a:pt x="652427" y="754995"/>
                      <a:pt x="608849" y="798528"/>
                      <a:pt x="557800" y="798528"/>
                    </a:cubicBezTo>
                    <a:lnTo>
                      <a:pt x="423330" y="798528"/>
                    </a:lnTo>
                    <a:cubicBezTo>
                      <a:pt x="423330" y="798528"/>
                      <a:pt x="423330" y="799772"/>
                      <a:pt x="423330" y="801016"/>
                    </a:cubicBezTo>
                    <a:lnTo>
                      <a:pt x="413370" y="861963"/>
                    </a:lnTo>
                    <a:cubicBezTo>
                      <a:pt x="407144" y="903009"/>
                      <a:pt x="407144" y="944054"/>
                      <a:pt x="414615" y="985100"/>
                    </a:cubicBezTo>
                    <a:lnTo>
                      <a:pt x="423330" y="1026146"/>
                    </a:lnTo>
                    <a:cubicBezTo>
                      <a:pt x="424575" y="1034853"/>
                      <a:pt x="419595" y="1043560"/>
                      <a:pt x="410879" y="1046047"/>
                    </a:cubicBezTo>
                    <a:cubicBezTo>
                      <a:pt x="409634" y="1046047"/>
                      <a:pt x="408389" y="1046047"/>
                      <a:pt x="407144" y="1046047"/>
                    </a:cubicBezTo>
                    <a:cubicBezTo>
                      <a:pt x="400919" y="1046047"/>
                      <a:pt x="393448" y="1039828"/>
                      <a:pt x="392203" y="1032365"/>
                    </a:cubicBezTo>
                    <a:lnTo>
                      <a:pt x="383487" y="990076"/>
                    </a:lnTo>
                    <a:cubicBezTo>
                      <a:pt x="376017" y="946542"/>
                      <a:pt x="374772" y="901765"/>
                      <a:pt x="382242" y="856988"/>
                    </a:cubicBezTo>
                    <a:lnTo>
                      <a:pt x="390958" y="798528"/>
                    </a:lnTo>
                    <a:lnTo>
                      <a:pt x="362321" y="798528"/>
                    </a:lnTo>
                    <a:cubicBezTo>
                      <a:pt x="312517" y="798528"/>
                      <a:pt x="262714" y="784846"/>
                      <a:pt x="219136" y="759970"/>
                    </a:cubicBezTo>
                    <a:lnTo>
                      <a:pt x="181783" y="737581"/>
                    </a:lnTo>
                    <a:cubicBezTo>
                      <a:pt x="174313" y="732606"/>
                      <a:pt x="171822" y="722656"/>
                      <a:pt x="175558" y="715193"/>
                    </a:cubicBezTo>
                    <a:cubicBezTo>
                      <a:pt x="180538" y="707730"/>
                      <a:pt x="190499" y="705242"/>
                      <a:pt x="197969" y="710218"/>
                    </a:cubicBezTo>
                    <a:lnTo>
                      <a:pt x="235322" y="732606"/>
                    </a:lnTo>
                    <a:cubicBezTo>
                      <a:pt x="273920" y="754995"/>
                      <a:pt x="318743" y="766189"/>
                      <a:pt x="362321" y="766189"/>
                    </a:cubicBezTo>
                    <a:lnTo>
                      <a:pt x="557800" y="766189"/>
                    </a:lnTo>
                    <a:cubicBezTo>
                      <a:pt x="592663" y="766189"/>
                      <a:pt x="620054" y="738825"/>
                      <a:pt x="620054" y="702755"/>
                    </a:cubicBezTo>
                    <a:lnTo>
                      <a:pt x="620054" y="503744"/>
                    </a:lnTo>
                    <a:lnTo>
                      <a:pt x="590172" y="503744"/>
                    </a:lnTo>
                    <a:cubicBezTo>
                      <a:pt x="581457" y="503744"/>
                      <a:pt x="575231" y="497525"/>
                      <a:pt x="575231" y="488819"/>
                    </a:cubicBezTo>
                    <a:cubicBezTo>
                      <a:pt x="575231" y="480112"/>
                      <a:pt x="581457" y="472649"/>
                      <a:pt x="590172" y="472649"/>
                    </a:cubicBezTo>
                    <a:lnTo>
                      <a:pt x="633750" y="471405"/>
                    </a:lnTo>
                    <a:cubicBezTo>
                      <a:pt x="633750" y="471405"/>
                      <a:pt x="634995" y="471405"/>
                      <a:pt x="636241" y="471405"/>
                    </a:cubicBezTo>
                    <a:cubicBezTo>
                      <a:pt x="637486" y="471405"/>
                      <a:pt x="638731" y="471405"/>
                      <a:pt x="638731" y="471405"/>
                    </a:cubicBezTo>
                    <a:lnTo>
                      <a:pt x="694760" y="471405"/>
                    </a:lnTo>
                    <a:cubicBezTo>
                      <a:pt x="710946" y="466430"/>
                      <a:pt x="720907" y="453992"/>
                      <a:pt x="725887" y="439066"/>
                    </a:cubicBezTo>
                    <a:cubicBezTo>
                      <a:pt x="730867" y="419165"/>
                      <a:pt x="722152" y="396776"/>
                      <a:pt x="704721" y="385582"/>
                    </a:cubicBezTo>
                    <a:lnTo>
                      <a:pt x="696005" y="380607"/>
                    </a:lnTo>
                    <a:cubicBezTo>
                      <a:pt x="646201" y="345780"/>
                      <a:pt x="615074" y="288565"/>
                      <a:pt x="617564" y="226374"/>
                    </a:cubicBezTo>
                    <a:lnTo>
                      <a:pt x="617564" y="225130"/>
                    </a:lnTo>
                    <a:lnTo>
                      <a:pt x="617564" y="146770"/>
                    </a:lnTo>
                    <a:cubicBezTo>
                      <a:pt x="617564" y="105724"/>
                      <a:pt x="612584" y="68410"/>
                      <a:pt x="601378" y="32339"/>
                    </a:cubicBezTo>
                    <a:close/>
                    <a:moveTo>
                      <a:pt x="606358" y="0"/>
                    </a:moveTo>
                    <a:cubicBezTo>
                      <a:pt x="607604" y="0"/>
                      <a:pt x="608849" y="0"/>
                      <a:pt x="610094" y="0"/>
                    </a:cubicBezTo>
                    <a:cubicBezTo>
                      <a:pt x="611339" y="0"/>
                      <a:pt x="612584" y="0"/>
                      <a:pt x="613829" y="0"/>
                    </a:cubicBezTo>
                    <a:cubicBezTo>
                      <a:pt x="945023" y="3731"/>
                      <a:pt x="1212717" y="274883"/>
                      <a:pt x="1212717" y="606981"/>
                    </a:cubicBezTo>
                    <a:cubicBezTo>
                      <a:pt x="1212717" y="940323"/>
                      <a:pt x="941287" y="1212718"/>
                      <a:pt x="606358" y="1212718"/>
                    </a:cubicBezTo>
                    <a:cubicBezTo>
                      <a:pt x="271429" y="1212718"/>
                      <a:pt x="0" y="940323"/>
                      <a:pt x="0" y="606981"/>
                    </a:cubicBezTo>
                    <a:cubicBezTo>
                      <a:pt x="0" y="272395"/>
                      <a:pt x="271429" y="0"/>
                      <a:pt x="606358" y="0"/>
                    </a:cubicBezTo>
                    <a:close/>
                  </a:path>
                </a:pathLst>
              </a:custGeom>
              <a:solidFill>
                <a:schemeClr val="bg1"/>
              </a:solidFill>
              <a:ln>
                <a:noFill/>
              </a:ln>
              <a:effectLst/>
            </p:spPr>
            <p:txBody>
              <a:bodyPr wrap="square" anchor="ctr">
                <a:noAutofit/>
              </a:bodyPr>
              <a:lstStyle/>
              <a:p>
                <a:endParaRPr lang="en-US" dirty="0"/>
              </a:p>
            </p:txBody>
          </p:sp>
        </p:grpSp>
        <p:sp>
          <p:nvSpPr>
            <p:cNvPr id="17" name="TextBox 5">
              <a:extLst>
                <a:ext uri="{FF2B5EF4-FFF2-40B4-BE49-F238E27FC236}">
                  <a16:creationId xmlns:a16="http://schemas.microsoft.com/office/drawing/2014/main" id="{0795B24A-7622-9EAE-4178-1FBCE3454860}"/>
                </a:ext>
              </a:extLst>
            </p:cNvPr>
            <p:cNvSpPr txBox="1"/>
            <p:nvPr/>
          </p:nvSpPr>
          <p:spPr>
            <a:xfrm>
              <a:off x="4465807" y="1414450"/>
              <a:ext cx="6869022" cy="307777"/>
            </a:xfrm>
            <a:prstGeom prst="rect">
              <a:avLst/>
            </a:prstGeom>
            <a:noFill/>
          </p:spPr>
          <p:txBody>
            <a:bodyPr wrap="square" rtlCol="0" anchor="b">
              <a:spAutoFit/>
            </a:bodyPr>
            <a:lstStyle/>
            <a:p>
              <a:r>
                <a:rPr lang="fr-FR" sz="1400" b="1" spc="-15" dirty="0">
                  <a:solidFill>
                    <a:srgbClr val="ABABAB"/>
                  </a:solidFill>
                  <a:cs typeface="Poppins" pitchFamily="2" charset="77"/>
                </a:rPr>
                <a:t>Objection 2 : « Personnellement, je ne vois pas l’utilité de tous ces services"</a:t>
              </a:r>
            </a:p>
          </p:txBody>
        </p:sp>
      </p:grpSp>
      <p:grpSp>
        <p:nvGrpSpPr>
          <p:cNvPr id="26" name="Groupe 25">
            <a:extLst>
              <a:ext uri="{FF2B5EF4-FFF2-40B4-BE49-F238E27FC236}">
                <a16:creationId xmlns:a16="http://schemas.microsoft.com/office/drawing/2014/main" id="{930D9422-7CD6-C0BF-DC3A-6A9A4EF3B164}"/>
              </a:ext>
            </a:extLst>
          </p:cNvPr>
          <p:cNvGrpSpPr/>
          <p:nvPr/>
        </p:nvGrpSpPr>
        <p:grpSpPr>
          <a:xfrm>
            <a:off x="3177309" y="4875155"/>
            <a:ext cx="10123145" cy="1581260"/>
            <a:chOff x="3264855" y="1286272"/>
            <a:chExt cx="10123145" cy="1905158"/>
          </a:xfrm>
        </p:grpSpPr>
        <p:grpSp>
          <p:nvGrpSpPr>
            <p:cNvPr id="27" name="Groupe 26">
              <a:extLst>
                <a:ext uri="{FF2B5EF4-FFF2-40B4-BE49-F238E27FC236}">
                  <a16:creationId xmlns:a16="http://schemas.microsoft.com/office/drawing/2014/main" id="{0CCAE0E3-AFD5-1960-1512-A27733986C0A}"/>
                </a:ext>
              </a:extLst>
            </p:cNvPr>
            <p:cNvGrpSpPr/>
            <p:nvPr/>
          </p:nvGrpSpPr>
          <p:grpSpPr>
            <a:xfrm>
              <a:off x="3264855" y="1286272"/>
              <a:ext cx="8812488" cy="1905158"/>
              <a:chOff x="3264855" y="1286272"/>
              <a:chExt cx="8812488" cy="1905158"/>
            </a:xfrm>
          </p:grpSpPr>
          <p:grpSp>
            <p:nvGrpSpPr>
              <p:cNvPr id="29" name="Groupe 28">
                <a:extLst>
                  <a:ext uri="{FF2B5EF4-FFF2-40B4-BE49-F238E27FC236}">
                    <a16:creationId xmlns:a16="http://schemas.microsoft.com/office/drawing/2014/main" id="{00C465A0-865C-69C4-BBAE-47AEBDC251A7}"/>
                  </a:ext>
                </a:extLst>
              </p:cNvPr>
              <p:cNvGrpSpPr/>
              <p:nvPr/>
            </p:nvGrpSpPr>
            <p:grpSpPr>
              <a:xfrm>
                <a:off x="3264855" y="1286272"/>
                <a:ext cx="8812488" cy="1905158"/>
                <a:chOff x="3264855" y="1286272"/>
                <a:chExt cx="8812488" cy="1905158"/>
              </a:xfrm>
            </p:grpSpPr>
            <p:sp>
              <p:nvSpPr>
                <p:cNvPr id="31" name="Freeform 146">
                  <a:extLst>
                    <a:ext uri="{FF2B5EF4-FFF2-40B4-BE49-F238E27FC236}">
                      <a16:creationId xmlns:a16="http://schemas.microsoft.com/office/drawing/2014/main" id="{B754171F-2E1B-7DDC-CD96-915D014FBEE8}"/>
                    </a:ext>
                  </a:extLst>
                </p:cNvPr>
                <p:cNvSpPr>
                  <a:spLocks noChangeArrowheads="1"/>
                </p:cNvSpPr>
                <p:nvPr/>
              </p:nvSpPr>
              <p:spPr bwMode="auto">
                <a:xfrm>
                  <a:off x="3264855" y="1286272"/>
                  <a:ext cx="8812488" cy="1905158"/>
                </a:xfrm>
                <a:prstGeom prst="roundRect">
                  <a:avLst>
                    <a:gd name="adj" fmla="val 50000"/>
                  </a:avLst>
                </a:prstGeom>
                <a:noFill/>
                <a:ln w="12700" cap="flat">
                  <a:solidFill>
                    <a:srgbClr val="ABABA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66" name="Freeform 147">
                  <a:extLst>
                    <a:ext uri="{FF2B5EF4-FFF2-40B4-BE49-F238E27FC236}">
                      <a16:creationId xmlns:a16="http://schemas.microsoft.com/office/drawing/2014/main" id="{38EA45A7-B1D2-692C-89F6-3BF51F1D4629}"/>
                    </a:ext>
                  </a:extLst>
                </p:cNvPr>
                <p:cNvSpPr>
                  <a:spLocks noChangeArrowheads="1"/>
                </p:cNvSpPr>
                <p:nvPr/>
              </p:nvSpPr>
              <p:spPr bwMode="auto">
                <a:xfrm>
                  <a:off x="3588314" y="1683112"/>
                  <a:ext cx="860655" cy="969270"/>
                </a:xfrm>
                <a:custGeom>
                  <a:avLst/>
                  <a:gdLst>
                    <a:gd name="T0" fmla="*/ 1454 w 1455"/>
                    <a:gd name="T1" fmla="*/ 727 h 1456"/>
                    <a:gd name="T2" fmla="*/ 1454 w 1455"/>
                    <a:gd name="T3" fmla="*/ 727 h 1456"/>
                    <a:gd name="T4" fmla="*/ 727 w 1455"/>
                    <a:gd name="T5" fmla="*/ 1455 h 1456"/>
                    <a:gd name="T6" fmla="*/ 727 w 1455"/>
                    <a:gd name="T7" fmla="*/ 1455 h 1456"/>
                    <a:gd name="T8" fmla="*/ 0 w 1455"/>
                    <a:gd name="T9" fmla="*/ 727 h 1456"/>
                    <a:gd name="T10" fmla="*/ 0 w 1455"/>
                    <a:gd name="T11" fmla="*/ 727 h 1456"/>
                    <a:gd name="T12" fmla="*/ 727 w 1455"/>
                    <a:gd name="T13" fmla="*/ 0 h 1456"/>
                    <a:gd name="T14" fmla="*/ 727 w 1455"/>
                    <a:gd name="T15" fmla="*/ 0 h 1456"/>
                    <a:gd name="T16" fmla="*/ 1454 w 1455"/>
                    <a:gd name="T17" fmla="*/ 727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5" h="1456">
                      <a:moveTo>
                        <a:pt x="1454" y="727"/>
                      </a:moveTo>
                      <a:lnTo>
                        <a:pt x="1454" y="727"/>
                      </a:lnTo>
                      <a:cubicBezTo>
                        <a:pt x="1454" y="1129"/>
                        <a:pt x="1129" y="1455"/>
                        <a:pt x="727" y="1455"/>
                      </a:cubicBezTo>
                      <a:lnTo>
                        <a:pt x="727" y="1455"/>
                      </a:lnTo>
                      <a:cubicBezTo>
                        <a:pt x="326" y="1455"/>
                        <a:pt x="0" y="1129"/>
                        <a:pt x="0" y="727"/>
                      </a:cubicBezTo>
                      <a:lnTo>
                        <a:pt x="0" y="727"/>
                      </a:lnTo>
                      <a:cubicBezTo>
                        <a:pt x="0" y="325"/>
                        <a:pt x="326" y="0"/>
                        <a:pt x="727" y="0"/>
                      </a:cubicBezTo>
                      <a:lnTo>
                        <a:pt x="727" y="0"/>
                      </a:lnTo>
                      <a:cubicBezTo>
                        <a:pt x="1129" y="0"/>
                        <a:pt x="1454" y="325"/>
                        <a:pt x="1454" y="727"/>
                      </a:cubicBezTo>
                    </a:path>
                  </a:pathLst>
                </a:custGeom>
                <a:solidFill>
                  <a:srgbClr val="ABABAB"/>
                </a:solidFill>
                <a:ln>
                  <a:noFill/>
                </a:ln>
                <a:effectLst/>
              </p:spPr>
              <p:txBody>
                <a:bodyPr wrap="none" anchor="ctr"/>
                <a:lstStyle/>
                <a:p>
                  <a:endParaRPr lang="en-US" dirty="0"/>
                </a:p>
              </p:txBody>
            </p:sp>
            <p:sp>
              <p:nvSpPr>
                <p:cNvPr id="67" name="TextBox 6">
                  <a:extLst>
                    <a:ext uri="{FF2B5EF4-FFF2-40B4-BE49-F238E27FC236}">
                      <a16:creationId xmlns:a16="http://schemas.microsoft.com/office/drawing/2014/main" id="{F85BB669-7336-1BE7-AA76-B906FAF34B4D}"/>
                    </a:ext>
                  </a:extLst>
                </p:cNvPr>
                <p:cNvSpPr txBox="1"/>
                <p:nvPr/>
              </p:nvSpPr>
              <p:spPr>
                <a:xfrm>
                  <a:off x="4536112" y="1738243"/>
                  <a:ext cx="7513175" cy="1001215"/>
                </a:xfrm>
                <a:prstGeom prst="rect">
                  <a:avLst/>
                </a:prstGeom>
                <a:noFill/>
              </p:spPr>
              <p:txBody>
                <a:bodyPr wrap="square" rtlCol="0">
                  <a:spAutoFit/>
                </a:bodyPr>
                <a:lstStyle/>
                <a:p>
                  <a:endParaRPr lang="fr-FR" sz="1200" dirty="0"/>
                </a:p>
                <a:p>
                  <a:r>
                    <a:rPr lang="fr-FR" sz="1200" dirty="0"/>
                    <a:t>Je vous rassure tout de suite , il n’y a pas de raison que les risques d’usages frauduleux augmentent par rapport à Visa Gold Business. Et si vous souhaitez être encore plus rassuré, vous pouvez toujours abaisser les plafonds de paiement de votre Visa Platinum Business</a:t>
                  </a:r>
                  <a:endParaRPr lang="en-US" sz="1200" spc="-10" dirty="0">
                    <a:cs typeface="Poppins" pitchFamily="2" charset="77"/>
                  </a:endParaRPr>
                </a:p>
              </p:txBody>
            </p:sp>
          </p:grpSp>
          <p:sp>
            <p:nvSpPr>
              <p:cNvPr id="30" name="Freeform 28">
                <a:extLst>
                  <a:ext uri="{FF2B5EF4-FFF2-40B4-BE49-F238E27FC236}">
                    <a16:creationId xmlns:a16="http://schemas.microsoft.com/office/drawing/2014/main" id="{60D0A411-21A8-B659-E327-5F26274FABE3}"/>
                  </a:ext>
                </a:extLst>
              </p:cNvPr>
              <p:cNvSpPr>
                <a:spLocks noChangeArrowheads="1"/>
              </p:cNvSpPr>
              <p:nvPr/>
            </p:nvSpPr>
            <p:spPr bwMode="auto">
              <a:xfrm>
                <a:off x="3715260" y="1818873"/>
                <a:ext cx="606762" cy="697747"/>
              </a:xfrm>
              <a:custGeom>
                <a:avLst/>
                <a:gdLst>
                  <a:gd name="connsiteX0" fmla="*/ 791063 w 1212717"/>
                  <a:gd name="connsiteY0" fmla="*/ 485582 h 1212718"/>
                  <a:gd name="connsiteX1" fmla="*/ 802519 w 1212717"/>
                  <a:gd name="connsiteY1" fmla="*/ 488407 h 1212718"/>
                  <a:gd name="connsiteX2" fmla="*/ 877614 w 1212717"/>
                  <a:gd name="connsiteY2" fmla="*/ 637818 h 1212718"/>
                  <a:gd name="connsiteX3" fmla="*/ 802519 w 1212717"/>
                  <a:gd name="connsiteY3" fmla="*/ 785974 h 1212718"/>
                  <a:gd name="connsiteX4" fmla="*/ 793609 w 1212717"/>
                  <a:gd name="connsiteY4" fmla="*/ 789740 h 1212718"/>
                  <a:gd name="connsiteX5" fmla="*/ 779608 w 1212717"/>
                  <a:gd name="connsiteY5" fmla="*/ 782207 h 1212718"/>
                  <a:gd name="connsiteX6" fmla="*/ 783427 w 1212717"/>
                  <a:gd name="connsiteY6" fmla="*/ 760863 h 1212718"/>
                  <a:gd name="connsiteX7" fmla="*/ 845794 w 1212717"/>
                  <a:gd name="connsiteY7" fmla="*/ 637818 h 1212718"/>
                  <a:gd name="connsiteX8" fmla="*/ 783427 w 1212717"/>
                  <a:gd name="connsiteY8" fmla="*/ 514774 h 1212718"/>
                  <a:gd name="connsiteX9" fmla="*/ 779608 w 1212717"/>
                  <a:gd name="connsiteY9" fmla="*/ 492174 h 1212718"/>
                  <a:gd name="connsiteX10" fmla="*/ 791063 w 1212717"/>
                  <a:gd name="connsiteY10" fmla="*/ 485582 h 1212718"/>
                  <a:gd name="connsiteX11" fmla="*/ 855906 w 1212717"/>
                  <a:gd name="connsiteY11" fmla="*/ 386681 h 1212718"/>
                  <a:gd name="connsiteX12" fmla="*/ 867942 w 1212717"/>
                  <a:gd name="connsiteY12" fmla="*/ 389469 h 1212718"/>
                  <a:gd name="connsiteX13" fmla="*/ 992986 w 1212717"/>
                  <a:gd name="connsiteY13" fmla="*/ 632320 h 1212718"/>
                  <a:gd name="connsiteX14" fmla="*/ 867942 w 1212717"/>
                  <a:gd name="connsiteY14" fmla="*/ 875170 h 1212718"/>
                  <a:gd name="connsiteX15" fmla="*/ 857938 w 1212717"/>
                  <a:gd name="connsiteY15" fmla="*/ 877648 h 1212718"/>
                  <a:gd name="connsiteX16" fmla="*/ 846684 w 1212717"/>
                  <a:gd name="connsiteY16" fmla="*/ 871453 h 1212718"/>
                  <a:gd name="connsiteX17" fmla="*/ 849185 w 1212717"/>
                  <a:gd name="connsiteY17" fmla="*/ 849150 h 1212718"/>
                  <a:gd name="connsiteX18" fmla="*/ 960474 w 1212717"/>
                  <a:gd name="connsiteY18" fmla="*/ 632320 h 1212718"/>
                  <a:gd name="connsiteX19" fmla="*/ 849185 w 1212717"/>
                  <a:gd name="connsiteY19" fmla="*/ 414250 h 1212718"/>
                  <a:gd name="connsiteX20" fmla="*/ 846684 w 1212717"/>
                  <a:gd name="connsiteY20" fmla="*/ 393186 h 1212718"/>
                  <a:gd name="connsiteX21" fmla="*/ 855906 w 1212717"/>
                  <a:gd name="connsiteY21" fmla="*/ 386681 h 1212718"/>
                  <a:gd name="connsiteX22" fmla="*/ 928111 w 1212717"/>
                  <a:gd name="connsiteY22" fmla="*/ 287812 h 1212718"/>
                  <a:gd name="connsiteX23" fmla="*/ 939110 w 1212717"/>
                  <a:gd name="connsiteY23" fmla="*/ 290607 h 1212718"/>
                  <a:gd name="connsiteX24" fmla="*/ 1113847 w 1212717"/>
                  <a:gd name="connsiteY24" fmla="*/ 632320 h 1212718"/>
                  <a:gd name="connsiteX25" fmla="*/ 939110 w 1212717"/>
                  <a:gd name="connsiteY25" fmla="*/ 974033 h 1212718"/>
                  <a:gd name="connsiteX26" fmla="*/ 930435 w 1212717"/>
                  <a:gd name="connsiteY26" fmla="*/ 976518 h 1212718"/>
                  <a:gd name="connsiteX27" fmla="*/ 918042 w 1212717"/>
                  <a:gd name="connsiteY27" fmla="*/ 969063 h 1212718"/>
                  <a:gd name="connsiteX28" fmla="*/ 920521 w 1212717"/>
                  <a:gd name="connsiteY28" fmla="*/ 947939 h 1212718"/>
                  <a:gd name="connsiteX29" fmla="*/ 1082865 w 1212717"/>
                  <a:gd name="connsiteY29" fmla="*/ 632320 h 1212718"/>
                  <a:gd name="connsiteX30" fmla="*/ 920521 w 1212717"/>
                  <a:gd name="connsiteY30" fmla="*/ 316702 h 1212718"/>
                  <a:gd name="connsiteX31" fmla="*/ 918042 w 1212717"/>
                  <a:gd name="connsiteY31" fmla="*/ 294335 h 1212718"/>
                  <a:gd name="connsiteX32" fmla="*/ 928111 w 1212717"/>
                  <a:gd name="connsiteY32" fmla="*/ 287812 h 1212718"/>
                  <a:gd name="connsiteX33" fmla="*/ 601378 w 1212717"/>
                  <a:gd name="connsiteY33" fmla="*/ 32339 h 1212718"/>
                  <a:gd name="connsiteX34" fmla="*/ 31127 w 1212717"/>
                  <a:gd name="connsiteY34" fmla="*/ 606981 h 1212718"/>
                  <a:gd name="connsiteX35" fmla="*/ 606358 w 1212717"/>
                  <a:gd name="connsiteY35" fmla="*/ 1181623 h 1212718"/>
                  <a:gd name="connsiteX36" fmla="*/ 1181590 w 1212717"/>
                  <a:gd name="connsiteY36" fmla="*/ 606981 h 1212718"/>
                  <a:gd name="connsiteX37" fmla="*/ 633750 w 1212717"/>
                  <a:gd name="connsiteY37" fmla="*/ 32339 h 1212718"/>
                  <a:gd name="connsiteX38" fmla="*/ 649937 w 1212717"/>
                  <a:gd name="connsiteY38" fmla="*/ 146770 h 1212718"/>
                  <a:gd name="connsiteX39" fmla="*/ 648691 w 1212717"/>
                  <a:gd name="connsiteY39" fmla="*/ 225130 h 1212718"/>
                  <a:gd name="connsiteX40" fmla="*/ 648691 w 1212717"/>
                  <a:gd name="connsiteY40" fmla="*/ 226374 h 1212718"/>
                  <a:gd name="connsiteX41" fmla="*/ 714681 w 1212717"/>
                  <a:gd name="connsiteY41" fmla="*/ 354487 h 1212718"/>
                  <a:gd name="connsiteX42" fmla="*/ 722152 w 1212717"/>
                  <a:gd name="connsiteY42" fmla="*/ 359462 h 1212718"/>
                  <a:gd name="connsiteX43" fmla="*/ 755769 w 1212717"/>
                  <a:gd name="connsiteY43" fmla="*/ 446529 h 1212718"/>
                  <a:gd name="connsiteX44" fmla="*/ 702230 w 1212717"/>
                  <a:gd name="connsiteY44" fmla="*/ 502501 h 1212718"/>
                  <a:gd name="connsiteX45" fmla="*/ 698495 w 1212717"/>
                  <a:gd name="connsiteY45" fmla="*/ 503744 h 1212718"/>
                  <a:gd name="connsiteX46" fmla="*/ 652427 w 1212717"/>
                  <a:gd name="connsiteY46" fmla="*/ 503744 h 1212718"/>
                  <a:gd name="connsiteX47" fmla="*/ 652427 w 1212717"/>
                  <a:gd name="connsiteY47" fmla="*/ 702755 h 1212718"/>
                  <a:gd name="connsiteX48" fmla="*/ 557800 w 1212717"/>
                  <a:gd name="connsiteY48" fmla="*/ 798528 h 1212718"/>
                  <a:gd name="connsiteX49" fmla="*/ 423330 w 1212717"/>
                  <a:gd name="connsiteY49" fmla="*/ 798528 h 1212718"/>
                  <a:gd name="connsiteX50" fmla="*/ 423330 w 1212717"/>
                  <a:gd name="connsiteY50" fmla="*/ 801016 h 1212718"/>
                  <a:gd name="connsiteX51" fmla="*/ 413370 w 1212717"/>
                  <a:gd name="connsiteY51" fmla="*/ 861963 h 1212718"/>
                  <a:gd name="connsiteX52" fmla="*/ 414615 w 1212717"/>
                  <a:gd name="connsiteY52" fmla="*/ 985100 h 1212718"/>
                  <a:gd name="connsiteX53" fmla="*/ 423330 w 1212717"/>
                  <a:gd name="connsiteY53" fmla="*/ 1026146 h 1212718"/>
                  <a:gd name="connsiteX54" fmla="*/ 410879 w 1212717"/>
                  <a:gd name="connsiteY54" fmla="*/ 1046047 h 1212718"/>
                  <a:gd name="connsiteX55" fmla="*/ 407144 w 1212717"/>
                  <a:gd name="connsiteY55" fmla="*/ 1046047 h 1212718"/>
                  <a:gd name="connsiteX56" fmla="*/ 392203 w 1212717"/>
                  <a:gd name="connsiteY56" fmla="*/ 1032365 h 1212718"/>
                  <a:gd name="connsiteX57" fmla="*/ 383487 w 1212717"/>
                  <a:gd name="connsiteY57" fmla="*/ 990076 h 1212718"/>
                  <a:gd name="connsiteX58" fmla="*/ 382242 w 1212717"/>
                  <a:gd name="connsiteY58" fmla="*/ 856988 h 1212718"/>
                  <a:gd name="connsiteX59" fmla="*/ 390958 w 1212717"/>
                  <a:gd name="connsiteY59" fmla="*/ 798528 h 1212718"/>
                  <a:gd name="connsiteX60" fmla="*/ 362321 w 1212717"/>
                  <a:gd name="connsiteY60" fmla="*/ 798528 h 1212718"/>
                  <a:gd name="connsiteX61" fmla="*/ 219136 w 1212717"/>
                  <a:gd name="connsiteY61" fmla="*/ 759970 h 1212718"/>
                  <a:gd name="connsiteX62" fmla="*/ 181783 w 1212717"/>
                  <a:gd name="connsiteY62" fmla="*/ 737581 h 1212718"/>
                  <a:gd name="connsiteX63" fmla="*/ 175558 w 1212717"/>
                  <a:gd name="connsiteY63" fmla="*/ 715193 h 1212718"/>
                  <a:gd name="connsiteX64" fmla="*/ 197969 w 1212717"/>
                  <a:gd name="connsiteY64" fmla="*/ 710218 h 1212718"/>
                  <a:gd name="connsiteX65" fmla="*/ 235322 w 1212717"/>
                  <a:gd name="connsiteY65" fmla="*/ 732606 h 1212718"/>
                  <a:gd name="connsiteX66" fmla="*/ 362321 w 1212717"/>
                  <a:gd name="connsiteY66" fmla="*/ 766189 h 1212718"/>
                  <a:gd name="connsiteX67" fmla="*/ 557800 w 1212717"/>
                  <a:gd name="connsiteY67" fmla="*/ 766189 h 1212718"/>
                  <a:gd name="connsiteX68" fmla="*/ 620054 w 1212717"/>
                  <a:gd name="connsiteY68" fmla="*/ 702755 h 1212718"/>
                  <a:gd name="connsiteX69" fmla="*/ 620054 w 1212717"/>
                  <a:gd name="connsiteY69" fmla="*/ 503744 h 1212718"/>
                  <a:gd name="connsiteX70" fmla="*/ 590172 w 1212717"/>
                  <a:gd name="connsiteY70" fmla="*/ 503744 h 1212718"/>
                  <a:gd name="connsiteX71" fmla="*/ 575231 w 1212717"/>
                  <a:gd name="connsiteY71" fmla="*/ 488819 h 1212718"/>
                  <a:gd name="connsiteX72" fmla="*/ 590172 w 1212717"/>
                  <a:gd name="connsiteY72" fmla="*/ 472649 h 1212718"/>
                  <a:gd name="connsiteX73" fmla="*/ 633750 w 1212717"/>
                  <a:gd name="connsiteY73" fmla="*/ 471405 h 1212718"/>
                  <a:gd name="connsiteX74" fmla="*/ 636241 w 1212717"/>
                  <a:gd name="connsiteY74" fmla="*/ 471405 h 1212718"/>
                  <a:gd name="connsiteX75" fmla="*/ 638731 w 1212717"/>
                  <a:gd name="connsiteY75" fmla="*/ 471405 h 1212718"/>
                  <a:gd name="connsiteX76" fmla="*/ 694760 w 1212717"/>
                  <a:gd name="connsiteY76" fmla="*/ 471405 h 1212718"/>
                  <a:gd name="connsiteX77" fmla="*/ 725887 w 1212717"/>
                  <a:gd name="connsiteY77" fmla="*/ 439066 h 1212718"/>
                  <a:gd name="connsiteX78" fmla="*/ 704721 w 1212717"/>
                  <a:gd name="connsiteY78" fmla="*/ 385582 h 1212718"/>
                  <a:gd name="connsiteX79" fmla="*/ 696005 w 1212717"/>
                  <a:gd name="connsiteY79" fmla="*/ 380607 h 1212718"/>
                  <a:gd name="connsiteX80" fmla="*/ 617564 w 1212717"/>
                  <a:gd name="connsiteY80" fmla="*/ 226374 h 1212718"/>
                  <a:gd name="connsiteX81" fmla="*/ 617564 w 1212717"/>
                  <a:gd name="connsiteY81" fmla="*/ 225130 h 1212718"/>
                  <a:gd name="connsiteX82" fmla="*/ 617564 w 1212717"/>
                  <a:gd name="connsiteY82" fmla="*/ 146770 h 1212718"/>
                  <a:gd name="connsiteX83" fmla="*/ 601378 w 1212717"/>
                  <a:gd name="connsiteY83" fmla="*/ 32339 h 1212718"/>
                  <a:gd name="connsiteX84" fmla="*/ 606358 w 1212717"/>
                  <a:gd name="connsiteY84" fmla="*/ 0 h 1212718"/>
                  <a:gd name="connsiteX85" fmla="*/ 610094 w 1212717"/>
                  <a:gd name="connsiteY85" fmla="*/ 0 h 1212718"/>
                  <a:gd name="connsiteX86" fmla="*/ 613829 w 1212717"/>
                  <a:gd name="connsiteY86" fmla="*/ 0 h 1212718"/>
                  <a:gd name="connsiteX87" fmla="*/ 1212717 w 1212717"/>
                  <a:gd name="connsiteY87" fmla="*/ 606981 h 1212718"/>
                  <a:gd name="connsiteX88" fmla="*/ 606358 w 1212717"/>
                  <a:gd name="connsiteY88" fmla="*/ 1212718 h 1212718"/>
                  <a:gd name="connsiteX89" fmla="*/ 0 w 1212717"/>
                  <a:gd name="connsiteY89" fmla="*/ 606981 h 1212718"/>
                  <a:gd name="connsiteX90" fmla="*/ 606358 w 1212717"/>
                  <a:gd name="connsiteY90" fmla="*/ 0 h 121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2717" h="1212718">
                    <a:moveTo>
                      <a:pt x="791063" y="485582"/>
                    </a:moveTo>
                    <a:cubicBezTo>
                      <a:pt x="795200" y="484955"/>
                      <a:pt x="799337" y="485896"/>
                      <a:pt x="802519" y="488407"/>
                    </a:cubicBezTo>
                    <a:cubicBezTo>
                      <a:pt x="850885" y="523563"/>
                      <a:pt x="877614" y="578807"/>
                      <a:pt x="877614" y="637818"/>
                    </a:cubicBezTo>
                    <a:cubicBezTo>
                      <a:pt x="877614" y="696829"/>
                      <a:pt x="850885" y="750818"/>
                      <a:pt x="802519" y="785974"/>
                    </a:cubicBezTo>
                    <a:cubicBezTo>
                      <a:pt x="799973" y="788485"/>
                      <a:pt x="796155" y="789740"/>
                      <a:pt x="793609" y="789740"/>
                    </a:cubicBezTo>
                    <a:cubicBezTo>
                      <a:pt x="788518" y="789740"/>
                      <a:pt x="783427" y="787229"/>
                      <a:pt x="779608" y="782207"/>
                    </a:cubicBezTo>
                    <a:cubicBezTo>
                      <a:pt x="774517" y="775929"/>
                      <a:pt x="775790" y="765885"/>
                      <a:pt x="783427" y="760863"/>
                    </a:cubicBezTo>
                    <a:cubicBezTo>
                      <a:pt x="822884" y="731985"/>
                      <a:pt x="845794" y="686785"/>
                      <a:pt x="845794" y="637818"/>
                    </a:cubicBezTo>
                    <a:cubicBezTo>
                      <a:pt x="845794" y="588852"/>
                      <a:pt x="822884" y="543652"/>
                      <a:pt x="783427" y="514774"/>
                    </a:cubicBezTo>
                    <a:cubicBezTo>
                      <a:pt x="775790" y="508496"/>
                      <a:pt x="774517" y="498452"/>
                      <a:pt x="779608" y="492174"/>
                    </a:cubicBezTo>
                    <a:cubicBezTo>
                      <a:pt x="782790" y="488408"/>
                      <a:pt x="786927" y="486210"/>
                      <a:pt x="791063" y="485582"/>
                    </a:cubicBezTo>
                    <a:close/>
                    <a:moveTo>
                      <a:pt x="855906" y="386681"/>
                    </a:moveTo>
                    <a:cubicBezTo>
                      <a:pt x="859814" y="386062"/>
                      <a:pt x="864191" y="386991"/>
                      <a:pt x="867942" y="389469"/>
                    </a:cubicBezTo>
                    <a:cubicBezTo>
                      <a:pt x="946719" y="445226"/>
                      <a:pt x="992986" y="536914"/>
                      <a:pt x="992986" y="632320"/>
                    </a:cubicBezTo>
                    <a:cubicBezTo>
                      <a:pt x="992986" y="727725"/>
                      <a:pt x="946719" y="818174"/>
                      <a:pt x="867942" y="875170"/>
                    </a:cubicBezTo>
                    <a:cubicBezTo>
                      <a:pt x="865441" y="876409"/>
                      <a:pt x="861689" y="877648"/>
                      <a:pt x="857938" y="877648"/>
                    </a:cubicBezTo>
                    <a:cubicBezTo>
                      <a:pt x="854187" y="877648"/>
                      <a:pt x="849185" y="875170"/>
                      <a:pt x="846684" y="871453"/>
                    </a:cubicBezTo>
                    <a:cubicBezTo>
                      <a:pt x="840432" y="864019"/>
                      <a:pt x="842933" y="854106"/>
                      <a:pt x="849185" y="849150"/>
                    </a:cubicBezTo>
                    <a:cubicBezTo>
                      <a:pt x="919210" y="798350"/>
                      <a:pt x="960474" y="717813"/>
                      <a:pt x="960474" y="632320"/>
                    </a:cubicBezTo>
                    <a:cubicBezTo>
                      <a:pt x="960474" y="546826"/>
                      <a:pt x="919210" y="465050"/>
                      <a:pt x="849185" y="414250"/>
                    </a:cubicBezTo>
                    <a:cubicBezTo>
                      <a:pt x="842933" y="409294"/>
                      <a:pt x="840432" y="399381"/>
                      <a:pt x="846684" y="393186"/>
                    </a:cubicBezTo>
                    <a:cubicBezTo>
                      <a:pt x="848560" y="389469"/>
                      <a:pt x="851999" y="387301"/>
                      <a:pt x="855906" y="386681"/>
                    </a:cubicBezTo>
                    <a:close/>
                    <a:moveTo>
                      <a:pt x="928111" y="287812"/>
                    </a:moveTo>
                    <a:cubicBezTo>
                      <a:pt x="931984" y="287190"/>
                      <a:pt x="936012" y="288122"/>
                      <a:pt x="939110" y="290607"/>
                    </a:cubicBezTo>
                    <a:cubicBezTo>
                      <a:pt x="1048166" y="370133"/>
                      <a:pt x="1113847" y="496878"/>
                      <a:pt x="1113847" y="632320"/>
                    </a:cubicBezTo>
                    <a:cubicBezTo>
                      <a:pt x="1113847" y="766520"/>
                      <a:pt x="1048166" y="894507"/>
                      <a:pt x="939110" y="974033"/>
                    </a:cubicBezTo>
                    <a:cubicBezTo>
                      <a:pt x="936631" y="975276"/>
                      <a:pt x="932914" y="976518"/>
                      <a:pt x="930435" y="976518"/>
                    </a:cubicBezTo>
                    <a:cubicBezTo>
                      <a:pt x="925478" y="976518"/>
                      <a:pt x="920521" y="974033"/>
                      <a:pt x="918042" y="969063"/>
                    </a:cubicBezTo>
                    <a:cubicBezTo>
                      <a:pt x="913085" y="962850"/>
                      <a:pt x="914325" y="952909"/>
                      <a:pt x="920521" y="947939"/>
                    </a:cubicBezTo>
                    <a:cubicBezTo>
                      <a:pt x="1022141" y="874626"/>
                      <a:pt x="1082865" y="756580"/>
                      <a:pt x="1082865" y="632320"/>
                    </a:cubicBezTo>
                    <a:cubicBezTo>
                      <a:pt x="1082865" y="506818"/>
                      <a:pt x="1022141" y="390015"/>
                      <a:pt x="920521" y="316702"/>
                    </a:cubicBezTo>
                    <a:cubicBezTo>
                      <a:pt x="914325" y="311731"/>
                      <a:pt x="911846" y="301791"/>
                      <a:pt x="918042" y="294335"/>
                    </a:cubicBezTo>
                    <a:cubicBezTo>
                      <a:pt x="920520" y="290608"/>
                      <a:pt x="924238" y="288433"/>
                      <a:pt x="928111" y="287812"/>
                    </a:cubicBezTo>
                    <a:close/>
                    <a:moveTo>
                      <a:pt x="601378" y="32339"/>
                    </a:moveTo>
                    <a:cubicBezTo>
                      <a:pt x="286371" y="34827"/>
                      <a:pt x="31127" y="291052"/>
                      <a:pt x="31127" y="606981"/>
                    </a:cubicBezTo>
                    <a:cubicBezTo>
                      <a:pt x="31127" y="922910"/>
                      <a:pt x="288861" y="1181623"/>
                      <a:pt x="606358" y="1181623"/>
                    </a:cubicBezTo>
                    <a:cubicBezTo>
                      <a:pt x="923856" y="1181623"/>
                      <a:pt x="1181590" y="922910"/>
                      <a:pt x="1181590" y="606981"/>
                    </a:cubicBezTo>
                    <a:cubicBezTo>
                      <a:pt x="1181590" y="298515"/>
                      <a:pt x="937552" y="47265"/>
                      <a:pt x="633750" y="32339"/>
                    </a:cubicBezTo>
                    <a:cubicBezTo>
                      <a:pt x="643711" y="68410"/>
                      <a:pt x="649937" y="106968"/>
                      <a:pt x="649937" y="146770"/>
                    </a:cubicBezTo>
                    <a:lnTo>
                      <a:pt x="648691" y="225130"/>
                    </a:lnTo>
                    <a:lnTo>
                      <a:pt x="648691" y="226374"/>
                    </a:lnTo>
                    <a:cubicBezTo>
                      <a:pt x="647446" y="277370"/>
                      <a:pt x="672348" y="325879"/>
                      <a:pt x="714681" y="354487"/>
                    </a:cubicBezTo>
                    <a:lnTo>
                      <a:pt x="722152" y="359462"/>
                    </a:lnTo>
                    <a:cubicBezTo>
                      <a:pt x="752034" y="379363"/>
                      <a:pt x="765730" y="415434"/>
                      <a:pt x="755769" y="446529"/>
                    </a:cubicBezTo>
                    <a:cubicBezTo>
                      <a:pt x="748299" y="473893"/>
                      <a:pt x="728377" y="493794"/>
                      <a:pt x="702230" y="502501"/>
                    </a:cubicBezTo>
                    <a:cubicBezTo>
                      <a:pt x="700985" y="503744"/>
                      <a:pt x="699740" y="503744"/>
                      <a:pt x="698495" y="503744"/>
                    </a:cubicBezTo>
                    <a:lnTo>
                      <a:pt x="652427" y="503744"/>
                    </a:lnTo>
                    <a:lnTo>
                      <a:pt x="652427" y="702755"/>
                    </a:lnTo>
                    <a:cubicBezTo>
                      <a:pt x="652427" y="754995"/>
                      <a:pt x="608849" y="798528"/>
                      <a:pt x="557800" y="798528"/>
                    </a:cubicBezTo>
                    <a:lnTo>
                      <a:pt x="423330" y="798528"/>
                    </a:lnTo>
                    <a:cubicBezTo>
                      <a:pt x="423330" y="798528"/>
                      <a:pt x="423330" y="799772"/>
                      <a:pt x="423330" y="801016"/>
                    </a:cubicBezTo>
                    <a:lnTo>
                      <a:pt x="413370" y="861963"/>
                    </a:lnTo>
                    <a:cubicBezTo>
                      <a:pt x="407144" y="903009"/>
                      <a:pt x="407144" y="944054"/>
                      <a:pt x="414615" y="985100"/>
                    </a:cubicBezTo>
                    <a:lnTo>
                      <a:pt x="423330" y="1026146"/>
                    </a:lnTo>
                    <a:cubicBezTo>
                      <a:pt x="424575" y="1034853"/>
                      <a:pt x="419595" y="1043560"/>
                      <a:pt x="410879" y="1046047"/>
                    </a:cubicBezTo>
                    <a:cubicBezTo>
                      <a:pt x="409634" y="1046047"/>
                      <a:pt x="408389" y="1046047"/>
                      <a:pt x="407144" y="1046047"/>
                    </a:cubicBezTo>
                    <a:cubicBezTo>
                      <a:pt x="400919" y="1046047"/>
                      <a:pt x="393448" y="1039828"/>
                      <a:pt x="392203" y="1032365"/>
                    </a:cubicBezTo>
                    <a:lnTo>
                      <a:pt x="383487" y="990076"/>
                    </a:lnTo>
                    <a:cubicBezTo>
                      <a:pt x="376017" y="946542"/>
                      <a:pt x="374772" y="901765"/>
                      <a:pt x="382242" y="856988"/>
                    </a:cubicBezTo>
                    <a:lnTo>
                      <a:pt x="390958" y="798528"/>
                    </a:lnTo>
                    <a:lnTo>
                      <a:pt x="362321" y="798528"/>
                    </a:lnTo>
                    <a:cubicBezTo>
                      <a:pt x="312517" y="798528"/>
                      <a:pt x="262714" y="784846"/>
                      <a:pt x="219136" y="759970"/>
                    </a:cubicBezTo>
                    <a:lnTo>
                      <a:pt x="181783" y="737581"/>
                    </a:lnTo>
                    <a:cubicBezTo>
                      <a:pt x="174313" y="732606"/>
                      <a:pt x="171822" y="722656"/>
                      <a:pt x="175558" y="715193"/>
                    </a:cubicBezTo>
                    <a:cubicBezTo>
                      <a:pt x="180538" y="707730"/>
                      <a:pt x="190499" y="705242"/>
                      <a:pt x="197969" y="710218"/>
                    </a:cubicBezTo>
                    <a:lnTo>
                      <a:pt x="235322" y="732606"/>
                    </a:lnTo>
                    <a:cubicBezTo>
                      <a:pt x="273920" y="754995"/>
                      <a:pt x="318743" y="766189"/>
                      <a:pt x="362321" y="766189"/>
                    </a:cubicBezTo>
                    <a:lnTo>
                      <a:pt x="557800" y="766189"/>
                    </a:lnTo>
                    <a:cubicBezTo>
                      <a:pt x="592663" y="766189"/>
                      <a:pt x="620054" y="738825"/>
                      <a:pt x="620054" y="702755"/>
                    </a:cubicBezTo>
                    <a:lnTo>
                      <a:pt x="620054" y="503744"/>
                    </a:lnTo>
                    <a:lnTo>
                      <a:pt x="590172" y="503744"/>
                    </a:lnTo>
                    <a:cubicBezTo>
                      <a:pt x="581457" y="503744"/>
                      <a:pt x="575231" y="497525"/>
                      <a:pt x="575231" y="488819"/>
                    </a:cubicBezTo>
                    <a:cubicBezTo>
                      <a:pt x="575231" y="480112"/>
                      <a:pt x="581457" y="472649"/>
                      <a:pt x="590172" y="472649"/>
                    </a:cubicBezTo>
                    <a:lnTo>
                      <a:pt x="633750" y="471405"/>
                    </a:lnTo>
                    <a:cubicBezTo>
                      <a:pt x="633750" y="471405"/>
                      <a:pt x="634995" y="471405"/>
                      <a:pt x="636241" y="471405"/>
                    </a:cubicBezTo>
                    <a:cubicBezTo>
                      <a:pt x="637486" y="471405"/>
                      <a:pt x="638731" y="471405"/>
                      <a:pt x="638731" y="471405"/>
                    </a:cubicBezTo>
                    <a:lnTo>
                      <a:pt x="694760" y="471405"/>
                    </a:lnTo>
                    <a:cubicBezTo>
                      <a:pt x="710946" y="466430"/>
                      <a:pt x="720907" y="453992"/>
                      <a:pt x="725887" y="439066"/>
                    </a:cubicBezTo>
                    <a:cubicBezTo>
                      <a:pt x="730867" y="419165"/>
                      <a:pt x="722152" y="396776"/>
                      <a:pt x="704721" y="385582"/>
                    </a:cubicBezTo>
                    <a:lnTo>
                      <a:pt x="696005" y="380607"/>
                    </a:lnTo>
                    <a:cubicBezTo>
                      <a:pt x="646201" y="345780"/>
                      <a:pt x="615074" y="288565"/>
                      <a:pt x="617564" y="226374"/>
                    </a:cubicBezTo>
                    <a:lnTo>
                      <a:pt x="617564" y="225130"/>
                    </a:lnTo>
                    <a:lnTo>
                      <a:pt x="617564" y="146770"/>
                    </a:lnTo>
                    <a:cubicBezTo>
                      <a:pt x="617564" y="105724"/>
                      <a:pt x="612584" y="68410"/>
                      <a:pt x="601378" y="32339"/>
                    </a:cubicBezTo>
                    <a:close/>
                    <a:moveTo>
                      <a:pt x="606358" y="0"/>
                    </a:moveTo>
                    <a:cubicBezTo>
                      <a:pt x="607604" y="0"/>
                      <a:pt x="608849" y="0"/>
                      <a:pt x="610094" y="0"/>
                    </a:cubicBezTo>
                    <a:cubicBezTo>
                      <a:pt x="611339" y="0"/>
                      <a:pt x="612584" y="0"/>
                      <a:pt x="613829" y="0"/>
                    </a:cubicBezTo>
                    <a:cubicBezTo>
                      <a:pt x="945023" y="3731"/>
                      <a:pt x="1212717" y="274883"/>
                      <a:pt x="1212717" y="606981"/>
                    </a:cubicBezTo>
                    <a:cubicBezTo>
                      <a:pt x="1212717" y="940323"/>
                      <a:pt x="941287" y="1212718"/>
                      <a:pt x="606358" y="1212718"/>
                    </a:cubicBezTo>
                    <a:cubicBezTo>
                      <a:pt x="271429" y="1212718"/>
                      <a:pt x="0" y="940323"/>
                      <a:pt x="0" y="606981"/>
                    </a:cubicBezTo>
                    <a:cubicBezTo>
                      <a:pt x="0" y="272395"/>
                      <a:pt x="271429" y="0"/>
                      <a:pt x="606358" y="0"/>
                    </a:cubicBezTo>
                    <a:close/>
                  </a:path>
                </a:pathLst>
              </a:custGeom>
              <a:solidFill>
                <a:schemeClr val="bg1"/>
              </a:solidFill>
              <a:ln>
                <a:noFill/>
              </a:ln>
              <a:effectLst/>
            </p:spPr>
            <p:txBody>
              <a:bodyPr wrap="square" anchor="ctr">
                <a:noAutofit/>
              </a:bodyPr>
              <a:lstStyle/>
              <a:p>
                <a:endParaRPr lang="en-US"/>
              </a:p>
            </p:txBody>
          </p:sp>
        </p:grpSp>
        <p:sp>
          <p:nvSpPr>
            <p:cNvPr id="28" name="TextBox 5">
              <a:extLst>
                <a:ext uri="{FF2B5EF4-FFF2-40B4-BE49-F238E27FC236}">
                  <a16:creationId xmlns:a16="http://schemas.microsoft.com/office/drawing/2014/main" id="{F0114B31-8C68-3E6D-34AC-E59633FFB74F}"/>
                </a:ext>
              </a:extLst>
            </p:cNvPr>
            <p:cNvSpPr txBox="1"/>
            <p:nvPr/>
          </p:nvSpPr>
          <p:spPr>
            <a:xfrm>
              <a:off x="4575915" y="1696163"/>
              <a:ext cx="8812085" cy="370821"/>
            </a:xfrm>
            <a:prstGeom prst="rect">
              <a:avLst/>
            </a:prstGeom>
            <a:noFill/>
          </p:spPr>
          <p:txBody>
            <a:bodyPr wrap="square" rtlCol="0" anchor="b">
              <a:spAutoFit/>
            </a:bodyPr>
            <a:lstStyle/>
            <a:p>
              <a:r>
                <a:rPr lang="fr-FR" sz="1400" b="1" spc="-15" dirty="0">
                  <a:solidFill>
                    <a:srgbClr val="ABABAB"/>
                  </a:solidFill>
                  <a:cs typeface="Poppins" pitchFamily="2" charset="77"/>
                </a:rPr>
                <a:t>Objection 3 : « Avec une Visa Platinum, le risque de fraude est plus élevé."</a:t>
              </a:r>
            </a:p>
          </p:txBody>
        </p:sp>
      </p:grpSp>
      <p:pic>
        <p:nvPicPr>
          <p:cNvPr id="68" name="Image 67">
            <a:extLst>
              <a:ext uri="{FF2B5EF4-FFF2-40B4-BE49-F238E27FC236}">
                <a16:creationId xmlns:a16="http://schemas.microsoft.com/office/drawing/2014/main" id="{3D00B67B-371D-F4A6-AC61-8804E9C9E95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85995" y="4957200"/>
            <a:ext cx="1451482" cy="1004873"/>
          </a:xfrm>
          <a:prstGeom prst="rect">
            <a:avLst/>
          </a:prstGeom>
        </p:spPr>
      </p:pic>
      <p:sp>
        <p:nvSpPr>
          <p:cNvPr id="2" name="ZoneTexte 1">
            <a:extLst>
              <a:ext uri="{FF2B5EF4-FFF2-40B4-BE49-F238E27FC236}">
                <a16:creationId xmlns:a16="http://schemas.microsoft.com/office/drawing/2014/main" id="{F08FB93F-D624-BDD0-846E-886D1E778984}"/>
              </a:ext>
            </a:extLst>
          </p:cNvPr>
          <p:cNvSpPr txBox="1"/>
          <p:nvPr/>
        </p:nvSpPr>
        <p:spPr>
          <a:xfrm rot="5400000">
            <a:off x="-1674311" y="3835222"/>
            <a:ext cx="360896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latin typeface="Visa Dialect Regular"/>
              </a:rPr>
              <a:t>Document à usage interne uniquement – Ne pas diffuser</a:t>
            </a:r>
          </a:p>
        </p:txBody>
      </p:sp>
      <p:sp>
        <p:nvSpPr>
          <p:cNvPr id="6" name="ZoneTexte 5">
            <a:extLst>
              <a:ext uri="{FF2B5EF4-FFF2-40B4-BE49-F238E27FC236}">
                <a16:creationId xmlns:a16="http://schemas.microsoft.com/office/drawing/2014/main" id="{F3148FE5-5F74-8C16-24F1-15420E4BE49F}"/>
              </a:ext>
            </a:extLst>
          </p:cNvPr>
          <p:cNvSpPr txBox="1"/>
          <p:nvPr/>
        </p:nvSpPr>
        <p:spPr>
          <a:xfrm>
            <a:off x="626629" y="160223"/>
            <a:ext cx="10071188" cy="446276"/>
          </a:xfrm>
          <a:prstGeom prst="rect">
            <a:avLst/>
          </a:prstGeom>
          <a:noFill/>
        </p:spPr>
        <p:txBody>
          <a:bodyPr wrap="square">
            <a:spAutoFit/>
          </a:bodyPr>
          <a:lstStyle/>
          <a:p>
            <a:r>
              <a:rPr lang="fr-FR" sz="2300" b="1" cap="all" dirty="0">
                <a:solidFill>
                  <a:schemeClr val="tx2"/>
                </a:solidFill>
                <a:latin typeface="+mj-lt"/>
                <a:ea typeface="+mj-ea"/>
                <a:cs typeface="+mj-cs"/>
              </a:rPr>
              <a:t>Comment faire monter en gamme un client pro ?</a:t>
            </a:r>
          </a:p>
        </p:txBody>
      </p:sp>
    </p:spTree>
    <p:extLst>
      <p:ext uri="{BB962C8B-B14F-4D97-AF65-F5344CB8AC3E}">
        <p14:creationId xmlns:p14="http://schemas.microsoft.com/office/powerpoint/2010/main" val="85908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0072DE24-3A18-878F-7964-45DE781D7758}"/>
              </a:ext>
            </a:extLst>
          </p:cNvPr>
          <p:cNvSpPr>
            <a:spLocks noGrp="1"/>
          </p:cNvSpPr>
          <p:nvPr>
            <p:ph type="dt" sz="half" idx="10"/>
          </p:nvPr>
        </p:nvSpPr>
        <p:spPr/>
        <p:txBody>
          <a:bodyPr/>
          <a:lstStyle/>
          <a:p>
            <a:fld id="{1BAF3030-210E-4F95-B01F-6A5FA5AEE3F1}" type="datetime4">
              <a:rPr lang="fr-FR" smtClean="0"/>
              <a:t>29 février 2024</a:t>
            </a:fld>
            <a:endParaRPr lang="fr-FR"/>
          </a:p>
        </p:txBody>
      </p:sp>
      <p:sp>
        <p:nvSpPr>
          <p:cNvPr id="5" name="Espace réservé du numéro de diapositive 4">
            <a:extLst>
              <a:ext uri="{FF2B5EF4-FFF2-40B4-BE49-F238E27FC236}">
                <a16:creationId xmlns:a16="http://schemas.microsoft.com/office/drawing/2014/main" id="{89E184A2-4B56-4960-E56F-D3F2470A4A5B}"/>
              </a:ext>
            </a:extLst>
          </p:cNvPr>
          <p:cNvSpPr>
            <a:spLocks noGrp="1"/>
          </p:cNvSpPr>
          <p:nvPr>
            <p:ph type="sldNum" sz="quarter" idx="12"/>
          </p:nvPr>
        </p:nvSpPr>
        <p:spPr/>
        <p:txBody>
          <a:bodyPr/>
          <a:lstStyle/>
          <a:p>
            <a:fld id="{975A587B-5814-4D9B-9598-FE9CB954CB01}" type="slidenum">
              <a:rPr lang="fr-FR" smtClean="0"/>
              <a:t>25</a:t>
            </a:fld>
            <a:endParaRPr lang="fr-FR"/>
          </a:p>
        </p:txBody>
      </p:sp>
      <p:sp>
        <p:nvSpPr>
          <p:cNvPr id="7" name="Titre 6">
            <a:extLst>
              <a:ext uri="{FF2B5EF4-FFF2-40B4-BE49-F238E27FC236}">
                <a16:creationId xmlns:a16="http://schemas.microsoft.com/office/drawing/2014/main" id="{2070625E-637E-4987-D9C5-5746FEA8C9F2}"/>
              </a:ext>
            </a:extLst>
          </p:cNvPr>
          <p:cNvSpPr>
            <a:spLocks noGrp="1"/>
          </p:cNvSpPr>
          <p:nvPr>
            <p:ph type="title"/>
          </p:nvPr>
        </p:nvSpPr>
        <p:spPr>
          <a:xfrm>
            <a:off x="660798" y="257772"/>
            <a:ext cx="10800000" cy="719227"/>
          </a:xfrm>
        </p:spPr>
        <p:txBody>
          <a:bodyPr/>
          <a:lstStyle/>
          <a:p>
            <a:r>
              <a:rPr lang="fr-FR" sz="2000" dirty="0">
                <a:solidFill>
                  <a:schemeClr val="tx1"/>
                </a:solidFill>
                <a:latin typeface="+mn-lt"/>
                <a:ea typeface="+mn-ea"/>
                <a:cs typeface="+mn-cs"/>
              </a:rPr>
              <a:t>Ce qu’il faut retenir</a:t>
            </a:r>
          </a:p>
        </p:txBody>
      </p:sp>
      <p:grpSp>
        <p:nvGrpSpPr>
          <p:cNvPr id="8" name="Graphique 5">
            <a:extLst>
              <a:ext uri="{FF2B5EF4-FFF2-40B4-BE49-F238E27FC236}">
                <a16:creationId xmlns:a16="http://schemas.microsoft.com/office/drawing/2014/main" id="{C4E84188-CD83-0CA6-3820-8DA9501D3CC5}"/>
              </a:ext>
            </a:extLst>
          </p:cNvPr>
          <p:cNvGrpSpPr/>
          <p:nvPr/>
        </p:nvGrpSpPr>
        <p:grpSpPr>
          <a:xfrm flipH="1">
            <a:off x="3805975" y="2399376"/>
            <a:ext cx="3612820" cy="2961816"/>
            <a:chOff x="1535290" y="2863757"/>
            <a:chExt cx="2933716" cy="2489132"/>
          </a:xfrm>
        </p:grpSpPr>
        <p:sp>
          <p:nvSpPr>
            <p:cNvPr id="9" name="Forme libre : forme 8">
              <a:extLst>
                <a:ext uri="{FF2B5EF4-FFF2-40B4-BE49-F238E27FC236}">
                  <a16:creationId xmlns:a16="http://schemas.microsoft.com/office/drawing/2014/main" id="{292812F4-3303-E30A-F8E2-D2A3F300D326}"/>
                </a:ext>
              </a:extLst>
            </p:cNvPr>
            <p:cNvSpPr/>
            <p:nvPr/>
          </p:nvSpPr>
          <p:spPr>
            <a:xfrm>
              <a:off x="1535290" y="3659135"/>
              <a:ext cx="2933716" cy="1693754"/>
            </a:xfrm>
            <a:custGeom>
              <a:avLst/>
              <a:gdLst>
                <a:gd name="connsiteX0" fmla="*/ 2933717 w 2933716"/>
                <a:gd name="connsiteY0" fmla="*/ 846877 h 1693754"/>
                <a:gd name="connsiteX1" fmla="*/ 1466858 w 2933716"/>
                <a:gd name="connsiteY1" fmla="*/ 1693755 h 1693754"/>
                <a:gd name="connsiteX2" fmla="*/ 0 w 2933716"/>
                <a:gd name="connsiteY2" fmla="*/ 846877 h 1693754"/>
                <a:gd name="connsiteX3" fmla="*/ 1466858 w 2933716"/>
                <a:gd name="connsiteY3" fmla="*/ 0 h 1693754"/>
                <a:gd name="connsiteX4" fmla="*/ 2933717 w 2933716"/>
                <a:gd name="connsiteY4" fmla="*/ 846877 h 1693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716" h="1693754">
                  <a:moveTo>
                    <a:pt x="2933717" y="846877"/>
                  </a:moveTo>
                  <a:cubicBezTo>
                    <a:pt x="2933717" y="1314595"/>
                    <a:pt x="2276982" y="1693755"/>
                    <a:pt x="1466858" y="1693755"/>
                  </a:cubicBezTo>
                  <a:cubicBezTo>
                    <a:pt x="656735" y="1693755"/>
                    <a:pt x="0" y="1314595"/>
                    <a:pt x="0" y="846877"/>
                  </a:cubicBezTo>
                  <a:cubicBezTo>
                    <a:pt x="0" y="379160"/>
                    <a:pt x="656735" y="0"/>
                    <a:pt x="1466858" y="0"/>
                  </a:cubicBezTo>
                  <a:cubicBezTo>
                    <a:pt x="2276982" y="0"/>
                    <a:pt x="2933717" y="379160"/>
                    <a:pt x="2933717" y="846877"/>
                  </a:cubicBezTo>
                  <a:close/>
                </a:path>
              </a:pathLst>
            </a:custGeom>
            <a:solidFill>
              <a:srgbClr val="F5F5F5"/>
            </a:solidFill>
            <a:ln w="6058" cap="flat">
              <a:noFill/>
              <a:prstDash val="solid"/>
              <a:miter/>
            </a:ln>
          </p:spPr>
          <p:txBody>
            <a:bodyPr rtlCol="0" anchor="ctr"/>
            <a:lstStyle/>
            <a:p>
              <a:endParaRPr lang="fr-FR"/>
            </a:p>
          </p:txBody>
        </p:sp>
        <p:grpSp>
          <p:nvGrpSpPr>
            <p:cNvPr id="10" name="Graphique 5">
              <a:extLst>
                <a:ext uri="{FF2B5EF4-FFF2-40B4-BE49-F238E27FC236}">
                  <a16:creationId xmlns:a16="http://schemas.microsoft.com/office/drawing/2014/main" id="{1E57B270-4F67-F95F-4067-D4B7AE4CEC95}"/>
                </a:ext>
              </a:extLst>
            </p:cNvPr>
            <p:cNvGrpSpPr/>
            <p:nvPr/>
          </p:nvGrpSpPr>
          <p:grpSpPr>
            <a:xfrm>
              <a:off x="1660159" y="3816418"/>
              <a:ext cx="2439816" cy="1226269"/>
              <a:chOff x="1660159" y="3816418"/>
              <a:chExt cx="2439816" cy="1226269"/>
            </a:xfrm>
            <a:solidFill>
              <a:srgbClr val="E0E0E0"/>
            </a:solidFill>
          </p:grpSpPr>
          <p:sp>
            <p:nvSpPr>
              <p:cNvPr id="223" name="Forme libre : forme 222">
                <a:extLst>
                  <a:ext uri="{FF2B5EF4-FFF2-40B4-BE49-F238E27FC236}">
                    <a16:creationId xmlns:a16="http://schemas.microsoft.com/office/drawing/2014/main" id="{D648053C-3B1C-7EE5-D93E-15FC9C73A305}"/>
                  </a:ext>
                </a:extLst>
              </p:cNvPr>
              <p:cNvSpPr/>
              <p:nvPr/>
            </p:nvSpPr>
            <p:spPr>
              <a:xfrm>
                <a:off x="3342281" y="4585320"/>
                <a:ext cx="757694" cy="437434"/>
              </a:xfrm>
              <a:custGeom>
                <a:avLst/>
                <a:gdLst>
                  <a:gd name="connsiteX0" fmla="*/ 757694 w 757694"/>
                  <a:gd name="connsiteY0" fmla="*/ 218717 h 437434"/>
                  <a:gd name="connsiteX1" fmla="*/ 378847 w 757694"/>
                  <a:gd name="connsiteY1" fmla="*/ 437434 h 437434"/>
                  <a:gd name="connsiteX2" fmla="*/ 0 w 757694"/>
                  <a:gd name="connsiteY2" fmla="*/ 218717 h 437434"/>
                  <a:gd name="connsiteX3" fmla="*/ 378847 w 757694"/>
                  <a:gd name="connsiteY3" fmla="*/ 0 h 437434"/>
                  <a:gd name="connsiteX4" fmla="*/ 757694 w 757694"/>
                  <a:gd name="connsiteY4" fmla="*/ 218717 h 43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694" h="437434">
                    <a:moveTo>
                      <a:pt x="757694" y="218717"/>
                    </a:moveTo>
                    <a:cubicBezTo>
                      <a:pt x="757694" y="339511"/>
                      <a:pt x="588079" y="437434"/>
                      <a:pt x="378847" y="437434"/>
                    </a:cubicBezTo>
                    <a:cubicBezTo>
                      <a:pt x="169616" y="437434"/>
                      <a:pt x="0" y="339511"/>
                      <a:pt x="0" y="218717"/>
                    </a:cubicBezTo>
                    <a:cubicBezTo>
                      <a:pt x="0" y="97923"/>
                      <a:pt x="169616" y="0"/>
                      <a:pt x="378847" y="0"/>
                    </a:cubicBezTo>
                    <a:cubicBezTo>
                      <a:pt x="588079" y="0"/>
                      <a:pt x="757694" y="97923"/>
                      <a:pt x="757694" y="218717"/>
                    </a:cubicBezTo>
                    <a:close/>
                  </a:path>
                </a:pathLst>
              </a:custGeom>
              <a:solidFill>
                <a:srgbClr val="E0E0E0"/>
              </a:solidFill>
              <a:ln w="6058" cap="flat">
                <a:noFill/>
                <a:prstDash val="solid"/>
                <a:miter/>
              </a:ln>
            </p:spPr>
            <p:txBody>
              <a:bodyPr rtlCol="0" anchor="ctr"/>
              <a:lstStyle/>
              <a:p>
                <a:endParaRPr lang="fr-FR"/>
              </a:p>
            </p:txBody>
          </p:sp>
          <p:sp>
            <p:nvSpPr>
              <p:cNvPr id="224" name="Forme libre : forme 223">
                <a:extLst>
                  <a:ext uri="{FF2B5EF4-FFF2-40B4-BE49-F238E27FC236}">
                    <a16:creationId xmlns:a16="http://schemas.microsoft.com/office/drawing/2014/main" id="{BE633E10-3AD1-AD89-C911-5A9D83A40081}"/>
                  </a:ext>
                </a:extLst>
              </p:cNvPr>
              <p:cNvSpPr/>
              <p:nvPr/>
            </p:nvSpPr>
            <p:spPr>
              <a:xfrm>
                <a:off x="2423124" y="4601012"/>
                <a:ext cx="764964" cy="441675"/>
              </a:xfrm>
              <a:custGeom>
                <a:avLst/>
                <a:gdLst>
                  <a:gd name="connsiteX0" fmla="*/ 764964 w 764964"/>
                  <a:gd name="connsiteY0" fmla="*/ 220838 h 441675"/>
                  <a:gd name="connsiteX1" fmla="*/ 382482 w 764964"/>
                  <a:gd name="connsiteY1" fmla="*/ 441675 h 441675"/>
                  <a:gd name="connsiteX2" fmla="*/ 0 w 764964"/>
                  <a:gd name="connsiteY2" fmla="*/ 220838 h 441675"/>
                  <a:gd name="connsiteX3" fmla="*/ 382482 w 764964"/>
                  <a:gd name="connsiteY3" fmla="*/ 0 h 441675"/>
                  <a:gd name="connsiteX4" fmla="*/ 764964 w 764964"/>
                  <a:gd name="connsiteY4" fmla="*/ 220838 h 441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64" h="441675">
                    <a:moveTo>
                      <a:pt x="764964" y="220838"/>
                    </a:moveTo>
                    <a:cubicBezTo>
                      <a:pt x="764964" y="342803"/>
                      <a:pt x="593721" y="441675"/>
                      <a:pt x="382482" y="441675"/>
                    </a:cubicBezTo>
                    <a:cubicBezTo>
                      <a:pt x="171243" y="441675"/>
                      <a:pt x="0" y="342803"/>
                      <a:pt x="0" y="220838"/>
                    </a:cubicBezTo>
                    <a:cubicBezTo>
                      <a:pt x="0" y="98872"/>
                      <a:pt x="171243" y="0"/>
                      <a:pt x="382482" y="0"/>
                    </a:cubicBezTo>
                    <a:cubicBezTo>
                      <a:pt x="593721" y="0"/>
                      <a:pt x="764964" y="98872"/>
                      <a:pt x="764964" y="220838"/>
                    </a:cubicBezTo>
                    <a:close/>
                  </a:path>
                </a:pathLst>
              </a:custGeom>
              <a:solidFill>
                <a:srgbClr val="E0E0E0"/>
              </a:solidFill>
              <a:ln w="6058" cap="flat">
                <a:noFill/>
                <a:prstDash val="solid"/>
                <a:miter/>
              </a:ln>
            </p:spPr>
            <p:txBody>
              <a:bodyPr rtlCol="0" anchor="ctr"/>
              <a:lstStyle/>
              <a:p>
                <a:endParaRPr lang="fr-FR"/>
              </a:p>
            </p:txBody>
          </p:sp>
          <p:sp>
            <p:nvSpPr>
              <p:cNvPr id="225" name="Forme libre : forme 224">
                <a:extLst>
                  <a:ext uri="{FF2B5EF4-FFF2-40B4-BE49-F238E27FC236}">
                    <a16:creationId xmlns:a16="http://schemas.microsoft.com/office/drawing/2014/main" id="{056CEDE1-E9EE-0281-3C56-6B3A8C1A21D8}"/>
                  </a:ext>
                </a:extLst>
              </p:cNvPr>
              <p:cNvSpPr/>
              <p:nvPr/>
            </p:nvSpPr>
            <p:spPr>
              <a:xfrm>
                <a:off x="1660159" y="3816418"/>
                <a:ext cx="1804506" cy="1041723"/>
              </a:xfrm>
              <a:custGeom>
                <a:avLst/>
                <a:gdLst>
                  <a:gd name="connsiteX0" fmla="*/ 586840 w 1804506"/>
                  <a:gd name="connsiteY0" fmla="*/ 1041723 h 1041723"/>
                  <a:gd name="connsiteX1" fmla="*/ 0 w 1804506"/>
                  <a:gd name="connsiteY1" fmla="*/ 703045 h 1041723"/>
                  <a:gd name="connsiteX2" fmla="*/ 1217666 w 1804506"/>
                  <a:gd name="connsiteY2" fmla="*/ 0 h 1041723"/>
                  <a:gd name="connsiteX3" fmla="*/ 1804507 w 1804506"/>
                  <a:gd name="connsiteY3" fmla="*/ 338678 h 1041723"/>
                  <a:gd name="connsiteX4" fmla="*/ 586840 w 1804506"/>
                  <a:gd name="connsiteY4" fmla="*/ 1041723 h 1041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506" h="1041723">
                    <a:moveTo>
                      <a:pt x="586840" y="1041723"/>
                    </a:moveTo>
                    <a:lnTo>
                      <a:pt x="0" y="703045"/>
                    </a:lnTo>
                    <a:lnTo>
                      <a:pt x="1217666" y="0"/>
                    </a:lnTo>
                    <a:lnTo>
                      <a:pt x="1804507" y="338678"/>
                    </a:lnTo>
                    <a:lnTo>
                      <a:pt x="586840" y="1041723"/>
                    </a:lnTo>
                    <a:close/>
                  </a:path>
                </a:pathLst>
              </a:custGeom>
              <a:solidFill>
                <a:srgbClr val="E0E0E0"/>
              </a:solidFill>
              <a:ln w="6058" cap="flat">
                <a:noFill/>
                <a:prstDash val="solid"/>
                <a:miter/>
              </a:ln>
            </p:spPr>
            <p:txBody>
              <a:bodyPr rtlCol="0" anchor="ctr"/>
              <a:lstStyle/>
              <a:p>
                <a:endParaRPr lang="fr-FR"/>
              </a:p>
            </p:txBody>
          </p:sp>
        </p:grpSp>
        <p:grpSp>
          <p:nvGrpSpPr>
            <p:cNvPr id="11" name="Graphique 5">
              <a:extLst>
                <a:ext uri="{FF2B5EF4-FFF2-40B4-BE49-F238E27FC236}">
                  <a16:creationId xmlns:a16="http://schemas.microsoft.com/office/drawing/2014/main" id="{4ED4ED4E-DC22-98FB-59FB-8A6F32099AE5}"/>
                </a:ext>
              </a:extLst>
            </p:cNvPr>
            <p:cNvGrpSpPr/>
            <p:nvPr/>
          </p:nvGrpSpPr>
          <p:grpSpPr>
            <a:xfrm>
              <a:off x="1615081" y="3089610"/>
              <a:ext cx="805437" cy="1238793"/>
              <a:chOff x="1615081" y="3089610"/>
              <a:chExt cx="805437" cy="1238793"/>
            </a:xfrm>
          </p:grpSpPr>
          <p:sp>
            <p:nvSpPr>
              <p:cNvPr id="171" name="Forme libre : forme 170">
                <a:extLst>
                  <a:ext uri="{FF2B5EF4-FFF2-40B4-BE49-F238E27FC236}">
                    <a16:creationId xmlns:a16="http://schemas.microsoft.com/office/drawing/2014/main" id="{7E3393FA-5440-5959-DB1E-076DCC76A559}"/>
                  </a:ext>
                </a:extLst>
              </p:cNvPr>
              <p:cNvSpPr/>
              <p:nvPr/>
            </p:nvSpPr>
            <p:spPr>
              <a:xfrm>
                <a:off x="1890933" y="4208997"/>
                <a:ext cx="49514" cy="63286"/>
              </a:xfrm>
              <a:custGeom>
                <a:avLst/>
                <a:gdLst>
                  <a:gd name="connsiteX0" fmla="*/ 0 w 49514"/>
                  <a:gd name="connsiteY0" fmla="*/ 45764 h 63286"/>
                  <a:gd name="connsiteX1" fmla="*/ 727 w 49514"/>
                  <a:gd name="connsiteY1" fmla="*/ 52246 h 63286"/>
                  <a:gd name="connsiteX2" fmla="*/ 6786 w 49514"/>
                  <a:gd name="connsiteY2" fmla="*/ 61274 h 63286"/>
                  <a:gd name="connsiteX3" fmla="*/ 6786 w 49514"/>
                  <a:gd name="connsiteY3" fmla="*/ 61274 h 63286"/>
                  <a:gd name="connsiteX4" fmla="*/ 24962 w 49514"/>
                  <a:gd name="connsiteY4" fmla="*/ 59880 h 63286"/>
                  <a:gd name="connsiteX5" fmla="*/ 49439 w 49514"/>
                  <a:gd name="connsiteY5" fmla="*/ 17530 h 63286"/>
                  <a:gd name="connsiteX6" fmla="*/ 42471 w 49514"/>
                  <a:gd name="connsiteY6" fmla="*/ 1838 h 63286"/>
                  <a:gd name="connsiteX7" fmla="*/ 42471 w 49514"/>
                  <a:gd name="connsiteY7" fmla="*/ 1838 h 63286"/>
                  <a:gd name="connsiteX8" fmla="*/ 41259 w 49514"/>
                  <a:gd name="connsiteY8" fmla="*/ 1172 h 63286"/>
                  <a:gd name="connsiteX9" fmla="*/ 41259 w 49514"/>
                  <a:gd name="connsiteY9" fmla="*/ 1172 h 63286"/>
                  <a:gd name="connsiteX10" fmla="*/ 30717 w 49514"/>
                  <a:gd name="connsiteY10" fmla="*/ 748 h 63286"/>
                  <a:gd name="connsiteX11" fmla="*/ 24659 w 49514"/>
                  <a:gd name="connsiteY11" fmla="*/ 3353 h 63286"/>
                  <a:gd name="connsiteX12" fmla="*/ 0 w 49514"/>
                  <a:gd name="connsiteY12" fmla="*/ 45763 h 6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14" h="63286">
                    <a:moveTo>
                      <a:pt x="0" y="45764"/>
                    </a:moveTo>
                    <a:cubicBezTo>
                      <a:pt x="8" y="47944"/>
                      <a:pt x="252" y="50118"/>
                      <a:pt x="727" y="52246"/>
                    </a:cubicBezTo>
                    <a:cubicBezTo>
                      <a:pt x="1521" y="55918"/>
                      <a:pt x="3688" y="59148"/>
                      <a:pt x="6786" y="61274"/>
                    </a:cubicBezTo>
                    <a:lnTo>
                      <a:pt x="6786" y="61274"/>
                    </a:lnTo>
                    <a:cubicBezTo>
                      <a:pt x="12597" y="64396"/>
                      <a:pt x="19694" y="63852"/>
                      <a:pt x="24962" y="59880"/>
                    </a:cubicBezTo>
                    <a:cubicBezTo>
                      <a:pt x="39350" y="50420"/>
                      <a:pt x="48424" y="34720"/>
                      <a:pt x="49439" y="17530"/>
                    </a:cubicBezTo>
                    <a:cubicBezTo>
                      <a:pt x="50004" y="11444"/>
                      <a:pt x="47365" y="5501"/>
                      <a:pt x="42471" y="1838"/>
                    </a:cubicBezTo>
                    <a:lnTo>
                      <a:pt x="42471" y="1838"/>
                    </a:lnTo>
                    <a:lnTo>
                      <a:pt x="41259" y="1172"/>
                    </a:lnTo>
                    <a:lnTo>
                      <a:pt x="41259" y="1172"/>
                    </a:lnTo>
                    <a:cubicBezTo>
                      <a:pt x="37910" y="-228"/>
                      <a:pt x="34169" y="-379"/>
                      <a:pt x="30717" y="748"/>
                    </a:cubicBezTo>
                    <a:cubicBezTo>
                      <a:pt x="28608" y="1390"/>
                      <a:pt x="26576" y="2264"/>
                      <a:pt x="24659" y="3353"/>
                    </a:cubicBezTo>
                    <a:cubicBezTo>
                      <a:pt x="10185" y="12785"/>
                      <a:pt x="1037" y="28518"/>
                      <a:pt x="0" y="45763"/>
                    </a:cubicBezTo>
                    <a:close/>
                  </a:path>
                </a:pathLst>
              </a:custGeom>
              <a:solidFill>
                <a:srgbClr val="455A64"/>
              </a:solidFill>
              <a:ln w="6058" cap="flat">
                <a:noFill/>
                <a:prstDash val="solid"/>
                <a:miter/>
              </a:ln>
            </p:spPr>
            <p:txBody>
              <a:bodyPr rtlCol="0" anchor="ctr"/>
              <a:lstStyle/>
              <a:p>
                <a:endParaRPr lang="fr-FR"/>
              </a:p>
            </p:txBody>
          </p:sp>
          <p:sp>
            <p:nvSpPr>
              <p:cNvPr id="172" name="Forme libre : forme 171">
                <a:extLst>
                  <a:ext uri="{FF2B5EF4-FFF2-40B4-BE49-F238E27FC236}">
                    <a16:creationId xmlns:a16="http://schemas.microsoft.com/office/drawing/2014/main" id="{A8C11EF8-E5FF-241F-EB6B-DBED7FDA118D}"/>
                  </a:ext>
                </a:extLst>
              </p:cNvPr>
              <p:cNvSpPr/>
              <p:nvPr/>
            </p:nvSpPr>
            <p:spPr>
              <a:xfrm>
                <a:off x="1873358" y="4198293"/>
                <a:ext cx="58895" cy="71977"/>
              </a:xfrm>
              <a:custGeom>
                <a:avLst/>
                <a:gdLst>
                  <a:gd name="connsiteX0" fmla="*/ 24361 w 58895"/>
                  <a:gd name="connsiteY0" fmla="*/ 3334 h 71977"/>
                  <a:gd name="connsiteX1" fmla="*/ 35327 w 58895"/>
                  <a:gd name="connsiteY1" fmla="*/ 2 h 71977"/>
                  <a:gd name="connsiteX2" fmla="*/ 42294 w 58895"/>
                  <a:gd name="connsiteY2" fmla="*/ 1940 h 71977"/>
                  <a:gd name="connsiteX3" fmla="*/ 42961 w 58895"/>
                  <a:gd name="connsiteY3" fmla="*/ 2304 h 71977"/>
                  <a:gd name="connsiteX4" fmla="*/ 58895 w 58895"/>
                  <a:gd name="connsiteY4" fmla="*/ 11513 h 71977"/>
                  <a:gd name="connsiteX5" fmla="*/ 48353 w 58895"/>
                  <a:gd name="connsiteY5" fmla="*/ 11089 h 71977"/>
                  <a:gd name="connsiteX6" fmla="*/ 42294 w 58895"/>
                  <a:gd name="connsiteY6" fmla="*/ 13694 h 71977"/>
                  <a:gd name="connsiteX7" fmla="*/ 17575 w 58895"/>
                  <a:gd name="connsiteY7" fmla="*/ 56468 h 71977"/>
                  <a:gd name="connsiteX8" fmla="*/ 18302 w 58895"/>
                  <a:gd name="connsiteY8" fmla="*/ 62951 h 71977"/>
                  <a:gd name="connsiteX9" fmla="*/ 24361 w 58895"/>
                  <a:gd name="connsiteY9" fmla="*/ 71978 h 71977"/>
                  <a:gd name="connsiteX10" fmla="*/ 7942 w 58895"/>
                  <a:gd name="connsiteY10" fmla="*/ 62527 h 71977"/>
                  <a:gd name="connsiteX11" fmla="*/ 7942 w 58895"/>
                  <a:gd name="connsiteY11" fmla="*/ 62527 h 71977"/>
                  <a:gd name="connsiteX12" fmla="*/ 6548 w 58895"/>
                  <a:gd name="connsiteY12" fmla="*/ 61678 h 71977"/>
                  <a:gd name="connsiteX13" fmla="*/ 6124 w 58895"/>
                  <a:gd name="connsiteY13" fmla="*/ 61375 h 71977"/>
                  <a:gd name="connsiteX14" fmla="*/ 66 w 58895"/>
                  <a:gd name="connsiteY14" fmla="*/ 46229 h 71977"/>
                  <a:gd name="connsiteX15" fmla="*/ 24361 w 58895"/>
                  <a:gd name="connsiteY15" fmla="*/ 3334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95" h="71977">
                    <a:moveTo>
                      <a:pt x="24361" y="3334"/>
                    </a:moveTo>
                    <a:cubicBezTo>
                      <a:pt x="27663" y="1286"/>
                      <a:pt x="31444" y="138"/>
                      <a:pt x="35327" y="2"/>
                    </a:cubicBezTo>
                    <a:cubicBezTo>
                      <a:pt x="37788" y="-36"/>
                      <a:pt x="40207" y="637"/>
                      <a:pt x="42294" y="1940"/>
                    </a:cubicBezTo>
                    <a:lnTo>
                      <a:pt x="42961" y="2304"/>
                    </a:lnTo>
                    <a:lnTo>
                      <a:pt x="58895" y="11513"/>
                    </a:lnTo>
                    <a:cubicBezTo>
                      <a:pt x="55545" y="10113"/>
                      <a:pt x="51804" y="9962"/>
                      <a:pt x="48353" y="11089"/>
                    </a:cubicBezTo>
                    <a:cubicBezTo>
                      <a:pt x="46244" y="11731"/>
                      <a:pt x="44212" y="12605"/>
                      <a:pt x="42294" y="13694"/>
                    </a:cubicBezTo>
                    <a:cubicBezTo>
                      <a:pt x="27698" y="23187"/>
                      <a:pt x="18513" y="39081"/>
                      <a:pt x="17575" y="56468"/>
                    </a:cubicBezTo>
                    <a:cubicBezTo>
                      <a:pt x="17583" y="58649"/>
                      <a:pt x="17827" y="60822"/>
                      <a:pt x="18302" y="62951"/>
                    </a:cubicBezTo>
                    <a:cubicBezTo>
                      <a:pt x="19096" y="66622"/>
                      <a:pt x="21263" y="69852"/>
                      <a:pt x="24361" y="71978"/>
                    </a:cubicBezTo>
                    <a:lnTo>
                      <a:pt x="7942" y="62527"/>
                    </a:lnTo>
                    <a:lnTo>
                      <a:pt x="7942" y="62527"/>
                    </a:lnTo>
                    <a:lnTo>
                      <a:pt x="6548" y="61678"/>
                    </a:lnTo>
                    <a:cubicBezTo>
                      <a:pt x="6380" y="61621"/>
                      <a:pt x="6233" y="61516"/>
                      <a:pt x="6124" y="61375"/>
                    </a:cubicBezTo>
                    <a:cubicBezTo>
                      <a:pt x="1825" y="57567"/>
                      <a:pt x="-421" y="51951"/>
                      <a:pt x="66" y="46229"/>
                    </a:cubicBezTo>
                    <a:cubicBezTo>
                      <a:pt x="869" y="28877"/>
                      <a:pt x="9892" y="12946"/>
                      <a:pt x="24361" y="3334"/>
                    </a:cubicBezTo>
                    <a:close/>
                  </a:path>
                </a:pathLst>
              </a:custGeom>
              <a:solidFill>
                <a:srgbClr val="263238"/>
              </a:solidFill>
              <a:ln w="6058" cap="flat">
                <a:noFill/>
                <a:prstDash val="solid"/>
                <a:miter/>
              </a:ln>
            </p:spPr>
            <p:txBody>
              <a:bodyPr rtlCol="0" anchor="ctr"/>
              <a:lstStyle/>
              <a:p>
                <a:endParaRPr lang="fr-FR"/>
              </a:p>
            </p:txBody>
          </p:sp>
          <p:sp>
            <p:nvSpPr>
              <p:cNvPr id="173" name="Forme libre : forme 172">
                <a:extLst>
                  <a:ext uri="{FF2B5EF4-FFF2-40B4-BE49-F238E27FC236}">
                    <a16:creationId xmlns:a16="http://schemas.microsoft.com/office/drawing/2014/main" id="{8AD4915D-9C4F-27DD-60DE-D46304156595}"/>
                  </a:ext>
                </a:extLst>
              </p:cNvPr>
              <p:cNvSpPr/>
              <p:nvPr/>
            </p:nvSpPr>
            <p:spPr>
              <a:xfrm>
                <a:off x="2158361" y="4064798"/>
                <a:ext cx="49703" cy="63714"/>
              </a:xfrm>
              <a:custGeom>
                <a:avLst/>
                <a:gdLst>
                  <a:gd name="connsiteX0" fmla="*/ 0 w 49703"/>
                  <a:gd name="connsiteY0" fmla="*/ 46191 h 63714"/>
                  <a:gd name="connsiteX1" fmla="*/ 667 w 49703"/>
                  <a:gd name="connsiteY1" fmla="*/ 52674 h 63714"/>
                  <a:gd name="connsiteX2" fmla="*/ 6726 w 49703"/>
                  <a:gd name="connsiteY2" fmla="*/ 61701 h 63714"/>
                  <a:gd name="connsiteX3" fmla="*/ 6725 w 49703"/>
                  <a:gd name="connsiteY3" fmla="*/ 61701 h 63714"/>
                  <a:gd name="connsiteX4" fmla="*/ 24901 w 49703"/>
                  <a:gd name="connsiteY4" fmla="*/ 60308 h 63714"/>
                  <a:gd name="connsiteX5" fmla="*/ 49621 w 49703"/>
                  <a:gd name="connsiteY5" fmla="*/ 17534 h 63714"/>
                  <a:gd name="connsiteX6" fmla="*/ 42714 w 49703"/>
                  <a:gd name="connsiteY6" fmla="*/ 1842 h 63714"/>
                  <a:gd name="connsiteX7" fmla="*/ 42714 w 49703"/>
                  <a:gd name="connsiteY7" fmla="*/ 1842 h 63714"/>
                  <a:gd name="connsiteX8" fmla="*/ 41502 w 49703"/>
                  <a:gd name="connsiteY8" fmla="*/ 1115 h 63714"/>
                  <a:gd name="connsiteX9" fmla="*/ 41502 w 49703"/>
                  <a:gd name="connsiteY9" fmla="*/ 1115 h 63714"/>
                  <a:gd name="connsiteX10" fmla="*/ 30960 w 49703"/>
                  <a:gd name="connsiteY10" fmla="*/ 751 h 63714"/>
                  <a:gd name="connsiteX11" fmla="*/ 24901 w 49703"/>
                  <a:gd name="connsiteY11" fmla="*/ 3356 h 63714"/>
                  <a:gd name="connsiteX12" fmla="*/ 0 w 49703"/>
                  <a:gd name="connsiteY12" fmla="*/ 46191 h 6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03" h="63714">
                    <a:moveTo>
                      <a:pt x="0" y="46191"/>
                    </a:moveTo>
                    <a:cubicBezTo>
                      <a:pt x="-11" y="48370"/>
                      <a:pt x="212" y="50543"/>
                      <a:pt x="667" y="52674"/>
                    </a:cubicBezTo>
                    <a:cubicBezTo>
                      <a:pt x="1466" y="56343"/>
                      <a:pt x="3633" y="59571"/>
                      <a:pt x="6726" y="61701"/>
                    </a:cubicBezTo>
                    <a:lnTo>
                      <a:pt x="6725" y="61701"/>
                    </a:lnTo>
                    <a:cubicBezTo>
                      <a:pt x="12537" y="64823"/>
                      <a:pt x="19634" y="64279"/>
                      <a:pt x="24901" y="60308"/>
                    </a:cubicBezTo>
                    <a:cubicBezTo>
                      <a:pt x="39498" y="50814"/>
                      <a:pt x="48683" y="34921"/>
                      <a:pt x="49621" y="17534"/>
                    </a:cubicBezTo>
                    <a:cubicBezTo>
                      <a:pt x="50212" y="11456"/>
                      <a:pt x="47595" y="5510"/>
                      <a:pt x="42714" y="1842"/>
                    </a:cubicBezTo>
                    <a:lnTo>
                      <a:pt x="42714" y="1842"/>
                    </a:lnTo>
                    <a:lnTo>
                      <a:pt x="41502" y="1115"/>
                    </a:lnTo>
                    <a:lnTo>
                      <a:pt x="41502" y="1115"/>
                    </a:lnTo>
                    <a:cubicBezTo>
                      <a:pt x="38139" y="-234"/>
                      <a:pt x="34409" y="-363"/>
                      <a:pt x="30960" y="751"/>
                    </a:cubicBezTo>
                    <a:cubicBezTo>
                      <a:pt x="28851" y="1394"/>
                      <a:pt x="26819" y="2267"/>
                      <a:pt x="24901" y="3356"/>
                    </a:cubicBezTo>
                    <a:cubicBezTo>
                      <a:pt x="10219" y="12821"/>
                      <a:pt x="960" y="28748"/>
                      <a:pt x="0" y="46191"/>
                    </a:cubicBezTo>
                    <a:close/>
                  </a:path>
                </a:pathLst>
              </a:custGeom>
              <a:solidFill>
                <a:srgbClr val="455A64"/>
              </a:solidFill>
              <a:ln w="6058" cap="flat">
                <a:noFill/>
                <a:prstDash val="solid"/>
                <a:miter/>
              </a:ln>
            </p:spPr>
            <p:txBody>
              <a:bodyPr rtlCol="0" anchor="ctr"/>
              <a:lstStyle/>
              <a:p>
                <a:endParaRPr lang="fr-FR"/>
              </a:p>
            </p:txBody>
          </p:sp>
          <p:sp>
            <p:nvSpPr>
              <p:cNvPr id="174" name="Forme libre : forme 173">
                <a:extLst>
                  <a:ext uri="{FF2B5EF4-FFF2-40B4-BE49-F238E27FC236}">
                    <a16:creationId xmlns:a16="http://schemas.microsoft.com/office/drawing/2014/main" id="{CBC0A8C7-32AA-0312-1ECF-78F76B7AFA6B}"/>
                  </a:ext>
                </a:extLst>
              </p:cNvPr>
              <p:cNvSpPr/>
              <p:nvPr/>
            </p:nvSpPr>
            <p:spPr>
              <a:xfrm>
                <a:off x="2140726" y="4054522"/>
                <a:ext cx="58894" cy="71977"/>
              </a:xfrm>
              <a:custGeom>
                <a:avLst/>
                <a:gdLst>
                  <a:gd name="connsiteX0" fmla="*/ 24361 w 58894"/>
                  <a:gd name="connsiteY0" fmla="*/ 3333 h 71977"/>
                  <a:gd name="connsiteX1" fmla="*/ 35387 w 58894"/>
                  <a:gd name="connsiteY1" fmla="*/ 1 h 71977"/>
                  <a:gd name="connsiteX2" fmla="*/ 42294 w 58894"/>
                  <a:gd name="connsiteY2" fmla="*/ 1940 h 71977"/>
                  <a:gd name="connsiteX3" fmla="*/ 42961 w 58894"/>
                  <a:gd name="connsiteY3" fmla="*/ 2303 h 71977"/>
                  <a:gd name="connsiteX4" fmla="*/ 58895 w 58894"/>
                  <a:gd name="connsiteY4" fmla="*/ 11452 h 71977"/>
                  <a:gd name="connsiteX5" fmla="*/ 48353 w 58894"/>
                  <a:gd name="connsiteY5" fmla="*/ 11088 h 71977"/>
                  <a:gd name="connsiteX6" fmla="*/ 42294 w 58894"/>
                  <a:gd name="connsiteY6" fmla="*/ 13693 h 71977"/>
                  <a:gd name="connsiteX7" fmla="*/ 17636 w 58894"/>
                  <a:gd name="connsiteY7" fmla="*/ 56467 h 71977"/>
                  <a:gd name="connsiteX8" fmla="*/ 18302 w 58894"/>
                  <a:gd name="connsiteY8" fmla="*/ 62950 h 71977"/>
                  <a:gd name="connsiteX9" fmla="*/ 24361 w 58894"/>
                  <a:gd name="connsiteY9" fmla="*/ 71977 h 71977"/>
                  <a:gd name="connsiteX10" fmla="*/ 7942 w 58894"/>
                  <a:gd name="connsiteY10" fmla="*/ 62526 h 71977"/>
                  <a:gd name="connsiteX11" fmla="*/ 7942 w 58894"/>
                  <a:gd name="connsiteY11" fmla="*/ 62526 h 71977"/>
                  <a:gd name="connsiteX12" fmla="*/ 6548 w 58894"/>
                  <a:gd name="connsiteY12" fmla="*/ 61678 h 71977"/>
                  <a:gd name="connsiteX13" fmla="*/ 6124 w 58894"/>
                  <a:gd name="connsiteY13" fmla="*/ 61678 h 71977"/>
                  <a:gd name="connsiteX14" fmla="*/ 66 w 58894"/>
                  <a:gd name="connsiteY14" fmla="*/ 46531 h 71977"/>
                  <a:gd name="connsiteX15" fmla="*/ 24361 w 58894"/>
                  <a:gd name="connsiteY15" fmla="*/ 3333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94" h="71977">
                    <a:moveTo>
                      <a:pt x="24361" y="3333"/>
                    </a:moveTo>
                    <a:cubicBezTo>
                      <a:pt x="27681" y="1276"/>
                      <a:pt x="31483" y="126"/>
                      <a:pt x="35387" y="1"/>
                    </a:cubicBezTo>
                    <a:cubicBezTo>
                      <a:pt x="37828" y="-29"/>
                      <a:pt x="40226" y="644"/>
                      <a:pt x="42294" y="1940"/>
                    </a:cubicBezTo>
                    <a:lnTo>
                      <a:pt x="42961" y="2303"/>
                    </a:lnTo>
                    <a:lnTo>
                      <a:pt x="58895" y="11452"/>
                    </a:lnTo>
                    <a:cubicBezTo>
                      <a:pt x="55531" y="10103"/>
                      <a:pt x="51802" y="9974"/>
                      <a:pt x="48353" y="11088"/>
                    </a:cubicBezTo>
                    <a:cubicBezTo>
                      <a:pt x="46244" y="11731"/>
                      <a:pt x="44212" y="12604"/>
                      <a:pt x="42294" y="13693"/>
                    </a:cubicBezTo>
                    <a:cubicBezTo>
                      <a:pt x="27721" y="23200"/>
                      <a:pt x="18560" y="39092"/>
                      <a:pt x="17636" y="56467"/>
                    </a:cubicBezTo>
                    <a:cubicBezTo>
                      <a:pt x="17624" y="58646"/>
                      <a:pt x="17847" y="60819"/>
                      <a:pt x="18302" y="62950"/>
                    </a:cubicBezTo>
                    <a:cubicBezTo>
                      <a:pt x="19102" y="66620"/>
                      <a:pt x="21268" y="69847"/>
                      <a:pt x="24361" y="71977"/>
                    </a:cubicBezTo>
                    <a:lnTo>
                      <a:pt x="7942" y="62526"/>
                    </a:lnTo>
                    <a:lnTo>
                      <a:pt x="7942" y="62526"/>
                    </a:lnTo>
                    <a:lnTo>
                      <a:pt x="6548" y="61678"/>
                    </a:lnTo>
                    <a:lnTo>
                      <a:pt x="6124" y="61678"/>
                    </a:lnTo>
                    <a:cubicBezTo>
                      <a:pt x="1825" y="57870"/>
                      <a:pt x="-421" y="52254"/>
                      <a:pt x="66" y="46531"/>
                    </a:cubicBezTo>
                    <a:cubicBezTo>
                      <a:pt x="774" y="29071"/>
                      <a:pt x="9808" y="13008"/>
                      <a:pt x="24361" y="3333"/>
                    </a:cubicBezTo>
                    <a:close/>
                  </a:path>
                </a:pathLst>
              </a:custGeom>
              <a:solidFill>
                <a:srgbClr val="263238"/>
              </a:solidFill>
              <a:ln w="6058" cap="flat">
                <a:noFill/>
                <a:prstDash val="solid"/>
                <a:miter/>
              </a:ln>
            </p:spPr>
            <p:txBody>
              <a:bodyPr rtlCol="0" anchor="ctr"/>
              <a:lstStyle/>
              <a:p>
                <a:endParaRPr lang="fr-FR"/>
              </a:p>
            </p:txBody>
          </p:sp>
          <p:sp>
            <p:nvSpPr>
              <p:cNvPr id="175" name="Forme libre : forme 174">
                <a:extLst>
                  <a:ext uri="{FF2B5EF4-FFF2-40B4-BE49-F238E27FC236}">
                    <a16:creationId xmlns:a16="http://schemas.microsoft.com/office/drawing/2014/main" id="{CBB6FB74-781F-083D-9A2E-866607111CA2}"/>
                  </a:ext>
                </a:extLst>
              </p:cNvPr>
              <p:cNvSpPr/>
              <p:nvPr/>
            </p:nvSpPr>
            <p:spPr>
              <a:xfrm>
                <a:off x="2060926" y="4264699"/>
                <a:ext cx="49693" cy="63704"/>
              </a:xfrm>
              <a:custGeom>
                <a:avLst/>
                <a:gdLst>
                  <a:gd name="connsiteX0" fmla="*/ 49693 w 49693"/>
                  <a:gd name="connsiteY0" fmla="*/ 46225 h 63704"/>
                  <a:gd name="connsiteX1" fmla="*/ 49027 w 49693"/>
                  <a:gd name="connsiteY1" fmla="*/ 52648 h 63704"/>
                  <a:gd name="connsiteX2" fmla="*/ 42968 w 49693"/>
                  <a:gd name="connsiteY2" fmla="*/ 61736 h 63704"/>
                  <a:gd name="connsiteX3" fmla="*/ 42968 w 49693"/>
                  <a:gd name="connsiteY3" fmla="*/ 61736 h 63704"/>
                  <a:gd name="connsiteX4" fmla="*/ 24792 w 49693"/>
                  <a:gd name="connsiteY4" fmla="*/ 60342 h 63704"/>
                  <a:gd name="connsiteX5" fmla="*/ 73 w 49693"/>
                  <a:gd name="connsiteY5" fmla="*/ 17507 h 63704"/>
                  <a:gd name="connsiteX6" fmla="*/ 7041 w 49693"/>
                  <a:gd name="connsiteY6" fmla="*/ 1876 h 63704"/>
                  <a:gd name="connsiteX7" fmla="*/ 7041 w 49693"/>
                  <a:gd name="connsiteY7" fmla="*/ 1876 h 63704"/>
                  <a:gd name="connsiteX8" fmla="*/ 8252 w 49693"/>
                  <a:gd name="connsiteY8" fmla="*/ 1149 h 63704"/>
                  <a:gd name="connsiteX9" fmla="*/ 8252 w 49693"/>
                  <a:gd name="connsiteY9" fmla="*/ 1149 h 63704"/>
                  <a:gd name="connsiteX10" fmla="*/ 18734 w 49693"/>
                  <a:gd name="connsiteY10" fmla="*/ 725 h 63704"/>
                  <a:gd name="connsiteX11" fmla="*/ 24792 w 49693"/>
                  <a:gd name="connsiteY11" fmla="*/ 3391 h 63704"/>
                  <a:gd name="connsiteX12" fmla="*/ 49693 w 49693"/>
                  <a:gd name="connsiteY12" fmla="*/ 46225 h 6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93" h="63704">
                    <a:moveTo>
                      <a:pt x="49693" y="46225"/>
                    </a:moveTo>
                    <a:cubicBezTo>
                      <a:pt x="49704" y="48384"/>
                      <a:pt x="49480" y="50537"/>
                      <a:pt x="49027" y="52648"/>
                    </a:cubicBezTo>
                    <a:cubicBezTo>
                      <a:pt x="48225" y="56332"/>
                      <a:pt x="46061" y="59578"/>
                      <a:pt x="42968" y="61736"/>
                    </a:cubicBezTo>
                    <a:lnTo>
                      <a:pt x="42968" y="61736"/>
                    </a:lnTo>
                    <a:cubicBezTo>
                      <a:pt x="37144" y="64797"/>
                      <a:pt x="30082" y="64256"/>
                      <a:pt x="24792" y="60342"/>
                    </a:cubicBezTo>
                    <a:cubicBezTo>
                      <a:pt x="10179" y="50836"/>
                      <a:pt x="992" y="34916"/>
                      <a:pt x="73" y="17507"/>
                    </a:cubicBezTo>
                    <a:cubicBezTo>
                      <a:pt x="-482" y="11439"/>
                      <a:pt x="2156" y="5519"/>
                      <a:pt x="7041" y="1876"/>
                    </a:cubicBezTo>
                    <a:lnTo>
                      <a:pt x="7041" y="1876"/>
                    </a:lnTo>
                    <a:lnTo>
                      <a:pt x="8252" y="1149"/>
                    </a:lnTo>
                    <a:lnTo>
                      <a:pt x="8252" y="1149"/>
                    </a:lnTo>
                    <a:cubicBezTo>
                      <a:pt x="11587" y="-221"/>
                      <a:pt x="15299" y="-371"/>
                      <a:pt x="18734" y="725"/>
                    </a:cubicBezTo>
                    <a:cubicBezTo>
                      <a:pt x="20862" y="1341"/>
                      <a:pt x="22900" y="2238"/>
                      <a:pt x="24792" y="3391"/>
                    </a:cubicBezTo>
                    <a:cubicBezTo>
                      <a:pt x="39475" y="12856"/>
                      <a:pt x="48734" y="28783"/>
                      <a:pt x="49693" y="46225"/>
                    </a:cubicBezTo>
                    <a:close/>
                  </a:path>
                </a:pathLst>
              </a:custGeom>
              <a:solidFill>
                <a:srgbClr val="455A64"/>
              </a:solidFill>
              <a:ln w="6058" cap="flat">
                <a:noFill/>
                <a:prstDash val="solid"/>
                <a:miter/>
              </a:ln>
            </p:spPr>
            <p:txBody>
              <a:bodyPr rtlCol="0" anchor="ctr"/>
              <a:lstStyle/>
              <a:p>
                <a:endParaRPr lang="fr-FR"/>
              </a:p>
            </p:txBody>
          </p:sp>
          <p:sp>
            <p:nvSpPr>
              <p:cNvPr id="176" name="Forme libre : forme 175">
                <a:extLst>
                  <a:ext uri="{FF2B5EF4-FFF2-40B4-BE49-F238E27FC236}">
                    <a16:creationId xmlns:a16="http://schemas.microsoft.com/office/drawing/2014/main" id="{B438C100-97DE-4FBE-7C5C-A10DAE4B5707}"/>
                  </a:ext>
                </a:extLst>
              </p:cNvPr>
              <p:cNvSpPr/>
              <p:nvPr/>
            </p:nvSpPr>
            <p:spPr>
              <a:xfrm>
                <a:off x="2069117" y="4254457"/>
                <a:ext cx="58839" cy="71977"/>
              </a:xfrm>
              <a:custGeom>
                <a:avLst/>
                <a:gdLst>
                  <a:gd name="connsiteX0" fmla="*/ 34777 w 58839"/>
                  <a:gd name="connsiteY0" fmla="*/ 3333 h 71977"/>
                  <a:gd name="connsiteX1" fmla="*/ 23750 w 58839"/>
                  <a:gd name="connsiteY1" fmla="*/ 0 h 71977"/>
                  <a:gd name="connsiteX2" fmla="*/ 16782 w 58839"/>
                  <a:gd name="connsiteY2" fmla="*/ 1939 h 71977"/>
                  <a:gd name="connsiteX3" fmla="*/ 16177 w 58839"/>
                  <a:gd name="connsiteY3" fmla="*/ 2242 h 71977"/>
                  <a:gd name="connsiteX4" fmla="*/ 0 w 58839"/>
                  <a:gd name="connsiteY4" fmla="*/ 11451 h 71977"/>
                  <a:gd name="connsiteX5" fmla="*/ 10481 w 58839"/>
                  <a:gd name="connsiteY5" fmla="*/ 11027 h 71977"/>
                  <a:gd name="connsiteX6" fmla="*/ 16540 w 58839"/>
                  <a:gd name="connsiteY6" fmla="*/ 13693 h 71977"/>
                  <a:gd name="connsiteX7" fmla="*/ 41259 w 58839"/>
                  <a:gd name="connsiteY7" fmla="*/ 56467 h 71977"/>
                  <a:gd name="connsiteX8" fmla="*/ 40593 w 58839"/>
                  <a:gd name="connsiteY8" fmla="*/ 62889 h 71977"/>
                  <a:gd name="connsiteX9" fmla="*/ 34534 w 58839"/>
                  <a:gd name="connsiteY9" fmla="*/ 71977 h 71977"/>
                  <a:gd name="connsiteX10" fmla="*/ 50893 w 58839"/>
                  <a:gd name="connsiteY10" fmla="*/ 62465 h 71977"/>
                  <a:gd name="connsiteX11" fmla="*/ 50893 w 58839"/>
                  <a:gd name="connsiteY11" fmla="*/ 62465 h 71977"/>
                  <a:gd name="connsiteX12" fmla="*/ 52286 w 58839"/>
                  <a:gd name="connsiteY12" fmla="*/ 61617 h 71977"/>
                  <a:gd name="connsiteX13" fmla="*/ 52710 w 58839"/>
                  <a:gd name="connsiteY13" fmla="*/ 61617 h 71977"/>
                  <a:gd name="connsiteX14" fmla="*/ 58769 w 58839"/>
                  <a:gd name="connsiteY14" fmla="*/ 46410 h 71977"/>
                  <a:gd name="connsiteX15" fmla="*/ 34777 w 58839"/>
                  <a:gd name="connsiteY15" fmla="*/ 3333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1977">
                    <a:moveTo>
                      <a:pt x="34777" y="3333"/>
                    </a:moveTo>
                    <a:cubicBezTo>
                      <a:pt x="31453" y="1283"/>
                      <a:pt x="27653" y="135"/>
                      <a:pt x="23750" y="0"/>
                    </a:cubicBezTo>
                    <a:cubicBezTo>
                      <a:pt x="21291" y="-21"/>
                      <a:pt x="18877" y="651"/>
                      <a:pt x="16782" y="1939"/>
                    </a:cubicBezTo>
                    <a:lnTo>
                      <a:pt x="16177" y="2242"/>
                    </a:lnTo>
                    <a:lnTo>
                      <a:pt x="0" y="11451"/>
                    </a:lnTo>
                    <a:cubicBezTo>
                      <a:pt x="3335" y="10082"/>
                      <a:pt x="7046" y="9931"/>
                      <a:pt x="10481" y="11027"/>
                    </a:cubicBezTo>
                    <a:cubicBezTo>
                      <a:pt x="12610" y="11644"/>
                      <a:pt x="14648" y="12540"/>
                      <a:pt x="16540" y="13693"/>
                    </a:cubicBezTo>
                    <a:cubicBezTo>
                      <a:pt x="31137" y="23186"/>
                      <a:pt x="40322" y="39080"/>
                      <a:pt x="41259" y="56467"/>
                    </a:cubicBezTo>
                    <a:cubicBezTo>
                      <a:pt x="41270" y="58625"/>
                      <a:pt x="41046" y="60779"/>
                      <a:pt x="40593" y="62889"/>
                    </a:cubicBezTo>
                    <a:cubicBezTo>
                      <a:pt x="39790" y="66573"/>
                      <a:pt x="37627" y="69819"/>
                      <a:pt x="34534" y="71977"/>
                    </a:cubicBezTo>
                    <a:lnTo>
                      <a:pt x="50893" y="62465"/>
                    </a:lnTo>
                    <a:lnTo>
                      <a:pt x="50893" y="62465"/>
                    </a:lnTo>
                    <a:lnTo>
                      <a:pt x="52286" y="61617"/>
                    </a:lnTo>
                    <a:lnTo>
                      <a:pt x="52710" y="61617"/>
                    </a:lnTo>
                    <a:cubicBezTo>
                      <a:pt x="57027" y="57796"/>
                      <a:pt x="59275" y="52153"/>
                      <a:pt x="58769" y="46410"/>
                    </a:cubicBezTo>
                    <a:cubicBezTo>
                      <a:pt x="58091" y="29048"/>
                      <a:pt x="49180" y="13049"/>
                      <a:pt x="34777" y="3333"/>
                    </a:cubicBezTo>
                    <a:close/>
                  </a:path>
                </a:pathLst>
              </a:custGeom>
              <a:solidFill>
                <a:srgbClr val="263238"/>
              </a:solidFill>
              <a:ln w="6058" cap="flat">
                <a:noFill/>
                <a:prstDash val="solid"/>
                <a:miter/>
              </a:ln>
            </p:spPr>
            <p:txBody>
              <a:bodyPr rtlCol="0" anchor="ctr"/>
              <a:lstStyle/>
              <a:p>
                <a:endParaRPr lang="fr-FR"/>
              </a:p>
            </p:txBody>
          </p:sp>
          <p:sp>
            <p:nvSpPr>
              <p:cNvPr id="177" name="Forme libre : forme 176">
                <a:extLst>
                  <a:ext uri="{FF2B5EF4-FFF2-40B4-BE49-F238E27FC236}">
                    <a16:creationId xmlns:a16="http://schemas.microsoft.com/office/drawing/2014/main" id="{3C3F2EE9-3883-F509-CCA4-4424C46921DB}"/>
                  </a:ext>
                </a:extLst>
              </p:cNvPr>
              <p:cNvSpPr/>
              <p:nvPr/>
            </p:nvSpPr>
            <p:spPr>
              <a:xfrm>
                <a:off x="2234503" y="4179757"/>
                <a:ext cx="49696" cy="63622"/>
              </a:xfrm>
              <a:custGeom>
                <a:avLst/>
                <a:gdLst>
                  <a:gd name="connsiteX0" fmla="*/ 49696 w 49696"/>
                  <a:gd name="connsiteY0" fmla="*/ 46104 h 63622"/>
                  <a:gd name="connsiteX1" fmla="*/ 49030 w 49696"/>
                  <a:gd name="connsiteY1" fmla="*/ 52587 h 63622"/>
                  <a:gd name="connsiteX2" fmla="*/ 42971 w 49696"/>
                  <a:gd name="connsiteY2" fmla="*/ 61675 h 63622"/>
                  <a:gd name="connsiteX3" fmla="*/ 42971 w 49696"/>
                  <a:gd name="connsiteY3" fmla="*/ 61675 h 63622"/>
                  <a:gd name="connsiteX4" fmla="*/ 24795 w 49696"/>
                  <a:gd name="connsiteY4" fmla="*/ 60281 h 63622"/>
                  <a:gd name="connsiteX5" fmla="*/ 76 w 49696"/>
                  <a:gd name="connsiteY5" fmla="*/ 17447 h 63622"/>
                  <a:gd name="connsiteX6" fmla="*/ 7043 w 49696"/>
                  <a:gd name="connsiteY6" fmla="*/ 1815 h 63622"/>
                  <a:gd name="connsiteX7" fmla="*/ 7043 w 49696"/>
                  <a:gd name="connsiteY7" fmla="*/ 1815 h 63622"/>
                  <a:gd name="connsiteX8" fmla="*/ 8195 w 49696"/>
                  <a:gd name="connsiteY8" fmla="*/ 1149 h 63622"/>
                  <a:gd name="connsiteX9" fmla="*/ 8195 w 49696"/>
                  <a:gd name="connsiteY9" fmla="*/ 1149 h 63622"/>
                  <a:gd name="connsiteX10" fmla="*/ 18676 w 49696"/>
                  <a:gd name="connsiteY10" fmla="*/ 725 h 63622"/>
                  <a:gd name="connsiteX11" fmla="*/ 24735 w 49696"/>
                  <a:gd name="connsiteY11" fmla="*/ 3391 h 63622"/>
                  <a:gd name="connsiteX12" fmla="*/ 49696 w 49696"/>
                  <a:gd name="connsiteY12" fmla="*/ 46104 h 6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96" h="63622">
                    <a:moveTo>
                      <a:pt x="49696" y="46104"/>
                    </a:moveTo>
                    <a:cubicBezTo>
                      <a:pt x="49677" y="48281"/>
                      <a:pt x="49453" y="50452"/>
                      <a:pt x="49030" y="52587"/>
                    </a:cubicBezTo>
                    <a:cubicBezTo>
                      <a:pt x="48205" y="56262"/>
                      <a:pt x="46046" y="59501"/>
                      <a:pt x="42971" y="61675"/>
                    </a:cubicBezTo>
                    <a:lnTo>
                      <a:pt x="42971" y="61675"/>
                    </a:lnTo>
                    <a:cubicBezTo>
                      <a:pt x="37141" y="64707"/>
                      <a:pt x="30095" y="64167"/>
                      <a:pt x="24795" y="60281"/>
                    </a:cubicBezTo>
                    <a:cubicBezTo>
                      <a:pt x="10182" y="50776"/>
                      <a:pt x="995" y="34856"/>
                      <a:pt x="76" y="17447"/>
                    </a:cubicBezTo>
                    <a:cubicBezTo>
                      <a:pt x="-492" y="11377"/>
                      <a:pt x="2150" y="5451"/>
                      <a:pt x="7043" y="1815"/>
                    </a:cubicBezTo>
                    <a:lnTo>
                      <a:pt x="7043" y="1815"/>
                    </a:lnTo>
                    <a:lnTo>
                      <a:pt x="8195" y="1149"/>
                    </a:lnTo>
                    <a:lnTo>
                      <a:pt x="8195" y="1149"/>
                    </a:lnTo>
                    <a:cubicBezTo>
                      <a:pt x="11530" y="-221"/>
                      <a:pt x="15241" y="-371"/>
                      <a:pt x="18676" y="725"/>
                    </a:cubicBezTo>
                    <a:cubicBezTo>
                      <a:pt x="20801" y="1352"/>
                      <a:pt x="22837" y="2248"/>
                      <a:pt x="24735" y="3391"/>
                    </a:cubicBezTo>
                    <a:cubicBezTo>
                      <a:pt x="39407" y="12818"/>
                      <a:pt x="48685" y="28694"/>
                      <a:pt x="49696" y="46104"/>
                    </a:cubicBezTo>
                    <a:close/>
                  </a:path>
                </a:pathLst>
              </a:custGeom>
              <a:solidFill>
                <a:srgbClr val="455A64"/>
              </a:solidFill>
              <a:ln w="6058" cap="flat">
                <a:noFill/>
                <a:prstDash val="solid"/>
                <a:miter/>
              </a:ln>
            </p:spPr>
            <p:txBody>
              <a:bodyPr rtlCol="0" anchor="ctr"/>
              <a:lstStyle/>
              <a:p>
                <a:endParaRPr lang="fr-FR"/>
              </a:p>
            </p:txBody>
          </p:sp>
          <p:sp>
            <p:nvSpPr>
              <p:cNvPr id="178" name="Forme libre : forme 177">
                <a:extLst>
                  <a:ext uri="{FF2B5EF4-FFF2-40B4-BE49-F238E27FC236}">
                    <a16:creationId xmlns:a16="http://schemas.microsoft.com/office/drawing/2014/main" id="{A0233A56-54EE-A1FA-2183-352D8A7CEA9A}"/>
                  </a:ext>
                </a:extLst>
              </p:cNvPr>
              <p:cNvSpPr/>
              <p:nvPr/>
            </p:nvSpPr>
            <p:spPr>
              <a:xfrm>
                <a:off x="2242940" y="4169394"/>
                <a:ext cx="58839" cy="72037"/>
              </a:xfrm>
              <a:custGeom>
                <a:avLst/>
                <a:gdLst>
                  <a:gd name="connsiteX0" fmla="*/ 34534 w 58839"/>
                  <a:gd name="connsiteY0" fmla="*/ 3332 h 72037"/>
                  <a:gd name="connsiteX1" fmla="*/ 23507 w 58839"/>
                  <a:gd name="connsiteY1" fmla="*/ 0 h 72037"/>
                  <a:gd name="connsiteX2" fmla="*/ 16540 w 58839"/>
                  <a:gd name="connsiteY2" fmla="*/ 1939 h 72037"/>
                  <a:gd name="connsiteX3" fmla="*/ 15934 w 58839"/>
                  <a:gd name="connsiteY3" fmla="*/ 2302 h 72037"/>
                  <a:gd name="connsiteX4" fmla="*/ 0 w 58839"/>
                  <a:gd name="connsiteY4" fmla="*/ 11511 h 72037"/>
                  <a:gd name="connsiteX5" fmla="*/ 10481 w 58839"/>
                  <a:gd name="connsiteY5" fmla="*/ 11087 h 72037"/>
                  <a:gd name="connsiteX6" fmla="*/ 16540 w 58839"/>
                  <a:gd name="connsiteY6" fmla="*/ 13753 h 72037"/>
                  <a:gd name="connsiteX7" fmla="*/ 41259 w 58839"/>
                  <a:gd name="connsiteY7" fmla="*/ 56466 h 72037"/>
                  <a:gd name="connsiteX8" fmla="*/ 40593 w 58839"/>
                  <a:gd name="connsiteY8" fmla="*/ 62949 h 72037"/>
                  <a:gd name="connsiteX9" fmla="*/ 34534 w 58839"/>
                  <a:gd name="connsiteY9" fmla="*/ 72037 h 72037"/>
                  <a:gd name="connsiteX10" fmla="*/ 50893 w 58839"/>
                  <a:gd name="connsiteY10" fmla="*/ 62525 h 72037"/>
                  <a:gd name="connsiteX11" fmla="*/ 50893 w 58839"/>
                  <a:gd name="connsiteY11" fmla="*/ 62525 h 72037"/>
                  <a:gd name="connsiteX12" fmla="*/ 52286 w 58839"/>
                  <a:gd name="connsiteY12" fmla="*/ 61677 h 72037"/>
                  <a:gd name="connsiteX13" fmla="*/ 52710 w 58839"/>
                  <a:gd name="connsiteY13" fmla="*/ 61677 h 72037"/>
                  <a:gd name="connsiteX14" fmla="*/ 58769 w 58839"/>
                  <a:gd name="connsiteY14" fmla="*/ 46470 h 72037"/>
                  <a:gd name="connsiteX15" fmla="*/ 34534 w 58839"/>
                  <a:gd name="connsiteY15" fmla="*/ 3332 h 7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2037">
                    <a:moveTo>
                      <a:pt x="34534" y="3332"/>
                    </a:moveTo>
                    <a:cubicBezTo>
                      <a:pt x="31195" y="1317"/>
                      <a:pt x="27404" y="171"/>
                      <a:pt x="23507" y="0"/>
                    </a:cubicBezTo>
                    <a:cubicBezTo>
                      <a:pt x="21051" y="-8"/>
                      <a:pt x="18639" y="663"/>
                      <a:pt x="16540" y="1939"/>
                    </a:cubicBezTo>
                    <a:lnTo>
                      <a:pt x="15934" y="2302"/>
                    </a:lnTo>
                    <a:lnTo>
                      <a:pt x="0" y="11511"/>
                    </a:lnTo>
                    <a:cubicBezTo>
                      <a:pt x="3335" y="10142"/>
                      <a:pt x="7046" y="9992"/>
                      <a:pt x="10481" y="11087"/>
                    </a:cubicBezTo>
                    <a:cubicBezTo>
                      <a:pt x="12606" y="11715"/>
                      <a:pt x="14642" y="12610"/>
                      <a:pt x="16540" y="13753"/>
                    </a:cubicBezTo>
                    <a:cubicBezTo>
                      <a:pt x="31120" y="23234"/>
                      <a:pt x="40303" y="39101"/>
                      <a:pt x="41259" y="56466"/>
                    </a:cubicBezTo>
                    <a:cubicBezTo>
                      <a:pt x="41240" y="58643"/>
                      <a:pt x="41016" y="60814"/>
                      <a:pt x="40593" y="62949"/>
                    </a:cubicBezTo>
                    <a:cubicBezTo>
                      <a:pt x="39768" y="66624"/>
                      <a:pt x="37610" y="69863"/>
                      <a:pt x="34534" y="72037"/>
                    </a:cubicBezTo>
                    <a:lnTo>
                      <a:pt x="50893" y="62525"/>
                    </a:lnTo>
                    <a:lnTo>
                      <a:pt x="50893" y="62525"/>
                    </a:lnTo>
                    <a:lnTo>
                      <a:pt x="52286" y="61677"/>
                    </a:lnTo>
                    <a:lnTo>
                      <a:pt x="52710" y="61677"/>
                    </a:lnTo>
                    <a:cubicBezTo>
                      <a:pt x="57027" y="57856"/>
                      <a:pt x="59275" y="52213"/>
                      <a:pt x="58769" y="46470"/>
                    </a:cubicBezTo>
                    <a:cubicBezTo>
                      <a:pt x="58055" y="29042"/>
                      <a:pt x="49047" y="13008"/>
                      <a:pt x="34534" y="3332"/>
                    </a:cubicBezTo>
                    <a:close/>
                  </a:path>
                </a:pathLst>
              </a:custGeom>
              <a:solidFill>
                <a:srgbClr val="263238"/>
              </a:solidFill>
              <a:ln w="6058" cap="flat">
                <a:noFill/>
                <a:prstDash val="solid"/>
                <a:miter/>
              </a:ln>
            </p:spPr>
            <p:txBody>
              <a:bodyPr rtlCol="0" anchor="ctr"/>
              <a:lstStyle/>
              <a:p>
                <a:endParaRPr lang="fr-FR"/>
              </a:p>
            </p:txBody>
          </p:sp>
          <p:sp>
            <p:nvSpPr>
              <p:cNvPr id="179" name="Forme libre : forme 178">
                <a:extLst>
                  <a:ext uri="{FF2B5EF4-FFF2-40B4-BE49-F238E27FC236}">
                    <a16:creationId xmlns:a16="http://schemas.microsoft.com/office/drawing/2014/main" id="{4933C301-A43F-B1AC-D819-8A770EA9C426}"/>
                  </a:ext>
                </a:extLst>
              </p:cNvPr>
              <p:cNvSpPr/>
              <p:nvPr/>
            </p:nvSpPr>
            <p:spPr>
              <a:xfrm>
                <a:off x="1899399" y="4075791"/>
                <a:ext cx="49332" cy="63340"/>
              </a:xfrm>
              <a:custGeom>
                <a:avLst/>
                <a:gdLst>
                  <a:gd name="connsiteX0" fmla="*/ 49333 w 49332"/>
                  <a:gd name="connsiteY0" fmla="*/ 45801 h 63340"/>
                  <a:gd name="connsiteX1" fmla="*/ 48606 w 49332"/>
                  <a:gd name="connsiteY1" fmla="*/ 52283 h 63340"/>
                  <a:gd name="connsiteX2" fmla="*/ 42547 w 49332"/>
                  <a:gd name="connsiteY2" fmla="*/ 61371 h 63340"/>
                  <a:gd name="connsiteX3" fmla="*/ 42547 w 49332"/>
                  <a:gd name="connsiteY3" fmla="*/ 61371 h 63340"/>
                  <a:gd name="connsiteX4" fmla="*/ 24371 w 49332"/>
                  <a:gd name="connsiteY4" fmla="*/ 59978 h 63340"/>
                  <a:gd name="connsiteX5" fmla="*/ 76 w 49332"/>
                  <a:gd name="connsiteY5" fmla="*/ 17446 h 63340"/>
                  <a:gd name="connsiteX6" fmla="*/ 7043 w 49332"/>
                  <a:gd name="connsiteY6" fmla="*/ 1815 h 63340"/>
                  <a:gd name="connsiteX7" fmla="*/ 7043 w 49332"/>
                  <a:gd name="connsiteY7" fmla="*/ 1815 h 63340"/>
                  <a:gd name="connsiteX8" fmla="*/ 8255 w 49332"/>
                  <a:gd name="connsiteY8" fmla="*/ 1149 h 63340"/>
                  <a:gd name="connsiteX9" fmla="*/ 8255 w 49332"/>
                  <a:gd name="connsiteY9" fmla="*/ 1149 h 63340"/>
                  <a:gd name="connsiteX10" fmla="*/ 18797 w 49332"/>
                  <a:gd name="connsiteY10" fmla="*/ 724 h 63340"/>
                  <a:gd name="connsiteX11" fmla="*/ 24856 w 49332"/>
                  <a:gd name="connsiteY11" fmla="*/ 3390 h 63340"/>
                  <a:gd name="connsiteX12" fmla="*/ 49333 w 49332"/>
                  <a:gd name="connsiteY12" fmla="*/ 45801 h 6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32" h="63340">
                    <a:moveTo>
                      <a:pt x="49333" y="45801"/>
                    </a:moveTo>
                    <a:cubicBezTo>
                      <a:pt x="49324" y="47982"/>
                      <a:pt x="49081" y="50155"/>
                      <a:pt x="48606" y="52283"/>
                    </a:cubicBezTo>
                    <a:cubicBezTo>
                      <a:pt x="47792" y="55963"/>
                      <a:pt x="45631" y="59205"/>
                      <a:pt x="42547" y="61371"/>
                    </a:cubicBezTo>
                    <a:lnTo>
                      <a:pt x="42547" y="61371"/>
                    </a:lnTo>
                    <a:cubicBezTo>
                      <a:pt x="36723" y="64433"/>
                      <a:pt x="29661" y="63892"/>
                      <a:pt x="24371" y="59978"/>
                    </a:cubicBezTo>
                    <a:cubicBezTo>
                      <a:pt x="10003" y="50440"/>
                      <a:pt x="993" y="34668"/>
                      <a:pt x="76" y="17446"/>
                    </a:cubicBezTo>
                    <a:cubicBezTo>
                      <a:pt x="-492" y="11377"/>
                      <a:pt x="2150" y="5450"/>
                      <a:pt x="7043" y="1815"/>
                    </a:cubicBezTo>
                    <a:lnTo>
                      <a:pt x="7043" y="1815"/>
                    </a:lnTo>
                    <a:lnTo>
                      <a:pt x="8255" y="1149"/>
                    </a:lnTo>
                    <a:lnTo>
                      <a:pt x="8255" y="1149"/>
                    </a:lnTo>
                    <a:cubicBezTo>
                      <a:pt x="11612" y="-220"/>
                      <a:pt x="15342" y="-370"/>
                      <a:pt x="18797" y="724"/>
                    </a:cubicBezTo>
                    <a:cubicBezTo>
                      <a:pt x="20917" y="1364"/>
                      <a:pt x="22952" y="2259"/>
                      <a:pt x="24856" y="3390"/>
                    </a:cubicBezTo>
                    <a:cubicBezTo>
                      <a:pt x="39261" y="12863"/>
                      <a:pt x="48337" y="28589"/>
                      <a:pt x="49333" y="45801"/>
                    </a:cubicBezTo>
                    <a:close/>
                  </a:path>
                </a:pathLst>
              </a:custGeom>
              <a:solidFill>
                <a:srgbClr val="455A64"/>
              </a:solidFill>
              <a:ln w="6058" cap="flat">
                <a:noFill/>
                <a:prstDash val="solid"/>
                <a:miter/>
              </a:ln>
            </p:spPr>
            <p:txBody>
              <a:bodyPr rtlCol="0" anchor="ctr"/>
              <a:lstStyle/>
              <a:p>
                <a:endParaRPr lang="fr-FR"/>
              </a:p>
            </p:txBody>
          </p:sp>
          <p:sp>
            <p:nvSpPr>
              <p:cNvPr id="180" name="Forme libre : forme 179">
                <a:extLst>
                  <a:ext uri="{FF2B5EF4-FFF2-40B4-BE49-F238E27FC236}">
                    <a16:creationId xmlns:a16="http://schemas.microsoft.com/office/drawing/2014/main" id="{D8D49840-E5D6-F05A-A728-FABCEE6563AB}"/>
                  </a:ext>
                </a:extLst>
              </p:cNvPr>
              <p:cNvSpPr/>
              <p:nvPr/>
            </p:nvSpPr>
            <p:spPr>
              <a:xfrm>
                <a:off x="1907352" y="4065125"/>
                <a:ext cx="58839" cy="72037"/>
              </a:xfrm>
              <a:custGeom>
                <a:avLst/>
                <a:gdLst>
                  <a:gd name="connsiteX0" fmla="*/ 34534 w 58839"/>
                  <a:gd name="connsiteY0" fmla="*/ 3332 h 72037"/>
                  <a:gd name="connsiteX1" fmla="*/ 23568 w 58839"/>
                  <a:gd name="connsiteY1" fmla="*/ 0 h 72037"/>
                  <a:gd name="connsiteX2" fmla="*/ 16601 w 58839"/>
                  <a:gd name="connsiteY2" fmla="*/ 1939 h 72037"/>
                  <a:gd name="connsiteX3" fmla="*/ 15934 w 58839"/>
                  <a:gd name="connsiteY3" fmla="*/ 2302 h 72037"/>
                  <a:gd name="connsiteX4" fmla="*/ 0 w 58839"/>
                  <a:gd name="connsiteY4" fmla="*/ 11511 h 72037"/>
                  <a:gd name="connsiteX5" fmla="*/ 10542 w 58839"/>
                  <a:gd name="connsiteY5" fmla="*/ 11087 h 72037"/>
                  <a:gd name="connsiteX6" fmla="*/ 16601 w 58839"/>
                  <a:gd name="connsiteY6" fmla="*/ 13753 h 72037"/>
                  <a:gd name="connsiteX7" fmla="*/ 41320 w 58839"/>
                  <a:gd name="connsiteY7" fmla="*/ 56466 h 72037"/>
                  <a:gd name="connsiteX8" fmla="*/ 40593 w 58839"/>
                  <a:gd name="connsiteY8" fmla="*/ 62949 h 72037"/>
                  <a:gd name="connsiteX9" fmla="*/ 34534 w 58839"/>
                  <a:gd name="connsiteY9" fmla="*/ 72037 h 72037"/>
                  <a:gd name="connsiteX10" fmla="*/ 50893 w 58839"/>
                  <a:gd name="connsiteY10" fmla="*/ 62525 h 72037"/>
                  <a:gd name="connsiteX11" fmla="*/ 50893 w 58839"/>
                  <a:gd name="connsiteY11" fmla="*/ 62525 h 72037"/>
                  <a:gd name="connsiteX12" fmla="*/ 52286 w 58839"/>
                  <a:gd name="connsiteY12" fmla="*/ 61677 h 72037"/>
                  <a:gd name="connsiteX13" fmla="*/ 52710 w 58839"/>
                  <a:gd name="connsiteY13" fmla="*/ 61677 h 72037"/>
                  <a:gd name="connsiteX14" fmla="*/ 58769 w 58839"/>
                  <a:gd name="connsiteY14" fmla="*/ 46470 h 72037"/>
                  <a:gd name="connsiteX15" fmla="*/ 34534 w 58839"/>
                  <a:gd name="connsiteY15" fmla="*/ 3332 h 7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2037">
                    <a:moveTo>
                      <a:pt x="34534" y="3332"/>
                    </a:moveTo>
                    <a:cubicBezTo>
                      <a:pt x="31219" y="1312"/>
                      <a:pt x="27446" y="166"/>
                      <a:pt x="23568" y="0"/>
                    </a:cubicBezTo>
                    <a:cubicBezTo>
                      <a:pt x="21111" y="-8"/>
                      <a:pt x="18700" y="663"/>
                      <a:pt x="16601" y="1939"/>
                    </a:cubicBezTo>
                    <a:lnTo>
                      <a:pt x="15934" y="2302"/>
                    </a:lnTo>
                    <a:lnTo>
                      <a:pt x="0" y="11511"/>
                    </a:lnTo>
                    <a:cubicBezTo>
                      <a:pt x="3356" y="10142"/>
                      <a:pt x="7086" y="9993"/>
                      <a:pt x="10542" y="11087"/>
                    </a:cubicBezTo>
                    <a:cubicBezTo>
                      <a:pt x="12662" y="11726"/>
                      <a:pt x="14697" y="12622"/>
                      <a:pt x="16601" y="13753"/>
                    </a:cubicBezTo>
                    <a:cubicBezTo>
                      <a:pt x="31181" y="23234"/>
                      <a:pt x="40363" y="39101"/>
                      <a:pt x="41320" y="56466"/>
                    </a:cubicBezTo>
                    <a:cubicBezTo>
                      <a:pt x="41312" y="58647"/>
                      <a:pt x="41068" y="60821"/>
                      <a:pt x="40593" y="62949"/>
                    </a:cubicBezTo>
                    <a:cubicBezTo>
                      <a:pt x="39779" y="66629"/>
                      <a:pt x="37618" y="69871"/>
                      <a:pt x="34534" y="72037"/>
                    </a:cubicBezTo>
                    <a:lnTo>
                      <a:pt x="50893" y="62525"/>
                    </a:lnTo>
                    <a:lnTo>
                      <a:pt x="50893" y="62525"/>
                    </a:lnTo>
                    <a:lnTo>
                      <a:pt x="52286" y="61677"/>
                    </a:lnTo>
                    <a:lnTo>
                      <a:pt x="52710" y="61677"/>
                    </a:lnTo>
                    <a:cubicBezTo>
                      <a:pt x="57027" y="57856"/>
                      <a:pt x="59275" y="52213"/>
                      <a:pt x="58769" y="46470"/>
                    </a:cubicBezTo>
                    <a:cubicBezTo>
                      <a:pt x="58055" y="29042"/>
                      <a:pt x="49047" y="13008"/>
                      <a:pt x="34534" y="3332"/>
                    </a:cubicBezTo>
                    <a:close/>
                  </a:path>
                </a:pathLst>
              </a:custGeom>
              <a:solidFill>
                <a:srgbClr val="263238"/>
              </a:solidFill>
              <a:ln w="6058" cap="flat">
                <a:noFill/>
                <a:prstDash val="solid"/>
                <a:miter/>
              </a:ln>
            </p:spPr>
            <p:txBody>
              <a:bodyPr rtlCol="0" anchor="ctr"/>
              <a:lstStyle/>
              <a:p>
                <a:endParaRPr lang="fr-FR"/>
              </a:p>
            </p:txBody>
          </p:sp>
          <p:sp>
            <p:nvSpPr>
              <p:cNvPr id="181" name="Forme libre : forme 180">
                <a:extLst>
                  <a:ext uri="{FF2B5EF4-FFF2-40B4-BE49-F238E27FC236}">
                    <a16:creationId xmlns:a16="http://schemas.microsoft.com/office/drawing/2014/main" id="{86FB473A-3F14-3355-9FF9-15EB830AD6C5}"/>
                  </a:ext>
                </a:extLst>
              </p:cNvPr>
              <p:cNvSpPr/>
              <p:nvPr/>
            </p:nvSpPr>
            <p:spPr>
              <a:xfrm>
                <a:off x="2096260" y="4044041"/>
                <a:ext cx="88213" cy="69795"/>
              </a:xfrm>
              <a:custGeom>
                <a:avLst/>
                <a:gdLst>
                  <a:gd name="connsiteX0" fmla="*/ 0 w 88213"/>
                  <a:gd name="connsiteY0" fmla="*/ 25325 h 69795"/>
                  <a:gd name="connsiteX1" fmla="*/ 88214 w 88213"/>
                  <a:gd name="connsiteY1" fmla="*/ 0 h 69795"/>
                  <a:gd name="connsiteX2" fmla="*/ 88214 w 88213"/>
                  <a:gd name="connsiteY2" fmla="*/ 18842 h 69795"/>
                  <a:gd name="connsiteX3" fmla="*/ 0 w 88213"/>
                  <a:gd name="connsiteY3" fmla="*/ 69796 h 69795"/>
                  <a:gd name="connsiteX4" fmla="*/ 0 w 88213"/>
                  <a:gd name="connsiteY4" fmla="*/ 25325 h 6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13" h="69795">
                    <a:moveTo>
                      <a:pt x="0" y="25325"/>
                    </a:moveTo>
                    <a:lnTo>
                      <a:pt x="88214" y="0"/>
                    </a:lnTo>
                    <a:lnTo>
                      <a:pt x="88214" y="18842"/>
                    </a:lnTo>
                    <a:lnTo>
                      <a:pt x="0" y="69796"/>
                    </a:lnTo>
                    <a:lnTo>
                      <a:pt x="0" y="25325"/>
                    </a:lnTo>
                    <a:close/>
                  </a:path>
                </a:pathLst>
              </a:custGeom>
              <a:solidFill>
                <a:srgbClr val="EBEBEB"/>
              </a:solidFill>
              <a:ln w="6058" cap="flat">
                <a:noFill/>
                <a:prstDash val="solid"/>
                <a:miter/>
              </a:ln>
            </p:spPr>
            <p:txBody>
              <a:bodyPr rtlCol="0" anchor="ctr"/>
              <a:lstStyle/>
              <a:p>
                <a:endParaRPr lang="fr-FR"/>
              </a:p>
            </p:txBody>
          </p:sp>
          <p:sp>
            <p:nvSpPr>
              <p:cNvPr id="182" name="Forme libre : forme 181">
                <a:extLst>
                  <a:ext uri="{FF2B5EF4-FFF2-40B4-BE49-F238E27FC236}">
                    <a16:creationId xmlns:a16="http://schemas.microsoft.com/office/drawing/2014/main" id="{F549010D-B03E-DB45-8146-3C6A57450025}"/>
                  </a:ext>
                </a:extLst>
              </p:cNvPr>
              <p:cNvSpPr/>
              <p:nvPr/>
            </p:nvSpPr>
            <p:spPr>
              <a:xfrm>
                <a:off x="2087536" y="4039861"/>
                <a:ext cx="96938" cy="29505"/>
              </a:xfrm>
              <a:custGeom>
                <a:avLst/>
                <a:gdLst>
                  <a:gd name="connsiteX0" fmla="*/ 8724 w 96938"/>
                  <a:gd name="connsiteY0" fmla="*/ 29506 h 29505"/>
                  <a:gd name="connsiteX1" fmla="*/ 0 w 96938"/>
                  <a:gd name="connsiteY1" fmla="*/ 24174 h 29505"/>
                  <a:gd name="connsiteX2" fmla="*/ 88517 w 96938"/>
                  <a:gd name="connsiteY2" fmla="*/ 0 h 29505"/>
                  <a:gd name="connsiteX3" fmla="*/ 96938 w 96938"/>
                  <a:gd name="connsiteY3" fmla="*/ 4180 h 29505"/>
                  <a:gd name="connsiteX4" fmla="*/ 8724 w 96938"/>
                  <a:gd name="connsiteY4" fmla="*/ 29506 h 29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38" h="29505">
                    <a:moveTo>
                      <a:pt x="8724" y="29506"/>
                    </a:moveTo>
                    <a:lnTo>
                      <a:pt x="0" y="24174"/>
                    </a:lnTo>
                    <a:lnTo>
                      <a:pt x="88517" y="0"/>
                    </a:lnTo>
                    <a:lnTo>
                      <a:pt x="96938" y="4180"/>
                    </a:lnTo>
                    <a:lnTo>
                      <a:pt x="8724" y="29506"/>
                    </a:lnTo>
                    <a:close/>
                  </a:path>
                </a:pathLst>
              </a:custGeom>
              <a:solidFill>
                <a:srgbClr val="F5F5F5"/>
              </a:solidFill>
              <a:ln w="6058" cap="flat">
                <a:noFill/>
                <a:prstDash val="solid"/>
                <a:miter/>
              </a:ln>
            </p:spPr>
            <p:txBody>
              <a:bodyPr rtlCol="0" anchor="ctr"/>
              <a:lstStyle/>
              <a:p>
                <a:endParaRPr lang="fr-FR"/>
              </a:p>
            </p:txBody>
          </p:sp>
          <p:sp>
            <p:nvSpPr>
              <p:cNvPr id="183" name="Forme libre : forme 182">
                <a:extLst>
                  <a:ext uri="{FF2B5EF4-FFF2-40B4-BE49-F238E27FC236}">
                    <a16:creationId xmlns:a16="http://schemas.microsoft.com/office/drawing/2014/main" id="{1F92BEC2-97A3-DFFE-86DC-EA41A86A1B11}"/>
                  </a:ext>
                </a:extLst>
              </p:cNvPr>
              <p:cNvSpPr/>
              <p:nvPr/>
            </p:nvSpPr>
            <p:spPr>
              <a:xfrm>
                <a:off x="1932980" y="4059672"/>
                <a:ext cx="125111" cy="65918"/>
              </a:xfrm>
              <a:custGeom>
                <a:avLst/>
                <a:gdLst>
                  <a:gd name="connsiteX0" fmla="*/ 125111 w 125111"/>
                  <a:gd name="connsiteY0" fmla="*/ 65918 h 65918"/>
                  <a:gd name="connsiteX1" fmla="*/ 0 w 125111"/>
                  <a:gd name="connsiteY1" fmla="*/ 19085 h 65918"/>
                  <a:gd name="connsiteX2" fmla="*/ 0 w 125111"/>
                  <a:gd name="connsiteY2" fmla="*/ 0 h 65918"/>
                  <a:gd name="connsiteX3" fmla="*/ 125111 w 125111"/>
                  <a:gd name="connsiteY3" fmla="*/ 11148 h 65918"/>
                  <a:gd name="connsiteX4" fmla="*/ 125111 w 125111"/>
                  <a:gd name="connsiteY4" fmla="*/ 65918 h 65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111" h="65918">
                    <a:moveTo>
                      <a:pt x="125111" y="65918"/>
                    </a:moveTo>
                    <a:lnTo>
                      <a:pt x="0" y="19085"/>
                    </a:lnTo>
                    <a:lnTo>
                      <a:pt x="0" y="0"/>
                    </a:lnTo>
                    <a:lnTo>
                      <a:pt x="125111" y="11148"/>
                    </a:lnTo>
                    <a:lnTo>
                      <a:pt x="125111" y="65918"/>
                    </a:lnTo>
                    <a:close/>
                  </a:path>
                </a:pathLst>
              </a:custGeom>
              <a:solidFill>
                <a:srgbClr val="EBEBEB"/>
              </a:solidFill>
              <a:ln w="6058" cap="flat">
                <a:noFill/>
                <a:prstDash val="solid"/>
                <a:miter/>
              </a:ln>
            </p:spPr>
            <p:txBody>
              <a:bodyPr rtlCol="0" anchor="ctr"/>
              <a:lstStyle/>
              <a:p>
                <a:endParaRPr lang="fr-FR"/>
              </a:p>
            </p:txBody>
          </p:sp>
          <p:sp>
            <p:nvSpPr>
              <p:cNvPr id="184" name="Forme libre : forme 183">
                <a:extLst>
                  <a:ext uri="{FF2B5EF4-FFF2-40B4-BE49-F238E27FC236}">
                    <a16:creationId xmlns:a16="http://schemas.microsoft.com/office/drawing/2014/main" id="{45FB8BA1-4975-FC76-5327-C982D0EF1300}"/>
                  </a:ext>
                </a:extLst>
              </p:cNvPr>
              <p:cNvSpPr/>
              <p:nvPr/>
            </p:nvSpPr>
            <p:spPr>
              <a:xfrm>
                <a:off x="1932980" y="4057249"/>
                <a:ext cx="132563" cy="13571"/>
              </a:xfrm>
              <a:custGeom>
                <a:avLst/>
                <a:gdLst>
                  <a:gd name="connsiteX0" fmla="*/ 0 w 132563"/>
                  <a:gd name="connsiteY0" fmla="*/ 2423 h 13571"/>
                  <a:gd name="connsiteX1" fmla="*/ 9209 w 132563"/>
                  <a:gd name="connsiteY1" fmla="*/ 0 h 13571"/>
                  <a:gd name="connsiteX2" fmla="*/ 132563 w 132563"/>
                  <a:gd name="connsiteY2" fmla="*/ 7937 h 13571"/>
                  <a:gd name="connsiteX3" fmla="*/ 125111 w 132563"/>
                  <a:gd name="connsiteY3" fmla="*/ 13571 h 13571"/>
                  <a:gd name="connsiteX4" fmla="*/ 0 w 132563"/>
                  <a:gd name="connsiteY4" fmla="*/ 2423 h 13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563" h="13571">
                    <a:moveTo>
                      <a:pt x="0" y="2423"/>
                    </a:moveTo>
                    <a:lnTo>
                      <a:pt x="9209" y="0"/>
                    </a:lnTo>
                    <a:lnTo>
                      <a:pt x="132563" y="7937"/>
                    </a:lnTo>
                    <a:lnTo>
                      <a:pt x="125111" y="13571"/>
                    </a:lnTo>
                    <a:lnTo>
                      <a:pt x="0" y="2423"/>
                    </a:lnTo>
                    <a:close/>
                  </a:path>
                </a:pathLst>
              </a:custGeom>
              <a:solidFill>
                <a:srgbClr val="F5F5F5"/>
              </a:solidFill>
              <a:ln w="6058" cap="flat">
                <a:noFill/>
                <a:prstDash val="solid"/>
                <a:miter/>
              </a:ln>
            </p:spPr>
            <p:txBody>
              <a:bodyPr rtlCol="0" anchor="ctr"/>
              <a:lstStyle/>
              <a:p>
                <a:endParaRPr lang="fr-FR"/>
              </a:p>
            </p:txBody>
          </p:sp>
          <p:sp>
            <p:nvSpPr>
              <p:cNvPr id="185" name="Forme libre : forme 184">
                <a:extLst>
                  <a:ext uri="{FF2B5EF4-FFF2-40B4-BE49-F238E27FC236}">
                    <a16:creationId xmlns:a16="http://schemas.microsoft.com/office/drawing/2014/main" id="{07391FC1-D3DE-3AC6-F318-2D8C003D871F}"/>
                  </a:ext>
                </a:extLst>
              </p:cNvPr>
              <p:cNvSpPr/>
              <p:nvPr/>
            </p:nvSpPr>
            <p:spPr>
              <a:xfrm>
                <a:off x="2054698" y="3995875"/>
                <a:ext cx="43561" cy="134350"/>
              </a:xfrm>
              <a:custGeom>
                <a:avLst/>
                <a:gdLst>
                  <a:gd name="connsiteX0" fmla="*/ 0 w 43561"/>
                  <a:gd name="connsiteY0" fmla="*/ 123718 h 134350"/>
                  <a:gd name="connsiteX1" fmla="*/ 43562 w 43561"/>
                  <a:gd name="connsiteY1" fmla="*/ 123718 h 134350"/>
                  <a:gd name="connsiteX2" fmla="*/ 43562 w 43561"/>
                  <a:gd name="connsiteY2" fmla="*/ 0 h 134350"/>
                  <a:gd name="connsiteX3" fmla="*/ 0 w 43561"/>
                  <a:gd name="connsiteY3" fmla="*/ 0 h 134350"/>
                </a:gdLst>
                <a:ahLst/>
                <a:cxnLst>
                  <a:cxn ang="0">
                    <a:pos x="connsiteX0" y="connsiteY0"/>
                  </a:cxn>
                  <a:cxn ang="0">
                    <a:pos x="connsiteX1" y="connsiteY1"/>
                  </a:cxn>
                  <a:cxn ang="0">
                    <a:pos x="connsiteX2" y="connsiteY2"/>
                  </a:cxn>
                  <a:cxn ang="0">
                    <a:pos x="connsiteX3" y="connsiteY3"/>
                  </a:cxn>
                </a:cxnLst>
                <a:rect l="l" t="t" r="r" b="b"/>
                <a:pathLst>
                  <a:path w="43561" h="134350">
                    <a:moveTo>
                      <a:pt x="0" y="123718"/>
                    </a:moveTo>
                    <a:cubicBezTo>
                      <a:pt x="0" y="137895"/>
                      <a:pt x="43562" y="137895"/>
                      <a:pt x="43562" y="123718"/>
                    </a:cubicBezTo>
                    <a:lnTo>
                      <a:pt x="43562" y="0"/>
                    </a:lnTo>
                    <a:lnTo>
                      <a:pt x="0" y="0"/>
                    </a:lnTo>
                    <a:close/>
                  </a:path>
                </a:pathLst>
              </a:custGeom>
              <a:solidFill>
                <a:srgbClr val="FAFAFA"/>
              </a:solidFill>
              <a:ln w="6058" cap="flat">
                <a:noFill/>
                <a:prstDash val="solid"/>
                <a:miter/>
              </a:ln>
            </p:spPr>
            <p:txBody>
              <a:bodyPr rtlCol="0" anchor="ctr"/>
              <a:lstStyle/>
              <a:p>
                <a:endParaRPr lang="fr-FR"/>
              </a:p>
            </p:txBody>
          </p:sp>
          <p:sp>
            <p:nvSpPr>
              <p:cNvPr id="186" name="Forme libre : forme 185">
                <a:extLst>
                  <a:ext uri="{FF2B5EF4-FFF2-40B4-BE49-F238E27FC236}">
                    <a16:creationId xmlns:a16="http://schemas.microsoft.com/office/drawing/2014/main" id="{4B4A6652-E949-8B08-5A4C-F78E40DFCA1C}"/>
                  </a:ext>
                </a:extLst>
              </p:cNvPr>
              <p:cNvSpPr/>
              <p:nvPr/>
            </p:nvSpPr>
            <p:spPr>
              <a:xfrm>
                <a:off x="2072510" y="4087179"/>
                <a:ext cx="39017" cy="155585"/>
              </a:xfrm>
              <a:custGeom>
                <a:avLst/>
                <a:gdLst>
                  <a:gd name="connsiteX0" fmla="*/ 14783 w 39017"/>
                  <a:gd name="connsiteY0" fmla="*/ 0 h 155585"/>
                  <a:gd name="connsiteX1" fmla="*/ 39018 w 39017"/>
                  <a:gd name="connsiteY1" fmla="*/ 155586 h 155585"/>
                  <a:gd name="connsiteX2" fmla="*/ 22659 w 39017"/>
                  <a:gd name="connsiteY2" fmla="*/ 155586 h 155585"/>
                  <a:gd name="connsiteX3" fmla="*/ 0 w 39017"/>
                  <a:gd name="connsiteY3" fmla="*/ 0 h 155585"/>
                  <a:gd name="connsiteX4" fmla="*/ 14783 w 39017"/>
                  <a:gd name="connsiteY4" fmla="*/ 0 h 155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17" h="155585">
                    <a:moveTo>
                      <a:pt x="14783" y="0"/>
                    </a:moveTo>
                    <a:lnTo>
                      <a:pt x="39018" y="155586"/>
                    </a:lnTo>
                    <a:lnTo>
                      <a:pt x="22659" y="155586"/>
                    </a:lnTo>
                    <a:lnTo>
                      <a:pt x="0" y="0"/>
                    </a:lnTo>
                    <a:cubicBezTo>
                      <a:pt x="4826" y="1417"/>
                      <a:pt x="9957" y="1417"/>
                      <a:pt x="14783" y="0"/>
                    </a:cubicBezTo>
                    <a:close/>
                  </a:path>
                </a:pathLst>
              </a:custGeom>
              <a:solidFill>
                <a:srgbClr val="F5F5F5"/>
              </a:solidFill>
              <a:ln w="6058" cap="flat">
                <a:noFill/>
                <a:prstDash val="solid"/>
                <a:miter/>
              </a:ln>
            </p:spPr>
            <p:txBody>
              <a:bodyPr rtlCol="0" anchor="ctr"/>
              <a:lstStyle/>
              <a:p>
                <a:endParaRPr lang="fr-FR"/>
              </a:p>
            </p:txBody>
          </p:sp>
          <p:sp>
            <p:nvSpPr>
              <p:cNvPr id="187" name="Forme libre : forme 186">
                <a:extLst>
                  <a:ext uri="{FF2B5EF4-FFF2-40B4-BE49-F238E27FC236}">
                    <a16:creationId xmlns:a16="http://schemas.microsoft.com/office/drawing/2014/main" id="{12A0DCA3-B1F6-00D2-8BB2-F69ADCEEFD74}"/>
                  </a:ext>
                </a:extLst>
              </p:cNvPr>
              <p:cNvSpPr/>
              <p:nvPr/>
            </p:nvSpPr>
            <p:spPr>
              <a:xfrm>
                <a:off x="2072510" y="4087421"/>
                <a:ext cx="22417" cy="181638"/>
              </a:xfrm>
              <a:custGeom>
                <a:avLst/>
                <a:gdLst>
                  <a:gd name="connsiteX0" fmla="*/ 0 w 22417"/>
                  <a:gd name="connsiteY0" fmla="*/ 0 h 181638"/>
                  <a:gd name="connsiteX1" fmla="*/ 0 w 22417"/>
                  <a:gd name="connsiteY1" fmla="*/ 42653 h 181638"/>
                  <a:gd name="connsiteX2" fmla="*/ 22417 w 22417"/>
                  <a:gd name="connsiteY2" fmla="*/ 181638 h 181638"/>
                  <a:gd name="connsiteX3" fmla="*/ 22417 w 22417"/>
                  <a:gd name="connsiteY3" fmla="*/ 155344 h 181638"/>
                  <a:gd name="connsiteX4" fmla="*/ 0 w 22417"/>
                  <a:gd name="connsiteY4" fmla="*/ 0 h 18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7" h="181638">
                    <a:moveTo>
                      <a:pt x="0" y="0"/>
                    </a:moveTo>
                    <a:lnTo>
                      <a:pt x="0" y="42653"/>
                    </a:lnTo>
                    <a:lnTo>
                      <a:pt x="22417" y="181638"/>
                    </a:lnTo>
                    <a:lnTo>
                      <a:pt x="22417" y="155344"/>
                    </a:lnTo>
                    <a:lnTo>
                      <a:pt x="0" y="0"/>
                    </a:lnTo>
                    <a:close/>
                  </a:path>
                </a:pathLst>
              </a:custGeom>
              <a:solidFill>
                <a:srgbClr val="EBEBEB"/>
              </a:solidFill>
              <a:ln w="6058" cap="flat">
                <a:noFill/>
                <a:prstDash val="solid"/>
                <a:miter/>
              </a:ln>
            </p:spPr>
            <p:txBody>
              <a:bodyPr rtlCol="0" anchor="ctr"/>
              <a:lstStyle/>
              <a:p>
                <a:endParaRPr lang="fr-FR"/>
              </a:p>
            </p:txBody>
          </p:sp>
          <p:sp>
            <p:nvSpPr>
              <p:cNvPr id="188" name="Forme libre : forme 187">
                <a:extLst>
                  <a:ext uri="{FF2B5EF4-FFF2-40B4-BE49-F238E27FC236}">
                    <a16:creationId xmlns:a16="http://schemas.microsoft.com/office/drawing/2014/main" id="{93796B23-36EC-EBE9-A6FC-E7AEEA29C40A}"/>
                  </a:ext>
                </a:extLst>
              </p:cNvPr>
              <p:cNvSpPr/>
              <p:nvPr/>
            </p:nvSpPr>
            <p:spPr>
              <a:xfrm>
                <a:off x="2094927" y="4242765"/>
                <a:ext cx="16358" cy="26294"/>
              </a:xfrm>
              <a:custGeom>
                <a:avLst/>
                <a:gdLst>
                  <a:gd name="connsiteX0" fmla="*/ 0 w 16358"/>
                  <a:gd name="connsiteY0" fmla="*/ 0 h 26294"/>
                  <a:gd name="connsiteX1" fmla="*/ 16358 w 16358"/>
                  <a:gd name="connsiteY1" fmla="*/ 0 h 26294"/>
                  <a:gd name="connsiteX2" fmla="*/ 16358 w 16358"/>
                  <a:gd name="connsiteY2" fmla="*/ 26294 h 26294"/>
                  <a:gd name="connsiteX3" fmla="*/ 0 w 16358"/>
                  <a:gd name="connsiteY3" fmla="*/ 26294 h 26294"/>
                </a:gdLst>
                <a:ahLst/>
                <a:cxnLst>
                  <a:cxn ang="0">
                    <a:pos x="connsiteX0" y="connsiteY0"/>
                  </a:cxn>
                  <a:cxn ang="0">
                    <a:pos x="connsiteX1" y="connsiteY1"/>
                  </a:cxn>
                  <a:cxn ang="0">
                    <a:pos x="connsiteX2" y="connsiteY2"/>
                  </a:cxn>
                  <a:cxn ang="0">
                    <a:pos x="connsiteX3" y="connsiteY3"/>
                  </a:cxn>
                </a:cxnLst>
                <a:rect l="l" t="t" r="r" b="b"/>
                <a:pathLst>
                  <a:path w="16358" h="26294">
                    <a:moveTo>
                      <a:pt x="0" y="0"/>
                    </a:moveTo>
                    <a:lnTo>
                      <a:pt x="16358" y="0"/>
                    </a:lnTo>
                    <a:lnTo>
                      <a:pt x="16358" y="26294"/>
                    </a:lnTo>
                    <a:lnTo>
                      <a:pt x="0" y="26294"/>
                    </a:lnTo>
                    <a:close/>
                  </a:path>
                </a:pathLst>
              </a:custGeom>
              <a:solidFill>
                <a:srgbClr val="E0E0E0"/>
              </a:solidFill>
              <a:ln w="6058" cap="flat">
                <a:noFill/>
                <a:prstDash val="solid"/>
                <a:miter/>
              </a:ln>
            </p:spPr>
            <p:txBody>
              <a:bodyPr rtlCol="0" anchor="ctr"/>
              <a:lstStyle/>
              <a:p>
                <a:endParaRPr lang="fr-FR"/>
              </a:p>
            </p:txBody>
          </p:sp>
          <p:sp>
            <p:nvSpPr>
              <p:cNvPr id="189" name="Forme libre : forme 188">
                <a:extLst>
                  <a:ext uri="{FF2B5EF4-FFF2-40B4-BE49-F238E27FC236}">
                    <a16:creationId xmlns:a16="http://schemas.microsoft.com/office/drawing/2014/main" id="{66945781-4EB3-6A05-3212-B879A61377FA}"/>
                  </a:ext>
                </a:extLst>
              </p:cNvPr>
              <p:cNvSpPr/>
              <p:nvPr/>
            </p:nvSpPr>
            <p:spPr>
              <a:xfrm>
                <a:off x="1903777" y="4087542"/>
                <a:ext cx="161281" cy="125837"/>
              </a:xfrm>
              <a:custGeom>
                <a:avLst/>
                <a:gdLst>
                  <a:gd name="connsiteX0" fmla="*/ 161281 w 161281"/>
                  <a:gd name="connsiteY0" fmla="*/ 41259 h 125837"/>
                  <a:gd name="connsiteX1" fmla="*/ 0 w 161281"/>
                  <a:gd name="connsiteY1" fmla="*/ 125838 h 125837"/>
                  <a:gd name="connsiteX2" fmla="*/ 0 w 161281"/>
                  <a:gd name="connsiteY2" fmla="*/ 99786 h 125837"/>
                  <a:gd name="connsiteX3" fmla="*/ 161281 w 161281"/>
                  <a:gd name="connsiteY3" fmla="*/ 0 h 125837"/>
                  <a:gd name="connsiteX4" fmla="*/ 161281 w 161281"/>
                  <a:gd name="connsiteY4" fmla="*/ 41259 h 125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281" h="125837">
                    <a:moveTo>
                      <a:pt x="161281" y="41259"/>
                    </a:moveTo>
                    <a:lnTo>
                      <a:pt x="0" y="125838"/>
                    </a:lnTo>
                    <a:lnTo>
                      <a:pt x="0" y="99786"/>
                    </a:lnTo>
                    <a:lnTo>
                      <a:pt x="161281" y="0"/>
                    </a:lnTo>
                    <a:lnTo>
                      <a:pt x="161281" y="41259"/>
                    </a:lnTo>
                    <a:close/>
                  </a:path>
                </a:pathLst>
              </a:custGeom>
              <a:solidFill>
                <a:srgbClr val="EBEBEB"/>
              </a:solidFill>
              <a:ln w="6058" cap="flat">
                <a:noFill/>
                <a:prstDash val="solid"/>
                <a:miter/>
              </a:ln>
            </p:spPr>
            <p:txBody>
              <a:bodyPr rtlCol="0" anchor="ctr"/>
              <a:lstStyle/>
              <a:p>
                <a:endParaRPr lang="fr-FR"/>
              </a:p>
            </p:txBody>
          </p:sp>
          <p:sp>
            <p:nvSpPr>
              <p:cNvPr id="190" name="Forme libre : forme 189">
                <a:extLst>
                  <a:ext uri="{FF2B5EF4-FFF2-40B4-BE49-F238E27FC236}">
                    <a16:creationId xmlns:a16="http://schemas.microsoft.com/office/drawing/2014/main" id="{EECE09D8-FD14-823B-8BF2-3933F512A034}"/>
                  </a:ext>
                </a:extLst>
              </p:cNvPr>
              <p:cNvSpPr/>
              <p:nvPr/>
            </p:nvSpPr>
            <p:spPr>
              <a:xfrm>
                <a:off x="1893417" y="4082816"/>
                <a:ext cx="171641" cy="104511"/>
              </a:xfrm>
              <a:custGeom>
                <a:avLst/>
                <a:gdLst>
                  <a:gd name="connsiteX0" fmla="*/ 171641 w 171641"/>
                  <a:gd name="connsiteY0" fmla="*/ 4726 h 104511"/>
                  <a:gd name="connsiteX1" fmla="*/ 161281 w 171641"/>
                  <a:gd name="connsiteY1" fmla="*/ 0 h 104511"/>
                  <a:gd name="connsiteX2" fmla="*/ 0 w 171641"/>
                  <a:gd name="connsiteY2" fmla="*/ 97665 h 104511"/>
                  <a:gd name="connsiteX3" fmla="*/ 10118 w 171641"/>
                  <a:gd name="connsiteY3" fmla="*/ 104512 h 104511"/>
                </a:gdLst>
                <a:ahLst/>
                <a:cxnLst>
                  <a:cxn ang="0">
                    <a:pos x="connsiteX0" y="connsiteY0"/>
                  </a:cxn>
                  <a:cxn ang="0">
                    <a:pos x="connsiteX1" y="connsiteY1"/>
                  </a:cxn>
                  <a:cxn ang="0">
                    <a:pos x="connsiteX2" y="connsiteY2"/>
                  </a:cxn>
                  <a:cxn ang="0">
                    <a:pos x="connsiteX3" y="connsiteY3"/>
                  </a:cxn>
                </a:cxnLst>
                <a:rect l="l" t="t" r="r" b="b"/>
                <a:pathLst>
                  <a:path w="171641" h="104511">
                    <a:moveTo>
                      <a:pt x="171641" y="4726"/>
                    </a:moveTo>
                    <a:cubicBezTo>
                      <a:pt x="167778" y="4276"/>
                      <a:pt x="164153" y="2623"/>
                      <a:pt x="161281" y="0"/>
                    </a:cubicBezTo>
                    <a:lnTo>
                      <a:pt x="0" y="97665"/>
                    </a:lnTo>
                    <a:lnTo>
                      <a:pt x="10118" y="104512"/>
                    </a:lnTo>
                    <a:close/>
                  </a:path>
                </a:pathLst>
              </a:custGeom>
              <a:solidFill>
                <a:srgbClr val="F5F5F5"/>
              </a:solidFill>
              <a:ln w="6058" cap="flat">
                <a:noFill/>
                <a:prstDash val="solid"/>
                <a:miter/>
              </a:ln>
            </p:spPr>
            <p:txBody>
              <a:bodyPr rtlCol="0" anchor="ctr"/>
              <a:lstStyle/>
              <a:p>
                <a:endParaRPr lang="fr-FR"/>
              </a:p>
            </p:txBody>
          </p:sp>
          <p:sp>
            <p:nvSpPr>
              <p:cNvPr id="191" name="Forme libre : forme 190">
                <a:extLst>
                  <a:ext uri="{FF2B5EF4-FFF2-40B4-BE49-F238E27FC236}">
                    <a16:creationId xmlns:a16="http://schemas.microsoft.com/office/drawing/2014/main" id="{2765FF53-632A-0ACB-4A11-D4B29CB7F901}"/>
                  </a:ext>
                </a:extLst>
              </p:cNvPr>
              <p:cNvSpPr/>
              <p:nvPr/>
            </p:nvSpPr>
            <p:spPr>
              <a:xfrm>
                <a:off x="1893659" y="4180482"/>
                <a:ext cx="10117" cy="32898"/>
              </a:xfrm>
              <a:custGeom>
                <a:avLst/>
                <a:gdLst>
                  <a:gd name="connsiteX0" fmla="*/ 10118 w 10117"/>
                  <a:gd name="connsiteY0" fmla="*/ 32898 h 32898"/>
                  <a:gd name="connsiteX1" fmla="*/ 10118 w 10117"/>
                  <a:gd name="connsiteY1" fmla="*/ 6846 h 32898"/>
                  <a:gd name="connsiteX2" fmla="*/ 0 w 10117"/>
                  <a:gd name="connsiteY2" fmla="*/ 0 h 32898"/>
                  <a:gd name="connsiteX3" fmla="*/ 0 w 10117"/>
                  <a:gd name="connsiteY3" fmla="*/ 25265 h 32898"/>
                  <a:gd name="connsiteX4" fmla="*/ 10118 w 10117"/>
                  <a:gd name="connsiteY4" fmla="*/ 32898 h 3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7" h="32898">
                    <a:moveTo>
                      <a:pt x="10118" y="32898"/>
                    </a:moveTo>
                    <a:lnTo>
                      <a:pt x="10118" y="6846"/>
                    </a:lnTo>
                    <a:lnTo>
                      <a:pt x="0" y="0"/>
                    </a:lnTo>
                    <a:lnTo>
                      <a:pt x="0" y="25265"/>
                    </a:lnTo>
                    <a:lnTo>
                      <a:pt x="10118" y="32898"/>
                    </a:lnTo>
                    <a:close/>
                  </a:path>
                </a:pathLst>
              </a:custGeom>
              <a:solidFill>
                <a:srgbClr val="E0E0E0"/>
              </a:solidFill>
              <a:ln w="6058" cap="flat">
                <a:noFill/>
                <a:prstDash val="solid"/>
                <a:miter/>
              </a:ln>
            </p:spPr>
            <p:txBody>
              <a:bodyPr rtlCol="0" anchor="ctr"/>
              <a:lstStyle/>
              <a:p>
                <a:endParaRPr lang="fr-FR"/>
              </a:p>
            </p:txBody>
          </p:sp>
          <p:sp>
            <p:nvSpPr>
              <p:cNvPr id="192" name="Forme libre : forme 191">
                <a:extLst>
                  <a:ext uri="{FF2B5EF4-FFF2-40B4-BE49-F238E27FC236}">
                    <a16:creationId xmlns:a16="http://schemas.microsoft.com/office/drawing/2014/main" id="{0B734C6C-D40C-E2C4-EECB-D44F1B5473A7}"/>
                  </a:ext>
                </a:extLst>
              </p:cNvPr>
              <p:cNvSpPr/>
              <p:nvPr/>
            </p:nvSpPr>
            <p:spPr>
              <a:xfrm>
                <a:off x="2096139" y="4085785"/>
                <a:ext cx="172307" cy="97665"/>
              </a:xfrm>
              <a:custGeom>
                <a:avLst/>
                <a:gdLst>
                  <a:gd name="connsiteX0" fmla="*/ 172308 w 172307"/>
                  <a:gd name="connsiteY0" fmla="*/ 97666 h 97665"/>
                  <a:gd name="connsiteX1" fmla="*/ 0 w 172307"/>
                  <a:gd name="connsiteY1" fmla="*/ 38715 h 97665"/>
                  <a:gd name="connsiteX2" fmla="*/ 0 w 172307"/>
                  <a:gd name="connsiteY2" fmla="*/ 0 h 97665"/>
                  <a:gd name="connsiteX3" fmla="*/ 172308 w 172307"/>
                  <a:gd name="connsiteY3" fmla="*/ 71674 h 97665"/>
                  <a:gd name="connsiteX4" fmla="*/ 172308 w 172307"/>
                  <a:gd name="connsiteY4" fmla="*/ 97666 h 97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07" h="97665">
                    <a:moveTo>
                      <a:pt x="172308" y="97666"/>
                    </a:moveTo>
                    <a:lnTo>
                      <a:pt x="0" y="38715"/>
                    </a:lnTo>
                    <a:lnTo>
                      <a:pt x="0" y="0"/>
                    </a:lnTo>
                    <a:lnTo>
                      <a:pt x="172308" y="71674"/>
                    </a:lnTo>
                    <a:lnTo>
                      <a:pt x="172308" y="97666"/>
                    </a:lnTo>
                    <a:close/>
                  </a:path>
                </a:pathLst>
              </a:custGeom>
              <a:solidFill>
                <a:srgbClr val="EBEBEB"/>
              </a:solidFill>
              <a:ln w="6058" cap="flat">
                <a:noFill/>
                <a:prstDash val="solid"/>
                <a:miter/>
              </a:ln>
            </p:spPr>
            <p:txBody>
              <a:bodyPr rtlCol="0" anchor="ctr"/>
              <a:lstStyle/>
              <a:p>
                <a:endParaRPr lang="fr-FR"/>
              </a:p>
            </p:txBody>
          </p:sp>
          <p:sp>
            <p:nvSpPr>
              <p:cNvPr id="193" name="Forme libre : forme 192">
                <a:extLst>
                  <a:ext uri="{FF2B5EF4-FFF2-40B4-BE49-F238E27FC236}">
                    <a16:creationId xmlns:a16="http://schemas.microsoft.com/office/drawing/2014/main" id="{26AB442E-B6C1-BC78-2EBA-72B3D7057EB5}"/>
                  </a:ext>
                </a:extLst>
              </p:cNvPr>
              <p:cNvSpPr/>
              <p:nvPr/>
            </p:nvSpPr>
            <p:spPr>
              <a:xfrm>
                <a:off x="2096139" y="4079060"/>
                <a:ext cx="177397" cy="78398"/>
              </a:xfrm>
              <a:custGeom>
                <a:avLst/>
                <a:gdLst>
                  <a:gd name="connsiteX0" fmla="*/ 0 w 177397"/>
                  <a:gd name="connsiteY0" fmla="*/ 6725 h 78398"/>
                  <a:gd name="connsiteX1" fmla="*/ 2121 w 177397"/>
                  <a:gd name="connsiteY1" fmla="*/ 0 h 78398"/>
                  <a:gd name="connsiteX2" fmla="*/ 177397 w 177397"/>
                  <a:gd name="connsiteY2" fmla="*/ 76278 h 78398"/>
                  <a:gd name="connsiteX3" fmla="*/ 172308 w 177397"/>
                  <a:gd name="connsiteY3" fmla="*/ 78399 h 78398"/>
                </a:gdLst>
                <a:ahLst/>
                <a:cxnLst>
                  <a:cxn ang="0">
                    <a:pos x="connsiteX0" y="connsiteY0"/>
                  </a:cxn>
                  <a:cxn ang="0">
                    <a:pos x="connsiteX1" y="connsiteY1"/>
                  </a:cxn>
                  <a:cxn ang="0">
                    <a:pos x="connsiteX2" y="connsiteY2"/>
                  </a:cxn>
                  <a:cxn ang="0">
                    <a:pos x="connsiteX3" y="connsiteY3"/>
                  </a:cxn>
                </a:cxnLst>
                <a:rect l="l" t="t" r="r" b="b"/>
                <a:pathLst>
                  <a:path w="177397" h="78398">
                    <a:moveTo>
                      <a:pt x="0" y="6725"/>
                    </a:moveTo>
                    <a:cubicBezTo>
                      <a:pt x="1394" y="6301"/>
                      <a:pt x="1999" y="3817"/>
                      <a:pt x="2121" y="0"/>
                    </a:cubicBezTo>
                    <a:lnTo>
                      <a:pt x="177397" y="76278"/>
                    </a:lnTo>
                    <a:lnTo>
                      <a:pt x="172308" y="78399"/>
                    </a:lnTo>
                    <a:close/>
                  </a:path>
                </a:pathLst>
              </a:custGeom>
              <a:solidFill>
                <a:srgbClr val="F5F5F5"/>
              </a:solidFill>
              <a:ln w="6058" cap="flat">
                <a:noFill/>
                <a:prstDash val="solid"/>
                <a:miter/>
              </a:ln>
            </p:spPr>
            <p:txBody>
              <a:bodyPr rtlCol="0" anchor="ctr"/>
              <a:lstStyle/>
              <a:p>
                <a:endParaRPr lang="fr-FR"/>
              </a:p>
            </p:txBody>
          </p:sp>
          <p:sp>
            <p:nvSpPr>
              <p:cNvPr id="194" name="Forme libre : forme 193">
                <a:extLst>
                  <a:ext uri="{FF2B5EF4-FFF2-40B4-BE49-F238E27FC236}">
                    <a16:creationId xmlns:a16="http://schemas.microsoft.com/office/drawing/2014/main" id="{0E2F5707-70FC-298A-80B1-DA5FE37DB608}"/>
                  </a:ext>
                </a:extLst>
              </p:cNvPr>
              <p:cNvSpPr/>
              <p:nvPr/>
            </p:nvSpPr>
            <p:spPr>
              <a:xfrm>
                <a:off x="2268447" y="4155338"/>
                <a:ext cx="5089" cy="28112"/>
              </a:xfrm>
              <a:custGeom>
                <a:avLst/>
                <a:gdLst>
                  <a:gd name="connsiteX0" fmla="*/ 5089 w 5089"/>
                  <a:gd name="connsiteY0" fmla="*/ 0 h 28112"/>
                  <a:gd name="connsiteX1" fmla="*/ 5089 w 5089"/>
                  <a:gd name="connsiteY1" fmla="*/ 25204 h 28112"/>
                  <a:gd name="connsiteX2" fmla="*/ 0 w 5089"/>
                  <a:gd name="connsiteY2" fmla="*/ 28112 h 28112"/>
                  <a:gd name="connsiteX3" fmla="*/ 0 w 5089"/>
                  <a:gd name="connsiteY3" fmla="*/ 2121 h 28112"/>
                  <a:gd name="connsiteX4" fmla="*/ 5089 w 5089"/>
                  <a:gd name="connsiteY4" fmla="*/ 0 h 2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9" h="28112">
                    <a:moveTo>
                      <a:pt x="5089" y="0"/>
                    </a:moveTo>
                    <a:lnTo>
                      <a:pt x="5089" y="25204"/>
                    </a:lnTo>
                    <a:lnTo>
                      <a:pt x="0" y="28112"/>
                    </a:lnTo>
                    <a:lnTo>
                      <a:pt x="0" y="2121"/>
                    </a:lnTo>
                    <a:lnTo>
                      <a:pt x="5089" y="0"/>
                    </a:lnTo>
                    <a:close/>
                  </a:path>
                </a:pathLst>
              </a:custGeom>
              <a:solidFill>
                <a:srgbClr val="E0E0E0"/>
              </a:solidFill>
              <a:ln w="6058" cap="flat">
                <a:noFill/>
                <a:prstDash val="solid"/>
                <a:miter/>
              </a:ln>
            </p:spPr>
            <p:txBody>
              <a:bodyPr rtlCol="0" anchor="ctr"/>
              <a:lstStyle/>
              <a:p>
                <a:endParaRPr lang="fr-FR"/>
              </a:p>
            </p:txBody>
          </p:sp>
          <p:sp>
            <p:nvSpPr>
              <p:cNvPr id="195" name="Forme libre : forme 194">
                <a:extLst>
                  <a:ext uri="{FF2B5EF4-FFF2-40B4-BE49-F238E27FC236}">
                    <a16:creationId xmlns:a16="http://schemas.microsoft.com/office/drawing/2014/main" id="{C867FBB0-6D9F-3F65-6326-C2DDCED4D2EA}"/>
                  </a:ext>
                </a:extLst>
              </p:cNvPr>
              <p:cNvSpPr/>
              <p:nvPr/>
            </p:nvSpPr>
            <p:spPr>
              <a:xfrm>
                <a:off x="2094927" y="4242765"/>
                <a:ext cx="16358" cy="26294"/>
              </a:xfrm>
              <a:custGeom>
                <a:avLst/>
                <a:gdLst>
                  <a:gd name="connsiteX0" fmla="*/ 0 w 16358"/>
                  <a:gd name="connsiteY0" fmla="*/ 0 h 26294"/>
                  <a:gd name="connsiteX1" fmla="*/ 16358 w 16358"/>
                  <a:gd name="connsiteY1" fmla="*/ 0 h 26294"/>
                  <a:gd name="connsiteX2" fmla="*/ 16358 w 16358"/>
                  <a:gd name="connsiteY2" fmla="*/ 26294 h 26294"/>
                  <a:gd name="connsiteX3" fmla="*/ 0 w 16358"/>
                  <a:gd name="connsiteY3" fmla="*/ 26294 h 26294"/>
                </a:gdLst>
                <a:ahLst/>
                <a:cxnLst>
                  <a:cxn ang="0">
                    <a:pos x="connsiteX0" y="connsiteY0"/>
                  </a:cxn>
                  <a:cxn ang="0">
                    <a:pos x="connsiteX1" y="connsiteY1"/>
                  </a:cxn>
                  <a:cxn ang="0">
                    <a:pos x="connsiteX2" y="connsiteY2"/>
                  </a:cxn>
                  <a:cxn ang="0">
                    <a:pos x="connsiteX3" y="connsiteY3"/>
                  </a:cxn>
                </a:cxnLst>
                <a:rect l="l" t="t" r="r" b="b"/>
                <a:pathLst>
                  <a:path w="16358" h="26294">
                    <a:moveTo>
                      <a:pt x="0" y="0"/>
                    </a:moveTo>
                    <a:lnTo>
                      <a:pt x="16358" y="0"/>
                    </a:lnTo>
                    <a:lnTo>
                      <a:pt x="16358" y="26294"/>
                    </a:lnTo>
                    <a:lnTo>
                      <a:pt x="0" y="26294"/>
                    </a:lnTo>
                    <a:close/>
                  </a:path>
                </a:pathLst>
              </a:custGeom>
              <a:solidFill>
                <a:srgbClr val="000000">
                  <a:alpha val="10000"/>
                </a:srgbClr>
              </a:solidFill>
              <a:ln w="6058" cap="flat">
                <a:noFill/>
                <a:prstDash val="solid"/>
                <a:miter/>
              </a:ln>
            </p:spPr>
            <p:txBody>
              <a:bodyPr rtlCol="0" anchor="ctr"/>
              <a:lstStyle/>
              <a:p>
                <a:endParaRPr lang="fr-FR"/>
              </a:p>
            </p:txBody>
          </p:sp>
          <p:sp>
            <p:nvSpPr>
              <p:cNvPr id="196" name="Forme libre : forme 195">
                <a:extLst>
                  <a:ext uri="{FF2B5EF4-FFF2-40B4-BE49-F238E27FC236}">
                    <a16:creationId xmlns:a16="http://schemas.microsoft.com/office/drawing/2014/main" id="{971BC661-9A78-4245-D998-D516F14DBEB7}"/>
                  </a:ext>
                </a:extLst>
              </p:cNvPr>
              <p:cNvSpPr/>
              <p:nvPr/>
            </p:nvSpPr>
            <p:spPr>
              <a:xfrm>
                <a:off x="1893659" y="4180482"/>
                <a:ext cx="10117" cy="32898"/>
              </a:xfrm>
              <a:custGeom>
                <a:avLst/>
                <a:gdLst>
                  <a:gd name="connsiteX0" fmla="*/ 10118 w 10117"/>
                  <a:gd name="connsiteY0" fmla="*/ 32898 h 32898"/>
                  <a:gd name="connsiteX1" fmla="*/ 10118 w 10117"/>
                  <a:gd name="connsiteY1" fmla="*/ 6846 h 32898"/>
                  <a:gd name="connsiteX2" fmla="*/ 0 w 10117"/>
                  <a:gd name="connsiteY2" fmla="*/ 0 h 32898"/>
                  <a:gd name="connsiteX3" fmla="*/ 0 w 10117"/>
                  <a:gd name="connsiteY3" fmla="*/ 25265 h 32898"/>
                  <a:gd name="connsiteX4" fmla="*/ 10118 w 10117"/>
                  <a:gd name="connsiteY4" fmla="*/ 32898 h 3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7" h="32898">
                    <a:moveTo>
                      <a:pt x="10118" y="32898"/>
                    </a:moveTo>
                    <a:lnTo>
                      <a:pt x="10118" y="6846"/>
                    </a:lnTo>
                    <a:lnTo>
                      <a:pt x="0" y="0"/>
                    </a:lnTo>
                    <a:lnTo>
                      <a:pt x="0" y="25265"/>
                    </a:lnTo>
                    <a:lnTo>
                      <a:pt x="10118" y="32898"/>
                    </a:lnTo>
                    <a:close/>
                  </a:path>
                </a:pathLst>
              </a:custGeom>
              <a:solidFill>
                <a:srgbClr val="000000">
                  <a:alpha val="10000"/>
                </a:srgbClr>
              </a:solidFill>
              <a:ln w="6058" cap="flat">
                <a:noFill/>
                <a:prstDash val="solid"/>
                <a:miter/>
              </a:ln>
            </p:spPr>
            <p:txBody>
              <a:bodyPr rtlCol="0" anchor="ctr"/>
              <a:lstStyle/>
              <a:p>
                <a:endParaRPr lang="fr-FR"/>
              </a:p>
            </p:txBody>
          </p:sp>
          <p:sp>
            <p:nvSpPr>
              <p:cNvPr id="197" name="Forme libre : forme 196">
                <a:extLst>
                  <a:ext uri="{FF2B5EF4-FFF2-40B4-BE49-F238E27FC236}">
                    <a16:creationId xmlns:a16="http://schemas.microsoft.com/office/drawing/2014/main" id="{7E817C47-D168-2132-BD87-A734251FCE1F}"/>
                  </a:ext>
                </a:extLst>
              </p:cNvPr>
              <p:cNvSpPr/>
              <p:nvPr/>
            </p:nvSpPr>
            <p:spPr>
              <a:xfrm>
                <a:off x="2268447" y="4155338"/>
                <a:ext cx="5089" cy="28112"/>
              </a:xfrm>
              <a:custGeom>
                <a:avLst/>
                <a:gdLst>
                  <a:gd name="connsiteX0" fmla="*/ 5089 w 5089"/>
                  <a:gd name="connsiteY0" fmla="*/ 0 h 28112"/>
                  <a:gd name="connsiteX1" fmla="*/ 5089 w 5089"/>
                  <a:gd name="connsiteY1" fmla="*/ 25204 h 28112"/>
                  <a:gd name="connsiteX2" fmla="*/ 0 w 5089"/>
                  <a:gd name="connsiteY2" fmla="*/ 28112 h 28112"/>
                  <a:gd name="connsiteX3" fmla="*/ 0 w 5089"/>
                  <a:gd name="connsiteY3" fmla="*/ 2121 h 28112"/>
                  <a:gd name="connsiteX4" fmla="*/ 5089 w 5089"/>
                  <a:gd name="connsiteY4" fmla="*/ 0 h 2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9" h="28112">
                    <a:moveTo>
                      <a:pt x="5089" y="0"/>
                    </a:moveTo>
                    <a:lnTo>
                      <a:pt x="5089" y="25204"/>
                    </a:lnTo>
                    <a:lnTo>
                      <a:pt x="0" y="28112"/>
                    </a:lnTo>
                    <a:lnTo>
                      <a:pt x="0" y="2121"/>
                    </a:lnTo>
                    <a:lnTo>
                      <a:pt x="5089" y="0"/>
                    </a:lnTo>
                    <a:close/>
                  </a:path>
                </a:pathLst>
              </a:custGeom>
              <a:solidFill>
                <a:srgbClr val="000000">
                  <a:alpha val="10000"/>
                </a:srgbClr>
              </a:solidFill>
              <a:ln w="6058" cap="flat">
                <a:noFill/>
                <a:prstDash val="solid"/>
                <a:miter/>
              </a:ln>
            </p:spPr>
            <p:txBody>
              <a:bodyPr rtlCol="0" anchor="ctr"/>
              <a:lstStyle/>
              <a:p>
                <a:endParaRPr lang="fr-FR"/>
              </a:p>
            </p:txBody>
          </p:sp>
          <p:sp>
            <p:nvSpPr>
              <p:cNvPr id="198" name="Forme libre : forme 197">
                <a:extLst>
                  <a:ext uri="{FF2B5EF4-FFF2-40B4-BE49-F238E27FC236}">
                    <a16:creationId xmlns:a16="http://schemas.microsoft.com/office/drawing/2014/main" id="{FC4A942C-0B6D-AC5F-4067-25279D480749}"/>
                  </a:ext>
                </a:extLst>
              </p:cNvPr>
              <p:cNvSpPr/>
              <p:nvPr/>
            </p:nvSpPr>
            <p:spPr>
              <a:xfrm>
                <a:off x="2039612" y="3780308"/>
                <a:ext cx="73733" cy="271048"/>
              </a:xfrm>
              <a:custGeom>
                <a:avLst/>
                <a:gdLst>
                  <a:gd name="connsiteX0" fmla="*/ 73734 w 73733"/>
                  <a:gd name="connsiteY0" fmla="*/ 0 h 271048"/>
                  <a:gd name="connsiteX1" fmla="*/ 0 w 73733"/>
                  <a:gd name="connsiteY1" fmla="*/ 0 h 271048"/>
                  <a:gd name="connsiteX2" fmla="*/ 0 w 73733"/>
                  <a:gd name="connsiteY2" fmla="*/ 255190 h 271048"/>
                  <a:gd name="connsiteX3" fmla="*/ 73734 w 73733"/>
                  <a:gd name="connsiteY3" fmla="*/ 255190 h 271048"/>
                </a:gdLst>
                <a:ahLst/>
                <a:cxnLst>
                  <a:cxn ang="0">
                    <a:pos x="connsiteX0" y="connsiteY0"/>
                  </a:cxn>
                  <a:cxn ang="0">
                    <a:pos x="connsiteX1" y="connsiteY1"/>
                  </a:cxn>
                  <a:cxn ang="0">
                    <a:pos x="connsiteX2" y="connsiteY2"/>
                  </a:cxn>
                  <a:cxn ang="0">
                    <a:pos x="connsiteX3" y="connsiteY3"/>
                  </a:cxn>
                </a:cxnLst>
                <a:rect l="l" t="t" r="r" b="b"/>
                <a:pathLst>
                  <a:path w="73733" h="271048">
                    <a:moveTo>
                      <a:pt x="73734" y="0"/>
                    </a:moveTo>
                    <a:lnTo>
                      <a:pt x="0" y="0"/>
                    </a:lnTo>
                    <a:lnTo>
                      <a:pt x="0" y="255190"/>
                    </a:lnTo>
                    <a:cubicBezTo>
                      <a:pt x="0" y="276335"/>
                      <a:pt x="73734" y="276335"/>
                      <a:pt x="73734" y="255190"/>
                    </a:cubicBezTo>
                    <a:close/>
                  </a:path>
                </a:pathLst>
              </a:custGeom>
              <a:solidFill>
                <a:srgbClr val="F0F0F0"/>
              </a:solidFill>
              <a:ln w="6058" cap="flat">
                <a:noFill/>
                <a:prstDash val="solid"/>
                <a:miter/>
              </a:ln>
            </p:spPr>
            <p:txBody>
              <a:bodyPr rtlCol="0" anchor="ctr"/>
              <a:lstStyle/>
              <a:p>
                <a:endParaRPr lang="fr-FR"/>
              </a:p>
            </p:txBody>
          </p:sp>
          <p:sp>
            <p:nvSpPr>
              <p:cNvPr id="199" name="Forme libre : forme 198">
                <a:extLst>
                  <a:ext uri="{FF2B5EF4-FFF2-40B4-BE49-F238E27FC236}">
                    <a16:creationId xmlns:a16="http://schemas.microsoft.com/office/drawing/2014/main" id="{97DE90CA-EF5C-3019-3A23-27A83E4C1D40}"/>
                  </a:ext>
                </a:extLst>
              </p:cNvPr>
              <p:cNvSpPr/>
              <p:nvPr/>
            </p:nvSpPr>
            <p:spPr>
              <a:xfrm>
                <a:off x="1662582" y="3104284"/>
                <a:ext cx="437691" cy="640702"/>
              </a:xfrm>
              <a:custGeom>
                <a:avLst/>
                <a:gdLst>
                  <a:gd name="connsiteX0" fmla="*/ 152617 w 437691"/>
                  <a:gd name="connsiteY0" fmla="*/ 640703 h 640702"/>
                  <a:gd name="connsiteX1" fmla="*/ 434950 w 437691"/>
                  <a:gd name="connsiteY1" fmla="*/ 493235 h 640702"/>
                  <a:gd name="connsiteX2" fmla="*/ 387874 w 437691"/>
                  <a:gd name="connsiteY2" fmla="*/ 291361 h 640702"/>
                  <a:gd name="connsiteX3" fmla="*/ 374364 w 437691"/>
                  <a:gd name="connsiteY3" fmla="*/ 41382 h 640702"/>
                  <a:gd name="connsiteX4" fmla="*/ 320684 w 437691"/>
                  <a:gd name="connsiteY4" fmla="*/ 304 h 640702"/>
                  <a:gd name="connsiteX5" fmla="*/ 0 w 437691"/>
                  <a:gd name="connsiteY5" fmla="*/ 145045 h 64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691" h="640702">
                    <a:moveTo>
                      <a:pt x="152617" y="640703"/>
                    </a:moveTo>
                    <a:lnTo>
                      <a:pt x="434950" y="493235"/>
                    </a:lnTo>
                    <a:cubicBezTo>
                      <a:pt x="434950" y="493235"/>
                      <a:pt x="454762" y="396661"/>
                      <a:pt x="387874" y="291361"/>
                    </a:cubicBezTo>
                    <a:cubicBezTo>
                      <a:pt x="387874" y="291361"/>
                      <a:pt x="407807" y="103543"/>
                      <a:pt x="374364" y="41382"/>
                    </a:cubicBezTo>
                    <a:cubicBezTo>
                      <a:pt x="350129" y="-6239"/>
                      <a:pt x="320684" y="304"/>
                      <a:pt x="320684" y="304"/>
                    </a:cubicBezTo>
                    <a:lnTo>
                      <a:pt x="0" y="145045"/>
                    </a:lnTo>
                    <a:close/>
                  </a:path>
                </a:pathLst>
              </a:custGeom>
              <a:solidFill>
                <a:srgbClr val="77787B"/>
              </a:solidFill>
              <a:ln w="6058" cap="flat">
                <a:noFill/>
                <a:prstDash val="solid"/>
                <a:miter/>
              </a:ln>
            </p:spPr>
            <p:txBody>
              <a:bodyPr rtlCol="0" anchor="ctr"/>
              <a:lstStyle/>
              <a:p>
                <a:endParaRPr lang="fr-FR"/>
              </a:p>
            </p:txBody>
          </p:sp>
          <p:sp>
            <p:nvSpPr>
              <p:cNvPr id="200" name="Forme libre : forme 199">
                <a:extLst>
                  <a:ext uri="{FF2B5EF4-FFF2-40B4-BE49-F238E27FC236}">
                    <a16:creationId xmlns:a16="http://schemas.microsoft.com/office/drawing/2014/main" id="{E0BD27E0-4DFD-93AE-D211-6F0389D8CDBC}"/>
                  </a:ext>
                </a:extLst>
              </p:cNvPr>
              <p:cNvSpPr/>
              <p:nvPr/>
            </p:nvSpPr>
            <p:spPr>
              <a:xfrm>
                <a:off x="1662582" y="3104284"/>
                <a:ext cx="437691" cy="640702"/>
              </a:xfrm>
              <a:custGeom>
                <a:avLst/>
                <a:gdLst>
                  <a:gd name="connsiteX0" fmla="*/ 152617 w 437691"/>
                  <a:gd name="connsiteY0" fmla="*/ 640703 h 640702"/>
                  <a:gd name="connsiteX1" fmla="*/ 434950 w 437691"/>
                  <a:gd name="connsiteY1" fmla="*/ 493235 h 640702"/>
                  <a:gd name="connsiteX2" fmla="*/ 387874 w 437691"/>
                  <a:gd name="connsiteY2" fmla="*/ 291361 h 640702"/>
                  <a:gd name="connsiteX3" fmla="*/ 374364 w 437691"/>
                  <a:gd name="connsiteY3" fmla="*/ 41382 h 640702"/>
                  <a:gd name="connsiteX4" fmla="*/ 320684 w 437691"/>
                  <a:gd name="connsiteY4" fmla="*/ 304 h 640702"/>
                  <a:gd name="connsiteX5" fmla="*/ 0 w 437691"/>
                  <a:gd name="connsiteY5" fmla="*/ 145045 h 64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691" h="640702">
                    <a:moveTo>
                      <a:pt x="152617" y="640703"/>
                    </a:moveTo>
                    <a:lnTo>
                      <a:pt x="434950" y="493235"/>
                    </a:lnTo>
                    <a:cubicBezTo>
                      <a:pt x="434950" y="493235"/>
                      <a:pt x="454762" y="396661"/>
                      <a:pt x="387874" y="291361"/>
                    </a:cubicBezTo>
                    <a:cubicBezTo>
                      <a:pt x="387874" y="291361"/>
                      <a:pt x="407807" y="103543"/>
                      <a:pt x="374364" y="41382"/>
                    </a:cubicBezTo>
                    <a:cubicBezTo>
                      <a:pt x="350129" y="-6239"/>
                      <a:pt x="320684" y="304"/>
                      <a:pt x="320684" y="304"/>
                    </a:cubicBezTo>
                    <a:lnTo>
                      <a:pt x="0" y="145045"/>
                    </a:lnTo>
                    <a:close/>
                  </a:path>
                </a:pathLst>
              </a:custGeom>
              <a:solidFill>
                <a:srgbClr val="000000">
                  <a:alpha val="20000"/>
                </a:srgbClr>
              </a:solidFill>
              <a:ln w="6058" cap="flat">
                <a:noFill/>
                <a:prstDash val="solid"/>
                <a:miter/>
              </a:ln>
            </p:spPr>
            <p:txBody>
              <a:bodyPr rtlCol="0" anchor="ctr"/>
              <a:lstStyle/>
              <a:p>
                <a:endParaRPr lang="fr-FR"/>
              </a:p>
            </p:txBody>
          </p:sp>
          <p:sp>
            <p:nvSpPr>
              <p:cNvPr id="201" name="Forme libre : forme 200">
                <a:extLst>
                  <a:ext uri="{FF2B5EF4-FFF2-40B4-BE49-F238E27FC236}">
                    <a16:creationId xmlns:a16="http://schemas.microsoft.com/office/drawing/2014/main" id="{B25814E4-51FF-C3AF-B381-A9E7CB3766B7}"/>
                  </a:ext>
                </a:extLst>
              </p:cNvPr>
              <p:cNvSpPr/>
              <p:nvPr/>
            </p:nvSpPr>
            <p:spPr>
              <a:xfrm>
                <a:off x="1662582" y="3104287"/>
                <a:ext cx="361216" cy="179272"/>
              </a:xfrm>
              <a:custGeom>
                <a:avLst/>
                <a:gdLst>
                  <a:gd name="connsiteX0" fmla="*/ 320684 w 361216"/>
                  <a:gd name="connsiteY0" fmla="*/ 301 h 179272"/>
                  <a:gd name="connsiteX1" fmla="*/ 0 w 361216"/>
                  <a:gd name="connsiteY1" fmla="*/ 145042 h 179272"/>
                  <a:gd name="connsiteX2" fmla="*/ 10542 w 361216"/>
                  <a:gd name="connsiteY2" fmla="*/ 179273 h 179272"/>
                  <a:gd name="connsiteX3" fmla="*/ 361216 w 361216"/>
                  <a:gd name="connsiteY3" fmla="*/ 20961 h 179272"/>
                  <a:gd name="connsiteX4" fmla="*/ 320684 w 361216"/>
                  <a:gd name="connsiteY4" fmla="*/ 301 h 17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16" h="179272">
                    <a:moveTo>
                      <a:pt x="320684" y="301"/>
                    </a:moveTo>
                    <a:lnTo>
                      <a:pt x="0" y="145042"/>
                    </a:lnTo>
                    <a:lnTo>
                      <a:pt x="10542" y="179273"/>
                    </a:lnTo>
                    <a:lnTo>
                      <a:pt x="361216" y="20961"/>
                    </a:lnTo>
                    <a:cubicBezTo>
                      <a:pt x="340556" y="-4122"/>
                      <a:pt x="320684" y="301"/>
                      <a:pt x="320684" y="301"/>
                    </a:cubicBezTo>
                    <a:close/>
                  </a:path>
                </a:pathLst>
              </a:custGeom>
              <a:solidFill>
                <a:srgbClr val="77787B"/>
              </a:solidFill>
              <a:ln w="6058" cap="flat">
                <a:noFill/>
                <a:prstDash val="solid"/>
                <a:miter/>
              </a:ln>
            </p:spPr>
            <p:txBody>
              <a:bodyPr rtlCol="0" anchor="ctr"/>
              <a:lstStyle/>
              <a:p>
                <a:endParaRPr lang="fr-FR"/>
              </a:p>
            </p:txBody>
          </p:sp>
          <p:sp>
            <p:nvSpPr>
              <p:cNvPr id="202" name="Forme libre : forme 201">
                <a:extLst>
                  <a:ext uri="{FF2B5EF4-FFF2-40B4-BE49-F238E27FC236}">
                    <a16:creationId xmlns:a16="http://schemas.microsoft.com/office/drawing/2014/main" id="{F194A3ED-1CE5-765F-1B65-80AE1C2F7F86}"/>
                  </a:ext>
                </a:extLst>
              </p:cNvPr>
              <p:cNvSpPr/>
              <p:nvPr/>
            </p:nvSpPr>
            <p:spPr>
              <a:xfrm>
                <a:off x="1984268" y="3389586"/>
                <a:ext cx="16838" cy="20422"/>
              </a:xfrm>
              <a:custGeom>
                <a:avLst/>
                <a:gdLst>
                  <a:gd name="connsiteX0" fmla="*/ 28 w 16838"/>
                  <a:gd name="connsiteY0" fmla="*/ 15087 h 20422"/>
                  <a:gd name="connsiteX1" fmla="*/ 6767 w 16838"/>
                  <a:gd name="connsiteY1" fmla="*/ 20378 h 20422"/>
                  <a:gd name="connsiteX2" fmla="*/ 9601 w 16838"/>
                  <a:gd name="connsiteY2" fmla="*/ 19267 h 20422"/>
                  <a:gd name="connsiteX3" fmla="*/ 16811 w 16838"/>
                  <a:gd name="connsiteY3" fmla="*/ 5393 h 20422"/>
                  <a:gd name="connsiteX4" fmla="*/ 7177 w 16838"/>
                  <a:gd name="connsiteY4" fmla="*/ 1213 h 20422"/>
                  <a:gd name="connsiteX5" fmla="*/ 28 w 16838"/>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38" h="20422">
                    <a:moveTo>
                      <a:pt x="28" y="15087"/>
                    </a:moveTo>
                    <a:cubicBezTo>
                      <a:pt x="428" y="18409"/>
                      <a:pt x="3445" y="20778"/>
                      <a:pt x="6767" y="20378"/>
                    </a:cubicBezTo>
                    <a:cubicBezTo>
                      <a:pt x="7791" y="20255"/>
                      <a:pt x="8766" y="19873"/>
                      <a:pt x="9601" y="19267"/>
                    </a:cubicBezTo>
                    <a:cubicBezTo>
                      <a:pt x="14380" y="16327"/>
                      <a:pt x="17151" y="10994"/>
                      <a:pt x="16811" y="5393"/>
                    </a:cubicBezTo>
                    <a:cubicBezTo>
                      <a:pt x="16144" y="425"/>
                      <a:pt x="11843" y="-1453"/>
                      <a:pt x="7177" y="1213"/>
                    </a:cubicBezTo>
                    <a:cubicBezTo>
                      <a:pt x="2432" y="4178"/>
                      <a:pt x="-311" y="9501"/>
                      <a:pt x="28" y="15087"/>
                    </a:cubicBezTo>
                    <a:close/>
                  </a:path>
                </a:pathLst>
              </a:custGeom>
              <a:solidFill>
                <a:srgbClr val="FFFFFF">
                  <a:alpha val="40000"/>
                </a:srgbClr>
              </a:solidFill>
              <a:ln w="6058" cap="flat">
                <a:noFill/>
                <a:prstDash val="solid"/>
                <a:miter/>
              </a:ln>
            </p:spPr>
            <p:txBody>
              <a:bodyPr rtlCol="0" anchor="ctr"/>
              <a:lstStyle/>
              <a:p>
                <a:endParaRPr lang="fr-FR"/>
              </a:p>
            </p:txBody>
          </p:sp>
          <p:sp>
            <p:nvSpPr>
              <p:cNvPr id="203" name="Forme libre : forme 202">
                <a:extLst>
                  <a:ext uri="{FF2B5EF4-FFF2-40B4-BE49-F238E27FC236}">
                    <a16:creationId xmlns:a16="http://schemas.microsoft.com/office/drawing/2014/main" id="{1F631287-BC07-5BC8-ED27-07E66DCEAE65}"/>
                  </a:ext>
                </a:extLst>
              </p:cNvPr>
              <p:cNvSpPr/>
              <p:nvPr/>
            </p:nvSpPr>
            <p:spPr>
              <a:xfrm>
                <a:off x="1935799" y="3417758"/>
                <a:ext cx="16838" cy="20422"/>
              </a:xfrm>
              <a:custGeom>
                <a:avLst/>
                <a:gdLst>
                  <a:gd name="connsiteX0" fmla="*/ 28 w 16838"/>
                  <a:gd name="connsiteY0" fmla="*/ 15087 h 20422"/>
                  <a:gd name="connsiteX1" fmla="*/ 6767 w 16838"/>
                  <a:gd name="connsiteY1" fmla="*/ 20378 h 20422"/>
                  <a:gd name="connsiteX2" fmla="*/ 9601 w 16838"/>
                  <a:gd name="connsiteY2" fmla="*/ 19267 h 20422"/>
                  <a:gd name="connsiteX3" fmla="*/ 16811 w 16838"/>
                  <a:gd name="connsiteY3" fmla="*/ 5393 h 20422"/>
                  <a:gd name="connsiteX4" fmla="*/ 7177 w 16838"/>
                  <a:gd name="connsiteY4" fmla="*/ 1213 h 20422"/>
                  <a:gd name="connsiteX5" fmla="*/ 28 w 16838"/>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38" h="20422">
                    <a:moveTo>
                      <a:pt x="28" y="15087"/>
                    </a:moveTo>
                    <a:cubicBezTo>
                      <a:pt x="428" y="18409"/>
                      <a:pt x="3445" y="20778"/>
                      <a:pt x="6767" y="20378"/>
                    </a:cubicBezTo>
                    <a:cubicBezTo>
                      <a:pt x="7791" y="20255"/>
                      <a:pt x="8766" y="19873"/>
                      <a:pt x="9601" y="19267"/>
                    </a:cubicBezTo>
                    <a:cubicBezTo>
                      <a:pt x="14380" y="16327"/>
                      <a:pt x="17151" y="10994"/>
                      <a:pt x="16811" y="5393"/>
                    </a:cubicBezTo>
                    <a:cubicBezTo>
                      <a:pt x="16144" y="425"/>
                      <a:pt x="11843" y="-1453"/>
                      <a:pt x="7177" y="1213"/>
                    </a:cubicBezTo>
                    <a:cubicBezTo>
                      <a:pt x="2432" y="4178"/>
                      <a:pt x="-311" y="9501"/>
                      <a:pt x="28" y="15087"/>
                    </a:cubicBezTo>
                    <a:close/>
                  </a:path>
                </a:pathLst>
              </a:custGeom>
              <a:solidFill>
                <a:srgbClr val="FFFFFF">
                  <a:alpha val="40000"/>
                </a:srgbClr>
              </a:solidFill>
              <a:ln w="6058" cap="flat">
                <a:noFill/>
                <a:prstDash val="solid"/>
                <a:miter/>
              </a:ln>
            </p:spPr>
            <p:txBody>
              <a:bodyPr rtlCol="0" anchor="ctr"/>
              <a:lstStyle/>
              <a:p>
                <a:endParaRPr lang="fr-FR"/>
              </a:p>
            </p:txBody>
          </p:sp>
          <p:sp>
            <p:nvSpPr>
              <p:cNvPr id="204" name="Forme libre : forme 203">
                <a:extLst>
                  <a:ext uri="{FF2B5EF4-FFF2-40B4-BE49-F238E27FC236}">
                    <a16:creationId xmlns:a16="http://schemas.microsoft.com/office/drawing/2014/main" id="{B9BD1C6F-FE3B-F3FE-3870-3F16A05BACD4}"/>
                  </a:ext>
                </a:extLst>
              </p:cNvPr>
              <p:cNvSpPr/>
              <p:nvPr/>
            </p:nvSpPr>
            <p:spPr>
              <a:xfrm>
                <a:off x="1886659" y="3446052"/>
                <a:ext cx="16843" cy="20422"/>
              </a:xfrm>
              <a:custGeom>
                <a:avLst/>
                <a:gdLst>
                  <a:gd name="connsiteX0" fmla="*/ 33 w 16843"/>
                  <a:gd name="connsiteY0" fmla="*/ 15087 h 20422"/>
                  <a:gd name="connsiteX1" fmla="*/ 6772 w 16843"/>
                  <a:gd name="connsiteY1" fmla="*/ 20378 h 20422"/>
                  <a:gd name="connsiteX2" fmla="*/ 9605 w 16843"/>
                  <a:gd name="connsiteY2" fmla="*/ 19267 h 20422"/>
                  <a:gd name="connsiteX3" fmla="*/ 16815 w 16843"/>
                  <a:gd name="connsiteY3" fmla="*/ 5393 h 20422"/>
                  <a:gd name="connsiteX4" fmla="*/ 7182 w 16843"/>
                  <a:gd name="connsiteY4" fmla="*/ 1213 h 20422"/>
                  <a:gd name="connsiteX5" fmla="*/ 33 w 16843"/>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 h="20422">
                    <a:moveTo>
                      <a:pt x="33" y="15087"/>
                    </a:moveTo>
                    <a:cubicBezTo>
                      <a:pt x="432" y="18409"/>
                      <a:pt x="3450" y="20778"/>
                      <a:pt x="6772" y="20378"/>
                    </a:cubicBezTo>
                    <a:cubicBezTo>
                      <a:pt x="7795" y="20255"/>
                      <a:pt x="8771" y="19873"/>
                      <a:pt x="9605" y="19267"/>
                    </a:cubicBezTo>
                    <a:cubicBezTo>
                      <a:pt x="14384" y="16327"/>
                      <a:pt x="17155" y="10994"/>
                      <a:pt x="16815" y="5393"/>
                    </a:cubicBezTo>
                    <a:cubicBezTo>
                      <a:pt x="16149" y="425"/>
                      <a:pt x="11847" y="-1453"/>
                      <a:pt x="7182" y="1213"/>
                    </a:cubicBezTo>
                    <a:cubicBezTo>
                      <a:pt x="2416" y="4159"/>
                      <a:pt x="-334" y="9496"/>
                      <a:pt x="33" y="15087"/>
                    </a:cubicBezTo>
                    <a:close/>
                  </a:path>
                </a:pathLst>
              </a:custGeom>
              <a:solidFill>
                <a:srgbClr val="FFFFFF">
                  <a:alpha val="40000"/>
                </a:srgbClr>
              </a:solidFill>
              <a:ln w="6058" cap="flat">
                <a:noFill/>
                <a:prstDash val="solid"/>
                <a:miter/>
              </a:ln>
            </p:spPr>
            <p:txBody>
              <a:bodyPr rtlCol="0" anchor="ctr"/>
              <a:lstStyle/>
              <a:p>
                <a:endParaRPr lang="fr-FR"/>
              </a:p>
            </p:txBody>
          </p:sp>
          <p:sp>
            <p:nvSpPr>
              <p:cNvPr id="205" name="Forme libre : forme 204">
                <a:extLst>
                  <a:ext uri="{FF2B5EF4-FFF2-40B4-BE49-F238E27FC236}">
                    <a16:creationId xmlns:a16="http://schemas.microsoft.com/office/drawing/2014/main" id="{619966C1-FD3F-8582-2372-423396A83093}"/>
                  </a:ext>
                </a:extLst>
              </p:cNvPr>
              <p:cNvSpPr/>
              <p:nvPr/>
            </p:nvSpPr>
            <p:spPr>
              <a:xfrm>
                <a:off x="1837766" y="3474285"/>
                <a:ext cx="16843" cy="20422"/>
              </a:xfrm>
              <a:custGeom>
                <a:avLst/>
                <a:gdLst>
                  <a:gd name="connsiteX0" fmla="*/ 33 w 16843"/>
                  <a:gd name="connsiteY0" fmla="*/ 15087 h 20422"/>
                  <a:gd name="connsiteX1" fmla="*/ 6772 w 16843"/>
                  <a:gd name="connsiteY1" fmla="*/ 20378 h 20422"/>
                  <a:gd name="connsiteX2" fmla="*/ 9605 w 16843"/>
                  <a:gd name="connsiteY2" fmla="*/ 19267 h 20422"/>
                  <a:gd name="connsiteX3" fmla="*/ 16815 w 16843"/>
                  <a:gd name="connsiteY3" fmla="*/ 5393 h 20422"/>
                  <a:gd name="connsiteX4" fmla="*/ 7182 w 16843"/>
                  <a:gd name="connsiteY4" fmla="*/ 1212 h 20422"/>
                  <a:gd name="connsiteX5" fmla="*/ 33 w 16843"/>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 h="20422">
                    <a:moveTo>
                      <a:pt x="33" y="15087"/>
                    </a:moveTo>
                    <a:cubicBezTo>
                      <a:pt x="432" y="18409"/>
                      <a:pt x="3450" y="20778"/>
                      <a:pt x="6772" y="20378"/>
                    </a:cubicBezTo>
                    <a:cubicBezTo>
                      <a:pt x="7795" y="20255"/>
                      <a:pt x="8771" y="19873"/>
                      <a:pt x="9605" y="19267"/>
                    </a:cubicBezTo>
                    <a:cubicBezTo>
                      <a:pt x="14384" y="16327"/>
                      <a:pt x="17155" y="10994"/>
                      <a:pt x="16815" y="5393"/>
                    </a:cubicBezTo>
                    <a:cubicBezTo>
                      <a:pt x="16149" y="425"/>
                      <a:pt x="11847" y="-1453"/>
                      <a:pt x="7182" y="1212"/>
                    </a:cubicBezTo>
                    <a:cubicBezTo>
                      <a:pt x="2416" y="4159"/>
                      <a:pt x="-334" y="9496"/>
                      <a:pt x="33" y="15087"/>
                    </a:cubicBezTo>
                    <a:close/>
                  </a:path>
                </a:pathLst>
              </a:custGeom>
              <a:solidFill>
                <a:srgbClr val="FFFFFF">
                  <a:alpha val="40000"/>
                </a:srgbClr>
              </a:solidFill>
              <a:ln w="6058" cap="flat">
                <a:noFill/>
                <a:prstDash val="solid"/>
                <a:miter/>
              </a:ln>
            </p:spPr>
            <p:txBody>
              <a:bodyPr rtlCol="0" anchor="ctr"/>
              <a:lstStyle/>
              <a:p>
                <a:endParaRPr lang="fr-FR"/>
              </a:p>
            </p:txBody>
          </p:sp>
          <p:sp>
            <p:nvSpPr>
              <p:cNvPr id="206" name="Forme libre : forme 205">
                <a:extLst>
                  <a:ext uri="{FF2B5EF4-FFF2-40B4-BE49-F238E27FC236}">
                    <a16:creationId xmlns:a16="http://schemas.microsoft.com/office/drawing/2014/main" id="{617BEA8A-46DD-7190-CF36-209CA5CF3C7A}"/>
                  </a:ext>
                </a:extLst>
              </p:cNvPr>
              <p:cNvSpPr/>
              <p:nvPr/>
            </p:nvSpPr>
            <p:spPr>
              <a:xfrm>
                <a:off x="1814897" y="3568715"/>
                <a:ext cx="605622" cy="380869"/>
              </a:xfrm>
              <a:custGeom>
                <a:avLst/>
                <a:gdLst>
                  <a:gd name="connsiteX0" fmla="*/ 605622 w 605622"/>
                  <a:gd name="connsiteY0" fmla="*/ 148886 h 380869"/>
                  <a:gd name="connsiteX1" fmla="*/ 605622 w 605622"/>
                  <a:gd name="connsiteY1" fmla="*/ 164457 h 380869"/>
                  <a:gd name="connsiteX2" fmla="*/ 578176 w 605622"/>
                  <a:gd name="connsiteY2" fmla="*/ 209958 h 380869"/>
                  <a:gd name="connsiteX3" fmla="*/ 263127 w 605622"/>
                  <a:gd name="connsiteY3" fmla="*/ 375177 h 380869"/>
                  <a:gd name="connsiteX4" fmla="*/ 208599 w 605622"/>
                  <a:gd name="connsiteY4" fmla="*/ 374086 h 380869"/>
                  <a:gd name="connsiteX5" fmla="*/ 26840 w 605622"/>
                  <a:gd name="connsiteY5" fmla="*/ 269272 h 380869"/>
                  <a:gd name="connsiteX6" fmla="*/ 0 w 605622"/>
                  <a:gd name="connsiteY6" fmla="*/ 222681 h 380869"/>
                  <a:gd name="connsiteX7" fmla="*/ 0 w 605622"/>
                  <a:gd name="connsiteY7" fmla="*/ 207110 h 380869"/>
                  <a:gd name="connsiteX8" fmla="*/ 27506 w 605622"/>
                  <a:gd name="connsiteY8" fmla="*/ 161731 h 380869"/>
                  <a:gd name="connsiteX9" fmla="*/ 325410 w 605622"/>
                  <a:gd name="connsiteY9" fmla="*/ 6084 h 380869"/>
                  <a:gd name="connsiteX10" fmla="*/ 380665 w 605622"/>
                  <a:gd name="connsiteY10" fmla="*/ 5599 h 380869"/>
                  <a:gd name="connsiteX11" fmla="*/ 577268 w 605622"/>
                  <a:gd name="connsiteY11" fmla="*/ 103992 h 380869"/>
                  <a:gd name="connsiteX12" fmla="*/ 605622 w 605622"/>
                  <a:gd name="connsiteY12" fmla="*/ 148886 h 38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622" h="380869">
                    <a:moveTo>
                      <a:pt x="605622" y="148886"/>
                    </a:moveTo>
                    <a:lnTo>
                      <a:pt x="605622" y="164457"/>
                    </a:lnTo>
                    <a:cubicBezTo>
                      <a:pt x="604617" y="183247"/>
                      <a:pt x="594328" y="200304"/>
                      <a:pt x="578176" y="209958"/>
                    </a:cubicBezTo>
                    <a:lnTo>
                      <a:pt x="263127" y="375177"/>
                    </a:lnTo>
                    <a:cubicBezTo>
                      <a:pt x="245733" y="383132"/>
                      <a:pt x="225661" y="382731"/>
                      <a:pt x="208599" y="374086"/>
                    </a:cubicBezTo>
                    <a:lnTo>
                      <a:pt x="26840" y="269272"/>
                    </a:lnTo>
                    <a:cubicBezTo>
                      <a:pt x="10986" y="258900"/>
                      <a:pt x="1018" y="241598"/>
                      <a:pt x="0" y="222681"/>
                    </a:cubicBezTo>
                    <a:lnTo>
                      <a:pt x="0" y="207110"/>
                    </a:lnTo>
                    <a:cubicBezTo>
                      <a:pt x="1005" y="188336"/>
                      <a:pt x="11327" y="171307"/>
                      <a:pt x="27506" y="161731"/>
                    </a:cubicBezTo>
                    <a:lnTo>
                      <a:pt x="325410" y="6084"/>
                    </a:lnTo>
                    <a:cubicBezTo>
                      <a:pt x="342937" y="-1856"/>
                      <a:pt x="363001" y="-2032"/>
                      <a:pt x="380665" y="5599"/>
                    </a:cubicBezTo>
                    <a:lnTo>
                      <a:pt x="577268" y="103992"/>
                    </a:lnTo>
                    <a:cubicBezTo>
                      <a:pt x="593794" y="113103"/>
                      <a:pt x="604496" y="130049"/>
                      <a:pt x="605622" y="148886"/>
                    </a:cubicBezTo>
                    <a:close/>
                  </a:path>
                </a:pathLst>
              </a:custGeom>
              <a:solidFill>
                <a:srgbClr val="77787B"/>
              </a:solidFill>
              <a:ln w="6058" cap="flat">
                <a:noFill/>
                <a:prstDash val="solid"/>
                <a:miter/>
              </a:ln>
            </p:spPr>
            <p:txBody>
              <a:bodyPr rtlCol="0" anchor="ctr"/>
              <a:lstStyle/>
              <a:p>
                <a:endParaRPr lang="fr-FR"/>
              </a:p>
            </p:txBody>
          </p:sp>
          <p:sp>
            <p:nvSpPr>
              <p:cNvPr id="207" name="Forme libre : forme 206">
                <a:extLst>
                  <a:ext uri="{FF2B5EF4-FFF2-40B4-BE49-F238E27FC236}">
                    <a16:creationId xmlns:a16="http://schemas.microsoft.com/office/drawing/2014/main" id="{3EFAF859-9C77-FC53-8ACF-CB95DA8A1365}"/>
                  </a:ext>
                </a:extLst>
              </p:cNvPr>
              <p:cNvSpPr/>
              <p:nvPr/>
            </p:nvSpPr>
            <p:spPr>
              <a:xfrm>
                <a:off x="1814897" y="3568715"/>
                <a:ext cx="605622" cy="380869"/>
              </a:xfrm>
              <a:custGeom>
                <a:avLst/>
                <a:gdLst>
                  <a:gd name="connsiteX0" fmla="*/ 605622 w 605622"/>
                  <a:gd name="connsiteY0" fmla="*/ 148886 h 380869"/>
                  <a:gd name="connsiteX1" fmla="*/ 605622 w 605622"/>
                  <a:gd name="connsiteY1" fmla="*/ 164457 h 380869"/>
                  <a:gd name="connsiteX2" fmla="*/ 578176 w 605622"/>
                  <a:gd name="connsiteY2" fmla="*/ 209958 h 380869"/>
                  <a:gd name="connsiteX3" fmla="*/ 263127 w 605622"/>
                  <a:gd name="connsiteY3" fmla="*/ 375177 h 380869"/>
                  <a:gd name="connsiteX4" fmla="*/ 208599 w 605622"/>
                  <a:gd name="connsiteY4" fmla="*/ 374086 h 380869"/>
                  <a:gd name="connsiteX5" fmla="*/ 26840 w 605622"/>
                  <a:gd name="connsiteY5" fmla="*/ 269272 h 380869"/>
                  <a:gd name="connsiteX6" fmla="*/ 0 w 605622"/>
                  <a:gd name="connsiteY6" fmla="*/ 222681 h 380869"/>
                  <a:gd name="connsiteX7" fmla="*/ 0 w 605622"/>
                  <a:gd name="connsiteY7" fmla="*/ 207110 h 380869"/>
                  <a:gd name="connsiteX8" fmla="*/ 27506 w 605622"/>
                  <a:gd name="connsiteY8" fmla="*/ 161731 h 380869"/>
                  <a:gd name="connsiteX9" fmla="*/ 325410 w 605622"/>
                  <a:gd name="connsiteY9" fmla="*/ 6084 h 380869"/>
                  <a:gd name="connsiteX10" fmla="*/ 380665 w 605622"/>
                  <a:gd name="connsiteY10" fmla="*/ 5599 h 380869"/>
                  <a:gd name="connsiteX11" fmla="*/ 577268 w 605622"/>
                  <a:gd name="connsiteY11" fmla="*/ 103992 h 380869"/>
                  <a:gd name="connsiteX12" fmla="*/ 605622 w 605622"/>
                  <a:gd name="connsiteY12" fmla="*/ 148886 h 38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622" h="380869">
                    <a:moveTo>
                      <a:pt x="605622" y="148886"/>
                    </a:moveTo>
                    <a:lnTo>
                      <a:pt x="605622" y="164457"/>
                    </a:lnTo>
                    <a:cubicBezTo>
                      <a:pt x="604617" y="183247"/>
                      <a:pt x="594328" y="200304"/>
                      <a:pt x="578176" y="209958"/>
                    </a:cubicBezTo>
                    <a:lnTo>
                      <a:pt x="263127" y="375177"/>
                    </a:lnTo>
                    <a:cubicBezTo>
                      <a:pt x="245733" y="383132"/>
                      <a:pt x="225661" y="382731"/>
                      <a:pt x="208599" y="374086"/>
                    </a:cubicBezTo>
                    <a:lnTo>
                      <a:pt x="26840" y="269272"/>
                    </a:lnTo>
                    <a:cubicBezTo>
                      <a:pt x="10986" y="258900"/>
                      <a:pt x="1018" y="241598"/>
                      <a:pt x="0" y="222681"/>
                    </a:cubicBezTo>
                    <a:lnTo>
                      <a:pt x="0" y="207110"/>
                    </a:lnTo>
                    <a:cubicBezTo>
                      <a:pt x="1005" y="188336"/>
                      <a:pt x="11327" y="171307"/>
                      <a:pt x="27506" y="161731"/>
                    </a:cubicBezTo>
                    <a:lnTo>
                      <a:pt x="325410" y="6084"/>
                    </a:lnTo>
                    <a:cubicBezTo>
                      <a:pt x="342937" y="-1856"/>
                      <a:pt x="363001" y="-2032"/>
                      <a:pt x="380665" y="5599"/>
                    </a:cubicBezTo>
                    <a:lnTo>
                      <a:pt x="577268" y="103992"/>
                    </a:lnTo>
                    <a:cubicBezTo>
                      <a:pt x="593794" y="113103"/>
                      <a:pt x="604496" y="130049"/>
                      <a:pt x="605622" y="148886"/>
                    </a:cubicBezTo>
                    <a:close/>
                  </a:path>
                </a:pathLst>
              </a:custGeom>
              <a:solidFill>
                <a:srgbClr val="000000">
                  <a:alpha val="20000"/>
                </a:srgbClr>
              </a:solidFill>
              <a:ln w="6058" cap="flat">
                <a:noFill/>
                <a:prstDash val="solid"/>
                <a:miter/>
              </a:ln>
            </p:spPr>
            <p:txBody>
              <a:bodyPr rtlCol="0" anchor="ctr"/>
              <a:lstStyle/>
              <a:p>
                <a:endParaRPr lang="fr-FR"/>
              </a:p>
            </p:txBody>
          </p:sp>
          <p:sp>
            <p:nvSpPr>
              <p:cNvPr id="208" name="Forme libre : forme 207">
                <a:extLst>
                  <a:ext uri="{FF2B5EF4-FFF2-40B4-BE49-F238E27FC236}">
                    <a16:creationId xmlns:a16="http://schemas.microsoft.com/office/drawing/2014/main" id="{68679BAD-6F47-0881-D41D-D1717CDBE2DF}"/>
                  </a:ext>
                </a:extLst>
              </p:cNvPr>
              <p:cNvSpPr/>
              <p:nvPr/>
            </p:nvSpPr>
            <p:spPr>
              <a:xfrm>
                <a:off x="1815018" y="3733051"/>
                <a:ext cx="242709" cy="216712"/>
              </a:xfrm>
              <a:custGeom>
                <a:avLst/>
                <a:gdLst>
                  <a:gd name="connsiteX0" fmla="*/ 242709 w 242709"/>
                  <a:gd name="connsiteY0" fmla="*/ 216415 h 216712"/>
                  <a:gd name="connsiteX1" fmla="*/ 208599 w 242709"/>
                  <a:gd name="connsiteY1" fmla="*/ 209932 h 216712"/>
                  <a:gd name="connsiteX2" fmla="*/ 26840 w 242709"/>
                  <a:gd name="connsiteY2" fmla="*/ 105117 h 216712"/>
                  <a:gd name="connsiteX3" fmla="*/ 0 w 242709"/>
                  <a:gd name="connsiteY3" fmla="*/ 58587 h 216712"/>
                  <a:gd name="connsiteX4" fmla="*/ 0 w 242709"/>
                  <a:gd name="connsiteY4" fmla="*/ 42956 h 216712"/>
                  <a:gd name="connsiteX5" fmla="*/ 23871 w 242709"/>
                  <a:gd name="connsiteY5" fmla="*/ 0 h 216712"/>
                  <a:gd name="connsiteX6" fmla="*/ 27143 w 242709"/>
                  <a:gd name="connsiteY6" fmla="*/ 27446 h 216712"/>
                  <a:gd name="connsiteX7" fmla="*/ 208902 w 242709"/>
                  <a:gd name="connsiteY7" fmla="*/ 132321 h 216712"/>
                  <a:gd name="connsiteX8" fmla="*/ 236651 w 242709"/>
                  <a:gd name="connsiteY8" fmla="*/ 138985 h 21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709" h="216712">
                    <a:moveTo>
                      <a:pt x="242709" y="216415"/>
                    </a:moveTo>
                    <a:cubicBezTo>
                      <a:pt x="230953" y="217575"/>
                      <a:pt x="219110" y="215325"/>
                      <a:pt x="208599" y="209932"/>
                    </a:cubicBezTo>
                    <a:lnTo>
                      <a:pt x="26840" y="105117"/>
                    </a:lnTo>
                    <a:cubicBezTo>
                      <a:pt x="10995" y="94766"/>
                      <a:pt x="1028" y="77486"/>
                      <a:pt x="0" y="58587"/>
                    </a:cubicBezTo>
                    <a:lnTo>
                      <a:pt x="0" y="42956"/>
                    </a:lnTo>
                    <a:cubicBezTo>
                      <a:pt x="991" y="25746"/>
                      <a:pt x="9781" y="9930"/>
                      <a:pt x="23871" y="0"/>
                    </a:cubicBezTo>
                    <a:cubicBezTo>
                      <a:pt x="12663" y="7997"/>
                      <a:pt x="13753" y="19691"/>
                      <a:pt x="27143" y="27446"/>
                    </a:cubicBezTo>
                    <a:lnTo>
                      <a:pt x="208902" y="132321"/>
                    </a:lnTo>
                    <a:cubicBezTo>
                      <a:pt x="217449" y="136827"/>
                      <a:pt x="226989" y="139118"/>
                      <a:pt x="236651" y="138985"/>
                    </a:cubicBezTo>
                    <a:close/>
                  </a:path>
                </a:pathLst>
              </a:custGeom>
              <a:solidFill>
                <a:srgbClr val="000000">
                  <a:alpha val="20000"/>
                </a:srgbClr>
              </a:solidFill>
              <a:ln w="6058" cap="flat">
                <a:noFill/>
                <a:prstDash val="solid"/>
                <a:miter/>
              </a:ln>
            </p:spPr>
            <p:txBody>
              <a:bodyPr rtlCol="0" anchor="ctr"/>
              <a:lstStyle/>
              <a:p>
                <a:endParaRPr lang="fr-FR"/>
              </a:p>
            </p:txBody>
          </p:sp>
          <p:sp>
            <p:nvSpPr>
              <p:cNvPr id="209" name="Forme libre : forme 208">
                <a:extLst>
                  <a:ext uri="{FF2B5EF4-FFF2-40B4-BE49-F238E27FC236}">
                    <a16:creationId xmlns:a16="http://schemas.microsoft.com/office/drawing/2014/main" id="{987B7FCD-16C5-6123-F484-5C81A8B0686A}"/>
                  </a:ext>
                </a:extLst>
              </p:cNvPr>
              <p:cNvSpPr/>
              <p:nvPr/>
            </p:nvSpPr>
            <p:spPr>
              <a:xfrm>
                <a:off x="1831101" y="3568897"/>
                <a:ext cx="573226" cy="303156"/>
              </a:xfrm>
              <a:custGeom>
                <a:avLst/>
                <a:gdLst>
                  <a:gd name="connsiteX0" fmla="*/ 246862 w 573226"/>
                  <a:gd name="connsiteY0" fmla="*/ 297505 h 303156"/>
                  <a:gd name="connsiteX1" fmla="*/ 561912 w 573226"/>
                  <a:gd name="connsiteY1" fmla="*/ 132286 h 303156"/>
                  <a:gd name="connsiteX2" fmla="*/ 561912 w 573226"/>
                  <a:gd name="connsiteY2" fmla="*/ 103992 h 303156"/>
                  <a:gd name="connsiteX3" fmla="*/ 365309 w 573226"/>
                  <a:gd name="connsiteY3" fmla="*/ 5599 h 303156"/>
                  <a:gd name="connsiteX4" fmla="*/ 310054 w 573226"/>
                  <a:gd name="connsiteY4" fmla="*/ 6084 h 303156"/>
                  <a:gd name="connsiteX5" fmla="*/ 11605 w 573226"/>
                  <a:gd name="connsiteY5" fmla="*/ 161731 h 303156"/>
                  <a:gd name="connsiteX6" fmla="*/ 10939 w 573226"/>
                  <a:gd name="connsiteY6" fmla="*/ 191600 h 303156"/>
                  <a:gd name="connsiteX7" fmla="*/ 192698 w 573226"/>
                  <a:gd name="connsiteY7" fmla="*/ 296414 h 303156"/>
                  <a:gd name="connsiteX8" fmla="*/ 246862 w 573226"/>
                  <a:gd name="connsiteY8" fmla="*/ 297505 h 30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226" h="303156">
                    <a:moveTo>
                      <a:pt x="246862" y="297505"/>
                    </a:moveTo>
                    <a:lnTo>
                      <a:pt x="561912" y="132286"/>
                    </a:lnTo>
                    <a:cubicBezTo>
                      <a:pt x="577059" y="124349"/>
                      <a:pt x="576937" y="111686"/>
                      <a:pt x="561912" y="103992"/>
                    </a:cubicBezTo>
                    <a:lnTo>
                      <a:pt x="365309" y="5599"/>
                    </a:lnTo>
                    <a:cubicBezTo>
                      <a:pt x="347645" y="-2032"/>
                      <a:pt x="327581" y="-1856"/>
                      <a:pt x="310054" y="6084"/>
                    </a:cubicBezTo>
                    <a:lnTo>
                      <a:pt x="11605" y="161731"/>
                    </a:lnTo>
                    <a:cubicBezTo>
                      <a:pt x="-3602" y="169668"/>
                      <a:pt x="-3905" y="183057"/>
                      <a:pt x="10939" y="191600"/>
                    </a:cubicBezTo>
                    <a:lnTo>
                      <a:pt x="192698" y="296414"/>
                    </a:lnTo>
                    <a:cubicBezTo>
                      <a:pt x="209645" y="305005"/>
                      <a:pt x="229583" y="305406"/>
                      <a:pt x="246862" y="297505"/>
                    </a:cubicBezTo>
                    <a:close/>
                  </a:path>
                </a:pathLst>
              </a:custGeom>
              <a:solidFill>
                <a:srgbClr val="77787B"/>
              </a:solidFill>
              <a:ln w="6058" cap="flat">
                <a:noFill/>
                <a:prstDash val="solid"/>
                <a:miter/>
              </a:ln>
            </p:spPr>
            <p:txBody>
              <a:bodyPr rtlCol="0" anchor="ctr"/>
              <a:lstStyle/>
              <a:p>
                <a:endParaRPr lang="fr-FR"/>
              </a:p>
            </p:txBody>
          </p:sp>
          <p:sp>
            <p:nvSpPr>
              <p:cNvPr id="210" name="Forme libre : forme 209">
                <a:extLst>
                  <a:ext uri="{FF2B5EF4-FFF2-40B4-BE49-F238E27FC236}">
                    <a16:creationId xmlns:a16="http://schemas.microsoft.com/office/drawing/2014/main" id="{0182B70B-D7C9-F126-ABEC-7C6FBB582030}"/>
                  </a:ext>
                </a:extLst>
              </p:cNvPr>
              <p:cNvSpPr/>
              <p:nvPr/>
            </p:nvSpPr>
            <p:spPr>
              <a:xfrm>
                <a:off x="1831101" y="3568897"/>
                <a:ext cx="573226" cy="303156"/>
              </a:xfrm>
              <a:custGeom>
                <a:avLst/>
                <a:gdLst>
                  <a:gd name="connsiteX0" fmla="*/ 246862 w 573226"/>
                  <a:gd name="connsiteY0" fmla="*/ 297505 h 303156"/>
                  <a:gd name="connsiteX1" fmla="*/ 561912 w 573226"/>
                  <a:gd name="connsiteY1" fmla="*/ 132286 h 303156"/>
                  <a:gd name="connsiteX2" fmla="*/ 561912 w 573226"/>
                  <a:gd name="connsiteY2" fmla="*/ 103992 h 303156"/>
                  <a:gd name="connsiteX3" fmla="*/ 365309 w 573226"/>
                  <a:gd name="connsiteY3" fmla="*/ 5599 h 303156"/>
                  <a:gd name="connsiteX4" fmla="*/ 310054 w 573226"/>
                  <a:gd name="connsiteY4" fmla="*/ 6084 h 303156"/>
                  <a:gd name="connsiteX5" fmla="*/ 11605 w 573226"/>
                  <a:gd name="connsiteY5" fmla="*/ 161731 h 303156"/>
                  <a:gd name="connsiteX6" fmla="*/ 10939 w 573226"/>
                  <a:gd name="connsiteY6" fmla="*/ 191600 h 303156"/>
                  <a:gd name="connsiteX7" fmla="*/ 192698 w 573226"/>
                  <a:gd name="connsiteY7" fmla="*/ 296414 h 303156"/>
                  <a:gd name="connsiteX8" fmla="*/ 246862 w 573226"/>
                  <a:gd name="connsiteY8" fmla="*/ 297505 h 30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226" h="303156">
                    <a:moveTo>
                      <a:pt x="246862" y="297505"/>
                    </a:moveTo>
                    <a:lnTo>
                      <a:pt x="561912" y="132286"/>
                    </a:lnTo>
                    <a:cubicBezTo>
                      <a:pt x="577059" y="124349"/>
                      <a:pt x="576937" y="111686"/>
                      <a:pt x="561912" y="103992"/>
                    </a:cubicBezTo>
                    <a:lnTo>
                      <a:pt x="365309" y="5599"/>
                    </a:lnTo>
                    <a:cubicBezTo>
                      <a:pt x="347645" y="-2032"/>
                      <a:pt x="327581" y="-1856"/>
                      <a:pt x="310054" y="6084"/>
                    </a:cubicBezTo>
                    <a:lnTo>
                      <a:pt x="11605" y="161731"/>
                    </a:lnTo>
                    <a:cubicBezTo>
                      <a:pt x="-3602" y="169668"/>
                      <a:pt x="-3905" y="183057"/>
                      <a:pt x="10939" y="191600"/>
                    </a:cubicBezTo>
                    <a:lnTo>
                      <a:pt x="192698" y="296414"/>
                    </a:lnTo>
                    <a:cubicBezTo>
                      <a:pt x="209645" y="305005"/>
                      <a:pt x="229583" y="305406"/>
                      <a:pt x="246862" y="297505"/>
                    </a:cubicBezTo>
                    <a:close/>
                  </a:path>
                </a:pathLst>
              </a:custGeom>
              <a:solidFill>
                <a:srgbClr val="77787B"/>
              </a:solidFill>
              <a:ln w="6058" cap="flat">
                <a:noFill/>
                <a:prstDash val="solid"/>
                <a:miter/>
              </a:ln>
            </p:spPr>
            <p:txBody>
              <a:bodyPr rtlCol="0" anchor="ctr"/>
              <a:lstStyle/>
              <a:p>
                <a:endParaRPr lang="fr-FR"/>
              </a:p>
            </p:txBody>
          </p:sp>
          <p:sp>
            <p:nvSpPr>
              <p:cNvPr id="211" name="Forme libre : forme 210">
                <a:extLst>
                  <a:ext uri="{FF2B5EF4-FFF2-40B4-BE49-F238E27FC236}">
                    <a16:creationId xmlns:a16="http://schemas.microsoft.com/office/drawing/2014/main" id="{5AD840A6-FEEE-6492-A165-58684A8D1219}"/>
                  </a:ext>
                </a:extLst>
              </p:cNvPr>
              <p:cNvSpPr/>
              <p:nvPr/>
            </p:nvSpPr>
            <p:spPr>
              <a:xfrm>
                <a:off x="1983266" y="3089610"/>
                <a:ext cx="403081" cy="589518"/>
              </a:xfrm>
              <a:custGeom>
                <a:avLst/>
                <a:gdLst>
                  <a:gd name="connsiteX0" fmla="*/ 0 w 403081"/>
                  <a:gd name="connsiteY0" fmla="*/ 14978 h 589518"/>
                  <a:gd name="connsiteX1" fmla="*/ 95302 w 403081"/>
                  <a:gd name="connsiteY1" fmla="*/ 11767 h 589518"/>
                  <a:gd name="connsiteX2" fmla="*/ 122869 w 403081"/>
                  <a:gd name="connsiteY2" fmla="*/ 196313 h 589518"/>
                  <a:gd name="connsiteX3" fmla="*/ 158555 w 403081"/>
                  <a:gd name="connsiteY3" fmla="*/ 403094 h 589518"/>
                  <a:gd name="connsiteX4" fmla="*/ 403082 w 403081"/>
                  <a:gd name="connsiteY4" fmla="*/ 390311 h 589518"/>
                  <a:gd name="connsiteX5" fmla="*/ 349099 w 403081"/>
                  <a:gd name="connsiteY5" fmla="*/ 589519 h 589518"/>
                  <a:gd name="connsiteX6" fmla="*/ 114024 w 403081"/>
                  <a:gd name="connsiteY6" fmla="*/ 507909 h 589518"/>
                  <a:gd name="connsiteX7" fmla="*/ 59496 w 403081"/>
                  <a:gd name="connsiteY7" fmla="*/ 312760 h 589518"/>
                  <a:gd name="connsiteX8" fmla="*/ 66766 w 403081"/>
                  <a:gd name="connsiteY8" fmla="*/ 163536 h 589518"/>
                  <a:gd name="connsiteX9" fmla="*/ 0 w 403081"/>
                  <a:gd name="connsiteY9" fmla="*/ 14978 h 5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81" h="589518">
                    <a:moveTo>
                      <a:pt x="0" y="14978"/>
                    </a:moveTo>
                    <a:cubicBezTo>
                      <a:pt x="0" y="14978"/>
                      <a:pt x="46409" y="-16467"/>
                      <a:pt x="95302" y="11767"/>
                    </a:cubicBezTo>
                    <a:cubicBezTo>
                      <a:pt x="144196" y="40000"/>
                      <a:pt x="128080" y="135060"/>
                      <a:pt x="122869" y="196313"/>
                    </a:cubicBezTo>
                    <a:cubicBezTo>
                      <a:pt x="117659" y="257566"/>
                      <a:pt x="116144" y="364258"/>
                      <a:pt x="158555" y="403094"/>
                    </a:cubicBezTo>
                    <a:cubicBezTo>
                      <a:pt x="200965" y="441930"/>
                      <a:pt x="341829" y="390311"/>
                      <a:pt x="403082" y="390311"/>
                    </a:cubicBezTo>
                    <a:lnTo>
                      <a:pt x="349099" y="589519"/>
                    </a:lnTo>
                    <a:cubicBezTo>
                      <a:pt x="289482" y="557105"/>
                      <a:pt x="194180" y="523783"/>
                      <a:pt x="114024" y="507909"/>
                    </a:cubicBezTo>
                    <a:cubicBezTo>
                      <a:pt x="114024" y="507909"/>
                      <a:pt x="116629" y="383707"/>
                      <a:pt x="59496" y="312760"/>
                    </a:cubicBezTo>
                    <a:cubicBezTo>
                      <a:pt x="59496" y="312760"/>
                      <a:pt x="80519" y="263079"/>
                      <a:pt x="66766" y="163536"/>
                    </a:cubicBezTo>
                    <a:cubicBezTo>
                      <a:pt x="54467" y="71384"/>
                      <a:pt x="37382" y="36486"/>
                      <a:pt x="0" y="14978"/>
                    </a:cubicBezTo>
                    <a:close/>
                  </a:path>
                </a:pathLst>
              </a:custGeom>
              <a:solidFill>
                <a:srgbClr val="77787B"/>
              </a:solidFill>
              <a:ln w="6058" cap="flat">
                <a:noFill/>
                <a:prstDash val="solid"/>
                <a:miter/>
              </a:ln>
            </p:spPr>
            <p:txBody>
              <a:bodyPr rtlCol="0" anchor="ctr"/>
              <a:lstStyle/>
              <a:p>
                <a:endParaRPr lang="fr-FR"/>
              </a:p>
            </p:txBody>
          </p:sp>
          <p:sp>
            <p:nvSpPr>
              <p:cNvPr id="212" name="Forme libre : forme 211">
                <a:extLst>
                  <a:ext uri="{FF2B5EF4-FFF2-40B4-BE49-F238E27FC236}">
                    <a16:creationId xmlns:a16="http://schemas.microsoft.com/office/drawing/2014/main" id="{06942866-E4A8-38CE-30E3-6D3017E72F00}"/>
                  </a:ext>
                </a:extLst>
              </p:cNvPr>
              <p:cNvSpPr/>
              <p:nvPr/>
            </p:nvSpPr>
            <p:spPr>
              <a:xfrm>
                <a:off x="1983266" y="3089610"/>
                <a:ext cx="403081" cy="589518"/>
              </a:xfrm>
              <a:custGeom>
                <a:avLst/>
                <a:gdLst>
                  <a:gd name="connsiteX0" fmla="*/ 0 w 403081"/>
                  <a:gd name="connsiteY0" fmla="*/ 14978 h 589518"/>
                  <a:gd name="connsiteX1" fmla="*/ 95302 w 403081"/>
                  <a:gd name="connsiteY1" fmla="*/ 11767 h 589518"/>
                  <a:gd name="connsiteX2" fmla="*/ 122869 w 403081"/>
                  <a:gd name="connsiteY2" fmla="*/ 196313 h 589518"/>
                  <a:gd name="connsiteX3" fmla="*/ 158555 w 403081"/>
                  <a:gd name="connsiteY3" fmla="*/ 403094 h 589518"/>
                  <a:gd name="connsiteX4" fmla="*/ 403082 w 403081"/>
                  <a:gd name="connsiteY4" fmla="*/ 390311 h 589518"/>
                  <a:gd name="connsiteX5" fmla="*/ 349099 w 403081"/>
                  <a:gd name="connsiteY5" fmla="*/ 589519 h 589518"/>
                  <a:gd name="connsiteX6" fmla="*/ 114024 w 403081"/>
                  <a:gd name="connsiteY6" fmla="*/ 507909 h 589518"/>
                  <a:gd name="connsiteX7" fmla="*/ 59496 w 403081"/>
                  <a:gd name="connsiteY7" fmla="*/ 312760 h 589518"/>
                  <a:gd name="connsiteX8" fmla="*/ 66766 w 403081"/>
                  <a:gd name="connsiteY8" fmla="*/ 163536 h 589518"/>
                  <a:gd name="connsiteX9" fmla="*/ 0 w 403081"/>
                  <a:gd name="connsiteY9" fmla="*/ 14978 h 5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81" h="589518">
                    <a:moveTo>
                      <a:pt x="0" y="14978"/>
                    </a:moveTo>
                    <a:cubicBezTo>
                      <a:pt x="0" y="14978"/>
                      <a:pt x="46409" y="-16467"/>
                      <a:pt x="95302" y="11767"/>
                    </a:cubicBezTo>
                    <a:cubicBezTo>
                      <a:pt x="144196" y="40000"/>
                      <a:pt x="128080" y="135060"/>
                      <a:pt x="122869" y="196313"/>
                    </a:cubicBezTo>
                    <a:cubicBezTo>
                      <a:pt x="117659" y="257566"/>
                      <a:pt x="116144" y="364258"/>
                      <a:pt x="158555" y="403094"/>
                    </a:cubicBezTo>
                    <a:cubicBezTo>
                      <a:pt x="200965" y="441930"/>
                      <a:pt x="341829" y="390311"/>
                      <a:pt x="403082" y="390311"/>
                    </a:cubicBezTo>
                    <a:lnTo>
                      <a:pt x="349099" y="589519"/>
                    </a:lnTo>
                    <a:cubicBezTo>
                      <a:pt x="289482" y="557105"/>
                      <a:pt x="194180" y="523783"/>
                      <a:pt x="114024" y="507909"/>
                    </a:cubicBezTo>
                    <a:cubicBezTo>
                      <a:pt x="114024" y="507909"/>
                      <a:pt x="116629" y="383707"/>
                      <a:pt x="59496" y="312760"/>
                    </a:cubicBezTo>
                    <a:cubicBezTo>
                      <a:pt x="59496" y="312760"/>
                      <a:pt x="80519" y="263079"/>
                      <a:pt x="66766" y="163536"/>
                    </a:cubicBezTo>
                    <a:cubicBezTo>
                      <a:pt x="54467" y="71384"/>
                      <a:pt x="37382" y="36486"/>
                      <a:pt x="0" y="14978"/>
                    </a:cubicBezTo>
                    <a:close/>
                  </a:path>
                </a:pathLst>
              </a:custGeom>
              <a:solidFill>
                <a:srgbClr val="000000">
                  <a:alpha val="35000"/>
                </a:srgbClr>
              </a:solidFill>
              <a:ln w="6058" cap="flat">
                <a:noFill/>
                <a:prstDash val="solid"/>
                <a:miter/>
              </a:ln>
            </p:spPr>
            <p:txBody>
              <a:bodyPr rtlCol="0" anchor="ctr"/>
              <a:lstStyle/>
              <a:p>
                <a:endParaRPr lang="fr-FR"/>
              </a:p>
            </p:txBody>
          </p:sp>
          <p:sp>
            <p:nvSpPr>
              <p:cNvPr id="213" name="Forme libre : forme 212">
                <a:extLst>
                  <a:ext uri="{FF2B5EF4-FFF2-40B4-BE49-F238E27FC236}">
                    <a16:creationId xmlns:a16="http://schemas.microsoft.com/office/drawing/2014/main" id="{DEABBD10-9646-9C0B-2ADE-DFD7084EE1E0}"/>
                  </a:ext>
                </a:extLst>
              </p:cNvPr>
              <p:cNvSpPr/>
              <p:nvPr/>
            </p:nvSpPr>
            <p:spPr>
              <a:xfrm>
                <a:off x="2326740" y="3479978"/>
                <a:ext cx="90519" cy="199151"/>
              </a:xfrm>
              <a:custGeom>
                <a:avLst/>
                <a:gdLst>
                  <a:gd name="connsiteX0" fmla="*/ 5868 w 90519"/>
                  <a:gd name="connsiteY0" fmla="*/ 199151 h 199151"/>
                  <a:gd name="connsiteX1" fmla="*/ 10896 w 90519"/>
                  <a:gd name="connsiteY1" fmla="*/ 34235 h 199151"/>
                  <a:gd name="connsiteX2" fmla="*/ 84872 w 90519"/>
                  <a:gd name="connsiteY2" fmla="*/ 10000 h 199151"/>
                  <a:gd name="connsiteX3" fmla="*/ 64515 w 90519"/>
                  <a:gd name="connsiteY3" fmla="*/ 75252 h 199151"/>
                  <a:gd name="connsiteX4" fmla="*/ 39493 w 90519"/>
                  <a:gd name="connsiteY4" fmla="*/ 180006 h 1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 h="199151">
                    <a:moveTo>
                      <a:pt x="5868" y="199151"/>
                    </a:moveTo>
                    <a:cubicBezTo>
                      <a:pt x="3081" y="181399"/>
                      <a:pt x="-8249" y="78827"/>
                      <a:pt x="10896" y="34235"/>
                    </a:cubicBezTo>
                    <a:cubicBezTo>
                      <a:pt x="27558" y="-4601"/>
                      <a:pt x="71483" y="-6903"/>
                      <a:pt x="84872" y="10000"/>
                    </a:cubicBezTo>
                    <a:cubicBezTo>
                      <a:pt x="98262" y="26904"/>
                      <a:pt x="86387" y="46776"/>
                      <a:pt x="64515" y="75252"/>
                    </a:cubicBezTo>
                    <a:cubicBezTo>
                      <a:pt x="46339" y="99487"/>
                      <a:pt x="39493" y="121782"/>
                      <a:pt x="39493" y="180006"/>
                    </a:cubicBezTo>
                    <a:close/>
                  </a:path>
                </a:pathLst>
              </a:custGeom>
              <a:solidFill>
                <a:srgbClr val="77787B"/>
              </a:solidFill>
              <a:ln w="6058" cap="flat">
                <a:noFill/>
                <a:prstDash val="solid"/>
                <a:miter/>
              </a:ln>
            </p:spPr>
            <p:txBody>
              <a:bodyPr rtlCol="0" anchor="ctr"/>
              <a:lstStyle/>
              <a:p>
                <a:endParaRPr lang="fr-FR"/>
              </a:p>
            </p:txBody>
          </p:sp>
          <p:sp>
            <p:nvSpPr>
              <p:cNvPr id="214" name="Forme libre : forme 213">
                <a:extLst>
                  <a:ext uri="{FF2B5EF4-FFF2-40B4-BE49-F238E27FC236}">
                    <a16:creationId xmlns:a16="http://schemas.microsoft.com/office/drawing/2014/main" id="{28E13732-4294-D226-5884-D42F5EECED22}"/>
                  </a:ext>
                </a:extLst>
              </p:cNvPr>
              <p:cNvSpPr/>
              <p:nvPr/>
            </p:nvSpPr>
            <p:spPr>
              <a:xfrm>
                <a:off x="2326740" y="3479978"/>
                <a:ext cx="90519" cy="199151"/>
              </a:xfrm>
              <a:custGeom>
                <a:avLst/>
                <a:gdLst>
                  <a:gd name="connsiteX0" fmla="*/ 5868 w 90519"/>
                  <a:gd name="connsiteY0" fmla="*/ 199151 h 199151"/>
                  <a:gd name="connsiteX1" fmla="*/ 10896 w 90519"/>
                  <a:gd name="connsiteY1" fmla="*/ 34235 h 199151"/>
                  <a:gd name="connsiteX2" fmla="*/ 84872 w 90519"/>
                  <a:gd name="connsiteY2" fmla="*/ 10000 h 199151"/>
                  <a:gd name="connsiteX3" fmla="*/ 64515 w 90519"/>
                  <a:gd name="connsiteY3" fmla="*/ 75252 h 199151"/>
                  <a:gd name="connsiteX4" fmla="*/ 39493 w 90519"/>
                  <a:gd name="connsiteY4" fmla="*/ 180006 h 1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 h="199151">
                    <a:moveTo>
                      <a:pt x="5868" y="199151"/>
                    </a:moveTo>
                    <a:cubicBezTo>
                      <a:pt x="3081" y="181399"/>
                      <a:pt x="-8249" y="78827"/>
                      <a:pt x="10896" y="34235"/>
                    </a:cubicBezTo>
                    <a:cubicBezTo>
                      <a:pt x="27558" y="-4601"/>
                      <a:pt x="71483" y="-6903"/>
                      <a:pt x="84872" y="10000"/>
                    </a:cubicBezTo>
                    <a:cubicBezTo>
                      <a:pt x="98262" y="26904"/>
                      <a:pt x="86387" y="46776"/>
                      <a:pt x="64515" y="75252"/>
                    </a:cubicBezTo>
                    <a:cubicBezTo>
                      <a:pt x="46339" y="99487"/>
                      <a:pt x="39493" y="121782"/>
                      <a:pt x="39493" y="180006"/>
                    </a:cubicBezTo>
                    <a:close/>
                  </a:path>
                </a:pathLst>
              </a:custGeom>
              <a:solidFill>
                <a:srgbClr val="000000">
                  <a:alpha val="20000"/>
                </a:srgbClr>
              </a:solidFill>
              <a:ln w="6058" cap="flat">
                <a:noFill/>
                <a:prstDash val="solid"/>
                <a:miter/>
              </a:ln>
            </p:spPr>
            <p:txBody>
              <a:bodyPr rtlCol="0" anchor="ctr"/>
              <a:lstStyle/>
              <a:p>
                <a:endParaRPr lang="fr-FR"/>
              </a:p>
            </p:txBody>
          </p:sp>
          <p:sp>
            <p:nvSpPr>
              <p:cNvPr id="215" name="Forme libre : forme 214">
                <a:extLst>
                  <a:ext uri="{FF2B5EF4-FFF2-40B4-BE49-F238E27FC236}">
                    <a16:creationId xmlns:a16="http://schemas.microsoft.com/office/drawing/2014/main" id="{52552CFC-2C3A-DA48-8D2B-533E97575876}"/>
                  </a:ext>
                </a:extLst>
              </p:cNvPr>
              <p:cNvSpPr/>
              <p:nvPr/>
            </p:nvSpPr>
            <p:spPr>
              <a:xfrm>
                <a:off x="2339053" y="3492162"/>
                <a:ext cx="65416" cy="164079"/>
              </a:xfrm>
              <a:custGeom>
                <a:avLst/>
                <a:gdLst>
                  <a:gd name="connsiteX0" fmla="*/ 47598 w 65416"/>
                  <a:gd name="connsiteY0" fmla="*/ 4299 h 164079"/>
                  <a:gd name="connsiteX1" fmla="*/ 59715 w 65416"/>
                  <a:gd name="connsiteY1" fmla="*/ 8116 h 164079"/>
                  <a:gd name="connsiteX2" fmla="*/ 38934 w 65416"/>
                  <a:gd name="connsiteY2" fmla="*/ 52768 h 164079"/>
                  <a:gd name="connsiteX3" fmla="*/ 10579 w 65416"/>
                  <a:gd name="connsiteY3" fmla="*/ 155401 h 164079"/>
                  <a:gd name="connsiteX4" fmla="*/ 8338 w 65416"/>
                  <a:gd name="connsiteY4" fmla="*/ 159218 h 164079"/>
                  <a:gd name="connsiteX5" fmla="*/ 6884 w 65416"/>
                  <a:gd name="connsiteY5" fmla="*/ 159945 h 164079"/>
                  <a:gd name="connsiteX6" fmla="*/ 13669 w 65416"/>
                  <a:gd name="connsiteY6" fmla="*/ 28533 h 164079"/>
                  <a:gd name="connsiteX7" fmla="*/ 47477 w 65416"/>
                  <a:gd name="connsiteY7" fmla="*/ 4299 h 164079"/>
                  <a:gd name="connsiteX8" fmla="*/ 47477 w 65416"/>
                  <a:gd name="connsiteY8" fmla="*/ 179 h 164079"/>
                  <a:gd name="connsiteX9" fmla="*/ 9852 w 65416"/>
                  <a:gd name="connsiteY9" fmla="*/ 26897 h 164079"/>
                  <a:gd name="connsiteX10" fmla="*/ 2764 w 65416"/>
                  <a:gd name="connsiteY10" fmla="*/ 160187 h 164079"/>
                  <a:gd name="connsiteX11" fmla="*/ 7223 w 65416"/>
                  <a:gd name="connsiteY11" fmla="*/ 164069 h 164079"/>
                  <a:gd name="connsiteX12" fmla="*/ 9125 w 65416"/>
                  <a:gd name="connsiteY12" fmla="*/ 163459 h 164079"/>
                  <a:gd name="connsiteX13" fmla="*/ 10458 w 65416"/>
                  <a:gd name="connsiteY13" fmla="*/ 162732 h 164079"/>
                  <a:gd name="connsiteX14" fmla="*/ 14699 w 65416"/>
                  <a:gd name="connsiteY14" fmla="*/ 155401 h 164079"/>
                  <a:gd name="connsiteX15" fmla="*/ 42266 w 65416"/>
                  <a:gd name="connsiteY15" fmla="*/ 55191 h 164079"/>
                  <a:gd name="connsiteX16" fmla="*/ 62865 w 65416"/>
                  <a:gd name="connsiteY16" fmla="*/ 5329 h 164079"/>
                  <a:gd name="connsiteX17" fmla="*/ 47477 w 65416"/>
                  <a:gd name="connsiteY17" fmla="*/ 58 h 164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416" h="164079">
                    <a:moveTo>
                      <a:pt x="47598" y="4299"/>
                    </a:moveTo>
                    <a:cubicBezTo>
                      <a:pt x="51977" y="3972"/>
                      <a:pt x="56314" y="5339"/>
                      <a:pt x="59715" y="8116"/>
                    </a:cubicBezTo>
                    <a:cubicBezTo>
                      <a:pt x="64562" y="14174"/>
                      <a:pt x="58140" y="27746"/>
                      <a:pt x="38934" y="52768"/>
                    </a:cubicBezTo>
                    <a:cubicBezTo>
                      <a:pt x="18637" y="79305"/>
                      <a:pt x="11488" y="105175"/>
                      <a:pt x="10579" y="155401"/>
                    </a:cubicBezTo>
                    <a:cubicBezTo>
                      <a:pt x="10608" y="156994"/>
                      <a:pt x="9742" y="158468"/>
                      <a:pt x="8338" y="159218"/>
                    </a:cubicBezTo>
                    <a:lnTo>
                      <a:pt x="6884" y="159945"/>
                    </a:lnTo>
                    <a:cubicBezTo>
                      <a:pt x="2643" y="114021"/>
                      <a:pt x="2218" y="55373"/>
                      <a:pt x="13669" y="28533"/>
                    </a:cubicBezTo>
                    <a:cubicBezTo>
                      <a:pt x="18947" y="14321"/>
                      <a:pt x="32322" y="4733"/>
                      <a:pt x="47477" y="4299"/>
                    </a:cubicBezTo>
                    <a:moveTo>
                      <a:pt x="47477" y="179"/>
                    </a:moveTo>
                    <a:cubicBezTo>
                      <a:pt x="30667" y="600"/>
                      <a:pt x="15789" y="11165"/>
                      <a:pt x="9852" y="26897"/>
                    </a:cubicBezTo>
                    <a:cubicBezTo>
                      <a:pt x="-2931" y="56827"/>
                      <a:pt x="-871" y="120746"/>
                      <a:pt x="2764" y="160187"/>
                    </a:cubicBezTo>
                    <a:cubicBezTo>
                      <a:pt x="2923" y="162491"/>
                      <a:pt x="4920" y="164229"/>
                      <a:pt x="7223" y="164069"/>
                    </a:cubicBezTo>
                    <a:cubicBezTo>
                      <a:pt x="7897" y="164023"/>
                      <a:pt x="8550" y="163813"/>
                      <a:pt x="9125" y="163459"/>
                    </a:cubicBezTo>
                    <a:lnTo>
                      <a:pt x="10458" y="162732"/>
                    </a:lnTo>
                    <a:cubicBezTo>
                      <a:pt x="13043" y="161185"/>
                      <a:pt x="14646" y="158413"/>
                      <a:pt x="14699" y="155401"/>
                    </a:cubicBezTo>
                    <a:cubicBezTo>
                      <a:pt x="15608" y="105236"/>
                      <a:pt x="22576" y="80819"/>
                      <a:pt x="42266" y="55191"/>
                    </a:cubicBezTo>
                    <a:cubicBezTo>
                      <a:pt x="63653" y="27261"/>
                      <a:pt x="69409" y="13265"/>
                      <a:pt x="62865" y="5329"/>
                    </a:cubicBezTo>
                    <a:cubicBezTo>
                      <a:pt x="58672" y="1541"/>
                      <a:pt x="53111" y="-364"/>
                      <a:pt x="47477" y="58"/>
                    </a:cubicBezTo>
                    <a:close/>
                  </a:path>
                </a:pathLst>
              </a:custGeom>
              <a:solidFill>
                <a:srgbClr val="FFFFFF"/>
              </a:solidFill>
              <a:ln w="6058" cap="flat">
                <a:noFill/>
                <a:prstDash val="solid"/>
                <a:miter/>
              </a:ln>
            </p:spPr>
            <p:txBody>
              <a:bodyPr rtlCol="0" anchor="ctr"/>
              <a:lstStyle/>
              <a:p>
                <a:endParaRPr lang="fr-FR"/>
              </a:p>
            </p:txBody>
          </p:sp>
          <p:sp>
            <p:nvSpPr>
              <p:cNvPr id="216" name="Forme libre : forme 215">
                <a:extLst>
                  <a:ext uri="{FF2B5EF4-FFF2-40B4-BE49-F238E27FC236}">
                    <a16:creationId xmlns:a16="http://schemas.microsoft.com/office/drawing/2014/main" id="{C8C19C77-D7F6-A45A-925A-2EB2BE2AE1F6}"/>
                  </a:ext>
                </a:extLst>
              </p:cNvPr>
              <p:cNvSpPr/>
              <p:nvPr/>
            </p:nvSpPr>
            <p:spPr>
              <a:xfrm>
                <a:off x="1615263" y="3236761"/>
                <a:ext cx="435314" cy="705010"/>
              </a:xfrm>
              <a:custGeom>
                <a:avLst/>
                <a:gdLst>
                  <a:gd name="connsiteX0" fmla="*/ 188243 w 435314"/>
                  <a:gd name="connsiteY0" fmla="*/ 595531 h 705010"/>
                  <a:gd name="connsiteX1" fmla="*/ 406354 w 435314"/>
                  <a:gd name="connsiteY1" fmla="*/ 705010 h 705010"/>
                  <a:gd name="connsiteX2" fmla="*/ 401689 w 435314"/>
                  <a:gd name="connsiteY2" fmla="*/ 624673 h 705010"/>
                  <a:gd name="connsiteX3" fmla="*/ 435315 w 435314"/>
                  <a:gd name="connsiteY3" fmla="*/ 605285 h 705010"/>
                  <a:gd name="connsiteX4" fmla="*/ 371760 w 435314"/>
                  <a:gd name="connsiteY4" fmla="*/ 464967 h 705010"/>
                  <a:gd name="connsiteX5" fmla="*/ 202118 w 435314"/>
                  <a:gd name="connsiteY5" fmla="*/ 403108 h 705010"/>
                  <a:gd name="connsiteX6" fmla="*/ 166190 w 435314"/>
                  <a:gd name="connsiteY6" fmla="*/ 196266 h 705010"/>
                  <a:gd name="connsiteX7" fmla="*/ 138683 w 435314"/>
                  <a:gd name="connsiteY7" fmla="*/ 11780 h 705010"/>
                  <a:gd name="connsiteX8" fmla="*/ 43320 w 435314"/>
                  <a:gd name="connsiteY8" fmla="*/ 14931 h 705010"/>
                  <a:gd name="connsiteX9" fmla="*/ 122 w 435314"/>
                  <a:gd name="connsiteY9" fmla="*/ 54797 h 705010"/>
                  <a:gd name="connsiteX10" fmla="*/ 15027 w 435314"/>
                  <a:gd name="connsiteY10" fmla="*/ 71579 h 705010"/>
                  <a:gd name="connsiteX11" fmla="*/ 136684 w 435314"/>
                  <a:gd name="connsiteY11" fmla="*/ 532036 h 705010"/>
                  <a:gd name="connsiteX12" fmla="*/ 188243 w 435314"/>
                  <a:gd name="connsiteY12" fmla="*/ 595531 h 70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314" h="705010">
                    <a:moveTo>
                      <a:pt x="188243" y="595531"/>
                    </a:moveTo>
                    <a:lnTo>
                      <a:pt x="406354" y="705010"/>
                    </a:lnTo>
                    <a:lnTo>
                      <a:pt x="401689" y="624673"/>
                    </a:lnTo>
                    <a:lnTo>
                      <a:pt x="435315" y="605285"/>
                    </a:lnTo>
                    <a:cubicBezTo>
                      <a:pt x="432891" y="543002"/>
                      <a:pt x="415866" y="479144"/>
                      <a:pt x="371760" y="464967"/>
                    </a:cubicBezTo>
                    <a:cubicBezTo>
                      <a:pt x="316686" y="447518"/>
                      <a:pt x="245134" y="441884"/>
                      <a:pt x="202118" y="403108"/>
                    </a:cubicBezTo>
                    <a:cubicBezTo>
                      <a:pt x="159101" y="364333"/>
                      <a:pt x="160979" y="257701"/>
                      <a:pt x="166190" y="196266"/>
                    </a:cubicBezTo>
                    <a:cubicBezTo>
                      <a:pt x="171400" y="134831"/>
                      <a:pt x="187577" y="40014"/>
                      <a:pt x="138683" y="11780"/>
                    </a:cubicBezTo>
                    <a:cubicBezTo>
                      <a:pt x="89790" y="-16453"/>
                      <a:pt x="43320" y="14931"/>
                      <a:pt x="43320" y="14931"/>
                    </a:cubicBezTo>
                    <a:cubicBezTo>
                      <a:pt x="22418" y="28502"/>
                      <a:pt x="-1938" y="38317"/>
                      <a:pt x="122" y="54797"/>
                    </a:cubicBezTo>
                    <a:cubicBezTo>
                      <a:pt x="475" y="63220"/>
                      <a:pt x="6704" y="70234"/>
                      <a:pt x="15027" y="71579"/>
                    </a:cubicBezTo>
                    <a:lnTo>
                      <a:pt x="136684" y="532036"/>
                    </a:lnTo>
                    <a:cubicBezTo>
                      <a:pt x="143980" y="559610"/>
                      <a:pt x="162754" y="582730"/>
                      <a:pt x="188243" y="595531"/>
                    </a:cubicBezTo>
                    <a:close/>
                  </a:path>
                </a:pathLst>
              </a:custGeom>
              <a:solidFill>
                <a:srgbClr val="77787B"/>
              </a:solidFill>
              <a:ln w="6058" cap="flat">
                <a:noFill/>
                <a:prstDash val="solid"/>
                <a:miter/>
              </a:ln>
            </p:spPr>
            <p:txBody>
              <a:bodyPr rtlCol="0" anchor="ctr"/>
              <a:lstStyle/>
              <a:p>
                <a:endParaRPr lang="fr-FR"/>
              </a:p>
            </p:txBody>
          </p:sp>
          <p:sp>
            <p:nvSpPr>
              <p:cNvPr id="217" name="Forme libre : forme 216">
                <a:extLst>
                  <a:ext uri="{FF2B5EF4-FFF2-40B4-BE49-F238E27FC236}">
                    <a16:creationId xmlns:a16="http://schemas.microsoft.com/office/drawing/2014/main" id="{8CB577D2-B74C-78CB-DB22-AEDA6C1F9AAD}"/>
                  </a:ext>
                </a:extLst>
              </p:cNvPr>
              <p:cNvSpPr/>
              <p:nvPr/>
            </p:nvSpPr>
            <p:spPr>
              <a:xfrm>
                <a:off x="1615263" y="3236761"/>
                <a:ext cx="435314" cy="705010"/>
              </a:xfrm>
              <a:custGeom>
                <a:avLst/>
                <a:gdLst>
                  <a:gd name="connsiteX0" fmla="*/ 188243 w 435314"/>
                  <a:gd name="connsiteY0" fmla="*/ 595531 h 705010"/>
                  <a:gd name="connsiteX1" fmla="*/ 406354 w 435314"/>
                  <a:gd name="connsiteY1" fmla="*/ 705010 h 705010"/>
                  <a:gd name="connsiteX2" fmla="*/ 401689 w 435314"/>
                  <a:gd name="connsiteY2" fmla="*/ 624673 h 705010"/>
                  <a:gd name="connsiteX3" fmla="*/ 435315 w 435314"/>
                  <a:gd name="connsiteY3" fmla="*/ 605285 h 705010"/>
                  <a:gd name="connsiteX4" fmla="*/ 371760 w 435314"/>
                  <a:gd name="connsiteY4" fmla="*/ 464967 h 705010"/>
                  <a:gd name="connsiteX5" fmla="*/ 202118 w 435314"/>
                  <a:gd name="connsiteY5" fmla="*/ 403108 h 705010"/>
                  <a:gd name="connsiteX6" fmla="*/ 166190 w 435314"/>
                  <a:gd name="connsiteY6" fmla="*/ 196266 h 705010"/>
                  <a:gd name="connsiteX7" fmla="*/ 138683 w 435314"/>
                  <a:gd name="connsiteY7" fmla="*/ 11780 h 705010"/>
                  <a:gd name="connsiteX8" fmla="*/ 43320 w 435314"/>
                  <a:gd name="connsiteY8" fmla="*/ 14931 h 705010"/>
                  <a:gd name="connsiteX9" fmla="*/ 122 w 435314"/>
                  <a:gd name="connsiteY9" fmla="*/ 54797 h 705010"/>
                  <a:gd name="connsiteX10" fmla="*/ 15027 w 435314"/>
                  <a:gd name="connsiteY10" fmla="*/ 71579 h 705010"/>
                  <a:gd name="connsiteX11" fmla="*/ 136684 w 435314"/>
                  <a:gd name="connsiteY11" fmla="*/ 532036 h 705010"/>
                  <a:gd name="connsiteX12" fmla="*/ 188243 w 435314"/>
                  <a:gd name="connsiteY12" fmla="*/ 595531 h 70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314" h="705010">
                    <a:moveTo>
                      <a:pt x="188243" y="595531"/>
                    </a:moveTo>
                    <a:lnTo>
                      <a:pt x="406354" y="705010"/>
                    </a:lnTo>
                    <a:lnTo>
                      <a:pt x="401689" y="624673"/>
                    </a:lnTo>
                    <a:lnTo>
                      <a:pt x="435315" y="605285"/>
                    </a:lnTo>
                    <a:cubicBezTo>
                      <a:pt x="432891" y="543002"/>
                      <a:pt x="415866" y="479144"/>
                      <a:pt x="371760" y="464967"/>
                    </a:cubicBezTo>
                    <a:cubicBezTo>
                      <a:pt x="316686" y="447518"/>
                      <a:pt x="245134" y="441884"/>
                      <a:pt x="202118" y="403108"/>
                    </a:cubicBezTo>
                    <a:cubicBezTo>
                      <a:pt x="159101" y="364333"/>
                      <a:pt x="160979" y="257701"/>
                      <a:pt x="166190" y="196266"/>
                    </a:cubicBezTo>
                    <a:cubicBezTo>
                      <a:pt x="171400" y="134831"/>
                      <a:pt x="187577" y="40014"/>
                      <a:pt x="138683" y="11780"/>
                    </a:cubicBezTo>
                    <a:cubicBezTo>
                      <a:pt x="89790" y="-16453"/>
                      <a:pt x="43320" y="14931"/>
                      <a:pt x="43320" y="14931"/>
                    </a:cubicBezTo>
                    <a:cubicBezTo>
                      <a:pt x="22418" y="28502"/>
                      <a:pt x="-1938" y="38317"/>
                      <a:pt x="122" y="54797"/>
                    </a:cubicBezTo>
                    <a:cubicBezTo>
                      <a:pt x="475" y="63220"/>
                      <a:pt x="6704" y="70234"/>
                      <a:pt x="15027" y="71579"/>
                    </a:cubicBezTo>
                    <a:lnTo>
                      <a:pt x="136684" y="532036"/>
                    </a:lnTo>
                    <a:cubicBezTo>
                      <a:pt x="143980" y="559610"/>
                      <a:pt x="162754" y="582730"/>
                      <a:pt x="188243" y="595531"/>
                    </a:cubicBezTo>
                    <a:close/>
                  </a:path>
                </a:pathLst>
              </a:custGeom>
              <a:solidFill>
                <a:srgbClr val="000000">
                  <a:alpha val="50000"/>
                </a:srgbClr>
              </a:solidFill>
              <a:ln w="6058" cap="flat">
                <a:noFill/>
                <a:prstDash val="solid"/>
                <a:miter/>
              </a:ln>
            </p:spPr>
            <p:txBody>
              <a:bodyPr rtlCol="0" anchor="ctr"/>
              <a:lstStyle/>
              <a:p>
                <a:endParaRPr lang="fr-FR"/>
              </a:p>
            </p:txBody>
          </p:sp>
          <p:sp>
            <p:nvSpPr>
              <p:cNvPr id="218" name="Forme libre : forme 217">
                <a:extLst>
                  <a:ext uri="{FF2B5EF4-FFF2-40B4-BE49-F238E27FC236}">
                    <a16:creationId xmlns:a16="http://schemas.microsoft.com/office/drawing/2014/main" id="{C0AD378F-2051-29C3-B48E-97A754C726A0}"/>
                  </a:ext>
                </a:extLst>
              </p:cNvPr>
              <p:cNvSpPr/>
              <p:nvPr/>
            </p:nvSpPr>
            <p:spPr>
              <a:xfrm>
                <a:off x="1615081" y="3237064"/>
                <a:ext cx="411140" cy="526098"/>
              </a:xfrm>
              <a:custGeom>
                <a:avLst/>
                <a:gdLst>
                  <a:gd name="connsiteX0" fmla="*/ 106815 w 411140"/>
                  <a:gd name="connsiteY0" fmla="*/ 68550 h 526098"/>
                  <a:gd name="connsiteX1" fmla="*/ 132867 w 411140"/>
                  <a:gd name="connsiteY1" fmla="*/ 220622 h 526098"/>
                  <a:gd name="connsiteX2" fmla="*/ 166493 w 411140"/>
                  <a:gd name="connsiteY2" fmla="*/ 430614 h 526098"/>
                  <a:gd name="connsiteX3" fmla="*/ 354311 w 411140"/>
                  <a:gd name="connsiteY3" fmla="*/ 526099 h 526098"/>
                  <a:gd name="connsiteX4" fmla="*/ 411141 w 411140"/>
                  <a:gd name="connsiteY4" fmla="*/ 500107 h 526098"/>
                  <a:gd name="connsiteX5" fmla="*/ 371760 w 411140"/>
                  <a:gd name="connsiteY5" fmla="*/ 464967 h 526098"/>
                  <a:gd name="connsiteX6" fmla="*/ 202117 w 411140"/>
                  <a:gd name="connsiteY6" fmla="*/ 403108 h 526098"/>
                  <a:gd name="connsiteX7" fmla="*/ 166190 w 411140"/>
                  <a:gd name="connsiteY7" fmla="*/ 196266 h 526098"/>
                  <a:gd name="connsiteX8" fmla="*/ 138684 w 411140"/>
                  <a:gd name="connsiteY8" fmla="*/ 11780 h 526098"/>
                  <a:gd name="connsiteX9" fmla="*/ 43320 w 411140"/>
                  <a:gd name="connsiteY9" fmla="*/ 14931 h 526098"/>
                  <a:gd name="connsiteX10" fmla="*/ 122 w 411140"/>
                  <a:gd name="connsiteY10" fmla="*/ 54797 h 526098"/>
                  <a:gd name="connsiteX11" fmla="*/ 15027 w 411140"/>
                  <a:gd name="connsiteY11" fmla="*/ 71579 h 526098"/>
                  <a:gd name="connsiteX12" fmla="*/ 106815 w 411140"/>
                  <a:gd name="connsiteY12" fmla="*/ 68550 h 52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1140" h="526098">
                    <a:moveTo>
                      <a:pt x="106815" y="68550"/>
                    </a:moveTo>
                    <a:cubicBezTo>
                      <a:pt x="126384" y="91997"/>
                      <a:pt x="136442" y="129136"/>
                      <a:pt x="132867" y="220622"/>
                    </a:cubicBezTo>
                    <a:cubicBezTo>
                      <a:pt x="129293" y="312107"/>
                      <a:pt x="130686" y="385780"/>
                      <a:pt x="166493" y="430614"/>
                    </a:cubicBezTo>
                    <a:cubicBezTo>
                      <a:pt x="208903" y="483749"/>
                      <a:pt x="354311" y="526099"/>
                      <a:pt x="354311" y="526099"/>
                    </a:cubicBezTo>
                    <a:lnTo>
                      <a:pt x="411141" y="500107"/>
                    </a:lnTo>
                    <a:cubicBezTo>
                      <a:pt x="403006" y="483777"/>
                      <a:pt x="388907" y="471196"/>
                      <a:pt x="371760" y="464967"/>
                    </a:cubicBezTo>
                    <a:cubicBezTo>
                      <a:pt x="316686" y="447518"/>
                      <a:pt x="245134" y="441883"/>
                      <a:pt x="202117" y="403108"/>
                    </a:cubicBezTo>
                    <a:cubicBezTo>
                      <a:pt x="159101" y="364333"/>
                      <a:pt x="160979" y="257701"/>
                      <a:pt x="166190" y="196266"/>
                    </a:cubicBezTo>
                    <a:cubicBezTo>
                      <a:pt x="171400" y="134831"/>
                      <a:pt x="187577" y="40014"/>
                      <a:pt x="138684" y="11780"/>
                    </a:cubicBezTo>
                    <a:cubicBezTo>
                      <a:pt x="89790" y="-16453"/>
                      <a:pt x="43320" y="14931"/>
                      <a:pt x="43320" y="14931"/>
                    </a:cubicBezTo>
                    <a:cubicBezTo>
                      <a:pt x="22418" y="28502"/>
                      <a:pt x="-1938" y="38317"/>
                      <a:pt x="122" y="54797"/>
                    </a:cubicBezTo>
                    <a:cubicBezTo>
                      <a:pt x="475" y="63220"/>
                      <a:pt x="6704" y="70234"/>
                      <a:pt x="15027" y="71579"/>
                    </a:cubicBezTo>
                    <a:cubicBezTo>
                      <a:pt x="42472" y="62491"/>
                      <a:pt x="87246" y="44861"/>
                      <a:pt x="106815" y="68550"/>
                    </a:cubicBezTo>
                    <a:close/>
                  </a:path>
                </a:pathLst>
              </a:custGeom>
              <a:solidFill>
                <a:srgbClr val="77787B"/>
              </a:solidFill>
              <a:ln w="6058" cap="flat">
                <a:noFill/>
                <a:prstDash val="solid"/>
                <a:miter/>
              </a:ln>
            </p:spPr>
            <p:txBody>
              <a:bodyPr rtlCol="0" anchor="ctr"/>
              <a:lstStyle/>
              <a:p>
                <a:endParaRPr lang="fr-FR"/>
              </a:p>
            </p:txBody>
          </p:sp>
          <p:sp>
            <p:nvSpPr>
              <p:cNvPr id="219" name="Forme libre : forme 218">
                <a:extLst>
                  <a:ext uri="{FF2B5EF4-FFF2-40B4-BE49-F238E27FC236}">
                    <a16:creationId xmlns:a16="http://schemas.microsoft.com/office/drawing/2014/main" id="{75A7CD1C-AF22-0330-B3A8-1CE38CDFAD76}"/>
                  </a:ext>
                </a:extLst>
              </p:cNvPr>
              <p:cNvSpPr/>
              <p:nvPr/>
            </p:nvSpPr>
            <p:spPr>
              <a:xfrm>
                <a:off x="1615081" y="3237064"/>
                <a:ext cx="411140" cy="526098"/>
              </a:xfrm>
              <a:custGeom>
                <a:avLst/>
                <a:gdLst>
                  <a:gd name="connsiteX0" fmla="*/ 106815 w 411140"/>
                  <a:gd name="connsiteY0" fmla="*/ 68550 h 526098"/>
                  <a:gd name="connsiteX1" fmla="*/ 132867 w 411140"/>
                  <a:gd name="connsiteY1" fmla="*/ 220622 h 526098"/>
                  <a:gd name="connsiteX2" fmla="*/ 166493 w 411140"/>
                  <a:gd name="connsiteY2" fmla="*/ 430614 h 526098"/>
                  <a:gd name="connsiteX3" fmla="*/ 354311 w 411140"/>
                  <a:gd name="connsiteY3" fmla="*/ 526099 h 526098"/>
                  <a:gd name="connsiteX4" fmla="*/ 411141 w 411140"/>
                  <a:gd name="connsiteY4" fmla="*/ 500107 h 526098"/>
                  <a:gd name="connsiteX5" fmla="*/ 371760 w 411140"/>
                  <a:gd name="connsiteY5" fmla="*/ 464967 h 526098"/>
                  <a:gd name="connsiteX6" fmla="*/ 202117 w 411140"/>
                  <a:gd name="connsiteY6" fmla="*/ 403108 h 526098"/>
                  <a:gd name="connsiteX7" fmla="*/ 166190 w 411140"/>
                  <a:gd name="connsiteY7" fmla="*/ 196266 h 526098"/>
                  <a:gd name="connsiteX8" fmla="*/ 138684 w 411140"/>
                  <a:gd name="connsiteY8" fmla="*/ 11780 h 526098"/>
                  <a:gd name="connsiteX9" fmla="*/ 43320 w 411140"/>
                  <a:gd name="connsiteY9" fmla="*/ 14931 h 526098"/>
                  <a:gd name="connsiteX10" fmla="*/ 122 w 411140"/>
                  <a:gd name="connsiteY10" fmla="*/ 54797 h 526098"/>
                  <a:gd name="connsiteX11" fmla="*/ 15027 w 411140"/>
                  <a:gd name="connsiteY11" fmla="*/ 71579 h 526098"/>
                  <a:gd name="connsiteX12" fmla="*/ 106815 w 411140"/>
                  <a:gd name="connsiteY12" fmla="*/ 68550 h 52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1140" h="526098">
                    <a:moveTo>
                      <a:pt x="106815" y="68550"/>
                    </a:moveTo>
                    <a:cubicBezTo>
                      <a:pt x="126384" y="91997"/>
                      <a:pt x="136442" y="129136"/>
                      <a:pt x="132867" y="220622"/>
                    </a:cubicBezTo>
                    <a:cubicBezTo>
                      <a:pt x="129293" y="312107"/>
                      <a:pt x="130686" y="385780"/>
                      <a:pt x="166493" y="430614"/>
                    </a:cubicBezTo>
                    <a:cubicBezTo>
                      <a:pt x="208903" y="483749"/>
                      <a:pt x="354311" y="526099"/>
                      <a:pt x="354311" y="526099"/>
                    </a:cubicBezTo>
                    <a:lnTo>
                      <a:pt x="411141" y="500107"/>
                    </a:lnTo>
                    <a:cubicBezTo>
                      <a:pt x="403006" y="483777"/>
                      <a:pt x="388907" y="471196"/>
                      <a:pt x="371760" y="464967"/>
                    </a:cubicBezTo>
                    <a:cubicBezTo>
                      <a:pt x="316686" y="447518"/>
                      <a:pt x="245134" y="441883"/>
                      <a:pt x="202117" y="403108"/>
                    </a:cubicBezTo>
                    <a:cubicBezTo>
                      <a:pt x="159101" y="364333"/>
                      <a:pt x="160979" y="257701"/>
                      <a:pt x="166190" y="196266"/>
                    </a:cubicBezTo>
                    <a:cubicBezTo>
                      <a:pt x="171400" y="134831"/>
                      <a:pt x="187577" y="40014"/>
                      <a:pt x="138684" y="11780"/>
                    </a:cubicBezTo>
                    <a:cubicBezTo>
                      <a:pt x="89790" y="-16453"/>
                      <a:pt x="43320" y="14931"/>
                      <a:pt x="43320" y="14931"/>
                    </a:cubicBezTo>
                    <a:cubicBezTo>
                      <a:pt x="22418" y="28502"/>
                      <a:pt x="-1938" y="38317"/>
                      <a:pt x="122" y="54797"/>
                    </a:cubicBezTo>
                    <a:cubicBezTo>
                      <a:pt x="475" y="63220"/>
                      <a:pt x="6704" y="70234"/>
                      <a:pt x="15027" y="71579"/>
                    </a:cubicBezTo>
                    <a:cubicBezTo>
                      <a:pt x="42472" y="62491"/>
                      <a:pt x="87246" y="44861"/>
                      <a:pt x="106815" y="68550"/>
                    </a:cubicBezTo>
                    <a:close/>
                  </a:path>
                </a:pathLst>
              </a:custGeom>
              <a:solidFill>
                <a:srgbClr val="000000">
                  <a:alpha val="35000"/>
                </a:srgbClr>
              </a:solidFill>
              <a:ln w="6058" cap="flat">
                <a:noFill/>
                <a:prstDash val="solid"/>
                <a:miter/>
              </a:ln>
            </p:spPr>
            <p:txBody>
              <a:bodyPr rtlCol="0" anchor="ctr"/>
              <a:lstStyle/>
              <a:p>
                <a:endParaRPr lang="fr-FR"/>
              </a:p>
            </p:txBody>
          </p:sp>
          <p:sp>
            <p:nvSpPr>
              <p:cNvPr id="220" name="Forme libre : forme 219">
                <a:extLst>
                  <a:ext uri="{FF2B5EF4-FFF2-40B4-BE49-F238E27FC236}">
                    <a16:creationId xmlns:a16="http://schemas.microsoft.com/office/drawing/2014/main" id="{C30A2429-0AD4-8DF7-EB4D-4199F6FCF923}"/>
                  </a:ext>
                </a:extLst>
              </p:cNvPr>
              <p:cNvSpPr/>
              <p:nvPr/>
            </p:nvSpPr>
            <p:spPr>
              <a:xfrm>
                <a:off x="1938607" y="3698986"/>
                <a:ext cx="111849" cy="162447"/>
              </a:xfrm>
              <a:custGeom>
                <a:avLst/>
                <a:gdLst>
                  <a:gd name="connsiteX0" fmla="*/ 78224 w 111849"/>
                  <a:gd name="connsiteY0" fmla="*/ 162447 h 162447"/>
                  <a:gd name="connsiteX1" fmla="*/ 111850 w 111849"/>
                  <a:gd name="connsiteY1" fmla="*/ 143060 h 162447"/>
                  <a:gd name="connsiteX2" fmla="*/ 55080 w 111849"/>
                  <a:gd name="connsiteY2" fmla="*/ 5226 h 162447"/>
                  <a:gd name="connsiteX3" fmla="*/ 7 w 111849"/>
                  <a:gd name="connsiteY3" fmla="*/ 26613 h 162447"/>
                  <a:gd name="connsiteX4" fmla="*/ 30846 w 111849"/>
                  <a:gd name="connsiteY4" fmla="*/ 63873 h 162447"/>
                  <a:gd name="connsiteX5" fmla="*/ 78224 w 111849"/>
                  <a:gd name="connsiteY5" fmla="*/ 162447 h 16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849" h="162447">
                    <a:moveTo>
                      <a:pt x="78224" y="162447"/>
                    </a:moveTo>
                    <a:lnTo>
                      <a:pt x="111850" y="143060"/>
                    </a:lnTo>
                    <a:cubicBezTo>
                      <a:pt x="111850" y="105799"/>
                      <a:pt x="102277" y="24795"/>
                      <a:pt x="55080" y="5226"/>
                    </a:cubicBezTo>
                    <a:cubicBezTo>
                      <a:pt x="17638" y="-10345"/>
                      <a:pt x="-417" y="12496"/>
                      <a:pt x="7" y="26613"/>
                    </a:cubicBezTo>
                    <a:cubicBezTo>
                      <a:pt x="431" y="42486"/>
                      <a:pt x="12125" y="52907"/>
                      <a:pt x="30846" y="63873"/>
                    </a:cubicBezTo>
                    <a:cubicBezTo>
                      <a:pt x="55929" y="78293"/>
                      <a:pt x="78224" y="104224"/>
                      <a:pt x="78224" y="162447"/>
                    </a:cubicBezTo>
                    <a:close/>
                  </a:path>
                </a:pathLst>
              </a:custGeom>
              <a:solidFill>
                <a:srgbClr val="77787B"/>
              </a:solidFill>
              <a:ln w="6058" cap="flat">
                <a:noFill/>
                <a:prstDash val="solid"/>
                <a:miter/>
              </a:ln>
            </p:spPr>
            <p:txBody>
              <a:bodyPr rtlCol="0" anchor="ctr"/>
              <a:lstStyle/>
              <a:p>
                <a:endParaRPr lang="fr-FR"/>
              </a:p>
            </p:txBody>
          </p:sp>
          <p:sp>
            <p:nvSpPr>
              <p:cNvPr id="221" name="Forme libre : forme 220">
                <a:extLst>
                  <a:ext uri="{FF2B5EF4-FFF2-40B4-BE49-F238E27FC236}">
                    <a16:creationId xmlns:a16="http://schemas.microsoft.com/office/drawing/2014/main" id="{DCAB5B49-1D0C-9BD0-0944-62D7D4109735}"/>
                  </a:ext>
                </a:extLst>
              </p:cNvPr>
              <p:cNvSpPr/>
              <p:nvPr/>
            </p:nvSpPr>
            <p:spPr>
              <a:xfrm>
                <a:off x="1938607" y="3698986"/>
                <a:ext cx="111849" cy="162447"/>
              </a:xfrm>
              <a:custGeom>
                <a:avLst/>
                <a:gdLst>
                  <a:gd name="connsiteX0" fmla="*/ 78224 w 111849"/>
                  <a:gd name="connsiteY0" fmla="*/ 162447 h 162447"/>
                  <a:gd name="connsiteX1" fmla="*/ 111850 w 111849"/>
                  <a:gd name="connsiteY1" fmla="*/ 143060 h 162447"/>
                  <a:gd name="connsiteX2" fmla="*/ 55080 w 111849"/>
                  <a:gd name="connsiteY2" fmla="*/ 5226 h 162447"/>
                  <a:gd name="connsiteX3" fmla="*/ 7 w 111849"/>
                  <a:gd name="connsiteY3" fmla="*/ 26613 h 162447"/>
                  <a:gd name="connsiteX4" fmla="*/ 30846 w 111849"/>
                  <a:gd name="connsiteY4" fmla="*/ 63873 h 162447"/>
                  <a:gd name="connsiteX5" fmla="*/ 78224 w 111849"/>
                  <a:gd name="connsiteY5" fmla="*/ 162447 h 16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849" h="162447">
                    <a:moveTo>
                      <a:pt x="78224" y="162447"/>
                    </a:moveTo>
                    <a:lnTo>
                      <a:pt x="111850" y="143060"/>
                    </a:lnTo>
                    <a:cubicBezTo>
                      <a:pt x="111850" y="105799"/>
                      <a:pt x="102277" y="24795"/>
                      <a:pt x="55080" y="5226"/>
                    </a:cubicBezTo>
                    <a:cubicBezTo>
                      <a:pt x="17638" y="-10345"/>
                      <a:pt x="-417" y="12496"/>
                      <a:pt x="7" y="26613"/>
                    </a:cubicBezTo>
                    <a:cubicBezTo>
                      <a:pt x="431" y="42486"/>
                      <a:pt x="12125" y="52907"/>
                      <a:pt x="30846" y="63873"/>
                    </a:cubicBezTo>
                    <a:cubicBezTo>
                      <a:pt x="55929" y="78293"/>
                      <a:pt x="78224" y="104224"/>
                      <a:pt x="78224" y="162447"/>
                    </a:cubicBezTo>
                    <a:close/>
                  </a:path>
                </a:pathLst>
              </a:custGeom>
              <a:solidFill>
                <a:srgbClr val="000000">
                  <a:alpha val="20000"/>
                </a:srgbClr>
              </a:solidFill>
              <a:ln w="6058" cap="flat">
                <a:noFill/>
                <a:prstDash val="solid"/>
                <a:miter/>
              </a:ln>
            </p:spPr>
            <p:txBody>
              <a:bodyPr rtlCol="0" anchor="ctr"/>
              <a:lstStyle/>
              <a:p>
                <a:endParaRPr lang="fr-FR"/>
              </a:p>
            </p:txBody>
          </p:sp>
          <p:sp>
            <p:nvSpPr>
              <p:cNvPr id="222" name="Forme libre : forme 221">
                <a:extLst>
                  <a:ext uri="{FF2B5EF4-FFF2-40B4-BE49-F238E27FC236}">
                    <a16:creationId xmlns:a16="http://schemas.microsoft.com/office/drawing/2014/main" id="{EA5B79D9-06DF-E4B7-8F75-D2F794B8CCA1}"/>
                  </a:ext>
                </a:extLst>
              </p:cNvPr>
              <p:cNvSpPr/>
              <p:nvPr/>
            </p:nvSpPr>
            <p:spPr>
              <a:xfrm>
                <a:off x="1950974" y="3711388"/>
                <a:ext cx="86886" cy="128053"/>
              </a:xfrm>
              <a:custGeom>
                <a:avLst/>
                <a:gdLst>
                  <a:gd name="connsiteX0" fmla="*/ 19388 w 86886"/>
                  <a:gd name="connsiteY0" fmla="*/ 4153 h 128053"/>
                  <a:gd name="connsiteX1" fmla="*/ 36412 w 86886"/>
                  <a:gd name="connsiteY1" fmla="*/ 8091 h 128053"/>
                  <a:gd name="connsiteX2" fmla="*/ 82701 w 86886"/>
                  <a:gd name="connsiteY2" fmla="*/ 120419 h 128053"/>
                  <a:gd name="connsiteX3" fmla="*/ 82155 w 86886"/>
                  <a:gd name="connsiteY3" fmla="*/ 121570 h 128053"/>
                  <a:gd name="connsiteX4" fmla="*/ 80641 w 86886"/>
                  <a:gd name="connsiteY4" fmla="*/ 122418 h 128053"/>
                  <a:gd name="connsiteX5" fmla="*/ 26719 w 86886"/>
                  <a:gd name="connsiteY5" fmla="*/ 37112 h 128053"/>
                  <a:gd name="connsiteX6" fmla="*/ 4181 w 86886"/>
                  <a:gd name="connsiteY6" fmla="*/ 13726 h 128053"/>
                  <a:gd name="connsiteX7" fmla="*/ 6907 w 86886"/>
                  <a:gd name="connsiteY7" fmla="*/ 8637 h 128053"/>
                  <a:gd name="connsiteX8" fmla="*/ 19388 w 86886"/>
                  <a:gd name="connsiteY8" fmla="*/ 4153 h 128053"/>
                  <a:gd name="connsiteX9" fmla="*/ 19388 w 86886"/>
                  <a:gd name="connsiteY9" fmla="*/ 33 h 128053"/>
                  <a:gd name="connsiteX10" fmla="*/ 3938 w 86886"/>
                  <a:gd name="connsiteY10" fmla="*/ 5728 h 128053"/>
                  <a:gd name="connsiteX11" fmla="*/ 0 w 86886"/>
                  <a:gd name="connsiteY11" fmla="*/ 13847 h 128053"/>
                  <a:gd name="connsiteX12" fmla="*/ 24659 w 86886"/>
                  <a:gd name="connsiteY12" fmla="*/ 40687 h 128053"/>
                  <a:gd name="connsiteX13" fmla="*/ 77005 w 86886"/>
                  <a:gd name="connsiteY13" fmla="*/ 126356 h 128053"/>
                  <a:gd name="connsiteX14" fmla="*/ 78823 w 86886"/>
                  <a:gd name="connsiteY14" fmla="*/ 127992 h 128053"/>
                  <a:gd name="connsiteX15" fmla="*/ 79732 w 86886"/>
                  <a:gd name="connsiteY15" fmla="*/ 127992 h 128053"/>
                  <a:gd name="connsiteX16" fmla="*/ 84215 w 86886"/>
                  <a:gd name="connsiteY16" fmla="*/ 125387 h 128053"/>
                  <a:gd name="connsiteX17" fmla="*/ 86881 w 86886"/>
                  <a:gd name="connsiteY17" fmla="*/ 120479 h 128053"/>
                  <a:gd name="connsiteX18" fmla="*/ 37988 w 86886"/>
                  <a:gd name="connsiteY18" fmla="*/ 4517 h 128053"/>
                  <a:gd name="connsiteX19" fmla="*/ 19388 w 86886"/>
                  <a:gd name="connsiteY19" fmla="*/ 276 h 12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886" h="128053">
                    <a:moveTo>
                      <a:pt x="19388" y="4153"/>
                    </a:moveTo>
                    <a:cubicBezTo>
                      <a:pt x="25263" y="4363"/>
                      <a:pt x="31042" y="5700"/>
                      <a:pt x="36412" y="8091"/>
                    </a:cubicBezTo>
                    <a:cubicBezTo>
                      <a:pt x="67554" y="21057"/>
                      <a:pt x="80762" y="74736"/>
                      <a:pt x="82701" y="120419"/>
                    </a:cubicBezTo>
                    <a:cubicBezTo>
                      <a:pt x="82751" y="120875"/>
                      <a:pt x="82540" y="121320"/>
                      <a:pt x="82155" y="121570"/>
                    </a:cubicBezTo>
                    <a:lnTo>
                      <a:pt x="80641" y="122418"/>
                    </a:lnTo>
                    <a:cubicBezTo>
                      <a:pt x="75188" y="82794"/>
                      <a:pt x="57557" y="54864"/>
                      <a:pt x="26719" y="37112"/>
                    </a:cubicBezTo>
                    <a:cubicBezTo>
                      <a:pt x="6180" y="25298"/>
                      <a:pt x="4302" y="18936"/>
                      <a:pt x="4181" y="13726"/>
                    </a:cubicBezTo>
                    <a:cubicBezTo>
                      <a:pt x="4481" y="11768"/>
                      <a:pt x="5443" y="9971"/>
                      <a:pt x="6907" y="8637"/>
                    </a:cubicBezTo>
                    <a:cubicBezTo>
                      <a:pt x="10260" y="5467"/>
                      <a:pt x="14784" y="3841"/>
                      <a:pt x="19388" y="4153"/>
                    </a:cubicBezTo>
                    <a:moveTo>
                      <a:pt x="19388" y="33"/>
                    </a:moveTo>
                    <a:cubicBezTo>
                      <a:pt x="13671" y="-291"/>
                      <a:pt x="8076" y="1771"/>
                      <a:pt x="3938" y="5728"/>
                    </a:cubicBezTo>
                    <a:cubicBezTo>
                      <a:pt x="1717" y="7891"/>
                      <a:pt x="324" y="10764"/>
                      <a:pt x="0" y="13847"/>
                    </a:cubicBezTo>
                    <a:cubicBezTo>
                      <a:pt x="0" y="21541"/>
                      <a:pt x="4544" y="29115"/>
                      <a:pt x="24659" y="40687"/>
                    </a:cubicBezTo>
                    <a:cubicBezTo>
                      <a:pt x="54952" y="58257"/>
                      <a:pt x="72280" y="86308"/>
                      <a:pt x="77005" y="126356"/>
                    </a:cubicBezTo>
                    <a:cubicBezTo>
                      <a:pt x="77125" y="127275"/>
                      <a:pt x="77897" y="127970"/>
                      <a:pt x="78823" y="127992"/>
                    </a:cubicBezTo>
                    <a:cubicBezTo>
                      <a:pt x="79120" y="128075"/>
                      <a:pt x="79435" y="128075"/>
                      <a:pt x="79732" y="127992"/>
                    </a:cubicBezTo>
                    <a:lnTo>
                      <a:pt x="84215" y="125387"/>
                    </a:lnTo>
                    <a:cubicBezTo>
                      <a:pt x="85948" y="124374"/>
                      <a:pt x="86975" y="122484"/>
                      <a:pt x="86881" y="120479"/>
                    </a:cubicBezTo>
                    <a:cubicBezTo>
                      <a:pt x="84882" y="73403"/>
                      <a:pt x="70947" y="18209"/>
                      <a:pt x="37988" y="4517"/>
                    </a:cubicBezTo>
                    <a:cubicBezTo>
                      <a:pt x="32124" y="1901"/>
                      <a:pt x="25805" y="461"/>
                      <a:pt x="19388" y="276"/>
                    </a:cubicBezTo>
                    <a:close/>
                  </a:path>
                </a:pathLst>
              </a:custGeom>
              <a:solidFill>
                <a:srgbClr val="FFFFFF"/>
              </a:solidFill>
              <a:ln w="6058" cap="flat">
                <a:noFill/>
                <a:prstDash val="solid"/>
                <a:miter/>
              </a:ln>
            </p:spPr>
            <p:txBody>
              <a:bodyPr rtlCol="0" anchor="ctr"/>
              <a:lstStyle/>
              <a:p>
                <a:endParaRPr lang="fr-FR"/>
              </a:p>
            </p:txBody>
          </p:sp>
        </p:grpSp>
        <p:grpSp>
          <p:nvGrpSpPr>
            <p:cNvPr id="12" name="Graphique 5">
              <a:extLst>
                <a:ext uri="{FF2B5EF4-FFF2-40B4-BE49-F238E27FC236}">
                  <a16:creationId xmlns:a16="http://schemas.microsoft.com/office/drawing/2014/main" id="{50C8B3EE-3418-7A7E-CECA-90489539DA85}"/>
                </a:ext>
              </a:extLst>
            </p:cNvPr>
            <p:cNvGrpSpPr/>
            <p:nvPr/>
          </p:nvGrpSpPr>
          <p:grpSpPr>
            <a:xfrm>
              <a:off x="1744192" y="3188783"/>
              <a:ext cx="1645830" cy="1617920"/>
              <a:chOff x="1744192" y="3188783"/>
              <a:chExt cx="1645830" cy="1617920"/>
            </a:xfrm>
          </p:grpSpPr>
          <p:grpSp>
            <p:nvGrpSpPr>
              <p:cNvPr id="72" name="Graphique 5">
                <a:extLst>
                  <a:ext uri="{FF2B5EF4-FFF2-40B4-BE49-F238E27FC236}">
                    <a16:creationId xmlns:a16="http://schemas.microsoft.com/office/drawing/2014/main" id="{F202C8A1-BB09-6304-D2A3-A066C34B70B5}"/>
                  </a:ext>
                </a:extLst>
              </p:cNvPr>
              <p:cNvGrpSpPr/>
              <p:nvPr/>
            </p:nvGrpSpPr>
            <p:grpSpPr>
              <a:xfrm>
                <a:off x="1744192" y="3274048"/>
                <a:ext cx="1645830" cy="1532655"/>
                <a:chOff x="1744192" y="3274048"/>
                <a:chExt cx="1645830" cy="1532655"/>
              </a:xfrm>
            </p:grpSpPr>
            <p:sp>
              <p:nvSpPr>
                <p:cNvPr id="162" name="Forme libre : forme 161">
                  <a:extLst>
                    <a:ext uri="{FF2B5EF4-FFF2-40B4-BE49-F238E27FC236}">
                      <a16:creationId xmlns:a16="http://schemas.microsoft.com/office/drawing/2014/main" id="{8EF6AE39-3A5B-5E9A-8CEF-DC00C0A1AAEB}"/>
                    </a:ext>
                  </a:extLst>
                </p:cNvPr>
                <p:cNvSpPr/>
                <p:nvPr/>
              </p:nvSpPr>
              <p:spPr>
                <a:xfrm>
                  <a:off x="1744192" y="3274048"/>
                  <a:ext cx="1645830" cy="950237"/>
                </a:xfrm>
                <a:custGeom>
                  <a:avLst/>
                  <a:gdLst>
                    <a:gd name="connsiteX0" fmla="*/ 504382 w 1645830"/>
                    <a:gd name="connsiteY0" fmla="*/ 950238 h 950237"/>
                    <a:gd name="connsiteX1" fmla="*/ 0 w 1645830"/>
                    <a:gd name="connsiteY1" fmla="*/ 659059 h 950237"/>
                    <a:gd name="connsiteX2" fmla="*/ 1141449 w 1645830"/>
                    <a:gd name="connsiteY2" fmla="*/ 0 h 950237"/>
                    <a:gd name="connsiteX3" fmla="*/ 1645831 w 1645830"/>
                    <a:gd name="connsiteY3" fmla="*/ 291239 h 950237"/>
                    <a:gd name="connsiteX4" fmla="*/ 504382 w 1645830"/>
                    <a:gd name="connsiteY4" fmla="*/ 950238 h 950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830" h="950237">
                      <a:moveTo>
                        <a:pt x="504382" y="950238"/>
                      </a:moveTo>
                      <a:lnTo>
                        <a:pt x="0" y="659059"/>
                      </a:lnTo>
                      <a:lnTo>
                        <a:pt x="1141449" y="0"/>
                      </a:lnTo>
                      <a:lnTo>
                        <a:pt x="1645831" y="291239"/>
                      </a:lnTo>
                      <a:lnTo>
                        <a:pt x="504382" y="950238"/>
                      </a:lnTo>
                      <a:close/>
                    </a:path>
                  </a:pathLst>
                </a:custGeom>
                <a:solidFill>
                  <a:srgbClr val="77787B"/>
                </a:solidFill>
                <a:ln w="6058" cap="flat">
                  <a:noFill/>
                  <a:prstDash val="solid"/>
                  <a:miter/>
                </a:ln>
              </p:spPr>
              <p:txBody>
                <a:bodyPr rtlCol="0" anchor="ctr"/>
                <a:lstStyle/>
                <a:p>
                  <a:endParaRPr lang="fr-FR"/>
                </a:p>
              </p:txBody>
            </p:sp>
            <p:sp>
              <p:nvSpPr>
                <p:cNvPr id="163" name="Forme libre : forme 162">
                  <a:extLst>
                    <a:ext uri="{FF2B5EF4-FFF2-40B4-BE49-F238E27FC236}">
                      <a16:creationId xmlns:a16="http://schemas.microsoft.com/office/drawing/2014/main" id="{A5D0AF72-35D3-1A1F-AC67-79B5DEEC191C}"/>
                    </a:ext>
                  </a:extLst>
                </p:cNvPr>
                <p:cNvSpPr/>
                <p:nvPr/>
              </p:nvSpPr>
              <p:spPr>
                <a:xfrm>
                  <a:off x="1744192" y="3274048"/>
                  <a:ext cx="1645830" cy="950237"/>
                </a:xfrm>
                <a:custGeom>
                  <a:avLst/>
                  <a:gdLst>
                    <a:gd name="connsiteX0" fmla="*/ 504382 w 1645830"/>
                    <a:gd name="connsiteY0" fmla="*/ 950238 h 950237"/>
                    <a:gd name="connsiteX1" fmla="*/ 0 w 1645830"/>
                    <a:gd name="connsiteY1" fmla="*/ 659059 h 950237"/>
                    <a:gd name="connsiteX2" fmla="*/ 1141449 w 1645830"/>
                    <a:gd name="connsiteY2" fmla="*/ 0 h 950237"/>
                    <a:gd name="connsiteX3" fmla="*/ 1645831 w 1645830"/>
                    <a:gd name="connsiteY3" fmla="*/ 291239 h 950237"/>
                    <a:gd name="connsiteX4" fmla="*/ 504382 w 1645830"/>
                    <a:gd name="connsiteY4" fmla="*/ 950238 h 950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830" h="950237">
                      <a:moveTo>
                        <a:pt x="504382" y="950238"/>
                      </a:moveTo>
                      <a:lnTo>
                        <a:pt x="0" y="659059"/>
                      </a:lnTo>
                      <a:lnTo>
                        <a:pt x="1141449" y="0"/>
                      </a:lnTo>
                      <a:lnTo>
                        <a:pt x="1645831" y="291239"/>
                      </a:lnTo>
                      <a:lnTo>
                        <a:pt x="504382" y="950238"/>
                      </a:lnTo>
                      <a:close/>
                    </a:path>
                  </a:pathLst>
                </a:custGeom>
                <a:solidFill>
                  <a:srgbClr val="FFFFFF">
                    <a:alpha val="80000"/>
                  </a:srgbClr>
                </a:solidFill>
                <a:ln w="6058" cap="flat">
                  <a:noFill/>
                  <a:prstDash val="solid"/>
                  <a:miter/>
                </a:ln>
              </p:spPr>
              <p:txBody>
                <a:bodyPr rtlCol="0" anchor="ctr"/>
                <a:lstStyle/>
                <a:p>
                  <a:endParaRPr lang="fr-FR"/>
                </a:p>
              </p:txBody>
            </p:sp>
            <p:sp>
              <p:nvSpPr>
                <p:cNvPr id="164" name="Forme libre : forme 163">
                  <a:extLst>
                    <a:ext uri="{FF2B5EF4-FFF2-40B4-BE49-F238E27FC236}">
                      <a16:creationId xmlns:a16="http://schemas.microsoft.com/office/drawing/2014/main" id="{D238DA38-18E4-136E-4715-ECCBB0505F10}"/>
                    </a:ext>
                  </a:extLst>
                </p:cNvPr>
                <p:cNvSpPr/>
                <p:nvPr/>
              </p:nvSpPr>
              <p:spPr>
                <a:xfrm>
                  <a:off x="1744192" y="3933107"/>
                  <a:ext cx="504382" cy="873595"/>
                </a:xfrm>
                <a:custGeom>
                  <a:avLst/>
                  <a:gdLst>
                    <a:gd name="connsiteX0" fmla="*/ 0 w 504382"/>
                    <a:gd name="connsiteY0" fmla="*/ 0 h 873595"/>
                    <a:gd name="connsiteX1" fmla="*/ 0 w 504382"/>
                    <a:gd name="connsiteY1" fmla="*/ 582357 h 873595"/>
                    <a:gd name="connsiteX2" fmla="*/ 26537 w 504382"/>
                    <a:gd name="connsiteY2" fmla="*/ 597685 h 873595"/>
                    <a:gd name="connsiteX3" fmla="*/ 26537 w 504382"/>
                    <a:gd name="connsiteY3" fmla="*/ 536432 h 873595"/>
                    <a:gd name="connsiteX4" fmla="*/ 477845 w 504382"/>
                    <a:gd name="connsiteY4" fmla="*/ 796954 h 873595"/>
                    <a:gd name="connsiteX5" fmla="*/ 477845 w 504382"/>
                    <a:gd name="connsiteY5" fmla="*/ 858268 h 873595"/>
                    <a:gd name="connsiteX6" fmla="*/ 504382 w 504382"/>
                    <a:gd name="connsiteY6" fmla="*/ 873596 h 873595"/>
                    <a:gd name="connsiteX7" fmla="*/ 504382 w 504382"/>
                    <a:gd name="connsiteY7" fmla="*/ 291178 h 873595"/>
                    <a:gd name="connsiteX8" fmla="*/ 0 w 504382"/>
                    <a:gd name="connsiteY8" fmla="*/ 0 h 8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382" h="873595">
                      <a:moveTo>
                        <a:pt x="0" y="0"/>
                      </a:moveTo>
                      <a:lnTo>
                        <a:pt x="0" y="582357"/>
                      </a:lnTo>
                      <a:lnTo>
                        <a:pt x="26537" y="597685"/>
                      </a:lnTo>
                      <a:lnTo>
                        <a:pt x="26537" y="536432"/>
                      </a:lnTo>
                      <a:lnTo>
                        <a:pt x="477845" y="796954"/>
                      </a:lnTo>
                      <a:lnTo>
                        <a:pt x="477845" y="858268"/>
                      </a:lnTo>
                      <a:lnTo>
                        <a:pt x="504382" y="873596"/>
                      </a:lnTo>
                      <a:lnTo>
                        <a:pt x="504382" y="291178"/>
                      </a:lnTo>
                      <a:lnTo>
                        <a:pt x="0" y="0"/>
                      </a:lnTo>
                      <a:close/>
                    </a:path>
                  </a:pathLst>
                </a:custGeom>
                <a:solidFill>
                  <a:srgbClr val="77787B"/>
                </a:solidFill>
                <a:ln w="6058" cap="flat">
                  <a:noFill/>
                  <a:prstDash val="solid"/>
                  <a:miter/>
                </a:ln>
              </p:spPr>
              <p:txBody>
                <a:bodyPr rtlCol="0" anchor="ctr"/>
                <a:lstStyle/>
                <a:p>
                  <a:endParaRPr lang="fr-FR"/>
                </a:p>
              </p:txBody>
            </p:sp>
            <p:sp>
              <p:nvSpPr>
                <p:cNvPr id="165" name="Forme libre : forme 164">
                  <a:extLst>
                    <a:ext uri="{FF2B5EF4-FFF2-40B4-BE49-F238E27FC236}">
                      <a16:creationId xmlns:a16="http://schemas.microsoft.com/office/drawing/2014/main" id="{277E8B06-AC09-B4D3-B924-A843B8A9AC90}"/>
                    </a:ext>
                  </a:extLst>
                </p:cNvPr>
                <p:cNvSpPr/>
                <p:nvPr/>
              </p:nvSpPr>
              <p:spPr>
                <a:xfrm>
                  <a:off x="1744192" y="3933107"/>
                  <a:ext cx="504382" cy="873595"/>
                </a:xfrm>
                <a:custGeom>
                  <a:avLst/>
                  <a:gdLst>
                    <a:gd name="connsiteX0" fmla="*/ 0 w 504382"/>
                    <a:gd name="connsiteY0" fmla="*/ 0 h 873595"/>
                    <a:gd name="connsiteX1" fmla="*/ 0 w 504382"/>
                    <a:gd name="connsiteY1" fmla="*/ 582357 h 873595"/>
                    <a:gd name="connsiteX2" fmla="*/ 26537 w 504382"/>
                    <a:gd name="connsiteY2" fmla="*/ 597685 h 873595"/>
                    <a:gd name="connsiteX3" fmla="*/ 26537 w 504382"/>
                    <a:gd name="connsiteY3" fmla="*/ 536432 h 873595"/>
                    <a:gd name="connsiteX4" fmla="*/ 477845 w 504382"/>
                    <a:gd name="connsiteY4" fmla="*/ 796954 h 873595"/>
                    <a:gd name="connsiteX5" fmla="*/ 477845 w 504382"/>
                    <a:gd name="connsiteY5" fmla="*/ 858268 h 873595"/>
                    <a:gd name="connsiteX6" fmla="*/ 504382 w 504382"/>
                    <a:gd name="connsiteY6" fmla="*/ 873596 h 873595"/>
                    <a:gd name="connsiteX7" fmla="*/ 504382 w 504382"/>
                    <a:gd name="connsiteY7" fmla="*/ 291178 h 873595"/>
                    <a:gd name="connsiteX8" fmla="*/ 0 w 504382"/>
                    <a:gd name="connsiteY8" fmla="*/ 0 h 8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382" h="873595">
                      <a:moveTo>
                        <a:pt x="0" y="0"/>
                      </a:moveTo>
                      <a:lnTo>
                        <a:pt x="0" y="582357"/>
                      </a:lnTo>
                      <a:lnTo>
                        <a:pt x="26537" y="597685"/>
                      </a:lnTo>
                      <a:lnTo>
                        <a:pt x="26537" y="536432"/>
                      </a:lnTo>
                      <a:lnTo>
                        <a:pt x="477845" y="796954"/>
                      </a:lnTo>
                      <a:lnTo>
                        <a:pt x="477845" y="858268"/>
                      </a:lnTo>
                      <a:lnTo>
                        <a:pt x="504382" y="873596"/>
                      </a:lnTo>
                      <a:lnTo>
                        <a:pt x="504382" y="291178"/>
                      </a:lnTo>
                      <a:lnTo>
                        <a:pt x="0" y="0"/>
                      </a:lnTo>
                      <a:close/>
                    </a:path>
                  </a:pathLst>
                </a:custGeom>
                <a:solidFill>
                  <a:srgbClr val="FFFFFF">
                    <a:alpha val="60000"/>
                  </a:srgbClr>
                </a:solidFill>
                <a:ln w="6058" cap="flat">
                  <a:noFill/>
                  <a:prstDash val="solid"/>
                  <a:miter/>
                </a:ln>
              </p:spPr>
              <p:txBody>
                <a:bodyPr rtlCol="0" anchor="ctr"/>
                <a:lstStyle/>
                <a:p>
                  <a:endParaRPr lang="fr-FR"/>
                </a:p>
              </p:txBody>
            </p:sp>
            <p:sp>
              <p:nvSpPr>
                <p:cNvPr id="166" name="Forme libre : forme 165">
                  <a:extLst>
                    <a:ext uri="{FF2B5EF4-FFF2-40B4-BE49-F238E27FC236}">
                      <a16:creationId xmlns:a16="http://schemas.microsoft.com/office/drawing/2014/main" id="{FA98D47E-7B44-333E-CACD-FCDE55EBA345}"/>
                    </a:ext>
                  </a:extLst>
                </p:cNvPr>
                <p:cNvSpPr/>
                <p:nvPr/>
              </p:nvSpPr>
              <p:spPr>
                <a:xfrm>
                  <a:off x="1770729" y="4469540"/>
                  <a:ext cx="26536" cy="61252"/>
                </a:xfrm>
                <a:custGeom>
                  <a:avLst/>
                  <a:gdLst>
                    <a:gd name="connsiteX0" fmla="*/ 0 w 26536"/>
                    <a:gd name="connsiteY0" fmla="*/ 61253 h 61252"/>
                    <a:gd name="connsiteX1" fmla="*/ 26537 w 26536"/>
                    <a:gd name="connsiteY1" fmla="*/ 45925 h 61252"/>
                    <a:gd name="connsiteX2" fmla="*/ 26537 w 26536"/>
                    <a:gd name="connsiteY2" fmla="*/ 15268 h 61252"/>
                    <a:gd name="connsiteX3" fmla="*/ 0 w 26536"/>
                    <a:gd name="connsiteY3" fmla="*/ 0 h 61252"/>
                    <a:gd name="connsiteX4" fmla="*/ 0 w 26536"/>
                    <a:gd name="connsiteY4" fmla="*/ 61253 h 6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252">
                      <a:moveTo>
                        <a:pt x="0" y="61253"/>
                      </a:moveTo>
                      <a:lnTo>
                        <a:pt x="26537" y="45925"/>
                      </a:lnTo>
                      <a:lnTo>
                        <a:pt x="26537" y="15268"/>
                      </a:lnTo>
                      <a:lnTo>
                        <a:pt x="0" y="0"/>
                      </a:lnTo>
                      <a:lnTo>
                        <a:pt x="0" y="61253"/>
                      </a:lnTo>
                      <a:close/>
                    </a:path>
                  </a:pathLst>
                </a:custGeom>
                <a:solidFill>
                  <a:srgbClr val="77787B"/>
                </a:solidFill>
                <a:ln w="6058" cap="flat">
                  <a:noFill/>
                  <a:prstDash val="solid"/>
                  <a:miter/>
                </a:ln>
              </p:spPr>
              <p:txBody>
                <a:bodyPr rtlCol="0" anchor="ctr"/>
                <a:lstStyle/>
                <a:p>
                  <a:endParaRPr lang="fr-FR"/>
                </a:p>
              </p:txBody>
            </p:sp>
            <p:sp>
              <p:nvSpPr>
                <p:cNvPr id="167" name="Forme libre : forme 166">
                  <a:extLst>
                    <a:ext uri="{FF2B5EF4-FFF2-40B4-BE49-F238E27FC236}">
                      <a16:creationId xmlns:a16="http://schemas.microsoft.com/office/drawing/2014/main" id="{8FFFDE71-FD08-362F-1852-CD276FB221B3}"/>
                    </a:ext>
                  </a:extLst>
                </p:cNvPr>
                <p:cNvSpPr/>
                <p:nvPr/>
              </p:nvSpPr>
              <p:spPr>
                <a:xfrm>
                  <a:off x="1770729" y="4469540"/>
                  <a:ext cx="26536" cy="61252"/>
                </a:xfrm>
                <a:custGeom>
                  <a:avLst/>
                  <a:gdLst>
                    <a:gd name="connsiteX0" fmla="*/ 0 w 26536"/>
                    <a:gd name="connsiteY0" fmla="*/ 61253 h 61252"/>
                    <a:gd name="connsiteX1" fmla="*/ 26537 w 26536"/>
                    <a:gd name="connsiteY1" fmla="*/ 45925 h 61252"/>
                    <a:gd name="connsiteX2" fmla="*/ 26537 w 26536"/>
                    <a:gd name="connsiteY2" fmla="*/ 15268 h 61252"/>
                    <a:gd name="connsiteX3" fmla="*/ 0 w 26536"/>
                    <a:gd name="connsiteY3" fmla="*/ 0 h 61252"/>
                    <a:gd name="connsiteX4" fmla="*/ 0 w 26536"/>
                    <a:gd name="connsiteY4" fmla="*/ 61253 h 6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252">
                      <a:moveTo>
                        <a:pt x="0" y="61253"/>
                      </a:moveTo>
                      <a:lnTo>
                        <a:pt x="26537" y="45925"/>
                      </a:lnTo>
                      <a:lnTo>
                        <a:pt x="26537" y="15268"/>
                      </a:lnTo>
                      <a:lnTo>
                        <a:pt x="0" y="0"/>
                      </a:lnTo>
                      <a:lnTo>
                        <a:pt x="0" y="61253"/>
                      </a:lnTo>
                      <a:close/>
                    </a:path>
                  </a:pathLst>
                </a:custGeom>
                <a:solidFill>
                  <a:srgbClr val="77787B"/>
                </a:solidFill>
                <a:ln w="6058" cap="flat">
                  <a:noFill/>
                  <a:prstDash val="solid"/>
                  <a:miter/>
                </a:ln>
              </p:spPr>
              <p:txBody>
                <a:bodyPr rtlCol="0" anchor="ctr"/>
                <a:lstStyle/>
                <a:p>
                  <a:endParaRPr lang="fr-FR"/>
                </a:p>
              </p:txBody>
            </p:sp>
            <p:sp>
              <p:nvSpPr>
                <p:cNvPr id="168" name="Forme libre : forme 167">
                  <a:extLst>
                    <a:ext uri="{FF2B5EF4-FFF2-40B4-BE49-F238E27FC236}">
                      <a16:creationId xmlns:a16="http://schemas.microsoft.com/office/drawing/2014/main" id="{0EBDFD8D-E89C-05E6-DB1A-54C769E44E8A}"/>
                    </a:ext>
                  </a:extLst>
                </p:cNvPr>
                <p:cNvSpPr/>
                <p:nvPr/>
              </p:nvSpPr>
              <p:spPr>
                <a:xfrm>
                  <a:off x="2248574" y="3565287"/>
                  <a:ext cx="1141448" cy="1241416"/>
                </a:xfrm>
                <a:custGeom>
                  <a:avLst/>
                  <a:gdLst>
                    <a:gd name="connsiteX0" fmla="*/ 0 w 1141448"/>
                    <a:gd name="connsiteY0" fmla="*/ 1241416 h 1241416"/>
                    <a:gd name="connsiteX1" fmla="*/ 26537 w 1141448"/>
                    <a:gd name="connsiteY1" fmla="*/ 1226088 h 1241416"/>
                    <a:gd name="connsiteX2" fmla="*/ 26537 w 1141448"/>
                    <a:gd name="connsiteY2" fmla="*/ 1164774 h 1241416"/>
                    <a:gd name="connsiteX3" fmla="*/ 1114912 w 1141448"/>
                    <a:gd name="connsiteY3" fmla="*/ 536372 h 1241416"/>
                    <a:gd name="connsiteX4" fmla="*/ 1114912 w 1141448"/>
                    <a:gd name="connsiteY4" fmla="*/ 597685 h 1241416"/>
                    <a:gd name="connsiteX5" fmla="*/ 1141449 w 1141448"/>
                    <a:gd name="connsiteY5" fmla="*/ 582357 h 1241416"/>
                    <a:gd name="connsiteX6" fmla="*/ 1141449 w 1141448"/>
                    <a:gd name="connsiteY6" fmla="*/ 0 h 1241416"/>
                    <a:gd name="connsiteX7" fmla="*/ 0 w 1141448"/>
                    <a:gd name="connsiteY7" fmla="*/ 658999 h 1241416"/>
                    <a:gd name="connsiteX8" fmla="*/ 0 w 1141448"/>
                    <a:gd name="connsiteY8" fmla="*/ 1241416 h 124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48" h="1241416">
                      <a:moveTo>
                        <a:pt x="0" y="1241416"/>
                      </a:moveTo>
                      <a:lnTo>
                        <a:pt x="26537" y="1226088"/>
                      </a:lnTo>
                      <a:lnTo>
                        <a:pt x="26537" y="1164774"/>
                      </a:lnTo>
                      <a:lnTo>
                        <a:pt x="1114912" y="536372"/>
                      </a:lnTo>
                      <a:lnTo>
                        <a:pt x="1114912" y="597685"/>
                      </a:lnTo>
                      <a:lnTo>
                        <a:pt x="1141449" y="582357"/>
                      </a:lnTo>
                      <a:lnTo>
                        <a:pt x="1141449" y="0"/>
                      </a:lnTo>
                      <a:lnTo>
                        <a:pt x="0" y="658999"/>
                      </a:lnTo>
                      <a:lnTo>
                        <a:pt x="0" y="1241416"/>
                      </a:lnTo>
                      <a:close/>
                    </a:path>
                  </a:pathLst>
                </a:custGeom>
                <a:solidFill>
                  <a:srgbClr val="77787B"/>
                </a:solidFill>
                <a:ln w="6058" cap="flat">
                  <a:noFill/>
                  <a:prstDash val="solid"/>
                  <a:miter/>
                </a:ln>
              </p:spPr>
              <p:txBody>
                <a:bodyPr rtlCol="0" anchor="ctr"/>
                <a:lstStyle/>
                <a:p>
                  <a:endParaRPr lang="fr-FR"/>
                </a:p>
              </p:txBody>
            </p:sp>
            <p:sp>
              <p:nvSpPr>
                <p:cNvPr id="169" name="Forme libre : forme 168">
                  <a:extLst>
                    <a:ext uri="{FF2B5EF4-FFF2-40B4-BE49-F238E27FC236}">
                      <a16:creationId xmlns:a16="http://schemas.microsoft.com/office/drawing/2014/main" id="{8E05C0C6-F992-DF27-0C5C-A6BB8CC683AA}"/>
                    </a:ext>
                  </a:extLst>
                </p:cNvPr>
                <p:cNvSpPr/>
                <p:nvPr/>
              </p:nvSpPr>
              <p:spPr>
                <a:xfrm>
                  <a:off x="2248574" y="3565287"/>
                  <a:ext cx="1141448" cy="1241416"/>
                </a:xfrm>
                <a:custGeom>
                  <a:avLst/>
                  <a:gdLst>
                    <a:gd name="connsiteX0" fmla="*/ 0 w 1141448"/>
                    <a:gd name="connsiteY0" fmla="*/ 1241416 h 1241416"/>
                    <a:gd name="connsiteX1" fmla="*/ 26537 w 1141448"/>
                    <a:gd name="connsiteY1" fmla="*/ 1226088 h 1241416"/>
                    <a:gd name="connsiteX2" fmla="*/ 26537 w 1141448"/>
                    <a:gd name="connsiteY2" fmla="*/ 1164774 h 1241416"/>
                    <a:gd name="connsiteX3" fmla="*/ 1114912 w 1141448"/>
                    <a:gd name="connsiteY3" fmla="*/ 536372 h 1241416"/>
                    <a:gd name="connsiteX4" fmla="*/ 1114912 w 1141448"/>
                    <a:gd name="connsiteY4" fmla="*/ 597685 h 1241416"/>
                    <a:gd name="connsiteX5" fmla="*/ 1141449 w 1141448"/>
                    <a:gd name="connsiteY5" fmla="*/ 582357 h 1241416"/>
                    <a:gd name="connsiteX6" fmla="*/ 1141449 w 1141448"/>
                    <a:gd name="connsiteY6" fmla="*/ 0 h 1241416"/>
                    <a:gd name="connsiteX7" fmla="*/ 0 w 1141448"/>
                    <a:gd name="connsiteY7" fmla="*/ 658999 h 1241416"/>
                    <a:gd name="connsiteX8" fmla="*/ 0 w 1141448"/>
                    <a:gd name="connsiteY8" fmla="*/ 1241416 h 124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48" h="1241416">
                      <a:moveTo>
                        <a:pt x="0" y="1241416"/>
                      </a:moveTo>
                      <a:lnTo>
                        <a:pt x="26537" y="1226088"/>
                      </a:lnTo>
                      <a:lnTo>
                        <a:pt x="26537" y="1164774"/>
                      </a:lnTo>
                      <a:lnTo>
                        <a:pt x="1114912" y="536372"/>
                      </a:lnTo>
                      <a:lnTo>
                        <a:pt x="1114912" y="597685"/>
                      </a:lnTo>
                      <a:lnTo>
                        <a:pt x="1141449" y="582357"/>
                      </a:lnTo>
                      <a:lnTo>
                        <a:pt x="1141449" y="0"/>
                      </a:lnTo>
                      <a:lnTo>
                        <a:pt x="0" y="658999"/>
                      </a:lnTo>
                      <a:lnTo>
                        <a:pt x="0" y="1241416"/>
                      </a:lnTo>
                      <a:close/>
                    </a:path>
                  </a:pathLst>
                </a:custGeom>
                <a:solidFill>
                  <a:srgbClr val="FFFFFF">
                    <a:alpha val="70000"/>
                  </a:srgbClr>
                </a:solidFill>
                <a:ln w="6058" cap="flat">
                  <a:noFill/>
                  <a:prstDash val="solid"/>
                  <a:miter/>
                </a:ln>
              </p:spPr>
              <p:txBody>
                <a:bodyPr rtlCol="0" anchor="ctr"/>
                <a:lstStyle/>
                <a:p>
                  <a:endParaRPr lang="fr-FR"/>
                </a:p>
              </p:txBody>
            </p:sp>
            <p:sp>
              <p:nvSpPr>
                <p:cNvPr id="170" name="Forme libre : forme 169">
                  <a:extLst>
                    <a:ext uri="{FF2B5EF4-FFF2-40B4-BE49-F238E27FC236}">
                      <a16:creationId xmlns:a16="http://schemas.microsoft.com/office/drawing/2014/main" id="{3FCCBA7A-00A9-81CE-8A73-F25BA8D2F9EE}"/>
                    </a:ext>
                  </a:extLst>
                </p:cNvPr>
                <p:cNvSpPr/>
                <p:nvPr/>
              </p:nvSpPr>
              <p:spPr>
                <a:xfrm>
                  <a:off x="3336949" y="4101659"/>
                  <a:ext cx="26536" cy="61313"/>
                </a:xfrm>
                <a:custGeom>
                  <a:avLst/>
                  <a:gdLst>
                    <a:gd name="connsiteX0" fmla="*/ 26537 w 26536"/>
                    <a:gd name="connsiteY0" fmla="*/ 61313 h 61313"/>
                    <a:gd name="connsiteX1" fmla="*/ 0 w 26536"/>
                    <a:gd name="connsiteY1" fmla="*/ 45985 h 61313"/>
                    <a:gd name="connsiteX2" fmla="*/ 0 w 26536"/>
                    <a:gd name="connsiteY2" fmla="*/ 15328 h 61313"/>
                    <a:gd name="connsiteX3" fmla="*/ 26537 w 26536"/>
                    <a:gd name="connsiteY3" fmla="*/ 0 h 61313"/>
                    <a:gd name="connsiteX4" fmla="*/ 26537 w 26536"/>
                    <a:gd name="connsiteY4" fmla="*/ 61313 h 61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313">
                      <a:moveTo>
                        <a:pt x="26537" y="61313"/>
                      </a:moveTo>
                      <a:lnTo>
                        <a:pt x="0" y="45985"/>
                      </a:lnTo>
                      <a:lnTo>
                        <a:pt x="0" y="15328"/>
                      </a:lnTo>
                      <a:lnTo>
                        <a:pt x="26537" y="0"/>
                      </a:lnTo>
                      <a:lnTo>
                        <a:pt x="26537" y="61313"/>
                      </a:lnTo>
                      <a:close/>
                    </a:path>
                  </a:pathLst>
                </a:custGeom>
                <a:solidFill>
                  <a:srgbClr val="77787B"/>
                </a:solidFill>
                <a:ln w="6058" cap="flat">
                  <a:noFill/>
                  <a:prstDash val="solid"/>
                  <a:miter/>
                </a:ln>
              </p:spPr>
              <p:txBody>
                <a:bodyPr rtlCol="0" anchor="ctr"/>
                <a:lstStyle/>
                <a:p>
                  <a:endParaRPr lang="fr-FR"/>
                </a:p>
              </p:txBody>
            </p:sp>
          </p:grpSp>
          <p:sp>
            <p:nvSpPr>
              <p:cNvPr id="73" name="Forme libre : forme 72">
                <a:extLst>
                  <a:ext uri="{FF2B5EF4-FFF2-40B4-BE49-F238E27FC236}">
                    <a16:creationId xmlns:a16="http://schemas.microsoft.com/office/drawing/2014/main" id="{B54473BA-BFA9-CAA7-C70F-AA7EB316998C}"/>
                  </a:ext>
                </a:extLst>
              </p:cNvPr>
              <p:cNvSpPr/>
              <p:nvPr/>
            </p:nvSpPr>
            <p:spPr>
              <a:xfrm>
                <a:off x="2638024" y="3407130"/>
                <a:ext cx="434101" cy="250457"/>
              </a:xfrm>
              <a:custGeom>
                <a:avLst/>
                <a:gdLst>
                  <a:gd name="connsiteX0" fmla="*/ 2363 w 434101"/>
                  <a:gd name="connsiteY0" fmla="*/ 200628 h 250457"/>
                  <a:gd name="connsiteX1" fmla="*/ 86639 w 434101"/>
                  <a:gd name="connsiteY1" fmla="*/ 249098 h 250457"/>
                  <a:gd name="connsiteX2" fmla="*/ 97968 w 434101"/>
                  <a:gd name="connsiteY2" fmla="*/ 249098 h 250457"/>
                  <a:gd name="connsiteX3" fmla="*/ 431739 w 434101"/>
                  <a:gd name="connsiteY3" fmla="*/ 56372 h 250457"/>
                  <a:gd name="connsiteX4" fmla="*/ 431739 w 434101"/>
                  <a:gd name="connsiteY4" fmla="*/ 49829 h 250457"/>
                  <a:gd name="connsiteX5" fmla="*/ 347463 w 434101"/>
                  <a:gd name="connsiteY5" fmla="*/ 1360 h 250457"/>
                  <a:gd name="connsiteX6" fmla="*/ 336134 w 434101"/>
                  <a:gd name="connsiteY6" fmla="*/ 1360 h 250457"/>
                  <a:gd name="connsiteX7" fmla="*/ 2363 w 434101"/>
                  <a:gd name="connsiteY7" fmla="*/ 194025 h 250457"/>
                  <a:gd name="connsiteX8" fmla="*/ 2363 w 434101"/>
                  <a:gd name="connsiteY8" fmla="*/ 200628 h 25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101" h="250457">
                    <a:moveTo>
                      <a:pt x="2363" y="200628"/>
                    </a:moveTo>
                    <a:lnTo>
                      <a:pt x="86639" y="249098"/>
                    </a:lnTo>
                    <a:cubicBezTo>
                      <a:pt x="90198" y="250911"/>
                      <a:pt x="94409" y="250911"/>
                      <a:pt x="97968" y="249098"/>
                    </a:cubicBezTo>
                    <a:lnTo>
                      <a:pt x="431739" y="56372"/>
                    </a:lnTo>
                    <a:cubicBezTo>
                      <a:pt x="434889" y="54615"/>
                      <a:pt x="434889" y="51646"/>
                      <a:pt x="431739" y="49829"/>
                    </a:cubicBezTo>
                    <a:lnTo>
                      <a:pt x="347463" y="1360"/>
                    </a:lnTo>
                    <a:cubicBezTo>
                      <a:pt x="343904" y="-453"/>
                      <a:pt x="339693" y="-453"/>
                      <a:pt x="336134" y="1360"/>
                    </a:cubicBezTo>
                    <a:lnTo>
                      <a:pt x="2363" y="194025"/>
                    </a:lnTo>
                    <a:cubicBezTo>
                      <a:pt x="-788" y="195903"/>
                      <a:pt x="-788" y="198872"/>
                      <a:pt x="2363" y="200628"/>
                    </a:cubicBezTo>
                    <a:close/>
                  </a:path>
                </a:pathLst>
              </a:custGeom>
              <a:solidFill>
                <a:srgbClr val="000000"/>
              </a:solidFill>
              <a:ln w="6058" cap="flat">
                <a:noFill/>
                <a:prstDash val="solid"/>
                <a:miter/>
              </a:ln>
            </p:spPr>
            <p:txBody>
              <a:bodyPr rtlCol="0" anchor="ctr"/>
              <a:lstStyle/>
              <a:p>
                <a:endParaRPr lang="fr-FR"/>
              </a:p>
            </p:txBody>
          </p:sp>
          <p:grpSp>
            <p:nvGrpSpPr>
              <p:cNvPr id="74" name="Graphique 5">
                <a:extLst>
                  <a:ext uri="{FF2B5EF4-FFF2-40B4-BE49-F238E27FC236}">
                    <a16:creationId xmlns:a16="http://schemas.microsoft.com/office/drawing/2014/main" id="{460B5E83-C4EB-3196-6089-1C7864D05758}"/>
                  </a:ext>
                </a:extLst>
              </p:cNvPr>
              <p:cNvGrpSpPr/>
              <p:nvPr/>
            </p:nvGrpSpPr>
            <p:grpSpPr>
              <a:xfrm>
                <a:off x="2310316" y="3582113"/>
                <a:ext cx="382649" cy="253104"/>
                <a:chOff x="2310316" y="3582113"/>
                <a:chExt cx="382649" cy="253104"/>
              </a:xfrm>
            </p:grpSpPr>
            <p:sp>
              <p:nvSpPr>
                <p:cNvPr id="158" name="Forme libre : forme 157">
                  <a:extLst>
                    <a:ext uri="{FF2B5EF4-FFF2-40B4-BE49-F238E27FC236}">
                      <a16:creationId xmlns:a16="http://schemas.microsoft.com/office/drawing/2014/main" id="{81F53559-00BE-3C29-CE19-461459BB98EC}"/>
                    </a:ext>
                  </a:extLst>
                </p:cNvPr>
                <p:cNvSpPr/>
                <p:nvPr/>
              </p:nvSpPr>
              <p:spPr>
                <a:xfrm>
                  <a:off x="2310602" y="3614466"/>
                  <a:ext cx="382363" cy="220751"/>
                </a:xfrm>
                <a:custGeom>
                  <a:avLst/>
                  <a:gdLst>
                    <a:gd name="connsiteX0" fmla="*/ 2255 w 382363"/>
                    <a:gd name="connsiteY0" fmla="*/ 97743 h 220751"/>
                    <a:gd name="connsiteX1" fmla="*/ 212914 w 382363"/>
                    <a:gd name="connsiteY1" fmla="*/ 219280 h 220751"/>
                    <a:gd name="connsiteX2" fmla="*/ 225031 w 382363"/>
                    <a:gd name="connsiteY2" fmla="*/ 219280 h 220751"/>
                    <a:gd name="connsiteX3" fmla="*/ 379951 w 382363"/>
                    <a:gd name="connsiteY3" fmla="*/ 129854 h 220751"/>
                    <a:gd name="connsiteX4" fmla="*/ 382151 w 382363"/>
                    <a:gd name="connsiteY4" fmla="*/ 125208 h 220751"/>
                    <a:gd name="connsiteX5" fmla="*/ 379951 w 382363"/>
                    <a:gd name="connsiteY5" fmla="*/ 123008 h 220751"/>
                    <a:gd name="connsiteX6" fmla="*/ 169474 w 382363"/>
                    <a:gd name="connsiteY6" fmla="*/ 1472 h 220751"/>
                    <a:gd name="connsiteX7" fmla="*/ 157356 w 382363"/>
                    <a:gd name="connsiteY7" fmla="*/ 1472 h 220751"/>
                    <a:gd name="connsiteX8" fmla="*/ 2255 w 382363"/>
                    <a:gd name="connsiteY8" fmla="*/ 91018 h 220751"/>
                    <a:gd name="connsiteX9" fmla="*/ 274 w 382363"/>
                    <a:gd name="connsiteY9" fmla="*/ 95762 h 220751"/>
                    <a:gd name="connsiteX10" fmla="*/ 2255 w 382363"/>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363" h="220751">
                      <a:moveTo>
                        <a:pt x="2255" y="97743"/>
                      </a:moveTo>
                      <a:lnTo>
                        <a:pt x="212914" y="219280"/>
                      </a:lnTo>
                      <a:cubicBezTo>
                        <a:pt x="216715" y="221242"/>
                        <a:pt x="221230" y="221242"/>
                        <a:pt x="225031" y="219280"/>
                      </a:cubicBezTo>
                      <a:lnTo>
                        <a:pt x="379951" y="129854"/>
                      </a:lnTo>
                      <a:cubicBezTo>
                        <a:pt x="381841" y="129179"/>
                        <a:pt x="382826" y="127098"/>
                        <a:pt x="382151" y="125208"/>
                      </a:cubicBezTo>
                      <a:cubicBezTo>
                        <a:pt x="381784" y="124182"/>
                        <a:pt x="380977" y="123375"/>
                        <a:pt x="379951" y="123008"/>
                      </a:cubicBezTo>
                      <a:lnTo>
                        <a:pt x="169474" y="1472"/>
                      </a:lnTo>
                      <a:cubicBezTo>
                        <a:pt x="165673" y="-491"/>
                        <a:pt x="161157" y="-491"/>
                        <a:pt x="157356" y="1472"/>
                      </a:cubicBezTo>
                      <a:lnTo>
                        <a:pt x="2255" y="91018"/>
                      </a:lnTo>
                      <a:cubicBezTo>
                        <a:pt x="398" y="91781"/>
                        <a:pt x="-489" y="93905"/>
                        <a:pt x="274" y="95762"/>
                      </a:cubicBezTo>
                      <a:cubicBezTo>
                        <a:pt x="643" y="96661"/>
                        <a:pt x="1356" y="97374"/>
                        <a:pt x="2255" y="97743"/>
                      </a:cubicBezTo>
                      <a:close/>
                    </a:path>
                  </a:pathLst>
                </a:custGeom>
                <a:solidFill>
                  <a:srgbClr val="000000"/>
                </a:solidFill>
                <a:ln w="6058" cap="flat">
                  <a:noFill/>
                  <a:prstDash val="solid"/>
                  <a:miter/>
                </a:ln>
              </p:spPr>
              <p:txBody>
                <a:bodyPr rtlCol="0" anchor="ctr"/>
                <a:lstStyle/>
                <a:p>
                  <a:endParaRPr lang="fr-FR"/>
                </a:p>
              </p:txBody>
            </p:sp>
            <p:sp>
              <p:nvSpPr>
                <p:cNvPr id="159" name="Forme libre : forme 158">
                  <a:extLst>
                    <a:ext uri="{FF2B5EF4-FFF2-40B4-BE49-F238E27FC236}">
                      <a16:creationId xmlns:a16="http://schemas.microsoft.com/office/drawing/2014/main" id="{5CA98781-A84A-9B63-20A2-28D536AFE29A}"/>
                    </a:ext>
                  </a:extLst>
                </p:cNvPr>
                <p:cNvSpPr/>
                <p:nvPr/>
              </p:nvSpPr>
              <p:spPr>
                <a:xfrm>
                  <a:off x="2310316" y="3603500"/>
                  <a:ext cx="382225" cy="220751"/>
                </a:xfrm>
                <a:custGeom>
                  <a:avLst/>
                  <a:gdLst>
                    <a:gd name="connsiteX0" fmla="*/ 2541 w 382225"/>
                    <a:gd name="connsiteY0" fmla="*/ 97743 h 220751"/>
                    <a:gd name="connsiteX1" fmla="*/ 213200 w 382225"/>
                    <a:gd name="connsiteY1" fmla="*/ 219280 h 220751"/>
                    <a:gd name="connsiteX2" fmla="*/ 225317 w 382225"/>
                    <a:gd name="connsiteY2" fmla="*/ 219280 h 220751"/>
                    <a:gd name="connsiteX3" fmla="*/ 379812 w 382225"/>
                    <a:gd name="connsiteY3" fmla="*/ 129854 h 220751"/>
                    <a:gd name="connsiteX4" fmla="*/ 382012 w 382225"/>
                    <a:gd name="connsiteY4" fmla="*/ 125208 h 220751"/>
                    <a:gd name="connsiteX5" fmla="*/ 379812 w 382225"/>
                    <a:gd name="connsiteY5" fmla="*/ 123008 h 220751"/>
                    <a:gd name="connsiteX6" fmla="*/ 169335 w 382225"/>
                    <a:gd name="connsiteY6" fmla="*/ 1472 h 220751"/>
                    <a:gd name="connsiteX7" fmla="*/ 157218 w 382225"/>
                    <a:gd name="connsiteY7" fmla="*/ 1472 h 220751"/>
                    <a:gd name="connsiteX8" fmla="*/ 2298 w 382225"/>
                    <a:gd name="connsiteY8" fmla="*/ 90897 h 220751"/>
                    <a:gd name="connsiteX9" fmla="*/ 256 w 382225"/>
                    <a:gd name="connsiteY9" fmla="*/ 95615 h 220751"/>
                    <a:gd name="connsiteX10" fmla="*/ 2541 w 382225"/>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225" h="220751">
                      <a:moveTo>
                        <a:pt x="2541" y="97743"/>
                      </a:moveTo>
                      <a:lnTo>
                        <a:pt x="213200" y="219280"/>
                      </a:lnTo>
                      <a:cubicBezTo>
                        <a:pt x="217001" y="221242"/>
                        <a:pt x="221516" y="221242"/>
                        <a:pt x="225317" y="219280"/>
                      </a:cubicBezTo>
                      <a:lnTo>
                        <a:pt x="379812" y="129854"/>
                      </a:lnTo>
                      <a:cubicBezTo>
                        <a:pt x="381703" y="129179"/>
                        <a:pt x="382688" y="127098"/>
                        <a:pt x="382012" y="125208"/>
                      </a:cubicBezTo>
                      <a:cubicBezTo>
                        <a:pt x="381646" y="124182"/>
                        <a:pt x="380838" y="123375"/>
                        <a:pt x="379812" y="123008"/>
                      </a:cubicBezTo>
                      <a:lnTo>
                        <a:pt x="169335" y="1472"/>
                      </a:lnTo>
                      <a:cubicBezTo>
                        <a:pt x="165534" y="-491"/>
                        <a:pt x="161019" y="-491"/>
                        <a:pt x="157218" y="1472"/>
                      </a:cubicBezTo>
                      <a:lnTo>
                        <a:pt x="2298" y="90897"/>
                      </a:lnTo>
                      <a:cubicBezTo>
                        <a:pt x="432" y="91636"/>
                        <a:pt x="-483" y="93748"/>
                        <a:pt x="256" y="95615"/>
                      </a:cubicBezTo>
                      <a:cubicBezTo>
                        <a:pt x="659" y="96632"/>
                        <a:pt x="1498" y="97414"/>
                        <a:pt x="2541" y="97743"/>
                      </a:cubicBezTo>
                      <a:close/>
                    </a:path>
                  </a:pathLst>
                </a:custGeom>
                <a:solidFill>
                  <a:srgbClr val="EBEBEB"/>
                </a:solidFill>
                <a:ln w="6058" cap="flat">
                  <a:noFill/>
                  <a:prstDash val="solid"/>
                  <a:miter/>
                </a:ln>
              </p:spPr>
              <p:txBody>
                <a:bodyPr rtlCol="0" anchor="ctr"/>
                <a:lstStyle/>
                <a:p>
                  <a:endParaRPr lang="fr-FR"/>
                </a:p>
              </p:txBody>
            </p:sp>
            <p:sp>
              <p:nvSpPr>
                <p:cNvPr id="160" name="Forme libre : forme 159">
                  <a:extLst>
                    <a:ext uri="{FF2B5EF4-FFF2-40B4-BE49-F238E27FC236}">
                      <a16:creationId xmlns:a16="http://schemas.microsoft.com/office/drawing/2014/main" id="{CC07A33A-E49C-3845-132A-B64976AE2726}"/>
                    </a:ext>
                  </a:extLst>
                </p:cNvPr>
                <p:cNvSpPr/>
                <p:nvPr/>
              </p:nvSpPr>
              <p:spPr>
                <a:xfrm>
                  <a:off x="2320672" y="3603482"/>
                  <a:ext cx="362064" cy="204942"/>
                </a:xfrm>
                <a:custGeom>
                  <a:avLst/>
                  <a:gdLst>
                    <a:gd name="connsiteX0" fmla="*/ 147104 w 362064"/>
                    <a:gd name="connsiteY0" fmla="*/ 1489 h 204942"/>
                    <a:gd name="connsiteX1" fmla="*/ 0 w 362064"/>
                    <a:gd name="connsiteY1" fmla="*/ 86310 h 204942"/>
                    <a:gd name="connsiteX2" fmla="*/ 202843 w 362064"/>
                    <a:gd name="connsiteY2" fmla="*/ 203423 h 204942"/>
                    <a:gd name="connsiteX3" fmla="*/ 214961 w 362064"/>
                    <a:gd name="connsiteY3" fmla="*/ 203423 h 204942"/>
                    <a:gd name="connsiteX4" fmla="*/ 362065 w 362064"/>
                    <a:gd name="connsiteY4" fmla="*/ 118602 h 204942"/>
                    <a:gd name="connsiteX5" fmla="*/ 159403 w 362064"/>
                    <a:gd name="connsiteY5" fmla="*/ 1549 h 204942"/>
                    <a:gd name="connsiteX6" fmla="*/ 147104 w 362064"/>
                    <a:gd name="connsiteY6" fmla="*/ 1489 h 20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064" h="204942">
                      <a:moveTo>
                        <a:pt x="147104" y="1489"/>
                      </a:moveTo>
                      <a:lnTo>
                        <a:pt x="0" y="86310"/>
                      </a:lnTo>
                      <a:lnTo>
                        <a:pt x="202843" y="203423"/>
                      </a:lnTo>
                      <a:cubicBezTo>
                        <a:pt x="206629" y="205448"/>
                        <a:pt x="211175" y="205448"/>
                        <a:pt x="214961" y="203423"/>
                      </a:cubicBezTo>
                      <a:lnTo>
                        <a:pt x="362065" y="118602"/>
                      </a:lnTo>
                      <a:lnTo>
                        <a:pt x="159403" y="1549"/>
                      </a:lnTo>
                      <a:cubicBezTo>
                        <a:pt x="155563" y="-495"/>
                        <a:pt x="150963" y="-518"/>
                        <a:pt x="147104" y="1489"/>
                      </a:cubicBezTo>
                      <a:close/>
                    </a:path>
                  </a:pathLst>
                </a:custGeom>
                <a:solidFill>
                  <a:srgbClr val="E0E0E0"/>
                </a:solidFill>
                <a:ln w="6058" cap="flat">
                  <a:noFill/>
                  <a:prstDash val="solid"/>
                  <a:miter/>
                </a:ln>
              </p:spPr>
              <p:txBody>
                <a:bodyPr rtlCol="0" anchor="ctr"/>
                <a:lstStyle/>
                <a:p>
                  <a:endParaRPr lang="fr-FR"/>
                </a:p>
              </p:txBody>
            </p:sp>
            <p:sp>
              <p:nvSpPr>
                <p:cNvPr id="161" name="Forme libre : forme 160">
                  <a:extLst>
                    <a:ext uri="{FF2B5EF4-FFF2-40B4-BE49-F238E27FC236}">
                      <a16:creationId xmlns:a16="http://schemas.microsoft.com/office/drawing/2014/main" id="{EE8B3261-8123-901B-A746-EF3BDE6FA522}"/>
                    </a:ext>
                  </a:extLst>
                </p:cNvPr>
                <p:cNvSpPr/>
                <p:nvPr/>
              </p:nvSpPr>
              <p:spPr>
                <a:xfrm>
                  <a:off x="2310531" y="3582113"/>
                  <a:ext cx="382434" cy="220751"/>
                </a:xfrm>
                <a:custGeom>
                  <a:avLst/>
                  <a:gdLst>
                    <a:gd name="connsiteX0" fmla="*/ 2326 w 382434"/>
                    <a:gd name="connsiteY0" fmla="*/ 97743 h 220751"/>
                    <a:gd name="connsiteX1" fmla="*/ 212985 w 382434"/>
                    <a:gd name="connsiteY1" fmla="*/ 219280 h 220751"/>
                    <a:gd name="connsiteX2" fmla="*/ 225102 w 382434"/>
                    <a:gd name="connsiteY2" fmla="*/ 219280 h 220751"/>
                    <a:gd name="connsiteX3" fmla="*/ 380022 w 382434"/>
                    <a:gd name="connsiteY3" fmla="*/ 129854 h 220751"/>
                    <a:gd name="connsiteX4" fmla="*/ 382221 w 382434"/>
                    <a:gd name="connsiteY4" fmla="*/ 125208 h 220751"/>
                    <a:gd name="connsiteX5" fmla="*/ 380022 w 382434"/>
                    <a:gd name="connsiteY5" fmla="*/ 123008 h 220751"/>
                    <a:gd name="connsiteX6" fmla="*/ 169544 w 382434"/>
                    <a:gd name="connsiteY6" fmla="*/ 1472 h 220751"/>
                    <a:gd name="connsiteX7" fmla="*/ 157427 w 382434"/>
                    <a:gd name="connsiteY7" fmla="*/ 1472 h 220751"/>
                    <a:gd name="connsiteX8" fmla="*/ 2507 w 382434"/>
                    <a:gd name="connsiteY8" fmla="*/ 90897 h 220751"/>
                    <a:gd name="connsiteX9" fmla="*/ 181 w 382434"/>
                    <a:gd name="connsiteY9" fmla="*/ 95481 h 220751"/>
                    <a:gd name="connsiteX10" fmla="*/ 2326 w 382434"/>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434" h="220751">
                      <a:moveTo>
                        <a:pt x="2326" y="97743"/>
                      </a:moveTo>
                      <a:lnTo>
                        <a:pt x="212985" y="219280"/>
                      </a:lnTo>
                      <a:cubicBezTo>
                        <a:pt x="216786" y="221242"/>
                        <a:pt x="221301" y="221242"/>
                        <a:pt x="225102" y="219280"/>
                      </a:cubicBezTo>
                      <a:lnTo>
                        <a:pt x="380022" y="129854"/>
                      </a:lnTo>
                      <a:cubicBezTo>
                        <a:pt x="381912" y="129179"/>
                        <a:pt x="382897" y="127098"/>
                        <a:pt x="382221" y="125208"/>
                      </a:cubicBezTo>
                      <a:cubicBezTo>
                        <a:pt x="381855" y="124182"/>
                        <a:pt x="381047" y="123375"/>
                        <a:pt x="380022" y="123008"/>
                      </a:cubicBezTo>
                      <a:lnTo>
                        <a:pt x="169544" y="1472"/>
                      </a:lnTo>
                      <a:cubicBezTo>
                        <a:pt x="165744" y="-491"/>
                        <a:pt x="161228" y="-491"/>
                        <a:pt x="157427" y="1472"/>
                      </a:cubicBezTo>
                      <a:lnTo>
                        <a:pt x="2507" y="90897"/>
                      </a:lnTo>
                      <a:cubicBezTo>
                        <a:pt x="599" y="91521"/>
                        <a:pt x="-443" y="93573"/>
                        <a:pt x="181" y="95481"/>
                      </a:cubicBezTo>
                      <a:cubicBezTo>
                        <a:pt x="520" y="96519"/>
                        <a:pt x="1307" y="97350"/>
                        <a:pt x="2326" y="97743"/>
                      </a:cubicBezTo>
                      <a:close/>
                    </a:path>
                  </a:pathLst>
                </a:custGeom>
                <a:solidFill>
                  <a:srgbClr val="FAFAFA"/>
                </a:solidFill>
                <a:ln w="6058" cap="flat">
                  <a:noFill/>
                  <a:prstDash val="solid"/>
                  <a:miter/>
                </a:ln>
              </p:spPr>
              <p:txBody>
                <a:bodyPr rtlCol="0" anchor="ctr"/>
                <a:lstStyle/>
                <a:p>
                  <a:endParaRPr lang="fr-FR"/>
                </a:p>
              </p:txBody>
            </p:sp>
          </p:grpSp>
          <p:sp>
            <p:nvSpPr>
              <p:cNvPr id="75" name="Forme libre : forme 74">
                <a:extLst>
                  <a:ext uri="{FF2B5EF4-FFF2-40B4-BE49-F238E27FC236}">
                    <a16:creationId xmlns:a16="http://schemas.microsoft.com/office/drawing/2014/main" id="{450EBCE2-3A71-AB00-B12C-4B950D3BA8F4}"/>
                  </a:ext>
                </a:extLst>
              </p:cNvPr>
              <p:cNvSpPr/>
              <p:nvPr/>
            </p:nvSpPr>
            <p:spPr>
              <a:xfrm>
                <a:off x="1852899" y="3921065"/>
                <a:ext cx="116780" cy="67404"/>
              </a:xfrm>
              <a:custGeom>
                <a:avLst/>
                <a:gdLst>
                  <a:gd name="connsiteX0" fmla="*/ 99650 w 116780"/>
                  <a:gd name="connsiteY0" fmla="*/ 9861 h 67404"/>
                  <a:gd name="connsiteX1" fmla="*/ 99650 w 116780"/>
                  <a:gd name="connsiteY1" fmla="*/ 57543 h 67404"/>
                  <a:gd name="connsiteX2" fmla="*/ 17131 w 116780"/>
                  <a:gd name="connsiteY2" fmla="*/ 57543 h 67404"/>
                  <a:gd name="connsiteX3" fmla="*/ 17131 w 116780"/>
                  <a:gd name="connsiteY3" fmla="*/ 9861 h 67404"/>
                  <a:gd name="connsiteX4" fmla="*/ 99650 w 116780"/>
                  <a:gd name="connsiteY4" fmla="*/ 9861 h 67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80" h="67404">
                    <a:moveTo>
                      <a:pt x="99650" y="9861"/>
                    </a:moveTo>
                    <a:cubicBezTo>
                      <a:pt x="122491" y="23009"/>
                      <a:pt x="122491" y="44396"/>
                      <a:pt x="99650" y="57543"/>
                    </a:cubicBezTo>
                    <a:cubicBezTo>
                      <a:pt x="73715" y="70692"/>
                      <a:pt x="43066" y="70692"/>
                      <a:pt x="17131" y="57543"/>
                    </a:cubicBezTo>
                    <a:cubicBezTo>
                      <a:pt x="-5710" y="44396"/>
                      <a:pt x="-5710" y="23009"/>
                      <a:pt x="17131" y="9861"/>
                    </a:cubicBezTo>
                    <a:cubicBezTo>
                      <a:pt x="43066" y="-3287"/>
                      <a:pt x="73715" y="-3287"/>
                      <a:pt x="99650" y="9861"/>
                    </a:cubicBezTo>
                    <a:close/>
                  </a:path>
                </a:pathLst>
              </a:custGeom>
              <a:solidFill>
                <a:srgbClr val="000000"/>
              </a:solidFill>
              <a:ln w="6058" cap="flat">
                <a:noFill/>
                <a:prstDash val="solid"/>
                <a:miter/>
              </a:ln>
            </p:spPr>
            <p:txBody>
              <a:bodyPr rtlCol="0" anchor="ctr"/>
              <a:lstStyle/>
              <a:p>
                <a:endParaRPr lang="fr-FR"/>
              </a:p>
            </p:txBody>
          </p:sp>
          <p:grpSp>
            <p:nvGrpSpPr>
              <p:cNvPr id="76" name="Graphique 5">
                <a:extLst>
                  <a:ext uri="{FF2B5EF4-FFF2-40B4-BE49-F238E27FC236}">
                    <a16:creationId xmlns:a16="http://schemas.microsoft.com/office/drawing/2014/main" id="{6283FA07-D23B-8A52-E86C-8CFAC045C5EE}"/>
                  </a:ext>
                </a:extLst>
              </p:cNvPr>
              <p:cNvGrpSpPr/>
              <p:nvPr/>
            </p:nvGrpSpPr>
            <p:grpSpPr>
              <a:xfrm>
                <a:off x="1855430" y="3788817"/>
                <a:ext cx="110910" cy="180534"/>
                <a:chOff x="1855430" y="3788817"/>
                <a:chExt cx="110910" cy="180534"/>
              </a:xfrm>
            </p:grpSpPr>
            <p:sp>
              <p:nvSpPr>
                <p:cNvPr id="148" name="Forme libre : forme 147">
                  <a:extLst>
                    <a:ext uri="{FF2B5EF4-FFF2-40B4-BE49-F238E27FC236}">
                      <a16:creationId xmlns:a16="http://schemas.microsoft.com/office/drawing/2014/main" id="{852143CF-42AC-55A2-DD28-13E2E1CFB3F7}"/>
                    </a:ext>
                  </a:extLst>
                </p:cNvPr>
                <p:cNvSpPr/>
                <p:nvPr/>
              </p:nvSpPr>
              <p:spPr>
                <a:xfrm>
                  <a:off x="1856553" y="3876701"/>
                  <a:ext cx="109787" cy="92651"/>
                </a:xfrm>
                <a:custGeom>
                  <a:avLst/>
                  <a:gdLst>
                    <a:gd name="connsiteX0" fmla="*/ 89392 w 109787"/>
                    <a:gd name="connsiteY0" fmla="*/ 80580 h 92651"/>
                    <a:gd name="connsiteX1" fmla="*/ 100661 w 109787"/>
                    <a:gd name="connsiteY1" fmla="*/ 0 h 92651"/>
                    <a:gd name="connsiteX2" fmla="*/ 9296 w 109787"/>
                    <a:gd name="connsiteY2" fmla="*/ 0 h 92651"/>
                    <a:gd name="connsiteX3" fmla="*/ 20505 w 109787"/>
                    <a:gd name="connsiteY3" fmla="*/ 80580 h 92651"/>
                    <a:gd name="connsiteX4" fmla="*/ 21050 w 109787"/>
                    <a:gd name="connsiteY4" fmla="*/ 81125 h 92651"/>
                    <a:gd name="connsiteX5" fmla="*/ 21656 w 109787"/>
                    <a:gd name="connsiteY5" fmla="*/ 81731 h 92651"/>
                    <a:gd name="connsiteX6" fmla="*/ 23352 w 109787"/>
                    <a:gd name="connsiteY6" fmla="*/ 83185 h 92651"/>
                    <a:gd name="connsiteX7" fmla="*/ 23777 w 109787"/>
                    <a:gd name="connsiteY7" fmla="*/ 83549 h 92651"/>
                    <a:gd name="connsiteX8" fmla="*/ 25170 w 109787"/>
                    <a:gd name="connsiteY8" fmla="*/ 84579 h 92651"/>
                    <a:gd name="connsiteX9" fmla="*/ 27533 w 109787"/>
                    <a:gd name="connsiteY9" fmla="*/ 86093 h 92651"/>
                    <a:gd name="connsiteX10" fmla="*/ 82364 w 109787"/>
                    <a:gd name="connsiteY10" fmla="*/ 86093 h 92651"/>
                    <a:gd name="connsiteX11" fmla="*/ 82364 w 109787"/>
                    <a:gd name="connsiteY11" fmla="*/ 86093 h 92651"/>
                    <a:gd name="connsiteX12" fmla="*/ 84727 w 109787"/>
                    <a:gd name="connsiteY12" fmla="*/ 84579 h 92651"/>
                    <a:gd name="connsiteX13" fmla="*/ 85999 w 109787"/>
                    <a:gd name="connsiteY13" fmla="*/ 83609 h 92651"/>
                    <a:gd name="connsiteX14" fmla="*/ 86544 w 109787"/>
                    <a:gd name="connsiteY14" fmla="*/ 83185 h 92651"/>
                    <a:gd name="connsiteX15" fmla="*/ 88180 w 109787"/>
                    <a:gd name="connsiteY15" fmla="*/ 81731 h 92651"/>
                    <a:gd name="connsiteX16" fmla="*/ 88907 w 109787"/>
                    <a:gd name="connsiteY16" fmla="*/ 81065 h 9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87" h="92651">
                      <a:moveTo>
                        <a:pt x="89392" y="80580"/>
                      </a:moveTo>
                      <a:cubicBezTo>
                        <a:pt x="107568" y="61798"/>
                        <a:pt x="118594" y="14904"/>
                        <a:pt x="100661" y="0"/>
                      </a:cubicBezTo>
                      <a:lnTo>
                        <a:pt x="9296" y="0"/>
                      </a:lnTo>
                      <a:cubicBezTo>
                        <a:pt x="-8879" y="14904"/>
                        <a:pt x="2147" y="61798"/>
                        <a:pt x="20505" y="80580"/>
                      </a:cubicBezTo>
                      <a:lnTo>
                        <a:pt x="21050" y="81125"/>
                      </a:lnTo>
                      <a:lnTo>
                        <a:pt x="21656" y="81731"/>
                      </a:lnTo>
                      <a:lnTo>
                        <a:pt x="23352" y="83185"/>
                      </a:lnTo>
                      <a:lnTo>
                        <a:pt x="23777" y="83549"/>
                      </a:lnTo>
                      <a:lnTo>
                        <a:pt x="25170" y="84579"/>
                      </a:lnTo>
                      <a:cubicBezTo>
                        <a:pt x="25915" y="85147"/>
                        <a:pt x="26705" y="85654"/>
                        <a:pt x="27533" y="86093"/>
                      </a:cubicBezTo>
                      <a:cubicBezTo>
                        <a:pt x="44764" y="94837"/>
                        <a:pt x="65133" y="94837"/>
                        <a:pt x="82364" y="86093"/>
                      </a:cubicBezTo>
                      <a:lnTo>
                        <a:pt x="82364" y="86093"/>
                      </a:lnTo>
                      <a:cubicBezTo>
                        <a:pt x="83178" y="85632"/>
                        <a:pt x="83967" y="85126"/>
                        <a:pt x="84727" y="84579"/>
                      </a:cubicBezTo>
                      <a:cubicBezTo>
                        <a:pt x="85211" y="84276"/>
                        <a:pt x="85575" y="83912"/>
                        <a:pt x="85999" y="83609"/>
                      </a:cubicBezTo>
                      <a:lnTo>
                        <a:pt x="86544" y="83185"/>
                      </a:lnTo>
                      <a:lnTo>
                        <a:pt x="88180" y="81731"/>
                      </a:lnTo>
                      <a:lnTo>
                        <a:pt x="88907" y="81065"/>
                      </a:lnTo>
                      <a:close/>
                    </a:path>
                  </a:pathLst>
                </a:custGeom>
                <a:solidFill>
                  <a:srgbClr val="EBEBEB"/>
                </a:solidFill>
                <a:ln w="6058" cap="flat">
                  <a:noFill/>
                  <a:prstDash val="solid"/>
                  <a:miter/>
                </a:ln>
              </p:spPr>
              <p:txBody>
                <a:bodyPr rtlCol="0" anchor="ctr"/>
                <a:lstStyle/>
                <a:p>
                  <a:endParaRPr lang="fr-FR"/>
                </a:p>
              </p:txBody>
            </p:sp>
            <p:sp>
              <p:nvSpPr>
                <p:cNvPr id="149" name="Forme libre : forme 148">
                  <a:extLst>
                    <a:ext uri="{FF2B5EF4-FFF2-40B4-BE49-F238E27FC236}">
                      <a16:creationId xmlns:a16="http://schemas.microsoft.com/office/drawing/2014/main" id="{9EAF6343-EE0C-C8AA-5711-4C85546A663C}"/>
                    </a:ext>
                  </a:extLst>
                </p:cNvPr>
                <p:cNvSpPr/>
                <p:nvPr/>
              </p:nvSpPr>
              <p:spPr>
                <a:xfrm>
                  <a:off x="1858155" y="3861662"/>
                  <a:ext cx="106753" cy="61661"/>
                </a:xfrm>
                <a:custGeom>
                  <a:avLst/>
                  <a:gdLst>
                    <a:gd name="connsiteX0" fmla="*/ 15631 w 106753"/>
                    <a:gd name="connsiteY0" fmla="*/ 9042 h 61661"/>
                    <a:gd name="connsiteX1" fmla="*/ 15631 w 106753"/>
                    <a:gd name="connsiteY1" fmla="*/ 52664 h 61661"/>
                    <a:gd name="connsiteX2" fmla="*/ 91122 w 106753"/>
                    <a:gd name="connsiteY2" fmla="*/ 52664 h 61661"/>
                    <a:gd name="connsiteX3" fmla="*/ 91122 w 106753"/>
                    <a:gd name="connsiteY3" fmla="*/ 9042 h 61661"/>
                    <a:gd name="connsiteX4" fmla="*/ 15631 w 106753"/>
                    <a:gd name="connsiteY4" fmla="*/ 9042 h 61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3" h="61661">
                      <a:moveTo>
                        <a:pt x="15631" y="9042"/>
                      </a:moveTo>
                      <a:cubicBezTo>
                        <a:pt x="-5210" y="21159"/>
                        <a:pt x="-5210" y="40607"/>
                        <a:pt x="15631" y="52664"/>
                      </a:cubicBezTo>
                      <a:cubicBezTo>
                        <a:pt x="39365" y="64661"/>
                        <a:pt x="67388" y="64661"/>
                        <a:pt x="91122" y="52664"/>
                      </a:cubicBezTo>
                      <a:cubicBezTo>
                        <a:pt x="111964" y="40547"/>
                        <a:pt x="111964" y="21098"/>
                        <a:pt x="91122" y="9042"/>
                      </a:cubicBezTo>
                      <a:cubicBezTo>
                        <a:pt x="67402" y="-3014"/>
                        <a:pt x="39351" y="-3014"/>
                        <a:pt x="15631" y="9042"/>
                      </a:cubicBezTo>
                      <a:close/>
                    </a:path>
                  </a:pathLst>
                </a:custGeom>
                <a:solidFill>
                  <a:srgbClr val="FAFAFA"/>
                </a:solidFill>
                <a:ln w="6058" cap="flat">
                  <a:noFill/>
                  <a:prstDash val="solid"/>
                  <a:miter/>
                </a:ln>
              </p:spPr>
              <p:txBody>
                <a:bodyPr rtlCol="0" anchor="ctr"/>
                <a:lstStyle/>
                <a:p>
                  <a:endParaRPr lang="fr-FR"/>
                </a:p>
              </p:txBody>
            </p:sp>
            <p:sp>
              <p:nvSpPr>
                <p:cNvPr id="150" name="Forme libre : forme 149">
                  <a:extLst>
                    <a:ext uri="{FF2B5EF4-FFF2-40B4-BE49-F238E27FC236}">
                      <a16:creationId xmlns:a16="http://schemas.microsoft.com/office/drawing/2014/main" id="{420397E9-E7F9-9DEB-9AEC-7399E4B30A3C}"/>
                    </a:ext>
                  </a:extLst>
                </p:cNvPr>
                <p:cNvSpPr/>
                <p:nvPr/>
              </p:nvSpPr>
              <p:spPr>
                <a:xfrm>
                  <a:off x="1879027" y="3873749"/>
                  <a:ext cx="64963" cy="37530"/>
                </a:xfrm>
                <a:custGeom>
                  <a:avLst/>
                  <a:gdLst>
                    <a:gd name="connsiteX0" fmla="*/ 9542 w 64963"/>
                    <a:gd name="connsiteY0" fmla="*/ 5497 h 37530"/>
                    <a:gd name="connsiteX1" fmla="*/ 9542 w 64963"/>
                    <a:gd name="connsiteY1" fmla="*/ 32034 h 37530"/>
                    <a:gd name="connsiteX2" fmla="*/ 55467 w 64963"/>
                    <a:gd name="connsiteY2" fmla="*/ 32034 h 37530"/>
                    <a:gd name="connsiteX3" fmla="*/ 55467 w 64963"/>
                    <a:gd name="connsiteY3" fmla="*/ 5497 h 37530"/>
                    <a:gd name="connsiteX4" fmla="*/ 9542 w 64963"/>
                    <a:gd name="connsiteY4" fmla="*/ 5497 h 37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3" h="37530">
                      <a:moveTo>
                        <a:pt x="9542" y="5497"/>
                      </a:moveTo>
                      <a:cubicBezTo>
                        <a:pt x="-3181" y="12828"/>
                        <a:pt x="-3181" y="24703"/>
                        <a:pt x="9542" y="32034"/>
                      </a:cubicBezTo>
                      <a:cubicBezTo>
                        <a:pt x="23973" y="39362"/>
                        <a:pt x="41036" y="39362"/>
                        <a:pt x="55467" y="32034"/>
                      </a:cubicBezTo>
                      <a:cubicBezTo>
                        <a:pt x="68129" y="24703"/>
                        <a:pt x="68129" y="12828"/>
                        <a:pt x="55467" y="5497"/>
                      </a:cubicBezTo>
                      <a:cubicBezTo>
                        <a:pt x="41036" y="-1832"/>
                        <a:pt x="23973" y="-1832"/>
                        <a:pt x="9542" y="5497"/>
                      </a:cubicBezTo>
                      <a:close/>
                    </a:path>
                  </a:pathLst>
                </a:custGeom>
                <a:solidFill>
                  <a:srgbClr val="EBEBEB"/>
                </a:solidFill>
                <a:ln w="6058" cap="flat">
                  <a:noFill/>
                  <a:prstDash val="solid"/>
                  <a:miter/>
                </a:ln>
              </p:spPr>
              <p:txBody>
                <a:bodyPr rtlCol="0" anchor="ctr"/>
                <a:lstStyle/>
                <a:p>
                  <a:endParaRPr lang="fr-FR"/>
                </a:p>
              </p:txBody>
            </p:sp>
            <p:sp>
              <p:nvSpPr>
                <p:cNvPr id="151" name="Forme libre : forme 150">
                  <a:extLst>
                    <a:ext uri="{FF2B5EF4-FFF2-40B4-BE49-F238E27FC236}">
                      <a16:creationId xmlns:a16="http://schemas.microsoft.com/office/drawing/2014/main" id="{8E4F6A25-A750-607A-4420-0F5A4CE2A7BF}"/>
                    </a:ext>
                  </a:extLst>
                </p:cNvPr>
                <p:cNvSpPr/>
                <p:nvPr/>
              </p:nvSpPr>
              <p:spPr>
                <a:xfrm>
                  <a:off x="1880936" y="3886351"/>
                  <a:ext cx="60949" cy="24928"/>
                </a:xfrm>
                <a:custGeom>
                  <a:avLst/>
                  <a:gdLst>
                    <a:gd name="connsiteX0" fmla="*/ 53558 w 60949"/>
                    <a:gd name="connsiteY0" fmla="*/ 5497 h 24928"/>
                    <a:gd name="connsiteX1" fmla="*/ 7634 w 60949"/>
                    <a:gd name="connsiteY1" fmla="*/ 5497 h 24928"/>
                    <a:gd name="connsiteX2" fmla="*/ 0 w 60949"/>
                    <a:gd name="connsiteY2" fmla="*/ 12464 h 24928"/>
                    <a:gd name="connsiteX3" fmla="*/ 7634 w 60949"/>
                    <a:gd name="connsiteY3" fmla="*/ 19431 h 24928"/>
                    <a:gd name="connsiteX4" fmla="*/ 53558 w 60949"/>
                    <a:gd name="connsiteY4" fmla="*/ 19431 h 24928"/>
                    <a:gd name="connsiteX5" fmla="*/ 60950 w 60949"/>
                    <a:gd name="connsiteY5" fmla="*/ 12464 h 24928"/>
                    <a:gd name="connsiteX6" fmla="*/ 53558 w 60949"/>
                    <a:gd name="connsiteY6" fmla="*/ 5497 h 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49" h="24928">
                      <a:moveTo>
                        <a:pt x="53558" y="5497"/>
                      </a:moveTo>
                      <a:cubicBezTo>
                        <a:pt x="39127" y="-1832"/>
                        <a:pt x="22065" y="-1832"/>
                        <a:pt x="7634" y="5497"/>
                      </a:cubicBezTo>
                      <a:cubicBezTo>
                        <a:pt x="4549" y="7148"/>
                        <a:pt x="1925" y="9543"/>
                        <a:pt x="0" y="12464"/>
                      </a:cubicBezTo>
                      <a:cubicBezTo>
                        <a:pt x="1942" y="15371"/>
                        <a:pt x="4562" y="17762"/>
                        <a:pt x="7634" y="19431"/>
                      </a:cubicBezTo>
                      <a:cubicBezTo>
                        <a:pt x="22065" y="26760"/>
                        <a:pt x="39127" y="26760"/>
                        <a:pt x="53558" y="19431"/>
                      </a:cubicBezTo>
                      <a:cubicBezTo>
                        <a:pt x="56548" y="17738"/>
                        <a:pt x="59083" y="15348"/>
                        <a:pt x="60950" y="12464"/>
                      </a:cubicBezTo>
                      <a:cubicBezTo>
                        <a:pt x="59100" y="9566"/>
                        <a:pt x="56561" y="7172"/>
                        <a:pt x="53558" y="5497"/>
                      </a:cubicBezTo>
                      <a:close/>
                    </a:path>
                  </a:pathLst>
                </a:custGeom>
                <a:solidFill>
                  <a:srgbClr val="E0E0E0"/>
                </a:solidFill>
                <a:ln w="6058" cap="flat">
                  <a:noFill/>
                  <a:prstDash val="solid"/>
                  <a:miter/>
                </a:ln>
              </p:spPr>
              <p:txBody>
                <a:bodyPr rtlCol="0" anchor="ctr"/>
                <a:lstStyle/>
                <a:p>
                  <a:endParaRPr lang="fr-FR"/>
                </a:p>
              </p:txBody>
            </p:sp>
            <p:sp>
              <p:nvSpPr>
                <p:cNvPr id="152" name="Forme libre : forme 151">
                  <a:extLst>
                    <a:ext uri="{FF2B5EF4-FFF2-40B4-BE49-F238E27FC236}">
                      <a16:creationId xmlns:a16="http://schemas.microsoft.com/office/drawing/2014/main" id="{E1B30431-AE8A-3DE8-EC59-A19F5FFBBDDE}"/>
                    </a:ext>
                  </a:extLst>
                </p:cNvPr>
                <p:cNvSpPr/>
                <p:nvPr/>
              </p:nvSpPr>
              <p:spPr>
                <a:xfrm>
                  <a:off x="1914845" y="3788817"/>
                  <a:ext cx="37497" cy="112845"/>
                </a:xfrm>
                <a:custGeom>
                  <a:avLst/>
                  <a:gdLst>
                    <a:gd name="connsiteX0" fmla="*/ 4988 w 37497"/>
                    <a:gd name="connsiteY0" fmla="*/ 112845 h 112845"/>
                    <a:gd name="connsiteX1" fmla="*/ 33100 w 37497"/>
                    <a:gd name="connsiteY1" fmla="*/ 77281 h 112845"/>
                    <a:gd name="connsiteX2" fmla="*/ 29041 w 37497"/>
                    <a:gd name="connsiteY2" fmla="*/ 10636 h 112845"/>
                    <a:gd name="connsiteX3" fmla="*/ 1353 w 37497"/>
                    <a:gd name="connsiteY3" fmla="*/ 23662 h 112845"/>
                    <a:gd name="connsiteX4" fmla="*/ 1353 w 37497"/>
                    <a:gd name="connsiteY4" fmla="*/ 101940 h 112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7" h="112845">
                      <a:moveTo>
                        <a:pt x="4988" y="112845"/>
                      </a:moveTo>
                      <a:cubicBezTo>
                        <a:pt x="18168" y="104575"/>
                        <a:pt x="28096" y="92015"/>
                        <a:pt x="33100" y="77281"/>
                      </a:cubicBezTo>
                      <a:cubicBezTo>
                        <a:pt x="41521" y="52623"/>
                        <a:pt x="36553" y="22753"/>
                        <a:pt x="29041" y="10636"/>
                      </a:cubicBezTo>
                      <a:cubicBezTo>
                        <a:pt x="18801" y="-6025"/>
                        <a:pt x="-6039" y="-4147"/>
                        <a:pt x="1353" y="23662"/>
                      </a:cubicBezTo>
                      <a:cubicBezTo>
                        <a:pt x="8744" y="51471"/>
                        <a:pt x="13470" y="81765"/>
                        <a:pt x="1353" y="101940"/>
                      </a:cubicBezTo>
                      <a:close/>
                    </a:path>
                  </a:pathLst>
                </a:custGeom>
                <a:solidFill>
                  <a:srgbClr val="77787B"/>
                </a:solidFill>
                <a:ln w="6058" cap="flat">
                  <a:noFill/>
                  <a:prstDash val="solid"/>
                  <a:miter/>
                </a:ln>
              </p:spPr>
              <p:txBody>
                <a:bodyPr rtlCol="0" anchor="ctr"/>
                <a:lstStyle/>
                <a:p>
                  <a:endParaRPr lang="fr-FR"/>
                </a:p>
              </p:txBody>
            </p:sp>
            <p:sp>
              <p:nvSpPr>
                <p:cNvPr id="153" name="Forme libre : forme 152">
                  <a:extLst>
                    <a:ext uri="{FF2B5EF4-FFF2-40B4-BE49-F238E27FC236}">
                      <a16:creationId xmlns:a16="http://schemas.microsoft.com/office/drawing/2014/main" id="{8D2F9E64-074B-4265-C3B1-742FC3BC3303}"/>
                    </a:ext>
                  </a:extLst>
                </p:cNvPr>
                <p:cNvSpPr/>
                <p:nvPr/>
              </p:nvSpPr>
              <p:spPr>
                <a:xfrm>
                  <a:off x="1914845" y="3788817"/>
                  <a:ext cx="37497" cy="112845"/>
                </a:xfrm>
                <a:custGeom>
                  <a:avLst/>
                  <a:gdLst>
                    <a:gd name="connsiteX0" fmla="*/ 4988 w 37497"/>
                    <a:gd name="connsiteY0" fmla="*/ 112845 h 112845"/>
                    <a:gd name="connsiteX1" fmla="*/ 33100 w 37497"/>
                    <a:gd name="connsiteY1" fmla="*/ 77281 h 112845"/>
                    <a:gd name="connsiteX2" fmla="*/ 29041 w 37497"/>
                    <a:gd name="connsiteY2" fmla="*/ 10636 h 112845"/>
                    <a:gd name="connsiteX3" fmla="*/ 1353 w 37497"/>
                    <a:gd name="connsiteY3" fmla="*/ 23662 h 112845"/>
                    <a:gd name="connsiteX4" fmla="*/ 1353 w 37497"/>
                    <a:gd name="connsiteY4" fmla="*/ 101940 h 112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7" h="112845">
                      <a:moveTo>
                        <a:pt x="4988" y="112845"/>
                      </a:moveTo>
                      <a:cubicBezTo>
                        <a:pt x="18168" y="104575"/>
                        <a:pt x="28096" y="92015"/>
                        <a:pt x="33100" y="77281"/>
                      </a:cubicBezTo>
                      <a:cubicBezTo>
                        <a:pt x="41521" y="52623"/>
                        <a:pt x="36553" y="22753"/>
                        <a:pt x="29041" y="10636"/>
                      </a:cubicBezTo>
                      <a:cubicBezTo>
                        <a:pt x="18801" y="-6025"/>
                        <a:pt x="-6039" y="-4147"/>
                        <a:pt x="1353" y="23662"/>
                      </a:cubicBezTo>
                      <a:cubicBezTo>
                        <a:pt x="8744" y="51471"/>
                        <a:pt x="13470" y="81765"/>
                        <a:pt x="1353" y="101940"/>
                      </a:cubicBezTo>
                      <a:close/>
                    </a:path>
                  </a:pathLst>
                </a:custGeom>
                <a:solidFill>
                  <a:srgbClr val="000000"/>
                </a:solidFill>
                <a:ln w="6058" cap="flat">
                  <a:noFill/>
                  <a:prstDash val="solid"/>
                  <a:miter/>
                </a:ln>
              </p:spPr>
              <p:txBody>
                <a:bodyPr rtlCol="0" anchor="ctr"/>
                <a:lstStyle/>
                <a:p>
                  <a:endParaRPr lang="fr-FR"/>
                </a:p>
              </p:txBody>
            </p:sp>
            <p:sp>
              <p:nvSpPr>
                <p:cNvPr id="154" name="Forme libre : forme 153">
                  <a:extLst>
                    <a:ext uri="{FF2B5EF4-FFF2-40B4-BE49-F238E27FC236}">
                      <a16:creationId xmlns:a16="http://schemas.microsoft.com/office/drawing/2014/main" id="{B3DB2475-48C2-401A-B003-7F833482955C}"/>
                    </a:ext>
                  </a:extLst>
                </p:cNvPr>
                <p:cNvSpPr/>
                <p:nvPr/>
              </p:nvSpPr>
              <p:spPr>
                <a:xfrm>
                  <a:off x="1919581" y="3795119"/>
                  <a:ext cx="23444" cy="101517"/>
                </a:xfrm>
                <a:custGeom>
                  <a:avLst/>
                  <a:gdLst>
                    <a:gd name="connsiteX0" fmla="*/ 1099 w 23444"/>
                    <a:gd name="connsiteY0" fmla="*/ 101516 h 101517"/>
                    <a:gd name="connsiteX1" fmla="*/ 312 w 23444"/>
                    <a:gd name="connsiteY1" fmla="*/ 101213 h 101517"/>
                    <a:gd name="connsiteX2" fmla="*/ 312 w 23444"/>
                    <a:gd name="connsiteY2" fmla="*/ 99637 h 101517"/>
                    <a:gd name="connsiteX3" fmla="*/ 21093 w 23444"/>
                    <a:gd name="connsiteY3" fmla="*/ 39051 h 101517"/>
                    <a:gd name="connsiteX4" fmla="*/ 9521 w 23444"/>
                    <a:gd name="connsiteY4" fmla="*/ 1911 h 101517"/>
                    <a:gd name="connsiteX5" fmla="*/ 9521 w 23444"/>
                    <a:gd name="connsiteY5" fmla="*/ 336 h 101517"/>
                    <a:gd name="connsiteX6" fmla="*/ 11063 w 23444"/>
                    <a:gd name="connsiteY6" fmla="*/ 303 h 101517"/>
                    <a:gd name="connsiteX7" fmla="*/ 11096 w 23444"/>
                    <a:gd name="connsiteY7" fmla="*/ 336 h 101517"/>
                    <a:gd name="connsiteX8" fmla="*/ 23213 w 23444"/>
                    <a:gd name="connsiteY8" fmla="*/ 39051 h 101517"/>
                    <a:gd name="connsiteX9" fmla="*/ 1887 w 23444"/>
                    <a:gd name="connsiteY9" fmla="*/ 101273 h 101517"/>
                    <a:gd name="connsiteX10" fmla="*/ 1099 w 23444"/>
                    <a:gd name="connsiteY10" fmla="*/ 101516 h 10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44" h="101517">
                      <a:moveTo>
                        <a:pt x="1099" y="101516"/>
                      </a:moveTo>
                      <a:cubicBezTo>
                        <a:pt x="810" y="101507"/>
                        <a:pt x="532" y="101400"/>
                        <a:pt x="312" y="101213"/>
                      </a:cubicBezTo>
                      <a:cubicBezTo>
                        <a:pt x="-104" y="100770"/>
                        <a:pt x="-104" y="100080"/>
                        <a:pt x="312" y="99637"/>
                      </a:cubicBezTo>
                      <a:cubicBezTo>
                        <a:pt x="15255" y="83147"/>
                        <a:pt x="22769" y="61242"/>
                        <a:pt x="21093" y="39051"/>
                      </a:cubicBezTo>
                      <a:cubicBezTo>
                        <a:pt x="20880" y="25817"/>
                        <a:pt x="16863" y="12924"/>
                        <a:pt x="9521" y="1911"/>
                      </a:cubicBezTo>
                      <a:cubicBezTo>
                        <a:pt x="9105" y="1469"/>
                        <a:pt x="9105" y="779"/>
                        <a:pt x="9521" y="336"/>
                      </a:cubicBezTo>
                      <a:cubicBezTo>
                        <a:pt x="9937" y="-99"/>
                        <a:pt x="10628" y="-114"/>
                        <a:pt x="11063" y="303"/>
                      </a:cubicBezTo>
                      <a:cubicBezTo>
                        <a:pt x="11074" y="314"/>
                        <a:pt x="11085" y="325"/>
                        <a:pt x="11096" y="336"/>
                      </a:cubicBezTo>
                      <a:cubicBezTo>
                        <a:pt x="14852" y="3547"/>
                        <a:pt x="22183" y="19300"/>
                        <a:pt x="23213" y="39051"/>
                      </a:cubicBezTo>
                      <a:cubicBezTo>
                        <a:pt x="24911" y="61835"/>
                        <a:pt x="17204" y="84321"/>
                        <a:pt x="1887" y="101273"/>
                      </a:cubicBezTo>
                      <a:cubicBezTo>
                        <a:pt x="1661" y="101444"/>
                        <a:pt x="1382" y="101529"/>
                        <a:pt x="1099" y="101516"/>
                      </a:cubicBezTo>
                      <a:close/>
                    </a:path>
                  </a:pathLst>
                </a:custGeom>
                <a:solidFill>
                  <a:srgbClr val="FFFFFF"/>
                </a:solidFill>
                <a:ln w="6058" cap="flat">
                  <a:noFill/>
                  <a:prstDash val="solid"/>
                  <a:miter/>
                </a:ln>
              </p:spPr>
              <p:txBody>
                <a:bodyPr rtlCol="0" anchor="ctr"/>
                <a:lstStyle/>
                <a:p>
                  <a:endParaRPr lang="fr-FR"/>
                </a:p>
              </p:txBody>
            </p:sp>
            <p:sp>
              <p:nvSpPr>
                <p:cNvPr id="155" name="Forme libre : forme 154">
                  <a:extLst>
                    <a:ext uri="{FF2B5EF4-FFF2-40B4-BE49-F238E27FC236}">
                      <a16:creationId xmlns:a16="http://schemas.microsoft.com/office/drawing/2014/main" id="{376BA223-56D5-B01C-9DDA-03897DAB3BA1}"/>
                    </a:ext>
                  </a:extLst>
                </p:cNvPr>
                <p:cNvSpPr/>
                <p:nvPr/>
              </p:nvSpPr>
              <p:spPr>
                <a:xfrm>
                  <a:off x="1855430" y="3803058"/>
                  <a:ext cx="76277" cy="102015"/>
                </a:xfrm>
                <a:custGeom>
                  <a:avLst/>
                  <a:gdLst>
                    <a:gd name="connsiteX0" fmla="*/ 43076 w 76277"/>
                    <a:gd name="connsiteY0" fmla="*/ 98605 h 102015"/>
                    <a:gd name="connsiteX1" fmla="*/ 38532 w 76277"/>
                    <a:gd name="connsiteY1" fmla="*/ 92546 h 102015"/>
                    <a:gd name="connsiteX2" fmla="*/ 30353 w 76277"/>
                    <a:gd name="connsiteY2" fmla="*/ 89032 h 102015"/>
                    <a:gd name="connsiteX3" fmla="*/ 18235 w 76277"/>
                    <a:gd name="connsiteY3" fmla="*/ 78672 h 102015"/>
                    <a:gd name="connsiteX4" fmla="*/ 19023 w 76277"/>
                    <a:gd name="connsiteY4" fmla="*/ 72613 h 102015"/>
                    <a:gd name="connsiteX5" fmla="*/ 19871 w 76277"/>
                    <a:gd name="connsiteY5" fmla="*/ 64010 h 102015"/>
                    <a:gd name="connsiteX6" fmla="*/ 13813 w 76277"/>
                    <a:gd name="connsiteY6" fmla="*/ 58376 h 102015"/>
                    <a:gd name="connsiteX7" fmla="*/ 7209 w 76277"/>
                    <a:gd name="connsiteY7" fmla="*/ 52317 h 102015"/>
                    <a:gd name="connsiteX8" fmla="*/ 5270 w 76277"/>
                    <a:gd name="connsiteY8" fmla="*/ 44683 h 102015"/>
                    <a:gd name="connsiteX9" fmla="*/ 11328 w 76277"/>
                    <a:gd name="connsiteY9" fmla="*/ 30021 h 102015"/>
                    <a:gd name="connsiteX10" fmla="*/ 2846 w 76277"/>
                    <a:gd name="connsiteY10" fmla="*/ 3727 h 102015"/>
                    <a:gd name="connsiteX11" fmla="*/ 41258 w 76277"/>
                    <a:gd name="connsiteY11" fmla="*/ 13420 h 102015"/>
                    <a:gd name="connsiteX12" fmla="*/ 57374 w 76277"/>
                    <a:gd name="connsiteY12" fmla="*/ 32263 h 102015"/>
                    <a:gd name="connsiteX13" fmla="*/ 76277 w 76277"/>
                    <a:gd name="connsiteY13" fmla="*/ 50439 h 102015"/>
                    <a:gd name="connsiteX14" fmla="*/ 73127 w 76277"/>
                    <a:gd name="connsiteY14" fmla="*/ 75158 h 102015"/>
                    <a:gd name="connsiteX15" fmla="*/ 64523 w 76277"/>
                    <a:gd name="connsiteY15" fmla="*/ 98726 h 102015"/>
                    <a:gd name="connsiteX16" fmla="*/ 43076 w 76277"/>
                    <a:gd name="connsiteY16" fmla="*/ 98605 h 10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77" h="102015">
                      <a:moveTo>
                        <a:pt x="43076" y="98605"/>
                      </a:moveTo>
                      <a:cubicBezTo>
                        <a:pt x="42343" y="96103"/>
                        <a:pt x="40729" y="93950"/>
                        <a:pt x="38532" y="92546"/>
                      </a:cubicBezTo>
                      <a:cubicBezTo>
                        <a:pt x="35942" y="91079"/>
                        <a:pt x="33200" y="89900"/>
                        <a:pt x="30353" y="89032"/>
                      </a:cubicBezTo>
                      <a:cubicBezTo>
                        <a:pt x="25445" y="87215"/>
                        <a:pt x="19144" y="84610"/>
                        <a:pt x="18235" y="78672"/>
                      </a:cubicBezTo>
                      <a:cubicBezTo>
                        <a:pt x="18130" y="76622"/>
                        <a:pt x="18397" y="74569"/>
                        <a:pt x="19023" y="72613"/>
                      </a:cubicBezTo>
                      <a:cubicBezTo>
                        <a:pt x="20223" y="69911"/>
                        <a:pt x="20521" y="66894"/>
                        <a:pt x="19871" y="64010"/>
                      </a:cubicBezTo>
                      <a:cubicBezTo>
                        <a:pt x="18781" y="61344"/>
                        <a:pt x="15994" y="59951"/>
                        <a:pt x="13813" y="58376"/>
                      </a:cubicBezTo>
                      <a:cubicBezTo>
                        <a:pt x="11201" y="56854"/>
                        <a:pt x="8949" y="54788"/>
                        <a:pt x="7209" y="52317"/>
                      </a:cubicBezTo>
                      <a:cubicBezTo>
                        <a:pt x="5801" y="50029"/>
                        <a:pt x="5125" y="47366"/>
                        <a:pt x="5270" y="44683"/>
                      </a:cubicBezTo>
                      <a:cubicBezTo>
                        <a:pt x="5755" y="39170"/>
                        <a:pt x="11026" y="35534"/>
                        <a:pt x="11328" y="30021"/>
                      </a:cubicBezTo>
                      <a:cubicBezTo>
                        <a:pt x="11328" y="22084"/>
                        <a:pt x="-6847" y="11239"/>
                        <a:pt x="2846" y="3727"/>
                      </a:cubicBezTo>
                      <a:cubicBezTo>
                        <a:pt x="15570" y="-5907"/>
                        <a:pt x="35502" y="5241"/>
                        <a:pt x="41258" y="13420"/>
                      </a:cubicBezTo>
                      <a:cubicBezTo>
                        <a:pt x="47014" y="21600"/>
                        <a:pt x="46953" y="25538"/>
                        <a:pt x="57374" y="32263"/>
                      </a:cubicBezTo>
                      <a:cubicBezTo>
                        <a:pt x="66038" y="38321"/>
                        <a:pt x="76277" y="39230"/>
                        <a:pt x="76277" y="50439"/>
                      </a:cubicBezTo>
                      <a:cubicBezTo>
                        <a:pt x="76277" y="61647"/>
                        <a:pt x="61676" y="62556"/>
                        <a:pt x="73127" y="75158"/>
                      </a:cubicBezTo>
                      <a:cubicBezTo>
                        <a:pt x="80034" y="82913"/>
                        <a:pt x="68643" y="89578"/>
                        <a:pt x="64523" y="98726"/>
                      </a:cubicBezTo>
                      <a:cubicBezTo>
                        <a:pt x="58046" y="103155"/>
                        <a:pt x="49502" y="103107"/>
                        <a:pt x="43076" y="98605"/>
                      </a:cubicBezTo>
                      <a:close/>
                    </a:path>
                  </a:pathLst>
                </a:custGeom>
                <a:solidFill>
                  <a:srgbClr val="77787B"/>
                </a:solidFill>
                <a:ln w="6058" cap="flat">
                  <a:noFill/>
                  <a:prstDash val="solid"/>
                  <a:miter/>
                </a:ln>
              </p:spPr>
              <p:txBody>
                <a:bodyPr rtlCol="0" anchor="ctr"/>
                <a:lstStyle/>
                <a:p>
                  <a:endParaRPr lang="fr-FR"/>
                </a:p>
              </p:txBody>
            </p:sp>
            <p:sp>
              <p:nvSpPr>
                <p:cNvPr id="156" name="Forme libre : forme 155">
                  <a:extLst>
                    <a:ext uri="{FF2B5EF4-FFF2-40B4-BE49-F238E27FC236}">
                      <a16:creationId xmlns:a16="http://schemas.microsoft.com/office/drawing/2014/main" id="{09CE3404-4EBB-B0A6-4A2E-184A2B97F340}"/>
                    </a:ext>
                  </a:extLst>
                </p:cNvPr>
                <p:cNvSpPr/>
                <p:nvPr/>
              </p:nvSpPr>
              <p:spPr>
                <a:xfrm>
                  <a:off x="1870475" y="3810718"/>
                  <a:ext cx="40823" cy="94276"/>
                </a:xfrm>
                <a:custGeom>
                  <a:avLst/>
                  <a:gdLst>
                    <a:gd name="connsiteX0" fmla="*/ 39543 w 40823"/>
                    <a:gd name="connsiteY0" fmla="*/ 94277 h 94276"/>
                    <a:gd name="connsiteX1" fmla="*/ 39543 w 40823"/>
                    <a:gd name="connsiteY1" fmla="*/ 94277 h 94276"/>
                    <a:gd name="connsiteX2" fmla="*/ 38445 w 40823"/>
                    <a:gd name="connsiteY2" fmla="*/ 93193 h 94276"/>
                    <a:gd name="connsiteX3" fmla="*/ 38452 w 40823"/>
                    <a:gd name="connsiteY3" fmla="*/ 93065 h 94276"/>
                    <a:gd name="connsiteX4" fmla="*/ 646 w 40823"/>
                    <a:gd name="connsiteY4" fmla="*/ 2186 h 94276"/>
                    <a:gd name="connsiteX5" fmla="*/ 117 w 40823"/>
                    <a:gd name="connsiteY5" fmla="*/ 646 h 94276"/>
                    <a:gd name="connsiteX6" fmla="*/ 1252 w 40823"/>
                    <a:gd name="connsiteY6" fmla="*/ 4 h 94276"/>
                    <a:gd name="connsiteX7" fmla="*/ 40694 w 40823"/>
                    <a:gd name="connsiteY7" fmla="*/ 93247 h 94276"/>
                    <a:gd name="connsiteX8" fmla="*/ 39543 w 40823"/>
                    <a:gd name="connsiteY8" fmla="*/ 94277 h 9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3" h="94276">
                      <a:moveTo>
                        <a:pt x="39543" y="94277"/>
                      </a:moveTo>
                      <a:lnTo>
                        <a:pt x="39543" y="94277"/>
                      </a:lnTo>
                      <a:cubicBezTo>
                        <a:pt x="38940" y="94281"/>
                        <a:pt x="38449" y="93795"/>
                        <a:pt x="38445" y="93193"/>
                      </a:cubicBezTo>
                      <a:cubicBezTo>
                        <a:pt x="38445" y="93150"/>
                        <a:pt x="38447" y="93108"/>
                        <a:pt x="38452" y="93065"/>
                      </a:cubicBezTo>
                      <a:cubicBezTo>
                        <a:pt x="40936" y="27147"/>
                        <a:pt x="7371" y="3943"/>
                        <a:pt x="646" y="2186"/>
                      </a:cubicBezTo>
                      <a:cubicBezTo>
                        <a:pt x="75" y="1907"/>
                        <a:pt x="-162" y="1217"/>
                        <a:pt x="117" y="646"/>
                      </a:cubicBezTo>
                      <a:cubicBezTo>
                        <a:pt x="326" y="218"/>
                        <a:pt x="777" y="-37"/>
                        <a:pt x="1252" y="4"/>
                      </a:cubicBezTo>
                      <a:cubicBezTo>
                        <a:pt x="12582" y="3094"/>
                        <a:pt x="43057" y="30964"/>
                        <a:pt x="40694" y="93247"/>
                      </a:cubicBezTo>
                      <a:cubicBezTo>
                        <a:pt x="40632" y="93835"/>
                        <a:pt x="40134" y="94280"/>
                        <a:pt x="39543" y="94277"/>
                      </a:cubicBezTo>
                      <a:close/>
                    </a:path>
                  </a:pathLst>
                </a:custGeom>
                <a:solidFill>
                  <a:srgbClr val="FFFFFF"/>
                </a:solidFill>
                <a:ln w="6058" cap="flat">
                  <a:noFill/>
                  <a:prstDash val="solid"/>
                  <a:miter/>
                </a:ln>
              </p:spPr>
              <p:txBody>
                <a:bodyPr rtlCol="0" anchor="ctr"/>
                <a:lstStyle/>
                <a:p>
                  <a:endParaRPr lang="fr-FR"/>
                </a:p>
              </p:txBody>
            </p:sp>
            <p:sp>
              <p:nvSpPr>
                <p:cNvPr id="157" name="Forme libre : forme 156">
                  <a:extLst>
                    <a:ext uri="{FF2B5EF4-FFF2-40B4-BE49-F238E27FC236}">
                      <a16:creationId xmlns:a16="http://schemas.microsoft.com/office/drawing/2014/main" id="{EA700AEF-C3BB-96C7-2A34-D1E6D4056374}"/>
                    </a:ext>
                  </a:extLst>
                </p:cNvPr>
                <p:cNvSpPr/>
                <p:nvPr/>
              </p:nvSpPr>
              <p:spPr>
                <a:xfrm>
                  <a:off x="1872898" y="3844893"/>
                  <a:ext cx="31499" cy="10905"/>
                </a:xfrm>
                <a:custGeom>
                  <a:avLst/>
                  <a:gdLst>
                    <a:gd name="connsiteX0" fmla="*/ 30576 w 31499"/>
                    <a:gd name="connsiteY0" fmla="*/ 10905 h 10905"/>
                    <a:gd name="connsiteX1" fmla="*/ 29849 w 31499"/>
                    <a:gd name="connsiteY1" fmla="*/ 10603 h 10905"/>
                    <a:gd name="connsiteX2" fmla="*/ 889 w 31499"/>
                    <a:gd name="connsiteY2" fmla="*/ 2242 h 10905"/>
                    <a:gd name="connsiteX3" fmla="*/ 31 w 31499"/>
                    <a:gd name="connsiteY3" fmla="*/ 858 h 10905"/>
                    <a:gd name="connsiteX4" fmla="*/ 889 w 31499"/>
                    <a:gd name="connsiteY4" fmla="*/ 0 h 10905"/>
                    <a:gd name="connsiteX5" fmla="*/ 31182 w 31499"/>
                    <a:gd name="connsiteY5" fmla="*/ 8906 h 10905"/>
                    <a:gd name="connsiteX6" fmla="*/ 31182 w 31499"/>
                    <a:gd name="connsiteY6" fmla="*/ 10542 h 10905"/>
                    <a:gd name="connsiteX7" fmla="*/ 30576 w 31499"/>
                    <a:gd name="connsiteY7" fmla="*/ 10905 h 1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99" h="10905">
                      <a:moveTo>
                        <a:pt x="30576" y="10905"/>
                      </a:moveTo>
                      <a:cubicBezTo>
                        <a:pt x="30308" y="10884"/>
                        <a:pt x="30054" y="10778"/>
                        <a:pt x="29849" y="10603"/>
                      </a:cubicBezTo>
                      <a:cubicBezTo>
                        <a:pt x="20095" y="1999"/>
                        <a:pt x="1071" y="2242"/>
                        <a:pt x="889" y="2242"/>
                      </a:cubicBezTo>
                      <a:cubicBezTo>
                        <a:pt x="270" y="2097"/>
                        <a:pt x="-114" y="1477"/>
                        <a:pt x="31" y="858"/>
                      </a:cubicBezTo>
                      <a:cubicBezTo>
                        <a:pt x="130" y="432"/>
                        <a:pt x="463" y="100"/>
                        <a:pt x="889" y="0"/>
                      </a:cubicBezTo>
                      <a:cubicBezTo>
                        <a:pt x="1737" y="0"/>
                        <a:pt x="21004" y="0"/>
                        <a:pt x="31182" y="8906"/>
                      </a:cubicBezTo>
                      <a:cubicBezTo>
                        <a:pt x="31606" y="9369"/>
                        <a:pt x="31606" y="10079"/>
                        <a:pt x="31182" y="10542"/>
                      </a:cubicBezTo>
                      <a:cubicBezTo>
                        <a:pt x="31026" y="10727"/>
                        <a:pt x="30813" y="10855"/>
                        <a:pt x="30576" y="10905"/>
                      </a:cubicBezTo>
                      <a:close/>
                    </a:path>
                  </a:pathLst>
                </a:custGeom>
                <a:solidFill>
                  <a:srgbClr val="FFFFFF"/>
                </a:solidFill>
                <a:ln w="6058" cap="flat">
                  <a:noFill/>
                  <a:prstDash val="solid"/>
                  <a:miter/>
                </a:ln>
              </p:spPr>
              <p:txBody>
                <a:bodyPr rtlCol="0" anchor="ctr"/>
                <a:lstStyle/>
                <a:p>
                  <a:endParaRPr lang="fr-FR"/>
                </a:p>
              </p:txBody>
            </p:sp>
          </p:grpSp>
          <p:grpSp>
            <p:nvGrpSpPr>
              <p:cNvPr id="77" name="Graphique 5">
                <a:extLst>
                  <a:ext uri="{FF2B5EF4-FFF2-40B4-BE49-F238E27FC236}">
                    <a16:creationId xmlns:a16="http://schemas.microsoft.com/office/drawing/2014/main" id="{EC482E55-93B3-7E5C-FD73-C34D40E3F44C}"/>
                  </a:ext>
                </a:extLst>
              </p:cNvPr>
              <p:cNvGrpSpPr/>
              <p:nvPr/>
            </p:nvGrpSpPr>
            <p:grpSpPr>
              <a:xfrm>
                <a:off x="2013460" y="3833806"/>
                <a:ext cx="483018" cy="289499"/>
                <a:chOff x="2013460" y="3833806"/>
                <a:chExt cx="483018" cy="289499"/>
              </a:xfrm>
            </p:grpSpPr>
            <p:sp>
              <p:nvSpPr>
                <p:cNvPr id="119" name="Forme libre : forme 118">
                  <a:extLst>
                    <a:ext uri="{FF2B5EF4-FFF2-40B4-BE49-F238E27FC236}">
                      <a16:creationId xmlns:a16="http://schemas.microsoft.com/office/drawing/2014/main" id="{F7121CF2-7445-06FC-FCD1-BC067C47AADB}"/>
                    </a:ext>
                  </a:extLst>
                </p:cNvPr>
                <p:cNvSpPr/>
                <p:nvPr/>
              </p:nvSpPr>
              <p:spPr>
                <a:xfrm>
                  <a:off x="2013460" y="3844194"/>
                  <a:ext cx="483018" cy="279111"/>
                </a:xfrm>
                <a:custGeom>
                  <a:avLst/>
                  <a:gdLst>
                    <a:gd name="connsiteX0" fmla="*/ 482852 w 483018"/>
                    <a:gd name="connsiteY0" fmla="*/ 161738 h 279111"/>
                    <a:gd name="connsiteX1" fmla="*/ 482004 w 483018"/>
                    <a:gd name="connsiteY1" fmla="*/ 163798 h 279111"/>
                    <a:gd name="connsiteX2" fmla="*/ 283341 w 483018"/>
                    <a:gd name="connsiteY2" fmla="*/ 278549 h 279111"/>
                    <a:gd name="connsiteX3" fmla="*/ 280857 w 483018"/>
                    <a:gd name="connsiteY3" fmla="*/ 279094 h 279111"/>
                    <a:gd name="connsiteX4" fmla="*/ 278433 w 483018"/>
                    <a:gd name="connsiteY4" fmla="*/ 278549 h 279111"/>
                    <a:gd name="connsiteX5" fmla="*/ 1129 w 483018"/>
                    <a:gd name="connsiteY5" fmla="*/ 118419 h 279111"/>
                    <a:gd name="connsiteX6" fmla="*/ 220 w 483018"/>
                    <a:gd name="connsiteY6" fmla="*/ 117449 h 279111"/>
                    <a:gd name="connsiteX7" fmla="*/ 220 w 483018"/>
                    <a:gd name="connsiteY7" fmla="*/ 116056 h 279111"/>
                    <a:gd name="connsiteX8" fmla="*/ 220 w 483018"/>
                    <a:gd name="connsiteY8" fmla="*/ 116056 h 279111"/>
                    <a:gd name="connsiteX9" fmla="*/ 584 w 483018"/>
                    <a:gd name="connsiteY9" fmla="*/ 116056 h 279111"/>
                    <a:gd name="connsiteX10" fmla="*/ 199671 w 483018"/>
                    <a:gd name="connsiteY10" fmla="*/ 639 h 279111"/>
                    <a:gd name="connsiteX11" fmla="*/ 204639 w 483018"/>
                    <a:gd name="connsiteY11" fmla="*/ 639 h 279111"/>
                    <a:gd name="connsiteX12" fmla="*/ 482004 w 483018"/>
                    <a:gd name="connsiteY12" fmla="*/ 160769 h 279111"/>
                    <a:gd name="connsiteX13" fmla="*/ 482004 w 483018"/>
                    <a:gd name="connsiteY13" fmla="*/ 160769 h 279111"/>
                    <a:gd name="connsiteX14" fmla="*/ 482004 w 483018"/>
                    <a:gd name="connsiteY14" fmla="*/ 160769 h 279111"/>
                    <a:gd name="connsiteX15" fmla="*/ 482610 w 483018"/>
                    <a:gd name="connsiteY15" fmla="*/ 161314 h 27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3018" h="279111">
                      <a:moveTo>
                        <a:pt x="482852" y="161738"/>
                      </a:moveTo>
                      <a:cubicBezTo>
                        <a:pt x="483276" y="162465"/>
                        <a:pt x="482852" y="163253"/>
                        <a:pt x="482004" y="163798"/>
                      </a:cubicBezTo>
                      <a:lnTo>
                        <a:pt x="283341" y="278549"/>
                      </a:lnTo>
                      <a:cubicBezTo>
                        <a:pt x="282578" y="278954"/>
                        <a:pt x="281719" y="279143"/>
                        <a:pt x="280857" y="279094"/>
                      </a:cubicBezTo>
                      <a:cubicBezTo>
                        <a:pt x="280012" y="279174"/>
                        <a:pt x="279163" y="278983"/>
                        <a:pt x="278433" y="278549"/>
                      </a:cubicBezTo>
                      <a:lnTo>
                        <a:pt x="1129" y="118419"/>
                      </a:lnTo>
                      <a:cubicBezTo>
                        <a:pt x="738" y="118192"/>
                        <a:pt x="421" y="117855"/>
                        <a:pt x="220" y="117449"/>
                      </a:cubicBezTo>
                      <a:cubicBezTo>
                        <a:pt x="-73" y="117031"/>
                        <a:pt x="-73" y="116474"/>
                        <a:pt x="220" y="116056"/>
                      </a:cubicBezTo>
                      <a:lnTo>
                        <a:pt x="220" y="116056"/>
                      </a:lnTo>
                      <a:lnTo>
                        <a:pt x="584" y="116056"/>
                      </a:lnTo>
                      <a:lnTo>
                        <a:pt x="199671" y="639"/>
                      </a:lnTo>
                      <a:cubicBezTo>
                        <a:pt x="201217" y="-213"/>
                        <a:pt x="203092" y="-213"/>
                        <a:pt x="204639" y="639"/>
                      </a:cubicBezTo>
                      <a:lnTo>
                        <a:pt x="482004" y="160769"/>
                      </a:lnTo>
                      <a:lnTo>
                        <a:pt x="482004" y="160769"/>
                      </a:lnTo>
                      <a:lnTo>
                        <a:pt x="482004" y="160769"/>
                      </a:lnTo>
                      <a:cubicBezTo>
                        <a:pt x="482004" y="160769"/>
                        <a:pt x="482488" y="161072"/>
                        <a:pt x="482610" y="161314"/>
                      </a:cubicBezTo>
                      <a:close/>
                    </a:path>
                  </a:pathLst>
                </a:custGeom>
                <a:solidFill>
                  <a:srgbClr val="000000"/>
                </a:solidFill>
                <a:ln w="6058" cap="flat">
                  <a:noFill/>
                  <a:prstDash val="solid"/>
                  <a:miter/>
                </a:ln>
              </p:spPr>
              <p:txBody>
                <a:bodyPr rtlCol="0" anchor="ctr"/>
                <a:lstStyle/>
                <a:p>
                  <a:endParaRPr lang="fr-FR"/>
                </a:p>
              </p:txBody>
            </p:sp>
            <p:grpSp>
              <p:nvGrpSpPr>
                <p:cNvPr id="120" name="Graphique 5">
                  <a:extLst>
                    <a:ext uri="{FF2B5EF4-FFF2-40B4-BE49-F238E27FC236}">
                      <a16:creationId xmlns:a16="http://schemas.microsoft.com/office/drawing/2014/main" id="{7BE50C74-D0D8-401F-3724-E6D0875E6852}"/>
                    </a:ext>
                  </a:extLst>
                </p:cNvPr>
                <p:cNvGrpSpPr/>
                <p:nvPr/>
              </p:nvGrpSpPr>
              <p:grpSpPr>
                <a:xfrm>
                  <a:off x="2023799" y="3833806"/>
                  <a:ext cx="466515" cy="277833"/>
                  <a:chOff x="2023799" y="3833806"/>
                  <a:chExt cx="466515" cy="277833"/>
                </a:xfrm>
              </p:grpSpPr>
              <p:sp>
                <p:nvSpPr>
                  <p:cNvPr id="121" name="Forme libre : forme 120">
                    <a:extLst>
                      <a:ext uri="{FF2B5EF4-FFF2-40B4-BE49-F238E27FC236}">
                        <a16:creationId xmlns:a16="http://schemas.microsoft.com/office/drawing/2014/main" id="{642E60AC-CE4E-CF79-FE49-A4378E29F4F9}"/>
                      </a:ext>
                    </a:extLst>
                  </p:cNvPr>
                  <p:cNvSpPr/>
                  <p:nvPr/>
                </p:nvSpPr>
                <p:spPr>
                  <a:xfrm>
                    <a:off x="2023799" y="3833806"/>
                    <a:ext cx="466212" cy="277833"/>
                  </a:xfrm>
                  <a:custGeom>
                    <a:avLst/>
                    <a:gdLst>
                      <a:gd name="connsiteX0" fmla="*/ 0 w 466212"/>
                      <a:gd name="connsiteY0" fmla="*/ 114751 h 277833"/>
                      <a:gd name="connsiteX1" fmla="*/ 0 w 466212"/>
                      <a:gd name="connsiteY1" fmla="*/ 119537 h 277833"/>
                      <a:gd name="connsiteX2" fmla="*/ 2363 w 466212"/>
                      <a:gd name="connsiteY2" fmla="*/ 123596 h 277833"/>
                      <a:gd name="connsiteX3" fmla="*/ 268519 w 466212"/>
                      <a:gd name="connsiteY3" fmla="*/ 277244 h 277833"/>
                      <a:gd name="connsiteX4" fmla="*/ 273245 w 466212"/>
                      <a:gd name="connsiteY4" fmla="*/ 277244 h 277833"/>
                      <a:gd name="connsiteX5" fmla="*/ 463850 w 466212"/>
                      <a:gd name="connsiteY5" fmla="*/ 167219 h 277833"/>
                      <a:gd name="connsiteX6" fmla="*/ 466213 w 466212"/>
                      <a:gd name="connsiteY6" fmla="*/ 163099 h 277833"/>
                      <a:gd name="connsiteX7" fmla="*/ 466213 w 466212"/>
                      <a:gd name="connsiteY7" fmla="*/ 158312 h 277833"/>
                      <a:gd name="connsiteX8" fmla="*/ 463850 w 466212"/>
                      <a:gd name="connsiteY8" fmla="*/ 154192 h 277833"/>
                      <a:gd name="connsiteX9" fmla="*/ 197754 w 466212"/>
                      <a:gd name="connsiteY9" fmla="*/ 545 h 277833"/>
                      <a:gd name="connsiteX10" fmla="*/ 193028 w 466212"/>
                      <a:gd name="connsiteY10" fmla="*/ 545 h 277833"/>
                      <a:gd name="connsiteX11" fmla="*/ 2363 w 466212"/>
                      <a:gd name="connsiteY11" fmla="*/ 110631 h 277833"/>
                      <a:gd name="connsiteX12" fmla="*/ 0 w 466212"/>
                      <a:gd name="connsiteY12" fmla="*/ 114751 h 27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212" h="277833">
                        <a:moveTo>
                          <a:pt x="0" y="114751"/>
                        </a:moveTo>
                        <a:lnTo>
                          <a:pt x="0" y="119537"/>
                        </a:lnTo>
                        <a:cubicBezTo>
                          <a:pt x="108" y="121186"/>
                          <a:pt x="983" y="122688"/>
                          <a:pt x="2363" y="123596"/>
                        </a:cubicBezTo>
                        <a:lnTo>
                          <a:pt x="268519" y="277244"/>
                        </a:lnTo>
                        <a:cubicBezTo>
                          <a:pt x="269996" y="278030"/>
                          <a:pt x="271768" y="278030"/>
                          <a:pt x="273245" y="277244"/>
                        </a:cubicBezTo>
                        <a:lnTo>
                          <a:pt x="463850" y="167219"/>
                        </a:lnTo>
                        <a:cubicBezTo>
                          <a:pt x="465254" y="166305"/>
                          <a:pt x="466133" y="164772"/>
                          <a:pt x="466213" y="163099"/>
                        </a:cubicBezTo>
                        <a:lnTo>
                          <a:pt x="466213" y="158312"/>
                        </a:lnTo>
                        <a:cubicBezTo>
                          <a:pt x="466133" y="156639"/>
                          <a:pt x="465254" y="155106"/>
                          <a:pt x="463850" y="154192"/>
                        </a:cubicBezTo>
                        <a:lnTo>
                          <a:pt x="197754" y="545"/>
                        </a:lnTo>
                        <a:cubicBezTo>
                          <a:pt x="196263" y="-182"/>
                          <a:pt x="194520" y="-182"/>
                          <a:pt x="193028" y="545"/>
                        </a:cubicBezTo>
                        <a:lnTo>
                          <a:pt x="2363" y="110631"/>
                        </a:lnTo>
                        <a:cubicBezTo>
                          <a:pt x="973" y="111558"/>
                          <a:pt x="99" y="113083"/>
                          <a:pt x="0" y="114751"/>
                        </a:cubicBezTo>
                        <a:close/>
                      </a:path>
                    </a:pathLst>
                  </a:custGeom>
                  <a:solidFill>
                    <a:srgbClr val="77787B"/>
                  </a:solidFill>
                  <a:ln w="6058" cap="flat">
                    <a:noFill/>
                    <a:prstDash val="solid"/>
                    <a:miter/>
                  </a:ln>
                </p:spPr>
                <p:txBody>
                  <a:bodyPr rtlCol="0" anchor="ctr"/>
                  <a:lstStyle/>
                  <a:p>
                    <a:endParaRPr lang="fr-FR"/>
                  </a:p>
                </p:txBody>
              </p:sp>
              <p:sp>
                <p:nvSpPr>
                  <p:cNvPr id="122" name="Forme libre : forme 121">
                    <a:extLst>
                      <a:ext uri="{FF2B5EF4-FFF2-40B4-BE49-F238E27FC236}">
                        <a16:creationId xmlns:a16="http://schemas.microsoft.com/office/drawing/2014/main" id="{4797B7E7-FD3C-95AA-4BBF-61083DA61B9F}"/>
                      </a:ext>
                    </a:extLst>
                  </p:cNvPr>
                  <p:cNvSpPr/>
                  <p:nvPr/>
                </p:nvSpPr>
                <p:spPr>
                  <a:xfrm>
                    <a:off x="2294984" y="3988241"/>
                    <a:ext cx="195330" cy="123172"/>
                  </a:xfrm>
                  <a:custGeom>
                    <a:avLst/>
                    <a:gdLst>
                      <a:gd name="connsiteX0" fmla="*/ 192968 w 195330"/>
                      <a:gd name="connsiteY0" fmla="*/ 0 h 123172"/>
                      <a:gd name="connsiteX1" fmla="*/ 192968 w 195330"/>
                      <a:gd name="connsiteY1" fmla="*/ 2484 h 123172"/>
                      <a:gd name="connsiteX2" fmla="*/ 2363 w 195330"/>
                      <a:gd name="connsiteY2" fmla="*/ 112570 h 123172"/>
                      <a:gd name="connsiteX3" fmla="*/ 0 w 195330"/>
                      <a:gd name="connsiteY3" fmla="*/ 113115 h 123172"/>
                      <a:gd name="connsiteX4" fmla="*/ 0 w 195330"/>
                      <a:gd name="connsiteY4" fmla="*/ 123172 h 123172"/>
                      <a:gd name="connsiteX5" fmla="*/ 2363 w 195330"/>
                      <a:gd name="connsiteY5" fmla="*/ 122566 h 123172"/>
                      <a:gd name="connsiteX6" fmla="*/ 192968 w 195330"/>
                      <a:gd name="connsiteY6" fmla="*/ 12541 h 123172"/>
                      <a:gd name="connsiteX7" fmla="*/ 195331 w 195330"/>
                      <a:gd name="connsiteY7" fmla="*/ 8422 h 123172"/>
                      <a:gd name="connsiteX8" fmla="*/ 195331 w 195330"/>
                      <a:gd name="connsiteY8" fmla="*/ 3635 h 123172"/>
                      <a:gd name="connsiteX9" fmla="*/ 192968 w 195330"/>
                      <a:gd name="connsiteY9" fmla="*/ 0 h 12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330" h="123172">
                        <a:moveTo>
                          <a:pt x="192968" y="0"/>
                        </a:moveTo>
                        <a:cubicBezTo>
                          <a:pt x="193937" y="727"/>
                          <a:pt x="193877" y="1818"/>
                          <a:pt x="192968" y="2484"/>
                        </a:cubicBezTo>
                        <a:lnTo>
                          <a:pt x="2363" y="112570"/>
                        </a:lnTo>
                        <a:cubicBezTo>
                          <a:pt x="1632" y="112942"/>
                          <a:pt x="820" y="113129"/>
                          <a:pt x="0" y="113115"/>
                        </a:cubicBezTo>
                        <a:lnTo>
                          <a:pt x="0" y="123172"/>
                        </a:lnTo>
                        <a:cubicBezTo>
                          <a:pt x="821" y="123133"/>
                          <a:pt x="1624" y="122927"/>
                          <a:pt x="2363" y="122566"/>
                        </a:cubicBezTo>
                        <a:lnTo>
                          <a:pt x="192968" y="12541"/>
                        </a:lnTo>
                        <a:cubicBezTo>
                          <a:pt x="194372" y="11628"/>
                          <a:pt x="195251" y="10095"/>
                          <a:pt x="195331" y="8422"/>
                        </a:cubicBezTo>
                        <a:lnTo>
                          <a:pt x="195331" y="3635"/>
                        </a:lnTo>
                        <a:cubicBezTo>
                          <a:pt x="195101" y="2141"/>
                          <a:pt x="194240" y="817"/>
                          <a:pt x="192968" y="0"/>
                        </a:cubicBezTo>
                        <a:close/>
                      </a:path>
                    </a:pathLst>
                  </a:custGeom>
                  <a:solidFill>
                    <a:srgbClr val="FFFFFF">
                      <a:alpha val="40000"/>
                    </a:srgbClr>
                  </a:solidFill>
                  <a:ln w="6058" cap="flat">
                    <a:noFill/>
                    <a:prstDash val="solid"/>
                    <a:miter/>
                  </a:ln>
                </p:spPr>
                <p:txBody>
                  <a:bodyPr rtlCol="0" anchor="ctr"/>
                  <a:lstStyle/>
                  <a:p>
                    <a:endParaRPr lang="fr-FR"/>
                  </a:p>
                </p:txBody>
              </p:sp>
              <p:sp>
                <p:nvSpPr>
                  <p:cNvPr id="123" name="Forme libre : forme 122">
                    <a:extLst>
                      <a:ext uri="{FF2B5EF4-FFF2-40B4-BE49-F238E27FC236}">
                        <a16:creationId xmlns:a16="http://schemas.microsoft.com/office/drawing/2014/main" id="{A9BE7783-9605-7773-7D54-9E2CE9AC754F}"/>
                      </a:ext>
                    </a:extLst>
                  </p:cNvPr>
                  <p:cNvSpPr/>
                  <p:nvPr/>
                </p:nvSpPr>
                <p:spPr>
                  <a:xfrm>
                    <a:off x="2024283" y="3944679"/>
                    <a:ext cx="270881" cy="166552"/>
                  </a:xfrm>
                  <a:custGeom>
                    <a:avLst/>
                    <a:gdLst>
                      <a:gd name="connsiteX0" fmla="*/ 1515 w 270881"/>
                      <a:gd name="connsiteY0" fmla="*/ 0 h 166552"/>
                      <a:gd name="connsiteX1" fmla="*/ 1515 w 270881"/>
                      <a:gd name="connsiteY1" fmla="*/ 0 h 166552"/>
                      <a:gd name="connsiteX2" fmla="*/ 1515 w 270881"/>
                      <a:gd name="connsiteY2" fmla="*/ 0 h 166552"/>
                      <a:gd name="connsiteX3" fmla="*/ 1515 w 270881"/>
                      <a:gd name="connsiteY3" fmla="*/ 0 h 166552"/>
                      <a:gd name="connsiteX4" fmla="*/ 1212 w 270881"/>
                      <a:gd name="connsiteY4" fmla="*/ 303 h 166552"/>
                      <a:gd name="connsiteX5" fmla="*/ 1212 w 270881"/>
                      <a:gd name="connsiteY5" fmla="*/ 303 h 166552"/>
                      <a:gd name="connsiteX6" fmla="*/ 0 w 270881"/>
                      <a:gd name="connsiteY6" fmla="*/ 2848 h 166552"/>
                      <a:gd name="connsiteX7" fmla="*/ 0 w 270881"/>
                      <a:gd name="connsiteY7" fmla="*/ 3453 h 166552"/>
                      <a:gd name="connsiteX8" fmla="*/ 0 w 270881"/>
                      <a:gd name="connsiteY8" fmla="*/ 8240 h 166552"/>
                      <a:gd name="connsiteX9" fmla="*/ 2363 w 270881"/>
                      <a:gd name="connsiteY9" fmla="*/ 12299 h 166552"/>
                      <a:gd name="connsiteX10" fmla="*/ 268519 w 270881"/>
                      <a:gd name="connsiteY10" fmla="*/ 165946 h 166552"/>
                      <a:gd name="connsiteX11" fmla="*/ 270882 w 270881"/>
                      <a:gd name="connsiteY11" fmla="*/ 166552 h 166552"/>
                      <a:gd name="connsiteX12" fmla="*/ 270882 w 270881"/>
                      <a:gd name="connsiteY12" fmla="*/ 156252 h 166552"/>
                      <a:gd name="connsiteX13" fmla="*/ 268519 w 270881"/>
                      <a:gd name="connsiteY13" fmla="*/ 155707 h 166552"/>
                      <a:gd name="connsiteX14" fmla="*/ 1878 w 270881"/>
                      <a:gd name="connsiteY14" fmla="*/ 2484 h 166552"/>
                      <a:gd name="connsiteX15" fmla="*/ 969 w 270881"/>
                      <a:gd name="connsiteY15" fmla="*/ 1575 h 166552"/>
                      <a:gd name="connsiteX16" fmla="*/ 969 w 270881"/>
                      <a:gd name="connsiteY16" fmla="*/ 242 h 16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0881" h="166552">
                        <a:moveTo>
                          <a:pt x="1515" y="0"/>
                        </a:moveTo>
                        <a:lnTo>
                          <a:pt x="1515" y="0"/>
                        </a:lnTo>
                        <a:lnTo>
                          <a:pt x="1515" y="0"/>
                        </a:lnTo>
                        <a:lnTo>
                          <a:pt x="1515" y="0"/>
                        </a:lnTo>
                        <a:lnTo>
                          <a:pt x="1212" y="303"/>
                        </a:lnTo>
                        <a:lnTo>
                          <a:pt x="1212" y="303"/>
                        </a:lnTo>
                        <a:cubicBezTo>
                          <a:pt x="582" y="1024"/>
                          <a:pt x="163" y="1904"/>
                          <a:pt x="0" y="2848"/>
                        </a:cubicBezTo>
                        <a:cubicBezTo>
                          <a:pt x="0" y="2848"/>
                          <a:pt x="0" y="3211"/>
                          <a:pt x="0" y="3453"/>
                        </a:cubicBezTo>
                        <a:lnTo>
                          <a:pt x="0" y="8240"/>
                        </a:lnTo>
                        <a:cubicBezTo>
                          <a:pt x="99" y="9891"/>
                          <a:pt x="975" y="11398"/>
                          <a:pt x="2363" y="12299"/>
                        </a:cubicBezTo>
                        <a:lnTo>
                          <a:pt x="268519" y="165946"/>
                        </a:lnTo>
                        <a:cubicBezTo>
                          <a:pt x="269243" y="166344"/>
                          <a:pt x="270056" y="166552"/>
                          <a:pt x="270882" y="166552"/>
                        </a:cubicBezTo>
                        <a:lnTo>
                          <a:pt x="270882" y="156252"/>
                        </a:lnTo>
                        <a:cubicBezTo>
                          <a:pt x="270060" y="156279"/>
                          <a:pt x="269246" y="156091"/>
                          <a:pt x="268519" y="155707"/>
                        </a:cubicBezTo>
                        <a:lnTo>
                          <a:pt x="1878" y="2484"/>
                        </a:lnTo>
                        <a:cubicBezTo>
                          <a:pt x="1504" y="2262"/>
                          <a:pt x="1192" y="1949"/>
                          <a:pt x="969" y="1575"/>
                        </a:cubicBezTo>
                        <a:cubicBezTo>
                          <a:pt x="743" y="1160"/>
                          <a:pt x="743" y="658"/>
                          <a:pt x="969" y="242"/>
                        </a:cubicBezTo>
                        <a:close/>
                      </a:path>
                    </a:pathLst>
                  </a:custGeom>
                  <a:solidFill>
                    <a:srgbClr val="000000">
                      <a:alpha val="15000"/>
                    </a:srgbClr>
                  </a:solidFill>
                  <a:ln w="6058" cap="flat">
                    <a:noFill/>
                    <a:prstDash val="solid"/>
                    <a:miter/>
                  </a:ln>
                </p:spPr>
                <p:txBody>
                  <a:bodyPr rtlCol="0" anchor="ctr"/>
                  <a:lstStyle/>
                  <a:p>
                    <a:endParaRPr lang="fr-FR"/>
                  </a:p>
                </p:txBody>
              </p:sp>
              <p:sp>
                <p:nvSpPr>
                  <p:cNvPr id="124" name="Forme libre : forme 123">
                    <a:extLst>
                      <a:ext uri="{FF2B5EF4-FFF2-40B4-BE49-F238E27FC236}">
                        <a16:creationId xmlns:a16="http://schemas.microsoft.com/office/drawing/2014/main" id="{480322B8-4492-E124-3925-7EAF2F276217}"/>
                      </a:ext>
                    </a:extLst>
                  </p:cNvPr>
                  <p:cNvSpPr/>
                  <p:nvPr/>
                </p:nvSpPr>
                <p:spPr>
                  <a:xfrm>
                    <a:off x="2095894" y="3869189"/>
                    <a:ext cx="95365" cy="58587"/>
                  </a:xfrm>
                  <a:custGeom>
                    <a:avLst/>
                    <a:gdLst>
                      <a:gd name="connsiteX0" fmla="*/ 2 w 95365"/>
                      <a:gd name="connsiteY0" fmla="*/ 11269 h 58587"/>
                      <a:gd name="connsiteX1" fmla="*/ 7576 w 95365"/>
                      <a:gd name="connsiteY1" fmla="*/ 23871 h 58587"/>
                      <a:gd name="connsiteX2" fmla="*/ 7939 w 95365"/>
                      <a:gd name="connsiteY2" fmla="*/ 24840 h 58587"/>
                      <a:gd name="connsiteX3" fmla="*/ 4122 w 95365"/>
                      <a:gd name="connsiteY3" fmla="*/ 31263 h 58587"/>
                      <a:gd name="connsiteX4" fmla="*/ 4122 w 95365"/>
                      <a:gd name="connsiteY4" fmla="*/ 32474 h 58587"/>
                      <a:gd name="connsiteX5" fmla="*/ 4122 w 95365"/>
                      <a:gd name="connsiteY5" fmla="*/ 36109 h 58587"/>
                      <a:gd name="connsiteX6" fmla="*/ 4486 w 95365"/>
                      <a:gd name="connsiteY6" fmla="*/ 38594 h 58587"/>
                      <a:gd name="connsiteX7" fmla="*/ 3880 w 95365"/>
                      <a:gd name="connsiteY7" fmla="*/ 41259 h 58587"/>
                      <a:gd name="connsiteX8" fmla="*/ 2971 w 95365"/>
                      <a:gd name="connsiteY8" fmla="*/ 45743 h 58587"/>
                      <a:gd name="connsiteX9" fmla="*/ 2971 w 95365"/>
                      <a:gd name="connsiteY9" fmla="*/ 49257 h 58587"/>
                      <a:gd name="connsiteX10" fmla="*/ 4789 w 95365"/>
                      <a:gd name="connsiteY10" fmla="*/ 52528 h 58587"/>
                      <a:gd name="connsiteX11" fmla="*/ 15452 w 95365"/>
                      <a:gd name="connsiteY11" fmla="*/ 58587 h 58587"/>
                      <a:gd name="connsiteX12" fmla="*/ 95366 w 95365"/>
                      <a:gd name="connsiteY12" fmla="*/ 12481 h 58587"/>
                      <a:gd name="connsiteX13" fmla="*/ 95366 w 95365"/>
                      <a:gd name="connsiteY13" fmla="*/ 8967 h 58587"/>
                      <a:gd name="connsiteX14" fmla="*/ 84702 w 95365"/>
                      <a:gd name="connsiteY14" fmla="*/ 2908 h 58587"/>
                      <a:gd name="connsiteX15" fmla="*/ 79310 w 95365"/>
                      <a:gd name="connsiteY15" fmla="*/ 1878 h 58587"/>
                      <a:gd name="connsiteX16" fmla="*/ 78583 w 95365"/>
                      <a:gd name="connsiteY16" fmla="*/ 1878 h 58587"/>
                      <a:gd name="connsiteX17" fmla="*/ 71313 w 95365"/>
                      <a:gd name="connsiteY17" fmla="*/ 2363 h 58587"/>
                      <a:gd name="connsiteX18" fmla="*/ 59195 w 95365"/>
                      <a:gd name="connsiteY18" fmla="*/ 2363 h 58587"/>
                      <a:gd name="connsiteX19" fmla="*/ 56105 w 95365"/>
                      <a:gd name="connsiteY19" fmla="*/ 2363 h 58587"/>
                      <a:gd name="connsiteX20" fmla="*/ 53924 w 95365"/>
                      <a:gd name="connsiteY20" fmla="*/ 2363 h 58587"/>
                      <a:gd name="connsiteX21" fmla="*/ 35264 w 95365"/>
                      <a:gd name="connsiteY21" fmla="*/ 4423 h 58587"/>
                      <a:gd name="connsiteX22" fmla="*/ 35264 w 95365"/>
                      <a:gd name="connsiteY22" fmla="*/ 4423 h 58587"/>
                      <a:gd name="connsiteX23" fmla="*/ 13513 w 95365"/>
                      <a:gd name="connsiteY23" fmla="*/ 0 h 58587"/>
                      <a:gd name="connsiteX24" fmla="*/ 12786 w 95365"/>
                      <a:gd name="connsiteY24" fmla="*/ 0 h 58587"/>
                      <a:gd name="connsiteX25" fmla="*/ 4365 w 95365"/>
                      <a:gd name="connsiteY25" fmla="*/ 2302 h 58587"/>
                      <a:gd name="connsiteX26" fmla="*/ 427 w 95365"/>
                      <a:gd name="connsiteY26" fmla="*/ 7513 h 58587"/>
                      <a:gd name="connsiteX27" fmla="*/ 2 w 95365"/>
                      <a:gd name="connsiteY27" fmla="*/ 11269 h 58587"/>
                      <a:gd name="connsiteX28" fmla="*/ 12120 w 95365"/>
                      <a:gd name="connsiteY28" fmla="*/ 13753 h 58587"/>
                      <a:gd name="connsiteX29" fmla="*/ 13998 w 95365"/>
                      <a:gd name="connsiteY29" fmla="*/ 11875 h 58587"/>
                      <a:gd name="connsiteX30" fmla="*/ 15997 w 95365"/>
                      <a:gd name="connsiteY30" fmla="*/ 11027 h 58587"/>
                      <a:gd name="connsiteX31" fmla="*/ 30659 w 95365"/>
                      <a:gd name="connsiteY31" fmla="*/ 13208 h 58587"/>
                      <a:gd name="connsiteX32" fmla="*/ 34961 w 95365"/>
                      <a:gd name="connsiteY32" fmla="*/ 17449 h 58587"/>
                      <a:gd name="connsiteX33" fmla="*/ 33022 w 95365"/>
                      <a:gd name="connsiteY33" fmla="*/ 19266 h 58587"/>
                      <a:gd name="connsiteX34" fmla="*/ 22177 w 95365"/>
                      <a:gd name="connsiteY34" fmla="*/ 20115 h 58587"/>
                      <a:gd name="connsiteX35" fmla="*/ 16118 w 95365"/>
                      <a:gd name="connsiteY35" fmla="*/ 17934 h 58587"/>
                      <a:gd name="connsiteX36" fmla="*/ 12120 w 95365"/>
                      <a:gd name="connsiteY36" fmla="*/ 13753 h 5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5365" h="58587">
                        <a:moveTo>
                          <a:pt x="2" y="11269"/>
                        </a:moveTo>
                        <a:cubicBezTo>
                          <a:pt x="2" y="15571"/>
                          <a:pt x="6061" y="20054"/>
                          <a:pt x="7576" y="23871"/>
                        </a:cubicBezTo>
                        <a:cubicBezTo>
                          <a:pt x="7750" y="24172"/>
                          <a:pt x="7872" y="24500"/>
                          <a:pt x="7939" y="24840"/>
                        </a:cubicBezTo>
                        <a:cubicBezTo>
                          <a:pt x="7152" y="27567"/>
                          <a:pt x="4607" y="29445"/>
                          <a:pt x="4122" y="31263"/>
                        </a:cubicBezTo>
                        <a:cubicBezTo>
                          <a:pt x="4065" y="31664"/>
                          <a:pt x="4065" y="32072"/>
                          <a:pt x="4122" y="32474"/>
                        </a:cubicBezTo>
                        <a:lnTo>
                          <a:pt x="4122" y="36109"/>
                        </a:lnTo>
                        <a:cubicBezTo>
                          <a:pt x="4197" y="36944"/>
                          <a:pt x="4318" y="37773"/>
                          <a:pt x="4486" y="38594"/>
                        </a:cubicBezTo>
                        <a:cubicBezTo>
                          <a:pt x="4345" y="39495"/>
                          <a:pt x="4142" y="40386"/>
                          <a:pt x="3880" y="41259"/>
                        </a:cubicBezTo>
                        <a:cubicBezTo>
                          <a:pt x="3346" y="42698"/>
                          <a:pt x="3040" y="44210"/>
                          <a:pt x="2971" y="45743"/>
                        </a:cubicBezTo>
                        <a:cubicBezTo>
                          <a:pt x="2971" y="46409"/>
                          <a:pt x="2971" y="48711"/>
                          <a:pt x="2971" y="49257"/>
                        </a:cubicBezTo>
                        <a:cubicBezTo>
                          <a:pt x="2832" y="50620"/>
                          <a:pt x="3557" y="51926"/>
                          <a:pt x="4789" y="52528"/>
                        </a:cubicBezTo>
                        <a:lnTo>
                          <a:pt x="15452" y="58587"/>
                        </a:lnTo>
                        <a:lnTo>
                          <a:pt x="95366" y="12481"/>
                        </a:lnTo>
                        <a:lnTo>
                          <a:pt x="95366" y="8967"/>
                        </a:lnTo>
                        <a:lnTo>
                          <a:pt x="84702" y="2908"/>
                        </a:lnTo>
                        <a:cubicBezTo>
                          <a:pt x="83051" y="2025"/>
                          <a:pt x="81170" y="1665"/>
                          <a:pt x="79310" y="1878"/>
                        </a:cubicBezTo>
                        <a:lnTo>
                          <a:pt x="78583" y="1878"/>
                        </a:lnTo>
                        <a:cubicBezTo>
                          <a:pt x="76826" y="1878"/>
                          <a:pt x="74463" y="1878"/>
                          <a:pt x="71313" y="2363"/>
                        </a:cubicBezTo>
                        <a:cubicBezTo>
                          <a:pt x="67282" y="2734"/>
                          <a:pt x="63226" y="2734"/>
                          <a:pt x="59195" y="2363"/>
                        </a:cubicBezTo>
                        <a:lnTo>
                          <a:pt x="56105" y="2363"/>
                        </a:lnTo>
                        <a:cubicBezTo>
                          <a:pt x="55380" y="2306"/>
                          <a:pt x="54650" y="2306"/>
                          <a:pt x="53924" y="2363"/>
                        </a:cubicBezTo>
                        <a:cubicBezTo>
                          <a:pt x="47880" y="4171"/>
                          <a:pt x="41557" y="4869"/>
                          <a:pt x="35264" y="4423"/>
                        </a:cubicBezTo>
                        <a:lnTo>
                          <a:pt x="35264" y="4423"/>
                        </a:lnTo>
                        <a:cubicBezTo>
                          <a:pt x="28128" y="2431"/>
                          <a:pt x="20860" y="953"/>
                          <a:pt x="13513" y="0"/>
                        </a:cubicBezTo>
                        <a:lnTo>
                          <a:pt x="12786" y="0"/>
                        </a:lnTo>
                        <a:cubicBezTo>
                          <a:pt x="9830" y="47"/>
                          <a:pt x="6933" y="838"/>
                          <a:pt x="4365" y="2302"/>
                        </a:cubicBezTo>
                        <a:cubicBezTo>
                          <a:pt x="1457" y="3938"/>
                          <a:pt x="427" y="5695"/>
                          <a:pt x="427" y="7513"/>
                        </a:cubicBezTo>
                        <a:cubicBezTo>
                          <a:pt x="-58" y="8300"/>
                          <a:pt x="2" y="10724"/>
                          <a:pt x="2" y="11269"/>
                        </a:cubicBezTo>
                        <a:close/>
                        <a:moveTo>
                          <a:pt x="12120" y="13753"/>
                        </a:moveTo>
                        <a:cubicBezTo>
                          <a:pt x="12532" y="12945"/>
                          <a:pt x="13189" y="12287"/>
                          <a:pt x="13998" y="11875"/>
                        </a:cubicBezTo>
                        <a:cubicBezTo>
                          <a:pt x="14631" y="11520"/>
                          <a:pt x="15302" y="11236"/>
                          <a:pt x="15997" y="11027"/>
                        </a:cubicBezTo>
                        <a:cubicBezTo>
                          <a:pt x="20986" y="9915"/>
                          <a:pt x="26210" y="10692"/>
                          <a:pt x="30659" y="13208"/>
                        </a:cubicBezTo>
                        <a:cubicBezTo>
                          <a:pt x="32472" y="14177"/>
                          <a:pt x="33966" y="15650"/>
                          <a:pt x="34961" y="17449"/>
                        </a:cubicBezTo>
                        <a:cubicBezTo>
                          <a:pt x="34485" y="18214"/>
                          <a:pt x="33816" y="18841"/>
                          <a:pt x="33022" y="19266"/>
                        </a:cubicBezTo>
                        <a:cubicBezTo>
                          <a:pt x="29617" y="20808"/>
                          <a:pt x="25780" y="21108"/>
                          <a:pt x="22177" y="20115"/>
                        </a:cubicBezTo>
                        <a:cubicBezTo>
                          <a:pt x="20057" y="19704"/>
                          <a:pt x="18014" y="18968"/>
                          <a:pt x="16118" y="17934"/>
                        </a:cubicBezTo>
                        <a:cubicBezTo>
                          <a:pt x="14416" y="16948"/>
                          <a:pt x="13029" y="15498"/>
                          <a:pt x="12120" y="13753"/>
                        </a:cubicBezTo>
                        <a:close/>
                      </a:path>
                    </a:pathLst>
                  </a:custGeom>
                  <a:solidFill>
                    <a:srgbClr val="263238"/>
                  </a:solidFill>
                  <a:ln w="6058" cap="flat">
                    <a:noFill/>
                    <a:prstDash val="solid"/>
                    <a:miter/>
                  </a:ln>
                </p:spPr>
                <p:txBody>
                  <a:bodyPr rtlCol="0" anchor="ctr"/>
                  <a:lstStyle/>
                  <a:p>
                    <a:endParaRPr lang="fr-FR"/>
                  </a:p>
                </p:txBody>
              </p:sp>
              <p:sp>
                <p:nvSpPr>
                  <p:cNvPr id="125" name="Forme libre : forme 124">
                    <a:extLst>
                      <a:ext uri="{FF2B5EF4-FFF2-40B4-BE49-F238E27FC236}">
                        <a16:creationId xmlns:a16="http://schemas.microsoft.com/office/drawing/2014/main" id="{91A1858D-BBEB-D956-08B0-9C4E1FC83BC3}"/>
                      </a:ext>
                    </a:extLst>
                  </p:cNvPr>
                  <p:cNvSpPr/>
                  <p:nvPr/>
                </p:nvSpPr>
                <p:spPr>
                  <a:xfrm>
                    <a:off x="2096064" y="3869128"/>
                    <a:ext cx="95134" cy="54830"/>
                  </a:xfrm>
                  <a:custGeom>
                    <a:avLst/>
                    <a:gdLst>
                      <a:gd name="connsiteX0" fmla="*/ 78898 w 95134"/>
                      <a:gd name="connsiteY0" fmla="*/ 1878 h 54830"/>
                      <a:gd name="connsiteX1" fmla="*/ 78170 w 95134"/>
                      <a:gd name="connsiteY1" fmla="*/ 1878 h 54830"/>
                      <a:gd name="connsiteX2" fmla="*/ 70900 w 95134"/>
                      <a:gd name="connsiteY2" fmla="*/ 2363 h 54830"/>
                      <a:gd name="connsiteX3" fmla="*/ 58783 w 95134"/>
                      <a:gd name="connsiteY3" fmla="*/ 2363 h 54830"/>
                      <a:gd name="connsiteX4" fmla="*/ 55693 w 95134"/>
                      <a:gd name="connsiteY4" fmla="*/ 2363 h 54830"/>
                      <a:gd name="connsiteX5" fmla="*/ 53512 w 95134"/>
                      <a:gd name="connsiteY5" fmla="*/ 2363 h 54830"/>
                      <a:gd name="connsiteX6" fmla="*/ 34851 w 95134"/>
                      <a:gd name="connsiteY6" fmla="*/ 4423 h 54830"/>
                      <a:gd name="connsiteX7" fmla="*/ 34851 w 95134"/>
                      <a:gd name="connsiteY7" fmla="*/ 4423 h 54830"/>
                      <a:gd name="connsiteX8" fmla="*/ 13101 w 95134"/>
                      <a:gd name="connsiteY8" fmla="*/ 0 h 54830"/>
                      <a:gd name="connsiteX9" fmla="*/ 12374 w 95134"/>
                      <a:gd name="connsiteY9" fmla="*/ 0 h 54830"/>
                      <a:gd name="connsiteX10" fmla="*/ 3952 w 95134"/>
                      <a:gd name="connsiteY10" fmla="*/ 2302 h 54830"/>
                      <a:gd name="connsiteX11" fmla="*/ 7587 w 95134"/>
                      <a:gd name="connsiteY11" fmla="*/ 20115 h 54830"/>
                      <a:gd name="connsiteX12" fmla="*/ 4134 w 95134"/>
                      <a:gd name="connsiteY12" fmla="*/ 31081 h 54830"/>
                      <a:gd name="connsiteX13" fmla="*/ 3649 w 95134"/>
                      <a:gd name="connsiteY13" fmla="*/ 41078 h 54830"/>
                      <a:gd name="connsiteX14" fmla="*/ 4558 w 95134"/>
                      <a:gd name="connsiteY14" fmla="*/ 48772 h 54830"/>
                      <a:gd name="connsiteX15" fmla="*/ 15221 w 95134"/>
                      <a:gd name="connsiteY15" fmla="*/ 54831 h 54830"/>
                      <a:gd name="connsiteX16" fmla="*/ 95135 w 95134"/>
                      <a:gd name="connsiteY16" fmla="*/ 8724 h 54830"/>
                      <a:gd name="connsiteX17" fmla="*/ 84471 w 95134"/>
                      <a:gd name="connsiteY17" fmla="*/ 2666 h 54830"/>
                      <a:gd name="connsiteX18" fmla="*/ 78898 w 95134"/>
                      <a:gd name="connsiteY18" fmla="*/ 1878 h 54830"/>
                      <a:gd name="connsiteX19" fmla="*/ 19038 w 95134"/>
                      <a:gd name="connsiteY19" fmla="*/ 46773 h 54830"/>
                      <a:gd name="connsiteX20" fmla="*/ 14615 w 95134"/>
                      <a:gd name="connsiteY20" fmla="*/ 46409 h 54830"/>
                      <a:gd name="connsiteX21" fmla="*/ 13949 w 95134"/>
                      <a:gd name="connsiteY21" fmla="*/ 43865 h 54830"/>
                      <a:gd name="connsiteX22" fmla="*/ 18372 w 95134"/>
                      <a:gd name="connsiteY22" fmla="*/ 44228 h 54830"/>
                      <a:gd name="connsiteX23" fmla="*/ 19038 w 95134"/>
                      <a:gd name="connsiteY23" fmla="*/ 46773 h 54830"/>
                      <a:gd name="connsiteX24" fmla="*/ 32852 w 95134"/>
                      <a:gd name="connsiteY24" fmla="*/ 19327 h 54830"/>
                      <a:gd name="connsiteX25" fmla="*/ 22007 w 95134"/>
                      <a:gd name="connsiteY25" fmla="*/ 20175 h 54830"/>
                      <a:gd name="connsiteX26" fmla="*/ 15948 w 95134"/>
                      <a:gd name="connsiteY26" fmla="*/ 17994 h 54830"/>
                      <a:gd name="connsiteX27" fmla="*/ 13585 w 95134"/>
                      <a:gd name="connsiteY27" fmla="*/ 8361 h 54830"/>
                      <a:gd name="connsiteX28" fmla="*/ 15585 w 95134"/>
                      <a:gd name="connsiteY28" fmla="*/ 7513 h 54830"/>
                      <a:gd name="connsiteX29" fmla="*/ 30247 w 95134"/>
                      <a:gd name="connsiteY29" fmla="*/ 9754 h 54830"/>
                      <a:gd name="connsiteX30" fmla="*/ 32852 w 95134"/>
                      <a:gd name="connsiteY30" fmla="*/ 19327 h 54830"/>
                      <a:gd name="connsiteX31" fmla="*/ 80655 w 95134"/>
                      <a:gd name="connsiteY31" fmla="*/ 11209 h 54830"/>
                      <a:gd name="connsiteX32" fmla="*/ 76232 w 95134"/>
                      <a:gd name="connsiteY32" fmla="*/ 10845 h 54830"/>
                      <a:gd name="connsiteX33" fmla="*/ 75626 w 95134"/>
                      <a:gd name="connsiteY33" fmla="*/ 8300 h 54830"/>
                      <a:gd name="connsiteX34" fmla="*/ 80049 w 95134"/>
                      <a:gd name="connsiteY34" fmla="*/ 8664 h 54830"/>
                      <a:gd name="connsiteX35" fmla="*/ 80655 w 95134"/>
                      <a:gd name="connsiteY35" fmla="*/ 11209 h 5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5134" h="54830">
                        <a:moveTo>
                          <a:pt x="78898" y="1878"/>
                        </a:moveTo>
                        <a:lnTo>
                          <a:pt x="78170" y="1878"/>
                        </a:lnTo>
                        <a:cubicBezTo>
                          <a:pt x="76413" y="1878"/>
                          <a:pt x="74051" y="1878"/>
                          <a:pt x="70900" y="2363"/>
                        </a:cubicBezTo>
                        <a:cubicBezTo>
                          <a:pt x="66870" y="2734"/>
                          <a:pt x="62813" y="2734"/>
                          <a:pt x="58783" y="2363"/>
                        </a:cubicBezTo>
                        <a:lnTo>
                          <a:pt x="55693" y="2363"/>
                        </a:lnTo>
                        <a:cubicBezTo>
                          <a:pt x="54967" y="2306"/>
                          <a:pt x="54238" y="2306"/>
                          <a:pt x="53512" y="2363"/>
                        </a:cubicBezTo>
                        <a:cubicBezTo>
                          <a:pt x="47467" y="4171"/>
                          <a:pt x="41145" y="4869"/>
                          <a:pt x="34851" y="4423"/>
                        </a:cubicBezTo>
                        <a:lnTo>
                          <a:pt x="34851" y="4423"/>
                        </a:lnTo>
                        <a:cubicBezTo>
                          <a:pt x="27716" y="2431"/>
                          <a:pt x="20447" y="953"/>
                          <a:pt x="13101" y="0"/>
                        </a:cubicBezTo>
                        <a:lnTo>
                          <a:pt x="12374" y="0"/>
                        </a:lnTo>
                        <a:cubicBezTo>
                          <a:pt x="9417" y="47"/>
                          <a:pt x="6521" y="838"/>
                          <a:pt x="3952" y="2302"/>
                        </a:cubicBezTo>
                        <a:cubicBezTo>
                          <a:pt x="-5802" y="7937"/>
                          <a:pt x="5285" y="14420"/>
                          <a:pt x="7587" y="20115"/>
                        </a:cubicBezTo>
                        <a:cubicBezTo>
                          <a:pt x="9890" y="25810"/>
                          <a:pt x="4921" y="28355"/>
                          <a:pt x="4134" y="31081"/>
                        </a:cubicBezTo>
                        <a:cubicBezTo>
                          <a:pt x="3346" y="33807"/>
                          <a:pt x="5467" y="35201"/>
                          <a:pt x="3649" y="41078"/>
                        </a:cubicBezTo>
                        <a:cubicBezTo>
                          <a:pt x="1832" y="46954"/>
                          <a:pt x="3225" y="47984"/>
                          <a:pt x="4558" y="48772"/>
                        </a:cubicBezTo>
                        <a:lnTo>
                          <a:pt x="15221" y="54831"/>
                        </a:lnTo>
                        <a:lnTo>
                          <a:pt x="95135" y="8724"/>
                        </a:lnTo>
                        <a:lnTo>
                          <a:pt x="84471" y="2666"/>
                        </a:lnTo>
                        <a:cubicBezTo>
                          <a:pt x="82741" y="1828"/>
                          <a:pt x="80792" y="1552"/>
                          <a:pt x="78898" y="1878"/>
                        </a:cubicBezTo>
                        <a:close/>
                        <a:moveTo>
                          <a:pt x="19038" y="46773"/>
                        </a:moveTo>
                        <a:cubicBezTo>
                          <a:pt x="17587" y="47344"/>
                          <a:pt x="15953" y="47210"/>
                          <a:pt x="14615" y="46409"/>
                        </a:cubicBezTo>
                        <a:cubicBezTo>
                          <a:pt x="13222" y="45622"/>
                          <a:pt x="12919" y="44471"/>
                          <a:pt x="13949" y="43865"/>
                        </a:cubicBezTo>
                        <a:cubicBezTo>
                          <a:pt x="15400" y="43294"/>
                          <a:pt x="17033" y="43428"/>
                          <a:pt x="18372" y="44228"/>
                        </a:cubicBezTo>
                        <a:cubicBezTo>
                          <a:pt x="19765" y="45016"/>
                          <a:pt x="20068" y="46167"/>
                          <a:pt x="19038" y="46773"/>
                        </a:cubicBezTo>
                        <a:close/>
                        <a:moveTo>
                          <a:pt x="32852" y="19327"/>
                        </a:moveTo>
                        <a:cubicBezTo>
                          <a:pt x="29447" y="20868"/>
                          <a:pt x="25610" y="21168"/>
                          <a:pt x="22007" y="20175"/>
                        </a:cubicBezTo>
                        <a:cubicBezTo>
                          <a:pt x="19887" y="19765"/>
                          <a:pt x="17843" y="19029"/>
                          <a:pt x="15948" y="17994"/>
                        </a:cubicBezTo>
                        <a:cubicBezTo>
                          <a:pt x="10738" y="14965"/>
                          <a:pt x="9890" y="10663"/>
                          <a:pt x="13585" y="8361"/>
                        </a:cubicBezTo>
                        <a:cubicBezTo>
                          <a:pt x="14231" y="8031"/>
                          <a:pt x="14899" y="7748"/>
                          <a:pt x="15585" y="7513"/>
                        </a:cubicBezTo>
                        <a:cubicBezTo>
                          <a:pt x="20581" y="6425"/>
                          <a:pt x="25803" y="7224"/>
                          <a:pt x="30247" y="9754"/>
                        </a:cubicBezTo>
                        <a:cubicBezTo>
                          <a:pt x="35699" y="12784"/>
                          <a:pt x="36790" y="17085"/>
                          <a:pt x="32852" y="19327"/>
                        </a:cubicBezTo>
                        <a:close/>
                        <a:moveTo>
                          <a:pt x="80655" y="11209"/>
                        </a:moveTo>
                        <a:cubicBezTo>
                          <a:pt x="79204" y="11780"/>
                          <a:pt x="77570" y="11645"/>
                          <a:pt x="76232" y="10845"/>
                        </a:cubicBezTo>
                        <a:cubicBezTo>
                          <a:pt x="74838" y="9997"/>
                          <a:pt x="74596" y="8906"/>
                          <a:pt x="75626" y="8300"/>
                        </a:cubicBezTo>
                        <a:cubicBezTo>
                          <a:pt x="77077" y="7729"/>
                          <a:pt x="78710" y="7864"/>
                          <a:pt x="80049" y="8664"/>
                        </a:cubicBezTo>
                        <a:cubicBezTo>
                          <a:pt x="81382" y="9452"/>
                          <a:pt x="81684" y="10603"/>
                          <a:pt x="80655" y="11209"/>
                        </a:cubicBezTo>
                        <a:close/>
                      </a:path>
                    </a:pathLst>
                  </a:custGeom>
                  <a:solidFill>
                    <a:srgbClr val="37474F"/>
                  </a:solidFill>
                  <a:ln w="6058" cap="flat">
                    <a:noFill/>
                    <a:prstDash val="solid"/>
                    <a:miter/>
                  </a:ln>
                </p:spPr>
                <p:txBody>
                  <a:bodyPr rtlCol="0" anchor="ctr"/>
                  <a:lstStyle/>
                  <a:p>
                    <a:endParaRPr lang="fr-FR"/>
                  </a:p>
                </p:txBody>
              </p:sp>
              <p:sp>
                <p:nvSpPr>
                  <p:cNvPr id="126" name="Forme libre : forme 125">
                    <a:extLst>
                      <a:ext uri="{FF2B5EF4-FFF2-40B4-BE49-F238E27FC236}">
                        <a16:creationId xmlns:a16="http://schemas.microsoft.com/office/drawing/2014/main" id="{6AA706F6-FB63-5E9B-8CC6-7D8F8981FD24}"/>
                      </a:ext>
                    </a:extLst>
                  </p:cNvPr>
                  <p:cNvSpPr/>
                  <p:nvPr/>
                </p:nvSpPr>
                <p:spPr>
                  <a:xfrm>
                    <a:off x="2063846" y="3854874"/>
                    <a:ext cx="390661" cy="229520"/>
                  </a:xfrm>
                  <a:custGeom>
                    <a:avLst/>
                    <a:gdLst>
                      <a:gd name="connsiteX0" fmla="*/ 223382 w 390661"/>
                      <a:gd name="connsiteY0" fmla="*/ 229215 h 229520"/>
                      <a:gd name="connsiteX1" fmla="*/ 389268 w 390661"/>
                      <a:gd name="connsiteY1" fmla="*/ 133428 h 229520"/>
                      <a:gd name="connsiteX2" fmla="*/ 390661 w 390661"/>
                      <a:gd name="connsiteY2" fmla="*/ 131004 h 229520"/>
                      <a:gd name="connsiteX3" fmla="*/ 390661 w 390661"/>
                      <a:gd name="connsiteY3" fmla="*/ 129308 h 229520"/>
                      <a:gd name="connsiteX4" fmla="*/ 389268 w 390661"/>
                      <a:gd name="connsiteY4" fmla="*/ 126885 h 229520"/>
                      <a:gd name="connsiteX5" fmla="*/ 170066 w 390661"/>
                      <a:gd name="connsiteY5" fmla="*/ 319 h 229520"/>
                      <a:gd name="connsiteX6" fmla="*/ 167219 w 390661"/>
                      <a:gd name="connsiteY6" fmla="*/ 319 h 229520"/>
                      <a:gd name="connsiteX7" fmla="*/ 1394 w 390661"/>
                      <a:gd name="connsiteY7" fmla="*/ 95925 h 229520"/>
                      <a:gd name="connsiteX8" fmla="*/ 0 w 390661"/>
                      <a:gd name="connsiteY8" fmla="*/ 98348 h 229520"/>
                      <a:gd name="connsiteX9" fmla="*/ 0 w 390661"/>
                      <a:gd name="connsiteY9" fmla="*/ 100226 h 229520"/>
                      <a:gd name="connsiteX10" fmla="*/ 1394 w 390661"/>
                      <a:gd name="connsiteY10" fmla="*/ 102650 h 229520"/>
                      <a:gd name="connsiteX11" fmla="*/ 220595 w 390661"/>
                      <a:gd name="connsiteY11" fmla="*/ 229215 h 229520"/>
                      <a:gd name="connsiteX12" fmla="*/ 223382 w 390661"/>
                      <a:gd name="connsiteY12" fmla="*/ 229215 h 2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661" h="229520">
                        <a:moveTo>
                          <a:pt x="223382" y="229215"/>
                        </a:moveTo>
                        <a:lnTo>
                          <a:pt x="389268" y="133428"/>
                        </a:lnTo>
                        <a:cubicBezTo>
                          <a:pt x="390108" y="132903"/>
                          <a:pt x="390630" y="131994"/>
                          <a:pt x="390661" y="131004"/>
                        </a:cubicBezTo>
                        <a:lnTo>
                          <a:pt x="390661" y="129308"/>
                        </a:lnTo>
                        <a:cubicBezTo>
                          <a:pt x="390630" y="128318"/>
                          <a:pt x="390107" y="127409"/>
                          <a:pt x="389268" y="126885"/>
                        </a:cubicBezTo>
                        <a:lnTo>
                          <a:pt x="170066" y="319"/>
                        </a:lnTo>
                        <a:cubicBezTo>
                          <a:pt x="169165" y="-106"/>
                          <a:pt x="168120" y="-106"/>
                          <a:pt x="167219" y="319"/>
                        </a:cubicBezTo>
                        <a:lnTo>
                          <a:pt x="1394" y="95925"/>
                        </a:lnTo>
                        <a:cubicBezTo>
                          <a:pt x="554" y="96450"/>
                          <a:pt x="31" y="97359"/>
                          <a:pt x="0" y="98348"/>
                        </a:cubicBezTo>
                        <a:lnTo>
                          <a:pt x="0" y="100226"/>
                        </a:lnTo>
                        <a:cubicBezTo>
                          <a:pt x="31" y="101216"/>
                          <a:pt x="554" y="102125"/>
                          <a:pt x="1394" y="102650"/>
                        </a:cubicBezTo>
                        <a:lnTo>
                          <a:pt x="220595" y="229215"/>
                        </a:lnTo>
                        <a:cubicBezTo>
                          <a:pt x="221480" y="229622"/>
                          <a:pt x="222498" y="229622"/>
                          <a:pt x="223382" y="229215"/>
                        </a:cubicBezTo>
                        <a:close/>
                      </a:path>
                    </a:pathLst>
                  </a:custGeom>
                  <a:solidFill>
                    <a:srgbClr val="F5F5F5"/>
                  </a:solidFill>
                  <a:ln w="6058" cap="flat">
                    <a:noFill/>
                    <a:prstDash val="solid"/>
                    <a:miter/>
                  </a:ln>
                </p:spPr>
                <p:txBody>
                  <a:bodyPr rtlCol="0" anchor="ctr"/>
                  <a:lstStyle/>
                  <a:p>
                    <a:endParaRPr lang="fr-FR"/>
                  </a:p>
                </p:txBody>
              </p:sp>
              <p:sp>
                <p:nvSpPr>
                  <p:cNvPr id="127" name="Forme libre : forme 126">
                    <a:extLst>
                      <a:ext uri="{FF2B5EF4-FFF2-40B4-BE49-F238E27FC236}">
                        <a16:creationId xmlns:a16="http://schemas.microsoft.com/office/drawing/2014/main" id="{2828B2EE-C00F-26D3-005F-67A28E910376}"/>
                      </a:ext>
                    </a:extLst>
                  </p:cNvPr>
                  <p:cNvSpPr/>
                  <p:nvPr/>
                </p:nvSpPr>
                <p:spPr>
                  <a:xfrm>
                    <a:off x="2345876" y="3979456"/>
                    <a:ext cx="59374" cy="34291"/>
                  </a:xfrm>
                  <a:custGeom>
                    <a:avLst/>
                    <a:gdLst>
                      <a:gd name="connsiteX0" fmla="*/ 0 w 59374"/>
                      <a:gd name="connsiteY0" fmla="*/ 33080 h 34291"/>
                      <a:gd name="connsiteX1" fmla="*/ 57315 w 59374"/>
                      <a:gd name="connsiteY1" fmla="*/ 0 h 34291"/>
                      <a:gd name="connsiteX2" fmla="*/ 59375 w 59374"/>
                      <a:gd name="connsiteY2" fmla="*/ 1212 h 34291"/>
                      <a:gd name="connsiteX3" fmla="*/ 2121 w 59374"/>
                      <a:gd name="connsiteY3" fmla="*/ 34292 h 34291"/>
                      <a:gd name="connsiteX4" fmla="*/ 0 w 59374"/>
                      <a:gd name="connsiteY4" fmla="*/ 33080 h 3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4" h="34291">
                        <a:moveTo>
                          <a:pt x="0" y="33080"/>
                        </a:moveTo>
                        <a:lnTo>
                          <a:pt x="57315" y="0"/>
                        </a:lnTo>
                        <a:lnTo>
                          <a:pt x="59375" y="1212"/>
                        </a:lnTo>
                        <a:lnTo>
                          <a:pt x="2121" y="34292"/>
                        </a:lnTo>
                        <a:lnTo>
                          <a:pt x="0" y="33080"/>
                        </a:lnTo>
                        <a:close/>
                      </a:path>
                    </a:pathLst>
                  </a:custGeom>
                  <a:solidFill>
                    <a:srgbClr val="E0E0E0"/>
                  </a:solidFill>
                  <a:ln w="6058" cap="flat">
                    <a:noFill/>
                    <a:prstDash val="solid"/>
                    <a:miter/>
                  </a:ln>
                </p:spPr>
                <p:txBody>
                  <a:bodyPr rtlCol="0" anchor="ctr"/>
                  <a:lstStyle/>
                  <a:p>
                    <a:endParaRPr lang="fr-FR"/>
                  </a:p>
                </p:txBody>
              </p:sp>
              <p:sp>
                <p:nvSpPr>
                  <p:cNvPr id="128" name="Forme libre : forme 127">
                    <a:extLst>
                      <a:ext uri="{FF2B5EF4-FFF2-40B4-BE49-F238E27FC236}">
                        <a16:creationId xmlns:a16="http://schemas.microsoft.com/office/drawing/2014/main" id="{422BCD84-D8DC-D9F4-F22D-3CD9E3CCD8C1}"/>
                      </a:ext>
                    </a:extLst>
                  </p:cNvPr>
                  <p:cNvSpPr/>
                  <p:nvPr/>
                </p:nvSpPr>
                <p:spPr>
                  <a:xfrm>
                    <a:off x="2277171" y="4019140"/>
                    <a:ext cx="59314" cy="34291"/>
                  </a:xfrm>
                  <a:custGeom>
                    <a:avLst/>
                    <a:gdLst>
                      <a:gd name="connsiteX0" fmla="*/ 0 w 59314"/>
                      <a:gd name="connsiteY0" fmla="*/ 33080 h 34291"/>
                      <a:gd name="connsiteX1" fmla="*/ 57254 w 59314"/>
                      <a:gd name="connsiteY1" fmla="*/ 0 h 34291"/>
                      <a:gd name="connsiteX2" fmla="*/ 59314 w 59314"/>
                      <a:gd name="connsiteY2" fmla="*/ 1212 h 34291"/>
                      <a:gd name="connsiteX3" fmla="*/ 2060 w 59314"/>
                      <a:gd name="connsiteY3" fmla="*/ 34292 h 34291"/>
                      <a:gd name="connsiteX4" fmla="*/ 0 w 59314"/>
                      <a:gd name="connsiteY4" fmla="*/ 33080 h 3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14" h="34291">
                        <a:moveTo>
                          <a:pt x="0" y="33080"/>
                        </a:moveTo>
                        <a:lnTo>
                          <a:pt x="57254" y="0"/>
                        </a:lnTo>
                        <a:lnTo>
                          <a:pt x="59314" y="1212"/>
                        </a:lnTo>
                        <a:lnTo>
                          <a:pt x="2060" y="34292"/>
                        </a:lnTo>
                        <a:lnTo>
                          <a:pt x="0" y="33080"/>
                        </a:lnTo>
                        <a:close/>
                      </a:path>
                    </a:pathLst>
                  </a:custGeom>
                  <a:solidFill>
                    <a:srgbClr val="E0E0E0"/>
                  </a:solidFill>
                  <a:ln w="6058" cap="flat">
                    <a:noFill/>
                    <a:prstDash val="solid"/>
                    <a:miter/>
                  </a:ln>
                </p:spPr>
                <p:txBody>
                  <a:bodyPr rtlCol="0" anchor="ctr"/>
                  <a:lstStyle/>
                  <a:p>
                    <a:endParaRPr lang="fr-FR"/>
                  </a:p>
                </p:txBody>
              </p:sp>
              <p:sp>
                <p:nvSpPr>
                  <p:cNvPr id="129" name="Forme libre : forme 128">
                    <a:extLst>
                      <a:ext uri="{FF2B5EF4-FFF2-40B4-BE49-F238E27FC236}">
                        <a16:creationId xmlns:a16="http://schemas.microsoft.com/office/drawing/2014/main" id="{87045F58-BD86-86A2-42D8-A8A2FAED8044}"/>
                      </a:ext>
                    </a:extLst>
                  </p:cNvPr>
                  <p:cNvSpPr/>
                  <p:nvPr/>
                </p:nvSpPr>
                <p:spPr>
                  <a:xfrm>
                    <a:off x="2285774" y="3981819"/>
                    <a:ext cx="168738" cy="102588"/>
                  </a:xfrm>
                  <a:custGeom>
                    <a:avLst/>
                    <a:gdLst>
                      <a:gd name="connsiteX0" fmla="*/ 167703 w 168738"/>
                      <a:gd name="connsiteY0" fmla="*/ 0 h 102588"/>
                      <a:gd name="connsiteX1" fmla="*/ 167400 w 168738"/>
                      <a:gd name="connsiteY1" fmla="*/ 1394 h 102588"/>
                      <a:gd name="connsiteX2" fmla="*/ 1454 w 168738"/>
                      <a:gd name="connsiteY2" fmla="*/ 97120 h 102588"/>
                      <a:gd name="connsiteX3" fmla="*/ 0 w 168738"/>
                      <a:gd name="connsiteY3" fmla="*/ 97484 h 102588"/>
                      <a:gd name="connsiteX4" fmla="*/ 0 w 168738"/>
                      <a:gd name="connsiteY4" fmla="*/ 102573 h 102588"/>
                      <a:gd name="connsiteX5" fmla="*/ 1454 w 168738"/>
                      <a:gd name="connsiteY5" fmla="*/ 102270 h 102588"/>
                      <a:gd name="connsiteX6" fmla="*/ 167340 w 168738"/>
                      <a:gd name="connsiteY6" fmla="*/ 6483 h 102588"/>
                      <a:gd name="connsiteX7" fmla="*/ 168733 w 168738"/>
                      <a:gd name="connsiteY7" fmla="*/ 4059 h 102588"/>
                      <a:gd name="connsiteX8" fmla="*/ 168733 w 168738"/>
                      <a:gd name="connsiteY8" fmla="*/ 2363 h 102588"/>
                      <a:gd name="connsiteX9" fmla="*/ 167703 w 168738"/>
                      <a:gd name="connsiteY9" fmla="*/ 0 h 1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738" h="102588">
                        <a:moveTo>
                          <a:pt x="167703" y="0"/>
                        </a:moveTo>
                        <a:cubicBezTo>
                          <a:pt x="168127" y="424"/>
                          <a:pt x="168006" y="969"/>
                          <a:pt x="167400" y="1394"/>
                        </a:cubicBezTo>
                        <a:lnTo>
                          <a:pt x="1454" y="97120"/>
                        </a:lnTo>
                        <a:cubicBezTo>
                          <a:pt x="1010" y="97366"/>
                          <a:pt x="508" y="97492"/>
                          <a:pt x="0" y="97484"/>
                        </a:cubicBezTo>
                        <a:lnTo>
                          <a:pt x="0" y="102573"/>
                        </a:lnTo>
                        <a:cubicBezTo>
                          <a:pt x="505" y="102631"/>
                          <a:pt x="1015" y="102525"/>
                          <a:pt x="1454" y="102270"/>
                        </a:cubicBezTo>
                        <a:lnTo>
                          <a:pt x="167340" y="6483"/>
                        </a:lnTo>
                        <a:cubicBezTo>
                          <a:pt x="168179" y="5958"/>
                          <a:pt x="168702" y="5049"/>
                          <a:pt x="168733" y="4059"/>
                        </a:cubicBezTo>
                        <a:lnTo>
                          <a:pt x="168733" y="2363"/>
                        </a:lnTo>
                        <a:cubicBezTo>
                          <a:pt x="168787" y="1456"/>
                          <a:pt x="168404" y="578"/>
                          <a:pt x="167703" y="0"/>
                        </a:cubicBezTo>
                        <a:close/>
                      </a:path>
                    </a:pathLst>
                  </a:custGeom>
                  <a:solidFill>
                    <a:srgbClr val="FAFAFA"/>
                  </a:solidFill>
                  <a:ln w="6058" cap="flat">
                    <a:noFill/>
                    <a:prstDash val="solid"/>
                    <a:miter/>
                  </a:ln>
                </p:spPr>
                <p:txBody>
                  <a:bodyPr rtlCol="0" anchor="ctr"/>
                  <a:lstStyle/>
                  <a:p>
                    <a:endParaRPr lang="fr-FR"/>
                  </a:p>
                </p:txBody>
              </p:sp>
              <p:sp>
                <p:nvSpPr>
                  <p:cNvPr id="130" name="Forme libre : forme 129">
                    <a:extLst>
                      <a:ext uri="{FF2B5EF4-FFF2-40B4-BE49-F238E27FC236}">
                        <a16:creationId xmlns:a16="http://schemas.microsoft.com/office/drawing/2014/main" id="{89146BEA-BF67-952D-1107-A450B8A7FB77}"/>
                      </a:ext>
                    </a:extLst>
                  </p:cNvPr>
                  <p:cNvSpPr/>
                  <p:nvPr/>
                </p:nvSpPr>
                <p:spPr>
                  <a:xfrm>
                    <a:off x="2064210" y="3950980"/>
                    <a:ext cx="221988" cy="133244"/>
                  </a:xfrm>
                  <a:custGeom>
                    <a:avLst/>
                    <a:gdLst>
                      <a:gd name="connsiteX0" fmla="*/ 788 w 221988"/>
                      <a:gd name="connsiteY0" fmla="*/ 0 h 133244"/>
                      <a:gd name="connsiteX1" fmla="*/ 364 w 221988"/>
                      <a:gd name="connsiteY1" fmla="*/ 424 h 133244"/>
                      <a:gd name="connsiteX2" fmla="*/ 364 w 221988"/>
                      <a:gd name="connsiteY2" fmla="*/ 424 h 133244"/>
                      <a:gd name="connsiteX3" fmla="*/ 0 w 221988"/>
                      <a:gd name="connsiteY3" fmla="*/ 1212 h 133244"/>
                      <a:gd name="connsiteX4" fmla="*/ 0 w 221988"/>
                      <a:gd name="connsiteY4" fmla="*/ 1757 h 133244"/>
                      <a:gd name="connsiteX5" fmla="*/ 0 w 221988"/>
                      <a:gd name="connsiteY5" fmla="*/ 3938 h 133244"/>
                      <a:gd name="connsiteX6" fmla="*/ 1394 w 221988"/>
                      <a:gd name="connsiteY6" fmla="*/ 6362 h 133244"/>
                      <a:gd name="connsiteX7" fmla="*/ 220595 w 221988"/>
                      <a:gd name="connsiteY7" fmla="*/ 132927 h 133244"/>
                      <a:gd name="connsiteX8" fmla="*/ 221989 w 221988"/>
                      <a:gd name="connsiteY8" fmla="*/ 133229 h 133244"/>
                      <a:gd name="connsiteX9" fmla="*/ 221989 w 221988"/>
                      <a:gd name="connsiteY9" fmla="*/ 128140 h 133244"/>
                      <a:gd name="connsiteX10" fmla="*/ 220595 w 221988"/>
                      <a:gd name="connsiteY10" fmla="*/ 127777 h 133244"/>
                      <a:gd name="connsiteX11" fmla="*/ 1030 w 221988"/>
                      <a:gd name="connsiteY11" fmla="*/ 1454 h 133244"/>
                      <a:gd name="connsiteX12" fmla="*/ 788 w 221988"/>
                      <a:gd name="connsiteY12" fmla="*/ 0 h 13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988" h="133244">
                        <a:moveTo>
                          <a:pt x="788" y="0"/>
                        </a:moveTo>
                        <a:cubicBezTo>
                          <a:pt x="617" y="109"/>
                          <a:pt x="472" y="254"/>
                          <a:pt x="364" y="424"/>
                        </a:cubicBezTo>
                        <a:lnTo>
                          <a:pt x="364" y="424"/>
                        </a:lnTo>
                        <a:cubicBezTo>
                          <a:pt x="217" y="674"/>
                          <a:pt x="96" y="938"/>
                          <a:pt x="0" y="1212"/>
                        </a:cubicBezTo>
                        <a:lnTo>
                          <a:pt x="0" y="1757"/>
                        </a:lnTo>
                        <a:lnTo>
                          <a:pt x="0" y="3938"/>
                        </a:lnTo>
                        <a:cubicBezTo>
                          <a:pt x="31" y="4928"/>
                          <a:pt x="554" y="5837"/>
                          <a:pt x="1394" y="6362"/>
                        </a:cubicBezTo>
                        <a:lnTo>
                          <a:pt x="220595" y="132927"/>
                        </a:lnTo>
                        <a:cubicBezTo>
                          <a:pt x="221013" y="133181"/>
                          <a:pt x="221503" y="133287"/>
                          <a:pt x="221989" y="133229"/>
                        </a:cubicBezTo>
                        <a:lnTo>
                          <a:pt x="221989" y="128140"/>
                        </a:lnTo>
                        <a:cubicBezTo>
                          <a:pt x="221500" y="128149"/>
                          <a:pt x="221018" y="128024"/>
                          <a:pt x="220595" y="127777"/>
                        </a:cubicBezTo>
                        <a:lnTo>
                          <a:pt x="1030" y="1454"/>
                        </a:lnTo>
                        <a:cubicBezTo>
                          <a:pt x="364" y="1030"/>
                          <a:pt x="303" y="485"/>
                          <a:pt x="788" y="0"/>
                        </a:cubicBezTo>
                        <a:close/>
                      </a:path>
                    </a:pathLst>
                  </a:custGeom>
                  <a:solidFill>
                    <a:srgbClr val="E0E0E0"/>
                  </a:solidFill>
                  <a:ln w="6058" cap="flat">
                    <a:noFill/>
                    <a:prstDash val="solid"/>
                    <a:miter/>
                  </a:ln>
                </p:spPr>
                <p:txBody>
                  <a:bodyPr rtlCol="0" anchor="ctr"/>
                  <a:lstStyle/>
                  <a:p>
                    <a:endParaRPr lang="fr-FR"/>
                  </a:p>
                </p:txBody>
              </p:sp>
              <p:sp>
                <p:nvSpPr>
                  <p:cNvPr id="131" name="Forme libre : forme 130">
                    <a:extLst>
                      <a:ext uri="{FF2B5EF4-FFF2-40B4-BE49-F238E27FC236}">
                        <a16:creationId xmlns:a16="http://schemas.microsoft.com/office/drawing/2014/main" id="{79EAB50C-2989-45AC-2158-D86EAD677C5A}"/>
                      </a:ext>
                    </a:extLst>
                  </p:cNvPr>
                  <p:cNvSpPr/>
                  <p:nvPr/>
                </p:nvSpPr>
                <p:spPr>
                  <a:xfrm>
                    <a:off x="2272264" y="4025865"/>
                    <a:ext cx="34060" cy="18720"/>
                  </a:xfrm>
                  <a:custGeom>
                    <a:avLst/>
                    <a:gdLst>
                      <a:gd name="connsiteX0" fmla="*/ 26597 w 34060"/>
                      <a:gd name="connsiteY0" fmla="*/ 727 h 18720"/>
                      <a:gd name="connsiteX1" fmla="*/ 27203 w 34060"/>
                      <a:gd name="connsiteY1" fmla="*/ 2726 h 18720"/>
                      <a:gd name="connsiteX2" fmla="*/ 26597 w 34060"/>
                      <a:gd name="connsiteY2" fmla="*/ 5574 h 18720"/>
                      <a:gd name="connsiteX3" fmla="*/ 25265 w 34060"/>
                      <a:gd name="connsiteY3" fmla="*/ 7513 h 18720"/>
                      <a:gd name="connsiteX4" fmla="*/ 22780 w 34060"/>
                      <a:gd name="connsiteY4" fmla="*/ 6967 h 18720"/>
                      <a:gd name="connsiteX5" fmla="*/ 22053 w 34060"/>
                      <a:gd name="connsiteY5" fmla="*/ 6967 h 18720"/>
                      <a:gd name="connsiteX6" fmla="*/ 22053 w 34060"/>
                      <a:gd name="connsiteY6" fmla="*/ 7997 h 18720"/>
                      <a:gd name="connsiteX7" fmla="*/ 21145 w 34060"/>
                      <a:gd name="connsiteY7" fmla="*/ 7392 h 18720"/>
                      <a:gd name="connsiteX8" fmla="*/ 19994 w 34060"/>
                      <a:gd name="connsiteY8" fmla="*/ 6846 h 18720"/>
                      <a:gd name="connsiteX9" fmla="*/ 19327 w 34060"/>
                      <a:gd name="connsiteY9" fmla="*/ 6846 h 18720"/>
                      <a:gd name="connsiteX10" fmla="*/ 19327 w 34060"/>
                      <a:gd name="connsiteY10" fmla="*/ 8300 h 18720"/>
                      <a:gd name="connsiteX11" fmla="*/ 19327 w 34060"/>
                      <a:gd name="connsiteY11" fmla="*/ 9997 h 18720"/>
                      <a:gd name="connsiteX12" fmla="*/ 17873 w 34060"/>
                      <a:gd name="connsiteY12" fmla="*/ 9451 h 18720"/>
                      <a:gd name="connsiteX13" fmla="*/ 16782 w 34060"/>
                      <a:gd name="connsiteY13" fmla="*/ 7997 h 18720"/>
                      <a:gd name="connsiteX14" fmla="*/ 15995 w 34060"/>
                      <a:gd name="connsiteY14" fmla="*/ 7997 h 18720"/>
                      <a:gd name="connsiteX15" fmla="*/ 15995 w 34060"/>
                      <a:gd name="connsiteY15" fmla="*/ 10178 h 18720"/>
                      <a:gd name="connsiteX16" fmla="*/ 15328 w 34060"/>
                      <a:gd name="connsiteY16" fmla="*/ 13208 h 18720"/>
                      <a:gd name="connsiteX17" fmla="*/ 13814 w 34060"/>
                      <a:gd name="connsiteY17" fmla="*/ 14844 h 18720"/>
                      <a:gd name="connsiteX18" fmla="*/ 12784 w 34060"/>
                      <a:gd name="connsiteY18" fmla="*/ 14177 h 18720"/>
                      <a:gd name="connsiteX19" fmla="*/ 12784 w 34060"/>
                      <a:gd name="connsiteY19" fmla="*/ 13268 h 18720"/>
                      <a:gd name="connsiteX20" fmla="*/ 12784 w 34060"/>
                      <a:gd name="connsiteY20" fmla="*/ 8603 h 18720"/>
                      <a:gd name="connsiteX21" fmla="*/ 11996 w 34060"/>
                      <a:gd name="connsiteY21" fmla="*/ 7755 h 18720"/>
                      <a:gd name="connsiteX22" fmla="*/ 11269 w 34060"/>
                      <a:gd name="connsiteY22" fmla="*/ 7755 h 18720"/>
                      <a:gd name="connsiteX23" fmla="*/ 10481 w 34060"/>
                      <a:gd name="connsiteY23" fmla="*/ 9694 h 18720"/>
                      <a:gd name="connsiteX24" fmla="*/ 10845 w 34060"/>
                      <a:gd name="connsiteY24" fmla="*/ 11572 h 18720"/>
                      <a:gd name="connsiteX25" fmla="*/ 11330 w 34060"/>
                      <a:gd name="connsiteY25" fmla="*/ 13571 h 18720"/>
                      <a:gd name="connsiteX26" fmla="*/ 11693 w 34060"/>
                      <a:gd name="connsiteY26" fmla="*/ 14238 h 18720"/>
                      <a:gd name="connsiteX27" fmla="*/ 10421 w 34060"/>
                      <a:gd name="connsiteY27" fmla="*/ 16964 h 18720"/>
                      <a:gd name="connsiteX28" fmla="*/ 5937 w 34060"/>
                      <a:gd name="connsiteY28" fmla="*/ 18358 h 18720"/>
                      <a:gd name="connsiteX29" fmla="*/ 3878 w 34060"/>
                      <a:gd name="connsiteY29" fmla="*/ 15207 h 18720"/>
                      <a:gd name="connsiteX30" fmla="*/ 3878 w 34060"/>
                      <a:gd name="connsiteY30" fmla="*/ 14238 h 18720"/>
                      <a:gd name="connsiteX31" fmla="*/ 6059 w 34060"/>
                      <a:gd name="connsiteY31" fmla="*/ 11511 h 18720"/>
                      <a:gd name="connsiteX32" fmla="*/ 6846 w 34060"/>
                      <a:gd name="connsiteY32" fmla="*/ 8846 h 18720"/>
                      <a:gd name="connsiteX33" fmla="*/ 6846 w 34060"/>
                      <a:gd name="connsiteY33" fmla="*/ 5513 h 18720"/>
                      <a:gd name="connsiteX34" fmla="*/ 5998 w 34060"/>
                      <a:gd name="connsiteY34" fmla="*/ 4665 h 18720"/>
                      <a:gd name="connsiteX35" fmla="*/ 4423 w 34060"/>
                      <a:gd name="connsiteY35" fmla="*/ 4665 h 18720"/>
                      <a:gd name="connsiteX36" fmla="*/ 3029 w 34060"/>
                      <a:gd name="connsiteY36" fmla="*/ 6967 h 18720"/>
                      <a:gd name="connsiteX37" fmla="*/ 2605 w 34060"/>
                      <a:gd name="connsiteY37" fmla="*/ 10118 h 18720"/>
                      <a:gd name="connsiteX38" fmla="*/ 3090 w 34060"/>
                      <a:gd name="connsiteY38" fmla="*/ 14298 h 18720"/>
                      <a:gd name="connsiteX39" fmla="*/ 0 w 34060"/>
                      <a:gd name="connsiteY39" fmla="*/ 16601 h 18720"/>
                      <a:gd name="connsiteX40" fmla="*/ 0 w 34060"/>
                      <a:gd name="connsiteY40" fmla="*/ 16601 h 18720"/>
                      <a:gd name="connsiteX41" fmla="*/ 2969 w 34060"/>
                      <a:gd name="connsiteY41" fmla="*/ 14480 h 18720"/>
                      <a:gd name="connsiteX42" fmla="*/ 2969 w 34060"/>
                      <a:gd name="connsiteY42" fmla="*/ 14480 h 18720"/>
                      <a:gd name="connsiteX43" fmla="*/ 4968 w 34060"/>
                      <a:gd name="connsiteY43" fmla="*/ 17934 h 18720"/>
                      <a:gd name="connsiteX44" fmla="*/ 6907 w 34060"/>
                      <a:gd name="connsiteY44" fmla="*/ 18661 h 18720"/>
                      <a:gd name="connsiteX45" fmla="*/ 9633 w 34060"/>
                      <a:gd name="connsiteY45" fmla="*/ 17994 h 18720"/>
                      <a:gd name="connsiteX46" fmla="*/ 12360 w 34060"/>
                      <a:gd name="connsiteY46" fmla="*/ 14480 h 18720"/>
                      <a:gd name="connsiteX47" fmla="*/ 12723 w 34060"/>
                      <a:gd name="connsiteY47" fmla="*/ 14480 h 18720"/>
                      <a:gd name="connsiteX48" fmla="*/ 15510 w 34060"/>
                      <a:gd name="connsiteY48" fmla="*/ 13632 h 18720"/>
                      <a:gd name="connsiteX49" fmla="*/ 16601 w 34060"/>
                      <a:gd name="connsiteY49" fmla="*/ 10421 h 18720"/>
                      <a:gd name="connsiteX50" fmla="*/ 16601 w 34060"/>
                      <a:gd name="connsiteY50" fmla="*/ 8724 h 18720"/>
                      <a:gd name="connsiteX51" fmla="*/ 17085 w 34060"/>
                      <a:gd name="connsiteY51" fmla="*/ 9209 h 18720"/>
                      <a:gd name="connsiteX52" fmla="*/ 19448 w 34060"/>
                      <a:gd name="connsiteY52" fmla="*/ 9754 h 18720"/>
                      <a:gd name="connsiteX53" fmla="*/ 19812 w 34060"/>
                      <a:gd name="connsiteY53" fmla="*/ 8119 h 18720"/>
                      <a:gd name="connsiteX54" fmla="*/ 19812 w 34060"/>
                      <a:gd name="connsiteY54" fmla="*/ 7028 h 18720"/>
                      <a:gd name="connsiteX55" fmla="*/ 19812 w 34060"/>
                      <a:gd name="connsiteY55" fmla="*/ 6604 h 18720"/>
                      <a:gd name="connsiteX56" fmla="*/ 22175 w 34060"/>
                      <a:gd name="connsiteY56" fmla="*/ 7634 h 18720"/>
                      <a:gd name="connsiteX57" fmla="*/ 22538 w 34060"/>
                      <a:gd name="connsiteY57" fmla="*/ 7634 h 18720"/>
                      <a:gd name="connsiteX58" fmla="*/ 22538 w 34060"/>
                      <a:gd name="connsiteY58" fmla="*/ 6846 h 18720"/>
                      <a:gd name="connsiteX59" fmla="*/ 24840 w 34060"/>
                      <a:gd name="connsiteY59" fmla="*/ 7270 h 18720"/>
                      <a:gd name="connsiteX60" fmla="*/ 26900 w 34060"/>
                      <a:gd name="connsiteY60" fmla="*/ 5453 h 18720"/>
                      <a:gd name="connsiteX61" fmla="*/ 27627 w 34060"/>
                      <a:gd name="connsiteY61" fmla="*/ 3151 h 18720"/>
                      <a:gd name="connsiteX62" fmla="*/ 28900 w 34060"/>
                      <a:gd name="connsiteY62" fmla="*/ 5210 h 18720"/>
                      <a:gd name="connsiteX63" fmla="*/ 31869 w 34060"/>
                      <a:gd name="connsiteY63" fmla="*/ 11996 h 18720"/>
                      <a:gd name="connsiteX64" fmla="*/ 33262 w 34060"/>
                      <a:gd name="connsiteY64" fmla="*/ 15813 h 18720"/>
                      <a:gd name="connsiteX65" fmla="*/ 34050 w 34060"/>
                      <a:gd name="connsiteY65" fmla="*/ 15813 h 18720"/>
                      <a:gd name="connsiteX66" fmla="*/ 30960 w 34060"/>
                      <a:gd name="connsiteY66" fmla="*/ 7331 h 18720"/>
                      <a:gd name="connsiteX67" fmla="*/ 28536 w 34060"/>
                      <a:gd name="connsiteY67" fmla="*/ 3150 h 18720"/>
                      <a:gd name="connsiteX68" fmla="*/ 27749 w 34060"/>
                      <a:gd name="connsiteY68" fmla="*/ 1878 h 18720"/>
                      <a:gd name="connsiteX69" fmla="*/ 27143 w 34060"/>
                      <a:gd name="connsiteY69" fmla="*/ 0 h 18720"/>
                      <a:gd name="connsiteX70" fmla="*/ 26597 w 34060"/>
                      <a:gd name="connsiteY70" fmla="*/ 727 h 18720"/>
                      <a:gd name="connsiteX71" fmla="*/ 3514 w 34060"/>
                      <a:gd name="connsiteY71" fmla="*/ 12117 h 18720"/>
                      <a:gd name="connsiteX72" fmla="*/ 3514 w 34060"/>
                      <a:gd name="connsiteY72" fmla="*/ 9088 h 18720"/>
                      <a:gd name="connsiteX73" fmla="*/ 3878 w 34060"/>
                      <a:gd name="connsiteY73" fmla="*/ 6725 h 18720"/>
                      <a:gd name="connsiteX74" fmla="*/ 5574 w 34060"/>
                      <a:gd name="connsiteY74" fmla="*/ 5150 h 18720"/>
                      <a:gd name="connsiteX75" fmla="*/ 6402 w 34060"/>
                      <a:gd name="connsiteY75" fmla="*/ 5600 h 18720"/>
                      <a:gd name="connsiteX76" fmla="*/ 6422 w 34060"/>
                      <a:gd name="connsiteY76" fmla="*/ 5695 h 18720"/>
                      <a:gd name="connsiteX77" fmla="*/ 6422 w 34060"/>
                      <a:gd name="connsiteY77" fmla="*/ 8724 h 18720"/>
                      <a:gd name="connsiteX78" fmla="*/ 5634 w 34060"/>
                      <a:gd name="connsiteY78" fmla="*/ 11632 h 18720"/>
                      <a:gd name="connsiteX79" fmla="*/ 3696 w 34060"/>
                      <a:gd name="connsiteY79" fmla="*/ 14177 h 18720"/>
                      <a:gd name="connsiteX80" fmla="*/ 3514 w 34060"/>
                      <a:gd name="connsiteY80" fmla="*/ 11875 h 18720"/>
                      <a:gd name="connsiteX81" fmla="*/ 12178 w 34060"/>
                      <a:gd name="connsiteY81" fmla="*/ 12117 h 18720"/>
                      <a:gd name="connsiteX82" fmla="*/ 11814 w 34060"/>
                      <a:gd name="connsiteY82" fmla="*/ 10360 h 18720"/>
                      <a:gd name="connsiteX83" fmla="*/ 11814 w 34060"/>
                      <a:gd name="connsiteY83" fmla="*/ 8482 h 18720"/>
                      <a:gd name="connsiteX84" fmla="*/ 12420 w 34060"/>
                      <a:gd name="connsiteY84" fmla="*/ 10239 h 18720"/>
                      <a:gd name="connsiteX85" fmla="*/ 12420 w 34060"/>
                      <a:gd name="connsiteY85" fmla="*/ 12541 h 18720"/>
                      <a:gd name="connsiteX86" fmla="*/ 12420 w 34060"/>
                      <a:gd name="connsiteY86" fmla="*/ 12844 h 1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4060" h="18720">
                        <a:moveTo>
                          <a:pt x="26597" y="727"/>
                        </a:moveTo>
                        <a:cubicBezTo>
                          <a:pt x="26052" y="1333"/>
                          <a:pt x="26597" y="2121"/>
                          <a:pt x="27203" y="2726"/>
                        </a:cubicBezTo>
                        <a:cubicBezTo>
                          <a:pt x="27154" y="3702"/>
                          <a:pt x="26949" y="4663"/>
                          <a:pt x="26597" y="5574"/>
                        </a:cubicBezTo>
                        <a:cubicBezTo>
                          <a:pt x="26380" y="6350"/>
                          <a:pt x="25911" y="7032"/>
                          <a:pt x="25265" y="7513"/>
                        </a:cubicBezTo>
                        <a:cubicBezTo>
                          <a:pt x="24477" y="7937"/>
                          <a:pt x="23386" y="7513"/>
                          <a:pt x="22780" y="6967"/>
                        </a:cubicBezTo>
                        <a:cubicBezTo>
                          <a:pt x="22175" y="6422"/>
                          <a:pt x="22114" y="6967"/>
                          <a:pt x="22053" y="6967"/>
                        </a:cubicBezTo>
                        <a:cubicBezTo>
                          <a:pt x="21993" y="6967"/>
                          <a:pt x="22053" y="7634"/>
                          <a:pt x="22053" y="7997"/>
                        </a:cubicBezTo>
                        <a:cubicBezTo>
                          <a:pt x="21704" y="7876"/>
                          <a:pt x="21391" y="7667"/>
                          <a:pt x="21145" y="7392"/>
                        </a:cubicBezTo>
                        <a:cubicBezTo>
                          <a:pt x="20799" y="7139"/>
                          <a:pt x="20408" y="6954"/>
                          <a:pt x="19994" y="6846"/>
                        </a:cubicBezTo>
                        <a:cubicBezTo>
                          <a:pt x="19994" y="6846"/>
                          <a:pt x="19388" y="6846"/>
                          <a:pt x="19327" y="6846"/>
                        </a:cubicBezTo>
                        <a:cubicBezTo>
                          <a:pt x="19267" y="6846"/>
                          <a:pt x="19327" y="7816"/>
                          <a:pt x="19327" y="8300"/>
                        </a:cubicBezTo>
                        <a:cubicBezTo>
                          <a:pt x="19327" y="8785"/>
                          <a:pt x="19751" y="9451"/>
                          <a:pt x="19327" y="9997"/>
                        </a:cubicBezTo>
                        <a:cubicBezTo>
                          <a:pt x="18903" y="10542"/>
                          <a:pt x="18055" y="9997"/>
                          <a:pt x="17873" y="9451"/>
                        </a:cubicBezTo>
                        <a:cubicBezTo>
                          <a:pt x="17471" y="8997"/>
                          <a:pt x="17107" y="8510"/>
                          <a:pt x="16782" y="7997"/>
                        </a:cubicBezTo>
                        <a:cubicBezTo>
                          <a:pt x="16782" y="7997"/>
                          <a:pt x="15934" y="7997"/>
                          <a:pt x="15995" y="7997"/>
                        </a:cubicBezTo>
                        <a:cubicBezTo>
                          <a:pt x="16055" y="8723"/>
                          <a:pt x="16055" y="9453"/>
                          <a:pt x="15995" y="10178"/>
                        </a:cubicBezTo>
                        <a:cubicBezTo>
                          <a:pt x="15895" y="11211"/>
                          <a:pt x="15672" y="12228"/>
                          <a:pt x="15328" y="13208"/>
                        </a:cubicBezTo>
                        <a:cubicBezTo>
                          <a:pt x="15328" y="13571"/>
                          <a:pt x="14723" y="14904"/>
                          <a:pt x="13814" y="14844"/>
                        </a:cubicBezTo>
                        <a:cubicBezTo>
                          <a:pt x="13379" y="14813"/>
                          <a:pt x="12990" y="14561"/>
                          <a:pt x="12784" y="14177"/>
                        </a:cubicBezTo>
                        <a:lnTo>
                          <a:pt x="12784" y="13268"/>
                        </a:lnTo>
                        <a:cubicBezTo>
                          <a:pt x="13301" y="11756"/>
                          <a:pt x="13301" y="10115"/>
                          <a:pt x="12784" y="8603"/>
                        </a:cubicBezTo>
                        <a:cubicBezTo>
                          <a:pt x="12588" y="8265"/>
                          <a:pt x="12319" y="7975"/>
                          <a:pt x="11996" y="7755"/>
                        </a:cubicBezTo>
                        <a:cubicBezTo>
                          <a:pt x="11762" y="7667"/>
                          <a:pt x="11503" y="7667"/>
                          <a:pt x="11269" y="7755"/>
                        </a:cubicBezTo>
                        <a:cubicBezTo>
                          <a:pt x="10608" y="8157"/>
                          <a:pt x="10289" y="8945"/>
                          <a:pt x="10481" y="9694"/>
                        </a:cubicBezTo>
                        <a:cubicBezTo>
                          <a:pt x="10481" y="10300"/>
                          <a:pt x="10481" y="10966"/>
                          <a:pt x="10845" y="11572"/>
                        </a:cubicBezTo>
                        <a:cubicBezTo>
                          <a:pt x="10950" y="12251"/>
                          <a:pt x="11112" y="12920"/>
                          <a:pt x="11330" y="13571"/>
                        </a:cubicBezTo>
                        <a:lnTo>
                          <a:pt x="11693" y="14238"/>
                        </a:lnTo>
                        <a:cubicBezTo>
                          <a:pt x="11505" y="15239"/>
                          <a:pt x="11068" y="16177"/>
                          <a:pt x="10421" y="16964"/>
                        </a:cubicBezTo>
                        <a:cubicBezTo>
                          <a:pt x="9754" y="17812"/>
                          <a:pt x="7634" y="19448"/>
                          <a:pt x="5937" y="18358"/>
                        </a:cubicBezTo>
                        <a:cubicBezTo>
                          <a:pt x="4899" y="17585"/>
                          <a:pt x="4168" y="16469"/>
                          <a:pt x="3878" y="15207"/>
                        </a:cubicBezTo>
                        <a:cubicBezTo>
                          <a:pt x="3878" y="15207"/>
                          <a:pt x="3878" y="14541"/>
                          <a:pt x="3878" y="14238"/>
                        </a:cubicBezTo>
                        <a:cubicBezTo>
                          <a:pt x="4713" y="13421"/>
                          <a:pt x="5445" y="12506"/>
                          <a:pt x="6059" y="11511"/>
                        </a:cubicBezTo>
                        <a:cubicBezTo>
                          <a:pt x="6440" y="10662"/>
                          <a:pt x="6705" y="9766"/>
                          <a:pt x="6846" y="8846"/>
                        </a:cubicBezTo>
                        <a:cubicBezTo>
                          <a:pt x="7118" y="7752"/>
                          <a:pt x="7118" y="6607"/>
                          <a:pt x="6846" y="5513"/>
                        </a:cubicBezTo>
                        <a:cubicBezTo>
                          <a:pt x="6723" y="5107"/>
                          <a:pt x="6405" y="4789"/>
                          <a:pt x="5998" y="4665"/>
                        </a:cubicBezTo>
                        <a:cubicBezTo>
                          <a:pt x="5495" y="4450"/>
                          <a:pt x="4926" y="4450"/>
                          <a:pt x="4423" y="4665"/>
                        </a:cubicBezTo>
                        <a:cubicBezTo>
                          <a:pt x="3617" y="5166"/>
                          <a:pt x="3099" y="6021"/>
                          <a:pt x="3029" y="6967"/>
                        </a:cubicBezTo>
                        <a:cubicBezTo>
                          <a:pt x="2829" y="8009"/>
                          <a:pt x="2687" y="9061"/>
                          <a:pt x="2605" y="10118"/>
                        </a:cubicBezTo>
                        <a:cubicBezTo>
                          <a:pt x="2557" y="11528"/>
                          <a:pt x="2720" y="12937"/>
                          <a:pt x="3090" y="14298"/>
                        </a:cubicBezTo>
                        <a:cubicBezTo>
                          <a:pt x="2174" y="15208"/>
                          <a:pt x="1133" y="15983"/>
                          <a:pt x="0" y="16601"/>
                        </a:cubicBezTo>
                        <a:cubicBezTo>
                          <a:pt x="0" y="16601"/>
                          <a:pt x="0" y="16601"/>
                          <a:pt x="0" y="16601"/>
                        </a:cubicBezTo>
                        <a:cubicBezTo>
                          <a:pt x="1060" y="15999"/>
                          <a:pt x="2055" y="15288"/>
                          <a:pt x="2969" y="14480"/>
                        </a:cubicBezTo>
                        <a:lnTo>
                          <a:pt x="2969" y="14480"/>
                        </a:lnTo>
                        <a:cubicBezTo>
                          <a:pt x="3226" y="15824"/>
                          <a:pt x="3931" y="17041"/>
                          <a:pt x="4968" y="17934"/>
                        </a:cubicBezTo>
                        <a:cubicBezTo>
                          <a:pt x="5506" y="18401"/>
                          <a:pt x="6194" y="18659"/>
                          <a:pt x="6907" y="18661"/>
                        </a:cubicBezTo>
                        <a:cubicBezTo>
                          <a:pt x="7859" y="18686"/>
                          <a:pt x="8800" y="18456"/>
                          <a:pt x="9633" y="17994"/>
                        </a:cubicBezTo>
                        <a:cubicBezTo>
                          <a:pt x="11005" y="17270"/>
                          <a:pt x="11999" y="15989"/>
                          <a:pt x="12360" y="14480"/>
                        </a:cubicBezTo>
                        <a:lnTo>
                          <a:pt x="12723" y="14480"/>
                        </a:lnTo>
                        <a:cubicBezTo>
                          <a:pt x="13736" y="14896"/>
                          <a:pt x="14901" y="14541"/>
                          <a:pt x="15510" y="13632"/>
                        </a:cubicBezTo>
                        <a:cubicBezTo>
                          <a:pt x="16122" y="12662"/>
                          <a:pt x="16495" y="11562"/>
                          <a:pt x="16601" y="10421"/>
                        </a:cubicBezTo>
                        <a:lnTo>
                          <a:pt x="16601" y="8724"/>
                        </a:lnTo>
                        <a:lnTo>
                          <a:pt x="17085" y="9209"/>
                        </a:lnTo>
                        <a:cubicBezTo>
                          <a:pt x="17690" y="9852"/>
                          <a:pt x="18623" y="10068"/>
                          <a:pt x="19448" y="9754"/>
                        </a:cubicBezTo>
                        <a:cubicBezTo>
                          <a:pt x="20175" y="9391"/>
                          <a:pt x="19933" y="8603"/>
                          <a:pt x="19812" y="8119"/>
                        </a:cubicBezTo>
                        <a:cubicBezTo>
                          <a:pt x="19691" y="7634"/>
                          <a:pt x="19812" y="7392"/>
                          <a:pt x="19812" y="7028"/>
                        </a:cubicBezTo>
                        <a:cubicBezTo>
                          <a:pt x="19812" y="6665"/>
                          <a:pt x="19812" y="7028"/>
                          <a:pt x="19812" y="6604"/>
                        </a:cubicBezTo>
                        <a:cubicBezTo>
                          <a:pt x="19812" y="6180"/>
                          <a:pt x="20902" y="7694"/>
                          <a:pt x="22175" y="7634"/>
                        </a:cubicBezTo>
                        <a:lnTo>
                          <a:pt x="22538" y="7634"/>
                        </a:lnTo>
                        <a:cubicBezTo>
                          <a:pt x="22600" y="7375"/>
                          <a:pt x="22600" y="7105"/>
                          <a:pt x="22538" y="6846"/>
                        </a:cubicBezTo>
                        <a:cubicBezTo>
                          <a:pt x="23229" y="7261"/>
                          <a:pt x="24047" y="7412"/>
                          <a:pt x="24840" y="7270"/>
                        </a:cubicBezTo>
                        <a:cubicBezTo>
                          <a:pt x="25788" y="7047"/>
                          <a:pt x="26561" y="6365"/>
                          <a:pt x="26900" y="5453"/>
                        </a:cubicBezTo>
                        <a:cubicBezTo>
                          <a:pt x="27261" y="4728"/>
                          <a:pt x="27506" y="3951"/>
                          <a:pt x="27627" y="3151"/>
                        </a:cubicBezTo>
                        <a:lnTo>
                          <a:pt x="28900" y="5210"/>
                        </a:lnTo>
                        <a:cubicBezTo>
                          <a:pt x="30113" y="7368"/>
                          <a:pt x="31107" y="9641"/>
                          <a:pt x="31869" y="11996"/>
                        </a:cubicBezTo>
                        <a:lnTo>
                          <a:pt x="33262" y="15813"/>
                        </a:lnTo>
                        <a:cubicBezTo>
                          <a:pt x="33262" y="15813"/>
                          <a:pt x="34171" y="15813"/>
                          <a:pt x="34050" y="15813"/>
                        </a:cubicBezTo>
                        <a:cubicBezTo>
                          <a:pt x="33245" y="12908"/>
                          <a:pt x="32212" y="10072"/>
                          <a:pt x="30960" y="7331"/>
                        </a:cubicBezTo>
                        <a:cubicBezTo>
                          <a:pt x="30257" y="5879"/>
                          <a:pt x="29447" y="4482"/>
                          <a:pt x="28536" y="3150"/>
                        </a:cubicBezTo>
                        <a:lnTo>
                          <a:pt x="27749" y="1878"/>
                        </a:lnTo>
                        <a:cubicBezTo>
                          <a:pt x="27724" y="1208"/>
                          <a:pt x="27514" y="558"/>
                          <a:pt x="27143" y="0"/>
                        </a:cubicBezTo>
                        <a:cubicBezTo>
                          <a:pt x="27143" y="0"/>
                          <a:pt x="26719" y="364"/>
                          <a:pt x="26597" y="727"/>
                        </a:cubicBezTo>
                        <a:close/>
                        <a:moveTo>
                          <a:pt x="3514" y="12117"/>
                        </a:moveTo>
                        <a:cubicBezTo>
                          <a:pt x="3424" y="11110"/>
                          <a:pt x="3424" y="10096"/>
                          <a:pt x="3514" y="9088"/>
                        </a:cubicBezTo>
                        <a:cubicBezTo>
                          <a:pt x="3546" y="8289"/>
                          <a:pt x="3668" y="7497"/>
                          <a:pt x="3878" y="6725"/>
                        </a:cubicBezTo>
                        <a:cubicBezTo>
                          <a:pt x="4067" y="5902"/>
                          <a:pt x="4739" y="5277"/>
                          <a:pt x="5574" y="5150"/>
                        </a:cubicBezTo>
                        <a:cubicBezTo>
                          <a:pt x="5927" y="5046"/>
                          <a:pt x="6298" y="5248"/>
                          <a:pt x="6402" y="5600"/>
                        </a:cubicBezTo>
                        <a:cubicBezTo>
                          <a:pt x="6411" y="5631"/>
                          <a:pt x="6418" y="5663"/>
                          <a:pt x="6422" y="5695"/>
                        </a:cubicBezTo>
                        <a:cubicBezTo>
                          <a:pt x="6726" y="6682"/>
                          <a:pt x="6726" y="7737"/>
                          <a:pt x="6422" y="8724"/>
                        </a:cubicBezTo>
                        <a:cubicBezTo>
                          <a:pt x="6273" y="9721"/>
                          <a:pt x="6009" y="10697"/>
                          <a:pt x="5634" y="11632"/>
                        </a:cubicBezTo>
                        <a:cubicBezTo>
                          <a:pt x="5121" y="12574"/>
                          <a:pt x="4468" y="13432"/>
                          <a:pt x="3696" y="14177"/>
                        </a:cubicBezTo>
                        <a:cubicBezTo>
                          <a:pt x="3556" y="13418"/>
                          <a:pt x="3496" y="12646"/>
                          <a:pt x="3514" y="11875"/>
                        </a:cubicBezTo>
                        <a:close/>
                        <a:moveTo>
                          <a:pt x="12178" y="12117"/>
                        </a:moveTo>
                        <a:lnTo>
                          <a:pt x="11814" y="10360"/>
                        </a:lnTo>
                        <a:cubicBezTo>
                          <a:pt x="11512" y="9771"/>
                          <a:pt x="11512" y="9072"/>
                          <a:pt x="11814" y="8482"/>
                        </a:cubicBezTo>
                        <a:cubicBezTo>
                          <a:pt x="12203" y="8986"/>
                          <a:pt x="12416" y="9603"/>
                          <a:pt x="12420" y="10239"/>
                        </a:cubicBezTo>
                        <a:cubicBezTo>
                          <a:pt x="12510" y="11004"/>
                          <a:pt x="12510" y="11777"/>
                          <a:pt x="12420" y="12541"/>
                        </a:cubicBezTo>
                        <a:lnTo>
                          <a:pt x="12420" y="12844"/>
                        </a:lnTo>
                        <a:close/>
                      </a:path>
                    </a:pathLst>
                  </a:custGeom>
                  <a:solidFill>
                    <a:srgbClr val="37474F"/>
                  </a:solidFill>
                  <a:ln w="6058" cap="flat">
                    <a:noFill/>
                    <a:prstDash val="solid"/>
                    <a:miter/>
                  </a:ln>
                </p:spPr>
                <p:txBody>
                  <a:bodyPr rtlCol="0" anchor="ctr"/>
                  <a:lstStyle/>
                  <a:p>
                    <a:endParaRPr lang="fr-FR"/>
                  </a:p>
                </p:txBody>
              </p:sp>
              <p:sp>
                <p:nvSpPr>
                  <p:cNvPr id="132" name="Forme libre : forme 131">
                    <a:extLst>
                      <a:ext uri="{FF2B5EF4-FFF2-40B4-BE49-F238E27FC236}">
                        <a16:creationId xmlns:a16="http://schemas.microsoft.com/office/drawing/2014/main" id="{E337CDA8-AEEC-FA6B-2F4C-862E389CD775}"/>
                      </a:ext>
                    </a:extLst>
                  </p:cNvPr>
                  <p:cNvSpPr/>
                  <p:nvPr/>
                </p:nvSpPr>
                <p:spPr>
                  <a:xfrm>
                    <a:off x="2300202" y="4015141"/>
                    <a:ext cx="25351" cy="13268"/>
                  </a:xfrm>
                  <a:custGeom>
                    <a:avLst/>
                    <a:gdLst>
                      <a:gd name="connsiteX0" fmla="*/ 17319 w 25351"/>
                      <a:gd name="connsiteY0" fmla="*/ 0 h 13268"/>
                      <a:gd name="connsiteX1" fmla="*/ 16592 w 25351"/>
                      <a:gd name="connsiteY1" fmla="*/ 0 h 13268"/>
                      <a:gd name="connsiteX2" fmla="*/ 17016 w 25351"/>
                      <a:gd name="connsiteY2" fmla="*/ 606 h 13268"/>
                      <a:gd name="connsiteX3" fmla="*/ 17016 w 25351"/>
                      <a:gd name="connsiteY3" fmla="*/ 606 h 13268"/>
                      <a:gd name="connsiteX4" fmla="*/ 17016 w 25351"/>
                      <a:gd name="connsiteY4" fmla="*/ 1636 h 13268"/>
                      <a:gd name="connsiteX5" fmla="*/ 17016 w 25351"/>
                      <a:gd name="connsiteY5" fmla="*/ 3514 h 13268"/>
                      <a:gd name="connsiteX6" fmla="*/ 17016 w 25351"/>
                      <a:gd name="connsiteY6" fmla="*/ 4362 h 13268"/>
                      <a:gd name="connsiteX7" fmla="*/ 17016 w 25351"/>
                      <a:gd name="connsiteY7" fmla="*/ 4726 h 13268"/>
                      <a:gd name="connsiteX8" fmla="*/ 17016 w 25351"/>
                      <a:gd name="connsiteY8" fmla="*/ 4726 h 13268"/>
                      <a:gd name="connsiteX9" fmla="*/ 16289 w 25351"/>
                      <a:gd name="connsiteY9" fmla="*/ 4423 h 13268"/>
                      <a:gd name="connsiteX10" fmla="*/ 15199 w 25351"/>
                      <a:gd name="connsiteY10" fmla="*/ 4059 h 13268"/>
                      <a:gd name="connsiteX11" fmla="*/ 14472 w 25351"/>
                      <a:gd name="connsiteY11" fmla="*/ 4059 h 13268"/>
                      <a:gd name="connsiteX12" fmla="*/ 14472 w 25351"/>
                      <a:gd name="connsiteY12" fmla="*/ 5877 h 13268"/>
                      <a:gd name="connsiteX13" fmla="*/ 14169 w 25351"/>
                      <a:gd name="connsiteY13" fmla="*/ 6180 h 13268"/>
                      <a:gd name="connsiteX14" fmla="*/ 13442 w 25351"/>
                      <a:gd name="connsiteY14" fmla="*/ 5816 h 13268"/>
                      <a:gd name="connsiteX15" fmla="*/ 12412 w 25351"/>
                      <a:gd name="connsiteY15" fmla="*/ 5211 h 13268"/>
                      <a:gd name="connsiteX16" fmla="*/ 11806 w 25351"/>
                      <a:gd name="connsiteY16" fmla="*/ 5211 h 13268"/>
                      <a:gd name="connsiteX17" fmla="*/ 11806 w 25351"/>
                      <a:gd name="connsiteY17" fmla="*/ 6301 h 13268"/>
                      <a:gd name="connsiteX18" fmla="*/ 11806 w 25351"/>
                      <a:gd name="connsiteY18" fmla="*/ 7513 h 13268"/>
                      <a:gd name="connsiteX19" fmla="*/ 10716 w 25351"/>
                      <a:gd name="connsiteY19" fmla="*/ 6665 h 13268"/>
                      <a:gd name="connsiteX20" fmla="*/ 9988 w 25351"/>
                      <a:gd name="connsiteY20" fmla="*/ 5271 h 13268"/>
                      <a:gd name="connsiteX21" fmla="*/ 9322 w 25351"/>
                      <a:gd name="connsiteY21" fmla="*/ 5271 h 13268"/>
                      <a:gd name="connsiteX22" fmla="*/ 9867 w 25351"/>
                      <a:gd name="connsiteY22" fmla="*/ 6543 h 13268"/>
                      <a:gd name="connsiteX23" fmla="*/ 9867 w 25351"/>
                      <a:gd name="connsiteY23" fmla="*/ 6543 h 13268"/>
                      <a:gd name="connsiteX24" fmla="*/ 9867 w 25351"/>
                      <a:gd name="connsiteY24" fmla="*/ 8240 h 13268"/>
                      <a:gd name="connsiteX25" fmla="*/ 8292 w 25351"/>
                      <a:gd name="connsiteY25" fmla="*/ 10785 h 13268"/>
                      <a:gd name="connsiteX26" fmla="*/ 5625 w 25351"/>
                      <a:gd name="connsiteY26" fmla="*/ 11724 h 13268"/>
                      <a:gd name="connsiteX27" fmla="*/ 5202 w 25351"/>
                      <a:gd name="connsiteY27" fmla="*/ 11451 h 13268"/>
                      <a:gd name="connsiteX28" fmla="*/ 5202 w 25351"/>
                      <a:gd name="connsiteY28" fmla="*/ 8058 h 13268"/>
                      <a:gd name="connsiteX29" fmla="*/ 1022 w 25351"/>
                      <a:gd name="connsiteY29" fmla="*/ 3151 h 13268"/>
                      <a:gd name="connsiteX30" fmla="*/ 476 w 25351"/>
                      <a:gd name="connsiteY30" fmla="*/ 3151 h 13268"/>
                      <a:gd name="connsiteX31" fmla="*/ 52 w 25351"/>
                      <a:gd name="connsiteY31" fmla="*/ 4484 h 13268"/>
                      <a:gd name="connsiteX32" fmla="*/ 719 w 25351"/>
                      <a:gd name="connsiteY32" fmla="*/ 6301 h 13268"/>
                      <a:gd name="connsiteX33" fmla="*/ 3021 w 25351"/>
                      <a:gd name="connsiteY33" fmla="*/ 10179 h 13268"/>
                      <a:gd name="connsiteX34" fmla="*/ 4657 w 25351"/>
                      <a:gd name="connsiteY34" fmla="*/ 11814 h 13268"/>
                      <a:gd name="connsiteX35" fmla="*/ 3990 w 25351"/>
                      <a:gd name="connsiteY35" fmla="*/ 13268 h 13268"/>
                      <a:gd name="connsiteX36" fmla="*/ 4293 w 25351"/>
                      <a:gd name="connsiteY36" fmla="*/ 13268 h 13268"/>
                      <a:gd name="connsiteX37" fmla="*/ 5202 w 25351"/>
                      <a:gd name="connsiteY37" fmla="*/ 11451 h 13268"/>
                      <a:gd name="connsiteX38" fmla="*/ 7626 w 25351"/>
                      <a:gd name="connsiteY38" fmla="*/ 11451 h 13268"/>
                      <a:gd name="connsiteX39" fmla="*/ 9807 w 25351"/>
                      <a:gd name="connsiteY39" fmla="*/ 8846 h 13268"/>
                      <a:gd name="connsiteX40" fmla="*/ 10170 w 25351"/>
                      <a:gd name="connsiteY40" fmla="*/ 7452 h 13268"/>
                      <a:gd name="connsiteX41" fmla="*/ 11503 w 25351"/>
                      <a:gd name="connsiteY41" fmla="*/ 7876 h 13268"/>
                      <a:gd name="connsiteX42" fmla="*/ 12170 w 25351"/>
                      <a:gd name="connsiteY42" fmla="*/ 5756 h 13268"/>
                      <a:gd name="connsiteX43" fmla="*/ 12957 w 25351"/>
                      <a:gd name="connsiteY43" fmla="*/ 6301 h 13268"/>
                      <a:gd name="connsiteX44" fmla="*/ 14411 w 25351"/>
                      <a:gd name="connsiteY44" fmla="*/ 6301 h 13268"/>
                      <a:gd name="connsiteX45" fmla="*/ 14835 w 25351"/>
                      <a:gd name="connsiteY45" fmla="*/ 5271 h 13268"/>
                      <a:gd name="connsiteX46" fmla="*/ 15101 w 25351"/>
                      <a:gd name="connsiteY46" fmla="*/ 4189 h 13268"/>
                      <a:gd name="connsiteX47" fmla="*/ 16182 w 25351"/>
                      <a:gd name="connsiteY47" fmla="*/ 4454 h 13268"/>
                      <a:gd name="connsiteX48" fmla="*/ 16290 w 25351"/>
                      <a:gd name="connsiteY48" fmla="*/ 4968 h 13268"/>
                      <a:gd name="connsiteX49" fmla="*/ 17622 w 25351"/>
                      <a:gd name="connsiteY49" fmla="*/ 3696 h 13268"/>
                      <a:gd name="connsiteX50" fmla="*/ 18047 w 25351"/>
                      <a:gd name="connsiteY50" fmla="*/ 1575 h 13268"/>
                      <a:gd name="connsiteX51" fmla="*/ 18046 w 25351"/>
                      <a:gd name="connsiteY51" fmla="*/ 1212 h 13268"/>
                      <a:gd name="connsiteX52" fmla="*/ 18046 w 25351"/>
                      <a:gd name="connsiteY52" fmla="*/ 1212 h 13268"/>
                      <a:gd name="connsiteX53" fmla="*/ 19803 w 25351"/>
                      <a:gd name="connsiteY53" fmla="*/ 3151 h 13268"/>
                      <a:gd name="connsiteX54" fmla="*/ 21742 w 25351"/>
                      <a:gd name="connsiteY54" fmla="*/ 5998 h 13268"/>
                      <a:gd name="connsiteX55" fmla="*/ 19137 w 25351"/>
                      <a:gd name="connsiteY55" fmla="*/ 7270 h 13268"/>
                      <a:gd name="connsiteX56" fmla="*/ 19561 w 25351"/>
                      <a:gd name="connsiteY56" fmla="*/ 10542 h 13268"/>
                      <a:gd name="connsiteX57" fmla="*/ 23120 w 25351"/>
                      <a:gd name="connsiteY57" fmla="*/ 8314 h 13268"/>
                      <a:gd name="connsiteX58" fmla="*/ 23136 w 25351"/>
                      <a:gd name="connsiteY58" fmla="*/ 8240 h 13268"/>
                      <a:gd name="connsiteX59" fmla="*/ 22772 w 25351"/>
                      <a:gd name="connsiteY59" fmla="*/ 6241 h 13268"/>
                      <a:gd name="connsiteX60" fmla="*/ 24893 w 25351"/>
                      <a:gd name="connsiteY60" fmla="*/ 6241 h 13268"/>
                      <a:gd name="connsiteX61" fmla="*/ 24893 w 25351"/>
                      <a:gd name="connsiteY61" fmla="*/ 5816 h 13268"/>
                      <a:gd name="connsiteX62" fmla="*/ 22348 w 25351"/>
                      <a:gd name="connsiteY62" fmla="*/ 5816 h 13268"/>
                      <a:gd name="connsiteX63" fmla="*/ 21379 w 25351"/>
                      <a:gd name="connsiteY63" fmla="*/ 4241 h 13268"/>
                      <a:gd name="connsiteX64" fmla="*/ 19682 w 25351"/>
                      <a:gd name="connsiteY64" fmla="*/ 2060 h 13268"/>
                      <a:gd name="connsiteX65" fmla="*/ 18349 w 25351"/>
                      <a:gd name="connsiteY65" fmla="*/ 727 h 13268"/>
                      <a:gd name="connsiteX66" fmla="*/ 17683 w 25351"/>
                      <a:gd name="connsiteY66" fmla="*/ 242 h 13268"/>
                      <a:gd name="connsiteX67" fmla="*/ 17319 w 25351"/>
                      <a:gd name="connsiteY67" fmla="*/ 0 h 13268"/>
                      <a:gd name="connsiteX68" fmla="*/ 3809 w 25351"/>
                      <a:gd name="connsiteY68" fmla="*/ 9512 h 13268"/>
                      <a:gd name="connsiteX69" fmla="*/ 1809 w 25351"/>
                      <a:gd name="connsiteY69" fmla="*/ 6180 h 13268"/>
                      <a:gd name="connsiteX70" fmla="*/ 1022 w 25351"/>
                      <a:gd name="connsiteY70" fmla="*/ 4484 h 13268"/>
                      <a:gd name="connsiteX71" fmla="*/ 1022 w 25351"/>
                      <a:gd name="connsiteY71" fmla="*/ 3211 h 13268"/>
                      <a:gd name="connsiteX72" fmla="*/ 4778 w 25351"/>
                      <a:gd name="connsiteY72" fmla="*/ 7695 h 13268"/>
                      <a:gd name="connsiteX73" fmla="*/ 4778 w 25351"/>
                      <a:gd name="connsiteY73" fmla="*/ 10785 h 13268"/>
                      <a:gd name="connsiteX74" fmla="*/ 3748 w 25351"/>
                      <a:gd name="connsiteY74" fmla="*/ 9512 h 13268"/>
                      <a:gd name="connsiteX75" fmla="*/ 21560 w 25351"/>
                      <a:gd name="connsiteY75" fmla="*/ 10118 h 13268"/>
                      <a:gd name="connsiteX76" fmla="*/ 19379 w 25351"/>
                      <a:gd name="connsiteY76" fmla="*/ 10118 h 13268"/>
                      <a:gd name="connsiteX77" fmla="*/ 19379 w 25351"/>
                      <a:gd name="connsiteY77" fmla="*/ 8240 h 13268"/>
                      <a:gd name="connsiteX78" fmla="*/ 21924 w 25351"/>
                      <a:gd name="connsiteY78" fmla="*/ 6604 h 13268"/>
                      <a:gd name="connsiteX79" fmla="*/ 21500 w 25351"/>
                      <a:gd name="connsiteY79" fmla="*/ 10118 h 1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5351" h="13268">
                        <a:moveTo>
                          <a:pt x="17319" y="0"/>
                        </a:moveTo>
                        <a:cubicBezTo>
                          <a:pt x="17319" y="0"/>
                          <a:pt x="16592" y="0"/>
                          <a:pt x="16592" y="0"/>
                        </a:cubicBezTo>
                        <a:cubicBezTo>
                          <a:pt x="16592" y="0"/>
                          <a:pt x="16592" y="424"/>
                          <a:pt x="17016" y="606"/>
                        </a:cubicBezTo>
                        <a:lnTo>
                          <a:pt x="17016" y="606"/>
                        </a:lnTo>
                        <a:cubicBezTo>
                          <a:pt x="17099" y="944"/>
                          <a:pt x="17099" y="1297"/>
                          <a:pt x="17016" y="1636"/>
                        </a:cubicBezTo>
                        <a:cubicBezTo>
                          <a:pt x="17080" y="2260"/>
                          <a:pt x="17080" y="2890"/>
                          <a:pt x="17016" y="3514"/>
                        </a:cubicBezTo>
                        <a:lnTo>
                          <a:pt x="17016" y="4362"/>
                        </a:lnTo>
                        <a:lnTo>
                          <a:pt x="17016" y="4726"/>
                        </a:lnTo>
                        <a:lnTo>
                          <a:pt x="17016" y="4726"/>
                        </a:lnTo>
                        <a:cubicBezTo>
                          <a:pt x="16752" y="4688"/>
                          <a:pt x="16502" y="4584"/>
                          <a:pt x="16289" y="4423"/>
                        </a:cubicBezTo>
                        <a:lnTo>
                          <a:pt x="15199" y="4059"/>
                        </a:lnTo>
                        <a:cubicBezTo>
                          <a:pt x="15199" y="4059"/>
                          <a:pt x="14472" y="4059"/>
                          <a:pt x="14472" y="4059"/>
                        </a:cubicBezTo>
                        <a:cubicBezTo>
                          <a:pt x="14623" y="4656"/>
                          <a:pt x="14623" y="5281"/>
                          <a:pt x="14472" y="5877"/>
                        </a:cubicBezTo>
                        <a:cubicBezTo>
                          <a:pt x="14472" y="5877"/>
                          <a:pt x="14472" y="6180"/>
                          <a:pt x="14169" y="6180"/>
                        </a:cubicBezTo>
                        <a:cubicBezTo>
                          <a:pt x="13866" y="6180"/>
                          <a:pt x="13563" y="5877"/>
                          <a:pt x="13442" y="5816"/>
                        </a:cubicBezTo>
                        <a:cubicBezTo>
                          <a:pt x="13144" y="5545"/>
                          <a:pt x="12793" y="5339"/>
                          <a:pt x="12412" y="5211"/>
                        </a:cubicBezTo>
                        <a:cubicBezTo>
                          <a:pt x="12412" y="5211"/>
                          <a:pt x="11806" y="5211"/>
                          <a:pt x="11806" y="5211"/>
                        </a:cubicBezTo>
                        <a:cubicBezTo>
                          <a:pt x="11748" y="5572"/>
                          <a:pt x="11748" y="5940"/>
                          <a:pt x="11806" y="6301"/>
                        </a:cubicBezTo>
                        <a:cubicBezTo>
                          <a:pt x="11806" y="6301"/>
                          <a:pt x="12170" y="7331"/>
                          <a:pt x="11806" y="7513"/>
                        </a:cubicBezTo>
                        <a:cubicBezTo>
                          <a:pt x="11443" y="7695"/>
                          <a:pt x="11079" y="7149"/>
                          <a:pt x="10716" y="6665"/>
                        </a:cubicBezTo>
                        <a:cubicBezTo>
                          <a:pt x="10802" y="6091"/>
                          <a:pt x="10508" y="5528"/>
                          <a:pt x="9988" y="5271"/>
                        </a:cubicBezTo>
                        <a:cubicBezTo>
                          <a:pt x="9988" y="5271"/>
                          <a:pt x="9322" y="5271"/>
                          <a:pt x="9322" y="5271"/>
                        </a:cubicBezTo>
                        <a:cubicBezTo>
                          <a:pt x="9373" y="5740"/>
                          <a:pt x="9563" y="6183"/>
                          <a:pt x="9867" y="6543"/>
                        </a:cubicBezTo>
                        <a:lnTo>
                          <a:pt x="9867" y="6543"/>
                        </a:lnTo>
                        <a:cubicBezTo>
                          <a:pt x="9925" y="7107"/>
                          <a:pt x="9925" y="7676"/>
                          <a:pt x="9867" y="8240"/>
                        </a:cubicBezTo>
                        <a:cubicBezTo>
                          <a:pt x="9649" y="9243"/>
                          <a:pt x="9093" y="10142"/>
                          <a:pt x="8292" y="10785"/>
                        </a:cubicBezTo>
                        <a:cubicBezTo>
                          <a:pt x="7815" y="11780"/>
                          <a:pt x="6621" y="12201"/>
                          <a:pt x="5625" y="11724"/>
                        </a:cubicBezTo>
                        <a:cubicBezTo>
                          <a:pt x="5473" y="11651"/>
                          <a:pt x="5331" y="11559"/>
                          <a:pt x="5202" y="11451"/>
                        </a:cubicBezTo>
                        <a:cubicBezTo>
                          <a:pt x="5567" y="10350"/>
                          <a:pt x="5567" y="9160"/>
                          <a:pt x="5202" y="8058"/>
                        </a:cubicBezTo>
                        <a:cubicBezTo>
                          <a:pt x="4573" y="5901"/>
                          <a:pt x="3052" y="4115"/>
                          <a:pt x="1022" y="3151"/>
                        </a:cubicBezTo>
                        <a:cubicBezTo>
                          <a:pt x="853" y="3053"/>
                          <a:pt x="645" y="3053"/>
                          <a:pt x="476" y="3151"/>
                        </a:cubicBezTo>
                        <a:cubicBezTo>
                          <a:pt x="-130" y="3514"/>
                          <a:pt x="-8" y="4059"/>
                          <a:pt x="52" y="4484"/>
                        </a:cubicBezTo>
                        <a:cubicBezTo>
                          <a:pt x="193" y="5116"/>
                          <a:pt x="417" y="5727"/>
                          <a:pt x="719" y="6301"/>
                        </a:cubicBezTo>
                        <a:cubicBezTo>
                          <a:pt x="1350" y="7670"/>
                          <a:pt x="2121" y="8969"/>
                          <a:pt x="3021" y="10179"/>
                        </a:cubicBezTo>
                        <a:cubicBezTo>
                          <a:pt x="3487" y="10798"/>
                          <a:pt x="4037" y="11349"/>
                          <a:pt x="4657" y="11814"/>
                        </a:cubicBezTo>
                        <a:cubicBezTo>
                          <a:pt x="4511" y="12330"/>
                          <a:pt x="4286" y="12821"/>
                          <a:pt x="3990" y="13268"/>
                        </a:cubicBezTo>
                        <a:cubicBezTo>
                          <a:pt x="3990" y="13268"/>
                          <a:pt x="3990" y="13268"/>
                          <a:pt x="4293" y="13268"/>
                        </a:cubicBezTo>
                        <a:cubicBezTo>
                          <a:pt x="4680" y="12708"/>
                          <a:pt x="4986" y="12096"/>
                          <a:pt x="5202" y="11451"/>
                        </a:cubicBezTo>
                        <a:cubicBezTo>
                          <a:pt x="5976" y="11781"/>
                          <a:pt x="6851" y="11781"/>
                          <a:pt x="7626" y="11451"/>
                        </a:cubicBezTo>
                        <a:cubicBezTo>
                          <a:pt x="8766" y="11035"/>
                          <a:pt x="9598" y="10042"/>
                          <a:pt x="9807" y="8846"/>
                        </a:cubicBezTo>
                        <a:cubicBezTo>
                          <a:pt x="9992" y="8400"/>
                          <a:pt x="10114" y="7931"/>
                          <a:pt x="10170" y="7452"/>
                        </a:cubicBezTo>
                        <a:cubicBezTo>
                          <a:pt x="10546" y="7755"/>
                          <a:pt x="11022" y="7906"/>
                          <a:pt x="11503" y="7876"/>
                        </a:cubicBezTo>
                        <a:cubicBezTo>
                          <a:pt x="12775" y="7876"/>
                          <a:pt x="12412" y="6543"/>
                          <a:pt x="12170" y="5756"/>
                        </a:cubicBezTo>
                        <a:cubicBezTo>
                          <a:pt x="12407" y="5972"/>
                          <a:pt x="12672" y="6155"/>
                          <a:pt x="12957" y="6301"/>
                        </a:cubicBezTo>
                        <a:cubicBezTo>
                          <a:pt x="13413" y="6538"/>
                          <a:pt x="13956" y="6538"/>
                          <a:pt x="14411" y="6301"/>
                        </a:cubicBezTo>
                        <a:cubicBezTo>
                          <a:pt x="14731" y="6061"/>
                          <a:pt x="14893" y="5666"/>
                          <a:pt x="14835" y="5271"/>
                        </a:cubicBezTo>
                        <a:cubicBezTo>
                          <a:pt x="14610" y="4899"/>
                          <a:pt x="14729" y="4415"/>
                          <a:pt x="15101" y="4189"/>
                        </a:cubicBezTo>
                        <a:cubicBezTo>
                          <a:pt x="15473" y="3964"/>
                          <a:pt x="15957" y="4082"/>
                          <a:pt x="16182" y="4454"/>
                        </a:cubicBezTo>
                        <a:cubicBezTo>
                          <a:pt x="16276" y="4608"/>
                          <a:pt x="16314" y="4790"/>
                          <a:pt x="16290" y="4968"/>
                        </a:cubicBezTo>
                        <a:cubicBezTo>
                          <a:pt x="17380" y="4968"/>
                          <a:pt x="17562" y="4180"/>
                          <a:pt x="17622" y="3696"/>
                        </a:cubicBezTo>
                        <a:cubicBezTo>
                          <a:pt x="17822" y="3002"/>
                          <a:pt x="17964" y="2293"/>
                          <a:pt x="18047" y="1575"/>
                        </a:cubicBezTo>
                        <a:lnTo>
                          <a:pt x="18046" y="1212"/>
                        </a:lnTo>
                        <a:lnTo>
                          <a:pt x="18046" y="1212"/>
                        </a:lnTo>
                        <a:cubicBezTo>
                          <a:pt x="18680" y="1813"/>
                          <a:pt x="19267" y="2461"/>
                          <a:pt x="19803" y="3151"/>
                        </a:cubicBezTo>
                        <a:cubicBezTo>
                          <a:pt x="20545" y="4031"/>
                          <a:pt x="21195" y="4986"/>
                          <a:pt x="21742" y="5998"/>
                        </a:cubicBezTo>
                        <a:cubicBezTo>
                          <a:pt x="20776" y="6182"/>
                          <a:pt x="19876" y="6622"/>
                          <a:pt x="19137" y="7270"/>
                        </a:cubicBezTo>
                        <a:cubicBezTo>
                          <a:pt x="18228" y="8119"/>
                          <a:pt x="17077" y="10179"/>
                          <a:pt x="19561" y="10542"/>
                        </a:cubicBezTo>
                        <a:cubicBezTo>
                          <a:pt x="21159" y="10910"/>
                          <a:pt x="22752" y="9912"/>
                          <a:pt x="23120" y="8314"/>
                        </a:cubicBezTo>
                        <a:cubicBezTo>
                          <a:pt x="23125" y="8289"/>
                          <a:pt x="23131" y="8265"/>
                          <a:pt x="23136" y="8240"/>
                        </a:cubicBezTo>
                        <a:cubicBezTo>
                          <a:pt x="23163" y="7555"/>
                          <a:pt x="23039" y="6872"/>
                          <a:pt x="22772" y="6241"/>
                        </a:cubicBezTo>
                        <a:cubicBezTo>
                          <a:pt x="23476" y="6150"/>
                          <a:pt x="24189" y="6150"/>
                          <a:pt x="24893" y="6241"/>
                        </a:cubicBezTo>
                        <a:cubicBezTo>
                          <a:pt x="25377" y="6241"/>
                          <a:pt x="25620" y="5877"/>
                          <a:pt x="24893" y="5816"/>
                        </a:cubicBezTo>
                        <a:cubicBezTo>
                          <a:pt x="24047" y="5727"/>
                          <a:pt x="23194" y="5727"/>
                          <a:pt x="22348" y="5816"/>
                        </a:cubicBezTo>
                        <a:cubicBezTo>
                          <a:pt x="22083" y="5257"/>
                          <a:pt x="21758" y="4729"/>
                          <a:pt x="21379" y="4241"/>
                        </a:cubicBezTo>
                        <a:cubicBezTo>
                          <a:pt x="20851" y="3485"/>
                          <a:pt x="20285" y="2757"/>
                          <a:pt x="19682" y="2060"/>
                        </a:cubicBezTo>
                        <a:lnTo>
                          <a:pt x="18349" y="727"/>
                        </a:lnTo>
                        <a:lnTo>
                          <a:pt x="17683" y="242"/>
                        </a:lnTo>
                        <a:cubicBezTo>
                          <a:pt x="17570" y="149"/>
                          <a:pt x="17449" y="68"/>
                          <a:pt x="17319" y="0"/>
                        </a:cubicBezTo>
                        <a:close/>
                        <a:moveTo>
                          <a:pt x="3809" y="9512"/>
                        </a:moveTo>
                        <a:cubicBezTo>
                          <a:pt x="3032" y="8471"/>
                          <a:pt x="2362" y="7355"/>
                          <a:pt x="1809" y="6180"/>
                        </a:cubicBezTo>
                        <a:cubicBezTo>
                          <a:pt x="1509" y="5633"/>
                          <a:pt x="1246" y="5066"/>
                          <a:pt x="1022" y="4484"/>
                        </a:cubicBezTo>
                        <a:cubicBezTo>
                          <a:pt x="1022" y="4120"/>
                          <a:pt x="719" y="3575"/>
                          <a:pt x="1022" y="3211"/>
                        </a:cubicBezTo>
                        <a:cubicBezTo>
                          <a:pt x="2811" y="4158"/>
                          <a:pt x="4159" y="5767"/>
                          <a:pt x="4778" y="7695"/>
                        </a:cubicBezTo>
                        <a:cubicBezTo>
                          <a:pt x="5018" y="8711"/>
                          <a:pt x="5018" y="9769"/>
                          <a:pt x="4778" y="10785"/>
                        </a:cubicBezTo>
                        <a:cubicBezTo>
                          <a:pt x="4387" y="10402"/>
                          <a:pt x="4041" y="9975"/>
                          <a:pt x="3748" y="9512"/>
                        </a:cubicBezTo>
                        <a:close/>
                        <a:moveTo>
                          <a:pt x="21560" y="10118"/>
                        </a:moveTo>
                        <a:cubicBezTo>
                          <a:pt x="20886" y="10508"/>
                          <a:pt x="20054" y="10508"/>
                          <a:pt x="19379" y="10118"/>
                        </a:cubicBezTo>
                        <a:cubicBezTo>
                          <a:pt x="18713" y="9633"/>
                          <a:pt x="19076" y="8785"/>
                          <a:pt x="19379" y="8240"/>
                        </a:cubicBezTo>
                        <a:cubicBezTo>
                          <a:pt x="19989" y="7392"/>
                          <a:pt x="20899" y="6807"/>
                          <a:pt x="21924" y="6604"/>
                        </a:cubicBezTo>
                        <a:cubicBezTo>
                          <a:pt x="22722" y="7706"/>
                          <a:pt x="22537" y="9237"/>
                          <a:pt x="21500" y="10118"/>
                        </a:cubicBezTo>
                        <a:close/>
                      </a:path>
                    </a:pathLst>
                  </a:custGeom>
                  <a:solidFill>
                    <a:srgbClr val="37474F"/>
                  </a:solidFill>
                  <a:ln w="6058" cap="flat">
                    <a:noFill/>
                    <a:prstDash val="solid"/>
                    <a:miter/>
                  </a:ln>
                </p:spPr>
                <p:txBody>
                  <a:bodyPr rtlCol="0" anchor="ctr"/>
                  <a:lstStyle/>
                  <a:p>
                    <a:endParaRPr lang="fr-FR"/>
                  </a:p>
                </p:txBody>
              </p:sp>
              <p:sp>
                <p:nvSpPr>
                  <p:cNvPr id="133" name="Forme libre : forme 132">
                    <a:extLst>
                      <a:ext uri="{FF2B5EF4-FFF2-40B4-BE49-F238E27FC236}">
                        <a16:creationId xmlns:a16="http://schemas.microsoft.com/office/drawing/2014/main" id="{88821723-4593-2068-D601-F83A300B1ED0}"/>
                      </a:ext>
                    </a:extLst>
                  </p:cNvPr>
                  <p:cNvSpPr/>
                  <p:nvPr/>
                </p:nvSpPr>
                <p:spPr>
                  <a:xfrm>
                    <a:off x="2331581" y="3995922"/>
                    <a:ext cx="26805" cy="15765"/>
                  </a:xfrm>
                  <a:custGeom>
                    <a:avLst/>
                    <a:gdLst>
                      <a:gd name="connsiteX0" fmla="*/ 18839 w 26805"/>
                      <a:gd name="connsiteY0" fmla="*/ 2982 h 15765"/>
                      <a:gd name="connsiteX1" fmla="*/ 18354 w 26805"/>
                      <a:gd name="connsiteY1" fmla="*/ 3830 h 15765"/>
                      <a:gd name="connsiteX2" fmla="*/ 17930 w 26805"/>
                      <a:gd name="connsiteY2" fmla="*/ 6011 h 15765"/>
                      <a:gd name="connsiteX3" fmla="*/ 16719 w 26805"/>
                      <a:gd name="connsiteY3" fmla="*/ 5345 h 15765"/>
                      <a:gd name="connsiteX4" fmla="*/ 16113 w 26805"/>
                      <a:gd name="connsiteY4" fmla="*/ 5345 h 15765"/>
                      <a:gd name="connsiteX5" fmla="*/ 15446 w 26805"/>
                      <a:gd name="connsiteY5" fmla="*/ 6133 h 15765"/>
                      <a:gd name="connsiteX6" fmla="*/ 13265 w 26805"/>
                      <a:gd name="connsiteY6" fmla="*/ 5345 h 15765"/>
                      <a:gd name="connsiteX7" fmla="*/ 11447 w 26805"/>
                      <a:gd name="connsiteY7" fmla="*/ 7162 h 15765"/>
                      <a:gd name="connsiteX8" fmla="*/ 11447 w 26805"/>
                      <a:gd name="connsiteY8" fmla="*/ 8132 h 15765"/>
                      <a:gd name="connsiteX9" fmla="*/ 10478 w 26805"/>
                      <a:gd name="connsiteY9" fmla="*/ 5587 h 15765"/>
                      <a:gd name="connsiteX10" fmla="*/ 8418 w 26805"/>
                      <a:gd name="connsiteY10" fmla="*/ 1346 h 15765"/>
                      <a:gd name="connsiteX11" fmla="*/ 4662 w 26805"/>
                      <a:gd name="connsiteY11" fmla="*/ 195 h 15765"/>
                      <a:gd name="connsiteX12" fmla="*/ 3268 w 26805"/>
                      <a:gd name="connsiteY12" fmla="*/ 1528 h 15765"/>
                      <a:gd name="connsiteX13" fmla="*/ 2420 w 26805"/>
                      <a:gd name="connsiteY13" fmla="*/ 3285 h 15765"/>
                      <a:gd name="connsiteX14" fmla="*/ 2420 w 26805"/>
                      <a:gd name="connsiteY14" fmla="*/ 4254 h 15765"/>
                      <a:gd name="connsiteX15" fmla="*/ 421 w 26805"/>
                      <a:gd name="connsiteY15" fmla="*/ 3224 h 15765"/>
                      <a:gd name="connsiteX16" fmla="*/ 57 w 26805"/>
                      <a:gd name="connsiteY16" fmla="*/ 3224 h 15765"/>
                      <a:gd name="connsiteX17" fmla="*/ 2360 w 26805"/>
                      <a:gd name="connsiteY17" fmla="*/ 4497 h 15765"/>
                      <a:gd name="connsiteX18" fmla="*/ 2360 w 26805"/>
                      <a:gd name="connsiteY18" fmla="*/ 7223 h 15765"/>
                      <a:gd name="connsiteX19" fmla="*/ 3147 w 26805"/>
                      <a:gd name="connsiteY19" fmla="*/ 10071 h 15765"/>
                      <a:gd name="connsiteX20" fmla="*/ 3995 w 26805"/>
                      <a:gd name="connsiteY20" fmla="*/ 10858 h 15765"/>
                      <a:gd name="connsiteX21" fmla="*/ 5268 w 26805"/>
                      <a:gd name="connsiteY21" fmla="*/ 10858 h 15765"/>
                      <a:gd name="connsiteX22" fmla="*/ 5571 w 26805"/>
                      <a:gd name="connsiteY22" fmla="*/ 6981 h 15765"/>
                      <a:gd name="connsiteX23" fmla="*/ 2965 w 26805"/>
                      <a:gd name="connsiteY23" fmla="*/ 4800 h 15765"/>
                      <a:gd name="connsiteX24" fmla="*/ 4662 w 26805"/>
                      <a:gd name="connsiteY24" fmla="*/ 922 h 15765"/>
                      <a:gd name="connsiteX25" fmla="*/ 6543 w 26805"/>
                      <a:gd name="connsiteY25" fmla="*/ 804 h 15765"/>
                      <a:gd name="connsiteX26" fmla="*/ 6661 w 26805"/>
                      <a:gd name="connsiteY26" fmla="*/ 922 h 15765"/>
                      <a:gd name="connsiteX27" fmla="*/ 7934 w 26805"/>
                      <a:gd name="connsiteY27" fmla="*/ 2255 h 15765"/>
                      <a:gd name="connsiteX28" fmla="*/ 9569 w 26805"/>
                      <a:gd name="connsiteY28" fmla="*/ 5951 h 15765"/>
                      <a:gd name="connsiteX29" fmla="*/ 11024 w 26805"/>
                      <a:gd name="connsiteY29" fmla="*/ 9646 h 15765"/>
                      <a:gd name="connsiteX30" fmla="*/ 11023 w 26805"/>
                      <a:gd name="connsiteY30" fmla="*/ 10010 h 15765"/>
                      <a:gd name="connsiteX31" fmla="*/ 11569 w 26805"/>
                      <a:gd name="connsiteY31" fmla="*/ 13342 h 15765"/>
                      <a:gd name="connsiteX32" fmla="*/ 12356 w 26805"/>
                      <a:gd name="connsiteY32" fmla="*/ 13342 h 15765"/>
                      <a:gd name="connsiteX33" fmla="*/ 11872 w 26805"/>
                      <a:gd name="connsiteY33" fmla="*/ 10010 h 15765"/>
                      <a:gd name="connsiteX34" fmla="*/ 11872 w 26805"/>
                      <a:gd name="connsiteY34" fmla="*/ 10010 h 15765"/>
                      <a:gd name="connsiteX35" fmla="*/ 12356 w 26805"/>
                      <a:gd name="connsiteY35" fmla="*/ 7405 h 15765"/>
                      <a:gd name="connsiteX36" fmla="*/ 13326 w 26805"/>
                      <a:gd name="connsiteY36" fmla="*/ 6254 h 15765"/>
                      <a:gd name="connsiteX37" fmla="*/ 14356 w 26805"/>
                      <a:gd name="connsiteY37" fmla="*/ 6557 h 15765"/>
                      <a:gd name="connsiteX38" fmla="*/ 15386 w 26805"/>
                      <a:gd name="connsiteY38" fmla="*/ 8071 h 15765"/>
                      <a:gd name="connsiteX39" fmla="*/ 15386 w 26805"/>
                      <a:gd name="connsiteY39" fmla="*/ 8616 h 15765"/>
                      <a:gd name="connsiteX40" fmla="*/ 16234 w 26805"/>
                      <a:gd name="connsiteY40" fmla="*/ 8616 h 15765"/>
                      <a:gd name="connsiteX41" fmla="*/ 16234 w 26805"/>
                      <a:gd name="connsiteY41" fmla="*/ 8253 h 15765"/>
                      <a:gd name="connsiteX42" fmla="*/ 16234 w 26805"/>
                      <a:gd name="connsiteY42" fmla="*/ 7405 h 15765"/>
                      <a:gd name="connsiteX43" fmla="*/ 16597 w 26805"/>
                      <a:gd name="connsiteY43" fmla="*/ 6314 h 15765"/>
                      <a:gd name="connsiteX44" fmla="*/ 18294 w 26805"/>
                      <a:gd name="connsiteY44" fmla="*/ 8071 h 15765"/>
                      <a:gd name="connsiteX45" fmla="*/ 19142 w 26805"/>
                      <a:gd name="connsiteY45" fmla="*/ 8071 h 15765"/>
                      <a:gd name="connsiteX46" fmla="*/ 19142 w 26805"/>
                      <a:gd name="connsiteY46" fmla="*/ 4799 h 15765"/>
                      <a:gd name="connsiteX47" fmla="*/ 19142 w 26805"/>
                      <a:gd name="connsiteY47" fmla="*/ 3951 h 15765"/>
                      <a:gd name="connsiteX48" fmla="*/ 19627 w 26805"/>
                      <a:gd name="connsiteY48" fmla="*/ 4800 h 15765"/>
                      <a:gd name="connsiteX49" fmla="*/ 20111 w 26805"/>
                      <a:gd name="connsiteY49" fmla="*/ 6617 h 15765"/>
                      <a:gd name="connsiteX50" fmla="*/ 20899 w 26805"/>
                      <a:gd name="connsiteY50" fmla="*/ 8495 h 15765"/>
                      <a:gd name="connsiteX51" fmla="*/ 22959 w 26805"/>
                      <a:gd name="connsiteY51" fmla="*/ 12070 h 15765"/>
                      <a:gd name="connsiteX52" fmla="*/ 26231 w 26805"/>
                      <a:gd name="connsiteY52" fmla="*/ 15766 h 15765"/>
                      <a:gd name="connsiteX53" fmla="*/ 26776 w 26805"/>
                      <a:gd name="connsiteY53" fmla="*/ 15766 h 15765"/>
                      <a:gd name="connsiteX54" fmla="*/ 23565 w 26805"/>
                      <a:gd name="connsiteY54" fmla="*/ 11767 h 15765"/>
                      <a:gd name="connsiteX55" fmla="*/ 21262 w 26805"/>
                      <a:gd name="connsiteY55" fmla="*/ 7465 h 15765"/>
                      <a:gd name="connsiteX56" fmla="*/ 20596 w 26805"/>
                      <a:gd name="connsiteY56" fmla="*/ 5345 h 15765"/>
                      <a:gd name="connsiteX57" fmla="*/ 19808 w 26805"/>
                      <a:gd name="connsiteY57" fmla="*/ 3709 h 15765"/>
                      <a:gd name="connsiteX58" fmla="*/ 18839 w 26805"/>
                      <a:gd name="connsiteY58" fmla="*/ 2982 h 15765"/>
                      <a:gd name="connsiteX59" fmla="*/ 4117 w 26805"/>
                      <a:gd name="connsiteY59" fmla="*/ 6435 h 15765"/>
                      <a:gd name="connsiteX60" fmla="*/ 5207 w 26805"/>
                      <a:gd name="connsiteY60" fmla="*/ 10010 h 15765"/>
                      <a:gd name="connsiteX61" fmla="*/ 4662 w 26805"/>
                      <a:gd name="connsiteY61" fmla="*/ 10737 h 15765"/>
                      <a:gd name="connsiteX62" fmla="*/ 4662 w 26805"/>
                      <a:gd name="connsiteY62" fmla="*/ 10737 h 15765"/>
                      <a:gd name="connsiteX63" fmla="*/ 4662 w 26805"/>
                      <a:gd name="connsiteY63" fmla="*/ 10737 h 15765"/>
                      <a:gd name="connsiteX64" fmla="*/ 4056 w 26805"/>
                      <a:gd name="connsiteY64" fmla="*/ 10010 h 15765"/>
                      <a:gd name="connsiteX65" fmla="*/ 3390 w 26805"/>
                      <a:gd name="connsiteY65" fmla="*/ 7526 h 15765"/>
                      <a:gd name="connsiteX66" fmla="*/ 3390 w 26805"/>
                      <a:gd name="connsiteY66" fmla="*/ 5224 h 15765"/>
                      <a:gd name="connsiteX67" fmla="*/ 4117 w 26805"/>
                      <a:gd name="connsiteY67" fmla="*/ 6435 h 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805" h="15765">
                        <a:moveTo>
                          <a:pt x="18839" y="2982"/>
                        </a:moveTo>
                        <a:cubicBezTo>
                          <a:pt x="18475" y="2982"/>
                          <a:pt x="18415" y="3588"/>
                          <a:pt x="18354" y="3830"/>
                        </a:cubicBezTo>
                        <a:cubicBezTo>
                          <a:pt x="18155" y="4545"/>
                          <a:pt x="18013" y="5274"/>
                          <a:pt x="17930" y="6011"/>
                        </a:cubicBezTo>
                        <a:cubicBezTo>
                          <a:pt x="17571" y="5716"/>
                          <a:pt x="17160" y="5490"/>
                          <a:pt x="16719" y="5345"/>
                        </a:cubicBezTo>
                        <a:cubicBezTo>
                          <a:pt x="16528" y="5248"/>
                          <a:pt x="16303" y="5248"/>
                          <a:pt x="16113" y="5345"/>
                        </a:cubicBezTo>
                        <a:cubicBezTo>
                          <a:pt x="15825" y="5545"/>
                          <a:pt x="15596" y="5816"/>
                          <a:pt x="15446" y="6133"/>
                        </a:cubicBezTo>
                        <a:cubicBezTo>
                          <a:pt x="14940" y="5460"/>
                          <a:pt x="14084" y="5152"/>
                          <a:pt x="13265" y="5345"/>
                        </a:cubicBezTo>
                        <a:cubicBezTo>
                          <a:pt x="12354" y="5539"/>
                          <a:pt x="11642" y="6251"/>
                          <a:pt x="11447" y="7162"/>
                        </a:cubicBezTo>
                        <a:cubicBezTo>
                          <a:pt x="11427" y="7485"/>
                          <a:pt x="11427" y="7809"/>
                          <a:pt x="11447" y="8132"/>
                        </a:cubicBezTo>
                        <a:cubicBezTo>
                          <a:pt x="11084" y="7284"/>
                          <a:pt x="10781" y="6435"/>
                          <a:pt x="10478" y="5587"/>
                        </a:cubicBezTo>
                        <a:cubicBezTo>
                          <a:pt x="10093" y="4046"/>
                          <a:pt x="9392" y="2602"/>
                          <a:pt x="8418" y="1346"/>
                        </a:cubicBezTo>
                        <a:cubicBezTo>
                          <a:pt x="7561" y="170"/>
                          <a:pt x="6031" y="-300"/>
                          <a:pt x="4662" y="195"/>
                        </a:cubicBezTo>
                        <a:cubicBezTo>
                          <a:pt x="4088" y="508"/>
                          <a:pt x="3607" y="968"/>
                          <a:pt x="3268" y="1528"/>
                        </a:cubicBezTo>
                        <a:cubicBezTo>
                          <a:pt x="2878" y="2055"/>
                          <a:pt x="2590" y="2651"/>
                          <a:pt x="2420" y="3285"/>
                        </a:cubicBezTo>
                        <a:cubicBezTo>
                          <a:pt x="2387" y="3607"/>
                          <a:pt x="2387" y="3932"/>
                          <a:pt x="2420" y="4254"/>
                        </a:cubicBezTo>
                        <a:lnTo>
                          <a:pt x="421" y="3224"/>
                        </a:lnTo>
                        <a:cubicBezTo>
                          <a:pt x="421" y="3224"/>
                          <a:pt x="-185" y="3224"/>
                          <a:pt x="57" y="3224"/>
                        </a:cubicBezTo>
                        <a:lnTo>
                          <a:pt x="2360" y="4497"/>
                        </a:lnTo>
                        <a:cubicBezTo>
                          <a:pt x="2239" y="5401"/>
                          <a:pt x="2239" y="6318"/>
                          <a:pt x="2360" y="7223"/>
                        </a:cubicBezTo>
                        <a:cubicBezTo>
                          <a:pt x="2472" y="8207"/>
                          <a:pt x="2738" y="9168"/>
                          <a:pt x="3147" y="10071"/>
                        </a:cubicBezTo>
                        <a:cubicBezTo>
                          <a:pt x="3337" y="10419"/>
                          <a:pt x="3634" y="10695"/>
                          <a:pt x="3995" y="10858"/>
                        </a:cubicBezTo>
                        <a:cubicBezTo>
                          <a:pt x="4401" y="11037"/>
                          <a:pt x="4862" y="11037"/>
                          <a:pt x="5268" y="10858"/>
                        </a:cubicBezTo>
                        <a:cubicBezTo>
                          <a:pt x="6722" y="9828"/>
                          <a:pt x="6237" y="8192"/>
                          <a:pt x="5571" y="6981"/>
                        </a:cubicBezTo>
                        <a:cubicBezTo>
                          <a:pt x="4928" y="6020"/>
                          <a:pt x="4024" y="5263"/>
                          <a:pt x="2965" y="4800"/>
                        </a:cubicBezTo>
                        <a:cubicBezTo>
                          <a:pt x="2949" y="3324"/>
                          <a:pt x="3567" y="1912"/>
                          <a:pt x="4662" y="922"/>
                        </a:cubicBezTo>
                        <a:cubicBezTo>
                          <a:pt x="5149" y="370"/>
                          <a:pt x="5991" y="317"/>
                          <a:pt x="6543" y="804"/>
                        </a:cubicBezTo>
                        <a:cubicBezTo>
                          <a:pt x="6585" y="841"/>
                          <a:pt x="6624" y="880"/>
                          <a:pt x="6661" y="922"/>
                        </a:cubicBezTo>
                        <a:cubicBezTo>
                          <a:pt x="7132" y="1320"/>
                          <a:pt x="7558" y="1766"/>
                          <a:pt x="7934" y="2255"/>
                        </a:cubicBezTo>
                        <a:cubicBezTo>
                          <a:pt x="8653" y="3402"/>
                          <a:pt x="9204" y="4647"/>
                          <a:pt x="9569" y="5951"/>
                        </a:cubicBezTo>
                        <a:cubicBezTo>
                          <a:pt x="9964" y="7216"/>
                          <a:pt x="10450" y="8451"/>
                          <a:pt x="11024" y="9646"/>
                        </a:cubicBezTo>
                        <a:lnTo>
                          <a:pt x="11023" y="10010"/>
                        </a:lnTo>
                        <a:cubicBezTo>
                          <a:pt x="10757" y="11149"/>
                          <a:pt x="10953" y="12347"/>
                          <a:pt x="11569" y="13342"/>
                        </a:cubicBezTo>
                        <a:cubicBezTo>
                          <a:pt x="11569" y="13342"/>
                          <a:pt x="12296" y="13342"/>
                          <a:pt x="12356" y="13342"/>
                        </a:cubicBezTo>
                        <a:cubicBezTo>
                          <a:pt x="12621" y="12210"/>
                          <a:pt x="12448" y="11020"/>
                          <a:pt x="11872" y="10010"/>
                        </a:cubicBezTo>
                        <a:lnTo>
                          <a:pt x="11872" y="10010"/>
                        </a:lnTo>
                        <a:cubicBezTo>
                          <a:pt x="11915" y="9124"/>
                          <a:pt x="12078" y="8247"/>
                          <a:pt x="12356" y="7405"/>
                        </a:cubicBezTo>
                        <a:cubicBezTo>
                          <a:pt x="12490" y="6895"/>
                          <a:pt x="12846" y="6473"/>
                          <a:pt x="13326" y="6254"/>
                        </a:cubicBezTo>
                        <a:cubicBezTo>
                          <a:pt x="13698" y="6119"/>
                          <a:pt x="14115" y="6242"/>
                          <a:pt x="14356" y="6557"/>
                        </a:cubicBezTo>
                        <a:cubicBezTo>
                          <a:pt x="14805" y="6980"/>
                          <a:pt x="15157" y="7497"/>
                          <a:pt x="15386" y="8071"/>
                        </a:cubicBezTo>
                        <a:lnTo>
                          <a:pt x="15386" y="8616"/>
                        </a:lnTo>
                        <a:cubicBezTo>
                          <a:pt x="15386" y="8616"/>
                          <a:pt x="16294" y="8616"/>
                          <a:pt x="16234" y="8616"/>
                        </a:cubicBezTo>
                        <a:cubicBezTo>
                          <a:pt x="16173" y="8616"/>
                          <a:pt x="16234" y="8616"/>
                          <a:pt x="16234" y="8253"/>
                        </a:cubicBezTo>
                        <a:cubicBezTo>
                          <a:pt x="16205" y="7971"/>
                          <a:pt x="16205" y="7687"/>
                          <a:pt x="16234" y="7405"/>
                        </a:cubicBezTo>
                        <a:cubicBezTo>
                          <a:pt x="16207" y="7007"/>
                          <a:pt x="16338" y="6616"/>
                          <a:pt x="16597" y="6314"/>
                        </a:cubicBezTo>
                        <a:cubicBezTo>
                          <a:pt x="17506" y="6738"/>
                          <a:pt x="17809" y="7526"/>
                          <a:pt x="18294" y="8071"/>
                        </a:cubicBezTo>
                        <a:cubicBezTo>
                          <a:pt x="18778" y="8616"/>
                          <a:pt x="19263" y="8071"/>
                          <a:pt x="19142" y="8071"/>
                        </a:cubicBezTo>
                        <a:cubicBezTo>
                          <a:pt x="18718" y="7022"/>
                          <a:pt x="18718" y="5849"/>
                          <a:pt x="19142" y="4799"/>
                        </a:cubicBezTo>
                        <a:cubicBezTo>
                          <a:pt x="19142" y="4800"/>
                          <a:pt x="19142" y="4254"/>
                          <a:pt x="19142" y="3951"/>
                        </a:cubicBezTo>
                        <a:cubicBezTo>
                          <a:pt x="19369" y="4191"/>
                          <a:pt x="19535" y="4482"/>
                          <a:pt x="19627" y="4800"/>
                        </a:cubicBezTo>
                        <a:cubicBezTo>
                          <a:pt x="19627" y="5405"/>
                          <a:pt x="19930" y="6011"/>
                          <a:pt x="20111" y="6617"/>
                        </a:cubicBezTo>
                        <a:lnTo>
                          <a:pt x="20899" y="8495"/>
                        </a:lnTo>
                        <a:cubicBezTo>
                          <a:pt x="21504" y="9732"/>
                          <a:pt x="22192" y="10927"/>
                          <a:pt x="22959" y="12070"/>
                        </a:cubicBezTo>
                        <a:cubicBezTo>
                          <a:pt x="23810" y="13495"/>
                          <a:pt x="24919" y="14748"/>
                          <a:pt x="26231" y="15766"/>
                        </a:cubicBezTo>
                        <a:cubicBezTo>
                          <a:pt x="26231" y="15766"/>
                          <a:pt x="26958" y="15766"/>
                          <a:pt x="26776" y="15766"/>
                        </a:cubicBezTo>
                        <a:cubicBezTo>
                          <a:pt x="25618" y="14505"/>
                          <a:pt x="24545" y="13170"/>
                          <a:pt x="23565" y="11767"/>
                        </a:cubicBezTo>
                        <a:cubicBezTo>
                          <a:pt x="22669" y="10406"/>
                          <a:pt x="21898" y="8966"/>
                          <a:pt x="21262" y="7465"/>
                        </a:cubicBezTo>
                        <a:cubicBezTo>
                          <a:pt x="20985" y="6777"/>
                          <a:pt x="20763" y="6068"/>
                          <a:pt x="20596" y="5345"/>
                        </a:cubicBezTo>
                        <a:cubicBezTo>
                          <a:pt x="20562" y="4716"/>
                          <a:pt x="20278" y="4128"/>
                          <a:pt x="19808" y="3709"/>
                        </a:cubicBezTo>
                        <a:cubicBezTo>
                          <a:pt x="19662" y="3293"/>
                          <a:pt x="19279" y="3006"/>
                          <a:pt x="18839" y="2982"/>
                        </a:cubicBezTo>
                        <a:close/>
                        <a:moveTo>
                          <a:pt x="4117" y="6435"/>
                        </a:moveTo>
                        <a:cubicBezTo>
                          <a:pt x="5163" y="7301"/>
                          <a:pt x="5592" y="8708"/>
                          <a:pt x="5207" y="10010"/>
                        </a:cubicBezTo>
                        <a:cubicBezTo>
                          <a:pt x="5082" y="10290"/>
                          <a:pt x="4895" y="10538"/>
                          <a:pt x="4662" y="10737"/>
                        </a:cubicBezTo>
                        <a:lnTo>
                          <a:pt x="4662" y="10737"/>
                        </a:lnTo>
                        <a:lnTo>
                          <a:pt x="4662" y="10737"/>
                        </a:lnTo>
                        <a:cubicBezTo>
                          <a:pt x="4298" y="10737"/>
                          <a:pt x="4177" y="10192"/>
                          <a:pt x="4056" y="10010"/>
                        </a:cubicBezTo>
                        <a:cubicBezTo>
                          <a:pt x="3742" y="9209"/>
                          <a:pt x="3519" y="8376"/>
                          <a:pt x="3390" y="7526"/>
                        </a:cubicBezTo>
                        <a:cubicBezTo>
                          <a:pt x="3327" y="6760"/>
                          <a:pt x="3327" y="5990"/>
                          <a:pt x="3390" y="5224"/>
                        </a:cubicBezTo>
                        <a:cubicBezTo>
                          <a:pt x="3662" y="5609"/>
                          <a:pt x="3905" y="6014"/>
                          <a:pt x="4117" y="6435"/>
                        </a:cubicBezTo>
                        <a:close/>
                      </a:path>
                    </a:pathLst>
                  </a:custGeom>
                  <a:solidFill>
                    <a:srgbClr val="37474F"/>
                  </a:solidFill>
                  <a:ln w="6058" cap="flat">
                    <a:noFill/>
                    <a:prstDash val="solid"/>
                    <a:miter/>
                  </a:ln>
                </p:spPr>
                <p:txBody>
                  <a:bodyPr rtlCol="0" anchor="ctr"/>
                  <a:lstStyle/>
                  <a:p>
                    <a:endParaRPr lang="fr-FR"/>
                  </a:p>
                </p:txBody>
              </p:sp>
              <p:sp>
                <p:nvSpPr>
                  <p:cNvPr id="134" name="Forme libre : forme 133">
                    <a:extLst>
                      <a:ext uri="{FF2B5EF4-FFF2-40B4-BE49-F238E27FC236}">
                        <a16:creationId xmlns:a16="http://schemas.microsoft.com/office/drawing/2014/main" id="{776A8A24-5E8F-A9A8-CC97-BE46CD797BB4}"/>
                      </a:ext>
                    </a:extLst>
                  </p:cNvPr>
                  <p:cNvSpPr/>
                  <p:nvPr/>
                </p:nvSpPr>
                <p:spPr>
                  <a:xfrm>
                    <a:off x="2354177" y="3989392"/>
                    <a:ext cx="18130" cy="10178"/>
                  </a:xfrm>
                  <a:custGeom>
                    <a:avLst/>
                    <a:gdLst>
                      <a:gd name="connsiteX0" fmla="*/ 17873 w 18130"/>
                      <a:gd name="connsiteY0" fmla="*/ 2726 h 10178"/>
                      <a:gd name="connsiteX1" fmla="*/ 15268 w 18130"/>
                      <a:gd name="connsiteY1" fmla="*/ 2726 h 10178"/>
                      <a:gd name="connsiteX2" fmla="*/ 14177 w 18130"/>
                      <a:gd name="connsiteY2" fmla="*/ 1757 h 10178"/>
                      <a:gd name="connsiteX3" fmla="*/ 11451 w 18130"/>
                      <a:gd name="connsiteY3" fmla="*/ 0 h 10178"/>
                      <a:gd name="connsiteX4" fmla="*/ 10603 w 18130"/>
                      <a:gd name="connsiteY4" fmla="*/ 0 h 10178"/>
                      <a:gd name="connsiteX5" fmla="*/ 11390 w 18130"/>
                      <a:gd name="connsiteY5" fmla="*/ 2484 h 10178"/>
                      <a:gd name="connsiteX6" fmla="*/ 11390 w 18130"/>
                      <a:gd name="connsiteY6" fmla="*/ 3756 h 10178"/>
                      <a:gd name="connsiteX7" fmla="*/ 10239 w 18130"/>
                      <a:gd name="connsiteY7" fmla="*/ 3757 h 10178"/>
                      <a:gd name="connsiteX8" fmla="*/ 9512 w 18130"/>
                      <a:gd name="connsiteY8" fmla="*/ 3757 h 10178"/>
                      <a:gd name="connsiteX9" fmla="*/ 9512 w 18130"/>
                      <a:gd name="connsiteY9" fmla="*/ 4665 h 10178"/>
                      <a:gd name="connsiteX10" fmla="*/ 8240 w 18130"/>
                      <a:gd name="connsiteY10" fmla="*/ 4120 h 10178"/>
                      <a:gd name="connsiteX11" fmla="*/ 7695 w 18130"/>
                      <a:gd name="connsiteY11" fmla="*/ 4120 h 10178"/>
                      <a:gd name="connsiteX12" fmla="*/ 7695 w 18130"/>
                      <a:gd name="connsiteY12" fmla="*/ 5271 h 10178"/>
                      <a:gd name="connsiteX13" fmla="*/ 6725 w 18130"/>
                      <a:gd name="connsiteY13" fmla="*/ 4726 h 10178"/>
                      <a:gd name="connsiteX14" fmla="*/ 6059 w 18130"/>
                      <a:gd name="connsiteY14" fmla="*/ 4726 h 10178"/>
                      <a:gd name="connsiteX15" fmla="*/ 6362 w 18130"/>
                      <a:gd name="connsiteY15" fmla="*/ 5574 h 10178"/>
                      <a:gd name="connsiteX16" fmla="*/ 6362 w 18130"/>
                      <a:gd name="connsiteY16" fmla="*/ 6604 h 10178"/>
                      <a:gd name="connsiteX17" fmla="*/ 5937 w 18130"/>
                      <a:gd name="connsiteY17" fmla="*/ 6604 h 10178"/>
                      <a:gd name="connsiteX18" fmla="*/ 5453 w 18130"/>
                      <a:gd name="connsiteY18" fmla="*/ 6241 h 10178"/>
                      <a:gd name="connsiteX19" fmla="*/ 4483 w 18130"/>
                      <a:gd name="connsiteY19" fmla="*/ 5756 h 10178"/>
                      <a:gd name="connsiteX20" fmla="*/ 3938 w 18130"/>
                      <a:gd name="connsiteY20" fmla="*/ 5756 h 10178"/>
                      <a:gd name="connsiteX21" fmla="*/ 3938 w 18130"/>
                      <a:gd name="connsiteY21" fmla="*/ 7149 h 10178"/>
                      <a:gd name="connsiteX22" fmla="*/ 3938 w 18130"/>
                      <a:gd name="connsiteY22" fmla="*/ 7937 h 10178"/>
                      <a:gd name="connsiteX23" fmla="*/ 3575 w 18130"/>
                      <a:gd name="connsiteY23" fmla="*/ 8603 h 10178"/>
                      <a:gd name="connsiteX24" fmla="*/ 909 w 18130"/>
                      <a:gd name="connsiteY24" fmla="*/ 5998 h 10178"/>
                      <a:gd name="connsiteX25" fmla="*/ 242 w 18130"/>
                      <a:gd name="connsiteY25" fmla="*/ 5998 h 10178"/>
                      <a:gd name="connsiteX26" fmla="*/ 1091 w 18130"/>
                      <a:gd name="connsiteY26" fmla="*/ 8119 h 10178"/>
                      <a:gd name="connsiteX27" fmla="*/ 0 w 18130"/>
                      <a:gd name="connsiteY27" fmla="*/ 10179 h 10178"/>
                      <a:gd name="connsiteX28" fmla="*/ 0 w 18130"/>
                      <a:gd name="connsiteY28" fmla="*/ 10179 h 10178"/>
                      <a:gd name="connsiteX29" fmla="*/ 1515 w 18130"/>
                      <a:gd name="connsiteY29" fmla="*/ 8240 h 10178"/>
                      <a:gd name="connsiteX30" fmla="*/ 1515 w 18130"/>
                      <a:gd name="connsiteY30" fmla="*/ 7937 h 10178"/>
                      <a:gd name="connsiteX31" fmla="*/ 3575 w 18130"/>
                      <a:gd name="connsiteY31" fmla="*/ 8785 h 10178"/>
                      <a:gd name="connsiteX32" fmla="*/ 4548 w 18130"/>
                      <a:gd name="connsiteY32" fmla="*/ 7481 h 10178"/>
                      <a:gd name="connsiteX33" fmla="*/ 4544 w 18130"/>
                      <a:gd name="connsiteY33" fmla="*/ 7452 h 10178"/>
                      <a:gd name="connsiteX34" fmla="*/ 4544 w 18130"/>
                      <a:gd name="connsiteY34" fmla="*/ 5998 h 10178"/>
                      <a:gd name="connsiteX35" fmla="*/ 6664 w 18130"/>
                      <a:gd name="connsiteY35" fmla="*/ 6665 h 10178"/>
                      <a:gd name="connsiteX36" fmla="*/ 7089 w 18130"/>
                      <a:gd name="connsiteY36" fmla="*/ 5695 h 10178"/>
                      <a:gd name="connsiteX37" fmla="*/ 7089 w 18130"/>
                      <a:gd name="connsiteY37" fmla="*/ 5150 h 10178"/>
                      <a:gd name="connsiteX38" fmla="*/ 7452 w 18130"/>
                      <a:gd name="connsiteY38" fmla="*/ 5150 h 10178"/>
                      <a:gd name="connsiteX39" fmla="*/ 7997 w 18130"/>
                      <a:gd name="connsiteY39" fmla="*/ 5150 h 10178"/>
                      <a:gd name="connsiteX40" fmla="*/ 8422 w 18130"/>
                      <a:gd name="connsiteY40" fmla="*/ 4059 h 10178"/>
                      <a:gd name="connsiteX41" fmla="*/ 9754 w 18130"/>
                      <a:gd name="connsiteY41" fmla="*/ 4059 h 10178"/>
                      <a:gd name="connsiteX42" fmla="*/ 10262 w 18130"/>
                      <a:gd name="connsiteY42" fmla="*/ 3369 h 10178"/>
                      <a:gd name="connsiteX43" fmla="*/ 10239 w 18130"/>
                      <a:gd name="connsiteY43" fmla="*/ 3272 h 10178"/>
                      <a:gd name="connsiteX44" fmla="*/ 11693 w 18130"/>
                      <a:gd name="connsiteY44" fmla="*/ 3272 h 10178"/>
                      <a:gd name="connsiteX45" fmla="*/ 12299 w 18130"/>
                      <a:gd name="connsiteY45" fmla="*/ 2060 h 10178"/>
                      <a:gd name="connsiteX46" fmla="*/ 11814 w 18130"/>
                      <a:gd name="connsiteY46" fmla="*/ 848 h 10178"/>
                      <a:gd name="connsiteX47" fmla="*/ 12844 w 18130"/>
                      <a:gd name="connsiteY47" fmla="*/ 1575 h 10178"/>
                      <a:gd name="connsiteX48" fmla="*/ 14480 w 18130"/>
                      <a:gd name="connsiteY48" fmla="*/ 2969 h 10178"/>
                      <a:gd name="connsiteX49" fmla="*/ 13753 w 18130"/>
                      <a:gd name="connsiteY49" fmla="*/ 3393 h 10178"/>
                      <a:gd name="connsiteX50" fmla="*/ 14420 w 18130"/>
                      <a:gd name="connsiteY50" fmla="*/ 4968 h 10178"/>
                      <a:gd name="connsiteX51" fmla="*/ 15874 w 18130"/>
                      <a:gd name="connsiteY51" fmla="*/ 3635 h 10178"/>
                      <a:gd name="connsiteX52" fmla="*/ 15510 w 18130"/>
                      <a:gd name="connsiteY52" fmla="*/ 3029 h 10178"/>
                      <a:gd name="connsiteX53" fmla="*/ 17509 w 18130"/>
                      <a:gd name="connsiteY53" fmla="*/ 3029 h 10178"/>
                      <a:gd name="connsiteX54" fmla="*/ 17873 w 18130"/>
                      <a:gd name="connsiteY54" fmla="*/ 2726 h 10178"/>
                      <a:gd name="connsiteX55" fmla="*/ 15025 w 18130"/>
                      <a:gd name="connsiteY55" fmla="*/ 4484 h 10178"/>
                      <a:gd name="connsiteX56" fmla="*/ 14662 w 18130"/>
                      <a:gd name="connsiteY56" fmla="*/ 4847 h 10178"/>
                      <a:gd name="connsiteX57" fmla="*/ 14298 w 18130"/>
                      <a:gd name="connsiteY57" fmla="*/ 4484 h 10178"/>
                      <a:gd name="connsiteX58" fmla="*/ 14844 w 18130"/>
                      <a:gd name="connsiteY58" fmla="*/ 3575 h 10178"/>
                      <a:gd name="connsiteX59" fmla="*/ 14844 w 18130"/>
                      <a:gd name="connsiteY59" fmla="*/ 3575 h 10178"/>
                      <a:gd name="connsiteX60" fmla="*/ 15025 w 18130"/>
                      <a:gd name="connsiteY60" fmla="*/ 4484 h 1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130" h="10178">
                        <a:moveTo>
                          <a:pt x="17873" y="2726"/>
                        </a:moveTo>
                        <a:cubicBezTo>
                          <a:pt x="17018" y="2513"/>
                          <a:pt x="16123" y="2513"/>
                          <a:pt x="15268" y="2726"/>
                        </a:cubicBezTo>
                        <a:cubicBezTo>
                          <a:pt x="14933" y="2372"/>
                          <a:pt x="14569" y="2048"/>
                          <a:pt x="14177" y="1757"/>
                        </a:cubicBezTo>
                        <a:cubicBezTo>
                          <a:pt x="13330" y="1081"/>
                          <a:pt x="12416" y="493"/>
                          <a:pt x="11451" y="0"/>
                        </a:cubicBezTo>
                        <a:cubicBezTo>
                          <a:pt x="11451" y="0"/>
                          <a:pt x="10481" y="0"/>
                          <a:pt x="10603" y="0"/>
                        </a:cubicBezTo>
                        <a:cubicBezTo>
                          <a:pt x="11009" y="775"/>
                          <a:pt x="11276" y="1616"/>
                          <a:pt x="11390" y="2484"/>
                        </a:cubicBezTo>
                        <a:cubicBezTo>
                          <a:pt x="11507" y="2900"/>
                          <a:pt x="11507" y="3340"/>
                          <a:pt x="11390" y="3756"/>
                        </a:cubicBezTo>
                        <a:cubicBezTo>
                          <a:pt x="11390" y="4120"/>
                          <a:pt x="10603" y="3757"/>
                          <a:pt x="10239" y="3757"/>
                        </a:cubicBezTo>
                        <a:cubicBezTo>
                          <a:pt x="9876" y="3757"/>
                          <a:pt x="9573" y="3757"/>
                          <a:pt x="9512" y="3757"/>
                        </a:cubicBezTo>
                        <a:cubicBezTo>
                          <a:pt x="9451" y="3757"/>
                          <a:pt x="9512" y="4605"/>
                          <a:pt x="9512" y="4665"/>
                        </a:cubicBezTo>
                        <a:cubicBezTo>
                          <a:pt x="9512" y="4726"/>
                          <a:pt x="8482" y="4180"/>
                          <a:pt x="8240" y="4120"/>
                        </a:cubicBezTo>
                        <a:cubicBezTo>
                          <a:pt x="7997" y="4059"/>
                          <a:pt x="7695" y="4120"/>
                          <a:pt x="7695" y="4120"/>
                        </a:cubicBezTo>
                        <a:cubicBezTo>
                          <a:pt x="7695" y="4120"/>
                          <a:pt x="7997" y="4968"/>
                          <a:pt x="7695" y="5271"/>
                        </a:cubicBezTo>
                        <a:lnTo>
                          <a:pt x="6725" y="4726"/>
                        </a:lnTo>
                        <a:cubicBezTo>
                          <a:pt x="6725" y="4726"/>
                          <a:pt x="5937" y="4726"/>
                          <a:pt x="6059" y="4726"/>
                        </a:cubicBezTo>
                        <a:cubicBezTo>
                          <a:pt x="6196" y="4995"/>
                          <a:pt x="6297" y="5279"/>
                          <a:pt x="6362" y="5574"/>
                        </a:cubicBezTo>
                        <a:cubicBezTo>
                          <a:pt x="6362" y="5574"/>
                          <a:pt x="6725" y="6422"/>
                          <a:pt x="6362" y="6604"/>
                        </a:cubicBezTo>
                        <a:cubicBezTo>
                          <a:pt x="5998" y="6786"/>
                          <a:pt x="6362" y="6604"/>
                          <a:pt x="5937" y="6604"/>
                        </a:cubicBezTo>
                        <a:lnTo>
                          <a:pt x="5453" y="6241"/>
                        </a:lnTo>
                        <a:cubicBezTo>
                          <a:pt x="5163" y="6020"/>
                          <a:pt x="4834" y="5855"/>
                          <a:pt x="4483" y="5756"/>
                        </a:cubicBezTo>
                        <a:cubicBezTo>
                          <a:pt x="4483" y="5756"/>
                          <a:pt x="3938" y="5756"/>
                          <a:pt x="3938" y="5756"/>
                        </a:cubicBezTo>
                        <a:cubicBezTo>
                          <a:pt x="3878" y="6218"/>
                          <a:pt x="3878" y="6687"/>
                          <a:pt x="3938" y="7149"/>
                        </a:cubicBezTo>
                        <a:cubicBezTo>
                          <a:pt x="3968" y="7411"/>
                          <a:pt x="3968" y="7675"/>
                          <a:pt x="3938" y="7937"/>
                        </a:cubicBezTo>
                        <a:cubicBezTo>
                          <a:pt x="3952" y="8210"/>
                          <a:pt x="3811" y="8467"/>
                          <a:pt x="3575" y="8603"/>
                        </a:cubicBezTo>
                        <a:cubicBezTo>
                          <a:pt x="2605" y="8967"/>
                          <a:pt x="1151" y="6362"/>
                          <a:pt x="909" y="5998"/>
                        </a:cubicBezTo>
                        <a:cubicBezTo>
                          <a:pt x="666" y="5635"/>
                          <a:pt x="182" y="5998"/>
                          <a:pt x="242" y="5998"/>
                        </a:cubicBezTo>
                        <a:cubicBezTo>
                          <a:pt x="577" y="6683"/>
                          <a:pt x="861" y="7392"/>
                          <a:pt x="1091" y="8119"/>
                        </a:cubicBezTo>
                        <a:cubicBezTo>
                          <a:pt x="1091" y="8846"/>
                          <a:pt x="1091" y="9876"/>
                          <a:pt x="0" y="10179"/>
                        </a:cubicBezTo>
                        <a:cubicBezTo>
                          <a:pt x="0" y="10179"/>
                          <a:pt x="0" y="10179"/>
                          <a:pt x="0" y="10179"/>
                        </a:cubicBezTo>
                        <a:cubicBezTo>
                          <a:pt x="1454" y="10179"/>
                          <a:pt x="1636" y="9028"/>
                          <a:pt x="1515" y="8240"/>
                        </a:cubicBezTo>
                        <a:cubicBezTo>
                          <a:pt x="1521" y="8139"/>
                          <a:pt x="1521" y="8038"/>
                          <a:pt x="1515" y="7937"/>
                        </a:cubicBezTo>
                        <a:cubicBezTo>
                          <a:pt x="2023" y="8537"/>
                          <a:pt x="2791" y="8854"/>
                          <a:pt x="3575" y="8785"/>
                        </a:cubicBezTo>
                        <a:cubicBezTo>
                          <a:pt x="4204" y="8694"/>
                          <a:pt x="4640" y="8110"/>
                          <a:pt x="4548" y="7481"/>
                        </a:cubicBezTo>
                        <a:cubicBezTo>
                          <a:pt x="4547" y="7471"/>
                          <a:pt x="4546" y="7462"/>
                          <a:pt x="4544" y="7452"/>
                        </a:cubicBezTo>
                        <a:cubicBezTo>
                          <a:pt x="4573" y="6968"/>
                          <a:pt x="4573" y="6483"/>
                          <a:pt x="4544" y="5998"/>
                        </a:cubicBezTo>
                        <a:cubicBezTo>
                          <a:pt x="5150" y="6422"/>
                          <a:pt x="5816" y="7028"/>
                          <a:pt x="6664" y="6665"/>
                        </a:cubicBezTo>
                        <a:cubicBezTo>
                          <a:pt x="7513" y="6301"/>
                          <a:pt x="7149" y="6059"/>
                          <a:pt x="7089" y="5695"/>
                        </a:cubicBezTo>
                        <a:cubicBezTo>
                          <a:pt x="7117" y="5514"/>
                          <a:pt x="7117" y="5331"/>
                          <a:pt x="7089" y="5150"/>
                        </a:cubicBezTo>
                        <a:lnTo>
                          <a:pt x="7452" y="5150"/>
                        </a:lnTo>
                        <a:cubicBezTo>
                          <a:pt x="7624" y="5236"/>
                          <a:pt x="7826" y="5236"/>
                          <a:pt x="7997" y="5150"/>
                        </a:cubicBezTo>
                        <a:cubicBezTo>
                          <a:pt x="8603" y="5150"/>
                          <a:pt x="8543" y="4484"/>
                          <a:pt x="8422" y="4059"/>
                        </a:cubicBezTo>
                        <a:cubicBezTo>
                          <a:pt x="8837" y="4286"/>
                          <a:pt x="9339" y="4286"/>
                          <a:pt x="9754" y="4059"/>
                        </a:cubicBezTo>
                        <a:cubicBezTo>
                          <a:pt x="10085" y="4009"/>
                          <a:pt x="10313" y="3700"/>
                          <a:pt x="10262" y="3369"/>
                        </a:cubicBezTo>
                        <a:cubicBezTo>
                          <a:pt x="10257" y="3336"/>
                          <a:pt x="10249" y="3304"/>
                          <a:pt x="10239" y="3272"/>
                        </a:cubicBezTo>
                        <a:cubicBezTo>
                          <a:pt x="10712" y="3425"/>
                          <a:pt x="11221" y="3425"/>
                          <a:pt x="11693" y="3272"/>
                        </a:cubicBezTo>
                        <a:cubicBezTo>
                          <a:pt x="12123" y="3029"/>
                          <a:pt x="12363" y="2550"/>
                          <a:pt x="12299" y="2060"/>
                        </a:cubicBezTo>
                        <a:cubicBezTo>
                          <a:pt x="12192" y="1637"/>
                          <a:pt x="12029" y="1229"/>
                          <a:pt x="11814" y="848"/>
                        </a:cubicBezTo>
                        <a:lnTo>
                          <a:pt x="12844" y="1575"/>
                        </a:lnTo>
                        <a:cubicBezTo>
                          <a:pt x="13455" y="1958"/>
                          <a:pt x="14006" y="2427"/>
                          <a:pt x="14480" y="2969"/>
                        </a:cubicBezTo>
                        <a:cubicBezTo>
                          <a:pt x="14212" y="3060"/>
                          <a:pt x="13965" y="3204"/>
                          <a:pt x="13753" y="3393"/>
                        </a:cubicBezTo>
                        <a:cubicBezTo>
                          <a:pt x="13147" y="3878"/>
                          <a:pt x="13026" y="4847"/>
                          <a:pt x="14420" y="4968"/>
                        </a:cubicBezTo>
                        <a:cubicBezTo>
                          <a:pt x="15813" y="5089"/>
                          <a:pt x="16055" y="4180"/>
                          <a:pt x="15874" y="3635"/>
                        </a:cubicBezTo>
                        <a:cubicBezTo>
                          <a:pt x="15798" y="3409"/>
                          <a:pt x="15674" y="3202"/>
                          <a:pt x="15510" y="3029"/>
                        </a:cubicBezTo>
                        <a:cubicBezTo>
                          <a:pt x="16168" y="2875"/>
                          <a:pt x="16852" y="2875"/>
                          <a:pt x="17509" y="3029"/>
                        </a:cubicBezTo>
                        <a:cubicBezTo>
                          <a:pt x="17873" y="3151"/>
                          <a:pt x="18479" y="2787"/>
                          <a:pt x="17873" y="2726"/>
                        </a:cubicBezTo>
                        <a:close/>
                        <a:moveTo>
                          <a:pt x="15025" y="4484"/>
                        </a:moveTo>
                        <a:cubicBezTo>
                          <a:pt x="15025" y="4684"/>
                          <a:pt x="14863" y="4847"/>
                          <a:pt x="14662" y="4847"/>
                        </a:cubicBezTo>
                        <a:cubicBezTo>
                          <a:pt x="14461" y="4847"/>
                          <a:pt x="14298" y="4684"/>
                          <a:pt x="14298" y="4484"/>
                        </a:cubicBezTo>
                        <a:cubicBezTo>
                          <a:pt x="14298" y="4120"/>
                          <a:pt x="14298" y="3817"/>
                          <a:pt x="14844" y="3575"/>
                        </a:cubicBezTo>
                        <a:lnTo>
                          <a:pt x="14844" y="3575"/>
                        </a:lnTo>
                        <a:cubicBezTo>
                          <a:pt x="15066" y="3822"/>
                          <a:pt x="15135" y="4170"/>
                          <a:pt x="15025" y="4484"/>
                        </a:cubicBezTo>
                        <a:close/>
                      </a:path>
                    </a:pathLst>
                  </a:custGeom>
                  <a:solidFill>
                    <a:srgbClr val="37474F"/>
                  </a:solidFill>
                  <a:ln w="6058" cap="flat">
                    <a:noFill/>
                    <a:prstDash val="solid"/>
                    <a:miter/>
                  </a:ln>
                </p:spPr>
                <p:txBody>
                  <a:bodyPr rtlCol="0" anchor="ctr"/>
                  <a:lstStyle/>
                  <a:p>
                    <a:endParaRPr lang="fr-FR"/>
                  </a:p>
                </p:txBody>
              </p:sp>
              <p:sp>
                <p:nvSpPr>
                  <p:cNvPr id="135" name="Forme libre : forme 134">
                    <a:extLst>
                      <a:ext uri="{FF2B5EF4-FFF2-40B4-BE49-F238E27FC236}">
                        <a16:creationId xmlns:a16="http://schemas.microsoft.com/office/drawing/2014/main" id="{1995E9D9-440A-261D-BA90-F93BAB32E43B}"/>
                      </a:ext>
                    </a:extLst>
                  </p:cNvPr>
                  <p:cNvSpPr/>
                  <p:nvPr/>
                </p:nvSpPr>
                <p:spPr>
                  <a:xfrm>
                    <a:off x="2362500" y="3975087"/>
                    <a:ext cx="13851" cy="14258"/>
                  </a:xfrm>
                  <a:custGeom>
                    <a:avLst/>
                    <a:gdLst>
                      <a:gd name="connsiteX0" fmla="*/ 10034 w 13851"/>
                      <a:gd name="connsiteY0" fmla="*/ 68 h 14258"/>
                      <a:gd name="connsiteX1" fmla="*/ 11185 w 13851"/>
                      <a:gd name="connsiteY1" fmla="*/ 3703 h 14258"/>
                      <a:gd name="connsiteX2" fmla="*/ 11912 w 13851"/>
                      <a:gd name="connsiteY2" fmla="*/ 7459 h 14258"/>
                      <a:gd name="connsiteX3" fmla="*/ 12336 w 13851"/>
                      <a:gd name="connsiteY3" fmla="*/ 11215 h 14258"/>
                      <a:gd name="connsiteX4" fmla="*/ 12336 w 13851"/>
                      <a:gd name="connsiteY4" fmla="*/ 11215 h 14258"/>
                      <a:gd name="connsiteX5" fmla="*/ 10337 w 13851"/>
                      <a:gd name="connsiteY5" fmla="*/ 8792 h 14258"/>
                      <a:gd name="connsiteX6" fmla="*/ 7308 w 13851"/>
                      <a:gd name="connsiteY6" fmla="*/ 6611 h 14258"/>
                      <a:gd name="connsiteX7" fmla="*/ 4218 w 13851"/>
                      <a:gd name="connsiteY7" fmla="*/ 6611 h 14258"/>
                      <a:gd name="connsiteX8" fmla="*/ 3127 w 13851"/>
                      <a:gd name="connsiteY8" fmla="*/ 7459 h 14258"/>
                      <a:gd name="connsiteX9" fmla="*/ 1794 w 13851"/>
                      <a:gd name="connsiteY9" fmla="*/ 7459 h 14258"/>
                      <a:gd name="connsiteX10" fmla="*/ 401 w 13851"/>
                      <a:gd name="connsiteY10" fmla="*/ 7459 h 14258"/>
                      <a:gd name="connsiteX11" fmla="*/ 37 w 13851"/>
                      <a:gd name="connsiteY11" fmla="*/ 7459 h 14258"/>
                      <a:gd name="connsiteX12" fmla="*/ 2824 w 13851"/>
                      <a:gd name="connsiteY12" fmla="*/ 7883 h 14258"/>
                      <a:gd name="connsiteX13" fmla="*/ 2824 w 13851"/>
                      <a:gd name="connsiteY13" fmla="*/ 7883 h 14258"/>
                      <a:gd name="connsiteX14" fmla="*/ 2279 w 13851"/>
                      <a:gd name="connsiteY14" fmla="*/ 8974 h 14258"/>
                      <a:gd name="connsiteX15" fmla="*/ 2642 w 13851"/>
                      <a:gd name="connsiteY15" fmla="*/ 11458 h 14258"/>
                      <a:gd name="connsiteX16" fmla="*/ 4945 w 13851"/>
                      <a:gd name="connsiteY16" fmla="*/ 12548 h 14258"/>
                      <a:gd name="connsiteX17" fmla="*/ 7005 w 13851"/>
                      <a:gd name="connsiteY17" fmla="*/ 10973 h 14258"/>
                      <a:gd name="connsiteX18" fmla="*/ 5066 w 13851"/>
                      <a:gd name="connsiteY18" fmla="*/ 8247 h 14258"/>
                      <a:gd name="connsiteX19" fmla="*/ 3793 w 13851"/>
                      <a:gd name="connsiteY19" fmla="*/ 7762 h 14258"/>
                      <a:gd name="connsiteX20" fmla="*/ 4520 w 13851"/>
                      <a:gd name="connsiteY20" fmla="*/ 7217 h 14258"/>
                      <a:gd name="connsiteX21" fmla="*/ 7126 w 13851"/>
                      <a:gd name="connsiteY21" fmla="*/ 7217 h 14258"/>
                      <a:gd name="connsiteX22" fmla="*/ 9731 w 13851"/>
                      <a:gd name="connsiteY22" fmla="*/ 9277 h 14258"/>
                      <a:gd name="connsiteX23" fmla="*/ 11851 w 13851"/>
                      <a:gd name="connsiteY23" fmla="*/ 11943 h 14258"/>
                      <a:gd name="connsiteX24" fmla="*/ 12518 w 13851"/>
                      <a:gd name="connsiteY24" fmla="*/ 12851 h 14258"/>
                      <a:gd name="connsiteX25" fmla="*/ 12518 w 13851"/>
                      <a:gd name="connsiteY25" fmla="*/ 12851 h 14258"/>
                      <a:gd name="connsiteX26" fmla="*/ 13124 w 13851"/>
                      <a:gd name="connsiteY26" fmla="*/ 14124 h 14258"/>
                      <a:gd name="connsiteX27" fmla="*/ 13851 w 13851"/>
                      <a:gd name="connsiteY27" fmla="*/ 14124 h 14258"/>
                      <a:gd name="connsiteX28" fmla="*/ 13366 w 13851"/>
                      <a:gd name="connsiteY28" fmla="*/ 12730 h 14258"/>
                      <a:gd name="connsiteX29" fmla="*/ 13366 w 13851"/>
                      <a:gd name="connsiteY29" fmla="*/ 12730 h 14258"/>
                      <a:gd name="connsiteX30" fmla="*/ 13003 w 13851"/>
                      <a:gd name="connsiteY30" fmla="*/ 10791 h 14258"/>
                      <a:gd name="connsiteX31" fmla="*/ 12639 w 13851"/>
                      <a:gd name="connsiteY31" fmla="*/ 7156 h 14258"/>
                      <a:gd name="connsiteX32" fmla="*/ 10519 w 13851"/>
                      <a:gd name="connsiteY32" fmla="*/ 128 h 14258"/>
                      <a:gd name="connsiteX33" fmla="*/ 10034 w 13851"/>
                      <a:gd name="connsiteY33" fmla="*/ 68 h 14258"/>
                      <a:gd name="connsiteX34" fmla="*/ 5975 w 13851"/>
                      <a:gd name="connsiteY34" fmla="*/ 9398 h 14258"/>
                      <a:gd name="connsiteX35" fmla="*/ 5764 w 13851"/>
                      <a:gd name="connsiteY35" fmla="*/ 11529 h 14258"/>
                      <a:gd name="connsiteX36" fmla="*/ 5611 w 13851"/>
                      <a:gd name="connsiteY36" fmla="*/ 11639 h 14258"/>
                      <a:gd name="connsiteX37" fmla="*/ 3491 w 13851"/>
                      <a:gd name="connsiteY37" fmla="*/ 10973 h 14258"/>
                      <a:gd name="connsiteX38" fmla="*/ 3127 w 13851"/>
                      <a:gd name="connsiteY38" fmla="*/ 8913 h 14258"/>
                      <a:gd name="connsiteX39" fmla="*/ 3672 w 13851"/>
                      <a:gd name="connsiteY39" fmla="*/ 7701 h 14258"/>
                      <a:gd name="connsiteX40" fmla="*/ 5975 w 13851"/>
                      <a:gd name="connsiteY40" fmla="*/ 9398 h 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851" h="14258">
                        <a:moveTo>
                          <a:pt x="10034" y="68"/>
                        </a:moveTo>
                        <a:cubicBezTo>
                          <a:pt x="10397" y="1279"/>
                          <a:pt x="10882" y="2491"/>
                          <a:pt x="11185" y="3703"/>
                        </a:cubicBezTo>
                        <a:cubicBezTo>
                          <a:pt x="11488" y="4914"/>
                          <a:pt x="11730" y="6187"/>
                          <a:pt x="11912" y="7459"/>
                        </a:cubicBezTo>
                        <a:cubicBezTo>
                          <a:pt x="12094" y="8731"/>
                          <a:pt x="11912" y="9943"/>
                          <a:pt x="12336" y="11215"/>
                        </a:cubicBezTo>
                        <a:lnTo>
                          <a:pt x="12336" y="11215"/>
                        </a:lnTo>
                        <a:cubicBezTo>
                          <a:pt x="11670" y="10428"/>
                          <a:pt x="11124" y="9580"/>
                          <a:pt x="10337" y="8792"/>
                        </a:cubicBezTo>
                        <a:cubicBezTo>
                          <a:pt x="9446" y="7913"/>
                          <a:pt x="8424" y="7177"/>
                          <a:pt x="7308" y="6611"/>
                        </a:cubicBezTo>
                        <a:cubicBezTo>
                          <a:pt x="6321" y="6190"/>
                          <a:pt x="5205" y="6190"/>
                          <a:pt x="4218" y="6611"/>
                        </a:cubicBezTo>
                        <a:cubicBezTo>
                          <a:pt x="3786" y="6793"/>
                          <a:pt x="3410" y="7086"/>
                          <a:pt x="3127" y="7459"/>
                        </a:cubicBezTo>
                        <a:lnTo>
                          <a:pt x="1794" y="7459"/>
                        </a:lnTo>
                        <a:cubicBezTo>
                          <a:pt x="1334" y="7554"/>
                          <a:pt x="860" y="7554"/>
                          <a:pt x="401" y="7459"/>
                        </a:cubicBezTo>
                        <a:cubicBezTo>
                          <a:pt x="401" y="7459"/>
                          <a:pt x="-145" y="7459"/>
                          <a:pt x="37" y="7459"/>
                        </a:cubicBezTo>
                        <a:cubicBezTo>
                          <a:pt x="219" y="7459"/>
                          <a:pt x="1976" y="7762"/>
                          <a:pt x="2824" y="7883"/>
                        </a:cubicBezTo>
                        <a:lnTo>
                          <a:pt x="2824" y="7883"/>
                        </a:lnTo>
                        <a:cubicBezTo>
                          <a:pt x="2595" y="8221"/>
                          <a:pt x="2411" y="8588"/>
                          <a:pt x="2279" y="8974"/>
                        </a:cubicBezTo>
                        <a:cubicBezTo>
                          <a:pt x="2035" y="9815"/>
                          <a:pt x="2168" y="10721"/>
                          <a:pt x="2642" y="11458"/>
                        </a:cubicBezTo>
                        <a:cubicBezTo>
                          <a:pt x="3217" y="12135"/>
                          <a:pt x="4056" y="12533"/>
                          <a:pt x="4945" y="12548"/>
                        </a:cubicBezTo>
                        <a:cubicBezTo>
                          <a:pt x="5925" y="12600"/>
                          <a:pt x="6798" y="11933"/>
                          <a:pt x="7005" y="10973"/>
                        </a:cubicBezTo>
                        <a:cubicBezTo>
                          <a:pt x="7005" y="10004"/>
                          <a:pt x="6338" y="8913"/>
                          <a:pt x="5066" y="8247"/>
                        </a:cubicBezTo>
                        <a:cubicBezTo>
                          <a:pt x="4661" y="8038"/>
                          <a:pt x="4234" y="7875"/>
                          <a:pt x="3793" y="7762"/>
                        </a:cubicBezTo>
                        <a:cubicBezTo>
                          <a:pt x="3979" y="7515"/>
                          <a:pt x="4231" y="7326"/>
                          <a:pt x="4520" y="7217"/>
                        </a:cubicBezTo>
                        <a:cubicBezTo>
                          <a:pt x="5315" y="6710"/>
                          <a:pt x="6331" y="6710"/>
                          <a:pt x="7126" y="7217"/>
                        </a:cubicBezTo>
                        <a:cubicBezTo>
                          <a:pt x="8076" y="7793"/>
                          <a:pt x="8951" y="8485"/>
                          <a:pt x="9731" y="9277"/>
                        </a:cubicBezTo>
                        <a:cubicBezTo>
                          <a:pt x="10489" y="10123"/>
                          <a:pt x="11197" y="11013"/>
                          <a:pt x="11851" y="11943"/>
                        </a:cubicBezTo>
                        <a:lnTo>
                          <a:pt x="12518" y="12851"/>
                        </a:lnTo>
                        <a:lnTo>
                          <a:pt x="12518" y="12851"/>
                        </a:lnTo>
                        <a:cubicBezTo>
                          <a:pt x="12518" y="13336"/>
                          <a:pt x="12518" y="13821"/>
                          <a:pt x="13124" y="14124"/>
                        </a:cubicBezTo>
                        <a:cubicBezTo>
                          <a:pt x="13730" y="14427"/>
                          <a:pt x="13851" y="14124"/>
                          <a:pt x="13851" y="14124"/>
                        </a:cubicBezTo>
                        <a:cubicBezTo>
                          <a:pt x="13867" y="13615"/>
                          <a:pt x="13694" y="13119"/>
                          <a:pt x="13366" y="12730"/>
                        </a:cubicBezTo>
                        <a:lnTo>
                          <a:pt x="13366" y="12730"/>
                        </a:lnTo>
                        <a:cubicBezTo>
                          <a:pt x="13366" y="12064"/>
                          <a:pt x="13366" y="11458"/>
                          <a:pt x="13003" y="10791"/>
                        </a:cubicBezTo>
                        <a:cubicBezTo>
                          <a:pt x="12639" y="10125"/>
                          <a:pt x="13003" y="8368"/>
                          <a:pt x="12639" y="7156"/>
                        </a:cubicBezTo>
                        <a:cubicBezTo>
                          <a:pt x="12496" y="4679"/>
                          <a:pt x="11769" y="2271"/>
                          <a:pt x="10519" y="128"/>
                        </a:cubicBezTo>
                        <a:cubicBezTo>
                          <a:pt x="10519" y="128"/>
                          <a:pt x="9973" y="-114"/>
                          <a:pt x="10034" y="68"/>
                        </a:cubicBezTo>
                        <a:close/>
                        <a:moveTo>
                          <a:pt x="5975" y="9398"/>
                        </a:moveTo>
                        <a:cubicBezTo>
                          <a:pt x="6505" y="10045"/>
                          <a:pt x="6411" y="10999"/>
                          <a:pt x="5764" y="11529"/>
                        </a:cubicBezTo>
                        <a:cubicBezTo>
                          <a:pt x="5715" y="11569"/>
                          <a:pt x="5664" y="11606"/>
                          <a:pt x="5611" y="11639"/>
                        </a:cubicBezTo>
                        <a:cubicBezTo>
                          <a:pt x="4839" y="12005"/>
                          <a:pt x="3915" y="11715"/>
                          <a:pt x="3491" y="10973"/>
                        </a:cubicBezTo>
                        <a:cubicBezTo>
                          <a:pt x="3107" y="10360"/>
                          <a:pt x="2976" y="9621"/>
                          <a:pt x="3127" y="8913"/>
                        </a:cubicBezTo>
                        <a:cubicBezTo>
                          <a:pt x="3232" y="8479"/>
                          <a:pt x="3416" y="8068"/>
                          <a:pt x="3672" y="7701"/>
                        </a:cubicBezTo>
                        <a:cubicBezTo>
                          <a:pt x="4609" y="7992"/>
                          <a:pt x="5420" y="8590"/>
                          <a:pt x="5975" y="9398"/>
                        </a:cubicBezTo>
                        <a:close/>
                      </a:path>
                    </a:pathLst>
                  </a:custGeom>
                  <a:solidFill>
                    <a:srgbClr val="37474F"/>
                  </a:solidFill>
                  <a:ln w="6058" cap="flat">
                    <a:noFill/>
                    <a:prstDash val="solid"/>
                    <a:miter/>
                  </a:ln>
                </p:spPr>
                <p:txBody>
                  <a:bodyPr rtlCol="0" anchor="ctr"/>
                  <a:lstStyle/>
                  <a:p>
                    <a:endParaRPr lang="fr-FR"/>
                  </a:p>
                </p:txBody>
              </p:sp>
              <p:sp>
                <p:nvSpPr>
                  <p:cNvPr id="136" name="Forme libre : forme 135">
                    <a:extLst>
                      <a:ext uri="{FF2B5EF4-FFF2-40B4-BE49-F238E27FC236}">
                        <a16:creationId xmlns:a16="http://schemas.microsoft.com/office/drawing/2014/main" id="{B24579A5-3B3F-8390-F312-D19B6FDA51E0}"/>
                      </a:ext>
                    </a:extLst>
                  </p:cNvPr>
                  <p:cNvSpPr/>
                  <p:nvPr/>
                </p:nvSpPr>
                <p:spPr>
                  <a:xfrm>
                    <a:off x="2379259" y="3971580"/>
                    <a:ext cx="21673" cy="14472"/>
                  </a:xfrm>
                  <a:custGeom>
                    <a:avLst/>
                    <a:gdLst>
                      <a:gd name="connsiteX0" fmla="*/ 19448 w 21673"/>
                      <a:gd name="connsiteY0" fmla="*/ 6059 h 14472"/>
                      <a:gd name="connsiteX1" fmla="*/ 14480 w 21673"/>
                      <a:gd name="connsiteY1" fmla="*/ 0 h 14472"/>
                      <a:gd name="connsiteX2" fmla="*/ 13632 w 21673"/>
                      <a:gd name="connsiteY2" fmla="*/ 0 h 14472"/>
                      <a:gd name="connsiteX3" fmla="*/ 14541 w 21673"/>
                      <a:gd name="connsiteY3" fmla="*/ 3090 h 14472"/>
                      <a:gd name="connsiteX4" fmla="*/ 14177 w 21673"/>
                      <a:gd name="connsiteY4" fmla="*/ 3938 h 14472"/>
                      <a:gd name="connsiteX5" fmla="*/ 13268 w 21673"/>
                      <a:gd name="connsiteY5" fmla="*/ 4362 h 14472"/>
                      <a:gd name="connsiteX6" fmla="*/ 12844 w 21673"/>
                      <a:gd name="connsiteY6" fmla="*/ 4968 h 14472"/>
                      <a:gd name="connsiteX7" fmla="*/ 11814 w 21673"/>
                      <a:gd name="connsiteY7" fmla="*/ 4302 h 14472"/>
                      <a:gd name="connsiteX8" fmla="*/ 11027 w 21673"/>
                      <a:gd name="connsiteY8" fmla="*/ 4302 h 14472"/>
                      <a:gd name="connsiteX9" fmla="*/ 11027 w 21673"/>
                      <a:gd name="connsiteY9" fmla="*/ 5513 h 14472"/>
                      <a:gd name="connsiteX10" fmla="*/ 11027 w 21673"/>
                      <a:gd name="connsiteY10" fmla="*/ 6543 h 14472"/>
                      <a:gd name="connsiteX11" fmla="*/ 9330 w 21673"/>
                      <a:gd name="connsiteY11" fmla="*/ 4968 h 14472"/>
                      <a:gd name="connsiteX12" fmla="*/ 8482 w 21673"/>
                      <a:gd name="connsiteY12" fmla="*/ 4968 h 14472"/>
                      <a:gd name="connsiteX13" fmla="*/ 8482 w 21673"/>
                      <a:gd name="connsiteY13" fmla="*/ 6604 h 14472"/>
                      <a:gd name="connsiteX14" fmla="*/ 8482 w 21673"/>
                      <a:gd name="connsiteY14" fmla="*/ 7634 h 14472"/>
                      <a:gd name="connsiteX15" fmla="*/ 8482 w 21673"/>
                      <a:gd name="connsiteY15" fmla="*/ 8300 h 14472"/>
                      <a:gd name="connsiteX16" fmla="*/ 8482 w 21673"/>
                      <a:gd name="connsiteY16" fmla="*/ 8300 h 14472"/>
                      <a:gd name="connsiteX17" fmla="*/ 8119 w 21673"/>
                      <a:gd name="connsiteY17" fmla="*/ 7997 h 14472"/>
                      <a:gd name="connsiteX18" fmla="*/ 7573 w 21673"/>
                      <a:gd name="connsiteY18" fmla="*/ 7028 h 14472"/>
                      <a:gd name="connsiteX19" fmla="*/ 7089 w 21673"/>
                      <a:gd name="connsiteY19" fmla="*/ 5271 h 14472"/>
                      <a:gd name="connsiteX20" fmla="*/ 6240 w 21673"/>
                      <a:gd name="connsiteY20" fmla="*/ 5271 h 14472"/>
                      <a:gd name="connsiteX21" fmla="*/ 6240 w 21673"/>
                      <a:gd name="connsiteY21" fmla="*/ 10057 h 14472"/>
                      <a:gd name="connsiteX22" fmla="*/ 5271 w 21673"/>
                      <a:gd name="connsiteY22" fmla="*/ 12420 h 14472"/>
                      <a:gd name="connsiteX23" fmla="*/ 4241 w 21673"/>
                      <a:gd name="connsiteY23" fmla="*/ 13390 h 14472"/>
                      <a:gd name="connsiteX24" fmla="*/ 2423 w 21673"/>
                      <a:gd name="connsiteY24" fmla="*/ 14177 h 14472"/>
                      <a:gd name="connsiteX25" fmla="*/ 1636 w 21673"/>
                      <a:gd name="connsiteY25" fmla="*/ 13390 h 14472"/>
                      <a:gd name="connsiteX26" fmla="*/ 1272 w 21673"/>
                      <a:gd name="connsiteY26" fmla="*/ 11996 h 14472"/>
                      <a:gd name="connsiteX27" fmla="*/ 1272 w 21673"/>
                      <a:gd name="connsiteY27" fmla="*/ 11208 h 14472"/>
                      <a:gd name="connsiteX28" fmla="*/ 3272 w 21673"/>
                      <a:gd name="connsiteY28" fmla="*/ 6604 h 14472"/>
                      <a:gd name="connsiteX29" fmla="*/ 1696 w 21673"/>
                      <a:gd name="connsiteY29" fmla="*/ 5513 h 14472"/>
                      <a:gd name="connsiteX30" fmla="*/ 1091 w 21673"/>
                      <a:gd name="connsiteY30" fmla="*/ 6240 h 14472"/>
                      <a:gd name="connsiteX31" fmla="*/ 1091 w 21673"/>
                      <a:gd name="connsiteY31" fmla="*/ 7452 h 14472"/>
                      <a:gd name="connsiteX32" fmla="*/ 666 w 21673"/>
                      <a:gd name="connsiteY32" fmla="*/ 10481 h 14472"/>
                      <a:gd name="connsiteX33" fmla="*/ 666 w 21673"/>
                      <a:gd name="connsiteY33" fmla="*/ 11208 h 14472"/>
                      <a:gd name="connsiteX34" fmla="*/ 0 w 21673"/>
                      <a:gd name="connsiteY34" fmla="*/ 11693 h 14472"/>
                      <a:gd name="connsiteX35" fmla="*/ 545 w 21673"/>
                      <a:gd name="connsiteY35" fmla="*/ 11693 h 14472"/>
                      <a:gd name="connsiteX36" fmla="*/ 545 w 21673"/>
                      <a:gd name="connsiteY36" fmla="*/ 11693 h 14472"/>
                      <a:gd name="connsiteX37" fmla="*/ 545 w 21673"/>
                      <a:gd name="connsiteY37" fmla="*/ 12360 h 14472"/>
                      <a:gd name="connsiteX38" fmla="*/ 1030 w 21673"/>
                      <a:gd name="connsiteY38" fmla="*/ 13874 h 14472"/>
                      <a:gd name="connsiteX39" fmla="*/ 4180 w 21673"/>
                      <a:gd name="connsiteY39" fmla="*/ 13874 h 14472"/>
                      <a:gd name="connsiteX40" fmla="*/ 6665 w 21673"/>
                      <a:gd name="connsiteY40" fmla="*/ 11633 h 14472"/>
                      <a:gd name="connsiteX41" fmla="*/ 7270 w 21673"/>
                      <a:gd name="connsiteY41" fmla="*/ 7937 h 14472"/>
                      <a:gd name="connsiteX42" fmla="*/ 7695 w 21673"/>
                      <a:gd name="connsiteY42" fmla="*/ 8300 h 14472"/>
                      <a:gd name="connsiteX43" fmla="*/ 9512 w 21673"/>
                      <a:gd name="connsiteY43" fmla="*/ 8300 h 14472"/>
                      <a:gd name="connsiteX44" fmla="*/ 9876 w 21673"/>
                      <a:gd name="connsiteY44" fmla="*/ 6725 h 14472"/>
                      <a:gd name="connsiteX45" fmla="*/ 9876 w 21673"/>
                      <a:gd name="connsiteY45" fmla="*/ 5877 h 14472"/>
                      <a:gd name="connsiteX46" fmla="*/ 11209 w 21673"/>
                      <a:gd name="connsiteY46" fmla="*/ 6846 h 14472"/>
                      <a:gd name="connsiteX47" fmla="*/ 11814 w 21673"/>
                      <a:gd name="connsiteY47" fmla="*/ 6846 h 14472"/>
                      <a:gd name="connsiteX48" fmla="*/ 12541 w 21673"/>
                      <a:gd name="connsiteY48" fmla="*/ 5695 h 14472"/>
                      <a:gd name="connsiteX49" fmla="*/ 12541 w 21673"/>
                      <a:gd name="connsiteY49" fmla="*/ 4726 h 14472"/>
                      <a:gd name="connsiteX50" fmla="*/ 13632 w 21673"/>
                      <a:gd name="connsiteY50" fmla="*/ 5332 h 14472"/>
                      <a:gd name="connsiteX51" fmla="*/ 14359 w 21673"/>
                      <a:gd name="connsiteY51" fmla="*/ 5332 h 14472"/>
                      <a:gd name="connsiteX52" fmla="*/ 14359 w 21673"/>
                      <a:gd name="connsiteY52" fmla="*/ 4483 h 14472"/>
                      <a:gd name="connsiteX53" fmla="*/ 15268 w 21673"/>
                      <a:gd name="connsiteY53" fmla="*/ 4059 h 14472"/>
                      <a:gd name="connsiteX54" fmla="*/ 15995 w 21673"/>
                      <a:gd name="connsiteY54" fmla="*/ 2726 h 14472"/>
                      <a:gd name="connsiteX55" fmla="*/ 15571 w 21673"/>
                      <a:gd name="connsiteY55" fmla="*/ 1091 h 14472"/>
                      <a:gd name="connsiteX56" fmla="*/ 18418 w 21673"/>
                      <a:gd name="connsiteY56" fmla="*/ 4908 h 14472"/>
                      <a:gd name="connsiteX57" fmla="*/ 19145 w 21673"/>
                      <a:gd name="connsiteY57" fmla="*/ 5998 h 14472"/>
                      <a:gd name="connsiteX58" fmla="*/ 16480 w 21673"/>
                      <a:gd name="connsiteY58" fmla="*/ 7937 h 14472"/>
                      <a:gd name="connsiteX59" fmla="*/ 15692 w 21673"/>
                      <a:gd name="connsiteY59" fmla="*/ 9754 h 14472"/>
                      <a:gd name="connsiteX60" fmla="*/ 16358 w 21673"/>
                      <a:gd name="connsiteY60" fmla="*/ 11875 h 14472"/>
                      <a:gd name="connsiteX61" fmla="*/ 19630 w 21673"/>
                      <a:gd name="connsiteY61" fmla="*/ 12360 h 14472"/>
                      <a:gd name="connsiteX62" fmla="*/ 21629 w 21673"/>
                      <a:gd name="connsiteY62" fmla="*/ 10542 h 14472"/>
                      <a:gd name="connsiteX63" fmla="*/ 20236 w 21673"/>
                      <a:gd name="connsiteY63" fmla="*/ 6240 h 14472"/>
                      <a:gd name="connsiteX64" fmla="*/ 21205 w 21673"/>
                      <a:gd name="connsiteY64" fmla="*/ 6240 h 14472"/>
                      <a:gd name="connsiteX65" fmla="*/ 21205 w 21673"/>
                      <a:gd name="connsiteY65" fmla="*/ 5937 h 14472"/>
                      <a:gd name="connsiteX66" fmla="*/ 19448 w 21673"/>
                      <a:gd name="connsiteY66" fmla="*/ 6059 h 14472"/>
                      <a:gd name="connsiteX67" fmla="*/ 1272 w 21673"/>
                      <a:gd name="connsiteY67" fmla="*/ 8724 h 14472"/>
                      <a:gd name="connsiteX68" fmla="*/ 1272 w 21673"/>
                      <a:gd name="connsiteY68" fmla="*/ 6786 h 14472"/>
                      <a:gd name="connsiteX69" fmla="*/ 1272 w 21673"/>
                      <a:gd name="connsiteY69" fmla="*/ 6362 h 14472"/>
                      <a:gd name="connsiteX70" fmla="*/ 1272 w 21673"/>
                      <a:gd name="connsiteY70" fmla="*/ 5998 h 14472"/>
                      <a:gd name="connsiteX71" fmla="*/ 1272 w 21673"/>
                      <a:gd name="connsiteY71" fmla="*/ 5998 h 14472"/>
                      <a:gd name="connsiteX72" fmla="*/ 1272 w 21673"/>
                      <a:gd name="connsiteY72" fmla="*/ 6422 h 14472"/>
                      <a:gd name="connsiteX73" fmla="*/ 1272 w 21673"/>
                      <a:gd name="connsiteY73" fmla="*/ 8603 h 14472"/>
                      <a:gd name="connsiteX74" fmla="*/ 61 w 21673"/>
                      <a:gd name="connsiteY74" fmla="*/ 10542 h 14472"/>
                      <a:gd name="connsiteX75" fmla="*/ 1151 w 21673"/>
                      <a:gd name="connsiteY75" fmla="*/ 8725 h 14472"/>
                      <a:gd name="connsiteX76" fmla="*/ 20236 w 21673"/>
                      <a:gd name="connsiteY76" fmla="*/ 8724 h 14472"/>
                      <a:gd name="connsiteX77" fmla="*/ 20236 w 21673"/>
                      <a:gd name="connsiteY77" fmla="*/ 10663 h 14472"/>
                      <a:gd name="connsiteX78" fmla="*/ 18055 w 21673"/>
                      <a:gd name="connsiteY78" fmla="*/ 12057 h 14472"/>
                      <a:gd name="connsiteX79" fmla="*/ 16120 w 21673"/>
                      <a:gd name="connsiteY79" fmla="*/ 10364 h 14472"/>
                      <a:gd name="connsiteX80" fmla="*/ 16116 w 21673"/>
                      <a:gd name="connsiteY80" fmla="*/ 10239 h 14472"/>
                      <a:gd name="connsiteX81" fmla="*/ 16116 w 21673"/>
                      <a:gd name="connsiteY81" fmla="*/ 8846 h 14472"/>
                      <a:gd name="connsiteX82" fmla="*/ 18721 w 21673"/>
                      <a:gd name="connsiteY82" fmla="*/ 6362 h 14472"/>
                      <a:gd name="connsiteX83" fmla="*/ 20115 w 21673"/>
                      <a:gd name="connsiteY83" fmla="*/ 8967 h 14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1673" h="14472">
                        <a:moveTo>
                          <a:pt x="19448" y="6059"/>
                        </a:moveTo>
                        <a:cubicBezTo>
                          <a:pt x="18143" y="3775"/>
                          <a:pt x="16463" y="1728"/>
                          <a:pt x="14480" y="0"/>
                        </a:cubicBezTo>
                        <a:cubicBezTo>
                          <a:pt x="14480" y="0"/>
                          <a:pt x="13571" y="0"/>
                          <a:pt x="13632" y="0"/>
                        </a:cubicBezTo>
                        <a:cubicBezTo>
                          <a:pt x="13693" y="0"/>
                          <a:pt x="14662" y="2060"/>
                          <a:pt x="14541" y="3090"/>
                        </a:cubicBezTo>
                        <a:cubicBezTo>
                          <a:pt x="14536" y="3410"/>
                          <a:pt x="14405" y="3714"/>
                          <a:pt x="14177" y="3938"/>
                        </a:cubicBezTo>
                        <a:cubicBezTo>
                          <a:pt x="13892" y="4115"/>
                          <a:pt x="13587" y="4258"/>
                          <a:pt x="13268" y="4362"/>
                        </a:cubicBezTo>
                        <a:cubicBezTo>
                          <a:pt x="13035" y="4481"/>
                          <a:pt x="12876" y="4708"/>
                          <a:pt x="12844" y="4968"/>
                        </a:cubicBezTo>
                        <a:lnTo>
                          <a:pt x="11814" y="4302"/>
                        </a:lnTo>
                        <a:cubicBezTo>
                          <a:pt x="11814" y="4302"/>
                          <a:pt x="11027" y="4302"/>
                          <a:pt x="11027" y="4302"/>
                        </a:cubicBezTo>
                        <a:cubicBezTo>
                          <a:pt x="10970" y="4704"/>
                          <a:pt x="10970" y="5112"/>
                          <a:pt x="11027" y="5513"/>
                        </a:cubicBezTo>
                        <a:cubicBezTo>
                          <a:pt x="11027" y="5513"/>
                          <a:pt x="11027" y="6240"/>
                          <a:pt x="11027" y="6543"/>
                        </a:cubicBezTo>
                        <a:cubicBezTo>
                          <a:pt x="10392" y="6098"/>
                          <a:pt x="9822" y="5568"/>
                          <a:pt x="9330" y="4968"/>
                        </a:cubicBezTo>
                        <a:cubicBezTo>
                          <a:pt x="9084" y="4765"/>
                          <a:pt x="8728" y="4765"/>
                          <a:pt x="8482" y="4968"/>
                        </a:cubicBezTo>
                        <a:cubicBezTo>
                          <a:pt x="8482" y="5453"/>
                          <a:pt x="8482" y="6119"/>
                          <a:pt x="8482" y="6604"/>
                        </a:cubicBezTo>
                        <a:cubicBezTo>
                          <a:pt x="8511" y="6947"/>
                          <a:pt x="8511" y="7291"/>
                          <a:pt x="8482" y="7634"/>
                        </a:cubicBezTo>
                        <a:cubicBezTo>
                          <a:pt x="8482" y="7634"/>
                          <a:pt x="8482" y="8240"/>
                          <a:pt x="8482" y="8300"/>
                        </a:cubicBezTo>
                        <a:cubicBezTo>
                          <a:pt x="8482" y="8361"/>
                          <a:pt x="8482" y="8300"/>
                          <a:pt x="8482" y="8300"/>
                        </a:cubicBezTo>
                        <a:lnTo>
                          <a:pt x="8119" y="7997"/>
                        </a:lnTo>
                        <a:cubicBezTo>
                          <a:pt x="7880" y="7710"/>
                          <a:pt x="7695" y="7381"/>
                          <a:pt x="7573" y="7028"/>
                        </a:cubicBezTo>
                        <a:cubicBezTo>
                          <a:pt x="7293" y="6482"/>
                          <a:pt x="7128" y="5884"/>
                          <a:pt x="7089" y="5271"/>
                        </a:cubicBezTo>
                        <a:cubicBezTo>
                          <a:pt x="7089" y="5271"/>
                          <a:pt x="6240" y="5271"/>
                          <a:pt x="6240" y="5271"/>
                        </a:cubicBezTo>
                        <a:cubicBezTo>
                          <a:pt x="6332" y="6865"/>
                          <a:pt x="6332" y="8463"/>
                          <a:pt x="6240" y="10057"/>
                        </a:cubicBezTo>
                        <a:cubicBezTo>
                          <a:pt x="6143" y="10920"/>
                          <a:pt x="5808" y="11738"/>
                          <a:pt x="5271" y="12420"/>
                        </a:cubicBezTo>
                        <a:cubicBezTo>
                          <a:pt x="4988" y="12802"/>
                          <a:pt x="4639" y="13130"/>
                          <a:pt x="4241" y="13390"/>
                        </a:cubicBezTo>
                        <a:cubicBezTo>
                          <a:pt x="3693" y="13770"/>
                          <a:pt x="3076" y="14038"/>
                          <a:pt x="2423" y="14177"/>
                        </a:cubicBezTo>
                        <a:cubicBezTo>
                          <a:pt x="1818" y="14177"/>
                          <a:pt x="1696" y="13632"/>
                          <a:pt x="1636" y="13390"/>
                        </a:cubicBezTo>
                        <a:lnTo>
                          <a:pt x="1272" y="11996"/>
                        </a:lnTo>
                        <a:cubicBezTo>
                          <a:pt x="1272" y="11996"/>
                          <a:pt x="1272" y="11451"/>
                          <a:pt x="1272" y="11208"/>
                        </a:cubicBezTo>
                        <a:cubicBezTo>
                          <a:pt x="2844" y="10249"/>
                          <a:pt x="3644" y="8407"/>
                          <a:pt x="3272" y="6604"/>
                        </a:cubicBezTo>
                        <a:cubicBezTo>
                          <a:pt x="3272" y="6180"/>
                          <a:pt x="2848" y="5150"/>
                          <a:pt x="1696" y="5513"/>
                        </a:cubicBezTo>
                        <a:cubicBezTo>
                          <a:pt x="1382" y="5634"/>
                          <a:pt x="1152" y="5909"/>
                          <a:pt x="1091" y="6240"/>
                        </a:cubicBezTo>
                        <a:cubicBezTo>
                          <a:pt x="1005" y="6640"/>
                          <a:pt x="1005" y="7053"/>
                          <a:pt x="1091" y="7452"/>
                        </a:cubicBezTo>
                        <a:cubicBezTo>
                          <a:pt x="1091" y="8482"/>
                          <a:pt x="727" y="9452"/>
                          <a:pt x="666" y="10481"/>
                        </a:cubicBezTo>
                        <a:lnTo>
                          <a:pt x="666" y="11208"/>
                        </a:lnTo>
                        <a:lnTo>
                          <a:pt x="0" y="11693"/>
                        </a:lnTo>
                        <a:cubicBezTo>
                          <a:pt x="0" y="11693"/>
                          <a:pt x="0" y="11693"/>
                          <a:pt x="545" y="11693"/>
                        </a:cubicBezTo>
                        <a:lnTo>
                          <a:pt x="545" y="11693"/>
                        </a:lnTo>
                        <a:cubicBezTo>
                          <a:pt x="545" y="11693"/>
                          <a:pt x="545" y="12117"/>
                          <a:pt x="545" y="12360"/>
                        </a:cubicBezTo>
                        <a:cubicBezTo>
                          <a:pt x="651" y="12881"/>
                          <a:pt x="814" y="13388"/>
                          <a:pt x="1030" y="13874"/>
                        </a:cubicBezTo>
                        <a:cubicBezTo>
                          <a:pt x="1575" y="14844"/>
                          <a:pt x="3151" y="14480"/>
                          <a:pt x="4180" y="13874"/>
                        </a:cubicBezTo>
                        <a:cubicBezTo>
                          <a:pt x="5214" y="13393"/>
                          <a:pt x="6080" y="12612"/>
                          <a:pt x="6665" y="11633"/>
                        </a:cubicBezTo>
                        <a:cubicBezTo>
                          <a:pt x="7191" y="10476"/>
                          <a:pt x="7400" y="9201"/>
                          <a:pt x="7270" y="7937"/>
                        </a:cubicBezTo>
                        <a:lnTo>
                          <a:pt x="7695" y="8300"/>
                        </a:lnTo>
                        <a:cubicBezTo>
                          <a:pt x="8245" y="8668"/>
                          <a:pt x="8962" y="8668"/>
                          <a:pt x="9512" y="8300"/>
                        </a:cubicBezTo>
                        <a:cubicBezTo>
                          <a:pt x="10057" y="7876"/>
                          <a:pt x="9876" y="7210"/>
                          <a:pt x="9876" y="6725"/>
                        </a:cubicBezTo>
                        <a:cubicBezTo>
                          <a:pt x="9876" y="6240"/>
                          <a:pt x="9876" y="6119"/>
                          <a:pt x="9876" y="5877"/>
                        </a:cubicBezTo>
                        <a:cubicBezTo>
                          <a:pt x="10274" y="6259"/>
                          <a:pt x="10722" y="6586"/>
                          <a:pt x="11209" y="6846"/>
                        </a:cubicBezTo>
                        <a:lnTo>
                          <a:pt x="11814" y="6846"/>
                        </a:lnTo>
                        <a:cubicBezTo>
                          <a:pt x="12312" y="6700"/>
                          <a:pt x="12623" y="6207"/>
                          <a:pt x="12541" y="5695"/>
                        </a:cubicBezTo>
                        <a:cubicBezTo>
                          <a:pt x="12567" y="5372"/>
                          <a:pt x="12567" y="5048"/>
                          <a:pt x="12541" y="4726"/>
                        </a:cubicBezTo>
                        <a:cubicBezTo>
                          <a:pt x="12853" y="5009"/>
                          <a:pt x="13226" y="5217"/>
                          <a:pt x="13632" y="5332"/>
                        </a:cubicBezTo>
                        <a:cubicBezTo>
                          <a:pt x="13632" y="5332"/>
                          <a:pt x="14359" y="5332"/>
                          <a:pt x="14359" y="5332"/>
                        </a:cubicBezTo>
                        <a:cubicBezTo>
                          <a:pt x="14359" y="5332"/>
                          <a:pt x="14359" y="4726"/>
                          <a:pt x="14359" y="4483"/>
                        </a:cubicBezTo>
                        <a:cubicBezTo>
                          <a:pt x="14359" y="4241"/>
                          <a:pt x="15025" y="4483"/>
                          <a:pt x="15268" y="4059"/>
                        </a:cubicBezTo>
                        <a:cubicBezTo>
                          <a:pt x="15752" y="3798"/>
                          <a:pt x="16037" y="3275"/>
                          <a:pt x="15995" y="2726"/>
                        </a:cubicBezTo>
                        <a:cubicBezTo>
                          <a:pt x="15968" y="2158"/>
                          <a:pt x="15824" y="1601"/>
                          <a:pt x="15571" y="1091"/>
                        </a:cubicBezTo>
                        <a:cubicBezTo>
                          <a:pt x="16649" y="2262"/>
                          <a:pt x="17603" y="3541"/>
                          <a:pt x="18418" y="4908"/>
                        </a:cubicBezTo>
                        <a:lnTo>
                          <a:pt x="19145" y="5998"/>
                        </a:lnTo>
                        <a:cubicBezTo>
                          <a:pt x="18076" y="6350"/>
                          <a:pt x="17144" y="7028"/>
                          <a:pt x="16480" y="7937"/>
                        </a:cubicBezTo>
                        <a:cubicBezTo>
                          <a:pt x="16048" y="8455"/>
                          <a:pt x="15775" y="9086"/>
                          <a:pt x="15692" y="9754"/>
                        </a:cubicBezTo>
                        <a:cubicBezTo>
                          <a:pt x="15558" y="10527"/>
                          <a:pt x="15806" y="11318"/>
                          <a:pt x="16358" y="11875"/>
                        </a:cubicBezTo>
                        <a:cubicBezTo>
                          <a:pt x="17312" y="12543"/>
                          <a:pt x="18524" y="12722"/>
                          <a:pt x="19630" y="12360"/>
                        </a:cubicBezTo>
                        <a:cubicBezTo>
                          <a:pt x="20555" y="12119"/>
                          <a:pt x="21302" y="11440"/>
                          <a:pt x="21629" y="10542"/>
                        </a:cubicBezTo>
                        <a:cubicBezTo>
                          <a:pt x="21835" y="8972"/>
                          <a:pt x="21323" y="7392"/>
                          <a:pt x="20236" y="6240"/>
                        </a:cubicBezTo>
                        <a:lnTo>
                          <a:pt x="21205" y="6240"/>
                        </a:lnTo>
                        <a:cubicBezTo>
                          <a:pt x="21569" y="6240"/>
                          <a:pt x="21751" y="6240"/>
                          <a:pt x="21205" y="5937"/>
                        </a:cubicBezTo>
                        <a:cubicBezTo>
                          <a:pt x="20617" y="5883"/>
                          <a:pt x="20024" y="5924"/>
                          <a:pt x="19448" y="6059"/>
                        </a:cubicBezTo>
                        <a:close/>
                        <a:moveTo>
                          <a:pt x="1272" y="8724"/>
                        </a:moveTo>
                        <a:cubicBezTo>
                          <a:pt x="1272" y="8058"/>
                          <a:pt x="1272" y="7452"/>
                          <a:pt x="1272" y="6786"/>
                        </a:cubicBezTo>
                        <a:cubicBezTo>
                          <a:pt x="1272" y="6119"/>
                          <a:pt x="1272" y="6483"/>
                          <a:pt x="1272" y="6362"/>
                        </a:cubicBezTo>
                        <a:lnTo>
                          <a:pt x="1272" y="5998"/>
                        </a:lnTo>
                        <a:lnTo>
                          <a:pt x="1272" y="5998"/>
                        </a:lnTo>
                        <a:cubicBezTo>
                          <a:pt x="1304" y="6138"/>
                          <a:pt x="1304" y="6283"/>
                          <a:pt x="1272" y="6422"/>
                        </a:cubicBezTo>
                        <a:cubicBezTo>
                          <a:pt x="1454" y="7138"/>
                          <a:pt x="1454" y="7888"/>
                          <a:pt x="1272" y="8603"/>
                        </a:cubicBezTo>
                        <a:cubicBezTo>
                          <a:pt x="1056" y="9350"/>
                          <a:pt x="637" y="10021"/>
                          <a:pt x="61" y="10542"/>
                        </a:cubicBezTo>
                        <a:cubicBezTo>
                          <a:pt x="359" y="9899"/>
                          <a:pt x="724" y="9290"/>
                          <a:pt x="1151" y="8725"/>
                        </a:cubicBezTo>
                        <a:close/>
                        <a:moveTo>
                          <a:pt x="20236" y="8724"/>
                        </a:moveTo>
                        <a:cubicBezTo>
                          <a:pt x="20479" y="9348"/>
                          <a:pt x="20479" y="10040"/>
                          <a:pt x="20236" y="10663"/>
                        </a:cubicBezTo>
                        <a:cubicBezTo>
                          <a:pt x="19839" y="11509"/>
                          <a:pt x="18990" y="12052"/>
                          <a:pt x="18055" y="12057"/>
                        </a:cubicBezTo>
                        <a:cubicBezTo>
                          <a:pt x="17053" y="12124"/>
                          <a:pt x="16187" y="11366"/>
                          <a:pt x="16120" y="10364"/>
                        </a:cubicBezTo>
                        <a:cubicBezTo>
                          <a:pt x="16117" y="10323"/>
                          <a:pt x="16116" y="10281"/>
                          <a:pt x="16116" y="10239"/>
                        </a:cubicBezTo>
                        <a:cubicBezTo>
                          <a:pt x="15968" y="9787"/>
                          <a:pt x="15968" y="9298"/>
                          <a:pt x="16116" y="8846"/>
                        </a:cubicBezTo>
                        <a:cubicBezTo>
                          <a:pt x="16572" y="7672"/>
                          <a:pt x="17527" y="6762"/>
                          <a:pt x="18721" y="6362"/>
                        </a:cubicBezTo>
                        <a:cubicBezTo>
                          <a:pt x="19330" y="7144"/>
                          <a:pt x="19802" y="8025"/>
                          <a:pt x="20115" y="8967"/>
                        </a:cubicBezTo>
                        <a:close/>
                      </a:path>
                    </a:pathLst>
                  </a:custGeom>
                  <a:solidFill>
                    <a:srgbClr val="37474F"/>
                  </a:solidFill>
                  <a:ln w="6058" cap="flat">
                    <a:noFill/>
                    <a:prstDash val="solid"/>
                    <a:miter/>
                  </a:ln>
                </p:spPr>
                <p:txBody>
                  <a:bodyPr rtlCol="0" anchor="ctr"/>
                  <a:lstStyle/>
                  <a:p>
                    <a:endParaRPr lang="fr-FR"/>
                  </a:p>
                </p:txBody>
              </p:sp>
              <p:sp>
                <p:nvSpPr>
                  <p:cNvPr id="137" name="Forme libre : forme 136">
                    <a:extLst>
                      <a:ext uri="{FF2B5EF4-FFF2-40B4-BE49-F238E27FC236}">
                        <a16:creationId xmlns:a16="http://schemas.microsoft.com/office/drawing/2014/main" id="{AE831F65-C31C-E695-87CB-359731637E54}"/>
                      </a:ext>
                    </a:extLst>
                  </p:cNvPr>
                  <p:cNvSpPr/>
                  <p:nvPr/>
                </p:nvSpPr>
                <p:spPr>
                  <a:xfrm>
                    <a:off x="2110165" y="3883775"/>
                    <a:ext cx="140586" cy="81048"/>
                  </a:xfrm>
                  <a:custGeom>
                    <a:avLst/>
                    <a:gdLst>
                      <a:gd name="connsiteX0" fmla="*/ 137864 w 140586"/>
                      <a:gd name="connsiteY0" fmla="*/ 439 h 81048"/>
                      <a:gd name="connsiteX1" fmla="*/ 139803 w 140586"/>
                      <a:gd name="connsiteY1" fmla="*/ 1529 h 81048"/>
                      <a:gd name="connsiteX2" fmla="*/ 140525 w 140586"/>
                      <a:gd name="connsiteY2" fmla="*/ 2988 h 81048"/>
                      <a:gd name="connsiteX3" fmla="*/ 139803 w 140586"/>
                      <a:gd name="connsiteY3" fmla="*/ 3710 h 81048"/>
                      <a:gd name="connsiteX4" fmla="*/ 6513 w 140586"/>
                      <a:gd name="connsiteY4" fmla="*/ 80594 h 81048"/>
                      <a:gd name="connsiteX5" fmla="*/ 2696 w 140586"/>
                      <a:gd name="connsiteY5" fmla="*/ 80594 h 81048"/>
                      <a:gd name="connsiteX6" fmla="*/ 818 w 140586"/>
                      <a:gd name="connsiteY6" fmla="*/ 79504 h 81048"/>
                      <a:gd name="connsiteX7" fmla="*/ 818 w 140586"/>
                      <a:gd name="connsiteY7" fmla="*/ 77323 h 81048"/>
                      <a:gd name="connsiteX8" fmla="*/ 134108 w 140586"/>
                      <a:gd name="connsiteY8" fmla="*/ 439 h 81048"/>
                      <a:gd name="connsiteX9" fmla="*/ 137864 w 140586"/>
                      <a:gd name="connsiteY9" fmla="*/ 439 h 8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48">
                        <a:moveTo>
                          <a:pt x="137864" y="439"/>
                        </a:moveTo>
                        <a:lnTo>
                          <a:pt x="139803" y="1529"/>
                        </a:lnTo>
                        <a:cubicBezTo>
                          <a:pt x="140405" y="1733"/>
                          <a:pt x="140729" y="2386"/>
                          <a:pt x="140525" y="2988"/>
                        </a:cubicBezTo>
                        <a:cubicBezTo>
                          <a:pt x="140410" y="3328"/>
                          <a:pt x="140143" y="3595"/>
                          <a:pt x="139803" y="3710"/>
                        </a:cubicBezTo>
                        <a:lnTo>
                          <a:pt x="6513" y="80594"/>
                        </a:lnTo>
                        <a:cubicBezTo>
                          <a:pt x="5313" y="81199"/>
                          <a:pt x="3896" y="81199"/>
                          <a:pt x="2696" y="80594"/>
                        </a:cubicBezTo>
                        <a:lnTo>
                          <a:pt x="818" y="79504"/>
                        </a:lnTo>
                        <a:cubicBezTo>
                          <a:pt x="-273" y="78898"/>
                          <a:pt x="-273" y="77929"/>
                          <a:pt x="818" y="77323"/>
                        </a:cubicBezTo>
                        <a:lnTo>
                          <a:pt x="134108" y="439"/>
                        </a:lnTo>
                        <a:cubicBezTo>
                          <a:pt x="135292" y="-146"/>
                          <a:pt x="136681" y="-146"/>
                          <a:pt x="137864" y="439"/>
                        </a:cubicBezTo>
                        <a:close/>
                      </a:path>
                    </a:pathLst>
                  </a:custGeom>
                  <a:solidFill>
                    <a:srgbClr val="E0E0E0"/>
                  </a:solidFill>
                  <a:ln w="6058" cap="flat">
                    <a:noFill/>
                    <a:prstDash val="solid"/>
                    <a:miter/>
                  </a:ln>
                </p:spPr>
                <p:txBody>
                  <a:bodyPr rtlCol="0" anchor="ctr"/>
                  <a:lstStyle/>
                  <a:p>
                    <a:endParaRPr lang="fr-FR"/>
                  </a:p>
                </p:txBody>
              </p:sp>
              <p:sp>
                <p:nvSpPr>
                  <p:cNvPr id="138" name="Forme libre : forme 137">
                    <a:extLst>
                      <a:ext uri="{FF2B5EF4-FFF2-40B4-BE49-F238E27FC236}">
                        <a16:creationId xmlns:a16="http://schemas.microsoft.com/office/drawing/2014/main" id="{B0053E01-5A81-D2BC-664E-28950B2A788E}"/>
                      </a:ext>
                    </a:extLst>
                  </p:cNvPr>
                  <p:cNvSpPr/>
                  <p:nvPr/>
                </p:nvSpPr>
                <p:spPr>
                  <a:xfrm>
                    <a:off x="2121797" y="3890486"/>
                    <a:ext cx="140586" cy="81062"/>
                  </a:xfrm>
                  <a:custGeom>
                    <a:avLst/>
                    <a:gdLst>
                      <a:gd name="connsiteX0" fmla="*/ 137864 w 140586"/>
                      <a:gd name="connsiteY0" fmla="*/ 453 h 81062"/>
                      <a:gd name="connsiteX1" fmla="*/ 139803 w 140586"/>
                      <a:gd name="connsiteY1" fmla="*/ 1544 h 81062"/>
                      <a:gd name="connsiteX2" fmla="*/ 140525 w 140586"/>
                      <a:gd name="connsiteY2" fmla="*/ 3003 h 81062"/>
                      <a:gd name="connsiteX3" fmla="*/ 139803 w 140586"/>
                      <a:gd name="connsiteY3" fmla="*/ 3725 h 81062"/>
                      <a:gd name="connsiteX4" fmla="*/ 6513 w 140586"/>
                      <a:gd name="connsiteY4" fmla="*/ 80609 h 81062"/>
                      <a:gd name="connsiteX5" fmla="*/ 2696 w 140586"/>
                      <a:gd name="connsiteY5" fmla="*/ 80609 h 81062"/>
                      <a:gd name="connsiteX6" fmla="*/ 818 w 140586"/>
                      <a:gd name="connsiteY6" fmla="*/ 79518 h 81062"/>
                      <a:gd name="connsiteX7" fmla="*/ 818 w 140586"/>
                      <a:gd name="connsiteY7" fmla="*/ 77337 h 81062"/>
                      <a:gd name="connsiteX8" fmla="*/ 134108 w 140586"/>
                      <a:gd name="connsiteY8" fmla="*/ 453 h 81062"/>
                      <a:gd name="connsiteX9" fmla="*/ 137864 w 140586"/>
                      <a:gd name="connsiteY9" fmla="*/ 453 h 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62">
                        <a:moveTo>
                          <a:pt x="137864" y="453"/>
                        </a:moveTo>
                        <a:lnTo>
                          <a:pt x="139803" y="1544"/>
                        </a:lnTo>
                        <a:cubicBezTo>
                          <a:pt x="140405" y="1747"/>
                          <a:pt x="140729" y="2400"/>
                          <a:pt x="140525" y="3003"/>
                        </a:cubicBezTo>
                        <a:cubicBezTo>
                          <a:pt x="140410" y="3343"/>
                          <a:pt x="140143" y="3610"/>
                          <a:pt x="139803" y="3725"/>
                        </a:cubicBezTo>
                        <a:lnTo>
                          <a:pt x="6513" y="80609"/>
                        </a:lnTo>
                        <a:cubicBezTo>
                          <a:pt x="5313" y="81214"/>
                          <a:pt x="3896" y="81214"/>
                          <a:pt x="2696" y="80609"/>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a:p>
                </p:txBody>
              </p:sp>
              <p:sp>
                <p:nvSpPr>
                  <p:cNvPr id="139" name="Forme libre : forme 138">
                    <a:extLst>
                      <a:ext uri="{FF2B5EF4-FFF2-40B4-BE49-F238E27FC236}">
                        <a16:creationId xmlns:a16="http://schemas.microsoft.com/office/drawing/2014/main" id="{763E4233-5007-1919-C2E8-E3082CA7416A}"/>
                      </a:ext>
                    </a:extLst>
                  </p:cNvPr>
                  <p:cNvSpPr/>
                  <p:nvPr/>
                </p:nvSpPr>
                <p:spPr>
                  <a:xfrm>
                    <a:off x="2133369" y="3897151"/>
                    <a:ext cx="140586" cy="81077"/>
                  </a:xfrm>
                  <a:custGeom>
                    <a:avLst/>
                    <a:gdLst>
                      <a:gd name="connsiteX0" fmla="*/ 137864 w 140586"/>
                      <a:gd name="connsiteY0" fmla="*/ 453 h 81077"/>
                      <a:gd name="connsiteX1" fmla="*/ 139803 w 140586"/>
                      <a:gd name="connsiteY1" fmla="*/ 1544 h 81077"/>
                      <a:gd name="connsiteX2" fmla="*/ 140525 w 140586"/>
                      <a:gd name="connsiteY2" fmla="*/ 3003 h 81077"/>
                      <a:gd name="connsiteX3" fmla="*/ 139803 w 140586"/>
                      <a:gd name="connsiteY3" fmla="*/ 3725 h 81077"/>
                      <a:gd name="connsiteX4" fmla="*/ 6513 w 140586"/>
                      <a:gd name="connsiteY4" fmla="*/ 80670 h 81077"/>
                      <a:gd name="connsiteX5" fmla="*/ 2696 w 140586"/>
                      <a:gd name="connsiteY5" fmla="*/ 80670 h 81077"/>
                      <a:gd name="connsiteX6" fmla="*/ 818 w 140586"/>
                      <a:gd name="connsiteY6" fmla="*/ 79518 h 81077"/>
                      <a:gd name="connsiteX7" fmla="*/ 818 w 140586"/>
                      <a:gd name="connsiteY7" fmla="*/ 77337 h 81077"/>
                      <a:gd name="connsiteX8" fmla="*/ 134108 w 140586"/>
                      <a:gd name="connsiteY8" fmla="*/ 453 h 81077"/>
                      <a:gd name="connsiteX9" fmla="*/ 137864 w 140586"/>
                      <a:gd name="connsiteY9" fmla="*/ 453 h 8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77">
                        <a:moveTo>
                          <a:pt x="137864" y="453"/>
                        </a:moveTo>
                        <a:lnTo>
                          <a:pt x="139803" y="1544"/>
                        </a:lnTo>
                        <a:cubicBezTo>
                          <a:pt x="140405" y="1747"/>
                          <a:pt x="140729" y="2400"/>
                          <a:pt x="140525" y="3003"/>
                        </a:cubicBezTo>
                        <a:cubicBezTo>
                          <a:pt x="140410" y="3343"/>
                          <a:pt x="140143" y="3610"/>
                          <a:pt x="139803" y="3725"/>
                        </a:cubicBezTo>
                        <a:lnTo>
                          <a:pt x="6513" y="80670"/>
                        </a:lnTo>
                        <a:cubicBezTo>
                          <a:pt x="5299" y="81214"/>
                          <a:pt x="3910" y="81214"/>
                          <a:pt x="2696" y="80670"/>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a:p>
                </p:txBody>
              </p:sp>
              <p:sp>
                <p:nvSpPr>
                  <p:cNvPr id="140" name="Forme libre : forme 139">
                    <a:extLst>
                      <a:ext uri="{FF2B5EF4-FFF2-40B4-BE49-F238E27FC236}">
                        <a16:creationId xmlns:a16="http://schemas.microsoft.com/office/drawing/2014/main" id="{4BD4C5B5-32E9-3A09-1C3C-CEA419A1E1E1}"/>
                      </a:ext>
                    </a:extLst>
                  </p:cNvPr>
                  <p:cNvSpPr/>
                  <p:nvPr/>
                </p:nvSpPr>
                <p:spPr>
                  <a:xfrm>
                    <a:off x="2158997" y="3911934"/>
                    <a:ext cx="140586" cy="81122"/>
                  </a:xfrm>
                  <a:custGeom>
                    <a:avLst/>
                    <a:gdLst>
                      <a:gd name="connsiteX0" fmla="*/ 137864 w 140586"/>
                      <a:gd name="connsiteY0" fmla="*/ 453 h 81122"/>
                      <a:gd name="connsiteX1" fmla="*/ 139803 w 140586"/>
                      <a:gd name="connsiteY1" fmla="*/ 1604 h 81122"/>
                      <a:gd name="connsiteX2" fmla="*/ 140525 w 140586"/>
                      <a:gd name="connsiteY2" fmla="*/ 3063 h 81122"/>
                      <a:gd name="connsiteX3" fmla="*/ 139803 w 140586"/>
                      <a:gd name="connsiteY3" fmla="*/ 3785 h 81122"/>
                      <a:gd name="connsiteX4" fmla="*/ 6513 w 140586"/>
                      <a:gd name="connsiteY4" fmla="*/ 80670 h 81122"/>
                      <a:gd name="connsiteX5" fmla="*/ 2757 w 140586"/>
                      <a:gd name="connsiteY5" fmla="*/ 80670 h 81122"/>
                      <a:gd name="connsiteX6" fmla="*/ 818 w 140586"/>
                      <a:gd name="connsiteY6" fmla="*/ 79518 h 81122"/>
                      <a:gd name="connsiteX7" fmla="*/ 818 w 140586"/>
                      <a:gd name="connsiteY7" fmla="*/ 77337 h 81122"/>
                      <a:gd name="connsiteX8" fmla="*/ 134108 w 140586"/>
                      <a:gd name="connsiteY8" fmla="*/ 453 h 81122"/>
                      <a:gd name="connsiteX9" fmla="*/ 137864 w 140586"/>
                      <a:gd name="connsiteY9"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122">
                        <a:moveTo>
                          <a:pt x="137864" y="453"/>
                        </a:moveTo>
                        <a:lnTo>
                          <a:pt x="139803" y="1604"/>
                        </a:lnTo>
                        <a:cubicBezTo>
                          <a:pt x="140406" y="1808"/>
                          <a:pt x="140729" y="2461"/>
                          <a:pt x="140525" y="3063"/>
                        </a:cubicBezTo>
                        <a:cubicBezTo>
                          <a:pt x="140410" y="3403"/>
                          <a:pt x="140143" y="3670"/>
                          <a:pt x="139803" y="3785"/>
                        </a:cubicBezTo>
                        <a:lnTo>
                          <a:pt x="6513" y="80670"/>
                        </a:lnTo>
                        <a:cubicBezTo>
                          <a:pt x="5334" y="81274"/>
                          <a:pt x="3936" y="81274"/>
                          <a:pt x="2757" y="80670"/>
                        </a:cubicBezTo>
                        <a:lnTo>
                          <a:pt x="818" y="79518"/>
                        </a:lnTo>
                        <a:cubicBezTo>
                          <a:pt x="-273" y="78913"/>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a:p>
                </p:txBody>
              </p:sp>
              <p:sp>
                <p:nvSpPr>
                  <p:cNvPr id="141" name="Forme libre : forme 140">
                    <a:extLst>
                      <a:ext uri="{FF2B5EF4-FFF2-40B4-BE49-F238E27FC236}">
                        <a16:creationId xmlns:a16="http://schemas.microsoft.com/office/drawing/2014/main" id="{D1DE4A08-513F-D6E4-9A04-A32B1AEFBBD1}"/>
                      </a:ext>
                    </a:extLst>
                  </p:cNvPr>
                  <p:cNvSpPr/>
                  <p:nvPr/>
                </p:nvSpPr>
                <p:spPr>
                  <a:xfrm>
                    <a:off x="2170630" y="3918659"/>
                    <a:ext cx="140586" cy="81122"/>
                  </a:xfrm>
                  <a:custGeom>
                    <a:avLst/>
                    <a:gdLst>
                      <a:gd name="connsiteX0" fmla="*/ 137864 w 140586"/>
                      <a:gd name="connsiteY0" fmla="*/ 453 h 81122"/>
                      <a:gd name="connsiteX1" fmla="*/ 139803 w 140586"/>
                      <a:gd name="connsiteY1" fmla="*/ 1604 h 81122"/>
                      <a:gd name="connsiteX2" fmla="*/ 140525 w 140586"/>
                      <a:gd name="connsiteY2" fmla="*/ 3063 h 81122"/>
                      <a:gd name="connsiteX3" fmla="*/ 139803 w 140586"/>
                      <a:gd name="connsiteY3" fmla="*/ 3785 h 81122"/>
                      <a:gd name="connsiteX4" fmla="*/ 6513 w 140586"/>
                      <a:gd name="connsiteY4" fmla="*/ 80670 h 81122"/>
                      <a:gd name="connsiteX5" fmla="*/ 2757 w 140586"/>
                      <a:gd name="connsiteY5" fmla="*/ 80670 h 81122"/>
                      <a:gd name="connsiteX6" fmla="*/ 818 w 140586"/>
                      <a:gd name="connsiteY6" fmla="*/ 79518 h 81122"/>
                      <a:gd name="connsiteX7" fmla="*/ 818 w 140586"/>
                      <a:gd name="connsiteY7" fmla="*/ 77337 h 81122"/>
                      <a:gd name="connsiteX8" fmla="*/ 134108 w 140586"/>
                      <a:gd name="connsiteY8" fmla="*/ 453 h 81122"/>
                      <a:gd name="connsiteX9" fmla="*/ 137864 w 140586"/>
                      <a:gd name="connsiteY9"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122">
                        <a:moveTo>
                          <a:pt x="137864" y="453"/>
                        </a:moveTo>
                        <a:lnTo>
                          <a:pt x="139803" y="1604"/>
                        </a:lnTo>
                        <a:cubicBezTo>
                          <a:pt x="140406" y="1808"/>
                          <a:pt x="140729" y="2461"/>
                          <a:pt x="140525" y="3063"/>
                        </a:cubicBezTo>
                        <a:cubicBezTo>
                          <a:pt x="140410" y="3403"/>
                          <a:pt x="140143" y="3670"/>
                          <a:pt x="139803" y="3785"/>
                        </a:cubicBezTo>
                        <a:lnTo>
                          <a:pt x="6513" y="80670"/>
                        </a:lnTo>
                        <a:cubicBezTo>
                          <a:pt x="5334" y="81274"/>
                          <a:pt x="3936" y="81274"/>
                          <a:pt x="2757" y="80670"/>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a:p>
                </p:txBody>
              </p:sp>
              <p:sp>
                <p:nvSpPr>
                  <p:cNvPr id="142" name="Forme libre : forme 141">
                    <a:extLst>
                      <a:ext uri="{FF2B5EF4-FFF2-40B4-BE49-F238E27FC236}">
                        <a16:creationId xmlns:a16="http://schemas.microsoft.com/office/drawing/2014/main" id="{9B63A710-6554-DEB1-A29F-0A6A8E112C78}"/>
                      </a:ext>
                    </a:extLst>
                  </p:cNvPr>
                  <p:cNvSpPr/>
                  <p:nvPr/>
                </p:nvSpPr>
                <p:spPr>
                  <a:xfrm>
                    <a:off x="2182131" y="3925323"/>
                    <a:ext cx="140657" cy="81122"/>
                  </a:xfrm>
                  <a:custGeom>
                    <a:avLst/>
                    <a:gdLst>
                      <a:gd name="connsiteX0" fmla="*/ 137936 w 140657"/>
                      <a:gd name="connsiteY0" fmla="*/ 453 h 81122"/>
                      <a:gd name="connsiteX1" fmla="*/ 139874 w 140657"/>
                      <a:gd name="connsiteY1" fmla="*/ 1604 h 81122"/>
                      <a:gd name="connsiteX2" fmla="*/ 140596 w 140657"/>
                      <a:gd name="connsiteY2" fmla="*/ 3063 h 81122"/>
                      <a:gd name="connsiteX3" fmla="*/ 139874 w 140657"/>
                      <a:gd name="connsiteY3" fmla="*/ 3785 h 81122"/>
                      <a:gd name="connsiteX4" fmla="*/ 6584 w 140657"/>
                      <a:gd name="connsiteY4" fmla="*/ 80670 h 81122"/>
                      <a:gd name="connsiteX5" fmla="*/ 2828 w 140657"/>
                      <a:gd name="connsiteY5" fmla="*/ 80670 h 81122"/>
                      <a:gd name="connsiteX6" fmla="*/ 889 w 140657"/>
                      <a:gd name="connsiteY6" fmla="*/ 79579 h 81122"/>
                      <a:gd name="connsiteX7" fmla="*/ 31 w 140657"/>
                      <a:gd name="connsiteY7" fmla="*/ 78196 h 81122"/>
                      <a:gd name="connsiteX8" fmla="*/ 889 w 140657"/>
                      <a:gd name="connsiteY8" fmla="*/ 77337 h 81122"/>
                      <a:gd name="connsiteX9" fmla="*/ 134179 w 140657"/>
                      <a:gd name="connsiteY9" fmla="*/ 453 h 81122"/>
                      <a:gd name="connsiteX10" fmla="*/ 137936 w 140657"/>
                      <a:gd name="connsiteY10"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657" h="81122">
                        <a:moveTo>
                          <a:pt x="137936" y="453"/>
                        </a:moveTo>
                        <a:lnTo>
                          <a:pt x="139874" y="1604"/>
                        </a:lnTo>
                        <a:cubicBezTo>
                          <a:pt x="140477" y="1808"/>
                          <a:pt x="140800" y="2461"/>
                          <a:pt x="140596" y="3063"/>
                        </a:cubicBezTo>
                        <a:cubicBezTo>
                          <a:pt x="140481" y="3403"/>
                          <a:pt x="140214" y="3670"/>
                          <a:pt x="139874" y="3785"/>
                        </a:cubicBezTo>
                        <a:lnTo>
                          <a:pt x="6584" y="80670"/>
                        </a:lnTo>
                        <a:cubicBezTo>
                          <a:pt x="5405" y="81274"/>
                          <a:pt x="4007" y="81274"/>
                          <a:pt x="2828" y="80670"/>
                        </a:cubicBezTo>
                        <a:lnTo>
                          <a:pt x="889" y="79579"/>
                        </a:lnTo>
                        <a:cubicBezTo>
                          <a:pt x="270" y="79434"/>
                          <a:pt x="-114" y="78815"/>
                          <a:pt x="31" y="78196"/>
                        </a:cubicBezTo>
                        <a:cubicBezTo>
                          <a:pt x="130" y="77770"/>
                          <a:pt x="463" y="77437"/>
                          <a:pt x="889" y="77337"/>
                        </a:cubicBezTo>
                        <a:lnTo>
                          <a:pt x="134179" y="453"/>
                        </a:lnTo>
                        <a:cubicBezTo>
                          <a:pt x="135358" y="-151"/>
                          <a:pt x="136756" y="-151"/>
                          <a:pt x="137936" y="453"/>
                        </a:cubicBezTo>
                        <a:close/>
                      </a:path>
                    </a:pathLst>
                  </a:custGeom>
                  <a:solidFill>
                    <a:srgbClr val="E0E0E0"/>
                  </a:solidFill>
                  <a:ln w="6058" cap="flat">
                    <a:noFill/>
                    <a:prstDash val="solid"/>
                    <a:miter/>
                  </a:ln>
                </p:spPr>
                <p:txBody>
                  <a:bodyPr rtlCol="0" anchor="ctr"/>
                  <a:lstStyle/>
                  <a:p>
                    <a:endParaRPr lang="fr-FR"/>
                  </a:p>
                </p:txBody>
              </p:sp>
              <p:sp>
                <p:nvSpPr>
                  <p:cNvPr id="143" name="Forme libre : forme 142">
                    <a:extLst>
                      <a:ext uri="{FF2B5EF4-FFF2-40B4-BE49-F238E27FC236}">
                        <a16:creationId xmlns:a16="http://schemas.microsoft.com/office/drawing/2014/main" id="{0C0AA173-080C-90E2-89CF-8A48359E710F}"/>
                      </a:ext>
                    </a:extLst>
                  </p:cNvPr>
                  <p:cNvSpPr/>
                  <p:nvPr/>
                </p:nvSpPr>
                <p:spPr>
                  <a:xfrm>
                    <a:off x="2208047" y="3940080"/>
                    <a:ext cx="140369" cy="80906"/>
                  </a:xfrm>
                  <a:custGeom>
                    <a:avLst/>
                    <a:gdLst>
                      <a:gd name="connsiteX0" fmla="*/ 137648 w 140369"/>
                      <a:gd name="connsiteY0" fmla="*/ 540 h 80906"/>
                      <a:gd name="connsiteX1" fmla="*/ 139586 w 140369"/>
                      <a:gd name="connsiteY1" fmla="*/ 1630 h 80906"/>
                      <a:gd name="connsiteX2" fmla="*/ 140308 w 140369"/>
                      <a:gd name="connsiteY2" fmla="*/ 3089 h 80906"/>
                      <a:gd name="connsiteX3" fmla="*/ 139586 w 140369"/>
                      <a:gd name="connsiteY3" fmla="*/ 3811 h 80906"/>
                      <a:gd name="connsiteX4" fmla="*/ 6478 w 140369"/>
                      <a:gd name="connsiteY4" fmla="*/ 80453 h 80906"/>
                      <a:gd name="connsiteX5" fmla="*/ 2722 w 140369"/>
                      <a:gd name="connsiteY5" fmla="*/ 80453 h 80906"/>
                      <a:gd name="connsiteX6" fmla="*/ 783 w 140369"/>
                      <a:gd name="connsiteY6" fmla="*/ 79363 h 80906"/>
                      <a:gd name="connsiteX7" fmla="*/ 61 w 140369"/>
                      <a:gd name="connsiteY7" fmla="*/ 77904 h 80906"/>
                      <a:gd name="connsiteX8" fmla="*/ 783 w 140369"/>
                      <a:gd name="connsiteY8" fmla="*/ 77182 h 80906"/>
                      <a:gd name="connsiteX9" fmla="*/ 134073 w 140369"/>
                      <a:gd name="connsiteY9" fmla="*/ 297 h 80906"/>
                      <a:gd name="connsiteX10" fmla="*/ 137648 w 140369"/>
                      <a:gd name="connsiteY10" fmla="*/ 540 h 80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69" h="80906">
                        <a:moveTo>
                          <a:pt x="137648" y="540"/>
                        </a:moveTo>
                        <a:lnTo>
                          <a:pt x="139586" y="1630"/>
                        </a:lnTo>
                        <a:cubicBezTo>
                          <a:pt x="140189" y="1834"/>
                          <a:pt x="140512" y="2487"/>
                          <a:pt x="140308" y="3089"/>
                        </a:cubicBezTo>
                        <a:cubicBezTo>
                          <a:pt x="140194" y="3429"/>
                          <a:pt x="139927" y="3696"/>
                          <a:pt x="139586" y="3811"/>
                        </a:cubicBezTo>
                        <a:lnTo>
                          <a:pt x="6478" y="80453"/>
                        </a:lnTo>
                        <a:cubicBezTo>
                          <a:pt x="5299" y="81057"/>
                          <a:pt x="3901" y="81057"/>
                          <a:pt x="2722" y="80453"/>
                        </a:cubicBezTo>
                        <a:lnTo>
                          <a:pt x="783" y="79363"/>
                        </a:lnTo>
                        <a:cubicBezTo>
                          <a:pt x="181" y="79159"/>
                          <a:pt x="-143" y="78506"/>
                          <a:pt x="61" y="77904"/>
                        </a:cubicBezTo>
                        <a:cubicBezTo>
                          <a:pt x="176" y="77563"/>
                          <a:pt x="443" y="77297"/>
                          <a:pt x="783" y="77182"/>
                        </a:cubicBezTo>
                        <a:lnTo>
                          <a:pt x="134073" y="297"/>
                        </a:lnTo>
                        <a:cubicBezTo>
                          <a:pt x="135239" y="-172"/>
                          <a:pt x="136555" y="-82"/>
                          <a:pt x="137648" y="540"/>
                        </a:cubicBezTo>
                        <a:close/>
                      </a:path>
                    </a:pathLst>
                  </a:custGeom>
                  <a:solidFill>
                    <a:srgbClr val="E0E0E0"/>
                  </a:solidFill>
                  <a:ln w="6058" cap="flat">
                    <a:noFill/>
                    <a:prstDash val="solid"/>
                    <a:miter/>
                  </a:ln>
                </p:spPr>
                <p:txBody>
                  <a:bodyPr rtlCol="0" anchor="ctr"/>
                  <a:lstStyle/>
                  <a:p>
                    <a:endParaRPr lang="fr-FR"/>
                  </a:p>
                </p:txBody>
              </p:sp>
              <p:sp>
                <p:nvSpPr>
                  <p:cNvPr id="144" name="Forme libre : forme 143">
                    <a:extLst>
                      <a:ext uri="{FF2B5EF4-FFF2-40B4-BE49-F238E27FC236}">
                        <a16:creationId xmlns:a16="http://schemas.microsoft.com/office/drawing/2014/main" id="{A3849722-C2E7-FC66-0AF9-3162BAE0E1B3}"/>
                      </a:ext>
                    </a:extLst>
                  </p:cNvPr>
                  <p:cNvSpPr/>
                  <p:nvPr/>
                </p:nvSpPr>
                <p:spPr>
                  <a:xfrm>
                    <a:off x="2219801" y="3947050"/>
                    <a:ext cx="140248" cy="80903"/>
                  </a:xfrm>
                  <a:custGeom>
                    <a:avLst/>
                    <a:gdLst>
                      <a:gd name="connsiteX0" fmla="*/ 137527 w 140248"/>
                      <a:gd name="connsiteY0" fmla="*/ 295 h 80903"/>
                      <a:gd name="connsiteX1" fmla="*/ 139465 w 140248"/>
                      <a:gd name="connsiteY1" fmla="*/ 1385 h 80903"/>
                      <a:gd name="connsiteX2" fmla="*/ 140187 w 140248"/>
                      <a:gd name="connsiteY2" fmla="*/ 2844 h 80903"/>
                      <a:gd name="connsiteX3" fmla="*/ 139465 w 140248"/>
                      <a:gd name="connsiteY3" fmla="*/ 3566 h 80903"/>
                      <a:gd name="connsiteX4" fmla="*/ 6175 w 140248"/>
                      <a:gd name="connsiteY4" fmla="*/ 80451 h 80903"/>
                      <a:gd name="connsiteX5" fmla="*/ 2419 w 140248"/>
                      <a:gd name="connsiteY5" fmla="*/ 80451 h 80903"/>
                      <a:gd name="connsiteX6" fmla="*/ 783 w 140248"/>
                      <a:gd name="connsiteY6" fmla="*/ 79542 h 80903"/>
                      <a:gd name="connsiteX7" fmla="*/ 61 w 140248"/>
                      <a:gd name="connsiteY7" fmla="*/ 78083 h 80903"/>
                      <a:gd name="connsiteX8" fmla="*/ 783 w 140248"/>
                      <a:gd name="connsiteY8" fmla="*/ 77361 h 80903"/>
                      <a:gd name="connsiteX9" fmla="*/ 134073 w 140248"/>
                      <a:gd name="connsiteY9" fmla="*/ 476 h 80903"/>
                      <a:gd name="connsiteX10" fmla="*/ 137527 w 140248"/>
                      <a:gd name="connsiteY10" fmla="*/ 295 h 8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248" h="80903">
                        <a:moveTo>
                          <a:pt x="137527" y="295"/>
                        </a:moveTo>
                        <a:lnTo>
                          <a:pt x="139465" y="1385"/>
                        </a:lnTo>
                        <a:cubicBezTo>
                          <a:pt x="140068" y="1589"/>
                          <a:pt x="140391" y="2242"/>
                          <a:pt x="140187" y="2844"/>
                        </a:cubicBezTo>
                        <a:cubicBezTo>
                          <a:pt x="140072" y="3185"/>
                          <a:pt x="139805" y="3452"/>
                          <a:pt x="139465" y="3566"/>
                        </a:cubicBezTo>
                        <a:lnTo>
                          <a:pt x="6175" y="80451"/>
                        </a:lnTo>
                        <a:cubicBezTo>
                          <a:pt x="4996" y="81055"/>
                          <a:pt x="3598" y="81055"/>
                          <a:pt x="2419" y="80451"/>
                        </a:cubicBezTo>
                        <a:lnTo>
                          <a:pt x="783" y="79542"/>
                        </a:lnTo>
                        <a:cubicBezTo>
                          <a:pt x="181" y="79338"/>
                          <a:pt x="-143" y="78685"/>
                          <a:pt x="61" y="78083"/>
                        </a:cubicBezTo>
                        <a:cubicBezTo>
                          <a:pt x="176" y="77743"/>
                          <a:pt x="443" y="77476"/>
                          <a:pt x="783" y="77361"/>
                        </a:cubicBezTo>
                        <a:lnTo>
                          <a:pt x="134073" y="476"/>
                        </a:lnTo>
                        <a:cubicBezTo>
                          <a:pt x="135142" y="-88"/>
                          <a:pt x="136404" y="-154"/>
                          <a:pt x="137527" y="295"/>
                        </a:cubicBezTo>
                        <a:close/>
                      </a:path>
                    </a:pathLst>
                  </a:custGeom>
                  <a:solidFill>
                    <a:srgbClr val="E0E0E0"/>
                  </a:solidFill>
                  <a:ln w="6058" cap="flat">
                    <a:noFill/>
                    <a:prstDash val="solid"/>
                    <a:miter/>
                  </a:ln>
                </p:spPr>
                <p:txBody>
                  <a:bodyPr rtlCol="0" anchor="ctr"/>
                  <a:lstStyle/>
                  <a:p>
                    <a:endParaRPr lang="fr-FR"/>
                  </a:p>
                </p:txBody>
              </p:sp>
              <p:sp>
                <p:nvSpPr>
                  <p:cNvPr id="145" name="Forme libre : forme 144">
                    <a:extLst>
                      <a:ext uri="{FF2B5EF4-FFF2-40B4-BE49-F238E27FC236}">
                        <a16:creationId xmlns:a16="http://schemas.microsoft.com/office/drawing/2014/main" id="{2543BC20-AE04-3EE0-BB7F-4943A707474A}"/>
                      </a:ext>
                    </a:extLst>
                  </p:cNvPr>
                  <p:cNvSpPr/>
                  <p:nvPr/>
                </p:nvSpPr>
                <p:spPr>
                  <a:xfrm>
                    <a:off x="2231070" y="3953435"/>
                    <a:ext cx="140551" cy="81062"/>
                  </a:xfrm>
                  <a:custGeom>
                    <a:avLst/>
                    <a:gdLst>
                      <a:gd name="connsiteX0" fmla="*/ 137829 w 140551"/>
                      <a:gd name="connsiteY0" fmla="*/ 453 h 81062"/>
                      <a:gd name="connsiteX1" fmla="*/ 139768 w 140551"/>
                      <a:gd name="connsiteY1" fmla="*/ 1544 h 81062"/>
                      <a:gd name="connsiteX2" fmla="*/ 140490 w 140551"/>
                      <a:gd name="connsiteY2" fmla="*/ 3003 h 81062"/>
                      <a:gd name="connsiteX3" fmla="*/ 139768 w 140551"/>
                      <a:gd name="connsiteY3" fmla="*/ 3725 h 81062"/>
                      <a:gd name="connsiteX4" fmla="*/ 6478 w 140551"/>
                      <a:gd name="connsiteY4" fmla="*/ 80609 h 81062"/>
                      <a:gd name="connsiteX5" fmla="*/ 2722 w 140551"/>
                      <a:gd name="connsiteY5" fmla="*/ 80609 h 81062"/>
                      <a:gd name="connsiteX6" fmla="*/ 783 w 140551"/>
                      <a:gd name="connsiteY6" fmla="*/ 79518 h 81062"/>
                      <a:gd name="connsiteX7" fmla="*/ 61 w 140551"/>
                      <a:gd name="connsiteY7" fmla="*/ 78059 h 81062"/>
                      <a:gd name="connsiteX8" fmla="*/ 783 w 140551"/>
                      <a:gd name="connsiteY8" fmla="*/ 77337 h 81062"/>
                      <a:gd name="connsiteX9" fmla="*/ 134073 w 140551"/>
                      <a:gd name="connsiteY9" fmla="*/ 453 h 81062"/>
                      <a:gd name="connsiteX10" fmla="*/ 137829 w 140551"/>
                      <a:gd name="connsiteY10" fmla="*/ 453 h 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551" h="81062">
                        <a:moveTo>
                          <a:pt x="137829" y="453"/>
                        </a:moveTo>
                        <a:lnTo>
                          <a:pt x="139768" y="1544"/>
                        </a:lnTo>
                        <a:cubicBezTo>
                          <a:pt x="140371" y="1747"/>
                          <a:pt x="140694" y="2400"/>
                          <a:pt x="140490" y="3003"/>
                        </a:cubicBezTo>
                        <a:cubicBezTo>
                          <a:pt x="140375" y="3343"/>
                          <a:pt x="140108" y="3610"/>
                          <a:pt x="139768" y="3725"/>
                        </a:cubicBezTo>
                        <a:lnTo>
                          <a:pt x="6478" y="80609"/>
                        </a:lnTo>
                        <a:cubicBezTo>
                          <a:pt x="5299" y="81213"/>
                          <a:pt x="3901" y="81213"/>
                          <a:pt x="2722" y="80609"/>
                        </a:cubicBezTo>
                        <a:lnTo>
                          <a:pt x="783" y="79518"/>
                        </a:lnTo>
                        <a:cubicBezTo>
                          <a:pt x="181" y="79315"/>
                          <a:pt x="-143" y="78661"/>
                          <a:pt x="61" y="78059"/>
                        </a:cubicBezTo>
                        <a:cubicBezTo>
                          <a:pt x="176" y="77719"/>
                          <a:pt x="443" y="77452"/>
                          <a:pt x="783" y="77337"/>
                        </a:cubicBezTo>
                        <a:lnTo>
                          <a:pt x="134073" y="453"/>
                        </a:lnTo>
                        <a:cubicBezTo>
                          <a:pt x="135252" y="-151"/>
                          <a:pt x="136650" y="-151"/>
                          <a:pt x="137829" y="453"/>
                        </a:cubicBezTo>
                        <a:close/>
                      </a:path>
                    </a:pathLst>
                  </a:custGeom>
                  <a:solidFill>
                    <a:srgbClr val="E0E0E0"/>
                  </a:solidFill>
                  <a:ln w="6058" cap="flat">
                    <a:noFill/>
                    <a:prstDash val="solid"/>
                    <a:miter/>
                  </a:ln>
                </p:spPr>
                <p:txBody>
                  <a:bodyPr rtlCol="0" anchor="ctr"/>
                  <a:lstStyle/>
                  <a:p>
                    <a:endParaRPr lang="fr-FR"/>
                  </a:p>
                </p:txBody>
              </p:sp>
              <p:sp>
                <p:nvSpPr>
                  <p:cNvPr id="146" name="Forme libre : forme 145">
                    <a:extLst>
                      <a:ext uri="{FF2B5EF4-FFF2-40B4-BE49-F238E27FC236}">
                        <a16:creationId xmlns:a16="http://schemas.microsoft.com/office/drawing/2014/main" id="{6129A3B7-79F1-D7A7-2526-E6D35E760D63}"/>
                      </a:ext>
                    </a:extLst>
                  </p:cNvPr>
                  <p:cNvSpPr/>
                  <p:nvPr/>
                </p:nvSpPr>
                <p:spPr>
                  <a:xfrm>
                    <a:off x="2121464" y="3861006"/>
                    <a:ext cx="99604" cy="75312"/>
                  </a:xfrm>
                  <a:custGeom>
                    <a:avLst/>
                    <a:gdLst>
                      <a:gd name="connsiteX0" fmla="*/ 0 w 99604"/>
                      <a:gd name="connsiteY0" fmla="*/ 66831 h 75312"/>
                      <a:gd name="connsiteX1" fmla="*/ 0 w 99604"/>
                      <a:gd name="connsiteY1" fmla="*/ 70405 h 75312"/>
                      <a:gd name="connsiteX2" fmla="*/ 1818 w 99604"/>
                      <a:gd name="connsiteY2" fmla="*/ 75313 h 75312"/>
                      <a:gd name="connsiteX3" fmla="*/ 99604 w 99604"/>
                      <a:gd name="connsiteY3" fmla="*/ 18907 h 75312"/>
                      <a:gd name="connsiteX4" fmla="*/ 99604 w 99604"/>
                      <a:gd name="connsiteY4" fmla="*/ 15332 h 75312"/>
                      <a:gd name="connsiteX5" fmla="*/ 90031 w 99604"/>
                      <a:gd name="connsiteY5" fmla="*/ 12969 h 75312"/>
                      <a:gd name="connsiteX6" fmla="*/ 90031 w 99604"/>
                      <a:gd name="connsiteY6" fmla="*/ 12969 h 75312"/>
                      <a:gd name="connsiteX7" fmla="*/ 83549 w 99604"/>
                      <a:gd name="connsiteY7" fmla="*/ 14302 h 75312"/>
                      <a:gd name="connsiteX8" fmla="*/ 70038 w 99604"/>
                      <a:gd name="connsiteY8" fmla="*/ 20361 h 75312"/>
                      <a:gd name="connsiteX9" fmla="*/ 63373 w 99604"/>
                      <a:gd name="connsiteY9" fmla="*/ 19392 h 75312"/>
                      <a:gd name="connsiteX10" fmla="*/ 63373 w 99604"/>
                      <a:gd name="connsiteY10" fmla="*/ 19392 h 75312"/>
                      <a:gd name="connsiteX11" fmla="*/ 60465 w 99604"/>
                      <a:gd name="connsiteY11" fmla="*/ 16726 h 75312"/>
                      <a:gd name="connsiteX12" fmla="*/ 52528 w 99604"/>
                      <a:gd name="connsiteY12" fmla="*/ 9395 h 75312"/>
                      <a:gd name="connsiteX13" fmla="*/ 48772 w 99604"/>
                      <a:gd name="connsiteY13" fmla="*/ 8183 h 75312"/>
                      <a:gd name="connsiteX14" fmla="*/ 48772 w 99604"/>
                      <a:gd name="connsiteY14" fmla="*/ 8183 h 75312"/>
                      <a:gd name="connsiteX15" fmla="*/ 46894 w 99604"/>
                      <a:gd name="connsiteY15" fmla="*/ 8183 h 75312"/>
                      <a:gd name="connsiteX16" fmla="*/ 38775 w 99604"/>
                      <a:gd name="connsiteY16" fmla="*/ 8183 h 75312"/>
                      <a:gd name="connsiteX17" fmla="*/ 29990 w 99604"/>
                      <a:gd name="connsiteY17" fmla="*/ 4851 h 75312"/>
                      <a:gd name="connsiteX18" fmla="*/ 16358 w 99604"/>
                      <a:gd name="connsiteY18" fmla="*/ 4 h 75312"/>
                      <a:gd name="connsiteX19" fmla="*/ 15934 w 99604"/>
                      <a:gd name="connsiteY19" fmla="*/ 4 h 75312"/>
                      <a:gd name="connsiteX20" fmla="*/ 6967 w 99604"/>
                      <a:gd name="connsiteY20" fmla="*/ 2185 h 75312"/>
                      <a:gd name="connsiteX21" fmla="*/ 3109 w 99604"/>
                      <a:gd name="connsiteY21" fmla="*/ 20110 h 75312"/>
                      <a:gd name="connsiteX22" fmla="*/ 4423 w 99604"/>
                      <a:gd name="connsiteY22" fmla="*/ 21815 h 75312"/>
                      <a:gd name="connsiteX23" fmla="*/ 6604 w 99604"/>
                      <a:gd name="connsiteY23" fmla="*/ 25995 h 75312"/>
                      <a:gd name="connsiteX24" fmla="*/ 4726 w 99604"/>
                      <a:gd name="connsiteY24" fmla="*/ 30539 h 75312"/>
                      <a:gd name="connsiteX25" fmla="*/ 3635 w 99604"/>
                      <a:gd name="connsiteY25" fmla="*/ 32902 h 75312"/>
                      <a:gd name="connsiteX26" fmla="*/ 3635 w 99604"/>
                      <a:gd name="connsiteY26" fmla="*/ 36477 h 75312"/>
                      <a:gd name="connsiteX27" fmla="*/ 4544 w 99604"/>
                      <a:gd name="connsiteY27" fmla="*/ 38234 h 75312"/>
                      <a:gd name="connsiteX28" fmla="*/ 13693 w 99604"/>
                      <a:gd name="connsiteY28" fmla="*/ 46655 h 75312"/>
                      <a:gd name="connsiteX29" fmla="*/ 16601 w 99604"/>
                      <a:gd name="connsiteY29" fmla="*/ 49321 h 75312"/>
                      <a:gd name="connsiteX30" fmla="*/ 16904 w 99604"/>
                      <a:gd name="connsiteY30" fmla="*/ 49685 h 75312"/>
                      <a:gd name="connsiteX31" fmla="*/ 16237 w 99604"/>
                      <a:gd name="connsiteY31" fmla="*/ 50593 h 75312"/>
                      <a:gd name="connsiteX32" fmla="*/ 4120 w 99604"/>
                      <a:gd name="connsiteY32" fmla="*/ 59863 h 75312"/>
                      <a:gd name="connsiteX33" fmla="*/ 0 w 99604"/>
                      <a:gd name="connsiteY33" fmla="*/ 66831 h 75312"/>
                      <a:gd name="connsiteX34" fmla="*/ 26113 w 99604"/>
                      <a:gd name="connsiteY34" fmla="*/ 13272 h 75312"/>
                      <a:gd name="connsiteX35" fmla="*/ 22720 w 99604"/>
                      <a:gd name="connsiteY35" fmla="*/ 16847 h 75312"/>
                      <a:gd name="connsiteX36" fmla="*/ 12420 w 99604"/>
                      <a:gd name="connsiteY36" fmla="*/ 17453 h 75312"/>
                      <a:gd name="connsiteX37" fmla="*/ 8543 w 99604"/>
                      <a:gd name="connsiteY37" fmla="*/ 15211 h 75312"/>
                      <a:gd name="connsiteX38" fmla="*/ 6665 w 99604"/>
                      <a:gd name="connsiteY38" fmla="*/ 12485 h 75312"/>
                      <a:gd name="connsiteX39" fmla="*/ 10118 w 99604"/>
                      <a:gd name="connsiteY39" fmla="*/ 8850 h 75312"/>
                      <a:gd name="connsiteX40" fmla="*/ 11451 w 99604"/>
                      <a:gd name="connsiteY40" fmla="*/ 8244 h 75312"/>
                      <a:gd name="connsiteX41" fmla="*/ 24235 w 99604"/>
                      <a:gd name="connsiteY41" fmla="*/ 10485 h 75312"/>
                      <a:gd name="connsiteX42" fmla="*/ 26416 w 99604"/>
                      <a:gd name="connsiteY42" fmla="*/ 13272 h 7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9604" h="75312">
                        <a:moveTo>
                          <a:pt x="0" y="66831"/>
                        </a:moveTo>
                        <a:cubicBezTo>
                          <a:pt x="0" y="67437"/>
                          <a:pt x="0" y="69860"/>
                          <a:pt x="0" y="70405"/>
                        </a:cubicBezTo>
                        <a:cubicBezTo>
                          <a:pt x="34" y="72200"/>
                          <a:pt x="674" y="73929"/>
                          <a:pt x="1818" y="75313"/>
                        </a:cubicBezTo>
                        <a:lnTo>
                          <a:pt x="99604" y="18907"/>
                        </a:lnTo>
                        <a:lnTo>
                          <a:pt x="99604" y="15332"/>
                        </a:lnTo>
                        <a:cubicBezTo>
                          <a:pt x="96639" y="13814"/>
                          <a:pt x="93362" y="13005"/>
                          <a:pt x="90031" y="12969"/>
                        </a:cubicBezTo>
                        <a:lnTo>
                          <a:pt x="90031" y="12969"/>
                        </a:lnTo>
                        <a:cubicBezTo>
                          <a:pt x="87801" y="12950"/>
                          <a:pt x="85591" y="13404"/>
                          <a:pt x="83549" y="14302"/>
                        </a:cubicBezTo>
                        <a:cubicBezTo>
                          <a:pt x="76460" y="17513"/>
                          <a:pt x="74400" y="18543"/>
                          <a:pt x="70038" y="20361"/>
                        </a:cubicBezTo>
                        <a:cubicBezTo>
                          <a:pt x="67794" y="21170"/>
                          <a:pt x="65294" y="20806"/>
                          <a:pt x="63373" y="19392"/>
                        </a:cubicBezTo>
                        <a:lnTo>
                          <a:pt x="63373" y="19392"/>
                        </a:lnTo>
                        <a:lnTo>
                          <a:pt x="60465" y="16726"/>
                        </a:lnTo>
                        <a:lnTo>
                          <a:pt x="52528" y="9395"/>
                        </a:lnTo>
                        <a:cubicBezTo>
                          <a:pt x="51509" y="8469"/>
                          <a:pt x="50140" y="8028"/>
                          <a:pt x="48772" y="8183"/>
                        </a:cubicBezTo>
                        <a:lnTo>
                          <a:pt x="48772" y="8183"/>
                        </a:lnTo>
                        <a:lnTo>
                          <a:pt x="46894" y="8183"/>
                        </a:lnTo>
                        <a:cubicBezTo>
                          <a:pt x="44204" y="8603"/>
                          <a:pt x="41465" y="8603"/>
                          <a:pt x="38775" y="8183"/>
                        </a:cubicBezTo>
                        <a:cubicBezTo>
                          <a:pt x="35599" y="7890"/>
                          <a:pt x="32562" y="6738"/>
                          <a:pt x="29990" y="4851"/>
                        </a:cubicBezTo>
                        <a:cubicBezTo>
                          <a:pt x="26187" y="1630"/>
                          <a:pt x="21341" y="-93"/>
                          <a:pt x="16358" y="4"/>
                        </a:cubicBezTo>
                        <a:lnTo>
                          <a:pt x="15934" y="4"/>
                        </a:lnTo>
                        <a:cubicBezTo>
                          <a:pt x="12814" y="8"/>
                          <a:pt x="9741" y="756"/>
                          <a:pt x="6967" y="2185"/>
                        </a:cubicBezTo>
                        <a:cubicBezTo>
                          <a:pt x="952" y="6070"/>
                          <a:pt x="-775" y="14095"/>
                          <a:pt x="3109" y="20110"/>
                        </a:cubicBezTo>
                        <a:cubicBezTo>
                          <a:pt x="3499" y="20714"/>
                          <a:pt x="3939" y="21284"/>
                          <a:pt x="4423" y="21815"/>
                        </a:cubicBezTo>
                        <a:cubicBezTo>
                          <a:pt x="5576" y="22941"/>
                          <a:pt x="6340" y="24405"/>
                          <a:pt x="6604" y="25995"/>
                        </a:cubicBezTo>
                        <a:cubicBezTo>
                          <a:pt x="6376" y="27646"/>
                          <a:pt x="5729" y="29210"/>
                          <a:pt x="4726" y="30539"/>
                        </a:cubicBezTo>
                        <a:cubicBezTo>
                          <a:pt x="4083" y="31165"/>
                          <a:pt x="3695" y="32007"/>
                          <a:pt x="3635" y="32902"/>
                        </a:cubicBezTo>
                        <a:lnTo>
                          <a:pt x="3635" y="36477"/>
                        </a:lnTo>
                        <a:cubicBezTo>
                          <a:pt x="3649" y="37172"/>
                          <a:pt x="3985" y="37821"/>
                          <a:pt x="4544" y="38234"/>
                        </a:cubicBezTo>
                        <a:lnTo>
                          <a:pt x="13693" y="46655"/>
                        </a:lnTo>
                        <a:lnTo>
                          <a:pt x="16601" y="49321"/>
                        </a:lnTo>
                        <a:lnTo>
                          <a:pt x="16904" y="49685"/>
                        </a:lnTo>
                        <a:cubicBezTo>
                          <a:pt x="16720" y="50014"/>
                          <a:pt x="16496" y="50319"/>
                          <a:pt x="16237" y="50593"/>
                        </a:cubicBezTo>
                        <a:lnTo>
                          <a:pt x="4120" y="59863"/>
                        </a:lnTo>
                        <a:cubicBezTo>
                          <a:pt x="1831" y="61506"/>
                          <a:pt x="337" y="64034"/>
                          <a:pt x="0" y="66831"/>
                        </a:cubicBezTo>
                        <a:close/>
                        <a:moveTo>
                          <a:pt x="26113" y="13272"/>
                        </a:moveTo>
                        <a:cubicBezTo>
                          <a:pt x="25480" y="14854"/>
                          <a:pt x="24266" y="16133"/>
                          <a:pt x="22720" y="16847"/>
                        </a:cubicBezTo>
                        <a:cubicBezTo>
                          <a:pt x="19504" y="18410"/>
                          <a:pt x="15797" y="18628"/>
                          <a:pt x="12420" y="17453"/>
                        </a:cubicBezTo>
                        <a:cubicBezTo>
                          <a:pt x="10980" y="16997"/>
                          <a:pt x="9656" y="16232"/>
                          <a:pt x="8543" y="15211"/>
                        </a:cubicBezTo>
                        <a:cubicBezTo>
                          <a:pt x="7693" y="14478"/>
                          <a:pt x="7047" y="13539"/>
                          <a:pt x="6665" y="12485"/>
                        </a:cubicBezTo>
                        <a:cubicBezTo>
                          <a:pt x="7299" y="10870"/>
                          <a:pt x="8538" y="9566"/>
                          <a:pt x="10118" y="8850"/>
                        </a:cubicBezTo>
                        <a:lnTo>
                          <a:pt x="11451" y="8244"/>
                        </a:lnTo>
                        <a:cubicBezTo>
                          <a:pt x="15813" y="6726"/>
                          <a:pt x="20649" y="7574"/>
                          <a:pt x="24235" y="10485"/>
                        </a:cubicBezTo>
                        <a:cubicBezTo>
                          <a:pt x="25199" y="11201"/>
                          <a:pt x="25953" y="12164"/>
                          <a:pt x="26416" y="13272"/>
                        </a:cubicBezTo>
                        <a:close/>
                      </a:path>
                    </a:pathLst>
                  </a:custGeom>
                  <a:solidFill>
                    <a:srgbClr val="37474F"/>
                  </a:solidFill>
                  <a:ln w="6058" cap="flat">
                    <a:noFill/>
                    <a:prstDash val="solid"/>
                    <a:miter/>
                  </a:ln>
                </p:spPr>
                <p:txBody>
                  <a:bodyPr rtlCol="0" anchor="ctr"/>
                  <a:lstStyle/>
                  <a:p>
                    <a:endParaRPr lang="fr-FR"/>
                  </a:p>
                </p:txBody>
              </p:sp>
              <p:sp>
                <p:nvSpPr>
                  <p:cNvPr id="147" name="Forme libre : forme 146">
                    <a:extLst>
                      <a:ext uri="{FF2B5EF4-FFF2-40B4-BE49-F238E27FC236}">
                        <a16:creationId xmlns:a16="http://schemas.microsoft.com/office/drawing/2014/main" id="{3E55AED4-DCA1-7AE6-C404-4D4667058384}"/>
                      </a:ext>
                    </a:extLst>
                  </p:cNvPr>
                  <p:cNvSpPr/>
                  <p:nvPr/>
                </p:nvSpPr>
                <p:spPr>
                  <a:xfrm>
                    <a:off x="2121478" y="3861006"/>
                    <a:ext cx="99650" cy="71859"/>
                  </a:xfrm>
                  <a:custGeom>
                    <a:avLst/>
                    <a:gdLst>
                      <a:gd name="connsiteX0" fmla="*/ 90078 w 99650"/>
                      <a:gd name="connsiteY0" fmla="*/ 12969 h 71859"/>
                      <a:gd name="connsiteX1" fmla="*/ 90078 w 99650"/>
                      <a:gd name="connsiteY1" fmla="*/ 12969 h 71859"/>
                      <a:gd name="connsiteX2" fmla="*/ 83595 w 99650"/>
                      <a:gd name="connsiteY2" fmla="*/ 14302 h 71859"/>
                      <a:gd name="connsiteX3" fmla="*/ 70084 w 99650"/>
                      <a:gd name="connsiteY3" fmla="*/ 20361 h 71859"/>
                      <a:gd name="connsiteX4" fmla="*/ 63420 w 99650"/>
                      <a:gd name="connsiteY4" fmla="*/ 19392 h 71859"/>
                      <a:gd name="connsiteX5" fmla="*/ 63420 w 99650"/>
                      <a:gd name="connsiteY5" fmla="*/ 19392 h 71859"/>
                      <a:gd name="connsiteX6" fmla="*/ 60511 w 99650"/>
                      <a:gd name="connsiteY6" fmla="*/ 16726 h 71859"/>
                      <a:gd name="connsiteX7" fmla="*/ 52575 w 99650"/>
                      <a:gd name="connsiteY7" fmla="*/ 9395 h 71859"/>
                      <a:gd name="connsiteX8" fmla="*/ 48818 w 99650"/>
                      <a:gd name="connsiteY8" fmla="*/ 8183 h 71859"/>
                      <a:gd name="connsiteX9" fmla="*/ 48818 w 99650"/>
                      <a:gd name="connsiteY9" fmla="*/ 8183 h 71859"/>
                      <a:gd name="connsiteX10" fmla="*/ 46940 w 99650"/>
                      <a:gd name="connsiteY10" fmla="*/ 8183 h 71859"/>
                      <a:gd name="connsiteX11" fmla="*/ 38822 w 99650"/>
                      <a:gd name="connsiteY11" fmla="*/ 8183 h 71859"/>
                      <a:gd name="connsiteX12" fmla="*/ 30036 w 99650"/>
                      <a:gd name="connsiteY12" fmla="*/ 4851 h 71859"/>
                      <a:gd name="connsiteX13" fmla="*/ 16405 w 99650"/>
                      <a:gd name="connsiteY13" fmla="*/ 4 h 71859"/>
                      <a:gd name="connsiteX14" fmla="*/ 15980 w 99650"/>
                      <a:gd name="connsiteY14" fmla="*/ 4 h 71859"/>
                      <a:gd name="connsiteX15" fmla="*/ 7014 w 99650"/>
                      <a:gd name="connsiteY15" fmla="*/ 2185 h 71859"/>
                      <a:gd name="connsiteX16" fmla="*/ 1450 w 99650"/>
                      <a:gd name="connsiteY16" fmla="*/ 14150 h 71859"/>
                      <a:gd name="connsiteX17" fmla="*/ 4469 w 99650"/>
                      <a:gd name="connsiteY17" fmla="*/ 18301 h 71859"/>
                      <a:gd name="connsiteX18" fmla="*/ 4469 w 99650"/>
                      <a:gd name="connsiteY18" fmla="*/ 30418 h 71859"/>
                      <a:gd name="connsiteX19" fmla="*/ 4469 w 99650"/>
                      <a:gd name="connsiteY19" fmla="*/ 34599 h 71859"/>
                      <a:gd name="connsiteX20" fmla="*/ 13618 w 99650"/>
                      <a:gd name="connsiteY20" fmla="*/ 42960 h 71859"/>
                      <a:gd name="connsiteX21" fmla="*/ 16526 w 99650"/>
                      <a:gd name="connsiteY21" fmla="*/ 45625 h 71859"/>
                      <a:gd name="connsiteX22" fmla="*/ 16162 w 99650"/>
                      <a:gd name="connsiteY22" fmla="*/ 50472 h 71859"/>
                      <a:gd name="connsiteX23" fmla="*/ 4045 w 99650"/>
                      <a:gd name="connsiteY23" fmla="*/ 59742 h 71859"/>
                      <a:gd name="connsiteX24" fmla="*/ 1864 w 99650"/>
                      <a:gd name="connsiteY24" fmla="*/ 71859 h 71859"/>
                      <a:gd name="connsiteX25" fmla="*/ 99650 w 99650"/>
                      <a:gd name="connsiteY25" fmla="*/ 15453 h 71859"/>
                      <a:gd name="connsiteX26" fmla="*/ 90078 w 99650"/>
                      <a:gd name="connsiteY26" fmla="*/ 12969 h 71859"/>
                      <a:gd name="connsiteX27" fmla="*/ 24220 w 99650"/>
                      <a:gd name="connsiteY27" fmla="*/ 6911 h 71859"/>
                      <a:gd name="connsiteX28" fmla="*/ 24492 w 99650"/>
                      <a:gd name="connsiteY28" fmla="*/ 15475 h 71859"/>
                      <a:gd name="connsiteX29" fmla="*/ 22705 w 99650"/>
                      <a:gd name="connsiteY29" fmla="*/ 16786 h 71859"/>
                      <a:gd name="connsiteX30" fmla="*/ 12406 w 99650"/>
                      <a:gd name="connsiteY30" fmla="*/ 17392 h 71859"/>
                      <a:gd name="connsiteX31" fmla="*/ 8528 w 99650"/>
                      <a:gd name="connsiteY31" fmla="*/ 15151 h 71859"/>
                      <a:gd name="connsiteX32" fmla="*/ 7500 w 99650"/>
                      <a:gd name="connsiteY32" fmla="*/ 7162 h 71859"/>
                      <a:gd name="connsiteX33" fmla="*/ 10104 w 99650"/>
                      <a:gd name="connsiteY33" fmla="*/ 5275 h 71859"/>
                      <a:gd name="connsiteX34" fmla="*/ 11436 w 99650"/>
                      <a:gd name="connsiteY34" fmla="*/ 4669 h 71859"/>
                      <a:gd name="connsiteX35" fmla="*/ 24220 w 99650"/>
                      <a:gd name="connsiteY35" fmla="*/ 6971 h 7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9650" h="71859">
                        <a:moveTo>
                          <a:pt x="90078" y="12969"/>
                        </a:moveTo>
                        <a:lnTo>
                          <a:pt x="90078" y="12969"/>
                        </a:lnTo>
                        <a:cubicBezTo>
                          <a:pt x="87847" y="12950"/>
                          <a:pt x="85637" y="13404"/>
                          <a:pt x="83595" y="14302"/>
                        </a:cubicBezTo>
                        <a:cubicBezTo>
                          <a:pt x="76506" y="17513"/>
                          <a:pt x="74446" y="18543"/>
                          <a:pt x="70084" y="20361"/>
                        </a:cubicBezTo>
                        <a:cubicBezTo>
                          <a:pt x="67840" y="21170"/>
                          <a:pt x="65340" y="20806"/>
                          <a:pt x="63420" y="19392"/>
                        </a:cubicBezTo>
                        <a:lnTo>
                          <a:pt x="63420" y="19392"/>
                        </a:lnTo>
                        <a:lnTo>
                          <a:pt x="60511" y="16726"/>
                        </a:lnTo>
                        <a:lnTo>
                          <a:pt x="52575" y="9395"/>
                        </a:lnTo>
                        <a:cubicBezTo>
                          <a:pt x="51555" y="8469"/>
                          <a:pt x="50186" y="8028"/>
                          <a:pt x="48818" y="8183"/>
                        </a:cubicBezTo>
                        <a:lnTo>
                          <a:pt x="48818" y="8183"/>
                        </a:lnTo>
                        <a:lnTo>
                          <a:pt x="46940" y="8183"/>
                        </a:lnTo>
                        <a:cubicBezTo>
                          <a:pt x="44250" y="8603"/>
                          <a:pt x="41511" y="8603"/>
                          <a:pt x="38822" y="8183"/>
                        </a:cubicBezTo>
                        <a:cubicBezTo>
                          <a:pt x="35645" y="7890"/>
                          <a:pt x="32608" y="6738"/>
                          <a:pt x="30036" y="4851"/>
                        </a:cubicBezTo>
                        <a:cubicBezTo>
                          <a:pt x="26234" y="1630"/>
                          <a:pt x="21387" y="-93"/>
                          <a:pt x="16405" y="4"/>
                        </a:cubicBezTo>
                        <a:lnTo>
                          <a:pt x="15980" y="4"/>
                        </a:lnTo>
                        <a:cubicBezTo>
                          <a:pt x="12861" y="8"/>
                          <a:pt x="9787" y="756"/>
                          <a:pt x="7014" y="2185"/>
                        </a:cubicBezTo>
                        <a:cubicBezTo>
                          <a:pt x="2173" y="3953"/>
                          <a:pt x="-318" y="9309"/>
                          <a:pt x="1450" y="14150"/>
                        </a:cubicBezTo>
                        <a:cubicBezTo>
                          <a:pt x="2048" y="15788"/>
                          <a:pt x="3094" y="17227"/>
                          <a:pt x="4469" y="18301"/>
                        </a:cubicBezTo>
                        <a:cubicBezTo>
                          <a:pt x="7304" y="21842"/>
                          <a:pt x="7304" y="26877"/>
                          <a:pt x="4469" y="30418"/>
                        </a:cubicBezTo>
                        <a:cubicBezTo>
                          <a:pt x="2167" y="33084"/>
                          <a:pt x="4469" y="34599"/>
                          <a:pt x="4469" y="34599"/>
                        </a:cubicBezTo>
                        <a:lnTo>
                          <a:pt x="13618" y="42960"/>
                        </a:lnTo>
                        <a:lnTo>
                          <a:pt x="16526" y="45625"/>
                        </a:lnTo>
                        <a:cubicBezTo>
                          <a:pt x="18707" y="47685"/>
                          <a:pt x="16162" y="50472"/>
                          <a:pt x="16162" y="50472"/>
                        </a:cubicBezTo>
                        <a:lnTo>
                          <a:pt x="4045" y="59742"/>
                        </a:lnTo>
                        <a:cubicBezTo>
                          <a:pt x="-1044" y="64347"/>
                          <a:pt x="-802" y="68042"/>
                          <a:pt x="1864" y="71859"/>
                        </a:cubicBezTo>
                        <a:lnTo>
                          <a:pt x="99650" y="15453"/>
                        </a:lnTo>
                        <a:cubicBezTo>
                          <a:pt x="96696" y="13893"/>
                          <a:pt x="93418" y="13043"/>
                          <a:pt x="90078" y="12969"/>
                        </a:cubicBezTo>
                        <a:close/>
                        <a:moveTo>
                          <a:pt x="24220" y="6911"/>
                        </a:moveTo>
                        <a:cubicBezTo>
                          <a:pt x="26660" y="9200"/>
                          <a:pt x="26782" y="13035"/>
                          <a:pt x="24492" y="15475"/>
                        </a:cubicBezTo>
                        <a:cubicBezTo>
                          <a:pt x="23983" y="16018"/>
                          <a:pt x="23377" y="16463"/>
                          <a:pt x="22705" y="16786"/>
                        </a:cubicBezTo>
                        <a:cubicBezTo>
                          <a:pt x="19489" y="18349"/>
                          <a:pt x="15783" y="18567"/>
                          <a:pt x="12406" y="17392"/>
                        </a:cubicBezTo>
                        <a:cubicBezTo>
                          <a:pt x="10965" y="16937"/>
                          <a:pt x="9642" y="16172"/>
                          <a:pt x="8528" y="15151"/>
                        </a:cubicBezTo>
                        <a:cubicBezTo>
                          <a:pt x="6038" y="13229"/>
                          <a:pt x="5578" y="9652"/>
                          <a:pt x="7500" y="7162"/>
                        </a:cubicBezTo>
                        <a:cubicBezTo>
                          <a:pt x="8168" y="6296"/>
                          <a:pt x="9072" y="5641"/>
                          <a:pt x="10104" y="5275"/>
                        </a:cubicBezTo>
                        <a:cubicBezTo>
                          <a:pt x="10518" y="5013"/>
                          <a:pt x="10966" y="4809"/>
                          <a:pt x="11436" y="4669"/>
                        </a:cubicBezTo>
                        <a:cubicBezTo>
                          <a:pt x="15807" y="3143"/>
                          <a:pt x="20657" y="4017"/>
                          <a:pt x="24220" y="6971"/>
                        </a:cubicBezTo>
                        <a:close/>
                      </a:path>
                    </a:pathLst>
                  </a:custGeom>
                  <a:solidFill>
                    <a:srgbClr val="455A64"/>
                  </a:solidFill>
                  <a:ln w="6058" cap="flat">
                    <a:noFill/>
                    <a:prstDash val="solid"/>
                    <a:miter/>
                  </a:ln>
                </p:spPr>
                <p:txBody>
                  <a:bodyPr rtlCol="0" anchor="ctr"/>
                  <a:lstStyle/>
                  <a:p>
                    <a:endParaRPr lang="fr-FR"/>
                  </a:p>
                </p:txBody>
              </p:sp>
            </p:grpSp>
          </p:grpSp>
          <p:grpSp>
            <p:nvGrpSpPr>
              <p:cNvPr id="78" name="Graphique 5">
                <a:extLst>
                  <a:ext uri="{FF2B5EF4-FFF2-40B4-BE49-F238E27FC236}">
                    <a16:creationId xmlns:a16="http://schemas.microsoft.com/office/drawing/2014/main" id="{36782CD1-726D-1000-325A-1864A141BF99}"/>
                  </a:ext>
                </a:extLst>
              </p:cNvPr>
              <p:cNvGrpSpPr/>
              <p:nvPr/>
            </p:nvGrpSpPr>
            <p:grpSpPr>
              <a:xfrm>
                <a:off x="2356145" y="3856950"/>
                <a:ext cx="172233" cy="113676"/>
                <a:chOff x="2356145" y="3856950"/>
                <a:chExt cx="172233" cy="113676"/>
              </a:xfrm>
            </p:grpSpPr>
            <p:sp>
              <p:nvSpPr>
                <p:cNvPr id="100" name="Forme libre : forme 99">
                  <a:extLst>
                    <a:ext uri="{FF2B5EF4-FFF2-40B4-BE49-F238E27FC236}">
                      <a16:creationId xmlns:a16="http://schemas.microsoft.com/office/drawing/2014/main" id="{03E1C840-0B1A-A0F3-004D-D421D731A445}"/>
                    </a:ext>
                  </a:extLst>
                </p:cNvPr>
                <p:cNvSpPr/>
                <p:nvPr/>
              </p:nvSpPr>
              <p:spPr>
                <a:xfrm>
                  <a:off x="2356145" y="3871222"/>
                  <a:ext cx="170982" cy="99404"/>
                </a:xfrm>
                <a:custGeom>
                  <a:avLst/>
                  <a:gdLst>
                    <a:gd name="connsiteX0" fmla="*/ 576 w 170982"/>
                    <a:gd name="connsiteY0" fmla="*/ 10689 h 99404"/>
                    <a:gd name="connsiteX1" fmla="*/ 145317 w 170982"/>
                    <a:gd name="connsiteY1" fmla="*/ 94359 h 99404"/>
                    <a:gd name="connsiteX2" fmla="*/ 170037 w 170982"/>
                    <a:gd name="connsiteY2" fmla="*/ 99388 h 99404"/>
                    <a:gd name="connsiteX3" fmla="*/ 170966 w 170982"/>
                    <a:gd name="connsiteY3" fmla="*/ 98774 h 99404"/>
                    <a:gd name="connsiteX4" fmla="*/ 170885 w 170982"/>
                    <a:gd name="connsiteY4" fmla="*/ 98237 h 99404"/>
                    <a:gd name="connsiteX5" fmla="*/ 163130 w 170982"/>
                    <a:gd name="connsiteY5" fmla="*/ 84060 h 99404"/>
                    <a:gd name="connsiteX6" fmla="*/ 18328 w 170982"/>
                    <a:gd name="connsiteY6" fmla="*/ 390 h 99404"/>
                    <a:gd name="connsiteX7" fmla="*/ 576 w 170982"/>
                    <a:gd name="connsiteY7" fmla="*/ 10689 h 9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82" h="99404">
                      <a:moveTo>
                        <a:pt x="576" y="10689"/>
                      </a:moveTo>
                      <a:lnTo>
                        <a:pt x="145317" y="94359"/>
                      </a:lnTo>
                      <a:lnTo>
                        <a:pt x="170037" y="99388"/>
                      </a:lnTo>
                      <a:cubicBezTo>
                        <a:pt x="170463" y="99475"/>
                        <a:pt x="170879" y="99201"/>
                        <a:pt x="170966" y="98774"/>
                      </a:cubicBezTo>
                      <a:cubicBezTo>
                        <a:pt x="171004" y="98591"/>
                        <a:pt x="170975" y="98401"/>
                        <a:pt x="170885" y="98237"/>
                      </a:cubicBezTo>
                      <a:lnTo>
                        <a:pt x="163130" y="84060"/>
                      </a:lnTo>
                      <a:lnTo>
                        <a:pt x="18328" y="390"/>
                      </a:lnTo>
                      <a:cubicBezTo>
                        <a:pt x="13481" y="-2155"/>
                        <a:pt x="-3301" y="8508"/>
                        <a:pt x="576" y="10689"/>
                      </a:cubicBezTo>
                      <a:close/>
                    </a:path>
                  </a:pathLst>
                </a:custGeom>
                <a:solidFill>
                  <a:srgbClr val="000000">
                    <a:alpha val="20000"/>
                  </a:srgbClr>
                </a:solidFill>
                <a:ln w="6058" cap="flat">
                  <a:noFill/>
                  <a:prstDash val="solid"/>
                  <a:miter/>
                </a:ln>
              </p:spPr>
              <p:txBody>
                <a:bodyPr rtlCol="0" anchor="ctr"/>
                <a:lstStyle/>
                <a:p>
                  <a:endParaRPr lang="fr-FR"/>
                </a:p>
              </p:txBody>
            </p:sp>
            <p:grpSp>
              <p:nvGrpSpPr>
                <p:cNvPr id="101" name="Graphique 5">
                  <a:extLst>
                    <a:ext uri="{FF2B5EF4-FFF2-40B4-BE49-F238E27FC236}">
                      <a16:creationId xmlns:a16="http://schemas.microsoft.com/office/drawing/2014/main" id="{770498B6-D190-0AD0-129C-A92D0ABFEE1B}"/>
                    </a:ext>
                  </a:extLst>
                </p:cNvPr>
                <p:cNvGrpSpPr/>
                <p:nvPr/>
              </p:nvGrpSpPr>
              <p:grpSpPr>
                <a:xfrm>
                  <a:off x="2360915" y="3856950"/>
                  <a:ext cx="167463" cy="102013"/>
                  <a:chOff x="2360915" y="3856950"/>
                  <a:chExt cx="167463" cy="102013"/>
                </a:xfrm>
              </p:grpSpPr>
              <p:sp>
                <p:nvSpPr>
                  <p:cNvPr id="102" name="Forme libre : forme 101">
                    <a:extLst>
                      <a:ext uri="{FF2B5EF4-FFF2-40B4-BE49-F238E27FC236}">
                        <a16:creationId xmlns:a16="http://schemas.microsoft.com/office/drawing/2014/main" id="{7D8D3178-F25F-F46D-8711-E4AC5943ADA4}"/>
                      </a:ext>
                    </a:extLst>
                  </p:cNvPr>
                  <p:cNvSpPr/>
                  <p:nvPr/>
                </p:nvSpPr>
                <p:spPr>
                  <a:xfrm>
                    <a:off x="2360915" y="3856950"/>
                    <a:ext cx="12406" cy="16540"/>
                  </a:xfrm>
                  <a:custGeom>
                    <a:avLst/>
                    <a:gdLst>
                      <a:gd name="connsiteX0" fmla="*/ 11740 w 12406"/>
                      <a:gd name="connsiteY0" fmla="*/ 666 h 16540"/>
                      <a:gd name="connsiteX1" fmla="*/ 12407 w 12406"/>
                      <a:gd name="connsiteY1" fmla="*/ 666 h 16540"/>
                      <a:gd name="connsiteX2" fmla="*/ 11134 w 12406"/>
                      <a:gd name="connsiteY2" fmla="*/ 0 h 16540"/>
                      <a:gd name="connsiteX3" fmla="*/ 10831 w 12406"/>
                      <a:gd name="connsiteY3" fmla="*/ 0 h 16540"/>
                      <a:gd name="connsiteX4" fmla="*/ 10831 w 12406"/>
                      <a:gd name="connsiteY4" fmla="*/ 0 h 16540"/>
                      <a:gd name="connsiteX5" fmla="*/ 10831 w 12406"/>
                      <a:gd name="connsiteY5" fmla="*/ 0 h 16540"/>
                      <a:gd name="connsiteX6" fmla="*/ 9620 w 12406"/>
                      <a:gd name="connsiteY6" fmla="*/ 0 h 16540"/>
                      <a:gd name="connsiteX7" fmla="*/ 6651 w 12406"/>
                      <a:gd name="connsiteY7" fmla="*/ 909 h 16540"/>
                      <a:gd name="connsiteX8" fmla="*/ 47 w 12406"/>
                      <a:gd name="connsiteY8" fmla="*/ 12360 h 16540"/>
                      <a:gd name="connsiteX9" fmla="*/ 47 w 12406"/>
                      <a:gd name="connsiteY9" fmla="*/ 14056 h 16540"/>
                      <a:gd name="connsiteX10" fmla="*/ 47 w 12406"/>
                      <a:gd name="connsiteY10" fmla="*/ 14480 h 16540"/>
                      <a:gd name="connsiteX11" fmla="*/ 47 w 12406"/>
                      <a:gd name="connsiteY11" fmla="*/ 14480 h 16540"/>
                      <a:gd name="connsiteX12" fmla="*/ 592 w 12406"/>
                      <a:gd name="connsiteY12" fmla="*/ 15510 h 16540"/>
                      <a:gd name="connsiteX13" fmla="*/ 592 w 12406"/>
                      <a:gd name="connsiteY13" fmla="*/ 15510 h 16540"/>
                      <a:gd name="connsiteX14" fmla="*/ 592 w 12406"/>
                      <a:gd name="connsiteY14" fmla="*/ 15510 h 16540"/>
                      <a:gd name="connsiteX15" fmla="*/ 592 w 12406"/>
                      <a:gd name="connsiteY15" fmla="*/ 15510 h 16540"/>
                      <a:gd name="connsiteX16" fmla="*/ 592 w 12406"/>
                      <a:gd name="connsiteY16" fmla="*/ 15510 h 16540"/>
                      <a:gd name="connsiteX17" fmla="*/ 592 w 12406"/>
                      <a:gd name="connsiteY17" fmla="*/ 15510 h 16540"/>
                      <a:gd name="connsiteX18" fmla="*/ 592 w 12406"/>
                      <a:gd name="connsiteY18" fmla="*/ 15510 h 16540"/>
                      <a:gd name="connsiteX19" fmla="*/ 2167 w 12406"/>
                      <a:gd name="connsiteY19" fmla="*/ 16419 h 16540"/>
                      <a:gd name="connsiteX20" fmla="*/ 1440 w 12406"/>
                      <a:gd name="connsiteY20" fmla="*/ 15874 h 16540"/>
                      <a:gd name="connsiteX21" fmla="*/ 5257 w 12406"/>
                      <a:gd name="connsiteY21" fmla="*/ 15086 h 16540"/>
                      <a:gd name="connsiteX22" fmla="*/ 11922 w 12406"/>
                      <a:gd name="connsiteY22" fmla="*/ 3575 h 16540"/>
                      <a:gd name="connsiteX23" fmla="*/ 11740 w 12406"/>
                      <a:gd name="connsiteY23" fmla="*/ 667 h 16540"/>
                      <a:gd name="connsiteX24" fmla="*/ 1925 w 12406"/>
                      <a:gd name="connsiteY24" fmla="*/ 16540 h 16540"/>
                      <a:gd name="connsiteX25" fmla="*/ 1925 w 12406"/>
                      <a:gd name="connsiteY25" fmla="*/ 16540 h 1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06" h="16540">
                        <a:moveTo>
                          <a:pt x="11740" y="666"/>
                        </a:moveTo>
                        <a:lnTo>
                          <a:pt x="12407" y="666"/>
                        </a:lnTo>
                        <a:lnTo>
                          <a:pt x="11134" y="0"/>
                        </a:lnTo>
                        <a:lnTo>
                          <a:pt x="10831" y="0"/>
                        </a:lnTo>
                        <a:lnTo>
                          <a:pt x="10831" y="0"/>
                        </a:lnTo>
                        <a:lnTo>
                          <a:pt x="10831" y="0"/>
                        </a:lnTo>
                        <a:lnTo>
                          <a:pt x="9620" y="0"/>
                        </a:lnTo>
                        <a:cubicBezTo>
                          <a:pt x="8568" y="40"/>
                          <a:pt x="7545" y="353"/>
                          <a:pt x="6651" y="909"/>
                        </a:cubicBezTo>
                        <a:cubicBezTo>
                          <a:pt x="2763" y="3467"/>
                          <a:pt x="315" y="7713"/>
                          <a:pt x="47" y="12360"/>
                        </a:cubicBezTo>
                        <a:cubicBezTo>
                          <a:pt x="-16" y="12923"/>
                          <a:pt x="-16" y="13492"/>
                          <a:pt x="47" y="14056"/>
                        </a:cubicBezTo>
                        <a:lnTo>
                          <a:pt x="47" y="14480"/>
                        </a:lnTo>
                        <a:cubicBezTo>
                          <a:pt x="47" y="14480"/>
                          <a:pt x="47" y="14480"/>
                          <a:pt x="47" y="14480"/>
                        </a:cubicBezTo>
                        <a:cubicBezTo>
                          <a:pt x="154" y="14858"/>
                          <a:pt x="340" y="15209"/>
                          <a:pt x="592" y="15510"/>
                        </a:cubicBezTo>
                        <a:lnTo>
                          <a:pt x="592" y="15510"/>
                        </a:lnTo>
                        <a:lnTo>
                          <a:pt x="592" y="15510"/>
                        </a:lnTo>
                        <a:lnTo>
                          <a:pt x="592" y="15510"/>
                        </a:lnTo>
                        <a:lnTo>
                          <a:pt x="592" y="15510"/>
                        </a:lnTo>
                        <a:lnTo>
                          <a:pt x="592" y="15510"/>
                        </a:lnTo>
                        <a:lnTo>
                          <a:pt x="592" y="15510"/>
                        </a:lnTo>
                        <a:lnTo>
                          <a:pt x="2167" y="16419"/>
                        </a:lnTo>
                        <a:cubicBezTo>
                          <a:pt x="1897" y="16277"/>
                          <a:pt x="1652" y="16093"/>
                          <a:pt x="1440" y="15874"/>
                        </a:cubicBezTo>
                        <a:cubicBezTo>
                          <a:pt x="2766" y="16090"/>
                          <a:pt x="4126" y="15810"/>
                          <a:pt x="5257" y="15086"/>
                        </a:cubicBezTo>
                        <a:cubicBezTo>
                          <a:pt x="9192" y="12535"/>
                          <a:pt x="11669" y="8257"/>
                          <a:pt x="11922" y="3575"/>
                        </a:cubicBezTo>
                        <a:cubicBezTo>
                          <a:pt x="12115" y="2606"/>
                          <a:pt x="12052" y="1604"/>
                          <a:pt x="11740" y="667"/>
                        </a:cubicBezTo>
                        <a:close/>
                        <a:moveTo>
                          <a:pt x="1925" y="16540"/>
                        </a:moveTo>
                        <a:lnTo>
                          <a:pt x="1925" y="16540"/>
                        </a:lnTo>
                        <a:close/>
                      </a:path>
                    </a:pathLst>
                  </a:custGeom>
                  <a:solidFill>
                    <a:srgbClr val="77787B"/>
                  </a:solidFill>
                  <a:ln w="6058" cap="flat">
                    <a:noFill/>
                    <a:prstDash val="solid"/>
                    <a:miter/>
                  </a:ln>
                </p:spPr>
                <p:txBody>
                  <a:bodyPr rtlCol="0" anchor="ctr"/>
                  <a:lstStyle/>
                  <a:p>
                    <a:endParaRPr lang="fr-FR"/>
                  </a:p>
                </p:txBody>
              </p:sp>
              <p:sp>
                <p:nvSpPr>
                  <p:cNvPr id="103" name="Forme libre : forme 102">
                    <a:extLst>
                      <a:ext uri="{FF2B5EF4-FFF2-40B4-BE49-F238E27FC236}">
                        <a16:creationId xmlns:a16="http://schemas.microsoft.com/office/drawing/2014/main" id="{DBF51881-5601-E73C-BB2B-392EEC1B1E5C}"/>
                      </a:ext>
                    </a:extLst>
                  </p:cNvPr>
                  <p:cNvSpPr/>
                  <p:nvPr/>
                </p:nvSpPr>
                <p:spPr>
                  <a:xfrm>
                    <a:off x="2362165" y="3857556"/>
                    <a:ext cx="149233" cy="96332"/>
                  </a:xfrm>
                  <a:custGeom>
                    <a:avLst/>
                    <a:gdLst>
                      <a:gd name="connsiteX0" fmla="*/ 149234 w 149233"/>
                      <a:gd name="connsiteY0" fmla="*/ 80156 h 96332"/>
                      <a:gd name="connsiteX1" fmla="*/ 140085 w 149233"/>
                      <a:gd name="connsiteY1" fmla="*/ 96332 h 96332"/>
                      <a:gd name="connsiteX2" fmla="*/ 138510 w 149233"/>
                      <a:gd name="connsiteY2" fmla="*/ 95424 h 96332"/>
                      <a:gd name="connsiteX3" fmla="*/ 1948 w 149233"/>
                      <a:gd name="connsiteY3" fmla="*/ 16661 h 96332"/>
                      <a:gd name="connsiteX4" fmla="*/ 1221 w 149233"/>
                      <a:gd name="connsiteY4" fmla="*/ 16116 h 96332"/>
                      <a:gd name="connsiteX5" fmla="*/ 9 w 149233"/>
                      <a:gd name="connsiteY5" fmla="*/ 12360 h 96332"/>
                      <a:gd name="connsiteX6" fmla="*/ 6674 w 149233"/>
                      <a:gd name="connsiteY6" fmla="*/ 909 h 96332"/>
                      <a:gd name="connsiteX7" fmla="*/ 9643 w 149233"/>
                      <a:gd name="connsiteY7" fmla="*/ 0 h 96332"/>
                      <a:gd name="connsiteX8" fmla="*/ 10491 w 149233"/>
                      <a:gd name="connsiteY8" fmla="*/ 0 h 96332"/>
                      <a:gd name="connsiteX9" fmla="*/ 11157 w 149233"/>
                      <a:gd name="connsiteY9" fmla="*/ 0 h 96332"/>
                      <a:gd name="connsiteX10" fmla="*/ 11157 w 149233"/>
                      <a:gd name="connsiteY10" fmla="*/ 0 h 9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233" h="96332">
                        <a:moveTo>
                          <a:pt x="149234" y="80156"/>
                        </a:moveTo>
                        <a:lnTo>
                          <a:pt x="140085" y="96332"/>
                        </a:lnTo>
                        <a:lnTo>
                          <a:pt x="138510" y="95424"/>
                        </a:lnTo>
                        <a:lnTo>
                          <a:pt x="1948" y="16661"/>
                        </a:lnTo>
                        <a:cubicBezTo>
                          <a:pt x="1678" y="16520"/>
                          <a:pt x="1432" y="16335"/>
                          <a:pt x="1221" y="16116"/>
                        </a:cubicBezTo>
                        <a:cubicBezTo>
                          <a:pt x="362" y="15059"/>
                          <a:pt x="-70" y="13719"/>
                          <a:pt x="9" y="12360"/>
                        </a:cubicBezTo>
                        <a:cubicBezTo>
                          <a:pt x="272" y="7697"/>
                          <a:pt x="2749" y="3440"/>
                          <a:pt x="6674" y="909"/>
                        </a:cubicBezTo>
                        <a:cubicBezTo>
                          <a:pt x="7568" y="353"/>
                          <a:pt x="8591" y="40"/>
                          <a:pt x="9643" y="0"/>
                        </a:cubicBezTo>
                        <a:lnTo>
                          <a:pt x="10491" y="0"/>
                        </a:lnTo>
                        <a:lnTo>
                          <a:pt x="11157" y="0"/>
                        </a:lnTo>
                        <a:lnTo>
                          <a:pt x="11157" y="0"/>
                        </a:lnTo>
                        <a:close/>
                      </a:path>
                    </a:pathLst>
                  </a:custGeom>
                  <a:solidFill>
                    <a:srgbClr val="F0F0F0"/>
                  </a:solidFill>
                  <a:ln w="6058" cap="flat">
                    <a:noFill/>
                    <a:prstDash val="solid"/>
                    <a:miter/>
                  </a:ln>
                </p:spPr>
                <p:txBody>
                  <a:bodyPr rtlCol="0" anchor="ctr"/>
                  <a:lstStyle/>
                  <a:p>
                    <a:endParaRPr lang="fr-FR"/>
                  </a:p>
                </p:txBody>
              </p:sp>
              <p:sp>
                <p:nvSpPr>
                  <p:cNvPr id="104" name="Forme libre : forme 103">
                    <a:extLst>
                      <a:ext uri="{FF2B5EF4-FFF2-40B4-BE49-F238E27FC236}">
                        <a16:creationId xmlns:a16="http://schemas.microsoft.com/office/drawing/2014/main" id="{DDE5B42B-C86A-0F64-04C4-34DE6BC9B346}"/>
                      </a:ext>
                    </a:extLst>
                  </p:cNvPr>
                  <p:cNvSpPr/>
                  <p:nvPr/>
                </p:nvSpPr>
                <p:spPr>
                  <a:xfrm>
                    <a:off x="2500311" y="3937284"/>
                    <a:ext cx="13268" cy="17141"/>
                  </a:xfrm>
                  <a:custGeom>
                    <a:avLst/>
                    <a:gdLst>
                      <a:gd name="connsiteX0" fmla="*/ 6604 w 13268"/>
                      <a:gd name="connsiteY0" fmla="*/ 913 h 17141"/>
                      <a:gd name="connsiteX1" fmla="*/ 13268 w 13268"/>
                      <a:gd name="connsiteY1" fmla="*/ 4730 h 17141"/>
                      <a:gd name="connsiteX2" fmla="*/ 6604 w 13268"/>
                      <a:gd name="connsiteY2" fmla="*/ 16241 h 17141"/>
                      <a:gd name="connsiteX3" fmla="*/ 0 w 13268"/>
                      <a:gd name="connsiteY3" fmla="*/ 12364 h 17141"/>
                      <a:gd name="connsiteX4" fmla="*/ 6604 w 13268"/>
                      <a:gd name="connsiteY4" fmla="*/ 913 h 17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8" h="17141">
                        <a:moveTo>
                          <a:pt x="6604" y="913"/>
                        </a:moveTo>
                        <a:cubicBezTo>
                          <a:pt x="10300" y="-1208"/>
                          <a:pt x="13268" y="489"/>
                          <a:pt x="13268" y="4730"/>
                        </a:cubicBezTo>
                        <a:cubicBezTo>
                          <a:pt x="13015" y="9412"/>
                          <a:pt x="10538" y="13690"/>
                          <a:pt x="6604" y="16241"/>
                        </a:cubicBezTo>
                        <a:cubicBezTo>
                          <a:pt x="2969" y="18362"/>
                          <a:pt x="0" y="16605"/>
                          <a:pt x="0" y="12364"/>
                        </a:cubicBezTo>
                        <a:cubicBezTo>
                          <a:pt x="268" y="7718"/>
                          <a:pt x="2716" y="3472"/>
                          <a:pt x="6604" y="913"/>
                        </a:cubicBezTo>
                        <a:close/>
                      </a:path>
                    </a:pathLst>
                  </a:custGeom>
                  <a:solidFill>
                    <a:srgbClr val="77787B"/>
                  </a:solidFill>
                  <a:ln w="6058" cap="flat">
                    <a:noFill/>
                    <a:prstDash val="solid"/>
                    <a:miter/>
                  </a:ln>
                </p:spPr>
                <p:txBody>
                  <a:bodyPr rtlCol="0" anchor="ctr"/>
                  <a:lstStyle/>
                  <a:p>
                    <a:endParaRPr lang="fr-FR"/>
                  </a:p>
                </p:txBody>
              </p:sp>
              <p:sp>
                <p:nvSpPr>
                  <p:cNvPr id="105" name="Forme libre : forme 104">
                    <a:extLst>
                      <a:ext uri="{FF2B5EF4-FFF2-40B4-BE49-F238E27FC236}">
                        <a16:creationId xmlns:a16="http://schemas.microsoft.com/office/drawing/2014/main" id="{E4ACB784-F369-42B0-1170-02D41926460D}"/>
                      </a:ext>
                    </a:extLst>
                  </p:cNvPr>
                  <p:cNvSpPr/>
                  <p:nvPr/>
                </p:nvSpPr>
                <p:spPr>
                  <a:xfrm>
                    <a:off x="2500757" y="3937634"/>
                    <a:ext cx="21120" cy="19728"/>
                  </a:xfrm>
                  <a:custGeom>
                    <a:avLst/>
                    <a:gdLst>
                      <a:gd name="connsiteX0" fmla="*/ 20456 w 21120"/>
                      <a:gd name="connsiteY0" fmla="*/ 10195 h 19728"/>
                      <a:gd name="connsiteX1" fmla="*/ 20456 w 21120"/>
                      <a:gd name="connsiteY1" fmla="*/ 10195 h 19728"/>
                      <a:gd name="connsiteX2" fmla="*/ 11974 w 21120"/>
                      <a:gd name="connsiteY2" fmla="*/ 926 h 19728"/>
                      <a:gd name="connsiteX3" fmla="*/ 11974 w 21120"/>
                      <a:gd name="connsiteY3" fmla="*/ 926 h 19728"/>
                      <a:gd name="connsiteX4" fmla="*/ 11974 w 21120"/>
                      <a:gd name="connsiteY4" fmla="*/ 926 h 19728"/>
                      <a:gd name="connsiteX5" fmla="*/ 11974 w 21120"/>
                      <a:gd name="connsiteY5" fmla="*/ 926 h 19728"/>
                      <a:gd name="connsiteX6" fmla="*/ 6643 w 21120"/>
                      <a:gd name="connsiteY6" fmla="*/ 926 h 19728"/>
                      <a:gd name="connsiteX7" fmla="*/ 39 w 21120"/>
                      <a:gd name="connsiteY7" fmla="*/ 12376 h 19728"/>
                      <a:gd name="connsiteX8" fmla="*/ 2583 w 21120"/>
                      <a:gd name="connsiteY8" fmla="*/ 16981 h 19728"/>
                      <a:gd name="connsiteX9" fmla="*/ 2583 w 21120"/>
                      <a:gd name="connsiteY9" fmla="*/ 16981 h 19728"/>
                      <a:gd name="connsiteX10" fmla="*/ 3068 w 21120"/>
                      <a:gd name="connsiteY10" fmla="*/ 16981 h 19728"/>
                      <a:gd name="connsiteX11" fmla="*/ 3068 w 21120"/>
                      <a:gd name="connsiteY11" fmla="*/ 16981 h 19728"/>
                      <a:gd name="connsiteX12" fmla="*/ 15185 w 21120"/>
                      <a:gd name="connsiteY12" fmla="*/ 19707 h 19728"/>
                      <a:gd name="connsiteX13" fmla="*/ 17306 w 21120"/>
                      <a:gd name="connsiteY13" fmla="*/ 19223 h 19728"/>
                      <a:gd name="connsiteX14" fmla="*/ 21062 w 21120"/>
                      <a:gd name="connsiteY14" fmla="*/ 12679 h 19728"/>
                      <a:gd name="connsiteX15" fmla="*/ 20456 w 21120"/>
                      <a:gd name="connsiteY15" fmla="*/ 10195 h 1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120" h="19728">
                        <a:moveTo>
                          <a:pt x="20456" y="10195"/>
                        </a:moveTo>
                        <a:lnTo>
                          <a:pt x="20456" y="10195"/>
                        </a:lnTo>
                        <a:lnTo>
                          <a:pt x="11974" y="926"/>
                        </a:lnTo>
                        <a:lnTo>
                          <a:pt x="11974" y="926"/>
                        </a:lnTo>
                        <a:lnTo>
                          <a:pt x="11974" y="926"/>
                        </a:lnTo>
                        <a:lnTo>
                          <a:pt x="11974" y="926"/>
                        </a:lnTo>
                        <a:cubicBezTo>
                          <a:pt x="10411" y="-309"/>
                          <a:pt x="8206" y="-309"/>
                          <a:pt x="6643" y="926"/>
                        </a:cubicBezTo>
                        <a:cubicBezTo>
                          <a:pt x="2755" y="3484"/>
                          <a:pt x="306" y="7730"/>
                          <a:pt x="39" y="12376"/>
                        </a:cubicBezTo>
                        <a:cubicBezTo>
                          <a:pt x="-217" y="14304"/>
                          <a:pt x="815" y="16172"/>
                          <a:pt x="2583" y="16981"/>
                        </a:cubicBezTo>
                        <a:lnTo>
                          <a:pt x="2583" y="16981"/>
                        </a:lnTo>
                        <a:lnTo>
                          <a:pt x="3068" y="16981"/>
                        </a:lnTo>
                        <a:lnTo>
                          <a:pt x="3068" y="16981"/>
                        </a:lnTo>
                        <a:lnTo>
                          <a:pt x="15185" y="19707"/>
                        </a:lnTo>
                        <a:cubicBezTo>
                          <a:pt x="15927" y="19793"/>
                          <a:pt x="16675" y="19621"/>
                          <a:pt x="17306" y="19223"/>
                        </a:cubicBezTo>
                        <a:cubicBezTo>
                          <a:pt x="19513" y="17749"/>
                          <a:pt x="20902" y="15328"/>
                          <a:pt x="21062" y="12679"/>
                        </a:cubicBezTo>
                        <a:cubicBezTo>
                          <a:pt x="21237" y="11803"/>
                          <a:pt x="21015" y="10893"/>
                          <a:pt x="20456" y="10195"/>
                        </a:cubicBezTo>
                        <a:close/>
                      </a:path>
                    </a:pathLst>
                  </a:custGeom>
                  <a:solidFill>
                    <a:srgbClr val="E0E0E0"/>
                  </a:solidFill>
                  <a:ln w="6058" cap="flat">
                    <a:noFill/>
                    <a:prstDash val="solid"/>
                    <a:miter/>
                  </a:ln>
                </p:spPr>
                <p:txBody>
                  <a:bodyPr rtlCol="0" anchor="ctr"/>
                  <a:lstStyle/>
                  <a:p>
                    <a:endParaRPr lang="fr-FR"/>
                  </a:p>
                </p:txBody>
              </p:sp>
              <p:sp>
                <p:nvSpPr>
                  <p:cNvPr id="106" name="Forme libre : forme 105">
                    <a:extLst>
                      <a:ext uri="{FF2B5EF4-FFF2-40B4-BE49-F238E27FC236}">
                        <a16:creationId xmlns:a16="http://schemas.microsoft.com/office/drawing/2014/main" id="{3C214166-9277-A4B2-D692-C2DA2C31F62F}"/>
                      </a:ext>
                    </a:extLst>
                  </p:cNvPr>
                  <p:cNvSpPr/>
                  <p:nvPr/>
                </p:nvSpPr>
                <p:spPr>
                  <a:xfrm>
                    <a:off x="2408880" y="3887473"/>
                    <a:ext cx="108031" cy="63930"/>
                  </a:xfrm>
                  <a:custGeom>
                    <a:avLst/>
                    <a:gdLst>
                      <a:gd name="connsiteX0" fmla="*/ 3884 w 108031"/>
                      <a:gd name="connsiteY0" fmla="*/ 194 h 63930"/>
                      <a:gd name="connsiteX1" fmla="*/ 3884 w 108031"/>
                      <a:gd name="connsiteY1" fmla="*/ 194 h 63930"/>
                      <a:gd name="connsiteX2" fmla="*/ 3884 w 108031"/>
                      <a:gd name="connsiteY2" fmla="*/ 194 h 63930"/>
                      <a:gd name="connsiteX3" fmla="*/ 2369 w 108031"/>
                      <a:gd name="connsiteY3" fmla="*/ 194 h 63930"/>
                      <a:gd name="connsiteX4" fmla="*/ 6 w 108031"/>
                      <a:gd name="connsiteY4" fmla="*/ 4253 h 63930"/>
                      <a:gd name="connsiteX5" fmla="*/ 551 w 108031"/>
                      <a:gd name="connsiteY5" fmla="*/ 5707 h 63930"/>
                      <a:gd name="connsiteX6" fmla="*/ 551 w 108031"/>
                      <a:gd name="connsiteY6" fmla="*/ 5707 h 63930"/>
                      <a:gd name="connsiteX7" fmla="*/ 551 w 108031"/>
                      <a:gd name="connsiteY7" fmla="*/ 5707 h 63930"/>
                      <a:gd name="connsiteX8" fmla="*/ 101367 w 108031"/>
                      <a:gd name="connsiteY8" fmla="*/ 63931 h 63930"/>
                      <a:gd name="connsiteX9" fmla="*/ 108032 w 108031"/>
                      <a:gd name="connsiteY9" fmla="*/ 60114 h 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031" h="63930">
                        <a:moveTo>
                          <a:pt x="3884" y="194"/>
                        </a:moveTo>
                        <a:lnTo>
                          <a:pt x="3884" y="194"/>
                        </a:lnTo>
                        <a:lnTo>
                          <a:pt x="3884" y="194"/>
                        </a:lnTo>
                        <a:cubicBezTo>
                          <a:pt x="3412" y="-65"/>
                          <a:pt x="2841" y="-65"/>
                          <a:pt x="2369" y="194"/>
                        </a:cubicBezTo>
                        <a:cubicBezTo>
                          <a:pt x="959" y="1074"/>
                          <a:pt x="75" y="2593"/>
                          <a:pt x="6" y="4253"/>
                        </a:cubicBezTo>
                        <a:cubicBezTo>
                          <a:pt x="-39" y="4795"/>
                          <a:pt x="161" y="5329"/>
                          <a:pt x="551" y="5707"/>
                        </a:cubicBezTo>
                        <a:lnTo>
                          <a:pt x="551" y="5707"/>
                        </a:lnTo>
                        <a:lnTo>
                          <a:pt x="551" y="5707"/>
                        </a:lnTo>
                        <a:lnTo>
                          <a:pt x="101367" y="63931"/>
                        </a:lnTo>
                        <a:lnTo>
                          <a:pt x="108032" y="60114"/>
                        </a:lnTo>
                        <a:close/>
                      </a:path>
                    </a:pathLst>
                  </a:custGeom>
                  <a:solidFill>
                    <a:srgbClr val="455A64"/>
                  </a:solidFill>
                  <a:ln w="6058" cap="flat">
                    <a:noFill/>
                    <a:prstDash val="solid"/>
                    <a:miter/>
                  </a:ln>
                </p:spPr>
                <p:txBody>
                  <a:bodyPr rtlCol="0" anchor="ctr"/>
                  <a:lstStyle/>
                  <a:p>
                    <a:endParaRPr lang="fr-FR"/>
                  </a:p>
                </p:txBody>
              </p:sp>
              <p:sp>
                <p:nvSpPr>
                  <p:cNvPr id="107" name="Forme libre : forme 106">
                    <a:extLst>
                      <a:ext uri="{FF2B5EF4-FFF2-40B4-BE49-F238E27FC236}">
                        <a16:creationId xmlns:a16="http://schemas.microsoft.com/office/drawing/2014/main" id="{BD67EBA7-B188-0921-8A2E-0A9EDF29E0CA}"/>
                      </a:ext>
                    </a:extLst>
                  </p:cNvPr>
                  <p:cNvSpPr/>
                  <p:nvPr/>
                </p:nvSpPr>
                <p:spPr>
                  <a:xfrm>
                    <a:off x="2500917" y="3940438"/>
                    <a:ext cx="15994" cy="11147"/>
                  </a:xfrm>
                  <a:custGeom>
                    <a:avLst/>
                    <a:gdLst>
                      <a:gd name="connsiteX0" fmla="*/ 0 w 15994"/>
                      <a:gd name="connsiteY0" fmla="*/ 5756 h 11147"/>
                      <a:gd name="connsiteX1" fmla="*/ 9330 w 15994"/>
                      <a:gd name="connsiteY1" fmla="*/ 11148 h 11147"/>
                      <a:gd name="connsiteX2" fmla="*/ 15995 w 15994"/>
                      <a:gd name="connsiteY2" fmla="*/ 7331 h 11147"/>
                      <a:gd name="connsiteX3" fmla="*/ 3272 w 15994"/>
                      <a:gd name="connsiteY3" fmla="*/ 0 h 11147"/>
                      <a:gd name="connsiteX4" fmla="*/ 0 w 15994"/>
                      <a:gd name="connsiteY4" fmla="*/ 5756 h 11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4" h="11147">
                        <a:moveTo>
                          <a:pt x="0" y="5756"/>
                        </a:moveTo>
                        <a:lnTo>
                          <a:pt x="9330" y="11148"/>
                        </a:lnTo>
                        <a:lnTo>
                          <a:pt x="15995" y="7331"/>
                        </a:lnTo>
                        <a:lnTo>
                          <a:pt x="3272" y="0"/>
                        </a:lnTo>
                        <a:cubicBezTo>
                          <a:pt x="1792" y="1669"/>
                          <a:pt x="677" y="3630"/>
                          <a:pt x="0" y="5756"/>
                        </a:cubicBezTo>
                        <a:close/>
                      </a:path>
                    </a:pathLst>
                  </a:custGeom>
                  <a:solidFill>
                    <a:srgbClr val="37474F"/>
                  </a:solidFill>
                  <a:ln w="6058" cap="flat">
                    <a:noFill/>
                    <a:prstDash val="solid"/>
                    <a:miter/>
                  </a:ln>
                </p:spPr>
                <p:txBody>
                  <a:bodyPr rtlCol="0" anchor="ctr"/>
                  <a:lstStyle/>
                  <a:p>
                    <a:endParaRPr lang="fr-FR"/>
                  </a:p>
                </p:txBody>
              </p:sp>
              <p:sp>
                <p:nvSpPr>
                  <p:cNvPr id="108" name="Forme libre : forme 107">
                    <a:extLst>
                      <a:ext uri="{FF2B5EF4-FFF2-40B4-BE49-F238E27FC236}">
                        <a16:creationId xmlns:a16="http://schemas.microsoft.com/office/drawing/2014/main" id="{105622EF-58AB-CCAB-3BE8-468F9477011C}"/>
                      </a:ext>
                    </a:extLst>
                  </p:cNvPr>
                  <p:cNvSpPr/>
                  <p:nvPr/>
                </p:nvSpPr>
                <p:spPr>
                  <a:xfrm>
                    <a:off x="2508346" y="3943397"/>
                    <a:ext cx="16732" cy="14526"/>
                  </a:xfrm>
                  <a:custGeom>
                    <a:avLst/>
                    <a:gdLst>
                      <a:gd name="connsiteX0" fmla="*/ 16199 w 16732"/>
                      <a:gd name="connsiteY0" fmla="*/ 9098 h 14526"/>
                      <a:gd name="connsiteX1" fmla="*/ 16199 w 16732"/>
                      <a:gd name="connsiteY1" fmla="*/ 9098 h 14526"/>
                      <a:gd name="connsiteX2" fmla="*/ 8505 w 16732"/>
                      <a:gd name="connsiteY2" fmla="*/ 677 h 14526"/>
                      <a:gd name="connsiteX3" fmla="*/ 8505 w 16732"/>
                      <a:gd name="connsiteY3" fmla="*/ 677 h 14526"/>
                      <a:gd name="connsiteX4" fmla="*/ 4688 w 16732"/>
                      <a:gd name="connsiteY4" fmla="*/ 677 h 14526"/>
                      <a:gd name="connsiteX5" fmla="*/ 22 w 16732"/>
                      <a:gd name="connsiteY5" fmla="*/ 8795 h 14526"/>
                      <a:gd name="connsiteX6" fmla="*/ 1779 w 16732"/>
                      <a:gd name="connsiteY6" fmla="*/ 12006 h 14526"/>
                      <a:gd name="connsiteX7" fmla="*/ 1780 w 16732"/>
                      <a:gd name="connsiteY7" fmla="*/ 12006 h 14526"/>
                      <a:gd name="connsiteX8" fmla="*/ 2082 w 16732"/>
                      <a:gd name="connsiteY8" fmla="*/ 12006 h 14526"/>
                      <a:gd name="connsiteX9" fmla="*/ 13352 w 16732"/>
                      <a:gd name="connsiteY9" fmla="*/ 14430 h 14526"/>
                      <a:gd name="connsiteX10" fmla="*/ 13352 w 16732"/>
                      <a:gd name="connsiteY10" fmla="*/ 14430 h 14526"/>
                      <a:gd name="connsiteX11" fmla="*/ 14563 w 16732"/>
                      <a:gd name="connsiteY11" fmla="*/ 14430 h 14526"/>
                      <a:gd name="connsiteX12" fmla="*/ 16684 w 16732"/>
                      <a:gd name="connsiteY12" fmla="*/ 10734 h 14526"/>
                      <a:gd name="connsiteX13" fmla="*/ 16199 w 16732"/>
                      <a:gd name="connsiteY13" fmla="*/ 9098 h 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2" h="14526">
                        <a:moveTo>
                          <a:pt x="16199" y="9098"/>
                        </a:moveTo>
                        <a:lnTo>
                          <a:pt x="16199" y="9098"/>
                        </a:lnTo>
                        <a:lnTo>
                          <a:pt x="8505" y="677"/>
                        </a:lnTo>
                        <a:lnTo>
                          <a:pt x="8505" y="677"/>
                        </a:lnTo>
                        <a:cubicBezTo>
                          <a:pt x="7392" y="-226"/>
                          <a:pt x="5800" y="-226"/>
                          <a:pt x="4688" y="677"/>
                        </a:cubicBezTo>
                        <a:cubicBezTo>
                          <a:pt x="1929" y="2486"/>
                          <a:pt x="196" y="5501"/>
                          <a:pt x="22" y="8795"/>
                        </a:cubicBezTo>
                        <a:cubicBezTo>
                          <a:pt x="-137" y="10131"/>
                          <a:pt x="568" y="11421"/>
                          <a:pt x="1779" y="12006"/>
                        </a:cubicBezTo>
                        <a:lnTo>
                          <a:pt x="1780" y="12006"/>
                        </a:lnTo>
                        <a:lnTo>
                          <a:pt x="2082" y="12006"/>
                        </a:lnTo>
                        <a:lnTo>
                          <a:pt x="13352" y="14430"/>
                        </a:lnTo>
                        <a:lnTo>
                          <a:pt x="13352" y="14430"/>
                        </a:lnTo>
                        <a:cubicBezTo>
                          <a:pt x="13745" y="14559"/>
                          <a:pt x="14170" y="14559"/>
                          <a:pt x="14563" y="14430"/>
                        </a:cubicBezTo>
                        <a:cubicBezTo>
                          <a:pt x="15796" y="13585"/>
                          <a:pt x="16576" y="12225"/>
                          <a:pt x="16684" y="10734"/>
                        </a:cubicBezTo>
                        <a:cubicBezTo>
                          <a:pt x="16828" y="10141"/>
                          <a:pt x="16643" y="9517"/>
                          <a:pt x="16199" y="9098"/>
                        </a:cubicBezTo>
                        <a:close/>
                      </a:path>
                    </a:pathLst>
                  </a:custGeom>
                  <a:solidFill>
                    <a:srgbClr val="77787B"/>
                  </a:solidFill>
                  <a:ln w="6058" cap="flat">
                    <a:noFill/>
                    <a:prstDash val="solid"/>
                    <a:miter/>
                  </a:ln>
                </p:spPr>
                <p:txBody>
                  <a:bodyPr rtlCol="0" anchor="ctr"/>
                  <a:lstStyle/>
                  <a:p>
                    <a:endParaRPr lang="fr-FR"/>
                  </a:p>
                </p:txBody>
              </p:sp>
              <p:sp>
                <p:nvSpPr>
                  <p:cNvPr id="109" name="Forme libre : forme 108">
                    <a:extLst>
                      <a:ext uri="{FF2B5EF4-FFF2-40B4-BE49-F238E27FC236}">
                        <a16:creationId xmlns:a16="http://schemas.microsoft.com/office/drawing/2014/main" id="{202E4D53-8EB1-20DB-1416-A9A64FB04F80}"/>
                      </a:ext>
                    </a:extLst>
                  </p:cNvPr>
                  <p:cNvSpPr/>
                  <p:nvPr/>
                </p:nvSpPr>
                <p:spPr>
                  <a:xfrm>
                    <a:off x="2508346" y="3943397"/>
                    <a:ext cx="16732" cy="14526"/>
                  </a:xfrm>
                  <a:custGeom>
                    <a:avLst/>
                    <a:gdLst>
                      <a:gd name="connsiteX0" fmla="*/ 16199 w 16732"/>
                      <a:gd name="connsiteY0" fmla="*/ 9098 h 14526"/>
                      <a:gd name="connsiteX1" fmla="*/ 16199 w 16732"/>
                      <a:gd name="connsiteY1" fmla="*/ 9098 h 14526"/>
                      <a:gd name="connsiteX2" fmla="*/ 8505 w 16732"/>
                      <a:gd name="connsiteY2" fmla="*/ 677 h 14526"/>
                      <a:gd name="connsiteX3" fmla="*/ 8505 w 16732"/>
                      <a:gd name="connsiteY3" fmla="*/ 677 h 14526"/>
                      <a:gd name="connsiteX4" fmla="*/ 4688 w 16732"/>
                      <a:gd name="connsiteY4" fmla="*/ 677 h 14526"/>
                      <a:gd name="connsiteX5" fmla="*/ 22 w 16732"/>
                      <a:gd name="connsiteY5" fmla="*/ 8795 h 14526"/>
                      <a:gd name="connsiteX6" fmla="*/ 1779 w 16732"/>
                      <a:gd name="connsiteY6" fmla="*/ 12006 h 14526"/>
                      <a:gd name="connsiteX7" fmla="*/ 1780 w 16732"/>
                      <a:gd name="connsiteY7" fmla="*/ 12006 h 14526"/>
                      <a:gd name="connsiteX8" fmla="*/ 2082 w 16732"/>
                      <a:gd name="connsiteY8" fmla="*/ 12006 h 14526"/>
                      <a:gd name="connsiteX9" fmla="*/ 13352 w 16732"/>
                      <a:gd name="connsiteY9" fmla="*/ 14430 h 14526"/>
                      <a:gd name="connsiteX10" fmla="*/ 13352 w 16732"/>
                      <a:gd name="connsiteY10" fmla="*/ 14430 h 14526"/>
                      <a:gd name="connsiteX11" fmla="*/ 14563 w 16732"/>
                      <a:gd name="connsiteY11" fmla="*/ 14430 h 14526"/>
                      <a:gd name="connsiteX12" fmla="*/ 16684 w 16732"/>
                      <a:gd name="connsiteY12" fmla="*/ 10734 h 14526"/>
                      <a:gd name="connsiteX13" fmla="*/ 16199 w 16732"/>
                      <a:gd name="connsiteY13" fmla="*/ 9098 h 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2" h="14526">
                        <a:moveTo>
                          <a:pt x="16199" y="9098"/>
                        </a:moveTo>
                        <a:lnTo>
                          <a:pt x="16199" y="9098"/>
                        </a:lnTo>
                        <a:lnTo>
                          <a:pt x="8505" y="677"/>
                        </a:lnTo>
                        <a:lnTo>
                          <a:pt x="8505" y="677"/>
                        </a:lnTo>
                        <a:cubicBezTo>
                          <a:pt x="7392" y="-226"/>
                          <a:pt x="5800" y="-226"/>
                          <a:pt x="4688" y="677"/>
                        </a:cubicBezTo>
                        <a:cubicBezTo>
                          <a:pt x="1929" y="2486"/>
                          <a:pt x="196" y="5501"/>
                          <a:pt x="22" y="8795"/>
                        </a:cubicBezTo>
                        <a:cubicBezTo>
                          <a:pt x="-137" y="10131"/>
                          <a:pt x="568" y="11421"/>
                          <a:pt x="1779" y="12006"/>
                        </a:cubicBezTo>
                        <a:lnTo>
                          <a:pt x="1780" y="12006"/>
                        </a:lnTo>
                        <a:lnTo>
                          <a:pt x="2082" y="12006"/>
                        </a:lnTo>
                        <a:lnTo>
                          <a:pt x="13352" y="14430"/>
                        </a:lnTo>
                        <a:lnTo>
                          <a:pt x="13352" y="14430"/>
                        </a:lnTo>
                        <a:cubicBezTo>
                          <a:pt x="13745" y="14559"/>
                          <a:pt x="14170" y="14559"/>
                          <a:pt x="14563" y="14430"/>
                        </a:cubicBezTo>
                        <a:cubicBezTo>
                          <a:pt x="15796" y="13585"/>
                          <a:pt x="16576" y="12225"/>
                          <a:pt x="16684" y="10734"/>
                        </a:cubicBezTo>
                        <a:cubicBezTo>
                          <a:pt x="16828" y="10141"/>
                          <a:pt x="16643" y="9517"/>
                          <a:pt x="16199" y="9098"/>
                        </a:cubicBezTo>
                        <a:close/>
                      </a:path>
                    </a:pathLst>
                  </a:custGeom>
                  <a:solidFill>
                    <a:srgbClr val="000000">
                      <a:alpha val="10000"/>
                    </a:srgbClr>
                  </a:solidFill>
                  <a:ln w="6058" cap="flat">
                    <a:noFill/>
                    <a:prstDash val="solid"/>
                    <a:miter/>
                  </a:ln>
                </p:spPr>
                <p:txBody>
                  <a:bodyPr rtlCol="0" anchor="ctr"/>
                  <a:lstStyle/>
                  <a:p>
                    <a:endParaRPr lang="fr-FR"/>
                  </a:p>
                </p:txBody>
              </p:sp>
              <p:sp>
                <p:nvSpPr>
                  <p:cNvPr id="110" name="Forme libre : forme 109">
                    <a:extLst>
                      <a:ext uri="{FF2B5EF4-FFF2-40B4-BE49-F238E27FC236}">
                        <a16:creationId xmlns:a16="http://schemas.microsoft.com/office/drawing/2014/main" id="{169C7745-0568-0AE3-7C60-6AADEE75D0BD}"/>
                      </a:ext>
                    </a:extLst>
                  </p:cNvPr>
                  <p:cNvSpPr/>
                  <p:nvPr/>
                </p:nvSpPr>
                <p:spPr>
                  <a:xfrm>
                    <a:off x="2514408" y="3947421"/>
                    <a:ext cx="10638" cy="10260"/>
                  </a:xfrm>
                  <a:custGeom>
                    <a:avLst/>
                    <a:gdLst>
                      <a:gd name="connsiteX0" fmla="*/ 10562 w 10638"/>
                      <a:gd name="connsiteY0" fmla="*/ 6468 h 10260"/>
                      <a:gd name="connsiteX1" fmla="*/ 8441 w 10638"/>
                      <a:gd name="connsiteY1" fmla="*/ 10163 h 10260"/>
                      <a:gd name="connsiteX2" fmla="*/ 7230 w 10638"/>
                      <a:gd name="connsiteY2" fmla="*/ 10163 h 10260"/>
                      <a:gd name="connsiteX3" fmla="*/ 7230 w 10638"/>
                      <a:gd name="connsiteY3" fmla="*/ 10163 h 10260"/>
                      <a:gd name="connsiteX4" fmla="*/ 1534 w 10638"/>
                      <a:gd name="connsiteY4" fmla="*/ 8952 h 10260"/>
                      <a:gd name="connsiteX5" fmla="*/ 20 w 10638"/>
                      <a:gd name="connsiteY5" fmla="*/ 6528 h 10260"/>
                      <a:gd name="connsiteX6" fmla="*/ 3413 w 10638"/>
                      <a:gd name="connsiteY6" fmla="*/ 470 h 10260"/>
                      <a:gd name="connsiteX7" fmla="*/ 6200 w 10638"/>
                      <a:gd name="connsiteY7" fmla="*/ 470 h 10260"/>
                      <a:gd name="connsiteX8" fmla="*/ 6200 w 10638"/>
                      <a:gd name="connsiteY8" fmla="*/ 470 h 10260"/>
                      <a:gd name="connsiteX9" fmla="*/ 10017 w 10638"/>
                      <a:gd name="connsiteY9" fmla="*/ 4650 h 10260"/>
                      <a:gd name="connsiteX10" fmla="*/ 10017 w 10638"/>
                      <a:gd name="connsiteY10" fmla="*/ 4650 h 10260"/>
                      <a:gd name="connsiteX11" fmla="*/ 10562 w 10638"/>
                      <a:gd name="connsiteY11" fmla="*/ 6468 h 1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38" h="10260">
                        <a:moveTo>
                          <a:pt x="10562" y="6468"/>
                        </a:moveTo>
                        <a:cubicBezTo>
                          <a:pt x="10455" y="7958"/>
                          <a:pt x="9674" y="9319"/>
                          <a:pt x="8441" y="10163"/>
                        </a:cubicBezTo>
                        <a:cubicBezTo>
                          <a:pt x="8048" y="10293"/>
                          <a:pt x="7623" y="10293"/>
                          <a:pt x="7230" y="10163"/>
                        </a:cubicBezTo>
                        <a:lnTo>
                          <a:pt x="7230" y="10163"/>
                        </a:lnTo>
                        <a:lnTo>
                          <a:pt x="1534" y="8952"/>
                        </a:lnTo>
                        <a:cubicBezTo>
                          <a:pt x="513" y="8612"/>
                          <a:pt x="-122" y="7595"/>
                          <a:pt x="20" y="6528"/>
                        </a:cubicBezTo>
                        <a:cubicBezTo>
                          <a:pt x="104" y="4079"/>
                          <a:pt x="1368" y="1821"/>
                          <a:pt x="3413" y="470"/>
                        </a:cubicBezTo>
                        <a:cubicBezTo>
                          <a:pt x="4236" y="-157"/>
                          <a:pt x="5376" y="-157"/>
                          <a:pt x="6200" y="470"/>
                        </a:cubicBezTo>
                        <a:lnTo>
                          <a:pt x="6200" y="470"/>
                        </a:lnTo>
                        <a:lnTo>
                          <a:pt x="10017" y="4650"/>
                        </a:lnTo>
                        <a:lnTo>
                          <a:pt x="10017" y="4650"/>
                        </a:lnTo>
                        <a:cubicBezTo>
                          <a:pt x="10552" y="5088"/>
                          <a:pt x="10768" y="5807"/>
                          <a:pt x="10562" y="6468"/>
                        </a:cubicBezTo>
                        <a:close/>
                      </a:path>
                    </a:pathLst>
                  </a:custGeom>
                  <a:solidFill>
                    <a:srgbClr val="77787B"/>
                  </a:solidFill>
                  <a:ln w="6058" cap="flat">
                    <a:noFill/>
                    <a:prstDash val="solid"/>
                    <a:miter/>
                  </a:ln>
                </p:spPr>
                <p:txBody>
                  <a:bodyPr rtlCol="0" anchor="ctr"/>
                  <a:lstStyle/>
                  <a:p>
                    <a:endParaRPr lang="fr-FR"/>
                  </a:p>
                </p:txBody>
              </p:sp>
              <p:sp>
                <p:nvSpPr>
                  <p:cNvPr id="111" name="Forme libre : forme 110">
                    <a:extLst>
                      <a:ext uri="{FF2B5EF4-FFF2-40B4-BE49-F238E27FC236}">
                        <a16:creationId xmlns:a16="http://schemas.microsoft.com/office/drawing/2014/main" id="{DD0560D2-FC5B-8DE9-3B4B-BF161D19F631}"/>
                      </a:ext>
                    </a:extLst>
                  </p:cNvPr>
                  <p:cNvSpPr/>
                  <p:nvPr/>
                </p:nvSpPr>
                <p:spPr>
                  <a:xfrm rot="-3600000">
                    <a:off x="2519800" y="3952979"/>
                    <a:ext cx="6058" cy="3514"/>
                  </a:xfrm>
                  <a:custGeom>
                    <a:avLst/>
                    <a:gdLst>
                      <a:gd name="connsiteX0" fmla="*/ 6059 w 6058"/>
                      <a:gd name="connsiteY0" fmla="*/ 1757 h 3514"/>
                      <a:gd name="connsiteX1" fmla="*/ 3029 w 6058"/>
                      <a:gd name="connsiteY1" fmla="*/ 3514 h 3514"/>
                      <a:gd name="connsiteX2" fmla="*/ 0 w 6058"/>
                      <a:gd name="connsiteY2" fmla="*/ 1757 h 3514"/>
                      <a:gd name="connsiteX3" fmla="*/ 3029 w 6058"/>
                      <a:gd name="connsiteY3" fmla="*/ 0 h 3514"/>
                      <a:gd name="connsiteX4" fmla="*/ 6059 w 6058"/>
                      <a:gd name="connsiteY4" fmla="*/ 1757 h 3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8" h="3514">
                        <a:moveTo>
                          <a:pt x="6059" y="1757"/>
                        </a:moveTo>
                        <a:cubicBezTo>
                          <a:pt x="6059" y="2727"/>
                          <a:pt x="4702" y="3514"/>
                          <a:pt x="3029" y="3514"/>
                        </a:cubicBezTo>
                        <a:cubicBezTo>
                          <a:pt x="1356" y="3514"/>
                          <a:pt x="0" y="2727"/>
                          <a:pt x="0" y="1757"/>
                        </a:cubicBezTo>
                        <a:cubicBezTo>
                          <a:pt x="0" y="787"/>
                          <a:pt x="1356" y="0"/>
                          <a:pt x="3029" y="0"/>
                        </a:cubicBezTo>
                        <a:cubicBezTo>
                          <a:pt x="4702" y="0"/>
                          <a:pt x="6059" y="787"/>
                          <a:pt x="6059" y="1757"/>
                        </a:cubicBezTo>
                        <a:close/>
                      </a:path>
                    </a:pathLst>
                  </a:custGeom>
                  <a:solidFill>
                    <a:srgbClr val="000000">
                      <a:alpha val="10000"/>
                    </a:srgbClr>
                  </a:solidFill>
                  <a:ln w="6058" cap="flat">
                    <a:noFill/>
                    <a:prstDash val="solid"/>
                    <a:miter/>
                  </a:ln>
                </p:spPr>
                <p:txBody>
                  <a:bodyPr rtlCol="0" anchor="ctr"/>
                  <a:lstStyle/>
                  <a:p>
                    <a:endParaRPr lang="fr-FR"/>
                  </a:p>
                </p:txBody>
              </p:sp>
              <p:sp>
                <p:nvSpPr>
                  <p:cNvPr id="112" name="Forme libre : forme 111">
                    <a:extLst>
                      <a:ext uri="{FF2B5EF4-FFF2-40B4-BE49-F238E27FC236}">
                        <a16:creationId xmlns:a16="http://schemas.microsoft.com/office/drawing/2014/main" id="{F87F2B60-C18A-EE8C-92E5-9787D80B2D6C}"/>
                      </a:ext>
                    </a:extLst>
                  </p:cNvPr>
                  <p:cNvSpPr/>
                  <p:nvPr/>
                </p:nvSpPr>
                <p:spPr>
                  <a:xfrm>
                    <a:off x="2383667" y="3872908"/>
                    <a:ext cx="28854" cy="20151"/>
                  </a:xfrm>
                  <a:custGeom>
                    <a:avLst/>
                    <a:gdLst>
                      <a:gd name="connsiteX0" fmla="*/ 4014 w 28854"/>
                      <a:gd name="connsiteY0" fmla="*/ 218 h 20151"/>
                      <a:gd name="connsiteX1" fmla="*/ 2317 w 28854"/>
                      <a:gd name="connsiteY1" fmla="*/ 218 h 20151"/>
                      <a:gd name="connsiteX2" fmla="*/ 15 w 28854"/>
                      <a:gd name="connsiteY2" fmla="*/ 4278 h 20151"/>
                      <a:gd name="connsiteX3" fmla="*/ 682 w 28854"/>
                      <a:gd name="connsiteY3" fmla="*/ 5792 h 20151"/>
                      <a:gd name="connsiteX4" fmla="*/ 682 w 28854"/>
                      <a:gd name="connsiteY4" fmla="*/ 5792 h 20151"/>
                      <a:gd name="connsiteX5" fmla="*/ 25522 w 28854"/>
                      <a:gd name="connsiteY5" fmla="*/ 20151 h 20151"/>
                      <a:gd name="connsiteX6" fmla="*/ 24977 w 28854"/>
                      <a:gd name="connsiteY6" fmla="*/ 18697 h 20151"/>
                      <a:gd name="connsiteX7" fmla="*/ 27340 w 28854"/>
                      <a:gd name="connsiteY7" fmla="*/ 14638 h 20151"/>
                      <a:gd name="connsiteX8" fmla="*/ 28854 w 28854"/>
                      <a:gd name="connsiteY8" fmla="*/ 14638 h 2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54" h="20151">
                        <a:moveTo>
                          <a:pt x="4014" y="218"/>
                        </a:moveTo>
                        <a:cubicBezTo>
                          <a:pt x="3486" y="-73"/>
                          <a:pt x="2845" y="-73"/>
                          <a:pt x="2317" y="218"/>
                        </a:cubicBezTo>
                        <a:cubicBezTo>
                          <a:pt x="946" y="1126"/>
                          <a:pt x="90" y="2634"/>
                          <a:pt x="15" y="4278"/>
                        </a:cubicBezTo>
                        <a:cubicBezTo>
                          <a:pt x="-67" y="4868"/>
                          <a:pt x="191" y="5454"/>
                          <a:pt x="682" y="5792"/>
                        </a:cubicBezTo>
                        <a:lnTo>
                          <a:pt x="682" y="5792"/>
                        </a:lnTo>
                        <a:lnTo>
                          <a:pt x="25522" y="20151"/>
                        </a:lnTo>
                        <a:cubicBezTo>
                          <a:pt x="25132" y="19773"/>
                          <a:pt x="24932" y="19239"/>
                          <a:pt x="24977" y="18697"/>
                        </a:cubicBezTo>
                        <a:cubicBezTo>
                          <a:pt x="25045" y="17037"/>
                          <a:pt x="25930" y="15517"/>
                          <a:pt x="27340" y="14638"/>
                        </a:cubicBezTo>
                        <a:cubicBezTo>
                          <a:pt x="27811" y="14379"/>
                          <a:pt x="28383" y="14379"/>
                          <a:pt x="28854" y="14638"/>
                        </a:cubicBezTo>
                        <a:close/>
                      </a:path>
                    </a:pathLst>
                  </a:custGeom>
                  <a:solidFill>
                    <a:srgbClr val="FAFAFA"/>
                  </a:solidFill>
                  <a:ln w="6058" cap="flat">
                    <a:noFill/>
                    <a:prstDash val="solid"/>
                    <a:miter/>
                  </a:ln>
                </p:spPr>
                <p:txBody>
                  <a:bodyPr rtlCol="0" anchor="ctr"/>
                  <a:lstStyle/>
                  <a:p>
                    <a:endParaRPr lang="fr-FR"/>
                  </a:p>
                </p:txBody>
              </p:sp>
              <p:sp>
                <p:nvSpPr>
                  <p:cNvPr id="113" name="Forme libre : forme 112">
                    <a:extLst>
                      <a:ext uri="{FF2B5EF4-FFF2-40B4-BE49-F238E27FC236}">
                        <a16:creationId xmlns:a16="http://schemas.microsoft.com/office/drawing/2014/main" id="{3FD426E1-14EE-05A7-8A82-18E88666C69A}"/>
                      </a:ext>
                    </a:extLst>
                  </p:cNvPr>
                  <p:cNvSpPr/>
                  <p:nvPr/>
                </p:nvSpPr>
                <p:spPr>
                  <a:xfrm>
                    <a:off x="2383667" y="3872908"/>
                    <a:ext cx="4691" cy="6032"/>
                  </a:xfrm>
                  <a:custGeom>
                    <a:avLst/>
                    <a:gdLst>
                      <a:gd name="connsiteX0" fmla="*/ 4680 w 4691"/>
                      <a:gd name="connsiteY0" fmla="*/ 1733 h 6032"/>
                      <a:gd name="connsiteX1" fmla="*/ 2317 w 4691"/>
                      <a:gd name="connsiteY1" fmla="*/ 5792 h 6032"/>
                      <a:gd name="connsiteX2" fmla="*/ 682 w 4691"/>
                      <a:gd name="connsiteY2" fmla="*/ 5792 h 6032"/>
                      <a:gd name="connsiteX3" fmla="*/ 15 w 4691"/>
                      <a:gd name="connsiteY3" fmla="*/ 4278 h 6032"/>
                      <a:gd name="connsiteX4" fmla="*/ 2317 w 4691"/>
                      <a:gd name="connsiteY4" fmla="*/ 218 h 6032"/>
                      <a:gd name="connsiteX5" fmla="*/ 4014 w 4691"/>
                      <a:gd name="connsiteY5" fmla="*/ 218 h 6032"/>
                      <a:gd name="connsiteX6" fmla="*/ 4680 w 4691"/>
                      <a:gd name="connsiteY6" fmla="*/ 1733 h 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91" h="6032">
                        <a:moveTo>
                          <a:pt x="4680" y="1733"/>
                        </a:moveTo>
                        <a:cubicBezTo>
                          <a:pt x="4612" y="3393"/>
                          <a:pt x="3727" y="4913"/>
                          <a:pt x="2317" y="5792"/>
                        </a:cubicBezTo>
                        <a:cubicBezTo>
                          <a:pt x="1819" y="6112"/>
                          <a:pt x="1180" y="6112"/>
                          <a:pt x="682" y="5792"/>
                        </a:cubicBezTo>
                        <a:cubicBezTo>
                          <a:pt x="191" y="5454"/>
                          <a:pt x="-67" y="4868"/>
                          <a:pt x="15" y="4278"/>
                        </a:cubicBezTo>
                        <a:cubicBezTo>
                          <a:pt x="90" y="2634"/>
                          <a:pt x="946" y="1126"/>
                          <a:pt x="2317" y="218"/>
                        </a:cubicBezTo>
                        <a:cubicBezTo>
                          <a:pt x="2845" y="-73"/>
                          <a:pt x="3486" y="-73"/>
                          <a:pt x="4014" y="218"/>
                        </a:cubicBezTo>
                        <a:cubicBezTo>
                          <a:pt x="4494" y="565"/>
                          <a:pt x="4749" y="1145"/>
                          <a:pt x="4680" y="1733"/>
                        </a:cubicBezTo>
                        <a:close/>
                      </a:path>
                    </a:pathLst>
                  </a:custGeom>
                  <a:solidFill>
                    <a:srgbClr val="F5F5F5"/>
                  </a:solidFill>
                  <a:ln w="6058" cap="flat">
                    <a:noFill/>
                    <a:prstDash val="solid"/>
                    <a:miter/>
                  </a:ln>
                </p:spPr>
                <p:txBody>
                  <a:bodyPr rtlCol="0" anchor="ctr"/>
                  <a:lstStyle/>
                  <a:p>
                    <a:endParaRPr lang="fr-FR"/>
                  </a:p>
                </p:txBody>
              </p:sp>
              <p:sp>
                <p:nvSpPr>
                  <p:cNvPr id="114" name="Forme libre : forme 113">
                    <a:extLst>
                      <a:ext uri="{FF2B5EF4-FFF2-40B4-BE49-F238E27FC236}">
                        <a16:creationId xmlns:a16="http://schemas.microsoft.com/office/drawing/2014/main" id="{07A1727C-2931-E971-8C1E-7245EA8D183E}"/>
                      </a:ext>
                    </a:extLst>
                  </p:cNvPr>
                  <p:cNvSpPr/>
                  <p:nvPr/>
                </p:nvSpPr>
                <p:spPr>
                  <a:xfrm>
                    <a:off x="2363175" y="3858701"/>
                    <a:ext cx="21921" cy="21082"/>
                  </a:xfrm>
                  <a:custGeom>
                    <a:avLst/>
                    <a:gdLst>
                      <a:gd name="connsiteX0" fmla="*/ 19961 w 21921"/>
                      <a:gd name="connsiteY0" fmla="*/ 5944 h 21082"/>
                      <a:gd name="connsiteX1" fmla="*/ 19961 w 21921"/>
                      <a:gd name="connsiteY1" fmla="*/ 5944 h 21082"/>
                      <a:gd name="connsiteX2" fmla="*/ 10146 w 21921"/>
                      <a:gd name="connsiteY2" fmla="*/ 309 h 21082"/>
                      <a:gd name="connsiteX3" fmla="*/ 10146 w 21921"/>
                      <a:gd name="connsiteY3" fmla="*/ 309 h 21082"/>
                      <a:gd name="connsiteX4" fmla="*/ 10146 w 21921"/>
                      <a:gd name="connsiteY4" fmla="*/ 309 h 21082"/>
                      <a:gd name="connsiteX5" fmla="*/ 6087 w 21921"/>
                      <a:gd name="connsiteY5" fmla="*/ 794 h 21082"/>
                      <a:gd name="connsiteX6" fmla="*/ 28 w 21921"/>
                      <a:gd name="connsiteY6" fmla="*/ 11154 h 21082"/>
                      <a:gd name="connsiteX7" fmla="*/ 1785 w 21921"/>
                      <a:gd name="connsiteY7" fmla="*/ 15032 h 21082"/>
                      <a:gd name="connsiteX8" fmla="*/ 1785 w 21921"/>
                      <a:gd name="connsiteY8" fmla="*/ 15032 h 21082"/>
                      <a:gd name="connsiteX9" fmla="*/ 11722 w 21921"/>
                      <a:gd name="connsiteY9" fmla="*/ 20727 h 21082"/>
                      <a:gd name="connsiteX10" fmla="*/ 11722 w 21921"/>
                      <a:gd name="connsiteY10" fmla="*/ 20727 h 21082"/>
                      <a:gd name="connsiteX11" fmla="*/ 15841 w 21921"/>
                      <a:gd name="connsiteY11" fmla="*/ 20303 h 21082"/>
                      <a:gd name="connsiteX12" fmla="*/ 21900 w 21921"/>
                      <a:gd name="connsiteY12" fmla="*/ 9942 h 21082"/>
                      <a:gd name="connsiteX13" fmla="*/ 19961 w 21921"/>
                      <a:gd name="connsiteY13" fmla="*/ 5943 h 2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21" h="21082">
                        <a:moveTo>
                          <a:pt x="19961" y="5944"/>
                        </a:moveTo>
                        <a:lnTo>
                          <a:pt x="19961" y="5944"/>
                        </a:lnTo>
                        <a:lnTo>
                          <a:pt x="10146" y="309"/>
                        </a:lnTo>
                        <a:lnTo>
                          <a:pt x="10146" y="309"/>
                        </a:lnTo>
                        <a:lnTo>
                          <a:pt x="10146" y="309"/>
                        </a:lnTo>
                        <a:cubicBezTo>
                          <a:pt x="8800" y="-235"/>
                          <a:pt x="7268" y="-52"/>
                          <a:pt x="6087" y="794"/>
                        </a:cubicBezTo>
                        <a:cubicBezTo>
                          <a:pt x="2525" y="3077"/>
                          <a:pt x="272" y="6929"/>
                          <a:pt x="28" y="11154"/>
                        </a:cubicBezTo>
                        <a:cubicBezTo>
                          <a:pt x="-151" y="12672"/>
                          <a:pt x="526" y="14165"/>
                          <a:pt x="1785" y="15032"/>
                        </a:cubicBezTo>
                        <a:lnTo>
                          <a:pt x="1785" y="15032"/>
                        </a:lnTo>
                        <a:lnTo>
                          <a:pt x="11722" y="20727"/>
                        </a:lnTo>
                        <a:lnTo>
                          <a:pt x="11722" y="20727"/>
                        </a:lnTo>
                        <a:cubicBezTo>
                          <a:pt x="13073" y="21323"/>
                          <a:pt x="14640" y="21162"/>
                          <a:pt x="15841" y="20303"/>
                        </a:cubicBezTo>
                        <a:cubicBezTo>
                          <a:pt x="19382" y="17998"/>
                          <a:pt x="21628" y="14158"/>
                          <a:pt x="21900" y="9942"/>
                        </a:cubicBezTo>
                        <a:cubicBezTo>
                          <a:pt x="22060" y="8350"/>
                          <a:pt x="21310" y="6804"/>
                          <a:pt x="19961" y="5943"/>
                        </a:cubicBezTo>
                        <a:close/>
                      </a:path>
                    </a:pathLst>
                  </a:custGeom>
                  <a:solidFill>
                    <a:srgbClr val="77787B"/>
                  </a:solidFill>
                  <a:ln w="6058" cap="flat">
                    <a:noFill/>
                    <a:prstDash val="solid"/>
                    <a:miter/>
                  </a:ln>
                </p:spPr>
                <p:txBody>
                  <a:bodyPr rtlCol="0" anchor="ctr"/>
                  <a:lstStyle/>
                  <a:p>
                    <a:endParaRPr lang="fr-FR"/>
                  </a:p>
                </p:txBody>
              </p:sp>
              <p:sp>
                <p:nvSpPr>
                  <p:cNvPr id="115" name="Forme libre : forme 114">
                    <a:extLst>
                      <a:ext uri="{FF2B5EF4-FFF2-40B4-BE49-F238E27FC236}">
                        <a16:creationId xmlns:a16="http://schemas.microsoft.com/office/drawing/2014/main" id="{24597674-D2A3-EBE0-D288-CDCCDB3298AE}"/>
                      </a:ext>
                    </a:extLst>
                  </p:cNvPr>
                  <p:cNvSpPr/>
                  <p:nvPr/>
                </p:nvSpPr>
                <p:spPr>
                  <a:xfrm>
                    <a:off x="2363175" y="3858701"/>
                    <a:ext cx="21921" cy="21082"/>
                  </a:xfrm>
                  <a:custGeom>
                    <a:avLst/>
                    <a:gdLst>
                      <a:gd name="connsiteX0" fmla="*/ 19961 w 21921"/>
                      <a:gd name="connsiteY0" fmla="*/ 5944 h 21082"/>
                      <a:gd name="connsiteX1" fmla="*/ 19961 w 21921"/>
                      <a:gd name="connsiteY1" fmla="*/ 5944 h 21082"/>
                      <a:gd name="connsiteX2" fmla="*/ 10146 w 21921"/>
                      <a:gd name="connsiteY2" fmla="*/ 309 h 21082"/>
                      <a:gd name="connsiteX3" fmla="*/ 10146 w 21921"/>
                      <a:gd name="connsiteY3" fmla="*/ 309 h 21082"/>
                      <a:gd name="connsiteX4" fmla="*/ 10146 w 21921"/>
                      <a:gd name="connsiteY4" fmla="*/ 309 h 21082"/>
                      <a:gd name="connsiteX5" fmla="*/ 6087 w 21921"/>
                      <a:gd name="connsiteY5" fmla="*/ 794 h 21082"/>
                      <a:gd name="connsiteX6" fmla="*/ 28 w 21921"/>
                      <a:gd name="connsiteY6" fmla="*/ 11154 h 21082"/>
                      <a:gd name="connsiteX7" fmla="*/ 1785 w 21921"/>
                      <a:gd name="connsiteY7" fmla="*/ 15032 h 21082"/>
                      <a:gd name="connsiteX8" fmla="*/ 1785 w 21921"/>
                      <a:gd name="connsiteY8" fmla="*/ 15032 h 21082"/>
                      <a:gd name="connsiteX9" fmla="*/ 11722 w 21921"/>
                      <a:gd name="connsiteY9" fmla="*/ 20727 h 21082"/>
                      <a:gd name="connsiteX10" fmla="*/ 11722 w 21921"/>
                      <a:gd name="connsiteY10" fmla="*/ 20727 h 21082"/>
                      <a:gd name="connsiteX11" fmla="*/ 15841 w 21921"/>
                      <a:gd name="connsiteY11" fmla="*/ 20303 h 21082"/>
                      <a:gd name="connsiteX12" fmla="*/ 21900 w 21921"/>
                      <a:gd name="connsiteY12" fmla="*/ 9942 h 21082"/>
                      <a:gd name="connsiteX13" fmla="*/ 19961 w 21921"/>
                      <a:gd name="connsiteY13" fmla="*/ 5943 h 2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21" h="21082">
                        <a:moveTo>
                          <a:pt x="19961" y="5944"/>
                        </a:moveTo>
                        <a:lnTo>
                          <a:pt x="19961" y="5944"/>
                        </a:lnTo>
                        <a:lnTo>
                          <a:pt x="10146" y="309"/>
                        </a:lnTo>
                        <a:lnTo>
                          <a:pt x="10146" y="309"/>
                        </a:lnTo>
                        <a:lnTo>
                          <a:pt x="10146" y="309"/>
                        </a:lnTo>
                        <a:cubicBezTo>
                          <a:pt x="8800" y="-235"/>
                          <a:pt x="7268" y="-52"/>
                          <a:pt x="6087" y="794"/>
                        </a:cubicBezTo>
                        <a:cubicBezTo>
                          <a:pt x="2525" y="3077"/>
                          <a:pt x="272" y="6929"/>
                          <a:pt x="28" y="11154"/>
                        </a:cubicBezTo>
                        <a:cubicBezTo>
                          <a:pt x="-151" y="12672"/>
                          <a:pt x="526" y="14165"/>
                          <a:pt x="1785" y="15032"/>
                        </a:cubicBezTo>
                        <a:lnTo>
                          <a:pt x="1785" y="15032"/>
                        </a:lnTo>
                        <a:lnTo>
                          <a:pt x="11722" y="20727"/>
                        </a:lnTo>
                        <a:lnTo>
                          <a:pt x="11722" y="20727"/>
                        </a:lnTo>
                        <a:cubicBezTo>
                          <a:pt x="13073" y="21323"/>
                          <a:pt x="14640" y="21162"/>
                          <a:pt x="15841" y="20303"/>
                        </a:cubicBezTo>
                        <a:cubicBezTo>
                          <a:pt x="19382" y="17998"/>
                          <a:pt x="21628" y="14158"/>
                          <a:pt x="21900" y="9942"/>
                        </a:cubicBezTo>
                        <a:cubicBezTo>
                          <a:pt x="22060" y="8350"/>
                          <a:pt x="21310" y="6804"/>
                          <a:pt x="19961" y="5943"/>
                        </a:cubicBezTo>
                        <a:close/>
                      </a:path>
                    </a:pathLst>
                  </a:custGeom>
                  <a:solidFill>
                    <a:srgbClr val="000000">
                      <a:alpha val="5000"/>
                    </a:srgbClr>
                  </a:solidFill>
                  <a:ln w="6058" cap="flat">
                    <a:noFill/>
                    <a:prstDash val="solid"/>
                    <a:miter/>
                  </a:ln>
                </p:spPr>
                <p:txBody>
                  <a:bodyPr rtlCol="0" anchor="ctr"/>
                  <a:lstStyle/>
                  <a:p>
                    <a:endParaRPr lang="fr-FR"/>
                  </a:p>
                </p:txBody>
              </p:sp>
              <p:sp>
                <p:nvSpPr>
                  <p:cNvPr id="116" name="Forme libre : forme 115">
                    <a:extLst>
                      <a:ext uri="{FF2B5EF4-FFF2-40B4-BE49-F238E27FC236}">
                        <a16:creationId xmlns:a16="http://schemas.microsoft.com/office/drawing/2014/main" id="{9F5F4AA2-A877-B9E2-8C4A-5315A63FA606}"/>
                      </a:ext>
                    </a:extLst>
                  </p:cNvPr>
                  <p:cNvSpPr/>
                  <p:nvPr/>
                </p:nvSpPr>
                <p:spPr>
                  <a:xfrm>
                    <a:off x="2372716" y="3864143"/>
                    <a:ext cx="12117" cy="15422"/>
                  </a:xfrm>
                  <a:custGeom>
                    <a:avLst/>
                    <a:gdLst>
                      <a:gd name="connsiteX0" fmla="*/ 6059 w 12117"/>
                      <a:gd name="connsiteY0" fmla="*/ 805 h 15422"/>
                      <a:gd name="connsiteX1" fmla="*/ 12117 w 12117"/>
                      <a:gd name="connsiteY1" fmla="*/ 4258 h 15422"/>
                      <a:gd name="connsiteX2" fmla="*/ 6059 w 12117"/>
                      <a:gd name="connsiteY2" fmla="*/ 14618 h 15422"/>
                      <a:gd name="connsiteX3" fmla="*/ 0 w 12117"/>
                      <a:gd name="connsiteY3" fmla="*/ 11165 h 15422"/>
                      <a:gd name="connsiteX4" fmla="*/ 6059 w 12117"/>
                      <a:gd name="connsiteY4" fmla="*/ 805 h 15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7" h="15422">
                        <a:moveTo>
                          <a:pt x="6059" y="805"/>
                        </a:moveTo>
                        <a:cubicBezTo>
                          <a:pt x="9330" y="-1074"/>
                          <a:pt x="12117" y="441"/>
                          <a:pt x="12117" y="4258"/>
                        </a:cubicBezTo>
                        <a:cubicBezTo>
                          <a:pt x="11845" y="8474"/>
                          <a:pt x="9599" y="12314"/>
                          <a:pt x="6059" y="14618"/>
                        </a:cubicBezTo>
                        <a:cubicBezTo>
                          <a:pt x="2787" y="16497"/>
                          <a:pt x="0" y="14982"/>
                          <a:pt x="0" y="11165"/>
                        </a:cubicBezTo>
                        <a:cubicBezTo>
                          <a:pt x="272" y="6949"/>
                          <a:pt x="2518" y="3109"/>
                          <a:pt x="6059" y="805"/>
                        </a:cubicBezTo>
                        <a:close/>
                      </a:path>
                    </a:pathLst>
                  </a:custGeom>
                  <a:solidFill>
                    <a:srgbClr val="000000">
                      <a:alpha val="10000"/>
                    </a:srgbClr>
                  </a:solidFill>
                  <a:ln w="6058" cap="flat">
                    <a:noFill/>
                    <a:prstDash val="solid"/>
                    <a:miter/>
                  </a:ln>
                </p:spPr>
                <p:txBody>
                  <a:bodyPr rtlCol="0" anchor="ctr"/>
                  <a:lstStyle/>
                  <a:p>
                    <a:endParaRPr lang="fr-FR"/>
                  </a:p>
                </p:txBody>
              </p:sp>
              <p:sp>
                <p:nvSpPr>
                  <p:cNvPr id="117" name="Forme libre : forme 116">
                    <a:extLst>
                      <a:ext uri="{FF2B5EF4-FFF2-40B4-BE49-F238E27FC236}">
                        <a16:creationId xmlns:a16="http://schemas.microsoft.com/office/drawing/2014/main" id="{F16FC4A5-C34F-586A-E72C-200DB192F240}"/>
                      </a:ext>
                    </a:extLst>
                  </p:cNvPr>
                  <p:cNvSpPr/>
                  <p:nvPr/>
                </p:nvSpPr>
                <p:spPr>
                  <a:xfrm>
                    <a:off x="2521556" y="3953773"/>
                    <a:ext cx="6478" cy="5190"/>
                  </a:xfrm>
                  <a:custGeom>
                    <a:avLst/>
                    <a:gdLst>
                      <a:gd name="connsiteX0" fmla="*/ 6140 w 6478"/>
                      <a:gd name="connsiteY0" fmla="*/ 2236 h 5190"/>
                      <a:gd name="connsiteX1" fmla="*/ 6140 w 6478"/>
                      <a:gd name="connsiteY1" fmla="*/ 2236 h 5190"/>
                      <a:gd name="connsiteX2" fmla="*/ 1960 w 6478"/>
                      <a:gd name="connsiteY2" fmla="*/ 116 h 5190"/>
                      <a:gd name="connsiteX3" fmla="*/ 1960 w 6478"/>
                      <a:gd name="connsiteY3" fmla="*/ 116 h 5190"/>
                      <a:gd name="connsiteX4" fmla="*/ 1172 w 6478"/>
                      <a:gd name="connsiteY4" fmla="*/ 116 h 5190"/>
                      <a:gd name="connsiteX5" fmla="*/ 82 w 6478"/>
                      <a:gd name="connsiteY5" fmla="*/ 1994 h 5190"/>
                      <a:gd name="connsiteX6" fmla="*/ 82 w 6478"/>
                      <a:gd name="connsiteY6" fmla="*/ 2721 h 5190"/>
                      <a:gd name="connsiteX7" fmla="*/ 82 w 6478"/>
                      <a:gd name="connsiteY7" fmla="*/ 2721 h 5190"/>
                      <a:gd name="connsiteX8" fmla="*/ 4081 w 6478"/>
                      <a:gd name="connsiteY8" fmla="*/ 5145 h 5190"/>
                      <a:gd name="connsiteX9" fmla="*/ 4081 w 6478"/>
                      <a:gd name="connsiteY9" fmla="*/ 5145 h 5190"/>
                      <a:gd name="connsiteX10" fmla="*/ 4868 w 6478"/>
                      <a:gd name="connsiteY10" fmla="*/ 5145 h 5190"/>
                      <a:gd name="connsiteX11" fmla="*/ 6443 w 6478"/>
                      <a:gd name="connsiteY11" fmla="*/ 3569 h 5190"/>
                      <a:gd name="connsiteX12" fmla="*/ 6140 w 6478"/>
                      <a:gd name="connsiteY12" fmla="*/ 2236 h 5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78" h="5190">
                        <a:moveTo>
                          <a:pt x="6140" y="2236"/>
                        </a:moveTo>
                        <a:lnTo>
                          <a:pt x="6140" y="2236"/>
                        </a:lnTo>
                        <a:lnTo>
                          <a:pt x="1960" y="116"/>
                        </a:lnTo>
                        <a:lnTo>
                          <a:pt x="1960" y="116"/>
                        </a:lnTo>
                        <a:cubicBezTo>
                          <a:pt x="1720" y="-39"/>
                          <a:pt x="1412" y="-39"/>
                          <a:pt x="1172" y="116"/>
                        </a:cubicBezTo>
                        <a:cubicBezTo>
                          <a:pt x="533" y="535"/>
                          <a:pt x="129" y="1231"/>
                          <a:pt x="82" y="1994"/>
                        </a:cubicBezTo>
                        <a:cubicBezTo>
                          <a:pt x="-27" y="2224"/>
                          <a:pt x="-27" y="2491"/>
                          <a:pt x="82" y="2721"/>
                        </a:cubicBezTo>
                        <a:lnTo>
                          <a:pt x="82" y="2721"/>
                        </a:lnTo>
                        <a:lnTo>
                          <a:pt x="4081" y="5145"/>
                        </a:lnTo>
                        <a:lnTo>
                          <a:pt x="4081" y="5145"/>
                        </a:lnTo>
                        <a:cubicBezTo>
                          <a:pt x="4339" y="5206"/>
                          <a:pt x="4609" y="5206"/>
                          <a:pt x="4868" y="5145"/>
                        </a:cubicBezTo>
                        <a:cubicBezTo>
                          <a:pt x="5738" y="5145"/>
                          <a:pt x="6443" y="4439"/>
                          <a:pt x="6443" y="3569"/>
                        </a:cubicBezTo>
                        <a:cubicBezTo>
                          <a:pt x="6542" y="3102"/>
                          <a:pt x="6431" y="2615"/>
                          <a:pt x="6140" y="2236"/>
                        </a:cubicBezTo>
                        <a:close/>
                      </a:path>
                    </a:pathLst>
                  </a:custGeom>
                  <a:solidFill>
                    <a:srgbClr val="455A64"/>
                  </a:solidFill>
                  <a:ln w="6058" cap="flat">
                    <a:noFill/>
                    <a:prstDash val="solid"/>
                    <a:miter/>
                  </a:ln>
                </p:spPr>
                <p:txBody>
                  <a:bodyPr rtlCol="0" anchor="ctr"/>
                  <a:lstStyle/>
                  <a:p>
                    <a:endParaRPr lang="fr-FR"/>
                  </a:p>
                </p:txBody>
              </p:sp>
              <p:sp>
                <p:nvSpPr>
                  <p:cNvPr id="118" name="Forme libre : forme 117">
                    <a:extLst>
                      <a:ext uri="{FF2B5EF4-FFF2-40B4-BE49-F238E27FC236}">
                        <a16:creationId xmlns:a16="http://schemas.microsoft.com/office/drawing/2014/main" id="{B77FEC90-70DD-30AA-FF14-049C662FDFAB}"/>
                      </a:ext>
                    </a:extLst>
                  </p:cNvPr>
                  <p:cNvSpPr/>
                  <p:nvPr/>
                </p:nvSpPr>
                <p:spPr>
                  <a:xfrm>
                    <a:off x="2526057" y="3956069"/>
                    <a:ext cx="2321" cy="2726"/>
                  </a:xfrm>
                  <a:custGeom>
                    <a:avLst/>
                    <a:gdLst>
                      <a:gd name="connsiteX0" fmla="*/ 1821 w 2321"/>
                      <a:gd name="connsiteY0" fmla="*/ 121 h 2726"/>
                      <a:gd name="connsiteX1" fmla="*/ 1821 w 2321"/>
                      <a:gd name="connsiteY1" fmla="*/ 121 h 2726"/>
                      <a:gd name="connsiteX2" fmla="*/ 1821 w 2321"/>
                      <a:gd name="connsiteY2" fmla="*/ 121 h 2726"/>
                      <a:gd name="connsiteX3" fmla="*/ 1821 w 2321"/>
                      <a:gd name="connsiteY3" fmla="*/ 121 h 2726"/>
                      <a:gd name="connsiteX4" fmla="*/ 1094 w 2321"/>
                      <a:gd name="connsiteY4" fmla="*/ 121 h 2726"/>
                      <a:gd name="connsiteX5" fmla="*/ 3 w 2321"/>
                      <a:gd name="connsiteY5" fmla="*/ 1999 h 2726"/>
                      <a:gd name="connsiteX6" fmla="*/ 306 w 2321"/>
                      <a:gd name="connsiteY6" fmla="*/ 2726 h 2726"/>
                      <a:gd name="connsiteX7" fmla="*/ 306 w 2321"/>
                      <a:gd name="connsiteY7" fmla="*/ 2726 h 2726"/>
                      <a:gd name="connsiteX8" fmla="*/ 791 w 2321"/>
                      <a:gd name="connsiteY8" fmla="*/ 2726 h 2726"/>
                      <a:gd name="connsiteX9" fmla="*/ 2321 w 2321"/>
                      <a:gd name="connsiteY9" fmla="*/ 1107 h 2726"/>
                      <a:gd name="connsiteX10" fmla="*/ 1821 w 2321"/>
                      <a:gd name="connsiteY10" fmla="*/ 0 h 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1" h="2726">
                        <a:moveTo>
                          <a:pt x="1821" y="121"/>
                        </a:moveTo>
                        <a:lnTo>
                          <a:pt x="1821" y="121"/>
                        </a:lnTo>
                        <a:lnTo>
                          <a:pt x="1821" y="121"/>
                        </a:lnTo>
                        <a:lnTo>
                          <a:pt x="1821" y="121"/>
                        </a:lnTo>
                        <a:cubicBezTo>
                          <a:pt x="1587" y="33"/>
                          <a:pt x="1328" y="33"/>
                          <a:pt x="1094" y="121"/>
                        </a:cubicBezTo>
                        <a:cubicBezTo>
                          <a:pt x="454" y="540"/>
                          <a:pt x="50" y="1236"/>
                          <a:pt x="3" y="1999"/>
                        </a:cubicBezTo>
                        <a:cubicBezTo>
                          <a:pt x="-21" y="2277"/>
                          <a:pt x="92" y="2549"/>
                          <a:pt x="306" y="2726"/>
                        </a:cubicBezTo>
                        <a:lnTo>
                          <a:pt x="306" y="2726"/>
                        </a:lnTo>
                        <a:lnTo>
                          <a:pt x="791" y="2726"/>
                        </a:lnTo>
                        <a:cubicBezTo>
                          <a:pt x="1661" y="2702"/>
                          <a:pt x="2345" y="1977"/>
                          <a:pt x="2321" y="1107"/>
                        </a:cubicBezTo>
                        <a:cubicBezTo>
                          <a:pt x="2309" y="686"/>
                          <a:pt x="2129" y="287"/>
                          <a:pt x="1821" y="0"/>
                        </a:cubicBezTo>
                        <a:close/>
                      </a:path>
                    </a:pathLst>
                  </a:custGeom>
                  <a:solidFill>
                    <a:srgbClr val="263238"/>
                  </a:solidFill>
                  <a:ln w="6058" cap="flat">
                    <a:noFill/>
                    <a:prstDash val="solid"/>
                    <a:miter/>
                  </a:ln>
                </p:spPr>
                <p:txBody>
                  <a:bodyPr rtlCol="0" anchor="ctr"/>
                  <a:lstStyle/>
                  <a:p>
                    <a:endParaRPr lang="fr-FR"/>
                  </a:p>
                </p:txBody>
              </p:sp>
            </p:grpSp>
          </p:grpSp>
          <p:sp>
            <p:nvSpPr>
              <p:cNvPr id="79" name="Forme libre : forme 78">
                <a:extLst>
                  <a:ext uri="{FF2B5EF4-FFF2-40B4-BE49-F238E27FC236}">
                    <a16:creationId xmlns:a16="http://schemas.microsoft.com/office/drawing/2014/main" id="{B68BFD42-FAB6-3335-95A3-945CC5BF9B01}"/>
                  </a:ext>
                </a:extLst>
              </p:cNvPr>
              <p:cNvSpPr/>
              <p:nvPr/>
            </p:nvSpPr>
            <p:spPr>
              <a:xfrm>
                <a:off x="2870723" y="3581573"/>
                <a:ext cx="366721" cy="211772"/>
              </a:xfrm>
              <a:custGeom>
                <a:avLst/>
                <a:gdLst>
                  <a:gd name="connsiteX0" fmla="*/ 2679 w 366721"/>
                  <a:gd name="connsiteY0" fmla="*/ 195766 h 211772"/>
                  <a:gd name="connsiteX1" fmla="*/ 338994 w 366721"/>
                  <a:gd name="connsiteY1" fmla="*/ 1587 h 211772"/>
                  <a:gd name="connsiteX2" fmla="*/ 352263 w 366721"/>
                  <a:gd name="connsiteY2" fmla="*/ 1587 h 211772"/>
                  <a:gd name="connsiteX3" fmla="*/ 363956 w 366721"/>
                  <a:gd name="connsiteY3" fmla="*/ 8312 h 211772"/>
                  <a:gd name="connsiteX4" fmla="*/ 366508 w 366721"/>
                  <a:gd name="connsiteY4" fmla="*/ 13454 h 211772"/>
                  <a:gd name="connsiteX5" fmla="*/ 363956 w 366721"/>
                  <a:gd name="connsiteY5" fmla="*/ 16006 h 211772"/>
                  <a:gd name="connsiteX6" fmla="*/ 27640 w 366721"/>
                  <a:gd name="connsiteY6" fmla="*/ 210186 h 211772"/>
                  <a:gd name="connsiteX7" fmla="*/ 14372 w 366721"/>
                  <a:gd name="connsiteY7" fmla="*/ 210186 h 211772"/>
                  <a:gd name="connsiteX8" fmla="*/ 2679 w 366721"/>
                  <a:gd name="connsiteY8" fmla="*/ 203400 h 211772"/>
                  <a:gd name="connsiteX9" fmla="*/ 243 w 366721"/>
                  <a:gd name="connsiteY9" fmla="*/ 198202 h 211772"/>
                  <a:gd name="connsiteX10" fmla="*/ 2679 w 366721"/>
                  <a:gd name="connsiteY10" fmla="*/ 195766 h 21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721" h="211772">
                    <a:moveTo>
                      <a:pt x="2679" y="195766"/>
                    </a:moveTo>
                    <a:lnTo>
                      <a:pt x="338994" y="1587"/>
                    </a:lnTo>
                    <a:cubicBezTo>
                      <a:pt x="343164" y="-529"/>
                      <a:pt x="348093" y="-529"/>
                      <a:pt x="352263" y="1587"/>
                    </a:cubicBezTo>
                    <a:lnTo>
                      <a:pt x="363956" y="8312"/>
                    </a:lnTo>
                    <a:cubicBezTo>
                      <a:pt x="366081" y="9027"/>
                      <a:pt x="367223" y="11329"/>
                      <a:pt x="366508" y="13454"/>
                    </a:cubicBezTo>
                    <a:cubicBezTo>
                      <a:pt x="366103" y="14657"/>
                      <a:pt x="365159" y="15601"/>
                      <a:pt x="363956" y="16006"/>
                    </a:cubicBezTo>
                    <a:lnTo>
                      <a:pt x="27640" y="210186"/>
                    </a:lnTo>
                    <a:cubicBezTo>
                      <a:pt x="23471" y="212302"/>
                      <a:pt x="18542" y="212302"/>
                      <a:pt x="14372" y="210186"/>
                    </a:cubicBezTo>
                    <a:lnTo>
                      <a:pt x="2679" y="203400"/>
                    </a:lnTo>
                    <a:cubicBezTo>
                      <a:pt x="571" y="202637"/>
                      <a:pt x="-520" y="200310"/>
                      <a:pt x="243" y="198202"/>
                    </a:cubicBezTo>
                    <a:cubicBezTo>
                      <a:pt x="654" y="197069"/>
                      <a:pt x="1546" y="196176"/>
                      <a:pt x="2679" y="195766"/>
                    </a:cubicBezTo>
                    <a:close/>
                  </a:path>
                </a:pathLst>
              </a:custGeom>
              <a:solidFill>
                <a:srgbClr val="000000">
                  <a:alpha val="20000"/>
                </a:srgbClr>
              </a:solidFill>
              <a:ln w="6058" cap="flat">
                <a:noFill/>
                <a:prstDash val="solid"/>
                <a:miter/>
              </a:ln>
            </p:spPr>
            <p:txBody>
              <a:bodyPr rtlCol="0" anchor="ctr"/>
              <a:lstStyle/>
              <a:p>
                <a:endParaRPr lang="fr-FR"/>
              </a:p>
            </p:txBody>
          </p:sp>
          <p:grpSp>
            <p:nvGrpSpPr>
              <p:cNvPr id="80" name="Graphique 5">
                <a:extLst>
                  <a:ext uri="{FF2B5EF4-FFF2-40B4-BE49-F238E27FC236}">
                    <a16:creationId xmlns:a16="http://schemas.microsoft.com/office/drawing/2014/main" id="{DC1D28CF-D2A6-E192-BC4C-5DA8913AA2EE}"/>
                  </a:ext>
                </a:extLst>
              </p:cNvPr>
              <p:cNvGrpSpPr/>
              <p:nvPr/>
            </p:nvGrpSpPr>
            <p:grpSpPr>
              <a:xfrm>
                <a:off x="2650747" y="3188783"/>
                <a:ext cx="581874" cy="527840"/>
                <a:chOff x="2650747" y="3188783"/>
                <a:chExt cx="581874" cy="527840"/>
              </a:xfrm>
            </p:grpSpPr>
            <p:sp>
              <p:nvSpPr>
                <p:cNvPr id="81" name="Forme libre : forme 80">
                  <a:extLst>
                    <a:ext uri="{FF2B5EF4-FFF2-40B4-BE49-F238E27FC236}">
                      <a16:creationId xmlns:a16="http://schemas.microsoft.com/office/drawing/2014/main" id="{D8BD47F6-D050-C56B-4DF0-ED7B9261CB97}"/>
                    </a:ext>
                  </a:extLst>
                </p:cNvPr>
                <p:cNvSpPr/>
                <p:nvPr/>
              </p:nvSpPr>
              <p:spPr>
                <a:xfrm>
                  <a:off x="2650747" y="3385561"/>
                  <a:ext cx="424589" cy="256697"/>
                </a:xfrm>
                <a:custGeom>
                  <a:avLst/>
                  <a:gdLst>
                    <a:gd name="connsiteX0" fmla="*/ 0 w 424589"/>
                    <a:gd name="connsiteY0" fmla="*/ 206142 h 256697"/>
                    <a:gd name="connsiteX1" fmla="*/ 0 w 424589"/>
                    <a:gd name="connsiteY1" fmla="*/ 203840 h 256697"/>
                    <a:gd name="connsiteX2" fmla="*/ 5695 w 424589"/>
                    <a:gd name="connsiteY2" fmla="*/ 194085 h 256697"/>
                    <a:gd name="connsiteX3" fmla="*/ 339284 w 424589"/>
                    <a:gd name="connsiteY3" fmla="*/ 1360 h 256697"/>
                    <a:gd name="connsiteX4" fmla="*/ 350614 w 424589"/>
                    <a:gd name="connsiteY4" fmla="*/ 1360 h 256697"/>
                    <a:gd name="connsiteX5" fmla="*/ 418895 w 424589"/>
                    <a:gd name="connsiteY5" fmla="*/ 40801 h 256697"/>
                    <a:gd name="connsiteX6" fmla="*/ 424590 w 424589"/>
                    <a:gd name="connsiteY6" fmla="*/ 50616 h 256697"/>
                    <a:gd name="connsiteX7" fmla="*/ 424590 w 424589"/>
                    <a:gd name="connsiteY7" fmla="*/ 52858 h 256697"/>
                    <a:gd name="connsiteX8" fmla="*/ 418895 w 424589"/>
                    <a:gd name="connsiteY8" fmla="*/ 62673 h 256697"/>
                    <a:gd name="connsiteX9" fmla="*/ 85124 w 424589"/>
                    <a:gd name="connsiteY9" fmla="*/ 255338 h 256697"/>
                    <a:gd name="connsiteX10" fmla="*/ 73794 w 424589"/>
                    <a:gd name="connsiteY10" fmla="*/ 255338 h 256697"/>
                    <a:gd name="connsiteX11" fmla="*/ 5513 w 424589"/>
                    <a:gd name="connsiteY11" fmla="*/ 215896 h 256697"/>
                    <a:gd name="connsiteX12" fmla="*/ 0 w 424589"/>
                    <a:gd name="connsiteY12" fmla="*/ 206142 h 25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589" h="256697">
                      <a:moveTo>
                        <a:pt x="0" y="206142"/>
                      </a:moveTo>
                      <a:lnTo>
                        <a:pt x="0" y="203840"/>
                      </a:lnTo>
                      <a:cubicBezTo>
                        <a:pt x="174" y="199848"/>
                        <a:pt x="2305" y="196199"/>
                        <a:pt x="5695" y="194085"/>
                      </a:cubicBezTo>
                      <a:lnTo>
                        <a:pt x="339284" y="1360"/>
                      </a:lnTo>
                      <a:cubicBezTo>
                        <a:pt x="342843" y="-453"/>
                        <a:pt x="347055" y="-453"/>
                        <a:pt x="350614" y="1360"/>
                      </a:cubicBezTo>
                      <a:lnTo>
                        <a:pt x="418895" y="40801"/>
                      </a:lnTo>
                      <a:cubicBezTo>
                        <a:pt x="422257" y="42971"/>
                        <a:pt x="424374" y="46621"/>
                        <a:pt x="424590" y="50616"/>
                      </a:cubicBezTo>
                      <a:lnTo>
                        <a:pt x="424590" y="52858"/>
                      </a:lnTo>
                      <a:cubicBezTo>
                        <a:pt x="424374" y="56854"/>
                        <a:pt x="422257" y="60504"/>
                        <a:pt x="418895" y="62673"/>
                      </a:cubicBezTo>
                      <a:lnTo>
                        <a:pt x="85124" y="255338"/>
                      </a:lnTo>
                      <a:cubicBezTo>
                        <a:pt x="81565" y="257151"/>
                        <a:pt x="77353" y="257151"/>
                        <a:pt x="73794" y="255338"/>
                      </a:cubicBezTo>
                      <a:lnTo>
                        <a:pt x="5513" y="215896"/>
                      </a:lnTo>
                      <a:cubicBezTo>
                        <a:pt x="2192" y="213741"/>
                        <a:pt x="134" y="210099"/>
                        <a:pt x="0" y="206142"/>
                      </a:cubicBezTo>
                      <a:close/>
                    </a:path>
                  </a:pathLst>
                </a:custGeom>
                <a:solidFill>
                  <a:srgbClr val="77787B"/>
                </a:solidFill>
                <a:ln w="6058" cap="flat">
                  <a:noFill/>
                  <a:prstDash val="solid"/>
                  <a:miter/>
                </a:ln>
              </p:spPr>
              <p:txBody>
                <a:bodyPr rtlCol="0" anchor="ctr"/>
                <a:lstStyle/>
                <a:p>
                  <a:endParaRPr lang="fr-FR"/>
                </a:p>
              </p:txBody>
            </p:sp>
            <p:sp>
              <p:nvSpPr>
                <p:cNvPr id="82" name="Forme libre : forme 81">
                  <a:extLst>
                    <a:ext uri="{FF2B5EF4-FFF2-40B4-BE49-F238E27FC236}">
                      <a16:creationId xmlns:a16="http://schemas.microsoft.com/office/drawing/2014/main" id="{8E0D2554-6BAD-5B5E-DF84-449E107C4657}"/>
                    </a:ext>
                  </a:extLst>
                </p:cNvPr>
                <p:cNvSpPr/>
                <p:nvPr/>
              </p:nvSpPr>
              <p:spPr>
                <a:xfrm>
                  <a:off x="2650747" y="3385561"/>
                  <a:ext cx="424589" cy="256697"/>
                </a:xfrm>
                <a:custGeom>
                  <a:avLst/>
                  <a:gdLst>
                    <a:gd name="connsiteX0" fmla="*/ 0 w 424589"/>
                    <a:gd name="connsiteY0" fmla="*/ 206142 h 256697"/>
                    <a:gd name="connsiteX1" fmla="*/ 0 w 424589"/>
                    <a:gd name="connsiteY1" fmla="*/ 203840 h 256697"/>
                    <a:gd name="connsiteX2" fmla="*/ 5695 w 424589"/>
                    <a:gd name="connsiteY2" fmla="*/ 194085 h 256697"/>
                    <a:gd name="connsiteX3" fmla="*/ 339284 w 424589"/>
                    <a:gd name="connsiteY3" fmla="*/ 1360 h 256697"/>
                    <a:gd name="connsiteX4" fmla="*/ 350614 w 424589"/>
                    <a:gd name="connsiteY4" fmla="*/ 1360 h 256697"/>
                    <a:gd name="connsiteX5" fmla="*/ 418895 w 424589"/>
                    <a:gd name="connsiteY5" fmla="*/ 40801 h 256697"/>
                    <a:gd name="connsiteX6" fmla="*/ 424590 w 424589"/>
                    <a:gd name="connsiteY6" fmla="*/ 50616 h 256697"/>
                    <a:gd name="connsiteX7" fmla="*/ 424590 w 424589"/>
                    <a:gd name="connsiteY7" fmla="*/ 52858 h 256697"/>
                    <a:gd name="connsiteX8" fmla="*/ 418895 w 424589"/>
                    <a:gd name="connsiteY8" fmla="*/ 62673 h 256697"/>
                    <a:gd name="connsiteX9" fmla="*/ 85124 w 424589"/>
                    <a:gd name="connsiteY9" fmla="*/ 255338 h 256697"/>
                    <a:gd name="connsiteX10" fmla="*/ 73794 w 424589"/>
                    <a:gd name="connsiteY10" fmla="*/ 255338 h 256697"/>
                    <a:gd name="connsiteX11" fmla="*/ 5513 w 424589"/>
                    <a:gd name="connsiteY11" fmla="*/ 215896 h 256697"/>
                    <a:gd name="connsiteX12" fmla="*/ 0 w 424589"/>
                    <a:gd name="connsiteY12" fmla="*/ 206142 h 25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589" h="256697">
                      <a:moveTo>
                        <a:pt x="0" y="206142"/>
                      </a:moveTo>
                      <a:lnTo>
                        <a:pt x="0" y="203840"/>
                      </a:lnTo>
                      <a:cubicBezTo>
                        <a:pt x="174" y="199848"/>
                        <a:pt x="2305" y="196199"/>
                        <a:pt x="5695" y="194085"/>
                      </a:cubicBezTo>
                      <a:lnTo>
                        <a:pt x="339284" y="1360"/>
                      </a:lnTo>
                      <a:cubicBezTo>
                        <a:pt x="342843" y="-453"/>
                        <a:pt x="347055" y="-453"/>
                        <a:pt x="350614" y="1360"/>
                      </a:cubicBezTo>
                      <a:lnTo>
                        <a:pt x="418895" y="40801"/>
                      </a:lnTo>
                      <a:cubicBezTo>
                        <a:pt x="422257" y="42971"/>
                        <a:pt x="424374" y="46621"/>
                        <a:pt x="424590" y="50616"/>
                      </a:cubicBezTo>
                      <a:lnTo>
                        <a:pt x="424590" y="52858"/>
                      </a:lnTo>
                      <a:cubicBezTo>
                        <a:pt x="424374" y="56854"/>
                        <a:pt x="422257" y="60504"/>
                        <a:pt x="418895" y="62673"/>
                      </a:cubicBezTo>
                      <a:lnTo>
                        <a:pt x="85124" y="255338"/>
                      </a:lnTo>
                      <a:cubicBezTo>
                        <a:pt x="81565" y="257151"/>
                        <a:pt x="77353" y="257151"/>
                        <a:pt x="73794" y="255338"/>
                      </a:cubicBezTo>
                      <a:lnTo>
                        <a:pt x="5513" y="215896"/>
                      </a:lnTo>
                      <a:cubicBezTo>
                        <a:pt x="2192" y="213741"/>
                        <a:pt x="134" y="210099"/>
                        <a:pt x="0" y="206142"/>
                      </a:cubicBezTo>
                      <a:close/>
                    </a:path>
                  </a:pathLst>
                </a:custGeom>
                <a:solidFill>
                  <a:srgbClr val="000000"/>
                </a:solidFill>
                <a:ln w="6058" cap="flat">
                  <a:noFill/>
                  <a:prstDash val="solid"/>
                  <a:miter/>
                </a:ln>
              </p:spPr>
              <p:txBody>
                <a:bodyPr rtlCol="0" anchor="ctr"/>
                <a:lstStyle/>
                <a:p>
                  <a:endParaRPr lang="fr-FR"/>
                </a:p>
              </p:txBody>
            </p:sp>
            <p:sp>
              <p:nvSpPr>
                <p:cNvPr id="83" name="Forme libre : forme 82">
                  <a:extLst>
                    <a:ext uri="{FF2B5EF4-FFF2-40B4-BE49-F238E27FC236}">
                      <a16:creationId xmlns:a16="http://schemas.microsoft.com/office/drawing/2014/main" id="{43506E80-8301-53B6-A30D-730CF848F0F5}"/>
                    </a:ext>
                  </a:extLst>
                </p:cNvPr>
                <p:cNvSpPr/>
                <p:nvPr/>
              </p:nvSpPr>
              <p:spPr>
                <a:xfrm>
                  <a:off x="2654019" y="3385500"/>
                  <a:ext cx="418092" cy="241468"/>
                </a:xfrm>
                <a:custGeom>
                  <a:avLst/>
                  <a:gdLst>
                    <a:gd name="connsiteX0" fmla="*/ 2363 w 418092"/>
                    <a:gd name="connsiteY0" fmla="*/ 200689 h 241468"/>
                    <a:gd name="connsiteX1" fmla="*/ 70644 w 418092"/>
                    <a:gd name="connsiteY1" fmla="*/ 240131 h 241468"/>
                    <a:gd name="connsiteX2" fmla="*/ 81973 w 418092"/>
                    <a:gd name="connsiteY2" fmla="*/ 240131 h 241468"/>
                    <a:gd name="connsiteX3" fmla="*/ 415744 w 418092"/>
                    <a:gd name="connsiteY3" fmla="*/ 47345 h 241468"/>
                    <a:gd name="connsiteX4" fmla="*/ 417910 w 418092"/>
                    <a:gd name="connsiteY4" fmla="*/ 42967 h 241468"/>
                    <a:gd name="connsiteX5" fmla="*/ 415744 w 418092"/>
                    <a:gd name="connsiteY5" fmla="*/ 40801 h 241468"/>
                    <a:gd name="connsiteX6" fmla="*/ 347463 w 418092"/>
                    <a:gd name="connsiteY6" fmla="*/ 1360 h 241468"/>
                    <a:gd name="connsiteX7" fmla="*/ 336134 w 418092"/>
                    <a:gd name="connsiteY7" fmla="*/ 1360 h 241468"/>
                    <a:gd name="connsiteX8" fmla="*/ 2363 w 418092"/>
                    <a:gd name="connsiteY8" fmla="*/ 194085 h 241468"/>
                    <a:gd name="connsiteX9" fmla="*/ 2363 w 418092"/>
                    <a:gd name="connsiteY9" fmla="*/ 200689 h 24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092" h="241468">
                      <a:moveTo>
                        <a:pt x="2363" y="200689"/>
                      </a:moveTo>
                      <a:lnTo>
                        <a:pt x="70644" y="240131"/>
                      </a:lnTo>
                      <a:cubicBezTo>
                        <a:pt x="74210" y="241915"/>
                        <a:pt x="78408" y="241915"/>
                        <a:pt x="81973" y="240131"/>
                      </a:cubicBezTo>
                      <a:lnTo>
                        <a:pt x="415744" y="47345"/>
                      </a:lnTo>
                      <a:cubicBezTo>
                        <a:pt x="417551" y="46734"/>
                        <a:pt x="418521" y="44774"/>
                        <a:pt x="417910" y="42967"/>
                      </a:cubicBezTo>
                      <a:cubicBezTo>
                        <a:pt x="417565" y="41947"/>
                        <a:pt x="416764" y="41146"/>
                        <a:pt x="415744" y="40801"/>
                      </a:cubicBezTo>
                      <a:lnTo>
                        <a:pt x="347463" y="1360"/>
                      </a:lnTo>
                      <a:cubicBezTo>
                        <a:pt x="343904" y="-453"/>
                        <a:pt x="339693" y="-453"/>
                        <a:pt x="336134" y="1360"/>
                      </a:cubicBezTo>
                      <a:lnTo>
                        <a:pt x="2363" y="194085"/>
                      </a:lnTo>
                      <a:cubicBezTo>
                        <a:pt x="-788" y="195903"/>
                        <a:pt x="-788" y="198811"/>
                        <a:pt x="2363" y="200689"/>
                      </a:cubicBezTo>
                      <a:close/>
                    </a:path>
                  </a:pathLst>
                </a:custGeom>
                <a:solidFill>
                  <a:srgbClr val="77787B"/>
                </a:solidFill>
                <a:ln w="6058" cap="flat">
                  <a:noFill/>
                  <a:prstDash val="solid"/>
                  <a:miter/>
                </a:ln>
              </p:spPr>
              <p:txBody>
                <a:bodyPr rtlCol="0" anchor="ctr"/>
                <a:lstStyle/>
                <a:p>
                  <a:endParaRPr lang="fr-FR"/>
                </a:p>
              </p:txBody>
            </p:sp>
            <p:sp>
              <p:nvSpPr>
                <p:cNvPr id="84" name="Forme libre : forme 83">
                  <a:extLst>
                    <a:ext uri="{FF2B5EF4-FFF2-40B4-BE49-F238E27FC236}">
                      <a16:creationId xmlns:a16="http://schemas.microsoft.com/office/drawing/2014/main" id="{B1EEFFD9-ED81-F15F-4979-80CCAE4D18B2}"/>
                    </a:ext>
                  </a:extLst>
                </p:cNvPr>
                <p:cNvSpPr/>
                <p:nvPr/>
              </p:nvSpPr>
              <p:spPr>
                <a:xfrm>
                  <a:off x="2654019" y="3385500"/>
                  <a:ext cx="418092" cy="241468"/>
                </a:xfrm>
                <a:custGeom>
                  <a:avLst/>
                  <a:gdLst>
                    <a:gd name="connsiteX0" fmla="*/ 2363 w 418092"/>
                    <a:gd name="connsiteY0" fmla="*/ 200689 h 241468"/>
                    <a:gd name="connsiteX1" fmla="*/ 70644 w 418092"/>
                    <a:gd name="connsiteY1" fmla="*/ 240131 h 241468"/>
                    <a:gd name="connsiteX2" fmla="*/ 81973 w 418092"/>
                    <a:gd name="connsiteY2" fmla="*/ 240131 h 241468"/>
                    <a:gd name="connsiteX3" fmla="*/ 415744 w 418092"/>
                    <a:gd name="connsiteY3" fmla="*/ 47345 h 241468"/>
                    <a:gd name="connsiteX4" fmla="*/ 417910 w 418092"/>
                    <a:gd name="connsiteY4" fmla="*/ 42967 h 241468"/>
                    <a:gd name="connsiteX5" fmla="*/ 415744 w 418092"/>
                    <a:gd name="connsiteY5" fmla="*/ 40801 h 241468"/>
                    <a:gd name="connsiteX6" fmla="*/ 347463 w 418092"/>
                    <a:gd name="connsiteY6" fmla="*/ 1360 h 241468"/>
                    <a:gd name="connsiteX7" fmla="*/ 336134 w 418092"/>
                    <a:gd name="connsiteY7" fmla="*/ 1360 h 241468"/>
                    <a:gd name="connsiteX8" fmla="*/ 2363 w 418092"/>
                    <a:gd name="connsiteY8" fmla="*/ 194085 h 241468"/>
                    <a:gd name="connsiteX9" fmla="*/ 2363 w 418092"/>
                    <a:gd name="connsiteY9" fmla="*/ 200689 h 24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092" h="241468">
                      <a:moveTo>
                        <a:pt x="2363" y="200689"/>
                      </a:moveTo>
                      <a:lnTo>
                        <a:pt x="70644" y="240131"/>
                      </a:lnTo>
                      <a:cubicBezTo>
                        <a:pt x="74210" y="241915"/>
                        <a:pt x="78408" y="241915"/>
                        <a:pt x="81973" y="240131"/>
                      </a:cubicBezTo>
                      <a:lnTo>
                        <a:pt x="415744" y="47345"/>
                      </a:lnTo>
                      <a:cubicBezTo>
                        <a:pt x="417551" y="46734"/>
                        <a:pt x="418521" y="44774"/>
                        <a:pt x="417910" y="42967"/>
                      </a:cubicBezTo>
                      <a:cubicBezTo>
                        <a:pt x="417565" y="41947"/>
                        <a:pt x="416764" y="41146"/>
                        <a:pt x="415744" y="40801"/>
                      </a:cubicBezTo>
                      <a:lnTo>
                        <a:pt x="347463" y="1360"/>
                      </a:lnTo>
                      <a:cubicBezTo>
                        <a:pt x="343904" y="-453"/>
                        <a:pt x="339693" y="-453"/>
                        <a:pt x="336134" y="1360"/>
                      </a:cubicBezTo>
                      <a:lnTo>
                        <a:pt x="2363" y="194085"/>
                      </a:lnTo>
                      <a:cubicBezTo>
                        <a:pt x="-788" y="195903"/>
                        <a:pt x="-788" y="198811"/>
                        <a:pt x="2363" y="200689"/>
                      </a:cubicBezTo>
                      <a:close/>
                    </a:path>
                  </a:pathLst>
                </a:custGeom>
                <a:solidFill>
                  <a:srgbClr val="000000"/>
                </a:solidFill>
                <a:ln w="6058" cap="flat">
                  <a:noFill/>
                  <a:prstDash val="solid"/>
                  <a:miter/>
                </a:ln>
              </p:spPr>
              <p:txBody>
                <a:bodyPr rtlCol="0" anchor="ctr"/>
                <a:lstStyle/>
                <a:p>
                  <a:endParaRPr lang="fr-FR"/>
                </a:p>
              </p:txBody>
            </p:sp>
            <p:sp>
              <p:nvSpPr>
                <p:cNvPr id="85" name="Forme libre : forme 84">
                  <a:extLst>
                    <a:ext uri="{FF2B5EF4-FFF2-40B4-BE49-F238E27FC236}">
                      <a16:creationId xmlns:a16="http://schemas.microsoft.com/office/drawing/2014/main" id="{2D895385-0E30-0ADC-6261-2DF9F49E3B7E}"/>
                    </a:ext>
                  </a:extLst>
                </p:cNvPr>
                <p:cNvSpPr/>
                <p:nvPr/>
              </p:nvSpPr>
              <p:spPr>
                <a:xfrm>
                  <a:off x="2836161" y="3188783"/>
                  <a:ext cx="396257" cy="527840"/>
                </a:xfrm>
                <a:custGeom>
                  <a:avLst/>
                  <a:gdLst>
                    <a:gd name="connsiteX0" fmla="*/ 372527 w 396257"/>
                    <a:gd name="connsiteY0" fmla="*/ 316766 h 527840"/>
                    <a:gd name="connsiteX1" fmla="*/ 396216 w 396257"/>
                    <a:gd name="connsiteY1" fmla="*/ 27284 h 527840"/>
                    <a:gd name="connsiteX2" fmla="*/ 384099 w 396257"/>
                    <a:gd name="connsiteY2" fmla="*/ 3049 h 527840"/>
                    <a:gd name="connsiteX3" fmla="*/ 356653 w 396257"/>
                    <a:gd name="connsiteY3" fmla="*/ 3534 h 527840"/>
                    <a:gd name="connsiteX4" fmla="*/ 39423 w 396257"/>
                    <a:gd name="connsiteY4" fmla="*/ 186687 h 527840"/>
                    <a:gd name="connsiteX5" fmla="*/ 23913 w 396257"/>
                    <a:gd name="connsiteY5" fmla="*/ 210922 h 527840"/>
                    <a:gd name="connsiteX6" fmla="*/ 42 w 396257"/>
                    <a:gd name="connsiteY6" fmla="*/ 500585 h 527840"/>
                    <a:gd name="connsiteX7" fmla="*/ 12159 w 396257"/>
                    <a:gd name="connsiteY7" fmla="*/ 524820 h 527840"/>
                    <a:gd name="connsiteX8" fmla="*/ 39605 w 396257"/>
                    <a:gd name="connsiteY8" fmla="*/ 524275 h 527840"/>
                    <a:gd name="connsiteX9" fmla="*/ 356835 w 396257"/>
                    <a:gd name="connsiteY9" fmla="*/ 341182 h 527840"/>
                    <a:gd name="connsiteX10" fmla="*/ 372527 w 396257"/>
                    <a:gd name="connsiteY10" fmla="*/ 316766 h 52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257" h="527840">
                      <a:moveTo>
                        <a:pt x="372527" y="316766"/>
                      </a:moveTo>
                      <a:lnTo>
                        <a:pt x="396216" y="27284"/>
                      </a:lnTo>
                      <a:cubicBezTo>
                        <a:pt x="396749" y="17631"/>
                        <a:pt x="392141" y="8415"/>
                        <a:pt x="384099" y="3049"/>
                      </a:cubicBezTo>
                      <a:cubicBezTo>
                        <a:pt x="375398" y="-1181"/>
                        <a:pt x="365200" y="-1001"/>
                        <a:pt x="356653" y="3534"/>
                      </a:cubicBezTo>
                      <a:lnTo>
                        <a:pt x="39423" y="186687"/>
                      </a:lnTo>
                      <a:cubicBezTo>
                        <a:pt x="31025" y="192176"/>
                        <a:pt x="25380" y="200997"/>
                        <a:pt x="23913" y="210922"/>
                      </a:cubicBezTo>
                      <a:lnTo>
                        <a:pt x="42" y="500585"/>
                      </a:lnTo>
                      <a:cubicBezTo>
                        <a:pt x="-491" y="510238"/>
                        <a:pt x="4117" y="519454"/>
                        <a:pt x="12159" y="524820"/>
                      </a:cubicBezTo>
                      <a:cubicBezTo>
                        <a:pt x="20870" y="529031"/>
                        <a:pt x="31068" y="528829"/>
                        <a:pt x="39605" y="524275"/>
                      </a:cubicBezTo>
                      <a:lnTo>
                        <a:pt x="356835" y="341182"/>
                      </a:lnTo>
                      <a:cubicBezTo>
                        <a:pt x="365328" y="335673"/>
                        <a:pt x="371044" y="326780"/>
                        <a:pt x="372527" y="316766"/>
                      </a:cubicBezTo>
                      <a:close/>
                    </a:path>
                  </a:pathLst>
                </a:custGeom>
                <a:solidFill>
                  <a:srgbClr val="77787B"/>
                </a:solidFill>
                <a:ln w="6058" cap="flat">
                  <a:noFill/>
                  <a:prstDash val="solid"/>
                  <a:miter/>
                </a:ln>
              </p:spPr>
              <p:txBody>
                <a:bodyPr rtlCol="0" anchor="ctr"/>
                <a:lstStyle/>
                <a:p>
                  <a:endParaRPr lang="fr-FR"/>
                </a:p>
              </p:txBody>
            </p:sp>
            <p:sp>
              <p:nvSpPr>
                <p:cNvPr id="86" name="Forme libre : forme 85">
                  <a:extLst>
                    <a:ext uri="{FF2B5EF4-FFF2-40B4-BE49-F238E27FC236}">
                      <a16:creationId xmlns:a16="http://schemas.microsoft.com/office/drawing/2014/main" id="{0B6C3B85-44BA-6F64-F050-576ECC65E317}"/>
                    </a:ext>
                  </a:extLst>
                </p:cNvPr>
                <p:cNvSpPr/>
                <p:nvPr/>
              </p:nvSpPr>
              <p:spPr>
                <a:xfrm>
                  <a:off x="2836161" y="3188783"/>
                  <a:ext cx="396257" cy="527840"/>
                </a:xfrm>
                <a:custGeom>
                  <a:avLst/>
                  <a:gdLst>
                    <a:gd name="connsiteX0" fmla="*/ 372527 w 396257"/>
                    <a:gd name="connsiteY0" fmla="*/ 316766 h 527840"/>
                    <a:gd name="connsiteX1" fmla="*/ 396216 w 396257"/>
                    <a:gd name="connsiteY1" fmla="*/ 27284 h 527840"/>
                    <a:gd name="connsiteX2" fmla="*/ 384099 w 396257"/>
                    <a:gd name="connsiteY2" fmla="*/ 3049 h 527840"/>
                    <a:gd name="connsiteX3" fmla="*/ 356653 w 396257"/>
                    <a:gd name="connsiteY3" fmla="*/ 3534 h 527840"/>
                    <a:gd name="connsiteX4" fmla="*/ 39423 w 396257"/>
                    <a:gd name="connsiteY4" fmla="*/ 186687 h 527840"/>
                    <a:gd name="connsiteX5" fmla="*/ 23913 w 396257"/>
                    <a:gd name="connsiteY5" fmla="*/ 210922 h 527840"/>
                    <a:gd name="connsiteX6" fmla="*/ 42 w 396257"/>
                    <a:gd name="connsiteY6" fmla="*/ 500585 h 527840"/>
                    <a:gd name="connsiteX7" fmla="*/ 12159 w 396257"/>
                    <a:gd name="connsiteY7" fmla="*/ 524820 h 527840"/>
                    <a:gd name="connsiteX8" fmla="*/ 39605 w 396257"/>
                    <a:gd name="connsiteY8" fmla="*/ 524275 h 527840"/>
                    <a:gd name="connsiteX9" fmla="*/ 356835 w 396257"/>
                    <a:gd name="connsiteY9" fmla="*/ 341182 h 527840"/>
                    <a:gd name="connsiteX10" fmla="*/ 372527 w 396257"/>
                    <a:gd name="connsiteY10" fmla="*/ 316766 h 52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257" h="527840">
                      <a:moveTo>
                        <a:pt x="372527" y="316766"/>
                      </a:moveTo>
                      <a:lnTo>
                        <a:pt x="396216" y="27284"/>
                      </a:lnTo>
                      <a:cubicBezTo>
                        <a:pt x="396749" y="17631"/>
                        <a:pt x="392141" y="8415"/>
                        <a:pt x="384099" y="3049"/>
                      </a:cubicBezTo>
                      <a:cubicBezTo>
                        <a:pt x="375398" y="-1181"/>
                        <a:pt x="365200" y="-1001"/>
                        <a:pt x="356653" y="3534"/>
                      </a:cubicBezTo>
                      <a:lnTo>
                        <a:pt x="39423" y="186687"/>
                      </a:lnTo>
                      <a:cubicBezTo>
                        <a:pt x="31025" y="192176"/>
                        <a:pt x="25380" y="200997"/>
                        <a:pt x="23913" y="210922"/>
                      </a:cubicBezTo>
                      <a:lnTo>
                        <a:pt x="42" y="500585"/>
                      </a:lnTo>
                      <a:cubicBezTo>
                        <a:pt x="-491" y="510238"/>
                        <a:pt x="4117" y="519454"/>
                        <a:pt x="12159" y="524820"/>
                      </a:cubicBezTo>
                      <a:cubicBezTo>
                        <a:pt x="20870" y="529031"/>
                        <a:pt x="31068" y="528829"/>
                        <a:pt x="39605" y="524275"/>
                      </a:cubicBezTo>
                      <a:lnTo>
                        <a:pt x="356835" y="341182"/>
                      </a:lnTo>
                      <a:cubicBezTo>
                        <a:pt x="365328" y="335673"/>
                        <a:pt x="371044" y="326780"/>
                        <a:pt x="372527" y="316766"/>
                      </a:cubicBezTo>
                      <a:close/>
                    </a:path>
                  </a:pathLst>
                </a:custGeom>
                <a:solidFill>
                  <a:srgbClr val="000000">
                    <a:alpha val="50000"/>
                  </a:srgbClr>
                </a:solidFill>
                <a:ln w="6058" cap="flat">
                  <a:noFill/>
                  <a:prstDash val="solid"/>
                  <a:miter/>
                </a:ln>
              </p:spPr>
              <p:txBody>
                <a:bodyPr rtlCol="0" anchor="ctr"/>
                <a:lstStyle/>
                <a:p>
                  <a:endParaRPr lang="fr-FR"/>
                </a:p>
              </p:txBody>
            </p:sp>
            <p:sp>
              <p:nvSpPr>
                <p:cNvPr id="87" name="Forme libre : forme 86">
                  <a:extLst>
                    <a:ext uri="{FF2B5EF4-FFF2-40B4-BE49-F238E27FC236}">
                      <a16:creationId xmlns:a16="http://schemas.microsoft.com/office/drawing/2014/main" id="{28CA87BE-0B8B-91BA-1C6F-561F4B99165E}"/>
                    </a:ext>
                  </a:extLst>
                </p:cNvPr>
                <p:cNvSpPr/>
                <p:nvPr/>
              </p:nvSpPr>
              <p:spPr>
                <a:xfrm>
                  <a:off x="2865284" y="3188783"/>
                  <a:ext cx="367134" cy="501796"/>
                </a:xfrm>
                <a:custGeom>
                  <a:avLst/>
                  <a:gdLst>
                    <a:gd name="connsiteX0" fmla="*/ 343404 w 367134"/>
                    <a:gd name="connsiteY0" fmla="*/ 316766 h 501796"/>
                    <a:gd name="connsiteX1" fmla="*/ 367093 w 367134"/>
                    <a:gd name="connsiteY1" fmla="*/ 27284 h 501796"/>
                    <a:gd name="connsiteX2" fmla="*/ 354976 w 367134"/>
                    <a:gd name="connsiteY2" fmla="*/ 3049 h 501796"/>
                    <a:gd name="connsiteX3" fmla="*/ 327530 w 367134"/>
                    <a:gd name="connsiteY3" fmla="*/ 3534 h 501796"/>
                    <a:gd name="connsiteX4" fmla="*/ 10300 w 367134"/>
                    <a:gd name="connsiteY4" fmla="*/ 186687 h 501796"/>
                    <a:gd name="connsiteX5" fmla="*/ 0 w 367134"/>
                    <a:gd name="connsiteY5" fmla="*/ 197108 h 501796"/>
                    <a:gd name="connsiteX6" fmla="*/ 49317 w 367134"/>
                    <a:gd name="connsiteY6" fmla="*/ 225583 h 501796"/>
                    <a:gd name="connsiteX7" fmla="*/ 49317 w 367134"/>
                    <a:gd name="connsiteY7" fmla="*/ 501797 h 501796"/>
                    <a:gd name="connsiteX8" fmla="*/ 327530 w 367134"/>
                    <a:gd name="connsiteY8" fmla="*/ 341182 h 501796"/>
                    <a:gd name="connsiteX9" fmla="*/ 343404 w 367134"/>
                    <a:gd name="connsiteY9" fmla="*/ 316766 h 50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134" h="501796">
                      <a:moveTo>
                        <a:pt x="343404" y="316766"/>
                      </a:moveTo>
                      <a:lnTo>
                        <a:pt x="367093" y="27284"/>
                      </a:lnTo>
                      <a:cubicBezTo>
                        <a:pt x="367626" y="17631"/>
                        <a:pt x="363018" y="8415"/>
                        <a:pt x="354976" y="3049"/>
                      </a:cubicBezTo>
                      <a:cubicBezTo>
                        <a:pt x="346275" y="-1181"/>
                        <a:pt x="336077" y="-1001"/>
                        <a:pt x="327530" y="3534"/>
                      </a:cubicBezTo>
                      <a:lnTo>
                        <a:pt x="10300" y="186687"/>
                      </a:lnTo>
                      <a:cubicBezTo>
                        <a:pt x="6105" y="189315"/>
                        <a:pt x="2579" y="192883"/>
                        <a:pt x="0" y="197108"/>
                      </a:cubicBezTo>
                      <a:lnTo>
                        <a:pt x="49317" y="225583"/>
                      </a:lnTo>
                      <a:lnTo>
                        <a:pt x="49317" y="501797"/>
                      </a:lnTo>
                      <a:lnTo>
                        <a:pt x="327530" y="341182"/>
                      </a:lnTo>
                      <a:cubicBezTo>
                        <a:pt x="336092" y="335711"/>
                        <a:pt x="341878" y="326812"/>
                        <a:pt x="343404" y="316766"/>
                      </a:cubicBezTo>
                      <a:close/>
                    </a:path>
                  </a:pathLst>
                </a:custGeom>
                <a:solidFill>
                  <a:srgbClr val="77787B"/>
                </a:solidFill>
                <a:ln w="6058" cap="flat">
                  <a:noFill/>
                  <a:prstDash val="solid"/>
                  <a:miter/>
                </a:ln>
              </p:spPr>
              <p:txBody>
                <a:bodyPr rtlCol="0" anchor="ctr"/>
                <a:lstStyle/>
                <a:p>
                  <a:endParaRPr lang="fr-FR"/>
                </a:p>
              </p:txBody>
            </p:sp>
            <p:sp>
              <p:nvSpPr>
                <p:cNvPr id="88" name="Forme libre : forme 87">
                  <a:extLst>
                    <a:ext uri="{FF2B5EF4-FFF2-40B4-BE49-F238E27FC236}">
                      <a16:creationId xmlns:a16="http://schemas.microsoft.com/office/drawing/2014/main" id="{A09DF6F4-CD70-33BC-6D42-FBE581BCDD26}"/>
                    </a:ext>
                  </a:extLst>
                </p:cNvPr>
                <p:cNvSpPr/>
                <p:nvPr/>
              </p:nvSpPr>
              <p:spPr>
                <a:xfrm>
                  <a:off x="2865284" y="3188783"/>
                  <a:ext cx="367134" cy="501796"/>
                </a:xfrm>
                <a:custGeom>
                  <a:avLst/>
                  <a:gdLst>
                    <a:gd name="connsiteX0" fmla="*/ 343404 w 367134"/>
                    <a:gd name="connsiteY0" fmla="*/ 316766 h 501796"/>
                    <a:gd name="connsiteX1" fmla="*/ 367093 w 367134"/>
                    <a:gd name="connsiteY1" fmla="*/ 27284 h 501796"/>
                    <a:gd name="connsiteX2" fmla="*/ 354976 w 367134"/>
                    <a:gd name="connsiteY2" fmla="*/ 3049 h 501796"/>
                    <a:gd name="connsiteX3" fmla="*/ 327530 w 367134"/>
                    <a:gd name="connsiteY3" fmla="*/ 3534 h 501796"/>
                    <a:gd name="connsiteX4" fmla="*/ 10300 w 367134"/>
                    <a:gd name="connsiteY4" fmla="*/ 186687 h 501796"/>
                    <a:gd name="connsiteX5" fmla="*/ 0 w 367134"/>
                    <a:gd name="connsiteY5" fmla="*/ 197108 h 501796"/>
                    <a:gd name="connsiteX6" fmla="*/ 49317 w 367134"/>
                    <a:gd name="connsiteY6" fmla="*/ 225583 h 501796"/>
                    <a:gd name="connsiteX7" fmla="*/ 49317 w 367134"/>
                    <a:gd name="connsiteY7" fmla="*/ 501797 h 501796"/>
                    <a:gd name="connsiteX8" fmla="*/ 327530 w 367134"/>
                    <a:gd name="connsiteY8" fmla="*/ 341182 h 501796"/>
                    <a:gd name="connsiteX9" fmla="*/ 343404 w 367134"/>
                    <a:gd name="connsiteY9" fmla="*/ 316766 h 50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134" h="501796">
                      <a:moveTo>
                        <a:pt x="343404" y="316766"/>
                      </a:moveTo>
                      <a:lnTo>
                        <a:pt x="367093" y="27284"/>
                      </a:lnTo>
                      <a:cubicBezTo>
                        <a:pt x="367626" y="17631"/>
                        <a:pt x="363018" y="8415"/>
                        <a:pt x="354976" y="3049"/>
                      </a:cubicBezTo>
                      <a:cubicBezTo>
                        <a:pt x="346275" y="-1181"/>
                        <a:pt x="336077" y="-1001"/>
                        <a:pt x="327530" y="3534"/>
                      </a:cubicBezTo>
                      <a:lnTo>
                        <a:pt x="10300" y="186687"/>
                      </a:lnTo>
                      <a:cubicBezTo>
                        <a:pt x="6105" y="189315"/>
                        <a:pt x="2579" y="192883"/>
                        <a:pt x="0" y="197108"/>
                      </a:cubicBezTo>
                      <a:lnTo>
                        <a:pt x="49317" y="225583"/>
                      </a:lnTo>
                      <a:lnTo>
                        <a:pt x="49317" y="501797"/>
                      </a:lnTo>
                      <a:lnTo>
                        <a:pt x="327530" y="341182"/>
                      </a:lnTo>
                      <a:cubicBezTo>
                        <a:pt x="336092" y="335711"/>
                        <a:pt x="341878" y="326812"/>
                        <a:pt x="343404" y="316766"/>
                      </a:cubicBezTo>
                      <a:close/>
                    </a:path>
                  </a:pathLst>
                </a:custGeom>
                <a:solidFill>
                  <a:srgbClr val="000000">
                    <a:alpha val="20000"/>
                  </a:srgbClr>
                </a:solidFill>
                <a:ln w="6058" cap="flat">
                  <a:noFill/>
                  <a:prstDash val="solid"/>
                  <a:miter/>
                </a:ln>
              </p:spPr>
              <p:txBody>
                <a:bodyPr rtlCol="0" anchor="ctr"/>
                <a:lstStyle/>
                <a:p>
                  <a:endParaRPr lang="fr-FR"/>
                </a:p>
              </p:txBody>
            </p:sp>
            <p:sp>
              <p:nvSpPr>
                <p:cNvPr id="89" name="Forme libre : forme 88">
                  <a:extLst>
                    <a:ext uri="{FF2B5EF4-FFF2-40B4-BE49-F238E27FC236}">
                      <a16:creationId xmlns:a16="http://schemas.microsoft.com/office/drawing/2014/main" id="{4713C650-FDB3-5B07-8470-C100504D2D89}"/>
                    </a:ext>
                  </a:extLst>
                </p:cNvPr>
                <p:cNvSpPr/>
                <p:nvPr/>
              </p:nvSpPr>
              <p:spPr>
                <a:xfrm>
                  <a:off x="2863091" y="3206233"/>
                  <a:ext cx="369530" cy="508780"/>
                </a:xfrm>
                <a:custGeom>
                  <a:avLst/>
                  <a:gdLst>
                    <a:gd name="connsiteX0" fmla="*/ 72 w 369530"/>
                    <a:gd name="connsiteY0" fmla="*/ 499251 h 508780"/>
                    <a:gd name="connsiteX1" fmla="*/ 23943 w 369530"/>
                    <a:gd name="connsiteY1" fmla="*/ 209285 h 508780"/>
                    <a:gd name="connsiteX2" fmla="*/ 39453 w 369530"/>
                    <a:gd name="connsiteY2" fmla="*/ 185050 h 508780"/>
                    <a:gd name="connsiteX3" fmla="*/ 356623 w 369530"/>
                    <a:gd name="connsiteY3" fmla="*/ 1958 h 508780"/>
                    <a:gd name="connsiteX4" fmla="*/ 369468 w 369530"/>
                    <a:gd name="connsiteY4" fmla="*/ 10076 h 508780"/>
                    <a:gd name="connsiteX5" fmla="*/ 345597 w 369530"/>
                    <a:gd name="connsiteY5" fmla="*/ 299316 h 508780"/>
                    <a:gd name="connsiteX6" fmla="*/ 330086 w 369530"/>
                    <a:gd name="connsiteY6" fmla="*/ 323551 h 508780"/>
                    <a:gd name="connsiteX7" fmla="*/ 12856 w 369530"/>
                    <a:gd name="connsiteY7" fmla="*/ 506643 h 508780"/>
                    <a:gd name="connsiteX8" fmla="*/ 72 w 369530"/>
                    <a:gd name="connsiteY8" fmla="*/ 499251 h 50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530" h="508780">
                      <a:moveTo>
                        <a:pt x="72" y="499251"/>
                      </a:moveTo>
                      <a:lnTo>
                        <a:pt x="23943" y="209285"/>
                      </a:lnTo>
                      <a:cubicBezTo>
                        <a:pt x="25410" y="199360"/>
                        <a:pt x="31056" y="190539"/>
                        <a:pt x="39453" y="185050"/>
                      </a:cubicBezTo>
                      <a:lnTo>
                        <a:pt x="356623" y="1958"/>
                      </a:lnTo>
                      <a:cubicBezTo>
                        <a:pt x="364500" y="-2586"/>
                        <a:pt x="370195" y="1049"/>
                        <a:pt x="369468" y="10076"/>
                      </a:cubicBezTo>
                      <a:lnTo>
                        <a:pt x="345597" y="299316"/>
                      </a:lnTo>
                      <a:cubicBezTo>
                        <a:pt x="344107" y="309232"/>
                        <a:pt x="338467" y="318045"/>
                        <a:pt x="330086" y="323551"/>
                      </a:cubicBezTo>
                      <a:lnTo>
                        <a:pt x="12856" y="506643"/>
                      </a:lnTo>
                      <a:cubicBezTo>
                        <a:pt x="5040" y="511369"/>
                        <a:pt x="-716" y="507976"/>
                        <a:pt x="72" y="499251"/>
                      </a:cubicBezTo>
                      <a:close/>
                    </a:path>
                  </a:pathLst>
                </a:custGeom>
                <a:solidFill>
                  <a:srgbClr val="77787B"/>
                </a:solidFill>
                <a:ln w="6058" cap="flat">
                  <a:noFill/>
                  <a:prstDash val="solid"/>
                  <a:miter/>
                </a:ln>
              </p:spPr>
              <p:txBody>
                <a:bodyPr rtlCol="0" anchor="ctr"/>
                <a:lstStyle/>
                <a:p>
                  <a:endParaRPr lang="fr-FR"/>
                </a:p>
              </p:txBody>
            </p:sp>
            <p:sp>
              <p:nvSpPr>
                <p:cNvPr id="90" name="Forme libre : forme 89">
                  <a:extLst>
                    <a:ext uri="{FF2B5EF4-FFF2-40B4-BE49-F238E27FC236}">
                      <a16:creationId xmlns:a16="http://schemas.microsoft.com/office/drawing/2014/main" id="{786A88A1-59A3-1A4A-8F6F-58E2A7BDE3D7}"/>
                    </a:ext>
                  </a:extLst>
                </p:cNvPr>
                <p:cNvSpPr/>
                <p:nvPr/>
              </p:nvSpPr>
              <p:spPr>
                <a:xfrm>
                  <a:off x="2863091" y="3206233"/>
                  <a:ext cx="369530" cy="508780"/>
                </a:xfrm>
                <a:custGeom>
                  <a:avLst/>
                  <a:gdLst>
                    <a:gd name="connsiteX0" fmla="*/ 72 w 369530"/>
                    <a:gd name="connsiteY0" fmla="*/ 499251 h 508780"/>
                    <a:gd name="connsiteX1" fmla="*/ 23943 w 369530"/>
                    <a:gd name="connsiteY1" fmla="*/ 209285 h 508780"/>
                    <a:gd name="connsiteX2" fmla="*/ 39453 w 369530"/>
                    <a:gd name="connsiteY2" fmla="*/ 185050 h 508780"/>
                    <a:gd name="connsiteX3" fmla="*/ 356623 w 369530"/>
                    <a:gd name="connsiteY3" fmla="*/ 1958 h 508780"/>
                    <a:gd name="connsiteX4" fmla="*/ 369468 w 369530"/>
                    <a:gd name="connsiteY4" fmla="*/ 10076 h 508780"/>
                    <a:gd name="connsiteX5" fmla="*/ 345597 w 369530"/>
                    <a:gd name="connsiteY5" fmla="*/ 299316 h 508780"/>
                    <a:gd name="connsiteX6" fmla="*/ 330086 w 369530"/>
                    <a:gd name="connsiteY6" fmla="*/ 323551 h 508780"/>
                    <a:gd name="connsiteX7" fmla="*/ 12856 w 369530"/>
                    <a:gd name="connsiteY7" fmla="*/ 506643 h 508780"/>
                    <a:gd name="connsiteX8" fmla="*/ 72 w 369530"/>
                    <a:gd name="connsiteY8" fmla="*/ 499251 h 50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530" h="508780">
                      <a:moveTo>
                        <a:pt x="72" y="499251"/>
                      </a:moveTo>
                      <a:lnTo>
                        <a:pt x="23943" y="209285"/>
                      </a:lnTo>
                      <a:cubicBezTo>
                        <a:pt x="25410" y="199360"/>
                        <a:pt x="31056" y="190539"/>
                        <a:pt x="39453" y="185050"/>
                      </a:cubicBezTo>
                      <a:lnTo>
                        <a:pt x="356623" y="1958"/>
                      </a:lnTo>
                      <a:cubicBezTo>
                        <a:pt x="364500" y="-2586"/>
                        <a:pt x="370195" y="1049"/>
                        <a:pt x="369468" y="10076"/>
                      </a:cubicBezTo>
                      <a:lnTo>
                        <a:pt x="345597" y="299316"/>
                      </a:lnTo>
                      <a:cubicBezTo>
                        <a:pt x="344107" y="309232"/>
                        <a:pt x="338467" y="318045"/>
                        <a:pt x="330086" y="323551"/>
                      </a:cubicBezTo>
                      <a:lnTo>
                        <a:pt x="12856" y="506643"/>
                      </a:lnTo>
                      <a:cubicBezTo>
                        <a:pt x="5040" y="511369"/>
                        <a:pt x="-716" y="507976"/>
                        <a:pt x="72" y="499251"/>
                      </a:cubicBezTo>
                      <a:close/>
                    </a:path>
                  </a:pathLst>
                </a:custGeom>
                <a:solidFill>
                  <a:srgbClr val="000000">
                    <a:alpha val="35000"/>
                  </a:srgbClr>
                </a:solidFill>
                <a:ln w="6058" cap="flat">
                  <a:noFill/>
                  <a:prstDash val="solid"/>
                  <a:miter/>
                </a:ln>
              </p:spPr>
              <p:txBody>
                <a:bodyPr rtlCol="0" anchor="ctr"/>
                <a:lstStyle/>
                <a:p>
                  <a:endParaRPr lang="fr-FR"/>
                </a:p>
              </p:txBody>
            </p:sp>
            <p:sp>
              <p:nvSpPr>
                <p:cNvPr id="91" name="Forme libre : forme 90">
                  <a:extLst>
                    <a:ext uri="{FF2B5EF4-FFF2-40B4-BE49-F238E27FC236}">
                      <a16:creationId xmlns:a16="http://schemas.microsoft.com/office/drawing/2014/main" id="{802CF4FC-0260-D50E-2654-95AA6B99B9A9}"/>
                    </a:ext>
                  </a:extLst>
                </p:cNvPr>
                <p:cNvSpPr/>
                <p:nvPr/>
              </p:nvSpPr>
              <p:spPr>
                <a:xfrm>
                  <a:off x="3026751" y="3431139"/>
                  <a:ext cx="42219" cy="58950"/>
                </a:xfrm>
                <a:custGeom>
                  <a:avLst/>
                  <a:gdLst>
                    <a:gd name="connsiteX0" fmla="*/ 117 w 42219"/>
                    <a:gd name="connsiteY0" fmla="*/ 41632 h 58950"/>
                    <a:gd name="connsiteX1" fmla="*/ 23321 w 42219"/>
                    <a:gd name="connsiteY1" fmla="*/ 2614 h 58950"/>
                    <a:gd name="connsiteX2" fmla="*/ 42103 w 42219"/>
                    <a:gd name="connsiteY2" fmla="*/ 17337 h 58950"/>
                    <a:gd name="connsiteX3" fmla="*/ 18899 w 42219"/>
                    <a:gd name="connsiteY3" fmla="*/ 56355 h 58950"/>
                    <a:gd name="connsiteX4" fmla="*/ 117 w 42219"/>
                    <a:gd name="connsiteY4" fmla="*/ 41632 h 58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19" h="58950">
                      <a:moveTo>
                        <a:pt x="117" y="41632"/>
                      </a:moveTo>
                      <a:cubicBezTo>
                        <a:pt x="1867" y="25890"/>
                        <a:pt x="10325" y="11668"/>
                        <a:pt x="23321" y="2614"/>
                      </a:cubicBezTo>
                      <a:cubicBezTo>
                        <a:pt x="34893" y="-4111"/>
                        <a:pt x="43315" y="2614"/>
                        <a:pt x="42103" y="17337"/>
                      </a:cubicBezTo>
                      <a:cubicBezTo>
                        <a:pt x="40345" y="33077"/>
                        <a:pt x="31889" y="47295"/>
                        <a:pt x="18899" y="56355"/>
                      </a:cubicBezTo>
                      <a:cubicBezTo>
                        <a:pt x="7266" y="63080"/>
                        <a:pt x="-1095" y="56233"/>
                        <a:pt x="117" y="41632"/>
                      </a:cubicBezTo>
                      <a:close/>
                    </a:path>
                  </a:pathLst>
                </a:custGeom>
                <a:solidFill>
                  <a:srgbClr val="77787B"/>
                </a:solidFill>
                <a:ln w="6058" cap="flat">
                  <a:noFill/>
                  <a:prstDash val="solid"/>
                  <a:miter/>
                </a:ln>
              </p:spPr>
              <p:txBody>
                <a:bodyPr rtlCol="0" anchor="ctr"/>
                <a:lstStyle/>
                <a:p>
                  <a:endParaRPr lang="fr-FR"/>
                </a:p>
              </p:txBody>
            </p:sp>
            <p:sp>
              <p:nvSpPr>
                <p:cNvPr id="92" name="Forme libre : forme 91">
                  <a:extLst>
                    <a:ext uri="{FF2B5EF4-FFF2-40B4-BE49-F238E27FC236}">
                      <a16:creationId xmlns:a16="http://schemas.microsoft.com/office/drawing/2014/main" id="{1E4A1A45-21BC-ED74-813A-7B207A988DFB}"/>
                    </a:ext>
                  </a:extLst>
                </p:cNvPr>
                <p:cNvSpPr/>
                <p:nvPr/>
              </p:nvSpPr>
              <p:spPr>
                <a:xfrm>
                  <a:off x="3021051" y="3507366"/>
                  <a:ext cx="91243" cy="53013"/>
                </a:xfrm>
                <a:custGeom>
                  <a:avLst/>
                  <a:gdLst>
                    <a:gd name="connsiteX0" fmla="*/ 13268 w 91243"/>
                    <a:gd name="connsiteY0" fmla="*/ 53013 h 53013"/>
                    <a:gd name="connsiteX1" fmla="*/ 91243 w 91243"/>
                    <a:gd name="connsiteY1" fmla="*/ 7695 h 53013"/>
                    <a:gd name="connsiteX2" fmla="*/ 77975 w 91243"/>
                    <a:gd name="connsiteY2" fmla="*/ 0 h 53013"/>
                    <a:gd name="connsiteX3" fmla="*/ 0 w 91243"/>
                    <a:gd name="connsiteY3" fmla="*/ 45319 h 53013"/>
                    <a:gd name="connsiteX4" fmla="*/ 13268 w 91243"/>
                    <a:gd name="connsiteY4" fmla="*/ 53013 h 53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3" h="53013">
                      <a:moveTo>
                        <a:pt x="13268" y="53013"/>
                      </a:moveTo>
                      <a:lnTo>
                        <a:pt x="91243" y="7695"/>
                      </a:lnTo>
                      <a:lnTo>
                        <a:pt x="77975" y="0"/>
                      </a:lnTo>
                      <a:lnTo>
                        <a:pt x="0" y="45319"/>
                      </a:lnTo>
                      <a:lnTo>
                        <a:pt x="13268" y="53013"/>
                      </a:lnTo>
                      <a:close/>
                    </a:path>
                  </a:pathLst>
                </a:custGeom>
                <a:solidFill>
                  <a:srgbClr val="77787B"/>
                </a:solidFill>
                <a:ln w="6058" cap="flat">
                  <a:noFill/>
                  <a:prstDash val="solid"/>
                  <a:miter/>
                </a:ln>
              </p:spPr>
              <p:txBody>
                <a:bodyPr rtlCol="0" anchor="ctr"/>
                <a:lstStyle/>
                <a:p>
                  <a:endParaRPr lang="fr-FR"/>
                </a:p>
              </p:txBody>
            </p:sp>
            <p:sp>
              <p:nvSpPr>
                <p:cNvPr id="93" name="Forme libre : forme 92">
                  <a:extLst>
                    <a:ext uri="{FF2B5EF4-FFF2-40B4-BE49-F238E27FC236}">
                      <a16:creationId xmlns:a16="http://schemas.microsoft.com/office/drawing/2014/main" id="{B22BCADB-3A2C-9EC5-3E18-2CE3549059B0}"/>
                    </a:ext>
                  </a:extLst>
                </p:cNvPr>
                <p:cNvSpPr/>
                <p:nvPr/>
              </p:nvSpPr>
              <p:spPr>
                <a:xfrm>
                  <a:off x="3021051" y="3507366"/>
                  <a:ext cx="91243" cy="53013"/>
                </a:xfrm>
                <a:custGeom>
                  <a:avLst/>
                  <a:gdLst>
                    <a:gd name="connsiteX0" fmla="*/ 13268 w 91243"/>
                    <a:gd name="connsiteY0" fmla="*/ 53013 h 53013"/>
                    <a:gd name="connsiteX1" fmla="*/ 91243 w 91243"/>
                    <a:gd name="connsiteY1" fmla="*/ 7695 h 53013"/>
                    <a:gd name="connsiteX2" fmla="*/ 77975 w 91243"/>
                    <a:gd name="connsiteY2" fmla="*/ 0 h 53013"/>
                    <a:gd name="connsiteX3" fmla="*/ 0 w 91243"/>
                    <a:gd name="connsiteY3" fmla="*/ 45319 h 53013"/>
                    <a:gd name="connsiteX4" fmla="*/ 13268 w 91243"/>
                    <a:gd name="connsiteY4" fmla="*/ 53013 h 53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3" h="53013">
                      <a:moveTo>
                        <a:pt x="13268" y="53013"/>
                      </a:moveTo>
                      <a:lnTo>
                        <a:pt x="91243" y="7695"/>
                      </a:lnTo>
                      <a:lnTo>
                        <a:pt x="77975" y="0"/>
                      </a:lnTo>
                      <a:lnTo>
                        <a:pt x="0" y="45319"/>
                      </a:lnTo>
                      <a:lnTo>
                        <a:pt x="13268" y="53013"/>
                      </a:lnTo>
                      <a:close/>
                    </a:path>
                  </a:pathLst>
                </a:custGeom>
                <a:solidFill>
                  <a:srgbClr val="000000"/>
                </a:solidFill>
                <a:ln w="6058" cap="flat">
                  <a:noFill/>
                  <a:prstDash val="solid"/>
                  <a:miter/>
                </a:ln>
              </p:spPr>
              <p:txBody>
                <a:bodyPr rtlCol="0" anchor="ctr"/>
                <a:lstStyle/>
                <a:p>
                  <a:endParaRPr lang="fr-FR"/>
                </a:p>
              </p:txBody>
            </p:sp>
            <p:sp>
              <p:nvSpPr>
                <p:cNvPr id="94" name="Forme libre : forme 93">
                  <a:extLst>
                    <a:ext uri="{FF2B5EF4-FFF2-40B4-BE49-F238E27FC236}">
                      <a16:creationId xmlns:a16="http://schemas.microsoft.com/office/drawing/2014/main" id="{39A022FC-3911-4B99-2AA4-5226984BFDAF}"/>
                    </a:ext>
                  </a:extLst>
                </p:cNvPr>
                <p:cNvSpPr/>
                <p:nvPr/>
              </p:nvSpPr>
              <p:spPr>
                <a:xfrm>
                  <a:off x="2994999" y="3515182"/>
                  <a:ext cx="158304" cy="189040"/>
                </a:xfrm>
                <a:custGeom>
                  <a:avLst/>
                  <a:gdLst>
                    <a:gd name="connsiteX0" fmla="*/ 153465 w 158304"/>
                    <a:gd name="connsiteY0" fmla="*/ 132805 h 189040"/>
                    <a:gd name="connsiteX1" fmla="*/ 58527 w 158304"/>
                    <a:gd name="connsiteY1" fmla="*/ 187697 h 189040"/>
                    <a:gd name="connsiteX2" fmla="*/ 52468 w 158304"/>
                    <a:gd name="connsiteY2" fmla="*/ 189030 h 189040"/>
                    <a:gd name="connsiteX3" fmla="*/ 47258 w 158304"/>
                    <a:gd name="connsiteY3" fmla="*/ 187757 h 189040"/>
                    <a:gd name="connsiteX4" fmla="*/ 47257 w 158304"/>
                    <a:gd name="connsiteY4" fmla="*/ 187757 h 189040"/>
                    <a:gd name="connsiteX5" fmla="*/ 5453 w 158304"/>
                    <a:gd name="connsiteY5" fmla="*/ 163523 h 189040"/>
                    <a:gd name="connsiteX6" fmla="*/ 5453 w 158304"/>
                    <a:gd name="connsiteY6" fmla="*/ 163523 h 189040"/>
                    <a:gd name="connsiteX7" fmla="*/ 0 w 158304"/>
                    <a:gd name="connsiteY7" fmla="*/ 153829 h 189040"/>
                    <a:gd name="connsiteX8" fmla="*/ 0 w 158304"/>
                    <a:gd name="connsiteY8" fmla="*/ 151587 h 189040"/>
                    <a:gd name="connsiteX9" fmla="*/ 5634 w 158304"/>
                    <a:gd name="connsiteY9" fmla="*/ 148316 h 189040"/>
                    <a:gd name="connsiteX10" fmla="*/ 30899 w 158304"/>
                    <a:gd name="connsiteY10" fmla="*/ 162856 h 189040"/>
                    <a:gd name="connsiteX11" fmla="*/ 36534 w 158304"/>
                    <a:gd name="connsiteY11" fmla="*/ 166128 h 189040"/>
                    <a:gd name="connsiteX12" fmla="*/ 35261 w 158304"/>
                    <a:gd name="connsiteY12" fmla="*/ 159706 h 189040"/>
                    <a:gd name="connsiteX13" fmla="*/ 26355 w 158304"/>
                    <a:gd name="connsiteY13" fmla="*/ 37685 h 189040"/>
                    <a:gd name="connsiteX14" fmla="*/ 39623 w 158304"/>
                    <a:gd name="connsiteY14" fmla="*/ 45319 h 189040"/>
                    <a:gd name="connsiteX15" fmla="*/ 117598 w 158304"/>
                    <a:gd name="connsiteY15" fmla="*/ 0 h 189040"/>
                    <a:gd name="connsiteX16" fmla="*/ 158252 w 158304"/>
                    <a:gd name="connsiteY16" fmla="*/ 123293 h 189040"/>
                    <a:gd name="connsiteX17" fmla="*/ 153465 w 158304"/>
                    <a:gd name="connsiteY17" fmla="*/ 132806 h 1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304" h="189040">
                      <a:moveTo>
                        <a:pt x="153465" y="132805"/>
                      </a:moveTo>
                      <a:lnTo>
                        <a:pt x="58527" y="187697"/>
                      </a:lnTo>
                      <a:cubicBezTo>
                        <a:pt x="56657" y="188659"/>
                        <a:pt x="54569" y="189119"/>
                        <a:pt x="52468" y="189030"/>
                      </a:cubicBezTo>
                      <a:cubicBezTo>
                        <a:pt x="50658" y="189000"/>
                        <a:pt x="48877" y="188565"/>
                        <a:pt x="47258" y="187757"/>
                      </a:cubicBezTo>
                      <a:lnTo>
                        <a:pt x="47257" y="187757"/>
                      </a:lnTo>
                      <a:lnTo>
                        <a:pt x="5453" y="163523"/>
                      </a:lnTo>
                      <a:lnTo>
                        <a:pt x="5453" y="163523"/>
                      </a:lnTo>
                      <a:cubicBezTo>
                        <a:pt x="2172" y="161366"/>
                        <a:pt x="140" y="157753"/>
                        <a:pt x="0" y="153829"/>
                      </a:cubicBezTo>
                      <a:lnTo>
                        <a:pt x="0" y="151587"/>
                      </a:lnTo>
                      <a:cubicBezTo>
                        <a:pt x="0" y="148013"/>
                        <a:pt x="2484" y="146498"/>
                        <a:pt x="5634" y="148316"/>
                      </a:cubicBezTo>
                      <a:lnTo>
                        <a:pt x="30899" y="162856"/>
                      </a:lnTo>
                      <a:lnTo>
                        <a:pt x="36534" y="166128"/>
                      </a:lnTo>
                      <a:lnTo>
                        <a:pt x="35261" y="159706"/>
                      </a:lnTo>
                      <a:lnTo>
                        <a:pt x="26355" y="37685"/>
                      </a:lnTo>
                      <a:lnTo>
                        <a:pt x="39623" y="45319"/>
                      </a:lnTo>
                      <a:lnTo>
                        <a:pt x="117598" y="0"/>
                      </a:lnTo>
                      <a:lnTo>
                        <a:pt x="158252" y="123293"/>
                      </a:lnTo>
                      <a:cubicBezTo>
                        <a:pt x="158649" y="127126"/>
                        <a:pt x="156780" y="130840"/>
                        <a:pt x="153465" y="132806"/>
                      </a:cubicBezTo>
                      <a:close/>
                    </a:path>
                  </a:pathLst>
                </a:custGeom>
                <a:solidFill>
                  <a:srgbClr val="77787B"/>
                </a:solidFill>
                <a:ln w="6058" cap="flat">
                  <a:noFill/>
                  <a:prstDash val="solid"/>
                  <a:miter/>
                </a:ln>
              </p:spPr>
              <p:txBody>
                <a:bodyPr rtlCol="0" anchor="ctr"/>
                <a:lstStyle/>
                <a:p>
                  <a:endParaRPr lang="fr-FR"/>
                </a:p>
              </p:txBody>
            </p:sp>
            <p:sp>
              <p:nvSpPr>
                <p:cNvPr id="95" name="Forme libre : forme 94">
                  <a:extLst>
                    <a:ext uri="{FF2B5EF4-FFF2-40B4-BE49-F238E27FC236}">
                      <a16:creationId xmlns:a16="http://schemas.microsoft.com/office/drawing/2014/main" id="{B8DD04BF-FF9F-683A-A66C-71FA80A34A1B}"/>
                    </a:ext>
                  </a:extLst>
                </p:cNvPr>
                <p:cNvSpPr/>
                <p:nvPr/>
              </p:nvSpPr>
              <p:spPr>
                <a:xfrm>
                  <a:off x="2994999" y="3515182"/>
                  <a:ext cx="158304" cy="189040"/>
                </a:xfrm>
                <a:custGeom>
                  <a:avLst/>
                  <a:gdLst>
                    <a:gd name="connsiteX0" fmla="*/ 153465 w 158304"/>
                    <a:gd name="connsiteY0" fmla="*/ 132805 h 189040"/>
                    <a:gd name="connsiteX1" fmla="*/ 58527 w 158304"/>
                    <a:gd name="connsiteY1" fmla="*/ 187697 h 189040"/>
                    <a:gd name="connsiteX2" fmla="*/ 52468 w 158304"/>
                    <a:gd name="connsiteY2" fmla="*/ 189030 h 189040"/>
                    <a:gd name="connsiteX3" fmla="*/ 47258 w 158304"/>
                    <a:gd name="connsiteY3" fmla="*/ 187757 h 189040"/>
                    <a:gd name="connsiteX4" fmla="*/ 47257 w 158304"/>
                    <a:gd name="connsiteY4" fmla="*/ 187757 h 189040"/>
                    <a:gd name="connsiteX5" fmla="*/ 5453 w 158304"/>
                    <a:gd name="connsiteY5" fmla="*/ 163523 h 189040"/>
                    <a:gd name="connsiteX6" fmla="*/ 5453 w 158304"/>
                    <a:gd name="connsiteY6" fmla="*/ 163523 h 189040"/>
                    <a:gd name="connsiteX7" fmla="*/ 0 w 158304"/>
                    <a:gd name="connsiteY7" fmla="*/ 153829 h 189040"/>
                    <a:gd name="connsiteX8" fmla="*/ 0 w 158304"/>
                    <a:gd name="connsiteY8" fmla="*/ 151587 h 189040"/>
                    <a:gd name="connsiteX9" fmla="*/ 5634 w 158304"/>
                    <a:gd name="connsiteY9" fmla="*/ 148316 h 189040"/>
                    <a:gd name="connsiteX10" fmla="*/ 30899 w 158304"/>
                    <a:gd name="connsiteY10" fmla="*/ 162856 h 189040"/>
                    <a:gd name="connsiteX11" fmla="*/ 36534 w 158304"/>
                    <a:gd name="connsiteY11" fmla="*/ 166128 h 189040"/>
                    <a:gd name="connsiteX12" fmla="*/ 35261 w 158304"/>
                    <a:gd name="connsiteY12" fmla="*/ 159706 h 189040"/>
                    <a:gd name="connsiteX13" fmla="*/ 26355 w 158304"/>
                    <a:gd name="connsiteY13" fmla="*/ 37685 h 189040"/>
                    <a:gd name="connsiteX14" fmla="*/ 39623 w 158304"/>
                    <a:gd name="connsiteY14" fmla="*/ 45319 h 189040"/>
                    <a:gd name="connsiteX15" fmla="*/ 117598 w 158304"/>
                    <a:gd name="connsiteY15" fmla="*/ 0 h 189040"/>
                    <a:gd name="connsiteX16" fmla="*/ 158252 w 158304"/>
                    <a:gd name="connsiteY16" fmla="*/ 123293 h 189040"/>
                    <a:gd name="connsiteX17" fmla="*/ 153465 w 158304"/>
                    <a:gd name="connsiteY17" fmla="*/ 132806 h 1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304" h="189040">
                      <a:moveTo>
                        <a:pt x="153465" y="132805"/>
                      </a:moveTo>
                      <a:lnTo>
                        <a:pt x="58527" y="187697"/>
                      </a:lnTo>
                      <a:cubicBezTo>
                        <a:pt x="56657" y="188659"/>
                        <a:pt x="54569" y="189119"/>
                        <a:pt x="52468" y="189030"/>
                      </a:cubicBezTo>
                      <a:cubicBezTo>
                        <a:pt x="50658" y="189000"/>
                        <a:pt x="48877" y="188565"/>
                        <a:pt x="47258" y="187757"/>
                      </a:cubicBezTo>
                      <a:lnTo>
                        <a:pt x="47257" y="187757"/>
                      </a:lnTo>
                      <a:lnTo>
                        <a:pt x="5453" y="163523"/>
                      </a:lnTo>
                      <a:lnTo>
                        <a:pt x="5453" y="163523"/>
                      </a:lnTo>
                      <a:cubicBezTo>
                        <a:pt x="2172" y="161366"/>
                        <a:pt x="140" y="157753"/>
                        <a:pt x="0" y="153829"/>
                      </a:cubicBezTo>
                      <a:lnTo>
                        <a:pt x="0" y="151587"/>
                      </a:lnTo>
                      <a:cubicBezTo>
                        <a:pt x="0" y="148013"/>
                        <a:pt x="2484" y="146498"/>
                        <a:pt x="5634" y="148316"/>
                      </a:cubicBezTo>
                      <a:lnTo>
                        <a:pt x="30899" y="162856"/>
                      </a:lnTo>
                      <a:lnTo>
                        <a:pt x="36534" y="166128"/>
                      </a:lnTo>
                      <a:lnTo>
                        <a:pt x="35261" y="159706"/>
                      </a:lnTo>
                      <a:lnTo>
                        <a:pt x="26355" y="37685"/>
                      </a:lnTo>
                      <a:lnTo>
                        <a:pt x="39623" y="45319"/>
                      </a:lnTo>
                      <a:lnTo>
                        <a:pt x="117598" y="0"/>
                      </a:lnTo>
                      <a:lnTo>
                        <a:pt x="158252" y="123293"/>
                      </a:lnTo>
                      <a:cubicBezTo>
                        <a:pt x="158649" y="127126"/>
                        <a:pt x="156780" y="130840"/>
                        <a:pt x="153465" y="132806"/>
                      </a:cubicBezTo>
                      <a:close/>
                    </a:path>
                  </a:pathLst>
                </a:custGeom>
                <a:solidFill>
                  <a:srgbClr val="000000"/>
                </a:solidFill>
                <a:ln w="6058" cap="flat">
                  <a:noFill/>
                  <a:prstDash val="solid"/>
                  <a:miter/>
                </a:ln>
              </p:spPr>
              <p:txBody>
                <a:bodyPr rtlCol="0" anchor="ctr"/>
                <a:lstStyle/>
                <a:p>
                  <a:endParaRPr lang="fr-FR"/>
                </a:p>
              </p:txBody>
            </p:sp>
            <p:sp>
              <p:nvSpPr>
                <p:cNvPr id="96" name="Forme libre : forme 95">
                  <a:extLst>
                    <a:ext uri="{FF2B5EF4-FFF2-40B4-BE49-F238E27FC236}">
                      <a16:creationId xmlns:a16="http://schemas.microsoft.com/office/drawing/2014/main" id="{C2F71FF1-2E03-506A-8D83-9CC8BBB7500E}"/>
                    </a:ext>
                  </a:extLst>
                </p:cNvPr>
                <p:cNvSpPr/>
                <p:nvPr/>
              </p:nvSpPr>
              <p:spPr>
                <a:xfrm>
                  <a:off x="2996453" y="3644231"/>
                  <a:ext cx="38957" cy="43561"/>
                </a:xfrm>
                <a:custGeom>
                  <a:avLst/>
                  <a:gdLst>
                    <a:gd name="connsiteX0" fmla="*/ 0 w 38957"/>
                    <a:gd name="connsiteY0" fmla="*/ 18721 h 43561"/>
                    <a:gd name="connsiteX1" fmla="*/ 32353 w 38957"/>
                    <a:gd name="connsiteY1" fmla="*/ 0 h 43561"/>
                    <a:gd name="connsiteX2" fmla="*/ 38957 w 38957"/>
                    <a:gd name="connsiteY2" fmla="*/ 43562 h 43561"/>
                    <a:gd name="connsiteX3" fmla="*/ 0 w 38957"/>
                    <a:gd name="connsiteY3" fmla="*/ 18721 h 43561"/>
                  </a:gdLst>
                  <a:ahLst/>
                  <a:cxnLst>
                    <a:cxn ang="0">
                      <a:pos x="connsiteX0" y="connsiteY0"/>
                    </a:cxn>
                    <a:cxn ang="0">
                      <a:pos x="connsiteX1" y="connsiteY1"/>
                    </a:cxn>
                    <a:cxn ang="0">
                      <a:pos x="connsiteX2" y="connsiteY2"/>
                    </a:cxn>
                    <a:cxn ang="0">
                      <a:pos x="connsiteX3" y="connsiteY3"/>
                    </a:cxn>
                  </a:cxnLst>
                  <a:rect l="l" t="t" r="r" b="b"/>
                  <a:pathLst>
                    <a:path w="38957" h="43561">
                      <a:moveTo>
                        <a:pt x="0" y="18721"/>
                      </a:moveTo>
                      <a:lnTo>
                        <a:pt x="32353" y="0"/>
                      </a:lnTo>
                      <a:lnTo>
                        <a:pt x="38957" y="43562"/>
                      </a:lnTo>
                      <a:lnTo>
                        <a:pt x="0" y="18721"/>
                      </a:lnTo>
                      <a:close/>
                    </a:path>
                  </a:pathLst>
                </a:custGeom>
                <a:solidFill>
                  <a:srgbClr val="77787B"/>
                </a:solidFill>
                <a:ln w="6058" cap="flat">
                  <a:noFill/>
                  <a:prstDash val="solid"/>
                  <a:miter/>
                </a:ln>
              </p:spPr>
              <p:txBody>
                <a:bodyPr rtlCol="0" anchor="ctr"/>
                <a:lstStyle/>
                <a:p>
                  <a:endParaRPr lang="fr-FR"/>
                </a:p>
              </p:txBody>
            </p:sp>
            <p:sp>
              <p:nvSpPr>
                <p:cNvPr id="97" name="Forme libre : forme 96">
                  <a:extLst>
                    <a:ext uri="{FF2B5EF4-FFF2-40B4-BE49-F238E27FC236}">
                      <a16:creationId xmlns:a16="http://schemas.microsoft.com/office/drawing/2014/main" id="{B34127BF-A8D4-5BD2-CBF2-DFB4907510B0}"/>
                    </a:ext>
                  </a:extLst>
                </p:cNvPr>
                <p:cNvSpPr/>
                <p:nvPr/>
              </p:nvSpPr>
              <p:spPr>
                <a:xfrm>
                  <a:off x="2996453" y="3644231"/>
                  <a:ext cx="38957" cy="43561"/>
                </a:xfrm>
                <a:custGeom>
                  <a:avLst/>
                  <a:gdLst>
                    <a:gd name="connsiteX0" fmla="*/ 0 w 38957"/>
                    <a:gd name="connsiteY0" fmla="*/ 18721 h 43561"/>
                    <a:gd name="connsiteX1" fmla="*/ 32353 w 38957"/>
                    <a:gd name="connsiteY1" fmla="*/ 0 h 43561"/>
                    <a:gd name="connsiteX2" fmla="*/ 38957 w 38957"/>
                    <a:gd name="connsiteY2" fmla="*/ 43562 h 43561"/>
                    <a:gd name="connsiteX3" fmla="*/ 0 w 38957"/>
                    <a:gd name="connsiteY3" fmla="*/ 18721 h 43561"/>
                  </a:gdLst>
                  <a:ahLst/>
                  <a:cxnLst>
                    <a:cxn ang="0">
                      <a:pos x="connsiteX0" y="connsiteY0"/>
                    </a:cxn>
                    <a:cxn ang="0">
                      <a:pos x="connsiteX1" y="connsiteY1"/>
                    </a:cxn>
                    <a:cxn ang="0">
                      <a:pos x="connsiteX2" y="connsiteY2"/>
                    </a:cxn>
                    <a:cxn ang="0">
                      <a:pos x="connsiteX3" y="connsiteY3"/>
                    </a:cxn>
                  </a:cxnLst>
                  <a:rect l="l" t="t" r="r" b="b"/>
                  <a:pathLst>
                    <a:path w="38957" h="43561">
                      <a:moveTo>
                        <a:pt x="0" y="18721"/>
                      </a:moveTo>
                      <a:lnTo>
                        <a:pt x="32353" y="0"/>
                      </a:lnTo>
                      <a:lnTo>
                        <a:pt x="38957" y="43562"/>
                      </a:lnTo>
                      <a:lnTo>
                        <a:pt x="0" y="18721"/>
                      </a:lnTo>
                      <a:close/>
                    </a:path>
                  </a:pathLst>
                </a:custGeom>
                <a:solidFill>
                  <a:srgbClr val="000000">
                    <a:alpha val="50000"/>
                  </a:srgbClr>
                </a:solidFill>
                <a:ln w="6058" cap="flat">
                  <a:noFill/>
                  <a:prstDash val="solid"/>
                  <a:miter/>
                </a:ln>
              </p:spPr>
              <p:txBody>
                <a:bodyPr rtlCol="0" anchor="ctr"/>
                <a:lstStyle/>
                <a:p>
                  <a:endParaRPr lang="fr-FR"/>
                </a:p>
              </p:txBody>
            </p:sp>
            <p:sp>
              <p:nvSpPr>
                <p:cNvPr id="98" name="Forme libre : forme 97">
                  <a:extLst>
                    <a:ext uri="{FF2B5EF4-FFF2-40B4-BE49-F238E27FC236}">
                      <a16:creationId xmlns:a16="http://schemas.microsoft.com/office/drawing/2014/main" id="{B51CAACA-5417-4060-1DA1-06A9E7008983}"/>
                    </a:ext>
                  </a:extLst>
                </p:cNvPr>
                <p:cNvSpPr/>
                <p:nvPr/>
              </p:nvSpPr>
              <p:spPr>
                <a:xfrm>
                  <a:off x="2994696" y="3552746"/>
                  <a:ext cx="52467" cy="151587"/>
                </a:xfrm>
                <a:custGeom>
                  <a:avLst/>
                  <a:gdLst>
                    <a:gd name="connsiteX0" fmla="*/ 39623 w 52467"/>
                    <a:gd name="connsiteY0" fmla="*/ 7634 h 151587"/>
                    <a:gd name="connsiteX1" fmla="*/ 26355 w 52467"/>
                    <a:gd name="connsiteY1" fmla="*/ 0 h 151587"/>
                    <a:gd name="connsiteX2" fmla="*/ 35261 w 52467"/>
                    <a:gd name="connsiteY2" fmla="*/ 122021 h 151587"/>
                    <a:gd name="connsiteX3" fmla="*/ 30899 w 52467"/>
                    <a:gd name="connsiteY3" fmla="*/ 125172 h 151587"/>
                    <a:gd name="connsiteX4" fmla="*/ 5634 w 52467"/>
                    <a:gd name="connsiteY4" fmla="*/ 110631 h 151587"/>
                    <a:gd name="connsiteX5" fmla="*/ 0 w 52467"/>
                    <a:gd name="connsiteY5" fmla="*/ 113903 h 151587"/>
                    <a:gd name="connsiteX6" fmla="*/ 0 w 52467"/>
                    <a:gd name="connsiteY6" fmla="*/ 116387 h 151587"/>
                    <a:gd name="connsiteX7" fmla="*/ 5453 w 52467"/>
                    <a:gd name="connsiteY7" fmla="*/ 126080 h 151587"/>
                    <a:gd name="connsiteX8" fmla="*/ 5453 w 52467"/>
                    <a:gd name="connsiteY8" fmla="*/ 126080 h 151587"/>
                    <a:gd name="connsiteX9" fmla="*/ 47257 w 52467"/>
                    <a:gd name="connsiteY9" fmla="*/ 150315 h 151587"/>
                    <a:gd name="connsiteX10" fmla="*/ 47257 w 52467"/>
                    <a:gd name="connsiteY10" fmla="*/ 150315 h 151587"/>
                    <a:gd name="connsiteX11" fmla="*/ 52468 w 52467"/>
                    <a:gd name="connsiteY11" fmla="*/ 151587 h 15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67" h="151587">
                      <a:moveTo>
                        <a:pt x="39623" y="7634"/>
                      </a:moveTo>
                      <a:lnTo>
                        <a:pt x="26355" y="0"/>
                      </a:lnTo>
                      <a:lnTo>
                        <a:pt x="35261" y="122021"/>
                      </a:lnTo>
                      <a:cubicBezTo>
                        <a:pt x="35988" y="125596"/>
                        <a:pt x="33989" y="126989"/>
                        <a:pt x="30899" y="125172"/>
                      </a:cubicBezTo>
                      <a:lnTo>
                        <a:pt x="5634" y="110631"/>
                      </a:lnTo>
                      <a:cubicBezTo>
                        <a:pt x="2484" y="108813"/>
                        <a:pt x="0" y="110328"/>
                        <a:pt x="0" y="113903"/>
                      </a:cubicBezTo>
                      <a:lnTo>
                        <a:pt x="0" y="116387"/>
                      </a:lnTo>
                      <a:cubicBezTo>
                        <a:pt x="140" y="120310"/>
                        <a:pt x="2172" y="123923"/>
                        <a:pt x="5453" y="126080"/>
                      </a:cubicBezTo>
                      <a:lnTo>
                        <a:pt x="5453" y="126080"/>
                      </a:lnTo>
                      <a:lnTo>
                        <a:pt x="47257" y="150315"/>
                      </a:lnTo>
                      <a:lnTo>
                        <a:pt x="47257" y="150315"/>
                      </a:lnTo>
                      <a:cubicBezTo>
                        <a:pt x="48877" y="151123"/>
                        <a:pt x="50658" y="151558"/>
                        <a:pt x="52468" y="151587"/>
                      </a:cubicBezTo>
                      <a:close/>
                    </a:path>
                  </a:pathLst>
                </a:custGeom>
                <a:solidFill>
                  <a:srgbClr val="77787B"/>
                </a:solidFill>
                <a:ln w="6058" cap="flat">
                  <a:noFill/>
                  <a:prstDash val="solid"/>
                  <a:miter/>
                </a:ln>
              </p:spPr>
              <p:txBody>
                <a:bodyPr rtlCol="0" anchor="ctr"/>
                <a:lstStyle/>
                <a:p>
                  <a:endParaRPr lang="fr-FR"/>
                </a:p>
              </p:txBody>
            </p:sp>
            <p:sp>
              <p:nvSpPr>
                <p:cNvPr id="99" name="Forme libre : forme 98">
                  <a:extLst>
                    <a:ext uri="{FF2B5EF4-FFF2-40B4-BE49-F238E27FC236}">
                      <a16:creationId xmlns:a16="http://schemas.microsoft.com/office/drawing/2014/main" id="{179F99D4-A994-437D-E0BE-50B2EB248E0B}"/>
                    </a:ext>
                  </a:extLst>
                </p:cNvPr>
                <p:cNvSpPr/>
                <p:nvPr/>
              </p:nvSpPr>
              <p:spPr>
                <a:xfrm>
                  <a:off x="2994696" y="3552746"/>
                  <a:ext cx="52467" cy="151587"/>
                </a:xfrm>
                <a:custGeom>
                  <a:avLst/>
                  <a:gdLst>
                    <a:gd name="connsiteX0" fmla="*/ 39623 w 52467"/>
                    <a:gd name="connsiteY0" fmla="*/ 7634 h 151587"/>
                    <a:gd name="connsiteX1" fmla="*/ 26355 w 52467"/>
                    <a:gd name="connsiteY1" fmla="*/ 0 h 151587"/>
                    <a:gd name="connsiteX2" fmla="*/ 35261 w 52467"/>
                    <a:gd name="connsiteY2" fmla="*/ 122021 h 151587"/>
                    <a:gd name="connsiteX3" fmla="*/ 30899 w 52467"/>
                    <a:gd name="connsiteY3" fmla="*/ 125172 h 151587"/>
                    <a:gd name="connsiteX4" fmla="*/ 5634 w 52467"/>
                    <a:gd name="connsiteY4" fmla="*/ 110631 h 151587"/>
                    <a:gd name="connsiteX5" fmla="*/ 0 w 52467"/>
                    <a:gd name="connsiteY5" fmla="*/ 113903 h 151587"/>
                    <a:gd name="connsiteX6" fmla="*/ 0 w 52467"/>
                    <a:gd name="connsiteY6" fmla="*/ 116387 h 151587"/>
                    <a:gd name="connsiteX7" fmla="*/ 5453 w 52467"/>
                    <a:gd name="connsiteY7" fmla="*/ 126080 h 151587"/>
                    <a:gd name="connsiteX8" fmla="*/ 5453 w 52467"/>
                    <a:gd name="connsiteY8" fmla="*/ 126080 h 151587"/>
                    <a:gd name="connsiteX9" fmla="*/ 47257 w 52467"/>
                    <a:gd name="connsiteY9" fmla="*/ 150315 h 151587"/>
                    <a:gd name="connsiteX10" fmla="*/ 47257 w 52467"/>
                    <a:gd name="connsiteY10" fmla="*/ 150315 h 151587"/>
                    <a:gd name="connsiteX11" fmla="*/ 52468 w 52467"/>
                    <a:gd name="connsiteY11" fmla="*/ 151587 h 15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67" h="151587">
                      <a:moveTo>
                        <a:pt x="39623" y="7634"/>
                      </a:moveTo>
                      <a:lnTo>
                        <a:pt x="26355" y="0"/>
                      </a:lnTo>
                      <a:lnTo>
                        <a:pt x="35261" y="122021"/>
                      </a:lnTo>
                      <a:cubicBezTo>
                        <a:pt x="35988" y="125596"/>
                        <a:pt x="33989" y="126989"/>
                        <a:pt x="30899" y="125172"/>
                      </a:cubicBezTo>
                      <a:lnTo>
                        <a:pt x="5634" y="110631"/>
                      </a:lnTo>
                      <a:cubicBezTo>
                        <a:pt x="2484" y="108813"/>
                        <a:pt x="0" y="110328"/>
                        <a:pt x="0" y="113903"/>
                      </a:cubicBezTo>
                      <a:lnTo>
                        <a:pt x="0" y="116387"/>
                      </a:lnTo>
                      <a:cubicBezTo>
                        <a:pt x="140" y="120310"/>
                        <a:pt x="2172" y="123923"/>
                        <a:pt x="5453" y="126080"/>
                      </a:cubicBezTo>
                      <a:lnTo>
                        <a:pt x="5453" y="126080"/>
                      </a:lnTo>
                      <a:lnTo>
                        <a:pt x="47257" y="150315"/>
                      </a:lnTo>
                      <a:lnTo>
                        <a:pt x="47257" y="150315"/>
                      </a:lnTo>
                      <a:cubicBezTo>
                        <a:pt x="48877" y="151123"/>
                        <a:pt x="50658" y="151558"/>
                        <a:pt x="52468" y="151587"/>
                      </a:cubicBezTo>
                      <a:close/>
                    </a:path>
                  </a:pathLst>
                </a:custGeom>
                <a:solidFill>
                  <a:srgbClr val="000000"/>
                </a:solidFill>
                <a:ln w="6058" cap="flat">
                  <a:noFill/>
                  <a:prstDash val="solid"/>
                  <a:miter/>
                </a:ln>
              </p:spPr>
              <p:txBody>
                <a:bodyPr rtlCol="0" anchor="ctr"/>
                <a:lstStyle/>
                <a:p>
                  <a:endParaRPr lang="fr-FR"/>
                </a:p>
              </p:txBody>
            </p:sp>
          </p:grpSp>
        </p:grpSp>
        <p:grpSp>
          <p:nvGrpSpPr>
            <p:cNvPr id="13" name="Graphique 5">
              <a:extLst>
                <a:ext uri="{FF2B5EF4-FFF2-40B4-BE49-F238E27FC236}">
                  <a16:creationId xmlns:a16="http://schemas.microsoft.com/office/drawing/2014/main" id="{3075F704-29E4-8B25-474A-2A3128F0A83E}"/>
                </a:ext>
              </a:extLst>
            </p:cNvPr>
            <p:cNvGrpSpPr/>
            <p:nvPr/>
          </p:nvGrpSpPr>
          <p:grpSpPr>
            <a:xfrm>
              <a:off x="2540483" y="2863757"/>
              <a:ext cx="1449282" cy="2107487"/>
              <a:chOff x="2540483" y="2863757"/>
              <a:chExt cx="1449282" cy="2107487"/>
            </a:xfrm>
          </p:grpSpPr>
          <p:grpSp>
            <p:nvGrpSpPr>
              <p:cNvPr id="14" name="Graphique 5">
                <a:extLst>
                  <a:ext uri="{FF2B5EF4-FFF2-40B4-BE49-F238E27FC236}">
                    <a16:creationId xmlns:a16="http://schemas.microsoft.com/office/drawing/2014/main" id="{A9171BBF-8314-F124-F77B-279927084119}"/>
                  </a:ext>
                </a:extLst>
              </p:cNvPr>
              <p:cNvGrpSpPr/>
              <p:nvPr/>
            </p:nvGrpSpPr>
            <p:grpSpPr>
              <a:xfrm>
                <a:off x="2564454" y="2863757"/>
                <a:ext cx="531589" cy="2107487"/>
                <a:chOff x="2564454" y="2863757"/>
                <a:chExt cx="531589" cy="2107487"/>
              </a:xfrm>
            </p:grpSpPr>
            <p:sp>
              <p:nvSpPr>
                <p:cNvPr id="45" name="Forme libre : forme 44">
                  <a:extLst>
                    <a:ext uri="{FF2B5EF4-FFF2-40B4-BE49-F238E27FC236}">
                      <a16:creationId xmlns:a16="http://schemas.microsoft.com/office/drawing/2014/main" id="{8C23709C-16D3-F7F3-F6E9-B046A919C4A5}"/>
                    </a:ext>
                  </a:extLst>
                </p:cNvPr>
                <p:cNvSpPr/>
                <p:nvPr/>
              </p:nvSpPr>
              <p:spPr>
                <a:xfrm>
                  <a:off x="2823204" y="3214734"/>
                  <a:ext cx="241599" cy="742124"/>
                </a:xfrm>
                <a:custGeom>
                  <a:avLst/>
                  <a:gdLst>
                    <a:gd name="connsiteX0" fmla="*/ 77765 w 241599"/>
                    <a:gd name="connsiteY0" fmla="*/ 561879 h 742124"/>
                    <a:gd name="connsiteX1" fmla="*/ 77765 w 241599"/>
                    <a:gd name="connsiteY1" fmla="*/ 561879 h 742124"/>
                    <a:gd name="connsiteX2" fmla="*/ 1729 w 241599"/>
                    <a:gd name="connsiteY2" fmla="*/ 360186 h 742124"/>
                    <a:gd name="connsiteX3" fmla="*/ 7121 w 241599"/>
                    <a:gd name="connsiteY3" fmla="*/ 97605 h 742124"/>
                    <a:gd name="connsiteX4" fmla="*/ 66496 w 241599"/>
                    <a:gd name="connsiteY4" fmla="*/ 0 h 742124"/>
                    <a:gd name="connsiteX5" fmla="*/ 116237 w 241599"/>
                    <a:gd name="connsiteY5" fmla="*/ 49620 h 742124"/>
                    <a:gd name="connsiteX6" fmla="*/ 121872 w 241599"/>
                    <a:gd name="connsiteY6" fmla="*/ 141893 h 742124"/>
                    <a:gd name="connsiteX7" fmla="*/ 105150 w 241599"/>
                    <a:gd name="connsiteY7" fmla="*/ 360005 h 742124"/>
                    <a:gd name="connsiteX8" fmla="*/ 147863 w 241599"/>
                    <a:gd name="connsiteY8" fmla="*/ 521770 h 742124"/>
                    <a:gd name="connsiteX9" fmla="*/ 173734 w 241599"/>
                    <a:gd name="connsiteY9" fmla="*/ 562242 h 742124"/>
                    <a:gd name="connsiteX10" fmla="*/ 200574 w 241599"/>
                    <a:gd name="connsiteY10" fmla="*/ 584659 h 742124"/>
                    <a:gd name="connsiteX11" fmla="*/ 233230 w 241599"/>
                    <a:gd name="connsiteY11" fmla="*/ 623556 h 742124"/>
                    <a:gd name="connsiteX12" fmla="*/ 233230 w 241599"/>
                    <a:gd name="connsiteY12" fmla="*/ 641126 h 742124"/>
                    <a:gd name="connsiteX13" fmla="*/ 196878 w 241599"/>
                    <a:gd name="connsiteY13" fmla="*/ 624222 h 742124"/>
                    <a:gd name="connsiteX14" fmla="*/ 185972 w 241599"/>
                    <a:gd name="connsiteY14" fmla="*/ 615013 h 742124"/>
                    <a:gd name="connsiteX15" fmla="*/ 227050 w 241599"/>
                    <a:gd name="connsiteY15" fmla="*/ 694624 h 742124"/>
                    <a:gd name="connsiteX16" fmla="*/ 224626 w 241599"/>
                    <a:gd name="connsiteY16" fmla="*/ 736368 h 742124"/>
                    <a:gd name="connsiteX17" fmla="*/ 144228 w 241599"/>
                    <a:gd name="connsiteY17" fmla="*/ 728007 h 742124"/>
                    <a:gd name="connsiteX18" fmla="*/ 99637 w 241599"/>
                    <a:gd name="connsiteY18" fmla="*/ 648820 h 742124"/>
                    <a:gd name="connsiteX19" fmla="*/ 77765 w 241599"/>
                    <a:gd name="connsiteY19" fmla="*/ 561879 h 74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1599" h="742124">
                      <a:moveTo>
                        <a:pt x="77765" y="561879"/>
                      </a:moveTo>
                      <a:lnTo>
                        <a:pt x="77765" y="561879"/>
                      </a:lnTo>
                      <a:cubicBezTo>
                        <a:pt x="50501" y="497051"/>
                        <a:pt x="4516" y="382179"/>
                        <a:pt x="1729" y="360186"/>
                      </a:cubicBezTo>
                      <a:cubicBezTo>
                        <a:pt x="-2512" y="326924"/>
                        <a:pt x="1729" y="155162"/>
                        <a:pt x="7121" y="97605"/>
                      </a:cubicBezTo>
                      <a:cubicBezTo>
                        <a:pt x="12513" y="40048"/>
                        <a:pt x="29417" y="12784"/>
                        <a:pt x="66496" y="0"/>
                      </a:cubicBezTo>
                      <a:cubicBezTo>
                        <a:pt x="89595" y="8376"/>
                        <a:pt x="107805" y="26542"/>
                        <a:pt x="116237" y="49620"/>
                      </a:cubicBezTo>
                      <a:cubicBezTo>
                        <a:pt x="129809" y="88214"/>
                        <a:pt x="121872" y="141893"/>
                        <a:pt x="121872" y="141893"/>
                      </a:cubicBezTo>
                      <a:lnTo>
                        <a:pt x="105150" y="360005"/>
                      </a:lnTo>
                      <a:lnTo>
                        <a:pt x="147863" y="521770"/>
                      </a:lnTo>
                      <a:cubicBezTo>
                        <a:pt x="151986" y="537659"/>
                        <a:pt x="161044" y="551829"/>
                        <a:pt x="173734" y="562242"/>
                      </a:cubicBezTo>
                      <a:cubicBezTo>
                        <a:pt x="183147" y="569137"/>
                        <a:pt x="192112" y="576625"/>
                        <a:pt x="200574" y="584659"/>
                      </a:cubicBezTo>
                      <a:cubicBezTo>
                        <a:pt x="213054" y="598412"/>
                        <a:pt x="220022" y="611681"/>
                        <a:pt x="233230" y="623556"/>
                      </a:cubicBezTo>
                      <a:cubicBezTo>
                        <a:pt x="246438" y="635431"/>
                        <a:pt x="242136" y="637551"/>
                        <a:pt x="233230" y="641126"/>
                      </a:cubicBezTo>
                      <a:cubicBezTo>
                        <a:pt x="224323" y="644700"/>
                        <a:pt x="208995" y="635915"/>
                        <a:pt x="196878" y="624222"/>
                      </a:cubicBezTo>
                      <a:cubicBezTo>
                        <a:pt x="192879" y="620526"/>
                        <a:pt x="189183" y="617497"/>
                        <a:pt x="185972" y="615013"/>
                      </a:cubicBezTo>
                      <a:cubicBezTo>
                        <a:pt x="194871" y="643761"/>
                        <a:pt x="208777" y="670712"/>
                        <a:pt x="227050" y="694624"/>
                      </a:cubicBezTo>
                      <a:cubicBezTo>
                        <a:pt x="242439" y="713345"/>
                        <a:pt x="246862" y="729400"/>
                        <a:pt x="224626" y="736368"/>
                      </a:cubicBezTo>
                      <a:cubicBezTo>
                        <a:pt x="196757" y="745092"/>
                        <a:pt x="168099" y="745092"/>
                        <a:pt x="144228" y="728007"/>
                      </a:cubicBezTo>
                      <a:cubicBezTo>
                        <a:pt x="120357" y="710921"/>
                        <a:pt x="107876" y="676872"/>
                        <a:pt x="99637" y="648820"/>
                      </a:cubicBezTo>
                      <a:cubicBezTo>
                        <a:pt x="91397" y="620769"/>
                        <a:pt x="89579" y="588779"/>
                        <a:pt x="77765" y="561879"/>
                      </a:cubicBezTo>
                      <a:close/>
                    </a:path>
                  </a:pathLst>
                </a:custGeom>
                <a:solidFill>
                  <a:srgbClr val="FFA8A7"/>
                </a:solidFill>
                <a:ln w="6058"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308FF05E-5B2A-61F6-BEEC-63962772721D}"/>
                    </a:ext>
                  </a:extLst>
                </p:cNvPr>
                <p:cNvSpPr/>
                <p:nvPr/>
              </p:nvSpPr>
              <p:spPr>
                <a:xfrm>
                  <a:off x="2814144" y="3198315"/>
                  <a:ext cx="158256" cy="577994"/>
                </a:xfrm>
                <a:custGeom>
                  <a:avLst/>
                  <a:gdLst>
                    <a:gd name="connsiteX0" fmla="*/ 118936 w 158256"/>
                    <a:gd name="connsiteY0" fmla="*/ 375878 h 577994"/>
                    <a:gd name="connsiteX1" fmla="*/ 122147 w 158256"/>
                    <a:gd name="connsiteY1" fmla="*/ 314201 h 577994"/>
                    <a:gd name="connsiteX2" fmla="*/ 140323 w 158256"/>
                    <a:gd name="connsiteY2" fmla="*/ 83973 h 577994"/>
                    <a:gd name="connsiteX3" fmla="*/ 113483 w 158256"/>
                    <a:gd name="connsiteY3" fmla="*/ 16116 h 577994"/>
                    <a:gd name="connsiteX4" fmla="*/ 48110 w 158256"/>
                    <a:gd name="connsiteY4" fmla="*/ 0 h 577994"/>
                    <a:gd name="connsiteX5" fmla="*/ 1641 w 158256"/>
                    <a:gd name="connsiteY5" fmla="*/ 249374 h 577994"/>
                    <a:gd name="connsiteX6" fmla="*/ 8911 w 158256"/>
                    <a:gd name="connsiteY6" fmla="*/ 398780 h 577994"/>
                    <a:gd name="connsiteX7" fmla="*/ 86704 w 158256"/>
                    <a:gd name="connsiteY7" fmla="*/ 577995 h 577994"/>
                    <a:gd name="connsiteX8" fmla="*/ 158257 w 158256"/>
                    <a:gd name="connsiteY8" fmla="*/ 542673 h 5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256" h="577994">
                      <a:moveTo>
                        <a:pt x="118936" y="375878"/>
                      </a:moveTo>
                      <a:lnTo>
                        <a:pt x="122147" y="314201"/>
                      </a:lnTo>
                      <a:cubicBezTo>
                        <a:pt x="122147" y="314201"/>
                        <a:pt x="140323" y="121294"/>
                        <a:pt x="140323" y="83973"/>
                      </a:cubicBezTo>
                      <a:cubicBezTo>
                        <a:pt x="140323" y="42108"/>
                        <a:pt x="128872" y="23386"/>
                        <a:pt x="113483" y="16116"/>
                      </a:cubicBezTo>
                      <a:cubicBezTo>
                        <a:pt x="98094" y="8846"/>
                        <a:pt x="82887" y="5756"/>
                        <a:pt x="48110" y="0"/>
                      </a:cubicBezTo>
                      <a:cubicBezTo>
                        <a:pt x="550" y="29748"/>
                        <a:pt x="3095" y="166916"/>
                        <a:pt x="1641" y="249374"/>
                      </a:cubicBezTo>
                      <a:cubicBezTo>
                        <a:pt x="187" y="331832"/>
                        <a:pt x="-3449" y="372970"/>
                        <a:pt x="8911" y="398780"/>
                      </a:cubicBezTo>
                      <a:cubicBezTo>
                        <a:pt x="21271" y="424590"/>
                        <a:pt x="86704" y="577995"/>
                        <a:pt x="86704" y="577995"/>
                      </a:cubicBezTo>
                      <a:cubicBezTo>
                        <a:pt x="113928" y="574871"/>
                        <a:pt x="139221" y="562385"/>
                        <a:pt x="158257" y="542673"/>
                      </a:cubicBezTo>
                      <a:close/>
                    </a:path>
                  </a:pathLst>
                </a:custGeom>
                <a:solidFill>
                  <a:srgbClr val="C00000"/>
                </a:solidFill>
                <a:ln w="6058"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5A8288E5-C24E-505D-68A6-5475F5D1E9B3}"/>
                    </a:ext>
                  </a:extLst>
                </p:cNvPr>
                <p:cNvSpPr/>
                <p:nvPr/>
              </p:nvSpPr>
              <p:spPr>
                <a:xfrm>
                  <a:off x="2589979" y="4665113"/>
                  <a:ext cx="89183" cy="131654"/>
                </a:xfrm>
                <a:custGeom>
                  <a:avLst/>
                  <a:gdLst>
                    <a:gd name="connsiteX0" fmla="*/ 0 w 89183"/>
                    <a:gd name="connsiteY0" fmla="*/ 131654 h 131654"/>
                    <a:gd name="connsiteX1" fmla="*/ 74340 w 89183"/>
                    <a:gd name="connsiteY1" fmla="*/ 131654 h 131654"/>
                    <a:gd name="connsiteX2" fmla="*/ 89183 w 89183"/>
                    <a:gd name="connsiteY2" fmla="*/ 0 h 131654"/>
                    <a:gd name="connsiteX3" fmla="*/ 0 w 89183"/>
                    <a:gd name="connsiteY3" fmla="*/ 0 h 131654"/>
                    <a:gd name="connsiteX4" fmla="*/ 0 w 89183"/>
                    <a:gd name="connsiteY4" fmla="*/ 131654 h 131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83" h="131654">
                      <a:moveTo>
                        <a:pt x="0" y="131654"/>
                      </a:moveTo>
                      <a:lnTo>
                        <a:pt x="74340" y="131654"/>
                      </a:lnTo>
                      <a:lnTo>
                        <a:pt x="89183" y="0"/>
                      </a:lnTo>
                      <a:lnTo>
                        <a:pt x="0" y="0"/>
                      </a:lnTo>
                      <a:lnTo>
                        <a:pt x="0" y="131654"/>
                      </a:lnTo>
                      <a:close/>
                    </a:path>
                  </a:pathLst>
                </a:custGeom>
                <a:solidFill>
                  <a:srgbClr val="FFA8A7"/>
                </a:solidFill>
                <a:ln w="6058" cap="flat">
                  <a:noFill/>
                  <a:prstDash val="solid"/>
                  <a:miter/>
                </a:ln>
              </p:spPr>
              <p:txBody>
                <a:bodyPr rtlCol="0" anchor="ctr"/>
                <a:lstStyle/>
                <a:p>
                  <a:endParaRPr lang="fr-FR"/>
                </a:p>
              </p:txBody>
            </p:sp>
            <p:sp>
              <p:nvSpPr>
                <p:cNvPr id="48" name="Forme libre : forme 47">
                  <a:extLst>
                    <a:ext uri="{FF2B5EF4-FFF2-40B4-BE49-F238E27FC236}">
                      <a16:creationId xmlns:a16="http://schemas.microsoft.com/office/drawing/2014/main" id="{3412D82A-A8AC-3D8D-DA44-E5551F950A36}"/>
                    </a:ext>
                  </a:extLst>
                </p:cNvPr>
                <p:cNvSpPr/>
                <p:nvPr/>
              </p:nvSpPr>
              <p:spPr>
                <a:xfrm>
                  <a:off x="2823782" y="4526006"/>
                  <a:ext cx="91000" cy="138015"/>
                </a:xfrm>
                <a:custGeom>
                  <a:avLst/>
                  <a:gdLst>
                    <a:gd name="connsiteX0" fmla="*/ 11814 w 91000"/>
                    <a:gd name="connsiteY0" fmla="*/ 135411 h 138015"/>
                    <a:gd name="connsiteX1" fmla="*/ 91001 w 91000"/>
                    <a:gd name="connsiteY1" fmla="*/ 138016 h 138015"/>
                    <a:gd name="connsiteX2" fmla="*/ 89607 w 91000"/>
                    <a:gd name="connsiteY2" fmla="*/ 1696 h 138015"/>
                    <a:gd name="connsiteX3" fmla="*/ 0 w 91000"/>
                    <a:gd name="connsiteY3" fmla="*/ 0 h 138015"/>
                    <a:gd name="connsiteX4" fmla="*/ 11814 w 91000"/>
                    <a:gd name="connsiteY4" fmla="*/ 135411 h 13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000" h="138015">
                      <a:moveTo>
                        <a:pt x="11814" y="135411"/>
                      </a:moveTo>
                      <a:lnTo>
                        <a:pt x="91001" y="138016"/>
                      </a:lnTo>
                      <a:lnTo>
                        <a:pt x="89607" y="1696"/>
                      </a:lnTo>
                      <a:lnTo>
                        <a:pt x="0" y="0"/>
                      </a:lnTo>
                      <a:lnTo>
                        <a:pt x="11814" y="135411"/>
                      </a:lnTo>
                      <a:close/>
                    </a:path>
                  </a:pathLst>
                </a:custGeom>
                <a:solidFill>
                  <a:srgbClr val="FFA8A7"/>
                </a:solidFill>
                <a:ln w="6058" cap="flat">
                  <a:noFill/>
                  <a:prstDash val="solid"/>
                  <a:miter/>
                </a:ln>
              </p:spPr>
              <p:txBody>
                <a:bodyPr rtlCol="0" anchor="ctr"/>
                <a:lstStyle/>
                <a:p>
                  <a:endParaRPr lang="fr-FR"/>
                </a:p>
              </p:txBody>
            </p:sp>
            <p:sp>
              <p:nvSpPr>
                <p:cNvPr id="49" name="Forme libre : forme 48">
                  <a:extLst>
                    <a:ext uri="{FF2B5EF4-FFF2-40B4-BE49-F238E27FC236}">
                      <a16:creationId xmlns:a16="http://schemas.microsoft.com/office/drawing/2014/main" id="{1BD2A3AD-5F55-F489-661C-9AABEDE1F126}"/>
                    </a:ext>
                  </a:extLst>
                </p:cNvPr>
                <p:cNvSpPr/>
                <p:nvPr/>
              </p:nvSpPr>
              <p:spPr>
                <a:xfrm>
                  <a:off x="2564454" y="3715238"/>
                  <a:ext cx="381922" cy="1033518"/>
                </a:xfrm>
                <a:custGeom>
                  <a:avLst/>
                  <a:gdLst>
                    <a:gd name="connsiteX0" fmla="*/ 26313 w 381922"/>
                    <a:gd name="connsiteY0" fmla="*/ 5150 h 1033518"/>
                    <a:gd name="connsiteX1" fmla="*/ 9591 w 381922"/>
                    <a:gd name="connsiteY1" fmla="*/ 573269 h 1033518"/>
                    <a:gd name="connsiteX2" fmla="*/ 139 w 381922"/>
                    <a:gd name="connsiteY2" fmla="*/ 690928 h 1033518"/>
                    <a:gd name="connsiteX3" fmla="*/ 18315 w 381922"/>
                    <a:gd name="connsiteY3" fmla="*/ 1012824 h 1033518"/>
                    <a:gd name="connsiteX4" fmla="*/ 109801 w 381922"/>
                    <a:gd name="connsiteY4" fmla="*/ 1023184 h 1033518"/>
                    <a:gd name="connsiteX5" fmla="*/ 163783 w 381922"/>
                    <a:gd name="connsiteY5" fmla="*/ 600230 h 1033518"/>
                    <a:gd name="connsiteX6" fmla="*/ 206194 w 381922"/>
                    <a:gd name="connsiteY6" fmla="*/ 257916 h 1033518"/>
                    <a:gd name="connsiteX7" fmla="*/ 234912 w 381922"/>
                    <a:gd name="connsiteY7" fmla="*/ 512925 h 1033518"/>
                    <a:gd name="connsiteX8" fmla="*/ 236972 w 381922"/>
                    <a:gd name="connsiteY8" fmla="*/ 605622 h 1033518"/>
                    <a:gd name="connsiteX9" fmla="*/ 261994 w 381922"/>
                    <a:gd name="connsiteY9" fmla="*/ 907040 h 1033518"/>
                    <a:gd name="connsiteX10" fmla="*/ 355782 w 381922"/>
                    <a:gd name="connsiteY10" fmla="*/ 912674 h 1033518"/>
                    <a:gd name="connsiteX11" fmla="*/ 381834 w 381922"/>
                    <a:gd name="connsiteY11" fmla="*/ 496385 h 1033518"/>
                    <a:gd name="connsiteX12" fmla="*/ 376381 w 381922"/>
                    <a:gd name="connsiteY12" fmla="*/ 0 h 103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922" h="1033518">
                      <a:moveTo>
                        <a:pt x="26313" y="5150"/>
                      </a:moveTo>
                      <a:cubicBezTo>
                        <a:pt x="24859" y="77308"/>
                        <a:pt x="9591" y="573269"/>
                        <a:pt x="9591" y="573269"/>
                      </a:cubicBezTo>
                      <a:cubicBezTo>
                        <a:pt x="4256" y="612282"/>
                        <a:pt x="1101" y="651563"/>
                        <a:pt x="139" y="690928"/>
                      </a:cubicBezTo>
                      <a:cubicBezTo>
                        <a:pt x="-1860" y="786291"/>
                        <a:pt x="18315" y="1012824"/>
                        <a:pt x="18315" y="1012824"/>
                      </a:cubicBezTo>
                      <a:cubicBezTo>
                        <a:pt x="22738" y="1033423"/>
                        <a:pt x="99622" y="1041784"/>
                        <a:pt x="109801" y="1023184"/>
                      </a:cubicBezTo>
                      <a:cubicBezTo>
                        <a:pt x="109801" y="1023184"/>
                        <a:pt x="151848" y="694624"/>
                        <a:pt x="163783" y="600230"/>
                      </a:cubicBezTo>
                      <a:cubicBezTo>
                        <a:pt x="174144" y="517772"/>
                        <a:pt x="206194" y="257916"/>
                        <a:pt x="206194" y="257916"/>
                      </a:cubicBezTo>
                      <a:lnTo>
                        <a:pt x="234912" y="512925"/>
                      </a:lnTo>
                      <a:cubicBezTo>
                        <a:pt x="233864" y="543838"/>
                        <a:pt x="234552" y="574786"/>
                        <a:pt x="236972" y="605622"/>
                      </a:cubicBezTo>
                      <a:cubicBezTo>
                        <a:pt x="240062" y="649305"/>
                        <a:pt x="261994" y="907040"/>
                        <a:pt x="261994" y="907040"/>
                      </a:cubicBezTo>
                      <a:cubicBezTo>
                        <a:pt x="262357" y="923095"/>
                        <a:pt x="342332" y="936363"/>
                        <a:pt x="355782" y="912674"/>
                      </a:cubicBezTo>
                      <a:cubicBezTo>
                        <a:pt x="355782" y="912674"/>
                        <a:pt x="381107" y="536493"/>
                        <a:pt x="381834" y="496385"/>
                      </a:cubicBezTo>
                      <a:cubicBezTo>
                        <a:pt x="382743" y="450703"/>
                        <a:pt x="376381" y="0"/>
                        <a:pt x="376381" y="0"/>
                      </a:cubicBezTo>
                      <a:close/>
                    </a:path>
                  </a:pathLst>
                </a:custGeom>
                <a:solidFill>
                  <a:srgbClr val="737575"/>
                </a:solidFill>
                <a:ln w="6058"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F0715CE5-8D4F-92D1-9395-D96765CFA662}"/>
                    </a:ext>
                  </a:extLst>
                </p:cNvPr>
                <p:cNvSpPr/>
                <p:nvPr/>
              </p:nvSpPr>
              <p:spPr>
                <a:xfrm>
                  <a:off x="2572015" y="4747556"/>
                  <a:ext cx="197724" cy="223688"/>
                </a:xfrm>
                <a:custGeom>
                  <a:avLst/>
                  <a:gdLst>
                    <a:gd name="connsiteX0" fmla="*/ 96545 w 197724"/>
                    <a:gd name="connsiteY0" fmla="*/ 11406 h 223688"/>
                    <a:gd name="connsiteX1" fmla="*/ 97817 w 197724"/>
                    <a:gd name="connsiteY1" fmla="*/ 197 h 223688"/>
                    <a:gd name="connsiteX2" fmla="*/ 105390 w 197724"/>
                    <a:gd name="connsiteY2" fmla="*/ 14677 h 223688"/>
                    <a:gd name="connsiteX3" fmla="*/ 125141 w 197724"/>
                    <a:gd name="connsiteY3" fmla="*/ 75264 h 223688"/>
                    <a:gd name="connsiteX4" fmla="*/ 170036 w 197724"/>
                    <a:gd name="connsiteY4" fmla="*/ 143363 h 223688"/>
                    <a:gd name="connsiteX5" fmla="*/ 193907 w 197724"/>
                    <a:gd name="connsiteY5" fmla="*/ 170869 h 223688"/>
                    <a:gd name="connsiteX6" fmla="*/ 192271 w 197724"/>
                    <a:gd name="connsiteY6" fmla="*/ 207221 h 223688"/>
                    <a:gd name="connsiteX7" fmla="*/ 88002 w 197724"/>
                    <a:gd name="connsiteY7" fmla="*/ 217945 h 223688"/>
                    <a:gd name="connsiteX8" fmla="*/ 42683 w 197724"/>
                    <a:gd name="connsiteY8" fmla="*/ 167113 h 223688"/>
                    <a:gd name="connsiteX9" fmla="*/ 20509 w 197724"/>
                    <a:gd name="connsiteY9" fmla="*/ 99680 h 223688"/>
                    <a:gd name="connsiteX10" fmla="*/ 3060 w 197724"/>
                    <a:gd name="connsiteY10" fmla="*/ 76657 h 223688"/>
                    <a:gd name="connsiteX11" fmla="*/ 5907 w 197724"/>
                    <a:gd name="connsiteY11" fmla="*/ 27340 h 223688"/>
                    <a:gd name="connsiteX12" fmla="*/ 18024 w 197724"/>
                    <a:gd name="connsiteY12" fmla="*/ 76 h 223688"/>
                    <a:gd name="connsiteX13" fmla="*/ 18024 w 197724"/>
                    <a:gd name="connsiteY13" fmla="*/ 8437 h 223688"/>
                    <a:gd name="connsiteX14" fmla="*/ 60435 w 197724"/>
                    <a:gd name="connsiteY14" fmla="*/ 21463 h 223688"/>
                    <a:gd name="connsiteX15" fmla="*/ 96545 w 197724"/>
                    <a:gd name="connsiteY15" fmla="*/ 11406 h 22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7724" h="223688">
                      <a:moveTo>
                        <a:pt x="96545" y="11406"/>
                      </a:moveTo>
                      <a:lnTo>
                        <a:pt x="97817" y="197"/>
                      </a:lnTo>
                      <a:cubicBezTo>
                        <a:pt x="101937" y="197"/>
                        <a:pt x="103875" y="4802"/>
                        <a:pt x="105390" y="14677"/>
                      </a:cubicBezTo>
                      <a:cubicBezTo>
                        <a:pt x="108932" y="35740"/>
                        <a:pt x="115589" y="56160"/>
                        <a:pt x="125141" y="75264"/>
                      </a:cubicBezTo>
                      <a:cubicBezTo>
                        <a:pt x="137804" y="101255"/>
                        <a:pt x="145135" y="112040"/>
                        <a:pt x="170036" y="143363"/>
                      </a:cubicBezTo>
                      <a:cubicBezTo>
                        <a:pt x="176095" y="150754"/>
                        <a:pt x="189242" y="162569"/>
                        <a:pt x="193907" y="170869"/>
                      </a:cubicBezTo>
                      <a:cubicBezTo>
                        <a:pt x="198572" y="179169"/>
                        <a:pt x="199966" y="202132"/>
                        <a:pt x="192271" y="207221"/>
                      </a:cubicBezTo>
                      <a:cubicBezTo>
                        <a:pt x="163250" y="226548"/>
                        <a:pt x="119143" y="227093"/>
                        <a:pt x="88002" y="217945"/>
                      </a:cubicBezTo>
                      <a:cubicBezTo>
                        <a:pt x="63781" y="212097"/>
                        <a:pt x="45724" y="191844"/>
                        <a:pt x="42683" y="167113"/>
                      </a:cubicBezTo>
                      <a:cubicBezTo>
                        <a:pt x="37655" y="138698"/>
                        <a:pt x="34989" y="121127"/>
                        <a:pt x="20509" y="99680"/>
                      </a:cubicBezTo>
                      <a:cubicBezTo>
                        <a:pt x="15238" y="91804"/>
                        <a:pt x="6634" y="85442"/>
                        <a:pt x="3060" y="76657"/>
                      </a:cubicBezTo>
                      <a:cubicBezTo>
                        <a:pt x="-3423" y="60844"/>
                        <a:pt x="1787" y="43092"/>
                        <a:pt x="5907" y="27340"/>
                      </a:cubicBezTo>
                      <a:cubicBezTo>
                        <a:pt x="9482" y="13768"/>
                        <a:pt x="13299" y="-1197"/>
                        <a:pt x="18024" y="76"/>
                      </a:cubicBezTo>
                      <a:lnTo>
                        <a:pt x="18024" y="8437"/>
                      </a:lnTo>
                      <a:cubicBezTo>
                        <a:pt x="23598" y="14495"/>
                        <a:pt x="43168" y="20554"/>
                        <a:pt x="60435" y="21463"/>
                      </a:cubicBezTo>
                      <a:cubicBezTo>
                        <a:pt x="71765" y="22069"/>
                        <a:pt x="96908" y="20009"/>
                        <a:pt x="96545" y="11406"/>
                      </a:cubicBezTo>
                      <a:close/>
                    </a:path>
                  </a:pathLst>
                </a:custGeom>
                <a:solidFill>
                  <a:srgbClr val="737575"/>
                </a:solidFill>
                <a:ln w="6058" cap="flat">
                  <a:noFill/>
                  <a:prstDash val="solid"/>
                  <a:miter/>
                </a:ln>
              </p:spPr>
              <p:txBody>
                <a:bodyPr rtlCol="0" anchor="ctr"/>
                <a:lstStyle/>
                <a:p>
                  <a:endParaRPr lang="fr-FR"/>
                </a:p>
              </p:txBody>
            </p:sp>
            <p:sp>
              <p:nvSpPr>
                <p:cNvPr id="51" name="Forme libre : forme 50">
                  <a:extLst>
                    <a:ext uri="{FF2B5EF4-FFF2-40B4-BE49-F238E27FC236}">
                      <a16:creationId xmlns:a16="http://schemas.microsoft.com/office/drawing/2014/main" id="{138AF351-3136-37E0-6EDD-234363CA6897}"/>
                    </a:ext>
                  </a:extLst>
                </p:cNvPr>
                <p:cNvSpPr/>
                <p:nvPr/>
              </p:nvSpPr>
              <p:spPr>
                <a:xfrm>
                  <a:off x="2812801" y="4636080"/>
                  <a:ext cx="283242" cy="168121"/>
                </a:xfrm>
                <a:custGeom>
                  <a:avLst/>
                  <a:gdLst>
                    <a:gd name="connsiteX0" fmla="*/ 101800 w 283242"/>
                    <a:gd name="connsiteY0" fmla="*/ 6434 h 168121"/>
                    <a:gd name="connsiteX1" fmla="*/ 116220 w 283242"/>
                    <a:gd name="connsiteY1" fmla="*/ 20309 h 168121"/>
                    <a:gd name="connsiteX2" fmla="*/ 141848 w 283242"/>
                    <a:gd name="connsiteY2" fmla="*/ 40120 h 168121"/>
                    <a:gd name="connsiteX3" fmla="*/ 198920 w 283242"/>
                    <a:gd name="connsiteY3" fmla="*/ 75927 h 168121"/>
                    <a:gd name="connsiteX4" fmla="*/ 271624 w 283242"/>
                    <a:gd name="connsiteY4" fmla="*/ 109492 h 168121"/>
                    <a:gd name="connsiteX5" fmla="*/ 279500 w 283242"/>
                    <a:gd name="connsiteY5" fmla="*/ 114702 h 168121"/>
                    <a:gd name="connsiteX6" fmla="*/ 282893 w 283242"/>
                    <a:gd name="connsiteY6" fmla="*/ 121730 h 168121"/>
                    <a:gd name="connsiteX7" fmla="*/ 271139 w 283242"/>
                    <a:gd name="connsiteY7" fmla="*/ 149903 h 168121"/>
                    <a:gd name="connsiteX8" fmla="*/ 241694 w 283242"/>
                    <a:gd name="connsiteY8" fmla="*/ 162444 h 168121"/>
                    <a:gd name="connsiteX9" fmla="*/ 168264 w 283242"/>
                    <a:gd name="connsiteY9" fmla="*/ 164625 h 168121"/>
                    <a:gd name="connsiteX10" fmla="*/ 109252 w 283242"/>
                    <a:gd name="connsiteY10" fmla="*/ 137361 h 168121"/>
                    <a:gd name="connsiteX11" fmla="*/ 58784 w 283242"/>
                    <a:gd name="connsiteY11" fmla="*/ 115672 h 168121"/>
                    <a:gd name="connsiteX12" fmla="*/ 9770 w 283242"/>
                    <a:gd name="connsiteY12" fmla="*/ 104705 h 168121"/>
                    <a:gd name="connsiteX13" fmla="*/ 4923 w 283242"/>
                    <a:gd name="connsiteY13" fmla="*/ 52480 h 168121"/>
                    <a:gd name="connsiteX14" fmla="*/ 20251 w 283242"/>
                    <a:gd name="connsiteY14" fmla="*/ 12 h 168121"/>
                    <a:gd name="connsiteX15" fmla="*/ 20978 w 283242"/>
                    <a:gd name="connsiteY15" fmla="*/ 8373 h 168121"/>
                    <a:gd name="connsiteX16" fmla="*/ 60905 w 283242"/>
                    <a:gd name="connsiteY16" fmla="*/ 21702 h 168121"/>
                    <a:gd name="connsiteX17" fmla="*/ 101619 w 283242"/>
                    <a:gd name="connsiteY17" fmla="*/ 11342 h 16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3242" h="168121">
                      <a:moveTo>
                        <a:pt x="101800" y="6434"/>
                      </a:moveTo>
                      <a:cubicBezTo>
                        <a:pt x="103739" y="7767"/>
                        <a:pt x="108223" y="12917"/>
                        <a:pt x="116220" y="20309"/>
                      </a:cubicBezTo>
                      <a:cubicBezTo>
                        <a:pt x="124368" y="27408"/>
                        <a:pt x="132925" y="34023"/>
                        <a:pt x="141848" y="40120"/>
                      </a:cubicBezTo>
                      <a:cubicBezTo>
                        <a:pt x="159990" y="53408"/>
                        <a:pt x="179063" y="65374"/>
                        <a:pt x="198920" y="75927"/>
                      </a:cubicBezTo>
                      <a:cubicBezTo>
                        <a:pt x="222489" y="88892"/>
                        <a:pt x="243755" y="96769"/>
                        <a:pt x="271624" y="109492"/>
                      </a:cubicBezTo>
                      <a:cubicBezTo>
                        <a:pt x="274571" y="110685"/>
                        <a:pt x="277249" y="112457"/>
                        <a:pt x="279500" y="114702"/>
                      </a:cubicBezTo>
                      <a:cubicBezTo>
                        <a:pt x="281212" y="116717"/>
                        <a:pt x="282380" y="119137"/>
                        <a:pt x="282893" y="121730"/>
                      </a:cubicBezTo>
                      <a:cubicBezTo>
                        <a:pt x="284586" y="132584"/>
                        <a:pt x="280044" y="143470"/>
                        <a:pt x="271139" y="149903"/>
                      </a:cubicBezTo>
                      <a:cubicBezTo>
                        <a:pt x="262293" y="156067"/>
                        <a:pt x="252268" y="160336"/>
                        <a:pt x="241694" y="162444"/>
                      </a:cubicBezTo>
                      <a:cubicBezTo>
                        <a:pt x="217767" y="169186"/>
                        <a:pt x="192549" y="169935"/>
                        <a:pt x="168264" y="164625"/>
                      </a:cubicBezTo>
                      <a:cubicBezTo>
                        <a:pt x="147287" y="158684"/>
                        <a:pt x="127374" y="149483"/>
                        <a:pt x="109252" y="137361"/>
                      </a:cubicBezTo>
                      <a:cubicBezTo>
                        <a:pt x="94118" y="126706"/>
                        <a:pt x="76930" y="119319"/>
                        <a:pt x="58784" y="115672"/>
                      </a:cubicBezTo>
                      <a:cubicBezTo>
                        <a:pt x="42971" y="113369"/>
                        <a:pt x="23462" y="114157"/>
                        <a:pt x="9770" y="104705"/>
                      </a:cubicBezTo>
                      <a:cubicBezTo>
                        <a:pt x="-5498" y="94224"/>
                        <a:pt x="621" y="71746"/>
                        <a:pt x="4923" y="52480"/>
                      </a:cubicBezTo>
                      <a:cubicBezTo>
                        <a:pt x="9648" y="31396"/>
                        <a:pt x="10678" y="-715"/>
                        <a:pt x="20251" y="12"/>
                      </a:cubicBezTo>
                      <a:lnTo>
                        <a:pt x="20978" y="8373"/>
                      </a:lnTo>
                      <a:cubicBezTo>
                        <a:pt x="21826" y="17522"/>
                        <a:pt x="43880" y="21642"/>
                        <a:pt x="60905" y="21702"/>
                      </a:cubicBezTo>
                      <a:cubicBezTo>
                        <a:pt x="75021" y="21702"/>
                        <a:pt x="101679" y="18006"/>
                        <a:pt x="101619" y="11342"/>
                      </a:cubicBezTo>
                      <a:close/>
                    </a:path>
                  </a:pathLst>
                </a:custGeom>
                <a:solidFill>
                  <a:srgbClr val="737575"/>
                </a:solidFill>
                <a:ln w="6058" cap="flat">
                  <a:noFill/>
                  <a:prstDash val="solid"/>
                  <a:miter/>
                </a:ln>
              </p:spPr>
              <p:txBody>
                <a:bodyPr rtlCol="0" anchor="ctr"/>
                <a:lstStyle/>
                <a:p>
                  <a:endParaRPr lang="fr-FR"/>
                </a:p>
              </p:txBody>
            </p:sp>
            <p:sp>
              <p:nvSpPr>
                <p:cNvPr id="52" name="Forme libre : forme 51">
                  <a:extLst>
                    <a:ext uri="{FF2B5EF4-FFF2-40B4-BE49-F238E27FC236}">
                      <a16:creationId xmlns:a16="http://schemas.microsoft.com/office/drawing/2014/main" id="{C342EAF5-A53E-813D-9B84-30858E6FEC26}"/>
                    </a:ext>
                  </a:extLst>
                </p:cNvPr>
                <p:cNvSpPr/>
                <p:nvPr/>
              </p:nvSpPr>
              <p:spPr>
                <a:xfrm>
                  <a:off x="2772708" y="3810359"/>
                  <a:ext cx="89364" cy="398416"/>
                </a:xfrm>
                <a:custGeom>
                  <a:avLst/>
                  <a:gdLst>
                    <a:gd name="connsiteX0" fmla="*/ 8179 w 89364"/>
                    <a:gd name="connsiteY0" fmla="*/ 52104 h 398416"/>
                    <a:gd name="connsiteX1" fmla="*/ 89365 w 89364"/>
                    <a:gd name="connsiteY1" fmla="*/ 0 h 398416"/>
                    <a:gd name="connsiteX2" fmla="*/ 23265 w 89364"/>
                    <a:gd name="connsiteY2" fmla="*/ 68887 h 398416"/>
                    <a:gd name="connsiteX3" fmla="*/ 26779 w 89364"/>
                    <a:gd name="connsiteY3" fmla="*/ 398417 h 398416"/>
                    <a:gd name="connsiteX4" fmla="*/ 0 w 89364"/>
                    <a:gd name="connsiteY4" fmla="*/ 162796 h 398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64" h="398416">
                      <a:moveTo>
                        <a:pt x="8179" y="52104"/>
                      </a:moveTo>
                      <a:cubicBezTo>
                        <a:pt x="38467" y="40367"/>
                        <a:pt x="66078" y="22646"/>
                        <a:pt x="89365" y="0"/>
                      </a:cubicBezTo>
                      <a:cubicBezTo>
                        <a:pt x="89365" y="0"/>
                        <a:pt x="76400" y="37806"/>
                        <a:pt x="23265" y="68887"/>
                      </a:cubicBezTo>
                      <a:lnTo>
                        <a:pt x="26779" y="398417"/>
                      </a:lnTo>
                      <a:lnTo>
                        <a:pt x="0" y="162796"/>
                      </a:lnTo>
                      <a:close/>
                    </a:path>
                  </a:pathLst>
                </a:custGeom>
                <a:solidFill>
                  <a:srgbClr val="000000">
                    <a:alpha val="30000"/>
                  </a:srgbClr>
                </a:solidFill>
                <a:ln w="6058" cap="flat">
                  <a:noFill/>
                  <a:prstDash val="solid"/>
                  <a:miter/>
                </a:ln>
              </p:spPr>
              <p:txBody>
                <a:bodyPr rtlCol="0" anchor="ctr"/>
                <a:lstStyle/>
                <a:p>
                  <a:endParaRPr lang="fr-FR"/>
                </a:p>
              </p:txBody>
            </p:sp>
            <p:sp>
              <p:nvSpPr>
                <p:cNvPr id="53" name="Forme libre : forme 52">
                  <a:extLst>
                    <a:ext uri="{FF2B5EF4-FFF2-40B4-BE49-F238E27FC236}">
                      <a16:creationId xmlns:a16="http://schemas.microsoft.com/office/drawing/2014/main" id="{A1B8997E-BC60-C599-E833-13A06C1F10D3}"/>
                    </a:ext>
                  </a:extLst>
                </p:cNvPr>
                <p:cNvSpPr/>
                <p:nvPr/>
              </p:nvSpPr>
              <p:spPr>
                <a:xfrm>
                  <a:off x="2564715" y="3191408"/>
                  <a:ext cx="379475" cy="572247"/>
                </a:xfrm>
                <a:custGeom>
                  <a:avLst/>
                  <a:gdLst>
                    <a:gd name="connsiteX0" fmla="*/ 145892 w 379475"/>
                    <a:gd name="connsiteY0" fmla="*/ 2302 h 572247"/>
                    <a:gd name="connsiteX1" fmla="*/ 55012 w 379475"/>
                    <a:gd name="connsiteY1" fmla="*/ 29324 h 572247"/>
                    <a:gd name="connsiteX2" fmla="*/ 11208 w 379475"/>
                    <a:gd name="connsiteY2" fmla="*/ 62828 h 572247"/>
                    <a:gd name="connsiteX3" fmla="*/ 27264 w 379475"/>
                    <a:gd name="connsiteY3" fmla="*/ 335467 h 572247"/>
                    <a:gd name="connsiteX4" fmla="*/ 23023 w 379475"/>
                    <a:gd name="connsiteY4" fmla="*/ 540492 h 572247"/>
                    <a:gd name="connsiteX5" fmla="*/ 378665 w 379475"/>
                    <a:gd name="connsiteY5" fmla="*/ 526133 h 572247"/>
                    <a:gd name="connsiteX6" fmla="*/ 375514 w 379475"/>
                    <a:gd name="connsiteY6" fmla="*/ 122203 h 572247"/>
                    <a:gd name="connsiteX7" fmla="*/ 251736 w 379475"/>
                    <a:gd name="connsiteY7" fmla="*/ 0 h 57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475" h="572247">
                      <a:moveTo>
                        <a:pt x="145892" y="2302"/>
                      </a:moveTo>
                      <a:cubicBezTo>
                        <a:pt x="132381" y="5513"/>
                        <a:pt x="89607" y="17025"/>
                        <a:pt x="55012" y="29324"/>
                      </a:cubicBezTo>
                      <a:cubicBezTo>
                        <a:pt x="37475" y="36015"/>
                        <a:pt x="22258" y="47655"/>
                        <a:pt x="11208" y="62828"/>
                      </a:cubicBezTo>
                      <a:cubicBezTo>
                        <a:pt x="-14056" y="99725"/>
                        <a:pt x="8724" y="181517"/>
                        <a:pt x="27264" y="335467"/>
                      </a:cubicBezTo>
                      <a:cubicBezTo>
                        <a:pt x="25870" y="435071"/>
                        <a:pt x="23023" y="540492"/>
                        <a:pt x="23023" y="540492"/>
                      </a:cubicBezTo>
                      <a:cubicBezTo>
                        <a:pt x="68765" y="573814"/>
                        <a:pt x="282333" y="596474"/>
                        <a:pt x="378665" y="526133"/>
                      </a:cubicBezTo>
                      <a:cubicBezTo>
                        <a:pt x="378665" y="526133"/>
                        <a:pt x="381876" y="170793"/>
                        <a:pt x="375514" y="122203"/>
                      </a:cubicBezTo>
                      <a:cubicBezTo>
                        <a:pt x="363397" y="29263"/>
                        <a:pt x="327045" y="4362"/>
                        <a:pt x="251736" y="0"/>
                      </a:cubicBezTo>
                      <a:close/>
                    </a:path>
                  </a:pathLst>
                </a:custGeom>
                <a:solidFill>
                  <a:srgbClr val="EE1C26"/>
                </a:solidFill>
                <a:ln w="6058" cap="flat">
                  <a:noFill/>
                  <a:prstDash val="solid"/>
                  <a:miter/>
                </a:ln>
              </p:spPr>
              <p:txBody>
                <a:bodyPr rtlCol="0" anchor="ctr"/>
                <a:lstStyle/>
                <a:p>
                  <a:endParaRPr lang="fr-FR"/>
                </a:p>
              </p:txBody>
            </p:sp>
            <p:sp>
              <p:nvSpPr>
                <p:cNvPr id="54" name="Forme libre : forme 53">
                  <a:extLst>
                    <a:ext uri="{FF2B5EF4-FFF2-40B4-BE49-F238E27FC236}">
                      <a16:creationId xmlns:a16="http://schemas.microsoft.com/office/drawing/2014/main" id="{96323FF7-1E81-EDB6-95AA-6E91254190D4}"/>
                    </a:ext>
                  </a:extLst>
                </p:cNvPr>
                <p:cNvSpPr/>
                <p:nvPr/>
              </p:nvSpPr>
              <p:spPr>
                <a:xfrm>
                  <a:off x="2799337" y="3298472"/>
                  <a:ext cx="84450" cy="324875"/>
                </a:xfrm>
                <a:custGeom>
                  <a:avLst/>
                  <a:gdLst>
                    <a:gd name="connsiteX0" fmla="*/ 42499 w 84450"/>
                    <a:gd name="connsiteY0" fmla="*/ 4355 h 324875"/>
                    <a:gd name="connsiteX1" fmla="*/ 84304 w 84450"/>
                    <a:gd name="connsiteY1" fmla="*/ 239006 h 324875"/>
                    <a:gd name="connsiteX2" fmla="*/ 56131 w 84450"/>
                    <a:gd name="connsiteY2" fmla="*/ 315830 h 324875"/>
                    <a:gd name="connsiteX3" fmla="*/ 21294 w 84450"/>
                    <a:gd name="connsiteY3" fmla="*/ 314678 h 324875"/>
                    <a:gd name="connsiteX4" fmla="*/ 392 w 84450"/>
                    <a:gd name="connsiteY4" fmla="*/ 257788 h 324875"/>
                    <a:gd name="connsiteX5" fmla="*/ 9540 w 84450"/>
                    <a:gd name="connsiteY5" fmla="*/ 9989 h 324875"/>
                    <a:gd name="connsiteX6" fmla="*/ 42475 w 84450"/>
                    <a:gd name="connsiteY6" fmla="*/ 4337 h 324875"/>
                    <a:gd name="connsiteX7" fmla="*/ 42499 w 84450"/>
                    <a:gd name="connsiteY7" fmla="*/ 4355 h 32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0" h="324875">
                      <a:moveTo>
                        <a:pt x="42499" y="4355"/>
                      </a:moveTo>
                      <a:cubicBezTo>
                        <a:pt x="49285" y="27620"/>
                        <a:pt x="87091" y="181207"/>
                        <a:pt x="84304" y="239006"/>
                      </a:cubicBezTo>
                      <a:cubicBezTo>
                        <a:pt x="82184" y="284203"/>
                        <a:pt x="65219" y="306196"/>
                        <a:pt x="56131" y="315830"/>
                      </a:cubicBezTo>
                      <a:cubicBezTo>
                        <a:pt x="47043" y="325463"/>
                        <a:pt x="31352" y="330552"/>
                        <a:pt x="21294" y="314678"/>
                      </a:cubicBezTo>
                      <a:cubicBezTo>
                        <a:pt x="9999" y="297598"/>
                        <a:pt x="2842" y="278118"/>
                        <a:pt x="392" y="257788"/>
                      </a:cubicBezTo>
                      <a:cubicBezTo>
                        <a:pt x="-2759" y="226889"/>
                        <a:pt x="14266" y="120014"/>
                        <a:pt x="9540" y="9989"/>
                      </a:cubicBezTo>
                      <a:cubicBezTo>
                        <a:pt x="17074" y="-666"/>
                        <a:pt x="31820" y="-3197"/>
                        <a:pt x="42475" y="4337"/>
                      </a:cubicBezTo>
                      <a:cubicBezTo>
                        <a:pt x="42483" y="4343"/>
                        <a:pt x="42491" y="4349"/>
                        <a:pt x="42499" y="4355"/>
                      </a:cubicBezTo>
                      <a:close/>
                    </a:path>
                  </a:pathLst>
                </a:custGeom>
                <a:solidFill>
                  <a:srgbClr val="737575"/>
                </a:solidFill>
                <a:ln w="6058" cap="flat">
                  <a:noFill/>
                  <a:prstDash val="solid"/>
                  <a:miter/>
                </a:ln>
              </p:spPr>
              <p:txBody>
                <a:bodyPr rtlCol="0" anchor="ctr"/>
                <a:lstStyle/>
                <a:p>
                  <a:endParaRPr lang="fr-FR"/>
                </a:p>
              </p:txBody>
            </p:sp>
            <p:sp>
              <p:nvSpPr>
                <p:cNvPr id="55" name="Forme libre : forme 54">
                  <a:extLst>
                    <a:ext uri="{FF2B5EF4-FFF2-40B4-BE49-F238E27FC236}">
                      <a16:creationId xmlns:a16="http://schemas.microsoft.com/office/drawing/2014/main" id="{0ADE7699-2338-9C5C-9207-3A98A4AFB174}"/>
                    </a:ext>
                  </a:extLst>
                </p:cNvPr>
                <p:cNvSpPr/>
                <p:nvPr/>
              </p:nvSpPr>
              <p:spPr>
                <a:xfrm>
                  <a:off x="2777252" y="3245651"/>
                  <a:ext cx="72755" cy="62809"/>
                </a:xfrm>
                <a:custGeom>
                  <a:avLst/>
                  <a:gdLst>
                    <a:gd name="connsiteX0" fmla="*/ 66100 w 72755"/>
                    <a:gd name="connsiteY0" fmla="*/ 4708 h 62809"/>
                    <a:gd name="connsiteX1" fmla="*/ 64585 w 72755"/>
                    <a:gd name="connsiteY1" fmla="*/ 57175 h 62809"/>
                    <a:gd name="connsiteX2" fmla="*/ 31626 w 72755"/>
                    <a:gd name="connsiteY2" fmla="*/ 62810 h 62809"/>
                    <a:gd name="connsiteX3" fmla="*/ 0 w 72755"/>
                    <a:gd name="connsiteY3" fmla="*/ 25973 h 62809"/>
                    <a:gd name="connsiteX4" fmla="*/ 38654 w 72755"/>
                    <a:gd name="connsiteY4" fmla="*/ 8767 h 62809"/>
                    <a:gd name="connsiteX5" fmla="*/ 66100 w 72755"/>
                    <a:gd name="connsiteY5" fmla="*/ 4708 h 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55" h="62809">
                      <a:moveTo>
                        <a:pt x="66100" y="4708"/>
                      </a:moveTo>
                      <a:cubicBezTo>
                        <a:pt x="81913" y="18279"/>
                        <a:pt x="64585" y="57175"/>
                        <a:pt x="64585" y="57175"/>
                      </a:cubicBezTo>
                      <a:cubicBezTo>
                        <a:pt x="53283" y="54746"/>
                        <a:pt x="41479" y="56764"/>
                        <a:pt x="31626" y="62810"/>
                      </a:cubicBezTo>
                      <a:cubicBezTo>
                        <a:pt x="31626" y="62810"/>
                        <a:pt x="61" y="49360"/>
                        <a:pt x="0" y="25973"/>
                      </a:cubicBezTo>
                      <a:cubicBezTo>
                        <a:pt x="0" y="4708"/>
                        <a:pt x="22599" y="11554"/>
                        <a:pt x="38654" y="8767"/>
                      </a:cubicBezTo>
                      <a:cubicBezTo>
                        <a:pt x="55679" y="5798"/>
                        <a:pt x="64222" y="-6683"/>
                        <a:pt x="66100" y="4708"/>
                      </a:cubicBezTo>
                      <a:close/>
                    </a:path>
                  </a:pathLst>
                </a:custGeom>
                <a:solidFill>
                  <a:srgbClr val="77787B"/>
                </a:solidFill>
                <a:ln w="6058" cap="flat">
                  <a:noFill/>
                  <a:prstDash val="solid"/>
                  <a:miter/>
                </a:ln>
              </p:spPr>
              <p:txBody>
                <a:bodyPr rtlCol="0" anchor="ctr"/>
                <a:lstStyle/>
                <a:p>
                  <a:endParaRPr lang="fr-FR"/>
                </a:p>
              </p:txBody>
            </p:sp>
            <p:sp>
              <p:nvSpPr>
                <p:cNvPr id="56" name="Forme libre : forme 55">
                  <a:extLst>
                    <a:ext uri="{FF2B5EF4-FFF2-40B4-BE49-F238E27FC236}">
                      <a16:creationId xmlns:a16="http://schemas.microsoft.com/office/drawing/2014/main" id="{ACCEA61F-3515-0F82-CB78-A10675EE4064}"/>
                    </a:ext>
                  </a:extLst>
                </p:cNvPr>
                <p:cNvSpPr/>
                <p:nvPr/>
              </p:nvSpPr>
              <p:spPr>
                <a:xfrm>
                  <a:off x="2777252" y="3254963"/>
                  <a:ext cx="64585" cy="53497"/>
                </a:xfrm>
                <a:custGeom>
                  <a:avLst/>
                  <a:gdLst>
                    <a:gd name="connsiteX0" fmla="*/ 64585 w 64585"/>
                    <a:gd name="connsiteY0" fmla="*/ 47863 h 53497"/>
                    <a:gd name="connsiteX1" fmla="*/ 39684 w 64585"/>
                    <a:gd name="connsiteY1" fmla="*/ 36473 h 53497"/>
                    <a:gd name="connsiteX2" fmla="*/ 26295 w 64585"/>
                    <a:gd name="connsiteY2" fmla="*/ 24962 h 53497"/>
                    <a:gd name="connsiteX3" fmla="*/ 33444 w 64585"/>
                    <a:gd name="connsiteY3" fmla="*/ 0 h 53497"/>
                    <a:gd name="connsiteX4" fmla="*/ 33444 w 64585"/>
                    <a:gd name="connsiteY4" fmla="*/ 0 h 53497"/>
                    <a:gd name="connsiteX5" fmla="*/ 0 w 64585"/>
                    <a:gd name="connsiteY5" fmla="*/ 16661 h 53497"/>
                    <a:gd name="connsiteX6" fmla="*/ 31626 w 64585"/>
                    <a:gd name="connsiteY6" fmla="*/ 53498 h 53497"/>
                    <a:gd name="connsiteX7" fmla="*/ 64585 w 64585"/>
                    <a:gd name="connsiteY7" fmla="*/ 47863 h 5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85" h="53497">
                      <a:moveTo>
                        <a:pt x="64585" y="47863"/>
                      </a:moveTo>
                      <a:cubicBezTo>
                        <a:pt x="61980" y="38775"/>
                        <a:pt x="49560" y="39623"/>
                        <a:pt x="39684" y="36473"/>
                      </a:cubicBezTo>
                      <a:cubicBezTo>
                        <a:pt x="34043" y="34268"/>
                        <a:pt x="29320" y="30208"/>
                        <a:pt x="26295" y="24962"/>
                      </a:cubicBezTo>
                      <a:cubicBezTo>
                        <a:pt x="21205" y="16177"/>
                        <a:pt x="26295" y="1515"/>
                        <a:pt x="33444" y="0"/>
                      </a:cubicBezTo>
                      <a:lnTo>
                        <a:pt x="33444" y="0"/>
                      </a:lnTo>
                      <a:cubicBezTo>
                        <a:pt x="18115" y="1091"/>
                        <a:pt x="-60" y="-2363"/>
                        <a:pt x="0" y="16661"/>
                      </a:cubicBezTo>
                      <a:cubicBezTo>
                        <a:pt x="0" y="40048"/>
                        <a:pt x="31626" y="53498"/>
                        <a:pt x="31626" y="53498"/>
                      </a:cubicBezTo>
                      <a:cubicBezTo>
                        <a:pt x="41480" y="47452"/>
                        <a:pt x="53283" y="45434"/>
                        <a:pt x="64585" y="47863"/>
                      </a:cubicBezTo>
                      <a:close/>
                    </a:path>
                  </a:pathLst>
                </a:custGeom>
                <a:solidFill>
                  <a:srgbClr val="000000">
                    <a:alpha val="20000"/>
                  </a:srgbClr>
                </a:solidFill>
                <a:ln w="6058" cap="flat">
                  <a:noFill/>
                  <a:prstDash val="solid"/>
                  <a:miter/>
                </a:ln>
              </p:spPr>
              <p:txBody>
                <a:bodyPr rtlCol="0" anchor="ctr"/>
                <a:lstStyle/>
                <a:p>
                  <a:endParaRPr lang="fr-FR"/>
                </a:p>
              </p:txBody>
            </p:sp>
            <p:sp>
              <p:nvSpPr>
                <p:cNvPr id="57" name="Forme libre : forme 56">
                  <a:extLst>
                    <a:ext uri="{FF2B5EF4-FFF2-40B4-BE49-F238E27FC236}">
                      <a16:creationId xmlns:a16="http://schemas.microsoft.com/office/drawing/2014/main" id="{657550BF-AD6A-9D26-475C-8481D1A7EDC2}"/>
                    </a:ext>
                  </a:extLst>
                </p:cNvPr>
                <p:cNvSpPr/>
                <p:nvPr/>
              </p:nvSpPr>
              <p:spPr>
                <a:xfrm>
                  <a:off x="2733115" y="2877845"/>
                  <a:ext cx="194604" cy="194604"/>
                </a:xfrm>
                <a:custGeom>
                  <a:avLst/>
                  <a:gdLst>
                    <a:gd name="connsiteX0" fmla="*/ 30 w 194604"/>
                    <a:gd name="connsiteY0" fmla="*/ 99693 h 194604"/>
                    <a:gd name="connsiteX1" fmla="*/ 99693 w 194604"/>
                    <a:gd name="connsiteY1" fmla="*/ 194575 h 194604"/>
                    <a:gd name="connsiteX2" fmla="*/ 194575 w 194604"/>
                    <a:gd name="connsiteY2" fmla="*/ 94912 h 194604"/>
                    <a:gd name="connsiteX3" fmla="*/ 94969 w 194604"/>
                    <a:gd name="connsiteY3" fmla="*/ 29 h 194604"/>
                    <a:gd name="connsiteX4" fmla="*/ 29 w 194604"/>
                    <a:gd name="connsiteY4" fmla="*/ 99636 h 194604"/>
                    <a:gd name="connsiteX5" fmla="*/ 30 w 194604"/>
                    <a:gd name="connsiteY5" fmla="*/ 99693 h 19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604" h="194604">
                      <a:moveTo>
                        <a:pt x="30" y="99693"/>
                      </a:moveTo>
                      <a:cubicBezTo>
                        <a:pt x="1350" y="153415"/>
                        <a:pt x="45971" y="195895"/>
                        <a:pt x="99693" y="194575"/>
                      </a:cubicBezTo>
                      <a:cubicBezTo>
                        <a:pt x="153415" y="193254"/>
                        <a:pt x="195895" y="148634"/>
                        <a:pt x="194575" y="94912"/>
                      </a:cubicBezTo>
                      <a:cubicBezTo>
                        <a:pt x="193255" y="41212"/>
                        <a:pt x="148669" y="-1260"/>
                        <a:pt x="94969" y="29"/>
                      </a:cubicBezTo>
                      <a:cubicBezTo>
                        <a:pt x="41246" y="1317"/>
                        <a:pt x="-1260" y="45913"/>
                        <a:pt x="29" y="99636"/>
                      </a:cubicBezTo>
                      <a:cubicBezTo>
                        <a:pt x="29" y="99655"/>
                        <a:pt x="29" y="99674"/>
                        <a:pt x="30" y="99693"/>
                      </a:cubicBezTo>
                      <a:close/>
                    </a:path>
                  </a:pathLst>
                </a:custGeom>
                <a:solidFill>
                  <a:srgbClr val="FFC000"/>
                </a:solidFill>
                <a:ln w="6058"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E333A38B-FF28-558A-8581-AA36522449AC}"/>
                    </a:ext>
                  </a:extLst>
                </p:cNvPr>
                <p:cNvSpPr/>
                <p:nvPr/>
              </p:nvSpPr>
              <p:spPr>
                <a:xfrm>
                  <a:off x="2663894" y="3048364"/>
                  <a:ext cx="43985" cy="100876"/>
                </a:xfrm>
                <a:custGeom>
                  <a:avLst/>
                  <a:gdLst>
                    <a:gd name="connsiteX0" fmla="*/ 0 w 43985"/>
                    <a:gd name="connsiteY0" fmla="*/ 0 h 100876"/>
                    <a:gd name="connsiteX1" fmla="*/ 24235 w 43985"/>
                    <a:gd name="connsiteY1" fmla="*/ 85730 h 100876"/>
                    <a:gd name="connsiteX2" fmla="*/ 43986 w 43985"/>
                    <a:gd name="connsiteY2" fmla="*/ 100876 h 100876"/>
                    <a:gd name="connsiteX3" fmla="*/ 41381 w 43985"/>
                    <a:gd name="connsiteY3" fmla="*/ 48833 h 100876"/>
                  </a:gdLst>
                  <a:ahLst/>
                  <a:cxnLst>
                    <a:cxn ang="0">
                      <a:pos x="connsiteX0" y="connsiteY0"/>
                    </a:cxn>
                    <a:cxn ang="0">
                      <a:pos x="connsiteX1" y="connsiteY1"/>
                    </a:cxn>
                    <a:cxn ang="0">
                      <a:pos x="connsiteX2" y="connsiteY2"/>
                    </a:cxn>
                    <a:cxn ang="0">
                      <a:pos x="connsiteX3" y="connsiteY3"/>
                    </a:cxn>
                  </a:cxnLst>
                  <a:rect l="l" t="t" r="r" b="b"/>
                  <a:pathLst>
                    <a:path w="43985" h="100876">
                      <a:moveTo>
                        <a:pt x="0" y="0"/>
                      </a:moveTo>
                      <a:cubicBezTo>
                        <a:pt x="0" y="0"/>
                        <a:pt x="17509" y="73734"/>
                        <a:pt x="24235" y="85730"/>
                      </a:cubicBezTo>
                      <a:cubicBezTo>
                        <a:pt x="28634" y="93123"/>
                        <a:pt x="35704" y="98545"/>
                        <a:pt x="43986" y="100876"/>
                      </a:cubicBezTo>
                      <a:lnTo>
                        <a:pt x="41381" y="48833"/>
                      </a:lnTo>
                      <a:close/>
                    </a:path>
                  </a:pathLst>
                </a:custGeom>
                <a:solidFill>
                  <a:srgbClr val="FFC000"/>
                </a:solidFill>
                <a:ln w="6058" cap="flat">
                  <a:no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id="{005B7C47-9CBE-F319-C26F-5DC4AE05CD65}"/>
                    </a:ext>
                  </a:extLst>
                </p:cNvPr>
                <p:cNvSpPr/>
                <p:nvPr/>
              </p:nvSpPr>
              <p:spPr>
                <a:xfrm>
                  <a:off x="2644608" y="2941902"/>
                  <a:ext cx="48671" cy="109491"/>
                </a:xfrm>
                <a:custGeom>
                  <a:avLst/>
                  <a:gdLst>
                    <a:gd name="connsiteX0" fmla="*/ 36433 w 48671"/>
                    <a:gd name="connsiteY0" fmla="*/ 193 h 109491"/>
                    <a:gd name="connsiteX1" fmla="*/ 6140 w 48671"/>
                    <a:gd name="connsiteY1" fmla="*/ 11523 h 109491"/>
                    <a:gd name="connsiteX2" fmla="*/ 18863 w 48671"/>
                    <a:gd name="connsiteY2" fmla="*/ 106765 h 109491"/>
                    <a:gd name="connsiteX3" fmla="*/ 48671 w 48671"/>
                    <a:gd name="connsiteY3" fmla="*/ 109491 h 109491"/>
                  </a:gdLst>
                  <a:ahLst/>
                  <a:cxnLst>
                    <a:cxn ang="0">
                      <a:pos x="connsiteX0" y="connsiteY0"/>
                    </a:cxn>
                    <a:cxn ang="0">
                      <a:pos x="connsiteX1" y="connsiteY1"/>
                    </a:cxn>
                    <a:cxn ang="0">
                      <a:pos x="connsiteX2" y="connsiteY2"/>
                    </a:cxn>
                    <a:cxn ang="0">
                      <a:pos x="connsiteX3" y="connsiteY3"/>
                    </a:cxn>
                  </a:cxnLst>
                  <a:rect l="l" t="t" r="r" b="b"/>
                  <a:pathLst>
                    <a:path w="48671" h="109491">
                      <a:moveTo>
                        <a:pt x="36433" y="193"/>
                      </a:moveTo>
                      <a:cubicBezTo>
                        <a:pt x="25119" y="-977"/>
                        <a:pt x="13909" y="3215"/>
                        <a:pt x="6140" y="11523"/>
                      </a:cubicBezTo>
                      <a:cubicBezTo>
                        <a:pt x="-6523" y="25155"/>
                        <a:pt x="1717" y="66475"/>
                        <a:pt x="18863" y="106765"/>
                      </a:cubicBezTo>
                      <a:lnTo>
                        <a:pt x="48671" y="109491"/>
                      </a:lnTo>
                      <a:close/>
                    </a:path>
                  </a:pathLst>
                </a:custGeom>
                <a:solidFill>
                  <a:srgbClr val="FFC000"/>
                </a:solidFill>
                <a:ln w="6058" cap="flat">
                  <a:noFill/>
                  <a:prstDash val="solid"/>
                  <a:miter/>
                </a:ln>
              </p:spPr>
              <p:txBody>
                <a:bodyPr rtlCol="0" anchor="ctr"/>
                <a:lstStyle/>
                <a:p>
                  <a:endParaRPr lang="fr-FR"/>
                </a:p>
              </p:txBody>
            </p:sp>
            <p:sp>
              <p:nvSpPr>
                <p:cNvPr id="60" name="Forme libre : forme 59">
                  <a:extLst>
                    <a:ext uri="{FF2B5EF4-FFF2-40B4-BE49-F238E27FC236}">
                      <a16:creationId xmlns:a16="http://schemas.microsoft.com/office/drawing/2014/main" id="{7CF320F9-2BB3-4C27-DE40-42B52B729525}"/>
                    </a:ext>
                  </a:extLst>
                </p:cNvPr>
                <p:cNvSpPr/>
                <p:nvPr/>
              </p:nvSpPr>
              <p:spPr>
                <a:xfrm>
                  <a:off x="2634308" y="2893148"/>
                  <a:ext cx="279272" cy="357474"/>
                </a:xfrm>
                <a:custGeom>
                  <a:avLst/>
                  <a:gdLst>
                    <a:gd name="connsiteX0" fmla="*/ 68302 w 279272"/>
                    <a:gd name="connsiteY0" fmla="*/ 158002 h 357474"/>
                    <a:gd name="connsiteX1" fmla="*/ 46127 w 279272"/>
                    <a:gd name="connsiteY1" fmla="*/ 142916 h 357474"/>
                    <a:gd name="connsiteX2" fmla="*/ 2989 w 279272"/>
                    <a:gd name="connsiteY2" fmla="*/ 150974 h 357474"/>
                    <a:gd name="connsiteX3" fmla="*/ 34010 w 279272"/>
                    <a:gd name="connsiteY3" fmla="*/ 215802 h 357474"/>
                    <a:gd name="connsiteX4" fmla="*/ 71149 w 279272"/>
                    <a:gd name="connsiteY4" fmla="*/ 204290 h 357474"/>
                    <a:gd name="connsiteX5" fmla="*/ 76723 w 279272"/>
                    <a:gd name="connsiteY5" fmla="*/ 337096 h 357474"/>
                    <a:gd name="connsiteX6" fmla="*/ 76723 w 279272"/>
                    <a:gd name="connsiteY6" fmla="*/ 337096 h 357474"/>
                    <a:gd name="connsiteX7" fmla="*/ 176388 w 279272"/>
                    <a:gd name="connsiteY7" fmla="*/ 352182 h 357474"/>
                    <a:gd name="connsiteX8" fmla="*/ 182446 w 279272"/>
                    <a:gd name="connsiteY8" fmla="*/ 318253 h 357474"/>
                    <a:gd name="connsiteX9" fmla="*/ 181477 w 279272"/>
                    <a:gd name="connsiteY9" fmla="*/ 280205 h 357474"/>
                    <a:gd name="connsiteX10" fmla="*/ 225402 w 279272"/>
                    <a:gd name="connsiteY10" fmla="*/ 281417 h 357474"/>
                    <a:gd name="connsiteX11" fmla="*/ 270418 w 279272"/>
                    <a:gd name="connsiteY11" fmla="*/ 231857 h 357474"/>
                    <a:gd name="connsiteX12" fmla="*/ 272902 w 279272"/>
                    <a:gd name="connsiteY12" fmla="*/ 74757 h 357474"/>
                    <a:gd name="connsiteX13" fmla="*/ 100170 w 279272"/>
                    <a:gd name="connsiteY13" fmla="*/ 23682 h 357474"/>
                    <a:gd name="connsiteX14" fmla="*/ 68302 w 279272"/>
                    <a:gd name="connsiteY14" fmla="*/ 158002 h 35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272" h="357474">
                      <a:moveTo>
                        <a:pt x="68302" y="158002"/>
                      </a:moveTo>
                      <a:cubicBezTo>
                        <a:pt x="62243" y="161698"/>
                        <a:pt x="53640" y="150429"/>
                        <a:pt x="46127" y="142916"/>
                      </a:cubicBezTo>
                      <a:cubicBezTo>
                        <a:pt x="38614" y="135404"/>
                        <a:pt x="14380" y="125528"/>
                        <a:pt x="2989" y="150974"/>
                      </a:cubicBezTo>
                      <a:cubicBezTo>
                        <a:pt x="-8401" y="176421"/>
                        <a:pt x="15107" y="210349"/>
                        <a:pt x="34010" y="215802"/>
                      </a:cubicBezTo>
                      <a:cubicBezTo>
                        <a:pt x="66787" y="225253"/>
                        <a:pt x="71149" y="204290"/>
                        <a:pt x="71149" y="204290"/>
                      </a:cubicBezTo>
                      <a:lnTo>
                        <a:pt x="76723" y="337096"/>
                      </a:lnTo>
                      <a:lnTo>
                        <a:pt x="76723" y="337096"/>
                      </a:lnTo>
                      <a:cubicBezTo>
                        <a:pt x="99928" y="365390"/>
                        <a:pt x="149427" y="357695"/>
                        <a:pt x="176388" y="352182"/>
                      </a:cubicBezTo>
                      <a:cubicBezTo>
                        <a:pt x="198017" y="347820"/>
                        <a:pt x="203591" y="341761"/>
                        <a:pt x="182446" y="318253"/>
                      </a:cubicBezTo>
                      <a:lnTo>
                        <a:pt x="181477" y="280205"/>
                      </a:lnTo>
                      <a:cubicBezTo>
                        <a:pt x="196034" y="282170"/>
                        <a:pt x="210759" y="282576"/>
                        <a:pt x="225402" y="281417"/>
                      </a:cubicBezTo>
                      <a:cubicBezTo>
                        <a:pt x="249213" y="277115"/>
                        <a:pt x="263875" y="257909"/>
                        <a:pt x="270418" y="231857"/>
                      </a:cubicBezTo>
                      <a:cubicBezTo>
                        <a:pt x="280415" y="191991"/>
                        <a:pt x="282899" y="147581"/>
                        <a:pt x="272902" y="74757"/>
                      </a:cubicBezTo>
                      <a:cubicBezTo>
                        <a:pt x="260785" y="-14730"/>
                        <a:pt x="155607" y="-13094"/>
                        <a:pt x="100170" y="23682"/>
                      </a:cubicBezTo>
                      <a:cubicBezTo>
                        <a:pt x="44733" y="60458"/>
                        <a:pt x="68302" y="158002"/>
                        <a:pt x="68302" y="158002"/>
                      </a:cubicBezTo>
                      <a:close/>
                    </a:path>
                  </a:pathLst>
                </a:custGeom>
                <a:solidFill>
                  <a:srgbClr val="FFA8A7"/>
                </a:solidFill>
                <a:ln w="6058" cap="flat">
                  <a:no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id="{0A864308-B15D-EB35-49E8-9E8AA6C4D365}"/>
                    </a:ext>
                  </a:extLst>
                </p:cNvPr>
                <p:cNvSpPr/>
                <p:nvPr/>
              </p:nvSpPr>
              <p:spPr>
                <a:xfrm>
                  <a:off x="2675901" y="2863757"/>
                  <a:ext cx="246175" cy="197148"/>
                </a:xfrm>
                <a:custGeom>
                  <a:avLst/>
                  <a:gdLst>
                    <a:gd name="connsiteX0" fmla="*/ 26890 w 246175"/>
                    <a:gd name="connsiteY0" fmla="*/ 197148 h 197148"/>
                    <a:gd name="connsiteX1" fmla="*/ 4533 w 246175"/>
                    <a:gd name="connsiteY1" fmla="*/ 172066 h 197148"/>
                    <a:gd name="connsiteX2" fmla="*/ 5139 w 246175"/>
                    <a:gd name="connsiteY2" fmla="*/ 78338 h 197148"/>
                    <a:gd name="connsiteX3" fmla="*/ 11198 w 246175"/>
                    <a:gd name="connsiteY3" fmla="*/ 32474 h 197148"/>
                    <a:gd name="connsiteX4" fmla="*/ 108136 w 246175"/>
                    <a:gd name="connsiteY4" fmla="*/ 3332 h 197148"/>
                    <a:gd name="connsiteX5" fmla="*/ 243183 w 246175"/>
                    <a:gd name="connsiteY5" fmla="*/ 0 h 197148"/>
                    <a:gd name="connsiteX6" fmla="*/ 221190 w 246175"/>
                    <a:gd name="connsiteY6" fmla="*/ 72704 h 197148"/>
                    <a:gd name="connsiteX7" fmla="*/ 168965 w 246175"/>
                    <a:gd name="connsiteY7" fmla="*/ 87911 h 197148"/>
                    <a:gd name="connsiteX8" fmla="*/ 63363 w 246175"/>
                    <a:gd name="connsiteY8" fmla="*/ 88456 h 197148"/>
                    <a:gd name="connsiteX9" fmla="*/ 44884 w 246175"/>
                    <a:gd name="connsiteY9" fmla="*/ 127353 h 197148"/>
                    <a:gd name="connsiteX10" fmla="*/ 26890 w 246175"/>
                    <a:gd name="connsiteY10" fmla="*/ 19714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175" h="197148">
                      <a:moveTo>
                        <a:pt x="26890" y="197148"/>
                      </a:moveTo>
                      <a:cubicBezTo>
                        <a:pt x="23921" y="197148"/>
                        <a:pt x="12107" y="178972"/>
                        <a:pt x="4533" y="172066"/>
                      </a:cubicBezTo>
                      <a:cubicBezTo>
                        <a:pt x="-6009" y="163159"/>
                        <a:pt x="5139" y="78338"/>
                        <a:pt x="5139" y="78338"/>
                      </a:cubicBezTo>
                      <a:cubicBezTo>
                        <a:pt x="-2443" y="63255"/>
                        <a:pt x="-41" y="45071"/>
                        <a:pt x="11198" y="32474"/>
                      </a:cubicBezTo>
                      <a:cubicBezTo>
                        <a:pt x="24951" y="16661"/>
                        <a:pt x="44096" y="-2726"/>
                        <a:pt x="108136" y="3332"/>
                      </a:cubicBezTo>
                      <a:cubicBezTo>
                        <a:pt x="153758" y="7573"/>
                        <a:pt x="203620" y="20599"/>
                        <a:pt x="243183" y="0"/>
                      </a:cubicBezTo>
                      <a:cubicBezTo>
                        <a:pt x="251287" y="26452"/>
                        <a:pt x="242597" y="55178"/>
                        <a:pt x="221190" y="72704"/>
                      </a:cubicBezTo>
                      <a:cubicBezTo>
                        <a:pt x="221190" y="72704"/>
                        <a:pt x="206953" y="82337"/>
                        <a:pt x="168965" y="87911"/>
                      </a:cubicBezTo>
                      <a:cubicBezTo>
                        <a:pt x="130977" y="93485"/>
                        <a:pt x="71481" y="89365"/>
                        <a:pt x="63363" y="88456"/>
                      </a:cubicBezTo>
                      <a:cubicBezTo>
                        <a:pt x="52275" y="87184"/>
                        <a:pt x="50155" y="97968"/>
                        <a:pt x="44884" y="127353"/>
                      </a:cubicBezTo>
                      <a:cubicBezTo>
                        <a:pt x="40279" y="153102"/>
                        <a:pt x="37008" y="196724"/>
                        <a:pt x="26890" y="197148"/>
                      </a:cubicBezTo>
                      <a:close/>
                    </a:path>
                  </a:pathLst>
                </a:custGeom>
                <a:solidFill>
                  <a:srgbClr val="FFC000"/>
                </a:solidFill>
                <a:ln w="6058" cap="flat">
                  <a:noFill/>
                  <a:prstDash val="solid"/>
                  <a:miter/>
                </a:ln>
              </p:spPr>
              <p:txBody>
                <a:bodyPr rtlCol="0" anchor="ctr"/>
                <a:lstStyle/>
                <a:p>
                  <a:endParaRPr lang="fr-FR"/>
                </a:p>
              </p:txBody>
            </p:sp>
            <p:sp>
              <p:nvSpPr>
                <p:cNvPr id="62" name="Forme libre : forme 61">
                  <a:extLst>
                    <a:ext uri="{FF2B5EF4-FFF2-40B4-BE49-F238E27FC236}">
                      <a16:creationId xmlns:a16="http://schemas.microsoft.com/office/drawing/2014/main" id="{1B77B37D-8B4E-C315-6095-59BBF9CDE7CD}"/>
                    </a:ext>
                  </a:extLst>
                </p:cNvPr>
                <p:cNvSpPr/>
                <p:nvPr/>
              </p:nvSpPr>
              <p:spPr>
                <a:xfrm>
                  <a:off x="2644689" y="2918187"/>
                  <a:ext cx="38561" cy="29967"/>
                </a:xfrm>
                <a:custGeom>
                  <a:avLst/>
                  <a:gdLst>
                    <a:gd name="connsiteX0" fmla="*/ 36655 w 38561"/>
                    <a:gd name="connsiteY0" fmla="*/ 29967 h 29967"/>
                    <a:gd name="connsiteX1" fmla="*/ 0 w 38561"/>
                    <a:gd name="connsiteY1" fmla="*/ 11791 h 29967"/>
                    <a:gd name="connsiteX2" fmla="*/ 26339 w 38561"/>
                    <a:gd name="connsiteY2" fmla="*/ 1746 h 29967"/>
                    <a:gd name="connsiteX3" fmla="*/ 27082 w 38561"/>
                    <a:gd name="connsiteY3" fmla="*/ 2097 h 29967"/>
                    <a:gd name="connsiteX4" fmla="*/ 36655 w 38561"/>
                    <a:gd name="connsiteY4" fmla="*/ 29967 h 2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61" h="29967">
                      <a:moveTo>
                        <a:pt x="36655" y="29967"/>
                      </a:moveTo>
                      <a:lnTo>
                        <a:pt x="0" y="11791"/>
                      </a:lnTo>
                      <a:cubicBezTo>
                        <a:pt x="4499" y="1744"/>
                        <a:pt x="16292" y="-2754"/>
                        <a:pt x="26339" y="1746"/>
                      </a:cubicBezTo>
                      <a:cubicBezTo>
                        <a:pt x="26589" y="1858"/>
                        <a:pt x="26837" y="1975"/>
                        <a:pt x="27082" y="2097"/>
                      </a:cubicBezTo>
                      <a:cubicBezTo>
                        <a:pt x="37135" y="7399"/>
                        <a:pt x="41329" y="19607"/>
                        <a:pt x="36655" y="29967"/>
                      </a:cubicBezTo>
                      <a:close/>
                    </a:path>
                  </a:pathLst>
                </a:custGeom>
                <a:solidFill>
                  <a:srgbClr val="FFC000"/>
                </a:solidFill>
                <a:ln w="6058" cap="flat">
                  <a:no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id="{CAB7D6D5-C93C-8D69-622B-92D4D3CC6B46}"/>
                    </a:ext>
                  </a:extLst>
                </p:cNvPr>
                <p:cNvSpPr/>
                <p:nvPr/>
              </p:nvSpPr>
              <p:spPr>
                <a:xfrm>
                  <a:off x="2716423" y="3129246"/>
                  <a:ext cx="99361" cy="59132"/>
                </a:xfrm>
                <a:custGeom>
                  <a:avLst/>
                  <a:gdLst>
                    <a:gd name="connsiteX0" fmla="*/ 99119 w 99361"/>
                    <a:gd name="connsiteY0" fmla="*/ 43865 h 59132"/>
                    <a:gd name="connsiteX1" fmla="*/ 26416 w 99361"/>
                    <a:gd name="connsiteY1" fmla="*/ 24901 h 59132"/>
                    <a:gd name="connsiteX2" fmla="*/ 0 w 99361"/>
                    <a:gd name="connsiteY2" fmla="*/ 0 h 59132"/>
                    <a:gd name="connsiteX3" fmla="*/ 15389 w 99361"/>
                    <a:gd name="connsiteY3" fmla="*/ 29748 h 59132"/>
                    <a:gd name="connsiteX4" fmla="*/ 99362 w 99361"/>
                    <a:gd name="connsiteY4" fmla="*/ 59132 h 59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61" h="59132">
                      <a:moveTo>
                        <a:pt x="99119" y="43865"/>
                      </a:moveTo>
                      <a:cubicBezTo>
                        <a:pt x="99119" y="43865"/>
                        <a:pt x="45440" y="34353"/>
                        <a:pt x="26416" y="24901"/>
                      </a:cubicBezTo>
                      <a:cubicBezTo>
                        <a:pt x="15331" y="19411"/>
                        <a:pt x="6134" y="10742"/>
                        <a:pt x="0" y="0"/>
                      </a:cubicBezTo>
                      <a:cubicBezTo>
                        <a:pt x="3082" y="10848"/>
                        <a:pt x="8315" y="20965"/>
                        <a:pt x="15389" y="29748"/>
                      </a:cubicBezTo>
                      <a:cubicBezTo>
                        <a:pt x="29506" y="46894"/>
                        <a:pt x="99362" y="59132"/>
                        <a:pt x="99362" y="59132"/>
                      </a:cubicBezTo>
                      <a:close/>
                    </a:path>
                  </a:pathLst>
                </a:custGeom>
                <a:solidFill>
                  <a:srgbClr val="F28F8F"/>
                </a:solidFill>
                <a:ln w="6058" cap="flat">
                  <a:noFill/>
                  <a:prstDash val="solid"/>
                  <a:miter/>
                </a:ln>
              </p:spPr>
              <p:txBody>
                <a:bodyPr rtlCol="0" anchor="ctr"/>
                <a:lstStyle/>
                <a:p>
                  <a:endParaRPr lang="fr-FR"/>
                </a:p>
              </p:txBody>
            </p:sp>
            <p:sp>
              <p:nvSpPr>
                <p:cNvPr id="64" name="Forme libre : forme 63">
                  <a:extLst>
                    <a:ext uri="{FF2B5EF4-FFF2-40B4-BE49-F238E27FC236}">
                      <a16:creationId xmlns:a16="http://schemas.microsoft.com/office/drawing/2014/main" id="{B410A059-5341-6465-8645-B7C868EA98A8}"/>
                    </a:ext>
                  </a:extLst>
                </p:cNvPr>
                <p:cNvSpPr/>
                <p:nvPr/>
              </p:nvSpPr>
              <p:spPr>
                <a:xfrm>
                  <a:off x="2789656" y="3030476"/>
                  <a:ext cx="21429" cy="21448"/>
                </a:xfrm>
                <a:custGeom>
                  <a:avLst/>
                  <a:gdLst>
                    <a:gd name="connsiteX0" fmla="*/ 21403 w 21429"/>
                    <a:gd name="connsiteY0" fmla="*/ 11708 h 21448"/>
                    <a:gd name="connsiteX1" fmla="*/ 9740 w 21429"/>
                    <a:gd name="connsiteY1" fmla="*/ 21403 h 21448"/>
                    <a:gd name="connsiteX2" fmla="*/ 46 w 21429"/>
                    <a:gd name="connsiteY2" fmla="*/ 9740 h 21448"/>
                    <a:gd name="connsiteX3" fmla="*/ 11285 w 21429"/>
                    <a:gd name="connsiteY3" fmla="*/ 15 h 21448"/>
                    <a:gd name="connsiteX4" fmla="*/ 21403 w 21429"/>
                    <a:gd name="connsiteY4" fmla="*/ 11708 h 21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9" h="21448">
                      <a:moveTo>
                        <a:pt x="21403" y="11708"/>
                      </a:moveTo>
                      <a:cubicBezTo>
                        <a:pt x="20860" y="17606"/>
                        <a:pt x="15638" y="21946"/>
                        <a:pt x="9740" y="21403"/>
                      </a:cubicBezTo>
                      <a:cubicBezTo>
                        <a:pt x="3843" y="20859"/>
                        <a:pt x="-498" y="15638"/>
                        <a:pt x="46" y="9740"/>
                      </a:cubicBezTo>
                      <a:cubicBezTo>
                        <a:pt x="574" y="4007"/>
                        <a:pt x="5536" y="-286"/>
                        <a:pt x="11285" y="15"/>
                      </a:cubicBezTo>
                      <a:cubicBezTo>
                        <a:pt x="17299" y="467"/>
                        <a:pt x="21820" y="5691"/>
                        <a:pt x="21403" y="11708"/>
                      </a:cubicBezTo>
                      <a:close/>
                    </a:path>
                  </a:pathLst>
                </a:custGeom>
                <a:solidFill>
                  <a:srgbClr val="263238"/>
                </a:solidFill>
                <a:ln w="6058" cap="flat">
                  <a:noFill/>
                  <a:prstDash val="solid"/>
                  <a:miter/>
                </a:ln>
              </p:spPr>
              <p:txBody>
                <a:bodyPr rtlCol="0" anchor="ctr"/>
                <a:lstStyle/>
                <a:p>
                  <a:endParaRPr lang="fr-FR"/>
                </a:p>
              </p:txBody>
            </p:sp>
            <p:sp>
              <p:nvSpPr>
                <p:cNvPr id="65" name="Forme libre : forme 64">
                  <a:extLst>
                    <a:ext uri="{FF2B5EF4-FFF2-40B4-BE49-F238E27FC236}">
                      <a16:creationId xmlns:a16="http://schemas.microsoft.com/office/drawing/2014/main" id="{25EA5D5F-B2EA-3C64-F6FC-6DE9A0765F95}"/>
                    </a:ext>
                  </a:extLst>
                </p:cNvPr>
                <p:cNvSpPr/>
                <p:nvPr/>
              </p:nvSpPr>
              <p:spPr>
                <a:xfrm>
                  <a:off x="2778613" y="3002361"/>
                  <a:ext cx="24872" cy="19465"/>
                </a:xfrm>
                <a:custGeom>
                  <a:avLst/>
                  <a:gdLst>
                    <a:gd name="connsiteX0" fmla="*/ 24872 w 24872"/>
                    <a:gd name="connsiteY0" fmla="*/ 8015 h 19465"/>
                    <a:gd name="connsiteX1" fmla="*/ 1365 w 24872"/>
                    <a:gd name="connsiteY1" fmla="*/ 19465 h 19465"/>
                    <a:gd name="connsiteX2" fmla="*/ 7423 w 24872"/>
                    <a:gd name="connsiteY2" fmla="*/ 1290 h 19465"/>
                    <a:gd name="connsiteX3" fmla="*/ 24510 w 24872"/>
                    <a:gd name="connsiteY3" fmla="*/ 7197 h 19465"/>
                    <a:gd name="connsiteX4" fmla="*/ 24872 w 24872"/>
                    <a:gd name="connsiteY4" fmla="*/ 8015 h 1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72" h="19465">
                      <a:moveTo>
                        <a:pt x="24872" y="8015"/>
                      </a:moveTo>
                      <a:lnTo>
                        <a:pt x="1365" y="19465"/>
                      </a:lnTo>
                      <a:cubicBezTo>
                        <a:pt x="-1862" y="12765"/>
                        <a:pt x="822" y="4714"/>
                        <a:pt x="7423" y="1290"/>
                      </a:cubicBezTo>
                      <a:cubicBezTo>
                        <a:pt x="13773" y="-1797"/>
                        <a:pt x="21423" y="848"/>
                        <a:pt x="24510" y="7197"/>
                      </a:cubicBezTo>
                      <a:cubicBezTo>
                        <a:pt x="24640" y="7466"/>
                        <a:pt x="24761" y="7738"/>
                        <a:pt x="24872" y="8015"/>
                      </a:cubicBezTo>
                      <a:close/>
                    </a:path>
                  </a:pathLst>
                </a:custGeom>
                <a:solidFill>
                  <a:srgbClr val="263238"/>
                </a:solidFill>
                <a:ln w="6058"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32D3D210-1489-04B6-C404-4A65A0AB4B87}"/>
                    </a:ext>
                  </a:extLst>
                </p:cNvPr>
                <p:cNvSpPr/>
                <p:nvPr/>
              </p:nvSpPr>
              <p:spPr>
                <a:xfrm>
                  <a:off x="2803174" y="3109859"/>
                  <a:ext cx="33937" cy="22426"/>
                </a:xfrm>
                <a:custGeom>
                  <a:avLst/>
                  <a:gdLst>
                    <a:gd name="connsiteX0" fmla="*/ 554 w 33937"/>
                    <a:gd name="connsiteY0" fmla="*/ 0 h 22426"/>
                    <a:gd name="connsiteX1" fmla="*/ 33937 w 33937"/>
                    <a:gd name="connsiteY1" fmla="*/ 9149 h 22426"/>
                    <a:gd name="connsiteX2" fmla="*/ 13580 w 33937"/>
                    <a:gd name="connsiteY2" fmla="*/ 22004 h 22426"/>
                    <a:gd name="connsiteX3" fmla="*/ 13035 w 33937"/>
                    <a:gd name="connsiteY3" fmla="*/ 21872 h 22426"/>
                    <a:gd name="connsiteX4" fmla="*/ 554 w 33937"/>
                    <a:gd name="connsiteY4" fmla="*/ 0 h 2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7" h="22426">
                      <a:moveTo>
                        <a:pt x="554" y="0"/>
                      </a:moveTo>
                      <a:lnTo>
                        <a:pt x="33937" y="9149"/>
                      </a:lnTo>
                      <a:cubicBezTo>
                        <a:pt x="31866" y="18320"/>
                        <a:pt x="22752" y="24076"/>
                        <a:pt x="13580" y="22004"/>
                      </a:cubicBezTo>
                      <a:cubicBezTo>
                        <a:pt x="13398" y="21963"/>
                        <a:pt x="13216" y="21919"/>
                        <a:pt x="13035" y="21872"/>
                      </a:cubicBezTo>
                      <a:cubicBezTo>
                        <a:pt x="3680" y="19111"/>
                        <a:pt x="-1828" y="9458"/>
                        <a:pt x="554" y="0"/>
                      </a:cubicBezTo>
                      <a:close/>
                    </a:path>
                  </a:pathLst>
                </a:custGeom>
                <a:solidFill>
                  <a:srgbClr val="F28F8F"/>
                </a:solidFill>
                <a:ln w="6058" cap="flat">
                  <a:noFill/>
                  <a:prstDash val="solid"/>
                  <a:miter/>
                </a:ln>
              </p:spPr>
              <p:txBody>
                <a:bodyPr rtlCol="0" anchor="ctr"/>
                <a:lstStyle/>
                <a:p>
                  <a:endParaRPr lang="fr-FR"/>
                </a:p>
              </p:txBody>
            </p:sp>
            <p:sp>
              <p:nvSpPr>
                <p:cNvPr id="67" name="Forme libre : forme 66">
                  <a:extLst>
                    <a:ext uri="{FF2B5EF4-FFF2-40B4-BE49-F238E27FC236}">
                      <a16:creationId xmlns:a16="http://schemas.microsoft.com/office/drawing/2014/main" id="{D0825943-0C6B-147B-4D2B-4D6AACF956F5}"/>
                    </a:ext>
                  </a:extLst>
                </p:cNvPr>
                <p:cNvSpPr/>
                <p:nvPr/>
              </p:nvSpPr>
              <p:spPr>
                <a:xfrm>
                  <a:off x="2874553" y="2996353"/>
                  <a:ext cx="25497" cy="17718"/>
                </a:xfrm>
                <a:custGeom>
                  <a:avLst/>
                  <a:gdLst>
                    <a:gd name="connsiteX0" fmla="*/ 24901 w 25497"/>
                    <a:gd name="connsiteY0" fmla="*/ 17719 h 17718"/>
                    <a:gd name="connsiteX1" fmla="*/ 0 w 25497"/>
                    <a:gd name="connsiteY1" fmla="*/ 9176 h 17718"/>
                    <a:gd name="connsiteX2" fmla="*/ 15662 w 25497"/>
                    <a:gd name="connsiteY2" fmla="*/ 494 h 17718"/>
                    <a:gd name="connsiteX3" fmla="*/ 16298 w 25497"/>
                    <a:gd name="connsiteY3" fmla="*/ 694 h 17718"/>
                    <a:gd name="connsiteX4" fmla="*/ 24901 w 25497"/>
                    <a:gd name="connsiteY4" fmla="*/ 17719 h 17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7" h="17718">
                      <a:moveTo>
                        <a:pt x="24901" y="17719"/>
                      </a:moveTo>
                      <a:lnTo>
                        <a:pt x="0" y="9176"/>
                      </a:lnTo>
                      <a:cubicBezTo>
                        <a:pt x="1927" y="2454"/>
                        <a:pt x="8939" y="-1434"/>
                        <a:pt x="15662" y="494"/>
                      </a:cubicBezTo>
                      <a:cubicBezTo>
                        <a:pt x="15876" y="555"/>
                        <a:pt x="16088" y="622"/>
                        <a:pt x="16298" y="694"/>
                      </a:cubicBezTo>
                      <a:cubicBezTo>
                        <a:pt x="23252" y="3160"/>
                        <a:pt x="27041" y="10657"/>
                        <a:pt x="24901" y="17719"/>
                      </a:cubicBezTo>
                      <a:close/>
                    </a:path>
                  </a:pathLst>
                </a:custGeom>
                <a:solidFill>
                  <a:srgbClr val="263238"/>
                </a:solidFill>
                <a:ln w="6058" cap="flat">
                  <a:noFill/>
                  <a:prstDash val="solid"/>
                  <a:miter/>
                </a:ln>
              </p:spPr>
              <p:txBody>
                <a:bodyPr rtlCol="0" anchor="ctr"/>
                <a:lstStyle/>
                <a:p>
                  <a:endParaRPr lang="fr-FR"/>
                </a:p>
              </p:txBody>
            </p:sp>
            <p:sp>
              <p:nvSpPr>
                <p:cNvPr id="68" name="Forme libre : forme 67">
                  <a:extLst>
                    <a:ext uri="{FF2B5EF4-FFF2-40B4-BE49-F238E27FC236}">
                      <a16:creationId xmlns:a16="http://schemas.microsoft.com/office/drawing/2014/main" id="{F4706F76-EE62-48F7-2E9D-19B827309659}"/>
                    </a:ext>
                  </a:extLst>
                </p:cNvPr>
                <p:cNvSpPr/>
                <p:nvPr/>
              </p:nvSpPr>
              <p:spPr>
                <a:xfrm>
                  <a:off x="2875477" y="3027668"/>
                  <a:ext cx="21448" cy="21438"/>
                </a:xfrm>
                <a:custGeom>
                  <a:avLst/>
                  <a:gdLst>
                    <a:gd name="connsiteX0" fmla="*/ 21433 w 21448"/>
                    <a:gd name="connsiteY0" fmla="*/ 10153 h 21438"/>
                    <a:gd name="connsiteX1" fmla="*/ 11285 w 21448"/>
                    <a:gd name="connsiteY1" fmla="*/ 21423 h 21438"/>
                    <a:gd name="connsiteX2" fmla="*/ 15 w 21448"/>
                    <a:gd name="connsiteY2" fmla="*/ 11275 h 21438"/>
                    <a:gd name="connsiteX3" fmla="*/ 9740 w 21448"/>
                    <a:gd name="connsiteY3" fmla="*/ 36 h 21438"/>
                    <a:gd name="connsiteX4" fmla="*/ 21420 w 21448"/>
                    <a:gd name="connsiteY4" fmla="*/ 9975 h 21438"/>
                    <a:gd name="connsiteX5" fmla="*/ 21433 w 21448"/>
                    <a:gd name="connsiteY5" fmla="*/ 10153 h 2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8" h="21438">
                      <a:moveTo>
                        <a:pt x="21433" y="10153"/>
                      </a:moveTo>
                      <a:cubicBezTo>
                        <a:pt x="21743" y="16068"/>
                        <a:pt x="17199" y="21114"/>
                        <a:pt x="11285" y="21423"/>
                      </a:cubicBezTo>
                      <a:cubicBezTo>
                        <a:pt x="5370" y="21733"/>
                        <a:pt x="325" y="17189"/>
                        <a:pt x="15" y="11275"/>
                      </a:cubicBezTo>
                      <a:cubicBezTo>
                        <a:pt x="-286" y="5525"/>
                        <a:pt x="4007" y="564"/>
                        <a:pt x="9740" y="36"/>
                      </a:cubicBezTo>
                      <a:cubicBezTo>
                        <a:pt x="15710" y="-445"/>
                        <a:pt x="20940" y="4005"/>
                        <a:pt x="21420" y="9975"/>
                      </a:cubicBezTo>
                      <a:cubicBezTo>
                        <a:pt x="21425" y="10035"/>
                        <a:pt x="21429" y="10094"/>
                        <a:pt x="21433" y="10153"/>
                      </a:cubicBezTo>
                      <a:close/>
                    </a:path>
                  </a:pathLst>
                </a:custGeom>
                <a:solidFill>
                  <a:srgbClr val="263238"/>
                </a:solidFill>
                <a:ln w="6058" cap="flat">
                  <a:noFill/>
                  <a:prstDash val="solid"/>
                  <a:miter/>
                </a:ln>
              </p:spPr>
              <p:txBody>
                <a:bodyPr rtlCol="0" anchor="ctr"/>
                <a:lstStyle/>
                <a:p>
                  <a:endParaRPr lang="fr-FR"/>
                </a:p>
              </p:txBody>
            </p:sp>
            <p:sp>
              <p:nvSpPr>
                <p:cNvPr id="69" name="Forme libre : forme 68">
                  <a:extLst>
                    <a:ext uri="{FF2B5EF4-FFF2-40B4-BE49-F238E27FC236}">
                      <a16:creationId xmlns:a16="http://schemas.microsoft.com/office/drawing/2014/main" id="{5D2EA934-EE6D-3568-F714-4248EF01FEE0}"/>
                    </a:ext>
                  </a:extLst>
                </p:cNvPr>
                <p:cNvSpPr/>
                <p:nvPr/>
              </p:nvSpPr>
              <p:spPr>
                <a:xfrm>
                  <a:off x="2845593" y="3032611"/>
                  <a:ext cx="37442" cy="64342"/>
                </a:xfrm>
                <a:custGeom>
                  <a:avLst/>
                  <a:gdLst>
                    <a:gd name="connsiteX0" fmla="*/ 0 w 37442"/>
                    <a:gd name="connsiteY0" fmla="*/ 0 h 64342"/>
                    <a:gd name="connsiteX1" fmla="*/ 3878 w 37442"/>
                    <a:gd name="connsiteY1" fmla="*/ 64343 h 64342"/>
                    <a:gd name="connsiteX2" fmla="*/ 37442 w 37442"/>
                    <a:gd name="connsiteY2" fmla="*/ 52710 h 64342"/>
                    <a:gd name="connsiteX3" fmla="*/ 0 w 37442"/>
                    <a:gd name="connsiteY3" fmla="*/ 0 h 64342"/>
                  </a:gdLst>
                  <a:ahLst/>
                  <a:cxnLst>
                    <a:cxn ang="0">
                      <a:pos x="connsiteX0" y="connsiteY0"/>
                    </a:cxn>
                    <a:cxn ang="0">
                      <a:pos x="connsiteX1" y="connsiteY1"/>
                    </a:cxn>
                    <a:cxn ang="0">
                      <a:pos x="connsiteX2" y="connsiteY2"/>
                    </a:cxn>
                    <a:cxn ang="0">
                      <a:pos x="connsiteX3" y="connsiteY3"/>
                    </a:cxn>
                  </a:cxnLst>
                  <a:rect l="l" t="t" r="r" b="b"/>
                  <a:pathLst>
                    <a:path w="37442" h="64342">
                      <a:moveTo>
                        <a:pt x="0" y="0"/>
                      </a:moveTo>
                      <a:lnTo>
                        <a:pt x="3878" y="64343"/>
                      </a:lnTo>
                      <a:lnTo>
                        <a:pt x="37442" y="52710"/>
                      </a:lnTo>
                      <a:lnTo>
                        <a:pt x="0" y="0"/>
                      </a:lnTo>
                      <a:close/>
                    </a:path>
                  </a:pathLst>
                </a:custGeom>
                <a:solidFill>
                  <a:srgbClr val="F28F8F"/>
                </a:solidFill>
                <a:ln w="6058" cap="flat">
                  <a:noFill/>
                  <a:prstDash val="solid"/>
                  <a:miter/>
                </a:ln>
              </p:spPr>
              <p:txBody>
                <a:bodyPr rtlCol="0" anchor="ctr"/>
                <a:lstStyle/>
                <a:p>
                  <a:endParaRPr lang="fr-FR"/>
                </a:p>
              </p:txBody>
            </p:sp>
            <p:sp>
              <p:nvSpPr>
                <p:cNvPr id="70" name="Forme libre : forme 69">
                  <a:extLst>
                    <a:ext uri="{FF2B5EF4-FFF2-40B4-BE49-F238E27FC236}">
                      <a16:creationId xmlns:a16="http://schemas.microsoft.com/office/drawing/2014/main" id="{E3D9B238-E6D9-E75C-FD13-DE6C316B452B}"/>
                    </a:ext>
                  </a:extLst>
                </p:cNvPr>
                <p:cNvSpPr/>
                <p:nvPr/>
              </p:nvSpPr>
              <p:spPr>
                <a:xfrm>
                  <a:off x="2685748" y="3167416"/>
                  <a:ext cx="124947" cy="136077"/>
                </a:xfrm>
                <a:custGeom>
                  <a:avLst/>
                  <a:gdLst>
                    <a:gd name="connsiteX0" fmla="*/ 124947 w 124947"/>
                    <a:gd name="connsiteY0" fmla="*/ 77611 h 136077"/>
                    <a:gd name="connsiteX1" fmla="*/ 23465 w 124947"/>
                    <a:gd name="connsiteY1" fmla="*/ 18842 h 136077"/>
                    <a:gd name="connsiteX2" fmla="*/ 22556 w 124947"/>
                    <a:gd name="connsiteY2" fmla="*/ 0 h 136077"/>
                    <a:gd name="connsiteX3" fmla="*/ 79 w 124947"/>
                    <a:gd name="connsiteY3" fmla="*/ 31323 h 136077"/>
                    <a:gd name="connsiteX4" fmla="*/ 100349 w 124947"/>
                    <a:gd name="connsiteY4" fmla="*/ 136077 h 136077"/>
                    <a:gd name="connsiteX5" fmla="*/ 107741 w 124947"/>
                    <a:gd name="connsiteY5" fmla="*/ 97726 h 136077"/>
                    <a:gd name="connsiteX6" fmla="*/ 124947 w 124947"/>
                    <a:gd name="connsiteY6" fmla="*/ 77611 h 13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947" h="136077">
                      <a:moveTo>
                        <a:pt x="124947" y="77611"/>
                      </a:moveTo>
                      <a:cubicBezTo>
                        <a:pt x="95260" y="71553"/>
                        <a:pt x="30251" y="53377"/>
                        <a:pt x="23465" y="18842"/>
                      </a:cubicBezTo>
                      <a:lnTo>
                        <a:pt x="22556" y="0"/>
                      </a:lnTo>
                      <a:cubicBezTo>
                        <a:pt x="11045" y="0"/>
                        <a:pt x="5774" y="12905"/>
                        <a:pt x="79" y="31323"/>
                      </a:cubicBezTo>
                      <a:cubicBezTo>
                        <a:pt x="-2284" y="79792"/>
                        <a:pt x="48912" y="124142"/>
                        <a:pt x="100349" y="136077"/>
                      </a:cubicBezTo>
                      <a:cubicBezTo>
                        <a:pt x="100349" y="136077"/>
                        <a:pt x="99016" y="110873"/>
                        <a:pt x="107741" y="97726"/>
                      </a:cubicBezTo>
                      <a:cubicBezTo>
                        <a:pt x="112442" y="90201"/>
                        <a:pt x="118241" y="83421"/>
                        <a:pt x="124947" y="77611"/>
                      </a:cubicBezTo>
                      <a:close/>
                    </a:path>
                  </a:pathLst>
                </a:custGeom>
                <a:solidFill>
                  <a:srgbClr val="C00000"/>
                </a:solidFill>
                <a:ln w="6058" cap="flat">
                  <a:noFill/>
                  <a:prstDash val="solid"/>
                  <a:miter/>
                </a:ln>
              </p:spPr>
              <p:txBody>
                <a:bodyPr rtlCol="0" anchor="ctr"/>
                <a:lstStyle/>
                <a:p>
                  <a:endParaRPr lang="fr-FR"/>
                </a:p>
              </p:txBody>
            </p:sp>
            <p:sp>
              <p:nvSpPr>
                <p:cNvPr id="71" name="Forme libre : forme 70">
                  <a:extLst>
                    <a:ext uri="{FF2B5EF4-FFF2-40B4-BE49-F238E27FC236}">
                      <a16:creationId xmlns:a16="http://schemas.microsoft.com/office/drawing/2014/main" id="{630E8566-6FC7-9324-4EDA-8E7F37DAFF7F}"/>
                    </a:ext>
                  </a:extLst>
                </p:cNvPr>
                <p:cNvSpPr/>
                <p:nvPr/>
              </p:nvSpPr>
              <p:spPr>
                <a:xfrm>
                  <a:off x="2810695" y="3178382"/>
                  <a:ext cx="48477" cy="104208"/>
                </a:xfrm>
                <a:custGeom>
                  <a:avLst/>
                  <a:gdLst>
                    <a:gd name="connsiteX0" fmla="*/ 4968 w 48477"/>
                    <a:gd name="connsiteY0" fmla="*/ 0 h 104208"/>
                    <a:gd name="connsiteX1" fmla="*/ 25689 w 48477"/>
                    <a:gd name="connsiteY1" fmla="*/ 12117 h 104208"/>
                    <a:gd name="connsiteX2" fmla="*/ 42229 w 48477"/>
                    <a:gd name="connsiteY2" fmla="*/ 104209 h 104208"/>
                    <a:gd name="connsiteX3" fmla="*/ 29324 w 48477"/>
                    <a:gd name="connsiteY3" fmla="*/ 73915 h 104208"/>
                    <a:gd name="connsiteX4" fmla="*/ 0 w 48477"/>
                    <a:gd name="connsiteY4" fmla="*/ 66645 h 104208"/>
                    <a:gd name="connsiteX5" fmla="*/ 6059 w 48477"/>
                    <a:gd name="connsiteY5" fmla="*/ 32717 h 10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77" h="104208">
                      <a:moveTo>
                        <a:pt x="4968" y="0"/>
                      </a:moveTo>
                      <a:cubicBezTo>
                        <a:pt x="12744" y="2325"/>
                        <a:pt x="19850" y="6480"/>
                        <a:pt x="25689" y="12117"/>
                      </a:cubicBezTo>
                      <a:cubicBezTo>
                        <a:pt x="64222" y="51983"/>
                        <a:pt x="42229" y="104209"/>
                        <a:pt x="42229" y="104209"/>
                      </a:cubicBezTo>
                      <a:cubicBezTo>
                        <a:pt x="42229" y="104209"/>
                        <a:pt x="40532" y="81368"/>
                        <a:pt x="29324" y="73915"/>
                      </a:cubicBezTo>
                      <a:cubicBezTo>
                        <a:pt x="20397" y="68859"/>
                        <a:pt x="10255" y="66345"/>
                        <a:pt x="0" y="66645"/>
                      </a:cubicBezTo>
                      <a:cubicBezTo>
                        <a:pt x="9451" y="56588"/>
                        <a:pt x="10905" y="48469"/>
                        <a:pt x="6059" y="32717"/>
                      </a:cubicBezTo>
                      <a:close/>
                    </a:path>
                  </a:pathLst>
                </a:custGeom>
                <a:solidFill>
                  <a:srgbClr val="C00000"/>
                </a:solidFill>
                <a:ln w="6058" cap="flat">
                  <a:noFill/>
                  <a:prstDash val="solid"/>
                  <a:miter/>
                </a:ln>
              </p:spPr>
              <p:txBody>
                <a:bodyPr rtlCol="0" anchor="ctr"/>
                <a:lstStyle/>
                <a:p>
                  <a:endParaRPr lang="fr-FR"/>
                </a:p>
              </p:txBody>
            </p:sp>
          </p:grpSp>
          <p:grpSp>
            <p:nvGrpSpPr>
              <p:cNvPr id="15" name="Graphique 5">
                <a:extLst>
                  <a:ext uri="{FF2B5EF4-FFF2-40B4-BE49-F238E27FC236}">
                    <a16:creationId xmlns:a16="http://schemas.microsoft.com/office/drawing/2014/main" id="{22B41BD1-BF9D-C4D2-5687-92626942095B}"/>
                  </a:ext>
                </a:extLst>
              </p:cNvPr>
              <p:cNvGrpSpPr/>
              <p:nvPr/>
            </p:nvGrpSpPr>
            <p:grpSpPr>
              <a:xfrm>
                <a:off x="3187361" y="2878856"/>
                <a:ext cx="802404" cy="2037132"/>
                <a:chOff x="3187361" y="2878856"/>
                <a:chExt cx="802404" cy="2037132"/>
              </a:xfrm>
            </p:grpSpPr>
            <p:sp>
              <p:nvSpPr>
                <p:cNvPr id="20" name="Forme libre : forme 19">
                  <a:extLst>
                    <a:ext uri="{FF2B5EF4-FFF2-40B4-BE49-F238E27FC236}">
                      <a16:creationId xmlns:a16="http://schemas.microsoft.com/office/drawing/2014/main" id="{A7357FAF-7267-564A-5830-1EEDB6734026}"/>
                    </a:ext>
                  </a:extLst>
                </p:cNvPr>
                <p:cNvSpPr/>
                <p:nvPr/>
              </p:nvSpPr>
              <p:spPr>
                <a:xfrm>
                  <a:off x="3187361" y="3230910"/>
                  <a:ext cx="438827" cy="447193"/>
                </a:xfrm>
                <a:custGeom>
                  <a:avLst/>
                  <a:gdLst>
                    <a:gd name="connsiteX0" fmla="*/ 335467 w 438827"/>
                    <a:gd name="connsiteY0" fmla="*/ 86820 h 447193"/>
                    <a:gd name="connsiteX1" fmla="*/ 283969 w 438827"/>
                    <a:gd name="connsiteY1" fmla="*/ 270094 h 447193"/>
                    <a:gd name="connsiteX2" fmla="*/ 69917 w 438827"/>
                    <a:gd name="connsiteY2" fmla="*/ 356309 h 447193"/>
                    <a:gd name="connsiteX3" fmla="*/ 75975 w 438827"/>
                    <a:gd name="connsiteY3" fmla="*/ 384421 h 447193"/>
                    <a:gd name="connsiteX4" fmla="*/ 25143 w 438827"/>
                    <a:gd name="connsiteY4" fmla="*/ 363519 h 447193"/>
                    <a:gd name="connsiteX5" fmla="*/ 0 w 438827"/>
                    <a:gd name="connsiteY5" fmla="*/ 389753 h 447193"/>
                    <a:gd name="connsiteX6" fmla="*/ 64888 w 438827"/>
                    <a:gd name="connsiteY6" fmla="*/ 446462 h 447193"/>
                    <a:gd name="connsiteX7" fmla="*/ 90880 w 438827"/>
                    <a:gd name="connsiteY7" fmla="*/ 439918 h 447193"/>
                    <a:gd name="connsiteX8" fmla="*/ 120749 w 438827"/>
                    <a:gd name="connsiteY8" fmla="*/ 427074 h 447193"/>
                    <a:gd name="connsiteX9" fmla="*/ 165764 w 438827"/>
                    <a:gd name="connsiteY9" fmla="*/ 412291 h 447193"/>
                    <a:gd name="connsiteX10" fmla="*/ 331953 w 438827"/>
                    <a:gd name="connsiteY10" fmla="*/ 365276 h 447193"/>
                    <a:gd name="connsiteX11" fmla="*/ 379877 w 438827"/>
                    <a:gd name="connsiteY11" fmla="*/ 309476 h 447193"/>
                    <a:gd name="connsiteX12" fmla="*/ 438828 w 438827"/>
                    <a:gd name="connsiteY12" fmla="*/ 123172 h 447193"/>
                    <a:gd name="connsiteX13" fmla="*/ 438828 w 438827"/>
                    <a:gd name="connsiteY13" fmla="*/ 0 h 447193"/>
                    <a:gd name="connsiteX14" fmla="*/ 335467 w 438827"/>
                    <a:gd name="connsiteY14" fmla="*/ 86820 h 44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827" h="447193">
                      <a:moveTo>
                        <a:pt x="335467" y="86820"/>
                      </a:moveTo>
                      <a:cubicBezTo>
                        <a:pt x="312565" y="153465"/>
                        <a:pt x="283969" y="270094"/>
                        <a:pt x="283969" y="270094"/>
                      </a:cubicBezTo>
                      <a:lnTo>
                        <a:pt x="69917" y="356309"/>
                      </a:lnTo>
                      <a:lnTo>
                        <a:pt x="75975" y="384421"/>
                      </a:lnTo>
                      <a:lnTo>
                        <a:pt x="25143" y="363519"/>
                      </a:lnTo>
                      <a:lnTo>
                        <a:pt x="0" y="389753"/>
                      </a:lnTo>
                      <a:cubicBezTo>
                        <a:pt x="0" y="389753"/>
                        <a:pt x="27809" y="454762"/>
                        <a:pt x="64888" y="446462"/>
                      </a:cubicBezTo>
                      <a:cubicBezTo>
                        <a:pt x="73665" y="444759"/>
                        <a:pt x="82343" y="442575"/>
                        <a:pt x="90880" y="439918"/>
                      </a:cubicBezTo>
                      <a:cubicBezTo>
                        <a:pt x="102573" y="435798"/>
                        <a:pt x="111661" y="430648"/>
                        <a:pt x="120749" y="427074"/>
                      </a:cubicBezTo>
                      <a:cubicBezTo>
                        <a:pt x="134199" y="421863"/>
                        <a:pt x="147892" y="417622"/>
                        <a:pt x="165764" y="412291"/>
                      </a:cubicBezTo>
                      <a:cubicBezTo>
                        <a:pt x="235742" y="391449"/>
                        <a:pt x="310081" y="371940"/>
                        <a:pt x="331953" y="365276"/>
                      </a:cubicBezTo>
                      <a:cubicBezTo>
                        <a:pt x="365518" y="354976"/>
                        <a:pt x="365942" y="347948"/>
                        <a:pt x="379877" y="309476"/>
                      </a:cubicBezTo>
                      <a:cubicBezTo>
                        <a:pt x="399931" y="253978"/>
                        <a:pt x="438828" y="123172"/>
                        <a:pt x="438828" y="123172"/>
                      </a:cubicBezTo>
                      <a:lnTo>
                        <a:pt x="438828" y="0"/>
                      </a:lnTo>
                      <a:cubicBezTo>
                        <a:pt x="394600" y="485"/>
                        <a:pt x="360065" y="14844"/>
                        <a:pt x="335467" y="86820"/>
                      </a:cubicBezTo>
                      <a:close/>
                    </a:path>
                  </a:pathLst>
                </a:custGeom>
                <a:solidFill>
                  <a:srgbClr val="B16668"/>
                </a:solidFill>
                <a:ln w="6058" cap="flat">
                  <a:noFill/>
                  <a:prstDash val="solid"/>
                  <a:miter/>
                </a:ln>
              </p:spPr>
              <p:txBody>
                <a:bodyPr rtlCol="0" anchor="ctr"/>
                <a:lstStyle/>
                <a:p>
                  <a:endParaRPr lang="fr-FR"/>
                </a:p>
              </p:txBody>
            </p:sp>
            <p:grpSp>
              <p:nvGrpSpPr>
                <p:cNvPr id="21" name="Graphique 5">
                  <a:extLst>
                    <a:ext uri="{FF2B5EF4-FFF2-40B4-BE49-F238E27FC236}">
                      <a16:creationId xmlns:a16="http://schemas.microsoft.com/office/drawing/2014/main" id="{EA3FB45C-18D5-7D79-447D-8B54604860D1}"/>
                    </a:ext>
                  </a:extLst>
                </p:cNvPr>
                <p:cNvGrpSpPr/>
                <p:nvPr/>
              </p:nvGrpSpPr>
              <p:grpSpPr>
                <a:xfrm>
                  <a:off x="3467200" y="2878856"/>
                  <a:ext cx="472833" cy="2037132"/>
                  <a:chOff x="3467200" y="2878856"/>
                  <a:chExt cx="472833" cy="2037132"/>
                </a:xfrm>
              </p:grpSpPr>
              <p:sp>
                <p:nvSpPr>
                  <p:cNvPr id="24" name="Forme libre : forme 23">
                    <a:extLst>
                      <a:ext uri="{FF2B5EF4-FFF2-40B4-BE49-F238E27FC236}">
                        <a16:creationId xmlns:a16="http://schemas.microsoft.com/office/drawing/2014/main" id="{3037BDED-2E14-A06B-34E4-A72EF22DECAE}"/>
                      </a:ext>
                    </a:extLst>
                  </p:cNvPr>
                  <p:cNvSpPr/>
                  <p:nvPr/>
                </p:nvSpPr>
                <p:spPr>
                  <a:xfrm>
                    <a:off x="3833548" y="4662144"/>
                    <a:ext cx="106485" cy="253844"/>
                  </a:xfrm>
                  <a:custGeom>
                    <a:avLst/>
                    <a:gdLst>
                      <a:gd name="connsiteX0" fmla="*/ 79033 w 106485"/>
                      <a:gd name="connsiteY0" fmla="*/ 0 h 253844"/>
                      <a:gd name="connsiteX1" fmla="*/ 90181 w 106485"/>
                      <a:gd name="connsiteY1" fmla="*/ 61192 h 253844"/>
                      <a:gd name="connsiteX2" fmla="*/ 101692 w 106485"/>
                      <a:gd name="connsiteY2" fmla="*/ 140863 h 253844"/>
                      <a:gd name="connsiteX3" fmla="*/ 87030 w 106485"/>
                      <a:gd name="connsiteY3" fmla="*/ 231380 h 253844"/>
                      <a:gd name="connsiteX4" fmla="*/ 12267 w 106485"/>
                      <a:gd name="connsiteY4" fmla="*/ 237438 h 253844"/>
                      <a:gd name="connsiteX5" fmla="*/ 1361 w 106485"/>
                      <a:gd name="connsiteY5" fmla="*/ 125051 h 253844"/>
                      <a:gd name="connsiteX6" fmla="*/ 3179 w 106485"/>
                      <a:gd name="connsiteY6" fmla="*/ 59738 h 253844"/>
                      <a:gd name="connsiteX7" fmla="*/ 5663 w 106485"/>
                      <a:gd name="connsiteY7" fmla="*/ 9936 h 253844"/>
                      <a:gd name="connsiteX8" fmla="*/ 79033 w 106485"/>
                      <a:gd name="connsiteY8" fmla="*/ 0 h 25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485" h="253844">
                        <a:moveTo>
                          <a:pt x="79033" y="0"/>
                        </a:moveTo>
                        <a:cubicBezTo>
                          <a:pt x="83799" y="20192"/>
                          <a:pt x="87520" y="40617"/>
                          <a:pt x="90181" y="61192"/>
                        </a:cubicBezTo>
                        <a:cubicBezTo>
                          <a:pt x="93150" y="84276"/>
                          <a:pt x="94967" y="101361"/>
                          <a:pt x="101692" y="140863"/>
                        </a:cubicBezTo>
                        <a:cubicBezTo>
                          <a:pt x="107751" y="176852"/>
                          <a:pt x="112477" y="204358"/>
                          <a:pt x="87030" y="231380"/>
                        </a:cubicBezTo>
                        <a:cubicBezTo>
                          <a:pt x="64674" y="255190"/>
                          <a:pt x="25232" y="264339"/>
                          <a:pt x="12267" y="237438"/>
                        </a:cubicBezTo>
                        <a:cubicBezTo>
                          <a:pt x="-2577" y="206539"/>
                          <a:pt x="-638" y="156313"/>
                          <a:pt x="1361" y="125051"/>
                        </a:cubicBezTo>
                        <a:cubicBezTo>
                          <a:pt x="3361" y="93788"/>
                          <a:pt x="2936" y="84639"/>
                          <a:pt x="3179" y="59738"/>
                        </a:cubicBezTo>
                        <a:cubicBezTo>
                          <a:pt x="3179" y="37806"/>
                          <a:pt x="4451" y="28839"/>
                          <a:pt x="5663" y="9936"/>
                        </a:cubicBezTo>
                        <a:cubicBezTo>
                          <a:pt x="29716" y="8361"/>
                          <a:pt x="55041" y="1878"/>
                          <a:pt x="79033" y="0"/>
                        </a:cubicBezTo>
                        <a:close/>
                      </a:path>
                    </a:pathLst>
                  </a:custGeom>
                  <a:solidFill>
                    <a:srgbClr val="37474F"/>
                  </a:solidFill>
                  <a:ln w="6058"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3B1CEA7A-E5F3-A471-EFF1-1F0BA062CC88}"/>
                      </a:ext>
                    </a:extLst>
                  </p:cNvPr>
                  <p:cNvSpPr/>
                  <p:nvPr/>
                </p:nvSpPr>
                <p:spPr>
                  <a:xfrm>
                    <a:off x="3633035" y="4683834"/>
                    <a:ext cx="13692" cy="94757"/>
                  </a:xfrm>
                  <a:custGeom>
                    <a:avLst/>
                    <a:gdLst>
                      <a:gd name="connsiteX0" fmla="*/ 13693 w 13692"/>
                      <a:gd name="connsiteY0" fmla="*/ 94757 h 94757"/>
                      <a:gd name="connsiteX1" fmla="*/ 5453 w 13692"/>
                      <a:gd name="connsiteY1" fmla="*/ 93545 h 94757"/>
                      <a:gd name="connsiteX2" fmla="*/ 0 w 13692"/>
                      <a:gd name="connsiteY2" fmla="*/ 31747 h 94757"/>
                      <a:gd name="connsiteX3" fmla="*/ 11754 w 13692"/>
                      <a:gd name="connsiteY3" fmla="*/ 0 h 94757"/>
                    </a:gdLst>
                    <a:ahLst/>
                    <a:cxnLst>
                      <a:cxn ang="0">
                        <a:pos x="connsiteX0" y="connsiteY0"/>
                      </a:cxn>
                      <a:cxn ang="0">
                        <a:pos x="connsiteX1" y="connsiteY1"/>
                      </a:cxn>
                      <a:cxn ang="0">
                        <a:pos x="connsiteX2" y="connsiteY2"/>
                      </a:cxn>
                      <a:cxn ang="0">
                        <a:pos x="connsiteX3" y="connsiteY3"/>
                      </a:cxn>
                    </a:cxnLst>
                    <a:rect l="l" t="t" r="r" b="b"/>
                    <a:pathLst>
                      <a:path w="13692" h="94757">
                        <a:moveTo>
                          <a:pt x="13693" y="94757"/>
                        </a:moveTo>
                        <a:lnTo>
                          <a:pt x="5453" y="93545"/>
                        </a:lnTo>
                        <a:cubicBezTo>
                          <a:pt x="4907" y="67614"/>
                          <a:pt x="6422" y="43986"/>
                          <a:pt x="0" y="31747"/>
                        </a:cubicBezTo>
                        <a:lnTo>
                          <a:pt x="11754" y="0"/>
                        </a:lnTo>
                        <a:close/>
                      </a:path>
                    </a:pathLst>
                  </a:custGeom>
                  <a:solidFill>
                    <a:srgbClr val="263238"/>
                  </a:solidFill>
                  <a:ln w="6058"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297F8236-9137-90EF-6EEB-44FE73A1FDA1}"/>
                      </a:ext>
                    </a:extLst>
                  </p:cNvPr>
                  <p:cNvSpPr/>
                  <p:nvPr/>
                </p:nvSpPr>
                <p:spPr>
                  <a:xfrm>
                    <a:off x="3644789" y="4660690"/>
                    <a:ext cx="22235" cy="117901"/>
                  </a:xfrm>
                  <a:custGeom>
                    <a:avLst/>
                    <a:gdLst>
                      <a:gd name="connsiteX0" fmla="*/ 22235 w 22235"/>
                      <a:gd name="connsiteY0" fmla="*/ 0 h 117901"/>
                      <a:gd name="connsiteX1" fmla="*/ 9573 w 22235"/>
                      <a:gd name="connsiteY1" fmla="*/ 70886 h 117901"/>
                      <a:gd name="connsiteX2" fmla="*/ 10481 w 22235"/>
                      <a:gd name="connsiteY2" fmla="*/ 115599 h 117901"/>
                      <a:gd name="connsiteX3" fmla="*/ 1939 w 22235"/>
                      <a:gd name="connsiteY3" fmla="*/ 117901 h 117901"/>
                      <a:gd name="connsiteX4" fmla="*/ 0 w 22235"/>
                      <a:gd name="connsiteY4" fmla="*/ 23144 h 117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35" h="117901">
                        <a:moveTo>
                          <a:pt x="22235" y="0"/>
                        </a:moveTo>
                        <a:cubicBezTo>
                          <a:pt x="20357" y="17752"/>
                          <a:pt x="10118" y="35928"/>
                          <a:pt x="9573" y="70886"/>
                        </a:cubicBezTo>
                        <a:cubicBezTo>
                          <a:pt x="8779" y="85792"/>
                          <a:pt x="9082" y="100737"/>
                          <a:pt x="10481" y="115599"/>
                        </a:cubicBezTo>
                        <a:lnTo>
                          <a:pt x="1939" y="117901"/>
                        </a:lnTo>
                        <a:lnTo>
                          <a:pt x="0" y="23144"/>
                        </a:lnTo>
                        <a:close/>
                      </a:path>
                    </a:pathLst>
                  </a:custGeom>
                  <a:solidFill>
                    <a:srgbClr val="263238"/>
                  </a:solidFill>
                  <a:ln w="6058"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EF622DA0-5DFF-419C-5733-6FCCEBB734D5}"/>
                      </a:ext>
                    </a:extLst>
                  </p:cNvPr>
                  <p:cNvSpPr/>
                  <p:nvPr/>
                </p:nvSpPr>
                <p:spPr>
                  <a:xfrm>
                    <a:off x="3471693" y="4642981"/>
                    <a:ext cx="197406" cy="184578"/>
                  </a:xfrm>
                  <a:custGeom>
                    <a:avLst/>
                    <a:gdLst>
                      <a:gd name="connsiteX0" fmla="*/ 0 w 197406"/>
                      <a:gd name="connsiteY0" fmla="*/ 159421 h 184578"/>
                      <a:gd name="connsiteX1" fmla="*/ 4847 w 197406"/>
                      <a:gd name="connsiteY1" fmla="*/ 173174 h 184578"/>
                      <a:gd name="connsiteX2" fmla="*/ 64282 w 197406"/>
                      <a:gd name="connsiteY2" fmla="*/ 184140 h 184578"/>
                      <a:gd name="connsiteX3" fmla="*/ 141409 w 197406"/>
                      <a:gd name="connsiteY3" fmla="*/ 155968 h 184578"/>
                      <a:gd name="connsiteX4" fmla="*/ 163402 w 197406"/>
                      <a:gd name="connsiteY4" fmla="*/ 86839 h 184578"/>
                      <a:gd name="connsiteX5" fmla="*/ 195331 w 197406"/>
                      <a:gd name="connsiteY5" fmla="*/ 17709 h 184578"/>
                      <a:gd name="connsiteX6" fmla="*/ 196664 w 197406"/>
                      <a:gd name="connsiteY6" fmla="*/ 18 h 184578"/>
                      <a:gd name="connsiteX7" fmla="*/ 142681 w 197406"/>
                      <a:gd name="connsiteY7" fmla="*/ 39642 h 184578"/>
                      <a:gd name="connsiteX8" fmla="*/ 76763 w 197406"/>
                      <a:gd name="connsiteY8" fmla="*/ 141366 h 184578"/>
                      <a:gd name="connsiteX9" fmla="*/ 0 w 197406"/>
                      <a:gd name="connsiteY9" fmla="*/ 159421 h 184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406" h="184578">
                        <a:moveTo>
                          <a:pt x="0" y="159421"/>
                        </a:moveTo>
                        <a:cubicBezTo>
                          <a:pt x="0" y="159421"/>
                          <a:pt x="364" y="169781"/>
                          <a:pt x="4847" y="173174"/>
                        </a:cubicBezTo>
                        <a:cubicBezTo>
                          <a:pt x="9330" y="176567"/>
                          <a:pt x="18721" y="186806"/>
                          <a:pt x="64282" y="184140"/>
                        </a:cubicBezTo>
                        <a:cubicBezTo>
                          <a:pt x="109843" y="181475"/>
                          <a:pt x="125838" y="170205"/>
                          <a:pt x="141409" y="155968"/>
                        </a:cubicBezTo>
                        <a:cubicBezTo>
                          <a:pt x="156979" y="141730"/>
                          <a:pt x="161039" y="104469"/>
                          <a:pt x="163402" y="86839"/>
                        </a:cubicBezTo>
                        <a:cubicBezTo>
                          <a:pt x="167885" y="52728"/>
                          <a:pt x="182062" y="34855"/>
                          <a:pt x="195331" y="17709"/>
                        </a:cubicBezTo>
                        <a:cubicBezTo>
                          <a:pt x="197531" y="12077"/>
                          <a:pt x="197995" y="5916"/>
                          <a:pt x="196664" y="18"/>
                        </a:cubicBezTo>
                        <a:cubicBezTo>
                          <a:pt x="196664" y="18"/>
                          <a:pt x="158979" y="-2102"/>
                          <a:pt x="142681" y="39642"/>
                        </a:cubicBezTo>
                        <a:cubicBezTo>
                          <a:pt x="126383" y="81386"/>
                          <a:pt x="113600" y="129794"/>
                          <a:pt x="76763" y="141366"/>
                        </a:cubicBezTo>
                        <a:cubicBezTo>
                          <a:pt x="51572" y="148963"/>
                          <a:pt x="25936" y="154993"/>
                          <a:pt x="0" y="159421"/>
                        </a:cubicBezTo>
                        <a:close/>
                      </a:path>
                    </a:pathLst>
                  </a:custGeom>
                  <a:solidFill>
                    <a:srgbClr val="263238"/>
                  </a:solidFill>
                  <a:ln w="6058"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6415AF0D-6364-5BE9-28C3-1B0B803111D6}"/>
                      </a:ext>
                    </a:extLst>
                  </p:cNvPr>
                  <p:cNvSpPr/>
                  <p:nvPr/>
                </p:nvSpPr>
                <p:spPr>
                  <a:xfrm>
                    <a:off x="3469498" y="3567286"/>
                    <a:ext cx="452639" cy="1276082"/>
                  </a:xfrm>
                  <a:custGeom>
                    <a:avLst/>
                    <a:gdLst>
                      <a:gd name="connsiteX0" fmla="*/ 443083 w 452639"/>
                      <a:gd name="connsiteY0" fmla="*/ 1094858 h 1276082"/>
                      <a:gd name="connsiteX1" fmla="*/ 445809 w 452639"/>
                      <a:gd name="connsiteY1" fmla="*/ 974533 h 1276082"/>
                      <a:gd name="connsiteX2" fmla="*/ 449081 w 452639"/>
                      <a:gd name="connsiteY2" fmla="*/ 803195 h 1276082"/>
                      <a:gd name="connsiteX3" fmla="*/ 429208 w 452639"/>
                      <a:gd name="connsiteY3" fmla="*/ 619194 h 1276082"/>
                      <a:gd name="connsiteX4" fmla="*/ 431995 w 452639"/>
                      <a:gd name="connsiteY4" fmla="*/ 169581 h 1276082"/>
                      <a:gd name="connsiteX5" fmla="*/ 376922 w 452639"/>
                      <a:gd name="connsiteY5" fmla="*/ 58829 h 1276082"/>
                      <a:gd name="connsiteX6" fmla="*/ 351900 w 452639"/>
                      <a:gd name="connsiteY6" fmla="*/ 0 h 1276082"/>
                      <a:gd name="connsiteX7" fmla="*/ 217277 w 452639"/>
                      <a:gd name="connsiteY7" fmla="*/ 26173 h 1276082"/>
                      <a:gd name="connsiteX8" fmla="*/ 100709 w 452639"/>
                      <a:gd name="connsiteY8" fmla="*/ 3514 h 1276082"/>
                      <a:gd name="connsiteX9" fmla="*/ 69870 w 452639"/>
                      <a:gd name="connsiteY9" fmla="*/ 602169 h 1276082"/>
                      <a:gd name="connsiteX10" fmla="*/ 84290 w 452639"/>
                      <a:gd name="connsiteY10" fmla="*/ 881836 h 1276082"/>
                      <a:gd name="connsiteX11" fmla="*/ 91439 w 452639"/>
                      <a:gd name="connsiteY11" fmla="*/ 1021184 h 1276082"/>
                      <a:gd name="connsiteX12" fmla="*/ 77928 w 452639"/>
                      <a:gd name="connsiteY12" fmla="*/ 1090071 h 1276082"/>
                      <a:gd name="connsiteX13" fmla="*/ 49634 w 452639"/>
                      <a:gd name="connsiteY13" fmla="*/ 1159806 h 1276082"/>
                      <a:gd name="connsiteX14" fmla="*/ 39153 w 452639"/>
                      <a:gd name="connsiteY14" fmla="*/ 1176286 h 1276082"/>
                      <a:gd name="connsiteX15" fmla="*/ 19826 w 452639"/>
                      <a:gd name="connsiteY15" fmla="*/ 1195068 h 1276082"/>
                      <a:gd name="connsiteX16" fmla="*/ 135 w 452639"/>
                      <a:gd name="connsiteY16" fmla="*/ 1224149 h 1276082"/>
                      <a:gd name="connsiteX17" fmla="*/ 19038 w 452639"/>
                      <a:gd name="connsiteY17" fmla="*/ 1242325 h 1276082"/>
                      <a:gd name="connsiteX18" fmla="*/ 89197 w 452639"/>
                      <a:gd name="connsiteY18" fmla="*/ 1242325 h 1276082"/>
                      <a:gd name="connsiteX19" fmla="*/ 146209 w 452639"/>
                      <a:gd name="connsiteY19" fmla="*/ 1206397 h 1276082"/>
                      <a:gd name="connsiteX20" fmla="*/ 151541 w 452639"/>
                      <a:gd name="connsiteY20" fmla="*/ 1186767 h 1276082"/>
                      <a:gd name="connsiteX21" fmla="*/ 168687 w 452639"/>
                      <a:gd name="connsiteY21" fmla="*/ 1121697 h 1276082"/>
                      <a:gd name="connsiteX22" fmla="*/ 180925 w 452639"/>
                      <a:gd name="connsiteY22" fmla="*/ 1096675 h 1276082"/>
                      <a:gd name="connsiteX23" fmla="*/ 195102 w 452639"/>
                      <a:gd name="connsiteY23" fmla="*/ 1068321 h 1276082"/>
                      <a:gd name="connsiteX24" fmla="*/ 180259 w 452639"/>
                      <a:gd name="connsiteY24" fmla="*/ 1033544 h 1276082"/>
                      <a:gd name="connsiteX25" fmla="*/ 180259 w 452639"/>
                      <a:gd name="connsiteY25" fmla="*/ 1033544 h 1276082"/>
                      <a:gd name="connsiteX26" fmla="*/ 177350 w 452639"/>
                      <a:gd name="connsiteY26" fmla="*/ 977259 h 1276082"/>
                      <a:gd name="connsiteX27" fmla="*/ 212915 w 452639"/>
                      <a:gd name="connsiteY27" fmla="*/ 744728 h 1276082"/>
                      <a:gd name="connsiteX28" fmla="*/ 210067 w 452639"/>
                      <a:gd name="connsiteY28" fmla="*/ 605380 h 1276082"/>
                      <a:gd name="connsiteX29" fmla="*/ 244601 w 452639"/>
                      <a:gd name="connsiteY29" fmla="*/ 432587 h 1276082"/>
                      <a:gd name="connsiteX30" fmla="*/ 277863 w 452639"/>
                      <a:gd name="connsiteY30" fmla="*/ 625919 h 1276082"/>
                      <a:gd name="connsiteX31" fmla="*/ 351597 w 452639"/>
                      <a:gd name="connsiteY31" fmla="*/ 972897 h 1276082"/>
                      <a:gd name="connsiteX32" fmla="*/ 369773 w 452639"/>
                      <a:gd name="connsiteY32" fmla="*/ 1100613 h 1276082"/>
                      <a:gd name="connsiteX33" fmla="*/ 380497 w 452639"/>
                      <a:gd name="connsiteY33" fmla="*/ 1242931 h 1276082"/>
                      <a:gd name="connsiteX34" fmla="*/ 451322 w 452639"/>
                      <a:gd name="connsiteY34" fmla="*/ 1232995 h 1276082"/>
                      <a:gd name="connsiteX35" fmla="*/ 443083 w 452639"/>
                      <a:gd name="connsiteY35" fmla="*/ 1094858 h 127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39" h="1276082">
                        <a:moveTo>
                          <a:pt x="443083" y="1094858"/>
                        </a:moveTo>
                        <a:cubicBezTo>
                          <a:pt x="443083" y="1065413"/>
                          <a:pt x="443083" y="1026334"/>
                          <a:pt x="445809" y="974533"/>
                        </a:cubicBezTo>
                        <a:cubicBezTo>
                          <a:pt x="448899" y="913947"/>
                          <a:pt x="449323" y="867113"/>
                          <a:pt x="449081" y="803195"/>
                        </a:cubicBezTo>
                        <a:cubicBezTo>
                          <a:pt x="449081" y="754725"/>
                          <a:pt x="446354" y="711951"/>
                          <a:pt x="429208" y="619194"/>
                        </a:cubicBezTo>
                        <a:cubicBezTo>
                          <a:pt x="447384" y="432890"/>
                          <a:pt x="453988" y="240346"/>
                          <a:pt x="431995" y="169581"/>
                        </a:cubicBezTo>
                        <a:cubicBezTo>
                          <a:pt x="413153" y="108995"/>
                          <a:pt x="393886" y="88577"/>
                          <a:pt x="376922" y="58829"/>
                        </a:cubicBezTo>
                        <a:cubicBezTo>
                          <a:pt x="368077" y="43440"/>
                          <a:pt x="351900" y="20599"/>
                          <a:pt x="351900" y="0"/>
                        </a:cubicBezTo>
                        <a:cubicBezTo>
                          <a:pt x="308980" y="16801"/>
                          <a:pt x="263366" y="25670"/>
                          <a:pt x="217277" y="26173"/>
                        </a:cubicBezTo>
                        <a:cubicBezTo>
                          <a:pt x="130881" y="26961"/>
                          <a:pt x="100709" y="3514"/>
                          <a:pt x="100709" y="3514"/>
                        </a:cubicBezTo>
                        <a:cubicBezTo>
                          <a:pt x="100709" y="3514"/>
                          <a:pt x="61751" y="454883"/>
                          <a:pt x="69870" y="602169"/>
                        </a:cubicBezTo>
                        <a:cubicBezTo>
                          <a:pt x="74717" y="689353"/>
                          <a:pt x="81684" y="818402"/>
                          <a:pt x="84290" y="881836"/>
                        </a:cubicBezTo>
                        <a:cubicBezTo>
                          <a:pt x="86289" y="930729"/>
                          <a:pt x="91924" y="994345"/>
                          <a:pt x="91439" y="1021184"/>
                        </a:cubicBezTo>
                        <a:cubicBezTo>
                          <a:pt x="90543" y="1044709"/>
                          <a:pt x="85985" y="1067951"/>
                          <a:pt x="77928" y="1090071"/>
                        </a:cubicBezTo>
                        <a:cubicBezTo>
                          <a:pt x="70272" y="1113998"/>
                          <a:pt x="60814" y="1137309"/>
                          <a:pt x="49634" y="1159806"/>
                        </a:cubicBezTo>
                        <a:cubicBezTo>
                          <a:pt x="46915" y="1165756"/>
                          <a:pt x="43388" y="1171301"/>
                          <a:pt x="39153" y="1176286"/>
                        </a:cubicBezTo>
                        <a:cubicBezTo>
                          <a:pt x="33166" y="1182999"/>
                          <a:pt x="26707" y="1189275"/>
                          <a:pt x="19826" y="1195068"/>
                        </a:cubicBezTo>
                        <a:cubicBezTo>
                          <a:pt x="5891" y="1207185"/>
                          <a:pt x="-1077" y="1213244"/>
                          <a:pt x="135" y="1224149"/>
                        </a:cubicBezTo>
                        <a:cubicBezTo>
                          <a:pt x="1347" y="1235055"/>
                          <a:pt x="9647" y="1239780"/>
                          <a:pt x="19038" y="1242325"/>
                        </a:cubicBezTo>
                        <a:cubicBezTo>
                          <a:pt x="41455" y="1249050"/>
                          <a:pt x="66780" y="1246263"/>
                          <a:pt x="89197" y="1242325"/>
                        </a:cubicBezTo>
                        <a:cubicBezTo>
                          <a:pt x="111614" y="1238387"/>
                          <a:pt x="136636" y="1227784"/>
                          <a:pt x="146209" y="1206397"/>
                        </a:cubicBezTo>
                        <a:cubicBezTo>
                          <a:pt x="148746" y="1200085"/>
                          <a:pt x="150536" y="1193496"/>
                          <a:pt x="151541" y="1186767"/>
                        </a:cubicBezTo>
                        <a:cubicBezTo>
                          <a:pt x="155660" y="1164714"/>
                          <a:pt x="159417" y="1142236"/>
                          <a:pt x="168687" y="1121697"/>
                        </a:cubicBezTo>
                        <a:cubicBezTo>
                          <a:pt x="171945" y="1112979"/>
                          <a:pt x="176044" y="1104599"/>
                          <a:pt x="180925" y="1096675"/>
                        </a:cubicBezTo>
                        <a:cubicBezTo>
                          <a:pt x="186984" y="1088193"/>
                          <a:pt x="194012" y="1078923"/>
                          <a:pt x="195102" y="1068321"/>
                        </a:cubicBezTo>
                        <a:cubicBezTo>
                          <a:pt x="195951" y="1059475"/>
                          <a:pt x="189044" y="1046934"/>
                          <a:pt x="180259" y="1033544"/>
                        </a:cubicBezTo>
                        <a:lnTo>
                          <a:pt x="180259" y="1033544"/>
                        </a:lnTo>
                        <a:cubicBezTo>
                          <a:pt x="172503" y="1021911"/>
                          <a:pt x="174624" y="1013853"/>
                          <a:pt x="177350" y="977259"/>
                        </a:cubicBezTo>
                        <a:cubicBezTo>
                          <a:pt x="183409" y="898012"/>
                          <a:pt x="199343" y="841000"/>
                          <a:pt x="212915" y="744728"/>
                        </a:cubicBezTo>
                        <a:cubicBezTo>
                          <a:pt x="219640" y="696926"/>
                          <a:pt x="218125" y="658635"/>
                          <a:pt x="210067" y="605380"/>
                        </a:cubicBezTo>
                        <a:cubicBezTo>
                          <a:pt x="219276" y="542309"/>
                          <a:pt x="235210" y="476149"/>
                          <a:pt x="244601" y="432587"/>
                        </a:cubicBezTo>
                        <a:cubicBezTo>
                          <a:pt x="259809" y="523467"/>
                          <a:pt x="269563" y="556971"/>
                          <a:pt x="277863" y="625919"/>
                        </a:cubicBezTo>
                        <a:cubicBezTo>
                          <a:pt x="289314" y="721463"/>
                          <a:pt x="343054" y="921459"/>
                          <a:pt x="351597" y="972897"/>
                        </a:cubicBezTo>
                        <a:cubicBezTo>
                          <a:pt x="360140" y="1024335"/>
                          <a:pt x="365532" y="1058809"/>
                          <a:pt x="369773" y="1100613"/>
                        </a:cubicBezTo>
                        <a:cubicBezTo>
                          <a:pt x="373226" y="1136965"/>
                          <a:pt x="375832" y="1209669"/>
                          <a:pt x="380497" y="1242931"/>
                        </a:cubicBezTo>
                        <a:cubicBezTo>
                          <a:pt x="387767" y="1296065"/>
                          <a:pt x="442477" y="1279828"/>
                          <a:pt x="451322" y="1232995"/>
                        </a:cubicBezTo>
                        <a:cubicBezTo>
                          <a:pt x="456775" y="1201550"/>
                          <a:pt x="443567" y="1135511"/>
                          <a:pt x="443083" y="1094858"/>
                        </a:cubicBezTo>
                        <a:close/>
                      </a:path>
                    </a:pathLst>
                  </a:custGeom>
                  <a:solidFill>
                    <a:srgbClr val="B16668"/>
                  </a:solidFill>
                  <a:ln w="6058" cap="flat">
                    <a:noFill/>
                    <a:prstDash val="solid"/>
                    <a:miter/>
                  </a:ln>
                </p:spPr>
                <p:txBody>
                  <a:bodyPr rtlCol="0" anchor="ctr"/>
                  <a:lstStyle/>
                  <a:p>
                    <a:endParaRPr lang="fr-FR"/>
                  </a:p>
                </p:txBody>
              </p:sp>
              <p:sp>
                <p:nvSpPr>
                  <p:cNvPr id="29" name="Forme libre : forme 28">
                    <a:extLst>
                      <a:ext uri="{FF2B5EF4-FFF2-40B4-BE49-F238E27FC236}">
                        <a16:creationId xmlns:a16="http://schemas.microsoft.com/office/drawing/2014/main" id="{14C710C0-B4A7-D050-8BCA-F959E14CC17C}"/>
                      </a:ext>
                    </a:extLst>
                  </p:cNvPr>
                  <p:cNvSpPr/>
                  <p:nvPr/>
                </p:nvSpPr>
                <p:spPr>
                  <a:xfrm>
                    <a:off x="3533073" y="3598549"/>
                    <a:ext cx="389354" cy="625699"/>
                  </a:xfrm>
                  <a:custGeom>
                    <a:avLst/>
                    <a:gdLst>
                      <a:gd name="connsiteX0" fmla="*/ 34165 w 389354"/>
                      <a:gd name="connsiteY0" fmla="*/ 8422 h 625699"/>
                      <a:gd name="connsiteX1" fmla="*/ 2054 w 389354"/>
                      <a:gd name="connsiteY1" fmla="*/ 402718 h 625699"/>
                      <a:gd name="connsiteX2" fmla="*/ 2054 w 389354"/>
                      <a:gd name="connsiteY2" fmla="*/ 593505 h 625699"/>
                      <a:gd name="connsiteX3" fmla="*/ 304199 w 389354"/>
                      <a:gd name="connsiteY3" fmla="*/ 540916 h 625699"/>
                      <a:gd name="connsiteX4" fmla="*/ 369693 w 389354"/>
                      <a:gd name="connsiteY4" fmla="*/ 593747 h 625699"/>
                      <a:gd name="connsiteX5" fmla="*/ 389323 w 389354"/>
                      <a:gd name="connsiteY5" fmla="*/ 290815 h 625699"/>
                      <a:gd name="connsiteX6" fmla="*/ 346913 w 389354"/>
                      <a:gd name="connsiteY6" fmla="*/ 72704 h 625699"/>
                      <a:gd name="connsiteX7" fmla="*/ 297474 w 389354"/>
                      <a:gd name="connsiteY7" fmla="*/ 0 h 62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354" h="625699">
                        <a:moveTo>
                          <a:pt x="34165" y="8422"/>
                        </a:moveTo>
                        <a:cubicBezTo>
                          <a:pt x="29197" y="70947"/>
                          <a:pt x="6477" y="323471"/>
                          <a:pt x="2054" y="402718"/>
                        </a:cubicBezTo>
                        <a:cubicBezTo>
                          <a:pt x="-1520" y="466394"/>
                          <a:pt x="297" y="541582"/>
                          <a:pt x="2054" y="593505"/>
                        </a:cubicBezTo>
                        <a:cubicBezTo>
                          <a:pt x="43980" y="620708"/>
                          <a:pt x="215561" y="669662"/>
                          <a:pt x="304199" y="540916"/>
                        </a:cubicBezTo>
                        <a:cubicBezTo>
                          <a:pt x="322375" y="584720"/>
                          <a:pt x="344004" y="608530"/>
                          <a:pt x="369693" y="593747"/>
                        </a:cubicBezTo>
                        <a:cubicBezTo>
                          <a:pt x="369693" y="593747"/>
                          <a:pt x="388535" y="409625"/>
                          <a:pt x="389323" y="290815"/>
                        </a:cubicBezTo>
                        <a:cubicBezTo>
                          <a:pt x="390111" y="172005"/>
                          <a:pt x="375873" y="115417"/>
                          <a:pt x="346913" y="72704"/>
                        </a:cubicBezTo>
                        <a:cubicBezTo>
                          <a:pt x="317952" y="29990"/>
                          <a:pt x="297474" y="0"/>
                          <a:pt x="297474" y="0"/>
                        </a:cubicBezTo>
                        <a:close/>
                      </a:path>
                    </a:pathLst>
                  </a:custGeom>
                  <a:solidFill>
                    <a:srgbClr val="37474F"/>
                  </a:solidFill>
                  <a:ln w="6058"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236CF519-729A-CF29-6C13-7F76CBFD9432}"/>
                      </a:ext>
                    </a:extLst>
                  </p:cNvPr>
                  <p:cNvSpPr/>
                  <p:nvPr/>
                </p:nvSpPr>
                <p:spPr>
                  <a:xfrm>
                    <a:off x="3467200" y="4592469"/>
                    <a:ext cx="202842" cy="223914"/>
                  </a:xfrm>
                  <a:custGeom>
                    <a:avLst/>
                    <a:gdLst>
                      <a:gd name="connsiteX0" fmla="*/ 197158 w 202842"/>
                      <a:gd name="connsiteY0" fmla="*/ 24538 h 223914"/>
                      <a:gd name="connsiteX1" fmla="*/ 178498 w 202842"/>
                      <a:gd name="connsiteY1" fmla="*/ 0 h 223914"/>
                      <a:gd name="connsiteX2" fmla="*/ 163775 w 202842"/>
                      <a:gd name="connsiteY2" fmla="*/ 24235 h 223914"/>
                      <a:gd name="connsiteX3" fmla="*/ 142691 w 202842"/>
                      <a:gd name="connsiteY3" fmla="*/ 113660 h 223914"/>
                      <a:gd name="connsiteX4" fmla="*/ 101492 w 202842"/>
                      <a:gd name="connsiteY4" fmla="*/ 161826 h 223914"/>
                      <a:gd name="connsiteX5" fmla="*/ 63929 w 202842"/>
                      <a:gd name="connsiteY5" fmla="*/ 166067 h 223914"/>
                      <a:gd name="connsiteX6" fmla="*/ 63929 w 202842"/>
                      <a:gd name="connsiteY6" fmla="*/ 166067 h 223914"/>
                      <a:gd name="connsiteX7" fmla="*/ 45753 w 202842"/>
                      <a:gd name="connsiteY7" fmla="*/ 145771 h 223914"/>
                      <a:gd name="connsiteX8" fmla="*/ 4312 w 202842"/>
                      <a:gd name="connsiteY8" fmla="*/ 185334 h 223914"/>
                      <a:gd name="connsiteX9" fmla="*/ 6069 w 202842"/>
                      <a:gd name="connsiteY9" fmla="*/ 212174 h 223914"/>
                      <a:gd name="connsiteX10" fmla="*/ 84831 w 202842"/>
                      <a:gd name="connsiteY10" fmla="*/ 221019 h 223914"/>
                      <a:gd name="connsiteX11" fmla="*/ 151476 w 202842"/>
                      <a:gd name="connsiteY11" fmla="*/ 180063 h 223914"/>
                      <a:gd name="connsiteX12" fmla="*/ 161897 w 202842"/>
                      <a:gd name="connsiteY12" fmla="*/ 132927 h 223914"/>
                      <a:gd name="connsiteX13" fmla="*/ 179528 w 202842"/>
                      <a:gd name="connsiteY13" fmla="*/ 82943 h 223914"/>
                      <a:gd name="connsiteX14" fmla="*/ 182860 w 202842"/>
                      <a:gd name="connsiteY14" fmla="*/ 77611 h 223914"/>
                      <a:gd name="connsiteX15" fmla="*/ 182860 w 202842"/>
                      <a:gd name="connsiteY15" fmla="*/ 77611 h 223914"/>
                      <a:gd name="connsiteX16" fmla="*/ 194977 w 202842"/>
                      <a:gd name="connsiteY16" fmla="*/ 61677 h 223914"/>
                      <a:gd name="connsiteX17" fmla="*/ 202248 w 202842"/>
                      <a:gd name="connsiteY17" fmla="*/ 51377 h 223914"/>
                      <a:gd name="connsiteX18" fmla="*/ 197158 w 202842"/>
                      <a:gd name="connsiteY18" fmla="*/ 24538 h 22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2842" h="223914">
                        <a:moveTo>
                          <a:pt x="197158" y="24538"/>
                        </a:moveTo>
                        <a:cubicBezTo>
                          <a:pt x="190676" y="13087"/>
                          <a:pt x="184738" y="9876"/>
                          <a:pt x="178498" y="0"/>
                        </a:cubicBezTo>
                        <a:cubicBezTo>
                          <a:pt x="171301" y="6444"/>
                          <a:pt x="166178" y="14878"/>
                          <a:pt x="163775" y="24235"/>
                        </a:cubicBezTo>
                        <a:cubicBezTo>
                          <a:pt x="160988" y="33323"/>
                          <a:pt x="153718" y="78096"/>
                          <a:pt x="142691" y="113660"/>
                        </a:cubicBezTo>
                        <a:cubicBezTo>
                          <a:pt x="134451" y="140379"/>
                          <a:pt x="120577" y="154556"/>
                          <a:pt x="101492" y="161826"/>
                        </a:cubicBezTo>
                        <a:cubicBezTo>
                          <a:pt x="89517" y="166337"/>
                          <a:pt x="76608" y="167794"/>
                          <a:pt x="63929" y="166067"/>
                        </a:cubicBezTo>
                        <a:lnTo>
                          <a:pt x="63929" y="166067"/>
                        </a:lnTo>
                        <a:cubicBezTo>
                          <a:pt x="40239" y="162856"/>
                          <a:pt x="45753" y="145771"/>
                          <a:pt x="45753" y="145771"/>
                        </a:cubicBezTo>
                        <a:cubicBezTo>
                          <a:pt x="40300" y="153344"/>
                          <a:pt x="17701" y="171763"/>
                          <a:pt x="4312" y="185334"/>
                        </a:cubicBezTo>
                        <a:cubicBezTo>
                          <a:pt x="-3262" y="193029"/>
                          <a:pt x="313" y="204661"/>
                          <a:pt x="6069" y="212174"/>
                        </a:cubicBezTo>
                        <a:cubicBezTo>
                          <a:pt x="12673" y="217869"/>
                          <a:pt x="28122" y="229259"/>
                          <a:pt x="84831" y="221019"/>
                        </a:cubicBezTo>
                        <a:cubicBezTo>
                          <a:pt x="135118" y="213749"/>
                          <a:pt x="146872" y="190726"/>
                          <a:pt x="151476" y="180063"/>
                        </a:cubicBezTo>
                        <a:cubicBezTo>
                          <a:pt x="156493" y="164732"/>
                          <a:pt x="159984" y="148943"/>
                          <a:pt x="161897" y="132927"/>
                        </a:cubicBezTo>
                        <a:cubicBezTo>
                          <a:pt x="164744" y="115347"/>
                          <a:pt x="170715" y="98419"/>
                          <a:pt x="179528" y="82943"/>
                        </a:cubicBezTo>
                        <a:cubicBezTo>
                          <a:pt x="180679" y="81004"/>
                          <a:pt x="181769" y="79187"/>
                          <a:pt x="182860" y="77611"/>
                        </a:cubicBezTo>
                        <a:lnTo>
                          <a:pt x="182860" y="77611"/>
                        </a:lnTo>
                        <a:cubicBezTo>
                          <a:pt x="186620" y="72094"/>
                          <a:pt x="190665" y="66775"/>
                          <a:pt x="194977" y="61677"/>
                        </a:cubicBezTo>
                        <a:cubicBezTo>
                          <a:pt x="198491" y="57436"/>
                          <a:pt x="201036" y="55618"/>
                          <a:pt x="202248" y="51377"/>
                        </a:cubicBezTo>
                        <a:cubicBezTo>
                          <a:pt x="203897" y="42109"/>
                          <a:pt x="202086" y="32558"/>
                          <a:pt x="197158" y="24538"/>
                        </a:cubicBezTo>
                        <a:close/>
                      </a:path>
                    </a:pathLst>
                  </a:custGeom>
                  <a:solidFill>
                    <a:srgbClr val="37474F"/>
                  </a:solidFill>
                  <a:ln w="6058"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A7C77DD9-176C-4112-645A-F39E52A2C072}"/>
                      </a:ext>
                    </a:extLst>
                  </p:cNvPr>
                  <p:cNvSpPr/>
                  <p:nvPr/>
                </p:nvSpPr>
                <p:spPr>
                  <a:xfrm>
                    <a:off x="3522922" y="3230910"/>
                    <a:ext cx="326346" cy="369755"/>
                  </a:xfrm>
                  <a:custGeom>
                    <a:avLst/>
                    <a:gdLst>
                      <a:gd name="connsiteX0" fmla="*/ 34804 w 326346"/>
                      <a:gd name="connsiteY0" fmla="*/ 224230 h 369755"/>
                      <a:gd name="connsiteX1" fmla="*/ 47346 w 326346"/>
                      <a:gd name="connsiteY1" fmla="*/ 339890 h 369755"/>
                      <a:gd name="connsiteX2" fmla="*/ 298477 w 326346"/>
                      <a:gd name="connsiteY2" fmla="*/ 336376 h 369755"/>
                      <a:gd name="connsiteX3" fmla="*/ 326346 w 326346"/>
                      <a:gd name="connsiteY3" fmla="*/ 147770 h 369755"/>
                      <a:gd name="connsiteX4" fmla="*/ 315259 w 326346"/>
                      <a:gd name="connsiteY4" fmla="*/ 6422 h 369755"/>
                      <a:gd name="connsiteX5" fmla="*/ 234194 w 326346"/>
                      <a:gd name="connsiteY5" fmla="*/ 1212 h 369755"/>
                      <a:gd name="connsiteX6" fmla="*/ 147435 w 326346"/>
                      <a:gd name="connsiteY6" fmla="*/ 788 h 369755"/>
                      <a:gd name="connsiteX7" fmla="*/ 103085 w 326346"/>
                      <a:gd name="connsiteY7" fmla="*/ 0 h 369755"/>
                      <a:gd name="connsiteX8" fmla="*/ 7965 w 326346"/>
                      <a:gd name="connsiteY8" fmla="*/ 107177 h 369755"/>
                      <a:gd name="connsiteX9" fmla="*/ 34804 w 326346"/>
                      <a:gd name="connsiteY9" fmla="*/ 224230 h 36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46" h="369755">
                        <a:moveTo>
                          <a:pt x="34804" y="224230"/>
                        </a:moveTo>
                        <a:cubicBezTo>
                          <a:pt x="36137" y="249253"/>
                          <a:pt x="47346" y="339890"/>
                          <a:pt x="47346" y="339890"/>
                        </a:cubicBezTo>
                        <a:cubicBezTo>
                          <a:pt x="149555" y="409080"/>
                          <a:pt x="298477" y="336376"/>
                          <a:pt x="298477" y="336376"/>
                        </a:cubicBezTo>
                        <a:lnTo>
                          <a:pt x="326346" y="147770"/>
                        </a:lnTo>
                        <a:cubicBezTo>
                          <a:pt x="326346" y="147770"/>
                          <a:pt x="265215" y="85124"/>
                          <a:pt x="315259" y="6422"/>
                        </a:cubicBezTo>
                        <a:lnTo>
                          <a:pt x="234194" y="1212"/>
                        </a:lnTo>
                        <a:lnTo>
                          <a:pt x="147435" y="788"/>
                        </a:lnTo>
                        <a:lnTo>
                          <a:pt x="103085" y="0"/>
                        </a:lnTo>
                        <a:cubicBezTo>
                          <a:pt x="71883" y="22902"/>
                          <a:pt x="17961" y="81489"/>
                          <a:pt x="7965" y="107177"/>
                        </a:cubicBezTo>
                        <a:cubicBezTo>
                          <a:pt x="-2032" y="132866"/>
                          <a:pt x="-10635" y="170733"/>
                          <a:pt x="34804" y="224230"/>
                        </a:cubicBezTo>
                        <a:close/>
                      </a:path>
                    </a:pathLst>
                  </a:custGeom>
                  <a:solidFill>
                    <a:srgbClr val="77787B"/>
                  </a:solidFill>
                  <a:ln w="6058"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170694D1-D8C4-F4A3-448A-21503E480ABD}"/>
                      </a:ext>
                    </a:extLst>
                  </p:cNvPr>
                  <p:cNvSpPr/>
                  <p:nvPr/>
                </p:nvSpPr>
                <p:spPr>
                  <a:xfrm>
                    <a:off x="3522922" y="3230910"/>
                    <a:ext cx="326346" cy="369755"/>
                  </a:xfrm>
                  <a:custGeom>
                    <a:avLst/>
                    <a:gdLst>
                      <a:gd name="connsiteX0" fmla="*/ 34804 w 326346"/>
                      <a:gd name="connsiteY0" fmla="*/ 224230 h 369755"/>
                      <a:gd name="connsiteX1" fmla="*/ 47346 w 326346"/>
                      <a:gd name="connsiteY1" fmla="*/ 339890 h 369755"/>
                      <a:gd name="connsiteX2" fmla="*/ 298477 w 326346"/>
                      <a:gd name="connsiteY2" fmla="*/ 336376 h 369755"/>
                      <a:gd name="connsiteX3" fmla="*/ 326346 w 326346"/>
                      <a:gd name="connsiteY3" fmla="*/ 147770 h 369755"/>
                      <a:gd name="connsiteX4" fmla="*/ 315259 w 326346"/>
                      <a:gd name="connsiteY4" fmla="*/ 6422 h 369755"/>
                      <a:gd name="connsiteX5" fmla="*/ 234194 w 326346"/>
                      <a:gd name="connsiteY5" fmla="*/ 1212 h 369755"/>
                      <a:gd name="connsiteX6" fmla="*/ 147435 w 326346"/>
                      <a:gd name="connsiteY6" fmla="*/ 788 h 369755"/>
                      <a:gd name="connsiteX7" fmla="*/ 103085 w 326346"/>
                      <a:gd name="connsiteY7" fmla="*/ 0 h 369755"/>
                      <a:gd name="connsiteX8" fmla="*/ 7965 w 326346"/>
                      <a:gd name="connsiteY8" fmla="*/ 107177 h 369755"/>
                      <a:gd name="connsiteX9" fmla="*/ 34804 w 326346"/>
                      <a:gd name="connsiteY9" fmla="*/ 224230 h 36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46" h="369755">
                        <a:moveTo>
                          <a:pt x="34804" y="224230"/>
                        </a:moveTo>
                        <a:cubicBezTo>
                          <a:pt x="36137" y="249253"/>
                          <a:pt x="47346" y="339890"/>
                          <a:pt x="47346" y="339890"/>
                        </a:cubicBezTo>
                        <a:cubicBezTo>
                          <a:pt x="149555" y="409080"/>
                          <a:pt x="298477" y="336376"/>
                          <a:pt x="298477" y="336376"/>
                        </a:cubicBezTo>
                        <a:lnTo>
                          <a:pt x="326346" y="147770"/>
                        </a:lnTo>
                        <a:cubicBezTo>
                          <a:pt x="326346" y="147770"/>
                          <a:pt x="265215" y="85124"/>
                          <a:pt x="315259" y="6422"/>
                        </a:cubicBezTo>
                        <a:lnTo>
                          <a:pt x="234194" y="1212"/>
                        </a:lnTo>
                        <a:lnTo>
                          <a:pt x="147435" y="788"/>
                        </a:lnTo>
                        <a:lnTo>
                          <a:pt x="103085" y="0"/>
                        </a:lnTo>
                        <a:cubicBezTo>
                          <a:pt x="71883" y="22902"/>
                          <a:pt x="17961" y="81489"/>
                          <a:pt x="7965" y="107177"/>
                        </a:cubicBezTo>
                        <a:cubicBezTo>
                          <a:pt x="-2032" y="132866"/>
                          <a:pt x="-10635" y="170733"/>
                          <a:pt x="34804" y="224230"/>
                        </a:cubicBezTo>
                        <a:close/>
                      </a:path>
                    </a:pathLst>
                  </a:custGeom>
                  <a:solidFill>
                    <a:srgbClr val="FFFFFF"/>
                  </a:solidFill>
                  <a:ln w="6058"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6AB136AF-4427-9B4D-A1B5-A60D7D45305B}"/>
                      </a:ext>
                    </a:extLst>
                  </p:cNvPr>
                  <p:cNvSpPr/>
                  <p:nvPr/>
                </p:nvSpPr>
                <p:spPr>
                  <a:xfrm>
                    <a:off x="3657997" y="3399825"/>
                    <a:ext cx="131327" cy="80362"/>
                  </a:xfrm>
                  <a:custGeom>
                    <a:avLst/>
                    <a:gdLst>
                      <a:gd name="connsiteX0" fmla="*/ 0 w 131327"/>
                      <a:gd name="connsiteY0" fmla="*/ 51196 h 80362"/>
                      <a:gd name="connsiteX1" fmla="*/ 83670 w 131327"/>
                      <a:gd name="connsiteY1" fmla="*/ 61798 h 80362"/>
                      <a:gd name="connsiteX2" fmla="*/ 130624 w 131327"/>
                      <a:gd name="connsiteY2" fmla="*/ 0 h 80362"/>
                      <a:gd name="connsiteX3" fmla="*/ 88214 w 131327"/>
                      <a:gd name="connsiteY3" fmla="*/ 73249 h 80362"/>
                      <a:gd name="connsiteX4" fmla="*/ 0 w 131327"/>
                      <a:gd name="connsiteY4" fmla="*/ 51196 h 80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7" h="80362">
                        <a:moveTo>
                          <a:pt x="0" y="51196"/>
                        </a:moveTo>
                        <a:cubicBezTo>
                          <a:pt x="8846" y="62646"/>
                          <a:pt x="49923" y="76763"/>
                          <a:pt x="83670" y="61798"/>
                        </a:cubicBezTo>
                        <a:cubicBezTo>
                          <a:pt x="109407" y="51285"/>
                          <a:pt x="127393" y="27613"/>
                          <a:pt x="130624" y="0"/>
                        </a:cubicBezTo>
                        <a:cubicBezTo>
                          <a:pt x="130624" y="0"/>
                          <a:pt x="140258" y="52044"/>
                          <a:pt x="88214" y="73249"/>
                        </a:cubicBezTo>
                        <a:cubicBezTo>
                          <a:pt x="36170" y="94454"/>
                          <a:pt x="2666" y="62586"/>
                          <a:pt x="0" y="51196"/>
                        </a:cubicBezTo>
                        <a:close/>
                      </a:path>
                    </a:pathLst>
                  </a:custGeom>
                  <a:solidFill>
                    <a:srgbClr val="263238">
                      <a:alpha val="10000"/>
                    </a:srgbClr>
                  </a:solidFill>
                  <a:ln w="6058"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C0E56769-EEAF-DC6A-F692-04C032B29A5D}"/>
                      </a:ext>
                    </a:extLst>
                  </p:cNvPr>
                  <p:cNvSpPr/>
                  <p:nvPr/>
                </p:nvSpPr>
                <p:spPr>
                  <a:xfrm>
                    <a:off x="3534197" y="2879932"/>
                    <a:ext cx="315919" cy="314460"/>
                  </a:xfrm>
                  <a:custGeom>
                    <a:avLst/>
                    <a:gdLst>
                      <a:gd name="connsiteX0" fmla="*/ 76422 w 315919"/>
                      <a:gd name="connsiteY0" fmla="*/ 274639 h 314460"/>
                      <a:gd name="connsiteX1" fmla="*/ 229342 w 315919"/>
                      <a:gd name="connsiteY1" fmla="*/ 307598 h 314460"/>
                      <a:gd name="connsiteX2" fmla="*/ 315920 w 315919"/>
                      <a:gd name="connsiteY2" fmla="*/ 144439 h 314460"/>
                      <a:gd name="connsiteX3" fmla="*/ 154760 w 315919"/>
                      <a:gd name="connsiteY3" fmla="*/ 1 h 314460"/>
                      <a:gd name="connsiteX4" fmla="*/ 154760 w 315919"/>
                      <a:gd name="connsiteY4" fmla="*/ 1 h 314460"/>
                      <a:gd name="connsiteX5" fmla="*/ 29164 w 315919"/>
                      <a:gd name="connsiteY5" fmla="*/ 70221 h 314460"/>
                      <a:gd name="connsiteX6" fmla="*/ 40978 w 315919"/>
                      <a:gd name="connsiteY6" fmla="*/ 157223 h 31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919" h="314460">
                        <a:moveTo>
                          <a:pt x="76422" y="274639"/>
                        </a:moveTo>
                        <a:cubicBezTo>
                          <a:pt x="76422" y="274639"/>
                          <a:pt x="229342" y="334256"/>
                          <a:pt x="229342" y="307598"/>
                        </a:cubicBezTo>
                        <a:cubicBezTo>
                          <a:pt x="257999" y="254464"/>
                          <a:pt x="315920" y="237318"/>
                          <a:pt x="315920" y="144439"/>
                        </a:cubicBezTo>
                        <a:cubicBezTo>
                          <a:pt x="315920" y="47501"/>
                          <a:pt x="235340" y="1"/>
                          <a:pt x="154760" y="1"/>
                        </a:cubicBezTo>
                        <a:lnTo>
                          <a:pt x="154760" y="1"/>
                        </a:lnTo>
                        <a:cubicBezTo>
                          <a:pt x="103489" y="-194"/>
                          <a:pt x="55850" y="26441"/>
                          <a:pt x="29164" y="70221"/>
                        </a:cubicBezTo>
                        <a:cubicBezTo>
                          <a:pt x="-16821" y="82338"/>
                          <a:pt x="-5067" y="145833"/>
                          <a:pt x="40978" y="157223"/>
                        </a:cubicBezTo>
                        <a:close/>
                      </a:path>
                    </a:pathLst>
                  </a:custGeom>
                  <a:solidFill>
                    <a:srgbClr val="263238"/>
                  </a:solidFill>
                  <a:ln w="6058"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D9ACBBBE-FD17-567C-0C21-28F68B12C35D}"/>
                      </a:ext>
                    </a:extLst>
                  </p:cNvPr>
                  <p:cNvSpPr/>
                  <p:nvPr/>
                </p:nvSpPr>
                <p:spPr>
                  <a:xfrm>
                    <a:off x="3751163" y="3108804"/>
                    <a:ext cx="110730" cy="112032"/>
                  </a:xfrm>
                  <a:custGeom>
                    <a:avLst/>
                    <a:gdLst>
                      <a:gd name="connsiteX0" fmla="*/ 16374 w 110730"/>
                      <a:gd name="connsiteY0" fmla="*/ 99871 h 112032"/>
                      <a:gd name="connsiteX1" fmla="*/ 16071 w 110730"/>
                      <a:gd name="connsiteY1" fmla="*/ 21109 h 112032"/>
                      <a:gd name="connsiteX2" fmla="*/ 94349 w 110730"/>
                      <a:gd name="connsiteY2" fmla="*/ 12263 h 112032"/>
                      <a:gd name="connsiteX3" fmla="*/ 94712 w 110730"/>
                      <a:gd name="connsiteY3" fmla="*/ 91026 h 112032"/>
                      <a:gd name="connsiteX4" fmla="*/ 16374 w 110730"/>
                      <a:gd name="connsiteY4" fmla="*/ 99871 h 11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30" h="112032">
                        <a:moveTo>
                          <a:pt x="16374" y="99871"/>
                        </a:moveTo>
                        <a:cubicBezTo>
                          <a:pt x="-5316" y="80605"/>
                          <a:pt x="-5498" y="45344"/>
                          <a:pt x="16071" y="21109"/>
                        </a:cubicBezTo>
                        <a:cubicBezTo>
                          <a:pt x="37640" y="-3126"/>
                          <a:pt x="72659" y="-7064"/>
                          <a:pt x="94349" y="12263"/>
                        </a:cubicBezTo>
                        <a:cubicBezTo>
                          <a:pt x="116039" y="31590"/>
                          <a:pt x="116220" y="66791"/>
                          <a:pt x="94712" y="91026"/>
                        </a:cubicBezTo>
                        <a:cubicBezTo>
                          <a:pt x="73204" y="115260"/>
                          <a:pt x="38125" y="118956"/>
                          <a:pt x="16374" y="99871"/>
                        </a:cubicBezTo>
                        <a:close/>
                      </a:path>
                    </a:pathLst>
                  </a:custGeom>
                  <a:solidFill>
                    <a:srgbClr val="263238"/>
                  </a:solidFill>
                  <a:ln w="6058"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5833E393-8F3E-57AA-F3F6-4311D445D1EE}"/>
                      </a:ext>
                    </a:extLst>
                  </p:cNvPr>
                  <p:cNvSpPr/>
                  <p:nvPr/>
                </p:nvSpPr>
                <p:spPr>
                  <a:xfrm>
                    <a:off x="3570164" y="2958938"/>
                    <a:ext cx="252000" cy="350968"/>
                  </a:xfrm>
                  <a:custGeom>
                    <a:avLst/>
                    <a:gdLst>
                      <a:gd name="connsiteX0" fmla="*/ 193374 w 252000"/>
                      <a:gd name="connsiteY0" fmla="*/ 273972 h 350968"/>
                      <a:gd name="connsiteX1" fmla="*/ 193374 w 252000"/>
                      <a:gd name="connsiteY1" fmla="*/ 156192 h 350968"/>
                      <a:gd name="connsiteX2" fmla="*/ 230756 w 252000"/>
                      <a:gd name="connsiteY2" fmla="*/ 154980 h 350968"/>
                      <a:gd name="connsiteX3" fmla="*/ 245054 w 252000"/>
                      <a:gd name="connsiteY3" fmla="*/ 92879 h 350968"/>
                      <a:gd name="connsiteX4" fmla="*/ 192586 w 252000"/>
                      <a:gd name="connsiteY4" fmla="*/ 99786 h 350968"/>
                      <a:gd name="connsiteX5" fmla="*/ 110734 w 252000"/>
                      <a:gd name="connsiteY5" fmla="*/ 65191 h 350968"/>
                      <a:gd name="connsiteX6" fmla="*/ 25004 w 252000"/>
                      <a:gd name="connsiteY6" fmla="*/ 0 h 350968"/>
                      <a:gd name="connsiteX7" fmla="*/ 103 w 252000"/>
                      <a:gd name="connsiteY7" fmla="*/ 119234 h 350968"/>
                      <a:gd name="connsiteX8" fmla="*/ 40696 w 252000"/>
                      <a:gd name="connsiteY8" fmla="*/ 215748 h 350968"/>
                      <a:gd name="connsiteX9" fmla="*/ 89165 w 252000"/>
                      <a:gd name="connsiteY9" fmla="*/ 221201 h 350968"/>
                      <a:gd name="connsiteX10" fmla="*/ 89165 w 252000"/>
                      <a:gd name="connsiteY10" fmla="*/ 276698 h 350968"/>
                      <a:gd name="connsiteX11" fmla="*/ 75594 w 252000"/>
                      <a:gd name="connsiteY11" fmla="*/ 350856 h 350968"/>
                      <a:gd name="connsiteX12" fmla="*/ 193374 w 252000"/>
                      <a:gd name="connsiteY12" fmla="*/ 273972 h 35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000" h="350968">
                        <a:moveTo>
                          <a:pt x="193374" y="273972"/>
                        </a:moveTo>
                        <a:lnTo>
                          <a:pt x="193374" y="156192"/>
                        </a:lnTo>
                        <a:cubicBezTo>
                          <a:pt x="193374" y="156192"/>
                          <a:pt x="208521" y="171278"/>
                          <a:pt x="230756" y="154980"/>
                        </a:cubicBezTo>
                        <a:cubicBezTo>
                          <a:pt x="250689" y="140379"/>
                          <a:pt x="259050" y="109056"/>
                          <a:pt x="245054" y="92879"/>
                        </a:cubicBezTo>
                        <a:cubicBezTo>
                          <a:pt x="235179" y="81428"/>
                          <a:pt x="204522" y="75127"/>
                          <a:pt x="192586" y="99786"/>
                        </a:cubicBezTo>
                        <a:cubicBezTo>
                          <a:pt x="192586" y="99786"/>
                          <a:pt x="157083" y="98089"/>
                          <a:pt x="110734" y="65191"/>
                        </a:cubicBezTo>
                        <a:cubicBezTo>
                          <a:pt x="64385" y="32293"/>
                          <a:pt x="53419" y="3272"/>
                          <a:pt x="25004" y="0"/>
                        </a:cubicBezTo>
                        <a:cubicBezTo>
                          <a:pt x="11675" y="10179"/>
                          <a:pt x="-1290" y="40169"/>
                          <a:pt x="103" y="119234"/>
                        </a:cubicBezTo>
                        <a:cubicBezTo>
                          <a:pt x="1133" y="177761"/>
                          <a:pt x="27307" y="205691"/>
                          <a:pt x="40696" y="215748"/>
                        </a:cubicBezTo>
                        <a:cubicBezTo>
                          <a:pt x="51602" y="223927"/>
                          <a:pt x="65537" y="225079"/>
                          <a:pt x="89165" y="221201"/>
                        </a:cubicBezTo>
                        <a:lnTo>
                          <a:pt x="89165" y="276698"/>
                        </a:lnTo>
                        <a:cubicBezTo>
                          <a:pt x="89165" y="276698"/>
                          <a:pt x="19430" y="354309"/>
                          <a:pt x="75594" y="350856"/>
                        </a:cubicBezTo>
                        <a:cubicBezTo>
                          <a:pt x="160112" y="345646"/>
                          <a:pt x="193374" y="273972"/>
                          <a:pt x="193374" y="273972"/>
                        </a:cubicBezTo>
                        <a:close/>
                      </a:path>
                    </a:pathLst>
                  </a:custGeom>
                  <a:solidFill>
                    <a:srgbClr val="B16668"/>
                  </a:solidFill>
                  <a:ln w="6058"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91959F90-46A2-F08A-7FAF-8AC8C2A5DC11}"/>
                      </a:ext>
                    </a:extLst>
                  </p:cNvPr>
                  <p:cNvSpPr/>
                  <p:nvPr/>
                </p:nvSpPr>
                <p:spPr>
                  <a:xfrm>
                    <a:off x="3739607" y="3031702"/>
                    <a:ext cx="23144" cy="54043"/>
                  </a:xfrm>
                  <a:custGeom>
                    <a:avLst/>
                    <a:gdLst>
                      <a:gd name="connsiteX0" fmla="*/ 23144 w 23144"/>
                      <a:gd name="connsiteY0" fmla="*/ 21569 h 54043"/>
                      <a:gd name="connsiteX1" fmla="*/ 23144 w 23144"/>
                      <a:gd name="connsiteY1" fmla="*/ 54043 h 54043"/>
                      <a:gd name="connsiteX2" fmla="*/ 23144 w 23144"/>
                      <a:gd name="connsiteY2" fmla="*/ 54043 h 54043"/>
                      <a:gd name="connsiteX3" fmla="*/ 0 w 23144"/>
                      <a:gd name="connsiteY3" fmla="*/ 31323 h 54043"/>
                      <a:gd name="connsiteX4" fmla="*/ 0 w 23144"/>
                      <a:gd name="connsiteY4" fmla="*/ 0 h 54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4" h="54043">
                        <a:moveTo>
                          <a:pt x="23144" y="21569"/>
                        </a:moveTo>
                        <a:lnTo>
                          <a:pt x="23144" y="54043"/>
                        </a:lnTo>
                        <a:lnTo>
                          <a:pt x="23144" y="54043"/>
                        </a:lnTo>
                        <a:cubicBezTo>
                          <a:pt x="10486" y="54144"/>
                          <a:pt x="133" y="43981"/>
                          <a:pt x="0" y="31323"/>
                        </a:cubicBezTo>
                        <a:lnTo>
                          <a:pt x="0" y="0"/>
                        </a:lnTo>
                        <a:close/>
                      </a:path>
                    </a:pathLst>
                  </a:custGeom>
                  <a:solidFill>
                    <a:srgbClr val="263238"/>
                  </a:solidFill>
                  <a:ln w="6058"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0A7D09F1-3C82-1F47-25FB-E2C174EA3989}"/>
                      </a:ext>
                    </a:extLst>
                  </p:cNvPr>
                  <p:cNvSpPr/>
                  <p:nvPr/>
                </p:nvSpPr>
                <p:spPr>
                  <a:xfrm>
                    <a:off x="3666715" y="3043263"/>
                    <a:ext cx="21447" cy="21444"/>
                  </a:xfrm>
                  <a:custGeom>
                    <a:avLst/>
                    <a:gdLst>
                      <a:gd name="connsiteX0" fmla="*/ 6 w 21447"/>
                      <a:gd name="connsiteY0" fmla="*/ 10372 h 21444"/>
                      <a:gd name="connsiteX1" fmla="*/ 10375 w 21447"/>
                      <a:gd name="connsiteY1" fmla="*/ 21439 h 21444"/>
                      <a:gd name="connsiteX2" fmla="*/ 21442 w 21447"/>
                      <a:gd name="connsiteY2" fmla="*/ 11070 h 21444"/>
                      <a:gd name="connsiteX3" fmla="*/ 11275 w 21447"/>
                      <a:gd name="connsiteY3" fmla="*/ 11 h 21444"/>
                      <a:gd name="connsiteX4" fmla="*/ 9 w 21447"/>
                      <a:gd name="connsiteY4" fmla="*/ 10292 h 21444"/>
                      <a:gd name="connsiteX5" fmla="*/ 6 w 21447"/>
                      <a:gd name="connsiteY5" fmla="*/ 10372 h 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7" h="21444">
                        <a:moveTo>
                          <a:pt x="6" y="10372"/>
                        </a:moveTo>
                        <a:cubicBezTo>
                          <a:pt x="-187" y="16291"/>
                          <a:pt x="4455" y="21246"/>
                          <a:pt x="10375" y="21439"/>
                        </a:cubicBezTo>
                        <a:cubicBezTo>
                          <a:pt x="16294" y="21632"/>
                          <a:pt x="21249" y="16990"/>
                          <a:pt x="21442" y="11070"/>
                        </a:cubicBezTo>
                        <a:cubicBezTo>
                          <a:pt x="21632" y="5230"/>
                          <a:pt x="17111" y="312"/>
                          <a:pt x="11275" y="11"/>
                        </a:cubicBezTo>
                        <a:cubicBezTo>
                          <a:pt x="5325" y="-261"/>
                          <a:pt x="281" y="4342"/>
                          <a:pt x="9" y="10292"/>
                        </a:cubicBezTo>
                        <a:cubicBezTo>
                          <a:pt x="8" y="10319"/>
                          <a:pt x="7" y="10345"/>
                          <a:pt x="6" y="10372"/>
                        </a:cubicBezTo>
                        <a:close/>
                      </a:path>
                    </a:pathLst>
                  </a:custGeom>
                  <a:solidFill>
                    <a:srgbClr val="263238"/>
                  </a:solidFill>
                  <a:ln w="6058" cap="flat">
                    <a:noFill/>
                    <a:prstDash val="solid"/>
                    <a:miter/>
                  </a:ln>
                </p:spPr>
                <p:txBody>
                  <a:bodyPr rtlCol="0" anchor="ctr"/>
                  <a:lstStyle/>
                  <a:p>
                    <a:endParaRPr lang="fr-FR"/>
                  </a:p>
                </p:txBody>
              </p:sp>
              <p:sp>
                <p:nvSpPr>
                  <p:cNvPr id="39" name="Forme libre : forme 38">
                    <a:extLst>
                      <a:ext uri="{FF2B5EF4-FFF2-40B4-BE49-F238E27FC236}">
                        <a16:creationId xmlns:a16="http://schemas.microsoft.com/office/drawing/2014/main" id="{70D704E4-A83B-52A4-9B8F-62FA34477F57}"/>
                      </a:ext>
                    </a:extLst>
                  </p:cNvPr>
                  <p:cNvSpPr/>
                  <p:nvPr/>
                </p:nvSpPr>
                <p:spPr>
                  <a:xfrm>
                    <a:off x="3576078" y="3005440"/>
                    <a:ext cx="25028" cy="20143"/>
                  </a:xfrm>
                  <a:custGeom>
                    <a:avLst/>
                    <a:gdLst>
                      <a:gd name="connsiteX0" fmla="*/ 1642 w 25028"/>
                      <a:gd name="connsiteY0" fmla="*/ 20143 h 20143"/>
                      <a:gd name="connsiteX1" fmla="*/ 25028 w 25028"/>
                      <a:gd name="connsiteY1" fmla="*/ 6996 h 20143"/>
                      <a:gd name="connsiteX2" fmla="*/ 7353 w 25028"/>
                      <a:gd name="connsiteY2" fmla="*/ 1508 h 20143"/>
                      <a:gd name="connsiteX3" fmla="*/ 6852 w 25028"/>
                      <a:gd name="connsiteY3" fmla="*/ 1786 h 20143"/>
                      <a:gd name="connsiteX4" fmla="*/ 1642 w 25028"/>
                      <a:gd name="connsiteY4" fmla="*/ 20143 h 20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8" h="20143">
                        <a:moveTo>
                          <a:pt x="1642" y="20143"/>
                        </a:moveTo>
                        <a:lnTo>
                          <a:pt x="25028" y="6996"/>
                        </a:lnTo>
                        <a:cubicBezTo>
                          <a:pt x="21663" y="600"/>
                          <a:pt x="13750" y="-1857"/>
                          <a:pt x="7353" y="1508"/>
                        </a:cubicBezTo>
                        <a:cubicBezTo>
                          <a:pt x="7184" y="1597"/>
                          <a:pt x="7017" y="1689"/>
                          <a:pt x="6852" y="1786"/>
                        </a:cubicBezTo>
                        <a:cubicBezTo>
                          <a:pt x="435" y="5488"/>
                          <a:pt x="-1873" y="13622"/>
                          <a:pt x="1642" y="20143"/>
                        </a:cubicBezTo>
                        <a:close/>
                      </a:path>
                    </a:pathLst>
                  </a:custGeom>
                  <a:solidFill>
                    <a:srgbClr val="263238"/>
                  </a:solidFill>
                  <a:ln w="6058" cap="flat">
                    <a:no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id="{05AFB999-6537-6E6A-C0AC-94DBD132C4D9}"/>
                      </a:ext>
                    </a:extLst>
                  </p:cNvPr>
                  <p:cNvSpPr/>
                  <p:nvPr/>
                </p:nvSpPr>
                <p:spPr>
                  <a:xfrm>
                    <a:off x="3645152" y="3115675"/>
                    <a:ext cx="30645" cy="21223"/>
                  </a:xfrm>
                  <a:custGeom>
                    <a:avLst/>
                    <a:gdLst>
                      <a:gd name="connsiteX0" fmla="*/ 29808 w 30645"/>
                      <a:gd name="connsiteY0" fmla="*/ 0 h 21223"/>
                      <a:gd name="connsiteX1" fmla="*/ 0 w 30645"/>
                      <a:gd name="connsiteY1" fmla="*/ 10603 h 21223"/>
                      <a:gd name="connsiteX2" fmla="*/ 19507 w 30645"/>
                      <a:gd name="connsiteY2" fmla="*/ 20444 h 21223"/>
                      <a:gd name="connsiteX3" fmla="*/ 19933 w 30645"/>
                      <a:gd name="connsiteY3" fmla="*/ 20296 h 21223"/>
                      <a:gd name="connsiteX4" fmla="*/ 29808 w 30645"/>
                      <a:gd name="connsiteY4" fmla="*/ 0 h 2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45" h="21223">
                        <a:moveTo>
                          <a:pt x="29808" y="0"/>
                        </a:moveTo>
                        <a:lnTo>
                          <a:pt x="0" y="10603"/>
                        </a:lnTo>
                        <a:cubicBezTo>
                          <a:pt x="2669" y="18707"/>
                          <a:pt x="11403" y="23113"/>
                          <a:pt x="19507" y="20444"/>
                        </a:cubicBezTo>
                        <a:cubicBezTo>
                          <a:pt x="19650" y="20397"/>
                          <a:pt x="19792" y="20348"/>
                          <a:pt x="19933" y="20296"/>
                        </a:cubicBezTo>
                        <a:cubicBezTo>
                          <a:pt x="28204" y="17351"/>
                          <a:pt x="32595" y="8326"/>
                          <a:pt x="29808" y="0"/>
                        </a:cubicBezTo>
                        <a:close/>
                      </a:path>
                    </a:pathLst>
                  </a:custGeom>
                  <a:solidFill>
                    <a:srgbClr val="9A4A4D"/>
                  </a:solidFill>
                  <a:ln w="6058" cap="flat">
                    <a:no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id="{B25C02CF-2DA8-DD7B-AED1-3F3C231338D4}"/>
                      </a:ext>
                    </a:extLst>
                  </p:cNvPr>
                  <p:cNvSpPr/>
                  <p:nvPr/>
                </p:nvSpPr>
                <p:spPr>
                  <a:xfrm>
                    <a:off x="3585032" y="3040725"/>
                    <a:ext cx="21423" cy="21820"/>
                  </a:xfrm>
                  <a:custGeom>
                    <a:avLst/>
                    <a:gdLst>
                      <a:gd name="connsiteX0" fmla="*/ 18 w 21423"/>
                      <a:gd name="connsiteY0" fmla="*/ 10425 h 21820"/>
                      <a:gd name="connsiteX1" fmla="*/ 10136 w 21423"/>
                      <a:gd name="connsiteY1" fmla="*/ 21816 h 21820"/>
                      <a:gd name="connsiteX2" fmla="*/ 21405 w 21423"/>
                      <a:gd name="connsiteY2" fmla="*/ 11395 h 21820"/>
                      <a:gd name="connsiteX3" fmla="*/ 11261 w 21423"/>
                      <a:gd name="connsiteY3" fmla="*/ 6 h 21820"/>
                      <a:gd name="connsiteX4" fmla="*/ 11227 w 21423"/>
                      <a:gd name="connsiteY4" fmla="*/ 5 h 21820"/>
                      <a:gd name="connsiteX5" fmla="*/ 18 w 21423"/>
                      <a:gd name="connsiteY5" fmla="*/ 10425 h 2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23" h="21820">
                        <a:moveTo>
                          <a:pt x="18" y="10425"/>
                        </a:moveTo>
                        <a:cubicBezTo>
                          <a:pt x="-326" y="16363"/>
                          <a:pt x="4200" y="21458"/>
                          <a:pt x="10136" y="21816"/>
                        </a:cubicBezTo>
                        <a:cubicBezTo>
                          <a:pt x="16103" y="21988"/>
                          <a:pt x="21111" y="17356"/>
                          <a:pt x="21405" y="11395"/>
                        </a:cubicBezTo>
                        <a:cubicBezTo>
                          <a:pt x="21749" y="5449"/>
                          <a:pt x="17207" y="350"/>
                          <a:pt x="11261" y="6"/>
                        </a:cubicBezTo>
                        <a:cubicBezTo>
                          <a:pt x="11250" y="6"/>
                          <a:pt x="11238" y="5"/>
                          <a:pt x="11227" y="5"/>
                        </a:cubicBezTo>
                        <a:cubicBezTo>
                          <a:pt x="5272" y="-167"/>
                          <a:pt x="281" y="4473"/>
                          <a:pt x="18" y="10425"/>
                        </a:cubicBezTo>
                        <a:close/>
                      </a:path>
                    </a:pathLst>
                  </a:custGeom>
                  <a:solidFill>
                    <a:srgbClr val="263238"/>
                  </a:solidFill>
                  <a:ln w="6058" cap="flat">
                    <a:no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id="{0EF4D660-7E23-3A04-E24A-C1AD7AAB70F0}"/>
                      </a:ext>
                    </a:extLst>
                  </p:cNvPr>
                  <p:cNvSpPr/>
                  <p:nvPr/>
                </p:nvSpPr>
                <p:spPr>
                  <a:xfrm>
                    <a:off x="3604196" y="3045940"/>
                    <a:ext cx="32353" cy="57375"/>
                  </a:xfrm>
                  <a:custGeom>
                    <a:avLst/>
                    <a:gdLst>
                      <a:gd name="connsiteX0" fmla="*/ 32353 w 32353"/>
                      <a:gd name="connsiteY0" fmla="*/ 0 h 57375"/>
                      <a:gd name="connsiteX1" fmla="*/ 30778 w 32353"/>
                      <a:gd name="connsiteY1" fmla="*/ 57375 h 57375"/>
                      <a:gd name="connsiteX2" fmla="*/ 0 w 32353"/>
                      <a:gd name="connsiteY2" fmla="*/ 48045 h 57375"/>
                      <a:gd name="connsiteX3" fmla="*/ 32353 w 32353"/>
                      <a:gd name="connsiteY3" fmla="*/ 0 h 57375"/>
                    </a:gdLst>
                    <a:ahLst/>
                    <a:cxnLst>
                      <a:cxn ang="0">
                        <a:pos x="connsiteX0" y="connsiteY0"/>
                      </a:cxn>
                      <a:cxn ang="0">
                        <a:pos x="connsiteX1" y="connsiteY1"/>
                      </a:cxn>
                      <a:cxn ang="0">
                        <a:pos x="connsiteX2" y="connsiteY2"/>
                      </a:cxn>
                      <a:cxn ang="0">
                        <a:pos x="connsiteX3" y="connsiteY3"/>
                      </a:cxn>
                    </a:cxnLst>
                    <a:rect l="l" t="t" r="r" b="b"/>
                    <a:pathLst>
                      <a:path w="32353" h="57375">
                        <a:moveTo>
                          <a:pt x="32353" y="0"/>
                        </a:moveTo>
                        <a:lnTo>
                          <a:pt x="30778" y="57375"/>
                        </a:lnTo>
                        <a:lnTo>
                          <a:pt x="0" y="48045"/>
                        </a:lnTo>
                        <a:lnTo>
                          <a:pt x="32353" y="0"/>
                        </a:lnTo>
                        <a:close/>
                      </a:path>
                    </a:pathLst>
                  </a:custGeom>
                  <a:solidFill>
                    <a:srgbClr val="9A4A4D"/>
                  </a:solidFill>
                  <a:ln w="6058" cap="flat">
                    <a:noFill/>
                    <a:prstDash val="solid"/>
                    <a:miter/>
                  </a:ln>
                </p:spPr>
                <p:txBody>
                  <a:bodyPr rtlCol="0" anchor="ctr"/>
                  <a:lstStyle/>
                  <a:p>
                    <a:endParaRPr lang="fr-FR"/>
                  </a:p>
                </p:txBody>
              </p:sp>
              <p:sp>
                <p:nvSpPr>
                  <p:cNvPr id="43" name="Forme libre : forme 42">
                    <a:extLst>
                      <a:ext uri="{FF2B5EF4-FFF2-40B4-BE49-F238E27FC236}">
                        <a16:creationId xmlns:a16="http://schemas.microsoft.com/office/drawing/2014/main" id="{FE7BAFCF-5706-65D9-712F-D03EC202FE3F}"/>
                      </a:ext>
                    </a:extLst>
                  </p:cNvPr>
                  <p:cNvSpPr/>
                  <p:nvPr/>
                </p:nvSpPr>
                <p:spPr>
                  <a:xfrm>
                    <a:off x="3659087" y="3142697"/>
                    <a:ext cx="84215" cy="52649"/>
                  </a:xfrm>
                  <a:custGeom>
                    <a:avLst/>
                    <a:gdLst>
                      <a:gd name="connsiteX0" fmla="*/ 242 w 84215"/>
                      <a:gd name="connsiteY0" fmla="*/ 37442 h 52649"/>
                      <a:gd name="connsiteX1" fmla="*/ 84215 w 84215"/>
                      <a:gd name="connsiteY1" fmla="*/ 0 h 52649"/>
                      <a:gd name="connsiteX2" fmla="*/ 66039 w 84215"/>
                      <a:gd name="connsiteY2" fmla="*/ 25325 h 52649"/>
                      <a:gd name="connsiteX3" fmla="*/ 0 w 84215"/>
                      <a:gd name="connsiteY3" fmla="*/ 52650 h 52649"/>
                    </a:gdLst>
                    <a:ahLst/>
                    <a:cxnLst>
                      <a:cxn ang="0">
                        <a:pos x="connsiteX0" y="connsiteY0"/>
                      </a:cxn>
                      <a:cxn ang="0">
                        <a:pos x="connsiteX1" y="connsiteY1"/>
                      </a:cxn>
                      <a:cxn ang="0">
                        <a:pos x="connsiteX2" y="connsiteY2"/>
                      </a:cxn>
                      <a:cxn ang="0">
                        <a:pos x="connsiteX3" y="connsiteY3"/>
                      </a:cxn>
                    </a:cxnLst>
                    <a:rect l="l" t="t" r="r" b="b"/>
                    <a:pathLst>
                      <a:path w="84215" h="52649">
                        <a:moveTo>
                          <a:pt x="242" y="37442"/>
                        </a:moveTo>
                        <a:cubicBezTo>
                          <a:pt x="25083" y="34292"/>
                          <a:pt x="76278" y="19872"/>
                          <a:pt x="84215" y="0"/>
                        </a:cubicBezTo>
                        <a:cubicBezTo>
                          <a:pt x="80929" y="10122"/>
                          <a:pt x="74577" y="18972"/>
                          <a:pt x="66039" y="25325"/>
                        </a:cubicBezTo>
                        <a:cubicBezTo>
                          <a:pt x="50771" y="38169"/>
                          <a:pt x="0" y="52650"/>
                          <a:pt x="0" y="52650"/>
                        </a:cubicBezTo>
                        <a:close/>
                      </a:path>
                    </a:pathLst>
                  </a:custGeom>
                  <a:solidFill>
                    <a:srgbClr val="9A4A4D"/>
                  </a:solidFill>
                  <a:ln w="6058"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57C59F37-E18D-B8F0-D8BD-851382CE12CB}"/>
                      </a:ext>
                    </a:extLst>
                  </p:cNvPr>
                  <p:cNvSpPr/>
                  <p:nvPr/>
                </p:nvSpPr>
                <p:spPr>
                  <a:xfrm>
                    <a:off x="3524094" y="2878856"/>
                    <a:ext cx="202789" cy="104437"/>
                  </a:xfrm>
                  <a:custGeom>
                    <a:avLst/>
                    <a:gdLst>
                      <a:gd name="connsiteX0" fmla="*/ 202789 w 202789"/>
                      <a:gd name="connsiteY0" fmla="*/ 4652 h 104437"/>
                      <a:gd name="connsiteX1" fmla="*/ 78950 w 202789"/>
                      <a:gd name="connsiteY1" fmla="*/ 2289 h 104437"/>
                      <a:gd name="connsiteX2" fmla="*/ 23877 w 202789"/>
                      <a:gd name="connsiteY2" fmla="*/ 6227 h 104437"/>
                      <a:gd name="connsiteX3" fmla="*/ 309 w 202789"/>
                      <a:gd name="connsiteY3" fmla="*/ 55423 h 104437"/>
                      <a:gd name="connsiteX4" fmla="*/ 46052 w 202789"/>
                      <a:gd name="connsiteY4" fmla="*/ 104438 h 104437"/>
                      <a:gd name="connsiteX5" fmla="*/ 129116 w 202789"/>
                      <a:gd name="connsiteY5" fmla="*/ 24766 h 104437"/>
                      <a:gd name="connsiteX6" fmla="*/ 202789 w 202789"/>
                      <a:gd name="connsiteY6" fmla="*/ 4652 h 10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789" h="104437">
                        <a:moveTo>
                          <a:pt x="202789" y="4652"/>
                        </a:moveTo>
                        <a:cubicBezTo>
                          <a:pt x="151412" y="-7102"/>
                          <a:pt x="130934" y="7802"/>
                          <a:pt x="78950" y="2289"/>
                        </a:cubicBezTo>
                        <a:cubicBezTo>
                          <a:pt x="57624" y="47"/>
                          <a:pt x="38115" y="-983"/>
                          <a:pt x="23877" y="6227"/>
                        </a:cubicBezTo>
                        <a:cubicBezTo>
                          <a:pt x="7640" y="14406"/>
                          <a:pt x="-1872" y="32340"/>
                          <a:pt x="309" y="55423"/>
                        </a:cubicBezTo>
                        <a:cubicBezTo>
                          <a:pt x="4005" y="94441"/>
                          <a:pt x="46052" y="104438"/>
                          <a:pt x="46052" y="104438"/>
                        </a:cubicBezTo>
                        <a:cubicBezTo>
                          <a:pt x="46052" y="104438"/>
                          <a:pt x="81738" y="24161"/>
                          <a:pt x="129116" y="24766"/>
                        </a:cubicBezTo>
                        <a:cubicBezTo>
                          <a:pt x="176495" y="25372"/>
                          <a:pt x="202789" y="4652"/>
                          <a:pt x="202789" y="4652"/>
                        </a:cubicBezTo>
                        <a:close/>
                      </a:path>
                    </a:pathLst>
                  </a:custGeom>
                  <a:solidFill>
                    <a:srgbClr val="263238"/>
                  </a:solidFill>
                  <a:ln w="6058" cap="flat">
                    <a:noFill/>
                    <a:prstDash val="solid"/>
                    <a:miter/>
                  </a:ln>
                </p:spPr>
                <p:txBody>
                  <a:bodyPr rtlCol="0" anchor="ctr"/>
                  <a:lstStyle/>
                  <a:p>
                    <a:endParaRPr lang="fr-FR"/>
                  </a:p>
                </p:txBody>
              </p:sp>
            </p:grpSp>
            <p:sp>
              <p:nvSpPr>
                <p:cNvPr id="22" name="Forme libre : forme 21">
                  <a:extLst>
                    <a:ext uri="{FF2B5EF4-FFF2-40B4-BE49-F238E27FC236}">
                      <a16:creationId xmlns:a16="http://schemas.microsoft.com/office/drawing/2014/main" id="{C1F50BA0-C1D3-CE95-290A-6BCC027C647F}"/>
                    </a:ext>
                  </a:extLst>
                </p:cNvPr>
                <p:cNvSpPr/>
                <p:nvPr/>
              </p:nvSpPr>
              <p:spPr>
                <a:xfrm>
                  <a:off x="3567238" y="3550201"/>
                  <a:ext cx="263429" cy="86609"/>
                </a:xfrm>
                <a:custGeom>
                  <a:avLst/>
                  <a:gdLst>
                    <a:gd name="connsiteX0" fmla="*/ 909 w 263429"/>
                    <a:gd name="connsiteY0" fmla="*/ 6543 h 86609"/>
                    <a:gd name="connsiteX1" fmla="*/ 0 w 263429"/>
                    <a:gd name="connsiteY1" fmla="*/ 56770 h 86609"/>
                    <a:gd name="connsiteX2" fmla="*/ 93788 w 263429"/>
                    <a:gd name="connsiteY2" fmla="*/ 86154 h 86609"/>
                    <a:gd name="connsiteX3" fmla="*/ 263430 w 263429"/>
                    <a:gd name="connsiteY3" fmla="*/ 48469 h 86609"/>
                    <a:gd name="connsiteX4" fmla="*/ 257008 w 263429"/>
                    <a:gd name="connsiteY4" fmla="*/ 0 h 86609"/>
                    <a:gd name="connsiteX5" fmla="*/ 106572 w 263429"/>
                    <a:gd name="connsiteY5" fmla="*/ 33625 h 86609"/>
                    <a:gd name="connsiteX6" fmla="*/ 909 w 263429"/>
                    <a:gd name="connsiteY6" fmla="*/ 6543 h 86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429" h="86609">
                      <a:moveTo>
                        <a:pt x="909" y="6543"/>
                      </a:moveTo>
                      <a:lnTo>
                        <a:pt x="0" y="56770"/>
                      </a:lnTo>
                      <a:cubicBezTo>
                        <a:pt x="0" y="56770"/>
                        <a:pt x="33080" y="82095"/>
                        <a:pt x="93788" y="86154"/>
                      </a:cubicBezTo>
                      <a:cubicBezTo>
                        <a:pt x="154495" y="90213"/>
                        <a:pt x="239741" y="66282"/>
                        <a:pt x="263430" y="48469"/>
                      </a:cubicBezTo>
                      <a:cubicBezTo>
                        <a:pt x="256468" y="33325"/>
                        <a:pt x="254230" y="16435"/>
                        <a:pt x="257008" y="0"/>
                      </a:cubicBezTo>
                      <a:cubicBezTo>
                        <a:pt x="210621" y="24048"/>
                        <a:pt x="158783" y="35634"/>
                        <a:pt x="106572" y="33625"/>
                      </a:cubicBezTo>
                      <a:cubicBezTo>
                        <a:pt x="21508" y="29506"/>
                        <a:pt x="909" y="6543"/>
                        <a:pt x="909" y="6543"/>
                      </a:cubicBezTo>
                      <a:close/>
                    </a:path>
                  </a:pathLst>
                </a:custGeom>
                <a:solidFill>
                  <a:srgbClr val="263238"/>
                </a:solidFill>
                <a:ln w="6058"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98BDB6F4-35D2-5C35-33A5-7CA321805375}"/>
                    </a:ext>
                  </a:extLst>
                </p:cNvPr>
                <p:cNvSpPr/>
                <p:nvPr/>
              </p:nvSpPr>
              <p:spPr>
                <a:xfrm>
                  <a:off x="3799163" y="3236787"/>
                  <a:ext cx="190602" cy="706995"/>
                </a:xfrm>
                <a:custGeom>
                  <a:avLst/>
                  <a:gdLst>
                    <a:gd name="connsiteX0" fmla="*/ 176367 w 190602"/>
                    <a:gd name="connsiteY0" fmla="*/ 516378 h 706995"/>
                    <a:gd name="connsiteX1" fmla="*/ 176367 w 190602"/>
                    <a:gd name="connsiteY1" fmla="*/ 516378 h 706995"/>
                    <a:gd name="connsiteX2" fmla="*/ 189999 w 190602"/>
                    <a:gd name="connsiteY2" fmla="*/ 315837 h 706995"/>
                    <a:gd name="connsiteX3" fmla="*/ 116144 w 190602"/>
                    <a:gd name="connsiteY3" fmla="*/ 64040 h 706995"/>
                    <a:gd name="connsiteX4" fmla="*/ 30293 w 190602"/>
                    <a:gd name="connsiteY4" fmla="*/ 0 h 706995"/>
                    <a:gd name="connsiteX5" fmla="*/ 0 w 190602"/>
                    <a:gd name="connsiteY5" fmla="*/ 61798 h 706995"/>
                    <a:gd name="connsiteX6" fmla="*/ 18176 w 190602"/>
                    <a:gd name="connsiteY6" fmla="*/ 136138 h 706995"/>
                    <a:gd name="connsiteX7" fmla="*/ 94394 w 190602"/>
                    <a:gd name="connsiteY7" fmla="*/ 352492 h 706995"/>
                    <a:gd name="connsiteX8" fmla="*/ 98877 w 190602"/>
                    <a:gd name="connsiteY8" fmla="*/ 502807 h 706995"/>
                    <a:gd name="connsiteX9" fmla="*/ 86760 w 190602"/>
                    <a:gd name="connsiteY9" fmla="*/ 544248 h 706995"/>
                    <a:gd name="connsiteX10" fmla="*/ 69372 w 190602"/>
                    <a:gd name="connsiteY10" fmla="*/ 570421 h 706995"/>
                    <a:gd name="connsiteX11" fmla="*/ 51196 w 190602"/>
                    <a:gd name="connsiteY11" fmla="*/ 612287 h 706995"/>
                    <a:gd name="connsiteX12" fmla="*/ 55558 w 190602"/>
                    <a:gd name="connsiteY12" fmla="*/ 627494 h 706995"/>
                    <a:gd name="connsiteX13" fmla="*/ 82701 w 190602"/>
                    <a:gd name="connsiteY13" fmla="*/ 603259 h 706995"/>
                    <a:gd name="connsiteX14" fmla="*/ 89729 w 190602"/>
                    <a:gd name="connsiteY14" fmla="*/ 592535 h 706995"/>
                    <a:gd name="connsiteX15" fmla="*/ 74643 w 190602"/>
                    <a:gd name="connsiteY15" fmla="*/ 671661 h 706995"/>
                    <a:gd name="connsiteX16" fmla="*/ 87426 w 190602"/>
                    <a:gd name="connsiteY16" fmla="*/ 706983 h 706995"/>
                    <a:gd name="connsiteX17" fmla="*/ 161160 w 190602"/>
                    <a:gd name="connsiteY17" fmla="*/ 676024 h 706995"/>
                    <a:gd name="connsiteX18" fmla="*/ 179336 w 190602"/>
                    <a:gd name="connsiteY18" fmla="*/ 596413 h 706995"/>
                    <a:gd name="connsiteX19" fmla="*/ 176367 w 190602"/>
                    <a:gd name="connsiteY19" fmla="*/ 516378 h 70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0602" h="706995">
                      <a:moveTo>
                        <a:pt x="176367" y="516378"/>
                      </a:moveTo>
                      <a:lnTo>
                        <a:pt x="176367" y="516378"/>
                      </a:lnTo>
                      <a:cubicBezTo>
                        <a:pt x="183274" y="453490"/>
                        <a:pt x="193150" y="335467"/>
                        <a:pt x="189999" y="315837"/>
                      </a:cubicBezTo>
                      <a:cubicBezTo>
                        <a:pt x="185152" y="286089"/>
                        <a:pt x="133836" y="115902"/>
                        <a:pt x="116144" y="64040"/>
                      </a:cubicBezTo>
                      <a:cubicBezTo>
                        <a:pt x="99241" y="14965"/>
                        <a:pt x="73734" y="0"/>
                        <a:pt x="30293" y="0"/>
                      </a:cubicBezTo>
                      <a:cubicBezTo>
                        <a:pt x="30293" y="0"/>
                        <a:pt x="0" y="13571"/>
                        <a:pt x="0" y="61798"/>
                      </a:cubicBezTo>
                      <a:cubicBezTo>
                        <a:pt x="0" y="98514"/>
                        <a:pt x="18176" y="136138"/>
                        <a:pt x="18176" y="136138"/>
                      </a:cubicBezTo>
                      <a:lnTo>
                        <a:pt x="94394" y="352492"/>
                      </a:lnTo>
                      <a:lnTo>
                        <a:pt x="98877" y="502807"/>
                      </a:lnTo>
                      <a:cubicBezTo>
                        <a:pt x="99311" y="517553"/>
                        <a:pt x="95070" y="532059"/>
                        <a:pt x="86760" y="544248"/>
                      </a:cubicBezTo>
                      <a:cubicBezTo>
                        <a:pt x="80412" y="552593"/>
                        <a:pt x="74604" y="561335"/>
                        <a:pt x="69372" y="570421"/>
                      </a:cubicBezTo>
                      <a:cubicBezTo>
                        <a:pt x="62101" y="585507"/>
                        <a:pt x="59435" y="598715"/>
                        <a:pt x="51196" y="612287"/>
                      </a:cubicBezTo>
                      <a:cubicBezTo>
                        <a:pt x="42956" y="625858"/>
                        <a:pt x="47076" y="626646"/>
                        <a:pt x="55558" y="627494"/>
                      </a:cubicBezTo>
                      <a:cubicBezTo>
                        <a:pt x="64040" y="628342"/>
                        <a:pt x="74885" y="616891"/>
                        <a:pt x="82701" y="603259"/>
                      </a:cubicBezTo>
                      <a:cubicBezTo>
                        <a:pt x="85185" y="599079"/>
                        <a:pt x="87547" y="595504"/>
                        <a:pt x="89729" y="592535"/>
                      </a:cubicBezTo>
                      <a:cubicBezTo>
                        <a:pt x="89427" y="619596"/>
                        <a:pt x="84319" y="646388"/>
                        <a:pt x="74643" y="671661"/>
                      </a:cubicBezTo>
                      <a:cubicBezTo>
                        <a:pt x="66160" y="691715"/>
                        <a:pt x="66463" y="706680"/>
                        <a:pt x="87426" y="706983"/>
                      </a:cubicBezTo>
                      <a:cubicBezTo>
                        <a:pt x="113660" y="707407"/>
                        <a:pt x="144983" y="696865"/>
                        <a:pt x="161160" y="676024"/>
                      </a:cubicBezTo>
                      <a:cubicBezTo>
                        <a:pt x="177337" y="655182"/>
                        <a:pt x="179336" y="622707"/>
                        <a:pt x="179336" y="596413"/>
                      </a:cubicBezTo>
                      <a:cubicBezTo>
                        <a:pt x="179336" y="570118"/>
                        <a:pt x="173096" y="542552"/>
                        <a:pt x="176367" y="516378"/>
                      </a:cubicBezTo>
                      <a:close/>
                    </a:path>
                  </a:pathLst>
                </a:custGeom>
                <a:solidFill>
                  <a:srgbClr val="B16668"/>
                </a:solidFill>
                <a:ln w="6058" cap="flat">
                  <a:noFill/>
                  <a:prstDash val="solid"/>
                  <a:miter/>
                </a:ln>
              </p:spPr>
              <p:txBody>
                <a:bodyPr rtlCol="0" anchor="ctr"/>
                <a:lstStyle/>
                <a:p>
                  <a:endParaRPr lang="fr-FR"/>
                </a:p>
              </p:txBody>
            </p:sp>
          </p:grpSp>
          <p:sp>
            <p:nvSpPr>
              <p:cNvPr id="16" name="Forme libre : forme 15">
                <a:extLst>
                  <a:ext uri="{FF2B5EF4-FFF2-40B4-BE49-F238E27FC236}">
                    <a16:creationId xmlns:a16="http://schemas.microsoft.com/office/drawing/2014/main" id="{6CD4E50B-FD69-9D6A-EBE3-E128D1B8C8E7}"/>
                  </a:ext>
                </a:extLst>
              </p:cNvPr>
              <p:cNvSpPr/>
              <p:nvPr/>
            </p:nvSpPr>
            <p:spPr>
              <a:xfrm>
                <a:off x="2996756" y="3566256"/>
                <a:ext cx="283637" cy="139630"/>
              </a:xfrm>
              <a:custGeom>
                <a:avLst/>
                <a:gdLst>
                  <a:gd name="connsiteX0" fmla="*/ 99422 w 283637"/>
                  <a:gd name="connsiteY0" fmla="*/ 111903 h 139630"/>
                  <a:gd name="connsiteX1" fmla="*/ 65979 w 283637"/>
                  <a:gd name="connsiteY1" fmla="*/ 107783 h 139630"/>
                  <a:gd name="connsiteX2" fmla="*/ 0 w 283637"/>
                  <a:gd name="connsiteY2" fmla="*/ 103118 h 139630"/>
                  <a:gd name="connsiteX3" fmla="*/ 8906 w 283637"/>
                  <a:gd name="connsiteY3" fmla="*/ 12541 h 139630"/>
                  <a:gd name="connsiteX4" fmla="*/ 63131 w 283637"/>
                  <a:gd name="connsiteY4" fmla="*/ 20296 h 139630"/>
                  <a:gd name="connsiteX5" fmla="*/ 113418 w 283637"/>
                  <a:gd name="connsiteY5" fmla="*/ 19085 h 139630"/>
                  <a:gd name="connsiteX6" fmla="*/ 176488 w 283637"/>
                  <a:gd name="connsiteY6" fmla="*/ 0 h 139630"/>
                  <a:gd name="connsiteX7" fmla="*/ 201450 w 283637"/>
                  <a:gd name="connsiteY7" fmla="*/ 16298 h 139630"/>
                  <a:gd name="connsiteX8" fmla="*/ 214052 w 283637"/>
                  <a:gd name="connsiteY8" fmla="*/ 33323 h 139630"/>
                  <a:gd name="connsiteX9" fmla="*/ 264217 w 283637"/>
                  <a:gd name="connsiteY9" fmla="*/ 101301 h 139630"/>
                  <a:gd name="connsiteX10" fmla="*/ 281485 w 283637"/>
                  <a:gd name="connsiteY10" fmla="*/ 104269 h 139630"/>
                  <a:gd name="connsiteX11" fmla="*/ 230168 w 283637"/>
                  <a:gd name="connsiteY11" fmla="*/ 136380 h 139630"/>
                  <a:gd name="connsiteX12" fmla="*/ 167643 w 283637"/>
                  <a:gd name="connsiteY12" fmla="*/ 135229 h 139630"/>
                  <a:gd name="connsiteX13" fmla="*/ 99422 w 283637"/>
                  <a:gd name="connsiteY13" fmla="*/ 111903 h 13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637" h="139630">
                    <a:moveTo>
                      <a:pt x="99422" y="111903"/>
                    </a:moveTo>
                    <a:cubicBezTo>
                      <a:pt x="91122" y="110570"/>
                      <a:pt x="75975" y="108631"/>
                      <a:pt x="65979" y="107783"/>
                    </a:cubicBezTo>
                    <a:cubicBezTo>
                      <a:pt x="37321" y="105360"/>
                      <a:pt x="0" y="103118"/>
                      <a:pt x="0" y="103118"/>
                    </a:cubicBezTo>
                    <a:lnTo>
                      <a:pt x="8906" y="12541"/>
                    </a:lnTo>
                    <a:lnTo>
                      <a:pt x="63131" y="20296"/>
                    </a:lnTo>
                    <a:cubicBezTo>
                      <a:pt x="79844" y="22690"/>
                      <a:pt x="96839" y="22281"/>
                      <a:pt x="113418" y="19085"/>
                    </a:cubicBezTo>
                    <a:cubicBezTo>
                      <a:pt x="135290" y="15268"/>
                      <a:pt x="154253" y="0"/>
                      <a:pt x="176488" y="0"/>
                    </a:cubicBezTo>
                    <a:cubicBezTo>
                      <a:pt x="187939" y="0"/>
                      <a:pt x="194664" y="7331"/>
                      <a:pt x="201450" y="16298"/>
                    </a:cubicBezTo>
                    <a:cubicBezTo>
                      <a:pt x="206102" y="21624"/>
                      <a:pt x="210317" y="27317"/>
                      <a:pt x="214052" y="33323"/>
                    </a:cubicBezTo>
                    <a:cubicBezTo>
                      <a:pt x="230410" y="60526"/>
                      <a:pt x="254887" y="96029"/>
                      <a:pt x="264217" y="101301"/>
                    </a:cubicBezTo>
                    <a:cubicBezTo>
                      <a:pt x="275184" y="107359"/>
                      <a:pt x="281485" y="104269"/>
                      <a:pt x="281485" y="104269"/>
                    </a:cubicBezTo>
                    <a:cubicBezTo>
                      <a:pt x="293905" y="125353"/>
                      <a:pt x="249374" y="131412"/>
                      <a:pt x="230168" y="136380"/>
                    </a:cubicBezTo>
                    <a:cubicBezTo>
                      <a:pt x="209541" y="141074"/>
                      <a:pt x="188082" y="140679"/>
                      <a:pt x="167643" y="135229"/>
                    </a:cubicBezTo>
                    <a:cubicBezTo>
                      <a:pt x="152133" y="130321"/>
                      <a:pt x="107723" y="113236"/>
                      <a:pt x="99422" y="111903"/>
                    </a:cubicBezTo>
                    <a:close/>
                  </a:path>
                </a:pathLst>
              </a:custGeom>
              <a:solidFill>
                <a:srgbClr val="FFA8A7"/>
              </a:solidFill>
              <a:ln w="6058"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98EBDA0B-A760-DD35-C35E-C33B2E17E05C}"/>
                  </a:ext>
                </a:extLst>
              </p:cNvPr>
              <p:cNvSpPr/>
              <p:nvPr/>
            </p:nvSpPr>
            <p:spPr>
              <a:xfrm>
                <a:off x="2540483" y="3220793"/>
                <a:ext cx="525261" cy="454701"/>
              </a:xfrm>
              <a:custGeom>
                <a:avLst/>
                <a:gdLst>
                  <a:gd name="connsiteX0" fmla="*/ 79062 w 525261"/>
                  <a:gd name="connsiteY0" fmla="*/ 0 h 454701"/>
                  <a:gd name="connsiteX1" fmla="*/ 20839 w 525261"/>
                  <a:gd name="connsiteY1" fmla="*/ 34595 h 454701"/>
                  <a:gd name="connsiteX2" fmla="*/ 7570 w 525261"/>
                  <a:gd name="connsiteY2" fmla="*/ 140561 h 454701"/>
                  <a:gd name="connsiteX3" fmla="*/ 140860 w 525261"/>
                  <a:gd name="connsiteY3" fmla="*/ 392418 h 454701"/>
                  <a:gd name="connsiteX4" fmla="*/ 207505 w 525261"/>
                  <a:gd name="connsiteY4" fmla="*/ 432648 h 454701"/>
                  <a:gd name="connsiteX5" fmla="*/ 509105 w 525261"/>
                  <a:gd name="connsiteY5" fmla="*/ 454701 h 454701"/>
                  <a:gd name="connsiteX6" fmla="*/ 517223 w 525261"/>
                  <a:gd name="connsiteY6" fmla="*/ 362549 h 454701"/>
                  <a:gd name="connsiteX7" fmla="*/ 244887 w 525261"/>
                  <a:gd name="connsiteY7" fmla="*/ 320139 h 454701"/>
                  <a:gd name="connsiteX8" fmla="*/ 153220 w 525261"/>
                  <a:gd name="connsiteY8" fmla="*/ 120567 h 454701"/>
                  <a:gd name="connsiteX9" fmla="*/ 79062 w 525261"/>
                  <a:gd name="connsiteY9" fmla="*/ 0 h 45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5261" h="454701">
                    <a:moveTo>
                      <a:pt x="79062" y="0"/>
                    </a:moveTo>
                    <a:cubicBezTo>
                      <a:pt x="57172" y="6720"/>
                      <a:pt x="37208" y="18582"/>
                      <a:pt x="20839" y="34595"/>
                    </a:cubicBezTo>
                    <a:cubicBezTo>
                      <a:pt x="-3396" y="58829"/>
                      <a:pt x="-4608" y="99604"/>
                      <a:pt x="7570" y="140561"/>
                    </a:cubicBezTo>
                    <a:cubicBezTo>
                      <a:pt x="19748" y="181517"/>
                      <a:pt x="125290" y="364427"/>
                      <a:pt x="140860" y="392418"/>
                    </a:cubicBezTo>
                    <a:cubicBezTo>
                      <a:pt x="161157" y="428770"/>
                      <a:pt x="173092" y="428770"/>
                      <a:pt x="207505" y="432648"/>
                    </a:cubicBezTo>
                    <a:cubicBezTo>
                      <a:pt x="250582" y="437798"/>
                      <a:pt x="509105" y="454701"/>
                      <a:pt x="509105" y="454701"/>
                    </a:cubicBezTo>
                    <a:cubicBezTo>
                      <a:pt x="524191" y="451732"/>
                      <a:pt x="532309" y="376302"/>
                      <a:pt x="517223" y="362549"/>
                    </a:cubicBezTo>
                    <a:lnTo>
                      <a:pt x="244887" y="320139"/>
                    </a:lnTo>
                    <a:lnTo>
                      <a:pt x="153220" y="120567"/>
                    </a:lnTo>
                    <a:cubicBezTo>
                      <a:pt x="153220" y="120567"/>
                      <a:pt x="128440" y="6967"/>
                      <a:pt x="79062" y="0"/>
                    </a:cubicBezTo>
                    <a:close/>
                  </a:path>
                </a:pathLst>
              </a:custGeom>
              <a:solidFill>
                <a:srgbClr val="C00000"/>
              </a:solidFill>
              <a:ln w="6058"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291C98AF-18BE-B8D6-8B43-5634BB777C7E}"/>
                  </a:ext>
                </a:extLst>
              </p:cNvPr>
              <p:cNvSpPr/>
              <p:nvPr/>
            </p:nvSpPr>
            <p:spPr>
              <a:xfrm>
                <a:off x="3146950" y="3563191"/>
                <a:ext cx="138985" cy="68438"/>
              </a:xfrm>
              <a:custGeom>
                <a:avLst/>
                <a:gdLst>
                  <a:gd name="connsiteX0" fmla="*/ 138985 w 138985"/>
                  <a:gd name="connsiteY0" fmla="*/ 12699 h 68438"/>
                  <a:gd name="connsiteX1" fmla="*/ 89183 w 138985"/>
                  <a:gd name="connsiteY1" fmla="*/ 5732 h 68438"/>
                  <a:gd name="connsiteX2" fmla="*/ 48772 w 138985"/>
                  <a:gd name="connsiteY2" fmla="*/ 3066 h 68438"/>
                  <a:gd name="connsiteX3" fmla="*/ 12117 w 138985"/>
                  <a:gd name="connsiteY3" fmla="*/ 19364 h 68438"/>
                  <a:gd name="connsiteX4" fmla="*/ 0 w 138985"/>
                  <a:gd name="connsiteY4" fmla="*/ 52989 h 68438"/>
                  <a:gd name="connsiteX5" fmla="*/ 22841 w 138985"/>
                  <a:gd name="connsiteY5" fmla="*/ 52322 h 68438"/>
                  <a:gd name="connsiteX6" fmla="*/ 32596 w 138985"/>
                  <a:gd name="connsiteY6" fmla="*/ 36449 h 68438"/>
                  <a:gd name="connsiteX7" fmla="*/ 63798 w 138985"/>
                  <a:gd name="connsiteY7" fmla="*/ 36449 h 68438"/>
                  <a:gd name="connsiteX8" fmla="*/ 135471 w 138985"/>
                  <a:gd name="connsiteY8" fmla="*/ 68439 h 6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985" h="68438">
                    <a:moveTo>
                      <a:pt x="138985" y="12699"/>
                    </a:moveTo>
                    <a:cubicBezTo>
                      <a:pt x="121718" y="17546"/>
                      <a:pt x="108329" y="12093"/>
                      <a:pt x="89183" y="5732"/>
                    </a:cubicBezTo>
                    <a:cubicBezTo>
                      <a:pt x="69069" y="-872"/>
                      <a:pt x="64161" y="-1781"/>
                      <a:pt x="48772" y="3066"/>
                    </a:cubicBezTo>
                    <a:cubicBezTo>
                      <a:pt x="34474" y="7610"/>
                      <a:pt x="17994" y="10881"/>
                      <a:pt x="12117" y="19364"/>
                    </a:cubicBezTo>
                    <a:cubicBezTo>
                      <a:pt x="10360" y="21969"/>
                      <a:pt x="4544" y="39781"/>
                      <a:pt x="0" y="52989"/>
                    </a:cubicBezTo>
                    <a:cubicBezTo>
                      <a:pt x="364" y="59532"/>
                      <a:pt x="15995" y="61835"/>
                      <a:pt x="22841" y="52322"/>
                    </a:cubicBezTo>
                    <a:cubicBezTo>
                      <a:pt x="28900" y="44204"/>
                      <a:pt x="29990" y="39418"/>
                      <a:pt x="32596" y="36449"/>
                    </a:cubicBezTo>
                    <a:cubicBezTo>
                      <a:pt x="42976" y="35525"/>
                      <a:pt x="53417" y="35525"/>
                      <a:pt x="63798" y="36449"/>
                    </a:cubicBezTo>
                    <a:lnTo>
                      <a:pt x="135471" y="68439"/>
                    </a:lnTo>
                    <a:close/>
                  </a:path>
                </a:pathLst>
              </a:custGeom>
              <a:solidFill>
                <a:srgbClr val="B16668"/>
              </a:solidFill>
              <a:ln w="6058" cap="flat">
                <a:noFill/>
                <a:prstDash val="solid"/>
                <a:miter/>
              </a:ln>
            </p:spPr>
            <p:txBody>
              <a:bodyPr rtlCol="0" anchor="ctr"/>
              <a:lstStyle/>
              <a:p>
                <a:endParaRPr lang="fr-FR"/>
              </a:p>
            </p:txBody>
          </p:sp>
          <p:sp>
            <p:nvSpPr>
              <p:cNvPr id="19" name="Forme libre : forme 18">
                <a:extLst>
                  <a:ext uri="{FF2B5EF4-FFF2-40B4-BE49-F238E27FC236}">
                    <a16:creationId xmlns:a16="http://schemas.microsoft.com/office/drawing/2014/main" id="{5CA631BD-9378-28F1-3998-B67DB30D7005}"/>
                  </a:ext>
                </a:extLst>
              </p:cNvPr>
              <p:cNvSpPr/>
              <p:nvPr/>
            </p:nvSpPr>
            <p:spPr>
              <a:xfrm>
                <a:off x="3090506" y="3666959"/>
                <a:ext cx="116146" cy="45848"/>
              </a:xfrm>
              <a:custGeom>
                <a:avLst/>
                <a:gdLst>
                  <a:gd name="connsiteX0" fmla="*/ 2159 w 116146"/>
                  <a:gd name="connsiteY0" fmla="*/ 10656 h 45848"/>
                  <a:gd name="connsiteX1" fmla="*/ 23061 w 116146"/>
                  <a:gd name="connsiteY1" fmla="*/ 114 h 45848"/>
                  <a:gd name="connsiteX2" fmla="*/ 50022 w 116146"/>
                  <a:gd name="connsiteY2" fmla="*/ 1507 h 45848"/>
                  <a:gd name="connsiteX3" fmla="*/ 74256 w 116146"/>
                  <a:gd name="connsiteY3" fmla="*/ 4052 h 45848"/>
                  <a:gd name="connsiteX4" fmla="*/ 86374 w 116146"/>
                  <a:gd name="connsiteY4" fmla="*/ 5930 h 45848"/>
                  <a:gd name="connsiteX5" fmla="*/ 92432 w 116146"/>
                  <a:gd name="connsiteY5" fmla="*/ 11565 h 45848"/>
                  <a:gd name="connsiteX6" fmla="*/ 102974 w 116146"/>
                  <a:gd name="connsiteY6" fmla="*/ 8899 h 45848"/>
                  <a:gd name="connsiteX7" fmla="*/ 113092 w 116146"/>
                  <a:gd name="connsiteY7" fmla="*/ 12110 h 45848"/>
                  <a:gd name="connsiteX8" fmla="*/ 111093 w 116146"/>
                  <a:gd name="connsiteY8" fmla="*/ 31497 h 45848"/>
                  <a:gd name="connsiteX9" fmla="*/ 92917 w 116146"/>
                  <a:gd name="connsiteY9" fmla="*/ 44705 h 45848"/>
                  <a:gd name="connsiteX10" fmla="*/ 50931 w 116146"/>
                  <a:gd name="connsiteY10" fmla="*/ 42645 h 45848"/>
                  <a:gd name="connsiteX11" fmla="*/ 2159 w 116146"/>
                  <a:gd name="connsiteY11" fmla="*/ 10656 h 4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146" h="45848">
                    <a:moveTo>
                      <a:pt x="2159" y="10656"/>
                    </a:moveTo>
                    <a:cubicBezTo>
                      <a:pt x="6972" y="3923"/>
                      <a:pt x="14785" y="-18"/>
                      <a:pt x="23061" y="114"/>
                    </a:cubicBezTo>
                    <a:cubicBezTo>
                      <a:pt x="32072" y="-238"/>
                      <a:pt x="41096" y="228"/>
                      <a:pt x="50022" y="1507"/>
                    </a:cubicBezTo>
                    <a:cubicBezTo>
                      <a:pt x="58080" y="2477"/>
                      <a:pt x="66198" y="3082"/>
                      <a:pt x="74256" y="4052"/>
                    </a:cubicBezTo>
                    <a:cubicBezTo>
                      <a:pt x="78376" y="4597"/>
                      <a:pt x="82436" y="5142"/>
                      <a:pt x="86374" y="5930"/>
                    </a:cubicBezTo>
                    <a:cubicBezTo>
                      <a:pt x="89039" y="6415"/>
                      <a:pt x="92432" y="8293"/>
                      <a:pt x="92432" y="11565"/>
                    </a:cubicBezTo>
                    <a:cubicBezTo>
                      <a:pt x="95779" y="10112"/>
                      <a:pt x="99339" y="9212"/>
                      <a:pt x="102974" y="8899"/>
                    </a:cubicBezTo>
                    <a:cubicBezTo>
                      <a:pt x="106640" y="8579"/>
                      <a:pt x="110282" y="9735"/>
                      <a:pt x="113092" y="12110"/>
                    </a:cubicBezTo>
                    <a:cubicBezTo>
                      <a:pt x="119151" y="17623"/>
                      <a:pt x="114970" y="26105"/>
                      <a:pt x="111093" y="31497"/>
                    </a:cubicBezTo>
                    <a:cubicBezTo>
                      <a:pt x="106902" y="38021"/>
                      <a:pt x="100416" y="42734"/>
                      <a:pt x="92917" y="44705"/>
                    </a:cubicBezTo>
                    <a:cubicBezTo>
                      <a:pt x="78921" y="46748"/>
                      <a:pt x="64660" y="46048"/>
                      <a:pt x="50931" y="42645"/>
                    </a:cubicBezTo>
                    <a:cubicBezTo>
                      <a:pt x="37420" y="39131"/>
                      <a:pt x="-10686" y="23864"/>
                      <a:pt x="2159" y="10656"/>
                    </a:cubicBezTo>
                    <a:close/>
                  </a:path>
                </a:pathLst>
              </a:custGeom>
              <a:solidFill>
                <a:srgbClr val="B16668"/>
              </a:solidFill>
              <a:ln w="6058" cap="flat">
                <a:noFill/>
                <a:prstDash val="solid"/>
                <a:miter/>
              </a:ln>
            </p:spPr>
            <p:txBody>
              <a:bodyPr rtlCol="0" anchor="ctr"/>
              <a:lstStyle/>
              <a:p>
                <a:endParaRPr lang="fr-FR"/>
              </a:p>
            </p:txBody>
          </p:sp>
        </p:grpSp>
      </p:grpSp>
      <p:sp>
        <p:nvSpPr>
          <p:cNvPr id="226" name="ZoneTexte 225">
            <a:extLst>
              <a:ext uri="{FF2B5EF4-FFF2-40B4-BE49-F238E27FC236}">
                <a16:creationId xmlns:a16="http://schemas.microsoft.com/office/drawing/2014/main" id="{B1DFDB24-E716-79BD-AF13-4C213127365F}"/>
              </a:ext>
            </a:extLst>
          </p:cNvPr>
          <p:cNvSpPr txBox="1"/>
          <p:nvPr/>
        </p:nvSpPr>
        <p:spPr>
          <a:xfrm>
            <a:off x="8310126" y="2399376"/>
            <a:ext cx="3989504" cy="4031873"/>
          </a:xfrm>
          <a:prstGeom prst="rect">
            <a:avLst/>
          </a:prstGeom>
          <a:noFill/>
        </p:spPr>
        <p:txBody>
          <a:bodyPr wrap="square" rtlCol="0">
            <a:spAutoFit/>
          </a:bodyPr>
          <a:lstStyle/>
          <a:p>
            <a:r>
              <a:rPr lang="fr-FR" sz="4400" dirty="0">
                <a:latin typeface="Univers Condensed Light" panose="020B0306020202040204" pitchFamily="34" charset="0"/>
              </a:rPr>
              <a:t>+  de PNB</a:t>
            </a:r>
          </a:p>
          <a:p>
            <a:endParaRPr lang="fr-FR" dirty="0">
              <a:latin typeface="Univers Condensed Light" panose="020B0306020202040204" pitchFamily="34" charset="0"/>
            </a:endParaRPr>
          </a:p>
          <a:p>
            <a:r>
              <a:rPr lang="fr-FR" sz="4400" dirty="0">
                <a:latin typeface="Univers Condensed Light" panose="020B0306020202040204" pitchFamily="34" charset="0"/>
              </a:rPr>
              <a:t>+ de fidélité</a:t>
            </a:r>
          </a:p>
          <a:p>
            <a:endParaRPr lang="fr-FR" dirty="0">
              <a:latin typeface="Univers Condensed Light" panose="020B0306020202040204" pitchFamily="34" charset="0"/>
            </a:endParaRPr>
          </a:p>
          <a:p>
            <a:r>
              <a:rPr lang="fr-FR" sz="4400" dirty="0">
                <a:latin typeface="Univers Condensed Light" panose="020B0306020202040204" pitchFamily="34" charset="0"/>
              </a:rPr>
              <a:t>+ de satisfaction</a:t>
            </a:r>
          </a:p>
          <a:p>
            <a:endParaRPr lang="fr-FR" sz="4400" dirty="0">
              <a:latin typeface="Univers Condensed Light" panose="020B0306020202040204" pitchFamily="34" charset="0"/>
            </a:endParaRPr>
          </a:p>
          <a:p>
            <a:r>
              <a:rPr lang="fr-FR" sz="4400" dirty="0">
                <a:latin typeface="Univers Condensed Light" panose="020B0306020202040204" pitchFamily="34" charset="0"/>
              </a:rPr>
              <a:t> </a:t>
            </a:r>
          </a:p>
        </p:txBody>
      </p:sp>
      <p:sp>
        <p:nvSpPr>
          <p:cNvPr id="227" name="ZoneTexte 226">
            <a:extLst>
              <a:ext uri="{FF2B5EF4-FFF2-40B4-BE49-F238E27FC236}">
                <a16:creationId xmlns:a16="http://schemas.microsoft.com/office/drawing/2014/main" id="{0D3D267B-4FD3-8AAC-0543-F4DCF48830B9}"/>
              </a:ext>
            </a:extLst>
          </p:cNvPr>
          <p:cNvSpPr txBox="1"/>
          <p:nvPr/>
        </p:nvSpPr>
        <p:spPr>
          <a:xfrm>
            <a:off x="273356" y="2674362"/>
            <a:ext cx="3989504" cy="3354765"/>
          </a:xfrm>
          <a:prstGeom prst="rect">
            <a:avLst/>
          </a:prstGeom>
          <a:noFill/>
        </p:spPr>
        <p:txBody>
          <a:bodyPr wrap="square" rtlCol="0">
            <a:spAutoFit/>
          </a:bodyPr>
          <a:lstStyle/>
          <a:p>
            <a:r>
              <a:rPr lang="fr-FR" sz="4400" dirty="0">
                <a:latin typeface="Univers Condensed Light" panose="020B0306020202040204" pitchFamily="34" charset="0"/>
              </a:rPr>
              <a:t>+ de flexibilité </a:t>
            </a:r>
          </a:p>
          <a:p>
            <a:endParaRPr lang="fr-FR" dirty="0">
              <a:latin typeface="Univers Condensed Light" panose="020B0306020202040204" pitchFamily="34" charset="0"/>
            </a:endParaRPr>
          </a:p>
          <a:p>
            <a:r>
              <a:rPr lang="fr-FR" sz="4400" dirty="0">
                <a:latin typeface="Univers Condensed Light" panose="020B0306020202040204" pitchFamily="34" charset="0"/>
              </a:rPr>
              <a:t>+ de sérénité</a:t>
            </a:r>
          </a:p>
          <a:p>
            <a:endParaRPr lang="fr-FR" dirty="0">
              <a:latin typeface="Univers Condensed Light" panose="020B0306020202040204" pitchFamily="34" charset="0"/>
            </a:endParaRPr>
          </a:p>
          <a:p>
            <a:r>
              <a:rPr lang="fr-FR" sz="4400" dirty="0">
                <a:latin typeface="Univers Condensed Light" panose="020B0306020202040204" pitchFamily="34" charset="0"/>
              </a:rPr>
              <a:t>+ d’avantages</a:t>
            </a:r>
          </a:p>
          <a:p>
            <a:endParaRPr lang="fr-FR" sz="4400" dirty="0">
              <a:latin typeface="Univers Condensed Light" panose="020B0306020202040204" pitchFamily="34" charset="0"/>
            </a:endParaRPr>
          </a:p>
        </p:txBody>
      </p:sp>
      <p:sp>
        <p:nvSpPr>
          <p:cNvPr id="228" name="Flèche : bas 227">
            <a:extLst>
              <a:ext uri="{FF2B5EF4-FFF2-40B4-BE49-F238E27FC236}">
                <a16:creationId xmlns:a16="http://schemas.microsoft.com/office/drawing/2014/main" id="{D24C4F4B-9EE8-4476-ACAA-798AA127F739}"/>
              </a:ext>
            </a:extLst>
          </p:cNvPr>
          <p:cNvSpPr/>
          <p:nvPr/>
        </p:nvSpPr>
        <p:spPr>
          <a:xfrm rot="14043025">
            <a:off x="7591479" y="3373833"/>
            <a:ext cx="368748" cy="59987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9" name="ZoneTexte 228">
            <a:extLst>
              <a:ext uri="{FF2B5EF4-FFF2-40B4-BE49-F238E27FC236}">
                <a16:creationId xmlns:a16="http://schemas.microsoft.com/office/drawing/2014/main" id="{ED916690-9AB2-DEBB-CB6C-53121E1FE27D}"/>
              </a:ext>
            </a:extLst>
          </p:cNvPr>
          <p:cNvSpPr txBox="1"/>
          <p:nvPr/>
        </p:nvSpPr>
        <p:spPr>
          <a:xfrm>
            <a:off x="734022" y="2046211"/>
            <a:ext cx="2661054" cy="369332"/>
          </a:xfrm>
          <a:prstGeom prst="rect">
            <a:avLst/>
          </a:prstGeom>
          <a:noFill/>
        </p:spPr>
        <p:txBody>
          <a:bodyPr wrap="square" rtlCol="0">
            <a:spAutoFit/>
          </a:bodyPr>
          <a:lstStyle/>
          <a:p>
            <a:r>
              <a:rPr lang="fr-FR" i="1">
                <a:solidFill>
                  <a:srgbClr val="C00000"/>
                </a:solidFill>
              </a:rPr>
              <a:t>Pour </a:t>
            </a:r>
            <a:r>
              <a:rPr lang="fr-FR" b="1" i="1">
                <a:solidFill>
                  <a:srgbClr val="C00000"/>
                </a:solidFill>
              </a:rPr>
              <a:t>votre client :</a:t>
            </a:r>
          </a:p>
        </p:txBody>
      </p:sp>
      <p:sp>
        <p:nvSpPr>
          <p:cNvPr id="230" name="ZoneTexte 229">
            <a:extLst>
              <a:ext uri="{FF2B5EF4-FFF2-40B4-BE49-F238E27FC236}">
                <a16:creationId xmlns:a16="http://schemas.microsoft.com/office/drawing/2014/main" id="{CB69A650-1D1A-49A1-050E-A0BA15EE104D}"/>
              </a:ext>
            </a:extLst>
          </p:cNvPr>
          <p:cNvSpPr txBox="1"/>
          <p:nvPr/>
        </p:nvSpPr>
        <p:spPr>
          <a:xfrm>
            <a:off x="8776064" y="2033155"/>
            <a:ext cx="3162548" cy="369332"/>
          </a:xfrm>
          <a:prstGeom prst="rect">
            <a:avLst/>
          </a:prstGeom>
          <a:noFill/>
        </p:spPr>
        <p:txBody>
          <a:bodyPr wrap="square" rtlCol="0">
            <a:spAutoFit/>
          </a:bodyPr>
          <a:lstStyle/>
          <a:p>
            <a:r>
              <a:rPr lang="fr-FR" i="1">
                <a:solidFill>
                  <a:srgbClr val="C00000"/>
                </a:solidFill>
              </a:rPr>
              <a:t>Pour la </a:t>
            </a:r>
            <a:r>
              <a:rPr lang="fr-FR" b="1" i="1">
                <a:solidFill>
                  <a:srgbClr val="C00000"/>
                </a:solidFill>
              </a:rPr>
              <a:t>Caisse d’Epargne :</a:t>
            </a:r>
          </a:p>
        </p:txBody>
      </p:sp>
      <p:sp>
        <p:nvSpPr>
          <p:cNvPr id="231" name="ZoneTexte 230">
            <a:extLst>
              <a:ext uri="{FF2B5EF4-FFF2-40B4-BE49-F238E27FC236}">
                <a16:creationId xmlns:a16="http://schemas.microsoft.com/office/drawing/2014/main" id="{49D338C5-7DC5-657D-EC79-395343FACEB0}"/>
              </a:ext>
            </a:extLst>
          </p:cNvPr>
          <p:cNvSpPr txBox="1"/>
          <p:nvPr/>
        </p:nvSpPr>
        <p:spPr>
          <a:xfrm>
            <a:off x="2403375" y="1267913"/>
            <a:ext cx="8571123" cy="369332"/>
          </a:xfrm>
          <a:prstGeom prst="rect">
            <a:avLst/>
          </a:prstGeom>
          <a:noFill/>
        </p:spPr>
        <p:txBody>
          <a:bodyPr wrap="square" rtlCol="0">
            <a:spAutoFit/>
          </a:bodyPr>
          <a:lstStyle/>
          <a:p>
            <a:r>
              <a:rPr lang="fr-FR" dirty="0"/>
              <a:t>Pensez à la montée en gamme à chaque opportunité de contact</a:t>
            </a:r>
          </a:p>
        </p:txBody>
      </p:sp>
      <p:sp>
        <p:nvSpPr>
          <p:cNvPr id="232" name="Flèche : bas 231">
            <a:extLst>
              <a:ext uri="{FF2B5EF4-FFF2-40B4-BE49-F238E27FC236}">
                <a16:creationId xmlns:a16="http://schemas.microsoft.com/office/drawing/2014/main" id="{D68F722B-E1CA-E81F-FF1B-EDBD22A6FCEA}"/>
              </a:ext>
            </a:extLst>
          </p:cNvPr>
          <p:cNvSpPr/>
          <p:nvPr/>
        </p:nvSpPr>
        <p:spPr>
          <a:xfrm rot="7620515">
            <a:off x="3407460" y="3207951"/>
            <a:ext cx="368748" cy="59987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599B4FB4-C681-A657-234C-C8EA1B5DA1AF}"/>
              </a:ext>
            </a:extLst>
          </p:cNvPr>
          <p:cNvSpPr txBox="1"/>
          <p:nvPr/>
        </p:nvSpPr>
        <p:spPr>
          <a:xfrm>
            <a:off x="626629" y="160223"/>
            <a:ext cx="10071188" cy="446276"/>
          </a:xfrm>
          <a:prstGeom prst="rect">
            <a:avLst/>
          </a:prstGeom>
          <a:noFill/>
        </p:spPr>
        <p:txBody>
          <a:bodyPr wrap="square">
            <a:spAutoFit/>
          </a:bodyPr>
          <a:lstStyle/>
          <a:p>
            <a:r>
              <a:rPr lang="fr-FR" sz="2300" b="1" cap="all" dirty="0">
                <a:solidFill>
                  <a:schemeClr val="tx2"/>
                </a:solidFill>
                <a:latin typeface="+mj-lt"/>
                <a:ea typeface="+mj-ea"/>
                <a:cs typeface="+mj-cs"/>
              </a:rPr>
              <a:t>Comment faire monter en gamme un client pro ?</a:t>
            </a:r>
          </a:p>
        </p:txBody>
      </p:sp>
    </p:spTree>
    <p:extLst>
      <p:ext uri="{BB962C8B-B14F-4D97-AF65-F5344CB8AC3E}">
        <p14:creationId xmlns:p14="http://schemas.microsoft.com/office/powerpoint/2010/main" val="1244530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907523-A0E3-3BDC-7CBA-16C5DA10819A}"/>
              </a:ext>
            </a:extLst>
          </p:cNvPr>
          <p:cNvSpPr>
            <a:spLocks noGrp="1"/>
          </p:cNvSpPr>
          <p:nvPr>
            <p:ph type="dt" sz="half" idx="10"/>
          </p:nvPr>
        </p:nvSpPr>
        <p:spPr/>
        <p:txBody>
          <a:bodyPr/>
          <a:lstStyle/>
          <a:p>
            <a:fld id="{1BAF3030-210E-4F95-B01F-6A5FA5AEE3F1}" type="datetime4">
              <a:rPr lang="fr-FR" smtClean="0"/>
              <a:t>29 février 2024</a:t>
            </a:fld>
            <a:endParaRPr lang="fr-FR"/>
          </a:p>
        </p:txBody>
      </p:sp>
      <p:sp>
        <p:nvSpPr>
          <p:cNvPr id="5" name="Espace réservé du numéro de diapositive 4">
            <a:extLst>
              <a:ext uri="{FF2B5EF4-FFF2-40B4-BE49-F238E27FC236}">
                <a16:creationId xmlns:a16="http://schemas.microsoft.com/office/drawing/2014/main" id="{1D286471-0EBF-1057-5CC1-C53FCA277F43}"/>
              </a:ext>
            </a:extLst>
          </p:cNvPr>
          <p:cNvSpPr>
            <a:spLocks noGrp="1"/>
          </p:cNvSpPr>
          <p:nvPr>
            <p:ph type="sldNum" sz="quarter" idx="12"/>
          </p:nvPr>
        </p:nvSpPr>
        <p:spPr/>
        <p:txBody>
          <a:bodyPr/>
          <a:lstStyle/>
          <a:p>
            <a:fld id="{975A587B-5814-4D9B-9598-FE9CB954CB01}" type="slidenum">
              <a:rPr lang="fr-FR" smtClean="0"/>
              <a:t>26</a:t>
            </a:fld>
            <a:endParaRPr lang="fr-FR"/>
          </a:p>
        </p:txBody>
      </p:sp>
      <p:sp>
        <p:nvSpPr>
          <p:cNvPr id="6" name="Espace réservé du texte 5">
            <a:extLst>
              <a:ext uri="{FF2B5EF4-FFF2-40B4-BE49-F238E27FC236}">
                <a16:creationId xmlns:a16="http://schemas.microsoft.com/office/drawing/2014/main" id="{765C7D9F-4F0D-7BBF-3386-B3202369B599}"/>
              </a:ext>
            </a:extLst>
          </p:cNvPr>
          <p:cNvSpPr>
            <a:spLocks noGrp="1"/>
          </p:cNvSpPr>
          <p:nvPr>
            <p:ph type="body" idx="1"/>
          </p:nvPr>
        </p:nvSpPr>
        <p:spPr/>
        <p:txBody>
          <a:bodyPr/>
          <a:lstStyle/>
          <a:p>
            <a:r>
              <a:rPr lang="fr-FR" dirty="0"/>
              <a:t>Supports à disposition </a:t>
            </a:r>
          </a:p>
        </p:txBody>
      </p:sp>
      <p:sp>
        <p:nvSpPr>
          <p:cNvPr id="7" name="Titre 6">
            <a:extLst>
              <a:ext uri="{FF2B5EF4-FFF2-40B4-BE49-F238E27FC236}">
                <a16:creationId xmlns:a16="http://schemas.microsoft.com/office/drawing/2014/main" id="{21AA8D9C-CDDB-C69D-CBD3-0F3FB7744090}"/>
              </a:ext>
            </a:extLst>
          </p:cNvPr>
          <p:cNvSpPr>
            <a:spLocks noGrp="1"/>
          </p:cNvSpPr>
          <p:nvPr>
            <p:ph type="title"/>
          </p:nvPr>
        </p:nvSpPr>
        <p:spPr/>
        <p:txBody>
          <a:bodyPr/>
          <a:lstStyle/>
          <a:p>
            <a:r>
              <a:rPr lang="fr-FR" dirty="0"/>
              <a:t>Pour aller plus loin</a:t>
            </a:r>
          </a:p>
        </p:txBody>
      </p:sp>
      <p:sp>
        <p:nvSpPr>
          <p:cNvPr id="10" name="ZoneTexte 9">
            <a:extLst>
              <a:ext uri="{FF2B5EF4-FFF2-40B4-BE49-F238E27FC236}">
                <a16:creationId xmlns:a16="http://schemas.microsoft.com/office/drawing/2014/main" id="{BEC1C85B-1F67-BDDE-15B4-2E9B65583B19}"/>
              </a:ext>
            </a:extLst>
          </p:cNvPr>
          <p:cNvSpPr txBox="1"/>
          <p:nvPr/>
        </p:nvSpPr>
        <p:spPr>
          <a:xfrm>
            <a:off x="5453674" y="5187591"/>
            <a:ext cx="3240360" cy="110799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Calibri"/>
                <a:ea typeface="+mn-ea"/>
                <a:cs typeface="+mn-cs"/>
              </a:rPr>
              <a:t>Document reprenant </a:t>
            </a:r>
            <a:r>
              <a:rPr kumimoji="0" lang="fr-FR" sz="1100" b="1" i="0" u="none" strike="noStrike" kern="1200" cap="none" spc="0" normalizeH="0" baseline="0" noProof="0" dirty="0">
                <a:ln>
                  <a:noFill/>
                </a:ln>
                <a:solidFill>
                  <a:prstClr val="black"/>
                </a:solidFill>
                <a:effectLst/>
                <a:uLnTx/>
                <a:uFillTx/>
                <a:latin typeface="Calibri"/>
                <a:ea typeface="+mn-ea"/>
                <a:cs typeface="+mn-cs"/>
              </a:rPr>
              <a:t>l’ensemble des Garanties Assurances et Assistance des Cartes Visa </a:t>
            </a:r>
            <a:r>
              <a:rPr kumimoji="0" lang="fr-FR" sz="1100" b="0" i="0" u="none" strike="noStrike" kern="1200" cap="none" spc="0" normalizeH="0" baseline="0" noProof="0" dirty="0">
                <a:ln>
                  <a:noFill/>
                </a:ln>
                <a:solidFill>
                  <a:prstClr val="black"/>
                </a:solidFill>
                <a:effectLst/>
                <a:uLnTx/>
                <a:uFillTx/>
                <a:latin typeface="Calibri"/>
                <a:ea typeface="+mn-ea"/>
                <a:cs typeface="+mn-cs"/>
              </a:rPr>
              <a:t>avec des illustrations de cas concrets de mise en application des garanties. Document qui cible à la fois les </a:t>
            </a:r>
            <a:r>
              <a:rPr kumimoji="0" lang="fr-FR" sz="1100" b="1" i="0" u="none" strike="noStrike" kern="1200" cap="none" spc="0" normalizeH="0" baseline="0" noProof="0" dirty="0">
                <a:ln>
                  <a:noFill/>
                </a:ln>
                <a:solidFill>
                  <a:prstClr val="black"/>
                </a:solidFill>
                <a:effectLst/>
                <a:uLnTx/>
                <a:uFillTx/>
                <a:latin typeface="Calibri"/>
                <a:ea typeface="+mn-ea"/>
                <a:cs typeface="+mn-cs"/>
              </a:rPr>
              <a:t>CCPROS </a:t>
            </a:r>
            <a:r>
              <a:rPr kumimoji="0" lang="fr-FR" sz="1100" b="0" i="0" u="none" strike="noStrike" kern="1200" cap="none" spc="0" normalizeH="0" baseline="0" noProof="0" dirty="0">
                <a:ln>
                  <a:noFill/>
                </a:ln>
                <a:solidFill>
                  <a:prstClr val="black"/>
                </a:solidFill>
                <a:effectLst/>
                <a:uLnTx/>
                <a:uFillTx/>
                <a:latin typeface="Calibri"/>
                <a:ea typeface="+mn-ea"/>
                <a:cs typeface="+mn-cs"/>
              </a:rPr>
              <a:t>et les </a:t>
            </a:r>
            <a:r>
              <a:rPr kumimoji="0" lang="fr-FR" sz="1100" b="1" i="0" u="none" strike="noStrike" kern="1200" cap="none" spc="0" normalizeH="0" baseline="0" noProof="0" dirty="0">
                <a:ln>
                  <a:noFill/>
                </a:ln>
                <a:solidFill>
                  <a:prstClr val="black"/>
                </a:solidFill>
                <a:effectLst/>
                <a:uLnTx/>
                <a:uFillTx/>
                <a:latin typeface="Calibri"/>
                <a:ea typeface="+mn-ea"/>
                <a:cs typeface="+mn-cs"/>
              </a:rPr>
              <a:t>Clients.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100" b="1" dirty="0">
              <a:solidFill>
                <a:prstClr val="black"/>
              </a:solidFill>
              <a:latin typeface="Calibri"/>
            </a:endParaRPr>
          </a:p>
        </p:txBody>
      </p:sp>
      <p:pic>
        <p:nvPicPr>
          <p:cNvPr id="12" name="Image 11">
            <a:extLst>
              <a:ext uri="{FF2B5EF4-FFF2-40B4-BE49-F238E27FC236}">
                <a16:creationId xmlns:a16="http://schemas.microsoft.com/office/drawing/2014/main" id="{279FBD08-31BD-AA3F-01F7-B6E495270FA4}"/>
              </a:ext>
            </a:extLst>
          </p:cNvPr>
          <p:cNvPicPr>
            <a:picLocks noChangeAspect="1"/>
          </p:cNvPicPr>
          <p:nvPr/>
        </p:nvPicPr>
        <p:blipFill>
          <a:blip r:embed="rId2"/>
          <a:stretch>
            <a:fillRect/>
          </a:stretch>
        </p:blipFill>
        <p:spPr>
          <a:xfrm>
            <a:off x="5989034" y="1932909"/>
            <a:ext cx="2242053" cy="3068909"/>
          </a:xfrm>
          <a:prstGeom prst="rect">
            <a:avLst/>
          </a:prstGeom>
        </p:spPr>
      </p:pic>
      <p:sp>
        <p:nvSpPr>
          <p:cNvPr id="13" name="Rectangle 12">
            <a:extLst>
              <a:ext uri="{FF2B5EF4-FFF2-40B4-BE49-F238E27FC236}">
                <a16:creationId xmlns:a16="http://schemas.microsoft.com/office/drawing/2014/main" id="{B9FE3ED1-65EA-B5AD-DB6C-7B5943812805}"/>
              </a:ext>
            </a:extLst>
          </p:cNvPr>
          <p:cNvSpPr/>
          <p:nvPr/>
        </p:nvSpPr>
        <p:spPr>
          <a:xfrm>
            <a:off x="1717622" y="1476721"/>
            <a:ext cx="3129466" cy="5070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a:ea typeface="+mn-ea"/>
                <a:cs typeface="+mn-cs"/>
              </a:rPr>
              <a:t>Tableau comparatif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a:ea typeface="+mn-ea"/>
                <a:cs typeface="+mn-cs"/>
              </a:rPr>
              <a:t>Cartes Business</a:t>
            </a:r>
          </a:p>
        </p:txBody>
      </p:sp>
      <p:sp>
        <p:nvSpPr>
          <p:cNvPr id="14" name="Rectangle 13">
            <a:extLst>
              <a:ext uri="{FF2B5EF4-FFF2-40B4-BE49-F238E27FC236}">
                <a16:creationId xmlns:a16="http://schemas.microsoft.com/office/drawing/2014/main" id="{C2346EB6-CDF3-331C-AAB1-F96A0D0DCDF8}"/>
              </a:ext>
            </a:extLst>
          </p:cNvPr>
          <p:cNvSpPr/>
          <p:nvPr/>
        </p:nvSpPr>
        <p:spPr>
          <a:xfrm>
            <a:off x="5564568" y="1479679"/>
            <a:ext cx="3129466" cy="5070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a:ea typeface="+mn-ea"/>
                <a:cs typeface="+mn-cs"/>
              </a:rPr>
              <a:t>Brochure Garanties Assurances &amp; Assistance</a:t>
            </a:r>
          </a:p>
        </p:txBody>
      </p:sp>
      <p:pic>
        <p:nvPicPr>
          <p:cNvPr id="4" name="Image 3">
            <a:extLst>
              <a:ext uri="{FF2B5EF4-FFF2-40B4-BE49-F238E27FC236}">
                <a16:creationId xmlns:a16="http://schemas.microsoft.com/office/drawing/2014/main" id="{EBCF41B9-EFA9-932B-056F-EB623F5AB811}"/>
              </a:ext>
            </a:extLst>
          </p:cNvPr>
          <p:cNvPicPr>
            <a:picLocks noChangeAspect="1"/>
          </p:cNvPicPr>
          <p:nvPr/>
        </p:nvPicPr>
        <p:blipFill>
          <a:blip r:embed="rId3"/>
          <a:stretch>
            <a:fillRect/>
          </a:stretch>
        </p:blipFill>
        <p:spPr>
          <a:xfrm>
            <a:off x="1920076" y="2123400"/>
            <a:ext cx="2760208" cy="3906585"/>
          </a:xfrm>
          <a:prstGeom prst="rect">
            <a:avLst/>
          </a:prstGeom>
        </p:spPr>
      </p:pic>
    </p:spTree>
    <p:extLst>
      <p:ext uri="{BB962C8B-B14F-4D97-AF65-F5344CB8AC3E}">
        <p14:creationId xmlns:p14="http://schemas.microsoft.com/office/powerpoint/2010/main" val="2099025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02F13383-E029-22DA-41EB-57BD28A0D38A}"/>
              </a:ext>
            </a:extLst>
          </p:cNvPr>
          <p:cNvSpPr/>
          <p:nvPr/>
        </p:nvSpPr>
        <p:spPr>
          <a:xfrm>
            <a:off x="5347447" y="861673"/>
            <a:ext cx="3442447" cy="329346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AE683E1D-8737-8B4A-AEA3-612367D042BC}"/>
              </a:ext>
            </a:extLst>
          </p:cNvPr>
          <p:cNvSpPr>
            <a:spLocks noGrp="1"/>
          </p:cNvSpPr>
          <p:nvPr>
            <p:ph type="body" sz="quarter" idx="13"/>
          </p:nvPr>
        </p:nvSpPr>
        <p:spPr>
          <a:xfrm>
            <a:off x="334808" y="2439193"/>
            <a:ext cx="5761192" cy="1439863"/>
          </a:xfrm>
        </p:spPr>
        <p:txBody>
          <a:bodyPr vert="horz" lIns="91440" tIns="45720" rIns="91440" bIns="45720" rtlCol="0">
            <a:normAutofit/>
          </a:bodyPr>
          <a:lstStyle/>
          <a:p>
            <a:r>
              <a:rPr lang="fr-FR" dirty="0"/>
              <a:t>MERCI</a:t>
            </a:r>
          </a:p>
        </p:txBody>
      </p:sp>
      <p:sp>
        <p:nvSpPr>
          <p:cNvPr id="4" name="Espace réservé du numéro de diapositive 3">
            <a:extLst>
              <a:ext uri="{FF2B5EF4-FFF2-40B4-BE49-F238E27FC236}">
                <a16:creationId xmlns:a16="http://schemas.microsoft.com/office/drawing/2014/main" id="{B337AEE0-91B8-A848-8DFA-72FEB2AEB033}"/>
              </a:ext>
            </a:extLst>
          </p:cNvPr>
          <p:cNvSpPr>
            <a:spLocks noGrp="1"/>
          </p:cNvSpPr>
          <p:nvPr>
            <p:ph type="sldNum" sz="quarter" idx="16"/>
          </p:nvPr>
        </p:nvSpPr>
        <p:spPr/>
        <p:txBody>
          <a:bodyPr vert="horz" lIns="91440" tIns="45720" rIns="91440" bIns="45720" rtlCol="0" anchor="ctr">
            <a:normAutofit/>
          </a:bodyPr>
          <a:lstStyle/>
          <a:p>
            <a:pPr>
              <a:lnSpc>
                <a:spcPct val="90000"/>
              </a:lnSpc>
              <a:spcAft>
                <a:spcPts val="600"/>
              </a:spcAft>
            </a:pPr>
            <a:r>
              <a:rPr lang="fr-FR" sz="1100" b="0"/>
              <a:t>|</a:t>
            </a:r>
            <a:r>
              <a:rPr lang="fr-FR" sz="1100"/>
              <a:t> </a:t>
            </a:r>
            <a:fld id="{DADB589F-FF01-4CF2-B7C7-7296AC883C2A}" type="slidenum">
              <a:rPr lang="fr-FR" sz="1100" smtClean="0"/>
              <a:pPr>
                <a:lnSpc>
                  <a:spcPct val="90000"/>
                </a:lnSpc>
                <a:spcAft>
                  <a:spcPts val="600"/>
                </a:spcAft>
              </a:pPr>
              <a:t>27</a:t>
            </a:fld>
            <a:endParaRPr lang="fr-FR" sz="1100"/>
          </a:p>
        </p:txBody>
      </p:sp>
      <p:sp>
        <p:nvSpPr>
          <p:cNvPr id="1031" name="Date Placeholder 2">
            <a:extLst>
              <a:ext uri="{FF2B5EF4-FFF2-40B4-BE49-F238E27FC236}">
                <a16:creationId xmlns:a16="http://schemas.microsoft.com/office/drawing/2014/main" id="{41B225A6-8C6C-EBC0-B55B-53CACB5186C3}"/>
              </a:ext>
            </a:extLst>
          </p:cNvPr>
          <p:cNvSpPr>
            <a:spLocks noGrp="1"/>
          </p:cNvSpPr>
          <p:nvPr>
            <p:ph type="dt" sz="half" idx="4294967295"/>
          </p:nvPr>
        </p:nvSpPr>
        <p:spPr>
          <a:xfrm>
            <a:off x="10752138" y="6469063"/>
            <a:ext cx="1439862" cy="252412"/>
          </a:xfrm>
        </p:spPr>
        <p:txBody>
          <a:bodyPr/>
          <a:lstStyle/>
          <a:p>
            <a:pPr>
              <a:spcAft>
                <a:spcPts val="600"/>
              </a:spcAft>
            </a:pPr>
            <a:fld id="{0304C159-75DC-49E0-9C9A-EE2F48706F69}" type="datetime4">
              <a:rPr lang="fr-FR" smtClean="0"/>
              <a:pPr>
                <a:spcAft>
                  <a:spcPts val="600"/>
                </a:spcAft>
              </a:pPr>
              <a:t>29 février 2024</a:t>
            </a:fld>
            <a:endParaRPr lang="fr-FR"/>
          </a:p>
        </p:txBody>
      </p:sp>
      <p:sp>
        <p:nvSpPr>
          <p:cNvPr id="5" name="ZoneTexte 4">
            <a:extLst>
              <a:ext uri="{FF2B5EF4-FFF2-40B4-BE49-F238E27FC236}">
                <a16:creationId xmlns:a16="http://schemas.microsoft.com/office/drawing/2014/main" id="{E7F89492-846C-9EEC-E456-F32D80410B9A}"/>
              </a:ext>
            </a:extLst>
          </p:cNvPr>
          <p:cNvSpPr txBox="1"/>
          <p:nvPr/>
        </p:nvSpPr>
        <p:spPr>
          <a:xfrm>
            <a:off x="5736000" y="930183"/>
            <a:ext cx="2823882" cy="369332"/>
          </a:xfrm>
          <a:prstGeom prst="rect">
            <a:avLst/>
          </a:prstGeom>
          <a:noFill/>
        </p:spPr>
        <p:txBody>
          <a:bodyPr wrap="square" rtlCol="0">
            <a:spAutoFit/>
          </a:bodyPr>
          <a:lstStyle/>
          <a:p>
            <a:r>
              <a:rPr lang="fr-FR" dirty="0"/>
              <a:t>Enquête de satisfaction</a:t>
            </a:r>
          </a:p>
        </p:txBody>
      </p:sp>
      <p:pic>
        <p:nvPicPr>
          <p:cNvPr id="7" name="Image 6">
            <a:extLst>
              <a:ext uri="{FF2B5EF4-FFF2-40B4-BE49-F238E27FC236}">
                <a16:creationId xmlns:a16="http://schemas.microsoft.com/office/drawing/2014/main" id="{5E9B5A27-5397-EA40-FCCB-34290528C0F6}"/>
              </a:ext>
            </a:extLst>
          </p:cNvPr>
          <p:cNvPicPr>
            <a:picLocks noChangeAspect="1"/>
          </p:cNvPicPr>
          <p:nvPr/>
        </p:nvPicPr>
        <p:blipFill>
          <a:blip r:embed="rId3"/>
          <a:stretch>
            <a:fillRect/>
          </a:stretch>
        </p:blipFill>
        <p:spPr>
          <a:xfrm>
            <a:off x="5946098" y="1571435"/>
            <a:ext cx="2073639" cy="2049940"/>
          </a:xfrm>
          <a:prstGeom prst="rect">
            <a:avLst/>
          </a:prstGeom>
        </p:spPr>
      </p:pic>
    </p:spTree>
    <p:extLst>
      <p:ext uri="{BB962C8B-B14F-4D97-AF65-F5344CB8AC3E}">
        <p14:creationId xmlns:p14="http://schemas.microsoft.com/office/powerpoint/2010/main" val="324938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Thème Office_JO">
  <a:themeElements>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fontScheme name="BPC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AISSE_DEPARGNE_JO_MASQUE_PPT_2020.potx [Lecture seule]" id="{0E694045-FF8E-401A-904E-93F8DBB2705F}" vid="{9D0AC2D5-3EB0-4127-B593-A82B37F88F7B}"/>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E" id="{0068E481-D9F1-4C37-839C-E9E92405FEEF}" vid="{279517F2-F7F1-448D-A4B3-6E812E722E9E}"/>
    </a:ext>
  </a:extLst>
</a:theme>
</file>

<file path=ppt/theme/theme4.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5.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6.xml><?xml version="1.0" encoding="utf-8"?>
<a:theme xmlns:a="http://schemas.openxmlformats.org/drawingml/2006/main" name="2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7.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8.xml><?xml version="1.0" encoding="utf-8"?>
<a:theme xmlns:a="http://schemas.openxmlformats.org/drawingml/2006/main" name="2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2.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3.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3fa2be9-43cf-4ccf-9de9-d8490fa7a4c5" xsi:nil="true"/>
    <lcf76f155ced4ddcb4097134ff3c332f xmlns="3f61e4c7-ee3e-49ad-8788-3605e5a67c2a">
      <Terms xmlns="http://schemas.microsoft.com/office/infopath/2007/PartnerControls"/>
    </lcf76f155ced4ddcb4097134ff3c332f>
  </documentManagement>
</p:properti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4358DC24201A5F43AFE7D8521F330A56" ma:contentTypeVersion="12" ma:contentTypeDescription="Create a new document." ma:contentTypeScope="" ma:versionID="0e4342f5dd29caeca5c8d10f2271bcf2">
  <xsd:schema xmlns:xsd="http://www.w3.org/2001/XMLSchema" xmlns:xs="http://www.w3.org/2001/XMLSchema" xmlns:p="http://schemas.microsoft.com/office/2006/metadata/properties" xmlns:ns2="3f61e4c7-ee3e-49ad-8788-3605e5a67c2a" xmlns:ns3="33fa2be9-43cf-4ccf-9de9-d8490fa7a4c5" targetNamespace="http://schemas.microsoft.com/office/2006/metadata/properties" ma:root="true" ma:fieldsID="eae2a4074c91769d3b75d5db282a783c" ns2:_="" ns3:_="">
    <xsd:import namespace="3f61e4c7-ee3e-49ad-8788-3605e5a67c2a"/>
    <xsd:import namespace="33fa2be9-43cf-4ccf-9de9-d8490fa7a4c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61e4c7-ee3e-49ad-8788-3605e5a67c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fa2be9-43cf-4ccf-9de9-d8490fa7a4c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fc170aa-711e-4856-bb16-1edb77513316}" ma:internalName="TaxCatchAll" ma:showField="CatchAllData" ma:web="33fa2be9-43cf-4ccf-9de9-d8490fa7a4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F5ABA7-257E-414F-A1EC-82FFDC19A39A}">
  <ds:schemaRefs>
    <ds:schemaRef ds:uri="http://purl.org/dc/elements/1.1/"/>
    <ds:schemaRef ds:uri="http://schemas.microsoft.com/office/2006/metadata/properties"/>
    <ds:schemaRef ds:uri="http://purl.org/dc/terms/"/>
    <ds:schemaRef ds:uri="5355cd25-dbac-44f8-8eb3-668dfb21b4e7"/>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 ds:uri="33fa2be9-43cf-4ccf-9de9-d8490fa7a4c5"/>
    <ds:schemaRef ds:uri="3f61e4c7-ee3e-49ad-8788-3605e5a67c2a"/>
  </ds:schemaRefs>
</ds:datastoreItem>
</file>

<file path=customXml/itemProps2.xml><?xml version="1.0" encoding="utf-8"?>
<ds:datastoreItem xmlns:ds="http://schemas.openxmlformats.org/officeDocument/2006/customXml" ds:itemID="{7642F195-5810-4E93-B880-8473514EC18A}">
  <ds:schemaRefs>
    <ds:schemaRef ds:uri="Microsoft.SharePoint.Taxonomy.ContentTypeSync"/>
  </ds:schemaRefs>
</ds:datastoreItem>
</file>

<file path=customXml/itemProps3.xml><?xml version="1.0" encoding="utf-8"?>
<ds:datastoreItem xmlns:ds="http://schemas.openxmlformats.org/officeDocument/2006/customXml" ds:itemID="{752D8C14-28F7-41EF-97A7-C8E403D6A4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61e4c7-ee3e-49ad-8788-3605e5a67c2a"/>
    <ds:schemaRef ds:uri="33fa2be9-43cf-4ccf-9de9-d8490fa7a4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A7C70DC-2A69-4F4C-832F-5E7E926582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CAISSE_DEPARGNE_JO_MASQUE_PPT_2020</Template>
  <TotalTime>8952</TotalTime>
  <Words>3530</Words>
  <Application>Microsoft Office PowerPoint</Application>
  <PresentationFormat>Grand écran</PresentationFormat>
  <Paragraphs>469</Paragraphs>
  <Slides>27</Slides>
  <Notes>25</Notes>
  <HiddenSlides>0</HiddenSlides>
  <MMClips>0</MMClips>
  <ScaleCrop>false</ScaleCrop>
  <HeadingPairs>
    <vt:vector size="8" baseType="variant">
      <vt:variant>
        <vt:lpstr>Polices utilisées</vt:lpstr>
      </vt:variant>
      <vt:variant>
        <vt:i4>21</vt:i4>
      </vt:variant>
      <vt:variant>
        <vt:lpstr>Thème</vt:lpstr>
      </vt:variant>
      <vt:variant>
        <vt:i4>8</vt:i4>
      </vt:variant>
      <vt:variant>
        <vt:lpstr>Serveurs OLE incorporés</vt:lpstr>
      </vt:variant>
      <vt:variant>
        <vt:i4>1</vt:i4>
      </vt:variant>
      <vt:variant>
        <vt:lpstr>Titres des diapositives</vt:lpstr>
      </vt:variant>
      <vt:variant>
        <vt:i4>27</vt:i4>
      </vt:variant>
    </vt:vector>
  </HeadingPairs>
  <TitlesOfParts>
    <vt:vector size="57" baseType="lpstr">
      <vt:lpstr>Arial</vt:lpstr>
      <vt:lpstr>Arial Black</vt:lpstr>
      <vt:lpstr>Arial Narrow</vt:lpstr>
      <vt:lpstr>Britannic Bold</vt:lpstr>
      <vt:lpstr>Cabin Condensed</vt:lpstr>
      <vt:lpstr>Calibri</vt:lpstr>
      <vt:lpstr>Cambria Math</vt:lpstr>
      <vt:lpstr>Courier New</vt:lpstr>
      <vt:lpstr>Fira Sans</vt:lpstr>
      <vt:lpstr>Fira Sans Bold</vt:lpstr>
      <vt:lpstr>Lato Light</vt:lpstr>
      <vt:lpstr>Montserrat</vt:lpstr>
      <vt:lpstr>Montserrat Black</vt:lpstr>
      <vt:lpstr>Montserrat SemiBold</vt:lpstr>
      <vt:lpstr>Roboto Light</vt:lpstr>
      <vt:lpstr>Symbol</vt:lpstr>
      <vt:lpstr>Univers Condensed Light</vt:lpstr>
      <vt:lpstr>Verdana</vt:lpstr>
      <vt:lpstr>Visa Dialect Regular</vt:lpstr>
      <vt:lpstr>Wingdings</vt:lpstr>
      <vt:lpstr>Wingdings 2</vt:lpstr>
      <vt:lpstr>2_Thème Office_JO</vt:lpstr>
      <vt:lpstr>Caisse d'Epargne</vt:lpstr>
      <vt:lpstr>CE</vt:lpstr>
      <vt:lpstr>Conception personnalisée</vt:lpstr>
      <vt:lpstr>1_Conception personnalisée</vt:lpstr>
      <vt:lpstr>2_Conception personnalisée</vt:lpstr>
      <vt:lpstr>1_Caisse d'Epargne</vt:lpstr>
      <vt:lpstr>2_Caisse d'Epargne</vt:lpstr>
      <vt:lpstr>Diapositive think-cell</vt:lpstr>
      <vt:lpstr> Comment faire monter en gamme nos clients PROS sur les cartes BUSINESS HAUT DE GAMME ?  </vt:lpstr>
      <vt:lpstr>SOMMAIRE</vt:lpstr>
      <vt:lpstr>CONTEXTE &amp; objectifs </vt:lpstr>
      <vt:lpstr>CONTEXTE &amp; objectifs </vt:lpstr>
      <vt:lpstr>CONTEXTE &amp; objectifs </vt:lpstr>
      <vt:lpstr>CONTEXTE &amp; objectifs </vt:lpstr>
      <vt:lpstr>CONTEXTE &amp; objectifs </vt:lpstr>
      <vt:lpstr>Présentation PowerPoint</vt:lpstr>
      <vt:lpstr>Que gagne LA CEGEE lors de la vente d’une carte BANCAIRE ?</vt:lpstr>
      <vt:lpstr>    plus la carte est haut de gamme, plus le pnb généré est élevé</vt:lpstr>
      <vt:lpstr>Présentation PowerPoint</vt:lpstr>
      <vt:lpstr>Tableau comparatif des cartes visa business, VISA GOLD BUSINESS et visa platinum business</vt:lpstr>
      <vt:lpstr>Tableau comparatif des cartes visa business, VISA GOLD BUSINESS et visa platinum business</vt:lpstr>
      <vt:lpstr>Présentation PowerPoint</vt:lpstr>
      <vt:lpstr>Zoom sur l’assistant platinum business</vt:lpstr>
      <vt:lpstr>Zoom sur l’assistant platinum business</vt:lpstr>
      <vt:lpstr>Zoom sur l’assistant platinum business</vt:lpstr>
      <vt:lpstr>ZOOM SUR LE DEBIT DIFFERE</vt:lpstr>
      <vt:lpstr>Présentation PowerPoint</vt:lpstr>
      <vt:lpstr>Choisir un moment clé</vt:lpstr>
      <vt:lpstr>Comprendre les besoins du client</vt:lpstr>
      <vt:lpstr>Adapter son argumentation et conseiller le client sur l’usage de sa carte</vt:lpstr>
      <vt:lpstr>traiter les objections clients CARTE VISA GOLD BUSINESS</vt:lpstr>
      <vt:lpstr>traiter les objections clients CARTE VISA PLATINIUM BUSINESS</vt:lpstr>
      <vt:lpstr>Ce qu’il faut retenir</vt:lpstr>
      <vt:lpstr>Pour aller plus loin</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CHESSE Joanna</dc:creator>
  <cp:lastModifiedBy>SANCHIS Julien</cp:lastModifiedBy>
  <cp:revision>29</cp:revision>
  <dcterms:created xsi:type="dcterms:W3CDTF">2021-02-16T11:21:16Z</dcterms:created>
  <dcterms:modified xsi:type="dcterms:W3CDTF">2024-02-29T13:30:40Z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2023-10-20T07:57:07Z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y fmtid="{D5CDD505-2E9C-101B-9397-08002B2CF9AE}" pid="8" name="ContentTypeId">
    <vt:lpwstr>0x0101009C444E2C0386E541B641E3B790D7AB2D</vt:lpwstr>
  </property>
</Properties>
</file>