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33"/>
  </p:notesMasterIdLst>
  <p:handoutMasterIdLst>
    <p:handoutMasterId r:id="rId34"/>
  </p:handoutMasterIdLst>
  <p:sldIdLst>
    <p:sldId id="321" r:id="rId6"/>
    <p:sldId id="309" r:id="rId7"/>
    <p:sldId id="263" r:id="rId8"/>
    <p:sldId id="8107" r:id="rId9"/>
    <p:sldId id="2959" r:id="rId10"/>
    <p:sldId id="2954" r:id="rId11"/>
    <p:sldId id="8108" r:id="rId12"/>
    <p:sldId id="282" r:id="rId13"/>
    <p:sldId id="8083" r:id="rId14"/>
    <p:sldId id="8088" r:id="rId15"/>
    <p:sldId id="8089" r:id="rId16"/>
    <p:sldId id="2885" r:id="rId17"/>
    <p:sldId id="2938" r:id="rId18"/>
    <p:sldId id="8090" r:id="rId19"/>
    <p:sldId id="8091" r:id="rId20"/>
    <p:sldId id="8092" r:id="rId21"/>
    <p:sldId id="8084" r:id="rId22"/>
    <p:sldId id="8094" r:id="rId23"/>
    <p:sldId id="8110" r:id="rId24"/>
    <p:sldId id="2971" r:id="rId25"/>
    <p:sldId id="2947" r:id="rId26"/>
    <p:sldId id="8095" r:id="rId27"/>
    <p:sldId id="8085" r:id="rId28"/>
    <p:sldId id="2961" r:id="rId29"/>
    <p:sldId id="8086" r:id="rId30"/>
    <p:sldId id="2973" r:id="rId31"/>
    <p:sldId id="271" r:id="rId32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MAS PHILIPPE" initials="DP" lastIdx="7" clrIdx="0">
    <p:extLst>
      <p:ext uri="{19B8F6BF-5375-455C-9EA6-DF929625EA0E}">
        <p15:presenceInfo xmlns:p15="http://schemas.microsoft.com/office/powerpoint/2012/main" userId="S::Philippe.DELMAS@bpce.fr::5937ba3e-5864-424c-a3d7-9b1fd40e111f" providerId="AD"/>
      </p:ext>
    </p:extLst>
  </p:cmAuthor>
  <p:cmAuthor id="2" name="VIDAL CORALIE" initials="VC" lastIdx="1" clrIdx="1">
    <p:extLst>
      <p:ext uri="{19B8F6BF-5375-455C-9EA6-DF929625EA0E}">
        <p15:presenceInfo xmlns:p15="http://schemas.microsoft.com/office/powerpoint/2012/main" userId="S::Coralie.VIDAL@bpce.fr::999456e2-bbe2-4d00-9c92-9a6ce0dc2308" providerId="AD"/>
      </p:ext>
    </p:extLst>
  </p:cmAuthor>
  <p:cmAuthor id="3" name="Anne CHARTRAIN" initials="AC" lastIdx="1" clrIdx="2">
    <p:extLst>
      <p:ext uri="{19B8F6BF-5375-455C-9EA6-DF929625EA0E}">
        <p15:presenceInfo xmlns:p15="http://schemas.microsoft.com/office/powerpoint/2012/main" userId="S::anne.chartrain@turbosabp.onmicrosoft.com::dbf45d68-8174-436c-af0e-bb01f5a285d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0F"/>
    <a:srgbClr val="FFC4C8"/>
    <a:srgbClr val="B29CE8"/>
    <a:srgbClr val="F2F2F2"/>
    <a:srgbClr val="DBE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850322-F97D-43A0-8440-7770F3100502}" v="4" dt="2022-12-02T15:38:44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32" autoAdjust="0"/>
    <p:restoredTop sz="95097" autoAdjust="0"/>
  </p:normalViewPr>
  <p:slideViewPr>
    <p:cSldViewPr snapToGrid="0" showGuides="1">
      <p:cViewPr varScale="1">
        <p:scale>
          <a:sx n="110" d="100"/>
          <a:sy n="110" d="100"/>
        </p:scale>
        <p:origin x="564" y="102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0E850322-F97D-43A0-8440-7770F3100502}"/>
    <pc:docChg chg="modSld">
      <pc:chgData name="ZINCK Yves [CEGEE]" userId="58ab786b-eff3-4fb5-b8c5-161f6b44608b" providerId="ADAL" clId="{0E850322-F97D-43A0-8440-7770F3100502}" dt="2022-12-02T15:41:23.191" v="25" actId="20577"/>
      <pc:docMkLst>
        <pc:docMk/>
      </pc:docMkLst>
      <pc:sldChg chg="modSp mod">
        <pc:chgData name="ZINCK Yves [CEGEE]" userId="58ab786b-eff3-4fb5-b8c5-161f6b44608b" providerId="ADAL" clId="{0E850322-F97D-43A0-8440-7770F3100502}" dt="2022-12-02T15:41:23.191" v="25" actId="20577"/>
        <pc:sldMkLst>
          <pc:docMk/>
          <pc:sldMk cId="2003033110" sldId="8088"/>
        </pc:sldMkLst>
        <pc:spChg chg="mod">
          <ac:chgData name="ZINCK Yves [CEGEE]" userId="58ab786b-eff3-4fb5-b8c5-161f6b44608b" providerId="ADAL" clId="{0E850322-F97D-43A0-8440-7770F3100502}" dt="2022-12-02T15:41:23.191" v="25" actId="20577"/>
          <ac:spMkLst>
            <pc:docMk/>
            <pc:sldMk cId="2003033110" sldId="8088"/>
            <ac:spMk id="7" creationId="{55AB92D1-768E-4EB6-832C-9CD18A94CF43}"/>
          </ac:spMkLst>
        </pc:spChg>
      </pc:sldChg>
      <pc:sldMasterChg chg="delSldLayout">
        <pc:chgData name="ZINCK Yves [CEGEE]" userId="58ab786b-eff3-4fb5-b8c5-161f6b44608b" providerId="ADAL" clId="{0E850322-F97D-43A0-8440-7770F3100502}" dt="2022-12-02T15:13:18.873" v="17" actId="2696"/>
        <pc:sldMasterMkLst>
          <pc:docMk/>
          <pc:sldMasterMk cId="1384910722" sldId="2147483690"/>
        </pc:sldMasterMkLst>
        <pc:sldLayoutChg chg="del">
          <pc:chgData name="ZINCK Yves [CEGEE]" userId="58ab786b-eff3-4fb5-b8c5-161f6b44608b" providerId="ADAL" clId="{0E850322-F97D-43A0-8440-7770F3100502}" dt="2022-12-02T15:13:07.872" v="3" actId="2696"/>
          <pc:sldLayoutMkLst>
            <pc:docMk/>
            <pc:sldMasterMk cId="1384910722" sldId="2147483690"/>
            <pc:sldLayoutMk cId="3840558000" sldId="2147483697"/>
          </pc:sldLayoutMkLst>
        </pc:sldLayoutChg>
        <pc:sldLayoutChg chg="del">
          <pc:chgData name="ZINCK Yves [CEGEE]" userId="58ab786b-eff3-4fb5-b8c5-161f6b44608b" providerId="ADAL" clId="{0E850322-F97D-43A0-8440-7770F3100502}" dt="2022-12-02T15:13:08.738" v="4" actId="2696"/>
          <pc:sldLayoutMkLst>
            <pc:docMk/>
            <pc:sldMasterMk cId="1384910722" sldId="2147483690"/>
            <pc:sldLayoutMk cId="2667283817" sldId="2147483698"/>
          </pc:sldLayoutMkLst>
        </pc:sldLayoutChg>
        <pc:sldLayoutChg chg="del">
          <pc:chgData name="ZINCK Yves [CEGEE]" userId="58ab786b-eff3-4fb5-b8c5-161f6b44608b" providerId="ADAL" clId="{0E850322-F97D-43A0-8440-7770F3100502}" dt="2022-12-02T15:13:09.439" v="5" actId="2696"/>
          <pc:sldLayoutMkLst>
            <pc:docMk/>
            <pc:sldMasterMk cId="1384910722" sldId="2147483690"/>
            <pc:sldLayoutMk cId="4026086948" sldId="2147483699"/>
          </pc:sldLayoutMkLst>
        </pc:sldLayoutChg>
        <pc:sldLayoutChg chg="del">
          <pc:chgData name="ZINCK Yves [CEGEE]" userId="58ab786b-eff3-4fb5-b8c5-161f6b44608b" providerId="ADAL" clId="{0E850322-F97D-43A0-8440-7770F3100502}" dt="2022-12-02T15:13:10.055" v="6" actId="2696"/>
          <pc:sldLayoutMkLst>
            <pc:docMk/>
            <pc:sldMasterMk cId="1384910722" sldId="2147483690"/>
            <pc:sldLayoutMk cId="3291649928" sldId="2147483700"/>
          </pc:sldLayoutMkLst>
        </pc:sldLayoutChg>
        <pc:sldLayoutChg chg="del">
          <pc:chgData name="ZINCK Yves [CEGEE]" userId="58ab786b-eff3-4fb5-b8c5-161f6b44608b" providerId="ADAL" clId="{0E850322-F97D-43A0-8440-7770F3100502}" dt="2022-12-02T15:13:10.570" v="7" actId="2696"/>
          <pc:sldLayoutMkLst>
            <pc:docMk/>
            <pc:sldMasterMk cId="1384910722" sldId="2147483690"/>
            <pc:sldLayoutMk cId="1828086144" sldId="2147483701"/>
          </pc:sldLayoutMkLst>
        </pc:sldLayoutChg>
        <pc:sldLayoutChg chg="del">
          <pc:chgData name="ZINCK Yves [CEGEE]" userId="58ab786b-eff3-4fb5-b8c5-161f6b44608b" providerId="ADAL" clId="{0E850322-F97D-43A0-8440-7770F3100502}" dt="2022-12-02T15:13:11.070" v="8" actId="2696"/>
          <pc:sldLayoutMkLst>
            <pc:docMk/>
            <pc:sldMasterMk cId="1384910722" sldId="2147483690"/>
            <pc:sldLayoutMk cId="2473973758" sldId="2147483702"/>
          </pc:sldLayoutMkLst>
        </pc:sldLayoutChg>
        <pc:sldLayoutChg chg="del">
          <pc:chgData name="ZINCK Yves [CEGEE]" userId="58ab786b-eff3-4fb5-b8c5-161f6b44608b" providerId="ADAL" clId="{0E850322-F97D-43A0-8440-7770F3100502}" dt="2022-12-02T15:13:13.008" v="9" actId="2696"/>
          <pc:sldLayoutMkLst>
            <pc:docMk/>
            <pc:sldMasterMk cId="1384910722" sldId="2147483690"/>
            <pc:sldLayoutMk cId="1261513232" sldId="2147483704"/>
          </pc:sldLayoutMkLst>
        </pc:sldLayoutChg>
        <pc:sldLayoutChg chg="del">
          <pc:chgData name="ZINCK Yves [CEGEE]" userId="58ab786b-eff3-4fb5-b8c5-161f6b44608b" providerId="ADAL" clId="{0E850322-F97D-43A0-8440-7770F3100502}" dt="2022-12-02T15:13:13.761" v="10" actId="2696"/>
          <pc:sldLayoutMkLst>
            <pc:docMk/>
            <pc:sldMasterMk cId="1384910722" sldId="2147483690"/>
            <pc:sldLayoutMk cId="4145090878" sldId="2147483705"/>
          </pc:sldLayoutMkLst>
        </pc:sldLayoutChg>
        <pc:sldLayoutChg chg="del">
          <pc:chgData name="ZINCK Yves [CEGEE]" userId="58ab786b-eff3-4fb5-b8c5-161f6b44608b" providerId="ADAL" clId="{0E850322-F97D-43A0-8440-7770F3100502}" dt="2022-12-02T15:13:14.915" v="11" actId="2696"/>
          <pc:sldLayoutMkLst>
            <pc:docMk/>
            <pc:sldMasterMk cId="1384910722" sldId="2147483690"/>
            <pc:sldLayoutMk cId="3629789694" sldId="2147483706"/>
          </pc:sldLayoutMkLst>
        </pc:sldLayoutChg>
        <pc:sldLayoutChg chg="del">
          <pc:chgData name="ZINCK Yves [CEGEE]" userId="58ab786b-eff3-4fb5-b8c5-161f6b44608b" providerId="ADAL" clId="{0E850322-F97D-43A0-8440-7770F3100502}" dt="2022-12-02T15:13:15.575" v="12" actId="2696"/>
          <pc:sldLayoutMkLst>
            <pc:docMk/>
            <pc:sldMasterMk cId="1384910722" sldId="2147483690"/>
            <pc:sldLayoutMk cId="3978534226" sldId="2147483707"/>
          </pc:sldLayoutMkLst>
        </pc:sldLayoutChg>
        <pc:sldLayoutChg chg="del">
          <pc:chgData name="ZINCK Yves [CEGEE]" userId="58ab786b-eff3-4fb5-b8c5-161f6b44608b" providerId="ADAL" clId="{0E850322-F97D-43A0-8440-7770F3100502}" dt="2022-12-02T15:13:16.415" v="13" actId="2696"/>
          <pc:sldLayoutMkLst>
            <pc:docMk/>
            <pc:sldMasterMk cId="1384910722" sldId="2147483690"/>
            <pc:sldLayoutMk cId="382245240" sldId="2147483708"/>
          </pc:sldLayoutMkLst>
        </pc:sldLayoutChg>
        <pc:sldLayoutChg chg="del">
          <pc:chgData name="ZINCK Yves [CEGEE]" userId="58ab786b-eff3-4fb5-b8c5-161f6b44608b" providerId="ADAL" clId="{0E850322-F97D-43A0-8440-7770F3100502}" dt="2022-12-02T15:13:17.122" v="14" actId="2696"/>
          <pc:sldLayoutMkLst>
            <pc:docMk/>
            <pc:sldMasterMk cId="1384910722" sldId="2147483690"/>
            <pc:sldLayoutMk cId="2206034784" sldId="2147483709"/>
          </pc:sldLayoutMkLst>
        </pc:sldLayoutChg>
        <pc:sldLayoutChg chg="del">
          <pc:chgData name="ZINCK Yves [CEGEE]" userId="58ab786b-eff3-4fb5-b8c5-161f6b44608b" providerId="ADAL" clId="{0E850322-F97D-43A0-8440-7770F3100502}" dt="2022-12-02T15:13:17.750" v="15" actId="2696"/>
          <pc:sldLayoutMkLst>
            <pc:docMk/>
            <pc:sldMasterMk cId="1384910722" sldId="2147483690"/>
            <pc:sldLayoutMk cId="1992355215" sldId="2147483710"/>
          </pc:sldLayoutMkLst>
        </pc:sldLayoutChg>
        <pc:sldLayoutChg chg="del">
          <pc:chgData name="ZINCK Yves [CEGEE]" userId="58ab786b-eff3-4fb5-b8c5-161f6b44608b" providerId="ADAL" clId="{0E850322-F97D-43A0-8440-7770F3100502}" dt="2022-12-02T15:13:18.291" v="16" actId="2696"/>
          <pc:sldLayoutMkLst>
            <pc:docMk/>
            <pc:sldMasterMk cId="1384910722" sldId="2147483690"/>
            <pc:sldLayoutMk cId="3144094954" sldId="2147483711"/>
          </pc:sldLayoutMkLst>
        </pc:sldLayoutChg>
        <pc:sldLayoutChg chg="del">
          <pc:chgData name="ZINCK Yves [CEGEE]" userId="58ab786b-eff3-4fb5-b8c5-161f6b44608b" providerId="ADAL" clId="{0E850322-F97D-43A0-8440-7770F3100502}" dt="2022-12-02T15:13:18.873" v="17" actId="2696"/>
          <pc:sldLayoutMkLst>
            <pc:docMk/>
            <pc:sldMasterMk cId="1384910722" sldId="2147483690"/>
            <pc:sldLayoutMk cId="3412999175" sldId="2147483712"/>
          </pc:sldLayoutMkLst>
        </pc:sldLayoutChg>
        <pc:sldLayoutChg chg="del">
          <pc:chgData name="ZINCK Yves [CEGEE]" userId="58ab786b-eff3-4fb5-b8c5-161f6b44608b" providerId="ADAL" clId="{0E850322-F97D-43A0-8440-7770F3100502}" dt="2022-12-02T15:13:02.886" v="0" actId="2696"/>
          <pc:sldLayoutMkLst>
            <pc:docMk/>
            <pc:sldMasterMk cId="1384910722" sldId="2147483690"/>
            <pc:sldLayoutMk cId="1728130910" sldId="2147483737"/>
          </pc:sldLayoutMkLst>
        </pc:sldLayoutChg>
        <pc:sldLayoutChg chg="del">
          <pc:chgData name="ZINCK Yves [CEGEE]" userId="58ab786b-eff3-4fb5-b8c5-161f6b44608b" providerId="ADAL" clId="{0E850322-F97D-43A0-8440-7770F3100502}" dt="2022-12-02T15:13:03.638" v="1" actId="2696"/>
          <pc:sldLayoutMkLst>
            <pc:docMk/>
            <pc:sldMasterMk cId="1384910722" sldId="2147483690"/>
            <pc:sldLayoutMk cId="2784503985" sldId="2147483738"/>
          </pc:sldLayoutMkLst>
        </pc:sldLayoutChg>
        <pc:sldLayoutChg chg="del">
          <pc:chgData name="ZINCK Yves [CEGEE]" userId="58ab786b-eff3-4fb5-b8c5-161f6b44608b" providerId="ADAL" clId="{0E850322-F97D-43A0-8440-7770F3100502}" dt="2022-12-02T15:13:06.074" v="2" actId="2696"/>
          <pc:sldLayoutMkLst>
            <pc:docMk/>
            <pc:sldMasterMk cId="1384910722" sldId="2147483690"/>
            <pc:sldLayoutMk cId="2424526469" sldId="2147483740"/>
          </pc:sldLayoutMkLst>
        </pc:sldLayoutChg>
      </pc:sldMasterChg>
    </pc:docChg>
  </pc:docChgLst>
  <pc:docChgLst>
    <pc:chgData name="ZINCK Yves [CEGEE]" userId="58ab786b-eff3-4fb5-b8c5-161f6b44608b" providerId="ADAL" clId="{3B65BD34-6E1F-4889-B264-22C0CC373FFB}"/>
    <pc:docChg chg="custSel delSld modSld">
      <pc:chgData name="ZINCK Yves [CEGEE]" userId="58ab786b-eff3-4fb5-b8c5-161f6b44608b" providerId="ADAL" clId="{3B65BD34-6E1F-4889-B264-22C0CC373FFB}" dt="2022-11-16T15:09:41.786" v="206"/>
      <pc:docMkLst>
        <pc:docMk/>
      </pc:docMkLst>
      <pc:sldChg chg="del">
        <pc:chgData name="ZINCK Yves [CEGEE]" userId="58ab786b-eff3-4fb5-b8c5-161f6b44608b" providerId="ADAL" clId="{3B65BD34-6E1F-4889-B264-22C0CC373FFB}" dt="2022-11-16T14:17:43.603" v="19" actId="47"/>
        <pc:sldMkLst>
          <pc:docMk/>
          <pc:sldMk cId="913467231" sldId="300"/>
        </pc:sldMkLst>
      </pc:sldChg>
      <pc:sldChg chg="delSp modSp mod">
        <pc:chgData name="ZINCK Yves [CEGEE]" userId="58ab786b-eff3-4fb5-b8c5-161f6b44608b" providerId="ADAL" clId="{3B65BD34-6E1F-4889-B264-22C0CC373FFB}" dt="2022-11-16T14:18:29.114" v="47" actId="478"/>
        <pc:sldMkLst>
          <pc:docMk/>
          <pc:sldMk cId="2175092812" sldId="309"/>
        </pc:sldMkLst>
        <pc:spChg chg="mod">
          <ac:chgData name="ZINCK Yves [CEGEE]" userId="58ab786b-eff3-4fb5-b8c5-161f6b44608b" providerId="ADAL" clId="{3B65BD34-6E1F-4889-B264-22C0CC373FFB}" dt="2022-11-16T14:18:23.055" v="45" actId="20577"/>
          <ac:spMkLst>
            <pc:docMk/>
            <pc:sldMk cId="2175092812" sldId="309"/>
            <ac:spMk id="14" creationId="{368FD8A7-67EB-4E58-A3A6-3C1A0E168D41}"/>
          </ac:spMkLst>
        </pc:spChg>
        <pc:spChg chg="del">
          <ac:chgData name="ZINCK Yves [CEGEE]" userId="58ab786b-eff3-4fb5-b8c5-161f6b44608b" providerId="ADAL" clId="{3B65BD34-6E1F-4889-B264-22C0CC373FFB}" dt="2022-11-16T14:18:27.478" v="46" actId="478"/>
          <ac:spMkLst>
            <pc:docMk/>
            <pc:sldMk cId="2175092812" sldId="309"/>
            <ac:spMk id="15" creationId="{EAB81894-8D75-4974-8FDF-4E4FE8ED0626}"/>
          </ac:spMkLst>
        </pc:spChg>
        <pc:spChg chg="del">
          <ac:chgData name="ZINCK Yves [CEGEE]" userId="58ab786b-eff3-4fb5-b8c5-161f6b44608b" providerId="ADAL" clId="{3B65BD34-6E1F-4889-B264-22C0CC373FFB}" dt="2022-11-16T14:18:29.114" v="47" actId="478"/>
          <ac:spMkLst>
            <pc:docMk/>
            <pc:sldMk cId="2175092812" sldId="309"/>
            <ac:spMk id="16" creationId="{4D99884D-29A8-47FB-BF98-61ECEE19892D}"/>
          </ac:spMkLst>
        </pc:spChg>
      </pc:sldChg>
      <pc:sldChg chg="modSp mod">
        <pc:chgData name="ZINCK Yves [CEGEE]" userId="58ab786b-eff3-4fb5-b8c5-161f6b44608b" providerId="ADAL" clId="{3B65BD34-6E1F-4889-B264-22C0CC373FFB}" dt="2022-11-16T14:35:37.861" v="93" actId="20577"/>
        <pc:sldMkLst>
          <pc:docMk/>
          <pc:sldMk cId="4120390170" sldId="2947"/>
        </pc:sldMkLst>
        <pc:spChg chg="mod">
          <ac:chgData name="ZINCK Yves [CEGEE]" userId="58ab786b-eff3-4fb5-b8c5-161f6b44608b" providerId="ADAL" clId="{3B65BD34-6E1F-4889-B264-22C0CC373FFB}" dt="2022-11-16T14:35:37.861" v="93" actId="20577"/>
          <ac:spMkLst>
            <pc:docMk/>
            <pc:sldMk cId="4120390170" sldId="2947"/>
            <ac:spMk id="25" creationId="{5C31B45D-0849-47C3-A392-BCA58E79BCCD}"/>
          </ac:spMkLst>
        </pc:spChg>
      </pc:sldChg>
      <pc:sldChg chg="modSp mod">
        <pc:chgData name="ZINCK Yves [CEGEE]" userId="58ab786b-eff3-4fb5-b8c5-161f6b44608b" providerId="ADAL" clId="{3B65BD34-6E1F-4889-B264-22C0CC373FFB}" dt="2022-11-16T14:21:49.567" v="70" actId="1035"/>
        <pc:sldMkLst>
          <pc:docMk/>
          <pc:sldMk cId="1010992304" sldId="2971"/>
        </pc:sldMkLst>
        <pc:spChg chg="mod">
          <ac:chgData name="ZINCK Yves [CEGEE]" userId="58ab786b-eff3-4fb5-b8c5-161f6b44608b" providerId="ADAL" clId="{3B65BD34-6E1F-4889-B264-22C0CC373FFB}" dt="2022-11-16T14:21:04.352" v="53" actId="20577"/>
          <ac:spMkLst>
            <pc:docMk/>
            <pc:sldMk cId="1010992304" sldId="2971"/>
            <ac:spMk id="11" creationId="{3567C839-56DD-4C62-86DC-412766522372}"/>
          </ac:spMkLst>
        </pc:spChg>
        <pc:spChg chg="mod">
          <ac:chgData name="ZINCK Yves [CEGEE]" userId="58ab786b-eff3-4fb5-b8c5-161f6b44608b" providerId="ADAL" clId="{3B65BD34-6E1F-4889-B264-22C0CC373FFB}" dt="2022-11-16T14:21:20.445" v="54"/>
          <ac:spMkLst>
            <pc:docMk/>
            <pc:sldMk cId="1010992304" sldId="2971"/>
            <ac:spMk id="16" creationId="{7B891685-9103-4903-987E-5FDF085C6C23}"/>
          </ac:spMkLst>
        </pc:spChg>
        <pc:spChg chg="mod">
          <ac:chgData name="ZINCK Yves [CEGEE]" userId="58ab786b-eff3-4fb5-b8c5-161f6b44608b" providerId="ADAL" clId="{3B65BD34-6E1F-4889-B264-22C0CC373FFB}" dt="2022-11-16T14:21:49.567" v="70" actId="1035"/>
          <ac:spMkLst>
            <pc:docMk/>
            <pc:sldMk cId="1010992304" sldId="2971"/>
            <ac:spMk id="17" creationId="{486A722A-BF64-4F3C-8D13-35F30414AF2D}"/>
          </ac:spMkLst>
        </pc:spChg>
      </pc:sldChg>
      <pc:sldChg chg="modSp mod">
        <pc:chgData name="ZINCK Yves [CEGEE]" userId="58ab786b-eff3-4fb5-b8c5-161f6b44608b" providerId="ADAL" clId="{3B65BD34-6E1F-4889-B264-22C0CC373FFB}" dt="2022-11-16T14:18:04.611" v="21" actId="20577"/>
        <pc:sldMkLst>
          <pc:docMk/>
          <pc:sldMk cId="3579047743" sldId="8086"/>
        </pc:sldMkLst>
        <pc:spChg chg="mod">
          <ac:chgData name="ZINCK Yves [CEGEE]" userId="58ab786b-eff3-4fb5-b8c5-161f6b44608b" providerId="ADAL" clId="{3B65BD34-6E1F-4889-B264-22C0CC373FFB}" dt="2022-11-16T14:18:04.611" v="21" actId="20577"/>
          <ac:spMkLst>
            <pc:docMk/>
            <pc:sldMk cId="3579047743" sldId="8086"/>
            <ac:spMk id="8" creationId="{20FA100B-AFD0-4A82-B249-B702BFC37F1A}"/>
          </ac:spMkLst>
        </pc:spChg>
      </pc:sldChg>
      <pc:sldChg chg="addSp delSp modSp mod">
        <pc:chgData name="ZINCK Yves [CEGEE]" userId="58ab786b-eff3-4fb5-b8c5-161f6b44608b" providerId="ADAL" clId="{3B65BD34-6E1F-4889-B264-22C0CC373FFB}" dt="2022-11-16T15:09:41.786" v="206"/>
        <pc:sldMkLst>
          <pc:docMk/>
          <pc:sldMk cId="2438995169" sldId="8090"/>
        </pc:sldMkLst>
        <pc:spChg chg="add del mod">
          <ac:chgData name="ZINCK Yves [CEGEE]" userId="58ab786b-eff3-4fb5-b8c5-161f6b44608b" providerId="ADAL" clId="{3B65BD34-6E1F-4889-B264-22C0CC373FFB}" dt="2022-11-16T15:09:40.102" v="205" actId="478"/>
          <ac:spMkLst>
            <pc:docMk/>
            <pc:sldMk cId="2438995169" sldId="8090"/>
            <ac:spMk id="5" creationId="{BD435237-02C0-493D-9161-D0E02BA0D9C9}"/>
          </ac:spMkLst>
        </pc:spChg>
        <pc:spChg chg="add mod">
          <ac:chgData name="ZINCK Yves [CEGEE]" userId="58ab786b-eff3-4fb5-b8c5-161f6b44608b" providerId="ADAL" clId="{3B65BD34-6E1F-4889-B264-22C0CC373FFB}" dt="2022-11-16T15:09:41.786" v="206"/>
          <ac:spMkLst>
            <pc:docMk/>
            <pc:sldMk cId="2438995169" sldId="8090"/>
            <ac:spMk id="6" creationId="{A1FBC159-9075-47DD-B9B5-D453EAEDEE16}"/>
          </ac:spMkLst>
        </pc:spChg>
        <pc:spChg chg="add mod">
          <ac:chgData name="ZINCK Yves [CEGEE]" userId="58ab786b-eff3-4fb5-b8c5-161f6b44608b" providerId="ADAL" clId="{3B65BD34-6E1F-4889-B264-22C0CC373FFB}" dt="2022-11-16T15:09:41.786" v="206"/>
          <ac:spMkLst>
            <pc:docMk/>
            <pc:sldMk cId="2438995169" sldId="8090"/>
            <ac:spMk id="7" creationId="{205E6AC6-5437-4EEF-8E21-F32715DDEFDA}"/>
          </ac:spMkLst>
        </pc:spChg>
      </pc:sldChg>
      <pc:sldChg chg="addSp delSp modSp mod">
        <pc:chgData name="ZINCK Yves [CEGEE]" userId="58ab786b-eff3-4fb5-b8c5-161f6b44608b" providerId="ADAL" clId="{3B65BD34-6E1F-4889-B264-22C0CC373FFB}" dt="2022-11-16T13:02:15.549" v="17" actId="478"/>
        <pc:sldMkLst>
          <pc:docMk/>
          <pc:sldMk cId="2371669957" sldId="8094"/>
        </pc:sldMkLst>
        <pc:graphicFrameChg chg="add mod">
          <ac:chgData name="ZINCK Yves [CEGEE]" userId="58ab786b-eff3-4fb5-b8c5-161f6b44608b" providerId="ADAL" clId="{3B65BD34-6E1F-4889-B264-22C0CC373FFB}" dt="2022-11-16T12:56:26.652" v="5" actId="1076"/>
          <ac:graphicFrameMkLst>
            <pc:docMk/>
            <pc:sldMk cId="2371669957" sldId="8094"/>
            <ac:graphicFrameMk id="4" creationId="{C22DA576-4D55-46A4-A7AB-48DFE404A550}"/>
          </ac:graphicFrameMkLst>
        </pc:graphicFrameChg>
        <pc:graphicFrameChg chg="del">
          <ac:chgData name="ZINCK Yves [CEGEE]" userId="58ab786b-eff3-4fb5-b8c5-161f6b44608b" providerId="ADAL" clId="{3B65BD34-6E1F-4889-B264-22C0CC373FFB}" dt="2022-11-16T12:54:41.668" v="0" actId="478"/>
          <ac:graphicFrameMkLst>
            <pc:docMk/>
            <pc:sldMk cId="2371669957" sldId="8094"/>
            <ac:graphicFrameMk id="5" creationId="{CA5D2E25-90E7-4FA9-9F97-E160EC03CA00}"/>
          </ac:graphicFrameMkLst>
        </pc:graphicFrameChg>
        <pc:picChg chg="add mod">
          <ac:chgData name="ZINCK Yves [CEGEE]" userId="58ab786b-eff3-4fb5-b8c5-161f6b44608b" providerId="ADAL" clId="{3B65BD34-6E1F-4889-B264-22C0CC373FFB}" dt="2022-11-16T13:02:13.653" v="16" actId="14100"/>
          <ac:picMkLst>
            <pc:docMk/>
            <pc:sldMk cId="2371669957" sldId="8094"/>
            <ac:picMk id="7" creationId="{384C1C6B-B4ED-4BDF-9AAD-8C5BDEB21243}"/>
          </ac:picMkLst>
        </pc:picChg>
        <pc:picChg chg="add del mod">
          <ac:chgData name="ZINCK Yves [CEGEE]" userId="58ab786b-eff3-4fb5-b8c5-161f6b44608b" providerId="ADAL" clId="{3B65BD34-6E1F-4889-B264-22C0CC373FFB}" dt="2022-11-16T13:02:15.549" v="17" actId="478"/>
          <ac:picMkLst>
            <pc:docMk/>
            <pc:sldMk cId="2371669957" sldId="8094"/>
            <ac:picMk id="8" creationId="{A1EA9A58-5806-4197-B732-794D967C690F}"/>
          </ac:picMkLst>
        </pc:picChg>
      </pc:sldChg>
      <pc:sldChg chg="del">
        <pc:chgData name="ZINCK Yves [CEGEE]" userId="58ab786b-eff3-4fb5-b8c5-161f6b44608b" providerId="ADAL" clId="{3B65BD34-6E1F-4889-B264-22C0CC373FFB}" dt="2022-11-16T14:17:42.270" v="18" actId="47"/>
        <pc:sldMkLst>
          <pc:docMk/>
          <pc:sldMk cId="2180061345" sldId="8098"/>
        </pc:sldMkLst>
      </pc:sldChg>
      <pc:sldChg chg="del">
        <pc:chgData name="ZINCK Yves [CEGEE]" userId="58ab786b-eff3-4fb5-b8c5-161f6b44608b" providerId="ADAL" clId="{3B65BD34-6E1F-4889-B264-22C0CC373FFB}" dt="2022-11-16T14:36:05.592" v="94" actId="47"/>
        <pc:sldMkLst>
          <pc:docMk/>
          <pc:sldMk cId="4056275693" sldId="810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695181465217946E-2"/>
          <c:y val="8.3941093479275392E-2"/>
          <c:w val="0.90296549666995918"/>
          <c:h val="0.6657735700332353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4C-418D-8CD5-9CFE68697B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4C-418D-8CD5-9CFE68697B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4C-418D-8CD5-9CFE68697B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4C-418D-8CD5-9CFE68697B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4C-418D-8CD5-9CFE68697B8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D4C-418D-8CD5-9CFE68697B8C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D4303FA7-6CBF-FB40-9BD8-6559AFB9AF0D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[POURCENTAGE]</a:t>
                    </a:fld>
                    <a:endParaRPr lang="fr-FR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D4C-418D-8CD5-9CFE68697B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1" u="none" strike="noStrike" kern="1200" baseline="0">
                    <a:solidFill>
                      <a:schemeClr val="bg1"/>
                    </a:solidFill>
                    <a:latin typeface="Open Sans Extrabold" panose="020B0606030504020204" pitchFamily="34" charset="0"/>
                    <a:ea typeface="Open Sans Extrabold" panose="020B0606030504020204" pitchFamily="34" charset="0"/>
                    <a:cs typeface="Open Sans Extrabold" panose="020B0606030504020204" pitchFamily="34" charset="0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Feuil1!$B$3:$B$8</c:f>
              <c:strCache>
                <c:ptCount val="6"/>
                <c:pt idx="0">
                  <c:v>Commerce de détail</c:v>
                </c:pt>
                <c:pt idx="1">
                  <c:v>Restauration/Hotellerie</c:v>
                </c:pt>
                <c:pt idx="2">
                  <c:v>Automobile/Transports</c:v>
                </c:pt>
                <c:pt idx="3">
                  <c:v>Santé</c:v>
                </c:pt>
                <c:pt idx="4">
                  <c:v>Associations/Franchises</c:v>
                </c:pt>
                <c:pt idx="5">
                  <c:v>Divers</c:v>
                </c:pt>
              </c:strCache>
            </c:strRef>
          </c:cat>
          <c:val>
            <c:numRef>
              <c:f>Feuil1!$C$3:$C$8</c:f>
              <c:numCache>
                <c:formatCode>General</c:formatCode>
                <c:ptCount val="6"/>
                <c:pt idx="0">
                  <c:v>0.36</c:v>
                </c:pt>
                <c:pt idx="1">
                  <c:v>0.26</c:v>
                </c:pt>
                <c:pt idx="2">
                  <c:v>0.09</c:v>
                </c:pt>
                <c:pt idx="3">
                  <c:v>0.08</c:v>
                </c:pt>
                <c:pt idx="4">
                  <c:v>0.09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D4C-418D-8CD5-9CFE68697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0.12961544771459801"/>
          <c:y val="0.8362179551451947"/>
          <c:w val="0.82087265215386995"/>
          <c:h val="0.146131427410793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Flux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Feuil1!$A$2:$A$71</c:f>
              <c:numCache>
                <c:formatCode>m/d/yy</c:formatCode>
                <c:ptCount val="70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  <c:pt idx="48">
                  <c:v>43831</c:v>
                </c:pt>
                <c:pt idx="49">
                  <c:v>43862</c:v>
                </c:pt>
                <c:pt idx="50">
                  <c:v>43891</c:v>
                </c:pt>
                <c:pt idx="51">
                  <c:v>43922</c:v>
                </c:pt>
                <c:pt idx="52">
                  <c:v>43952</c:v>
                </c:pt>
                <c:pt idx="53">
                  <c:v>43983</c:v>
                </c:pt>
                <c:pt idx="54">
                  <c:v>44013</c:v>
                </c:pt>
                <c:pt idx="55">
                  <c:v>44044</c:v>
                </c:pt>
                <c:pt idx="56">
                  <c:v>44075</c:v>
                </c:pt>
                <c:pt idx="57">
                  <c:v>44105</c:v>
                </c:pt>
                <c:pt idx="58">
                  <c:v>44136</c:v>
                </c:pt>
                <c:pt idx="59">
                  <c:v>44166</c:v>
                </c:pt>
                <c:pt idx="60">
                  <c:v>44197</c:v>
                </c:pt>
                <c:pt idx="61">
                  <c:v>44228</c:v>
                </c:pt>
                <c:pt idx="62">
                  <c:v>44256</c:v>
                </c:pt>
                <c:pt idx="63">
                  <c:v>44287</c:v>
                </c:pt>
                <c:pt idx="64">
                  <c:v>44317</c:v>
                </c:pt>
                <c:pt idx="65">
                  <c:v>44348</c:v>
                </c:pt>
                <c:pt idx="66">
                  <c:v>44378</c:v>
                </c:pt>
                <c:pt idx="67">
                  <c:v>44409</c:v>
                </c:pt>
                <c:pt idx="68">
                  <c:v>44440</c:v>
                </c:pt>
                <c:pt idx="69">
                  <c:v>44470</c:v>
                </c:pt>
              </c:numCache>
            </c:numRef>
          </c:cat>
          <c:val>
            <c:numRef>
              <c:f>Feuil1!$B$2:$B$71</c:f>
              <c:numCache>
                <c:formatCode>_-* #,##0.00\ [$€-40C]_-;\-* #,##0.00\ [$€-40C]_-;_-* "-"??\ [$€-40C]_-;_-@_-</c:formatCode>
                <c:ptCount val="70"/>
                <c:pt idx="0">
                  <c:v>58452.92</c:v>
                </c:pt>
                <c:pt idx="1">
                  <c:v>74619.960000000006</c:v>
                </c:pt>
                <c:pt idx="2">
                  <c:v>139531.47</c:v>
                </c:pt>
                <c:pt idx="3">
                  <c:v>220243.52</c:v>
                </c:pt>
                <c:pt idx="4">
                  <c:v>333582.86</c:v>
                </c:pt>
                <c:pt idx="5">
                  <c:v>397227.64</c:v>
                </c:pt>
                <c:pt idx="6">
                  <c:v>536535.73</c:v>
                </c:pt>
                <c:pt idx="7">
                  <c:v>536322.48</c:v>
                </c:pt>
                <c:pt idx="8">
                  <c:v>520260.8</c:v>
                </c:pt>
                <c:pt idx="9">
                  <c:v>634843.63</c:v>
                </c:pt>
                <c:pt idx="10">
                  <c:v>734895.39</c:v>
                </c:pt>
                <c:pt idx="11">
                  <c:v>1233010.06</c:v>
                </c:pt>
                <c:pt idx="12">
                  <c:v>855025.35</c:v>
                </c:pt>
                <c:pt idx="13">
                  <c:v>1045069.52</c:v>
                </c:pt>
                <c:pt idx="14">
                  <c:v>1431482.69</c:v>
                </c:pt>
                <c:pt idx="15">
                  <c:v>1746179.99</c:v>
                </c:pt>
                <c:pt idx="16">
                  <c:v>1984988.13</c:v>
                </c:pt>
                <c:pt idx="17">
                  <c:v>2200698.71</c:v>
                </c:pt>
                <c:pt idx="18">
                  <c:v>2837954.09</c:v>
                </c:pt>
                <c:pt idx="19">
                  <c:v>2682637.84</c:v>
                </c:pt>
                <c:pt idx="20">
                  <c:v>2520036.12</c:v>
                </c:pt>
                <c:pt idx="21">
                  <c:v>2793374.14</c:v>
                </c:pt>
                <c:pt idx="22">
                  <c:v>3063679.79</c:v>
                </c:pt>
                <c:pt idx="23">
                  <c:v>4124846.23</c:v>
                </c:pt>
                <c:pt idx="24">
                  <c:v>2802642.2</c:v>
                </c:pt>
                <c:pt idx="25">
                  <c:v>3098275.53</c:v>
                </c:pt>
                <c:pt idx="26">
                  <c:v>3926630.98</c:v>
                </c:pt>
                <c:pt idx="27">
                  <c:v>4139358.69</c:v>
                </c:pt>
                <c:pt idx="28">
                  <c:v>4839599.95</c:v>
                </c:pt>
                <c:pt idx="29">
                  <c:v>5470909.9299999997</c:v>
                </c:pt>
                <c:pt idx="30">
                  <c:v>7030258.8200000003</c:v>
                </c:pt>
                <c:pt idx="31">
                  <c:v>7443453.5300000003</c:v>
                </c:pt>
                <c:pt idx="32">
                  <c:v>5557283.8700000001</c:v>
                </c:pt>
                <c:pt idx="33">
                  <c:v>5584917.1699999999</c:v>
                </c:pt>
                <c:pt idx="34">
                  <c:v>5659997.3399999999</c:v>
                </c:pt>
                <c:pt idx="35">
                  <c:v>7516742.2300000004</c:v>
                </c:pt>
                <c:pt idx="36">
                  <c:v>5546610.0099999998</c:v>
                </c:pt>
                <c:pt idx="37">
                  <c:v>6397561.1100000003</c:v>
                </c:pt>
                <c:pt idx="38">
                  <c:v>7818386.7599999998</c:v>
                </c:pt>
                <c:pt idx="39">
                  <c:v>7757154.2800000003</c:v>
                </c:pt>
                <c:pt idx="40">
                  <c:v>8717676.8900000006</c:v>
                </c:pt>
                <c:pt idx="41">
                  <c:v>9414423.2200000007</c:v>
                </c:pt>
                <c:pt idx="42">
                  <c:v>10879074.48</c:v>
                </c:pt>
                <c:pt idx="43">
                  <c:v>11096970.949999999</c:v>
                </c:pt>
                <c:pt idx="44">
                  <c:v>8582462.5800000001</c:v>
                </c:pt>
                <c:pt idx="45">
                  <c:v>9152395.9399999995</c:v>
                </c:pt>
                <c:pt idx="46">
                  <c:v>9460221.3900000006</c:v>
                </c:pt>
                <c:pt idx="47">
                  <c:v>10383798.73</c:v>
                </c:pt>
                <c:pt idx="48">
                  <c:v>7831195.3700000001</c:v>
                </c:pt>
                <c:pt idx="49">
                  <c:v>8799086.5299999993</c:v>
                </c:pt>
                <c:pt idx="50">
                  <c:v>5418909.9100000001</c:v>
                </c:pt>
                <c:pt idx="51">
                  <c:v>3165974.43</c:v>
                </c:pt>
                <c:pt idx="52">
                  <c:v>6475206.3700000001</c:v>
                </c:pt>
                <c:pt idx="53">
                  <c:v>9297678.0800000001</c:v>
                </c:pt>
                <c:pt idx="54">
                  <c:v>12668995.93</c:v>
                </c:pt>
                <c:pt idx="55">
                  <c:v>12774013.25</c:v>
                </c:pt>
                <c:pt idx="56">
                  <c:v>10162295.17</c:v>
                </c:pt>
                <c:pt idx="57">
                  <c:v>9467290.4100000001</c:v>
                </c:pt>
                <c:pt idx="58">
                  <c:v>6222159.5999999996</c:v>
                </c:pt>
                <c:pt idx="59">
                  <c:v>10284250.83</c:v>
                </c:pt>
                <c:pt idx="60">
                  <c:v>7886100.9699999997</c:v>
                </c:pt>
                <c:pt idx="61">
                  <c:v>7745914.5499999998</c:v>
                </c:pt>
                <c:pt idx="62">
                  <c:v>8614090.2200000007</c:v>
                </c:pt>
                <c:pt idx="63">
                  <c:v>8172946.2199999997</c:v>
                </c:pt>
                <c:pt idx="64">
                  <c:v>10527325.310000001</c:v>
                </c:pt>
                <c:pt idx="65">
                  <c:v>13203479.310000001</c:v>
                </c:pt>
                <c:pt idx="66">
                  <c:v>18592640.32</c:v>
                </c:pt>
                <c:pt idx="67">
                  <c:v>18727947.219999999</c:v>
                </c:pt>
                <c:pt idx="68">
                  <c:v>14902734.359999999</c:v>
                </c:pt>
                <c:pt idx="69">
                  <c:v>15512415.710000001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5-DE4B-8138-DED5921F3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467184"/>
        <c:axId val="241578016"/>
      </c:areaChart>
      <c:dateAx>
        <c:axId val="241467184"/>
        <c:scaling>
          <c:orientation val="minMax"/>
        </c:scaling>
        <c:delete val="0"/>
        <c:axPos val="b"/>
        <c:numFmt formatCode="[$-40C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5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rgbClr val="10276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1578016"/>
        <c:crosses val="autoZero"/>
        <c:auto val="1"/>
        <c:lblOffset val="100"/>
        <c:baseTimeUnit val="months"/>
        <c:majorUnit val="6"/>
        <c:majorTimeUnit val="months"/>
      </c:dateAx>
      <c:valAx>
        <c:axId val="24157801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&quot;€&quot;* \(#,##0.00\);_(&quot;€&quot;* &quot;-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0276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1467184"/>
        <c:crosses val="autoZero"/>
        <c:crossBetween val="midCat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02/12/2022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02/12/2022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692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718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9E3F02-3BCC-420F-BAED-DB00311994B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159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894CF57F-1BD1-48EF-B697-84072CEAFB9C}" type="datetime4">
              <a:rPr lang="fr-FR" smtClean="0"/>
              <a:t>2 décembre 2022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CAA596A-1437-48F2-88AE-3B6BAA3891A1}"/>
              </a:ext>
            </a:extLst>
          </p:cNvPr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87281F-3DEC-425A-BB1C-DB467156D731}"/>
                </a:ext>
              </a:extLst>
            </p:cNvPr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4CF4810-7400-476C-84E3-150D331484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9A2E-13CD-4012-A65D-F630CDEDF5E6}" type="datetime4">
              <a:rPr lang="fr-FR" smtClean="0"/>
              <a:t>2 décembre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28EFCA7-EB32-465E-AD69-FB0DD8B571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40B9-867B-441A-8A58-57A80777D379}" type="datetime4">
              <a:rPr lang="fr-FR" smtClean="0"/>
              <a:t>2 décembre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612337-0DBD-4EB6-AFB5-F720ECD427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2D4D4-AA6A-448D-ABA8-A3183C0E66B5}" type="datetime4">
              <a:rPr lang="fr-FR" smtClean="0"/>
              <a:t>2 décembre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3EFB8CA-4AE0-433C-BD29-972C1D538F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8AA9DA-1609-452B-BBD3-3EAB374160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9061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 sz="3733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1047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3D332673-2429-41A8-A735-385DFB43D6BA}" type="datetime4">
              <a:rPr lang="fr-FR" smtClean="0"/>
              <a:t>2 décembre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665C84-E449-446E-B3CE-7E3B541CCA2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9" r:id="rId2"/>
    <p:sldLayoutId id="2147483696" r:id="rId3"/>
    <p:sldLayoutId id="2147483703" r:id="rId4"/>
    <p:sldLayoutId id="2147483733" r:id="rId5"/>
    <p:sldLayoutId id="2147483734" r:id="rId6"/>
    <p:sldLayoutId id="2147483741" r:id="rId7"/>
    <p:sldLayoutId id="2147483742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25.pn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40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ide.smileandpay.com/hc/fr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jpe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8.jpeg"/><Relationship Id="rId5" Type="http://schemas.openxmlformats.org/officeDocument/2006/relationships/image" Target="../media/image76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8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10.png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 descr="Une image contenant plante, table de salle à manger&#10;&#10;Description générée automatiquement">
            <a:extLst>
              <a:ext uri="{FF2B5EF4-FFF2-40B4-BE49-F238E27FC236}">
                <a16:creationId xmlns:a16="http://schemas.microsoft.com/office/drawing/2014/main" id="{9F241747-D7BE-4E16-AC16-19B170DE7248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/>
          <a:srcRect t="200" b="200"/>
          <a:stretch/>
        </p:blipFill>
        <p:spPr>
          <a:xfrm>
            <a:off x="0" y="0"/>
            <a:ext cx="12193200" cy="6858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043E163-82B6-4957-AEAD-973E4F0E1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/>
          <a:lstStyle/>
          <a:p>
            <a:r>
              <a:rPr lang="fr-FR" dirty="0" err="1"/>
              <a:t>Smile&amp;Pay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/>
          <a:lstStyle/>
          <a:p>
            <a:r>
              <a:rPr lang="fr-FR"/>
              <a:t>Support de présentation de l’offre</a:t>
            </a: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4FCA2E-EEDA-41A3-9A29-05985CA61F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DA84DF0B-9770-4C65-8F29-8FB34391EDC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A3FE81-4BD5-4FB2-AE2E-23242D8C0F8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5697" y="1216531"/>
            <a:ext cx="2851391" cy="74790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56D6E08-D487-4BF4-9207-BD402C5D7A97}"/>
              </a:ext>
            </a:extLst>
          </p:cNvPr>
          <p:cNvGrpSpPr/>
          <p:nvPr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A3CC0D-A095-4288-A648-EA1D9FFF6BC4}"/>
                </a:ext>
              </a:extLst>
            </p:cNvPr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481A784-B2F1-48F8-9AAD-B76A697E18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637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232DC-69E6-48D8-B420-6F1B7390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DF3AA0-9398-424F-8BAF-64430D564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7857" y="1795743"/>
            <a:ext cx="2880000" cy="576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DDBF1-0270-41EC-823D-CC7ECB6F3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67856" y="2429156"/>
            <a:ext cx="2880000" cy="3240000"/>
          </a:xfrm>
        </p:spPr>
        <p:txBody>
          <a:bodyPr/>
          <a:lstStyle/>
          <a:p>
            <a:r>
              <a:rPr lang="fr-FR" sz="1600" dirty="0"/>
              <a:t>Contexte et enjeux</a:t>
            </a:r>
          </a:p>
        </p:txBody>
      </p:sp>
      <p:sp>
        <p:nvSpPr>
          <p:cNvPr id="28" name="Espace réservé du numéro de diapositive 27">
            <a:extLst>
              <a:ext uri="{FF2B5EF4-FFF2-40B4-BE49-F238E27FC236}">
                <a16:creationId xmlns:a16="http://schemas.microsoft.com/office/drawing/2014/main" id="{1FCE2355-6F9B-4C14-81E2-E4B594CC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0A508AB-688A-4417-ACA9-B082D761B7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450" y="1795743"/>
            <a:ext cx="2880000" cy="576000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884F33-15FE-4EA1-B09E-3D5115C5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7450" y="2429156"/>
            <a:ext cx="2880000" cy="3240000"/>
          </a:xfrm>
        </p:spPr>
        <p:txBody>
          <a:bodyPr/>
          <a:lstStyle/>
          <a:p>
            <a:r>
              <a:rPr lang="fr-FR" sz="1600" dirty="0"/>
              <a:t>Offre </a:t>
            </a:r>
            <a:r>
              <a:rPr lang="fr-FR" sz="1600" dirty="0" err="1"/>
              <a:t>Smile</a:t>
            </a:r>
            <a:r>
              <a:rPr lang="fr-FR" sz="1600" dirty="0"/>
              <a:t> and </a:t>
            </a:r>
            <a:r>
              <a:rPr lang="fr-FR" sz="1600" dirty="0" err="1"/>
              <a:t>Pay</a:t>
            </a:r>
            <a:endParaRPr lang="fr-FR" sz="1600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B78A84E-F62E-4BC5-B856-B7357EED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43106" y="1795743"/>
            <a:ext cx="2880000" cy="576000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DF7B8C-6CFA-4842-BA56-7AAB4A6F80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43106" y="2429156"/>
            <a:ext cx="2880000" cy="3240000"/>
          </a:xfrm>
        </p:spPr>
        <p:txBody>
          <a:bodyPr/>
          <a:lstStyle/>
          <a:p>
            <a:r>
              <a:rPr lang="fr-FR" sz="1600">
                <a:ea typeface="+mn-lt"/>
                <a:cs typeface="+mn-lt"/>
              </a:rPr>
              <a:t>La distribution </a:t>
            </a:r>
            <a:endParaRPr lang="fr-FR" sz="1600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6090B5E4-2EF7-4AB5-A634-8C68EDF338FD}"/>
              </a:ext>
            </a:extLst>
          </p:cNvPr>
          <p:cNvSpPr txBox="1">
            <a:spLocks/>
          </p:cNvSpPr>
          <p:nvPr/>
        </p:nvSpPr>
        <p:spPr>
          <a:xfrm>
            <a:off x="1626308" y="3402574"/>
            <a:ext cx="2880000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04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6CB7AABA-362E-4A82-B4A1-F3E9119550C5}"/>
              </a:ext>
            </a:extLst>
          </p:cNvPr>
          <p:cNvSpPr txBox="1">
            <a:spLocks/>
          </p:cNvSpPr>
          <p:nvPr/>
        </p:nvSpPr>
        <p:spPr>
          <a:xfrm>
            <a:off x="1636582" y="4035987"/>
            <a:ext cx="2880000" cy="32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/>
              <a:t>Modèle économique</a:t>
            </a:r>
            <a:endParaRPr lang="fr-FR" sz="1600" dirty="0"/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437FAF2C-953C-41C1-909E-993C66979ECE}"/>
              </a:ext>
            </a:extLst>
          </p:cNvPr>
          <p:cNvSpPr txBox="1">
            <a:spLocks/>
          </p:cNvSpPr>
          <p:nvPr/>
        </p:nvSpPr>
        <p:spPr>
          <a:xfrm>
            <a:off x="4997450" y="3381545"/>
            <a:ext cx="2880000" cy="57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05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368FD8A7-67EB-4E58-A3A6-3C1A0E168D41}"/>
              </a:ext>
            </a:extLst>
          </p:cNvPr>
          <p:cNvSpPr txBox="1">
            <a:spLocks/>
          </p:cNvSpPr>
          <p:nvPr/>
        </p:nvSpPr>
        <p:spPr>
          <a:xfrm>
            <a:off x="4997450" y="4014958"/>
            <a:ext cx="2880000" cy="32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cs typeface="Arial"/>
              </a:rPr>
              <a:t>Supports &amp; Communication</a:t>
            </a:r>
            <a:endParaRPr lang="fr-FR" sz="1600" dirty="0">
              <a:cs typeface="Arial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C6B719-BF6F-4685-8E0F-A1905FC8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</a:p>
        </p:txBody>
      </p:sp>
    </p:spTree>
    <p:extLst>
      <p:ext uri="{BB962C8B-B14F-4D97-AF65-F5344CB8AC3E}">
        <p14:creationId xmlns:p14="http://schemas.microsoft.com/office/powerpoint/2010/main" val="217509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 sz="2400" dirty="0"/>
              <a:t>Contexte et enjeux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Dilizi | Notre avis sur le terminal CB du groupe BPCE">
            <a:extLst>
              <a:ext uri="{FF2B5EF4-FFF2-40B4-BE49-F238E27FC236}">
                <a16:creationId xmlns:a16="http://schemas.microsoft.com/office/drawing/2014/main" id="{899CA244-6C71-405E-B98D-5AE804DDF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1605" y="4365973"/>
            <a:ext cx="1358661" cy="6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22234C-BDAD-C946-99A8-D1F9F7465D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4911" y="890235"/>
            <a:ext cx="10272131" cy="78673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L’après COVID : près de 3 millions de clients vont s’équiper ou renouveler leur solution d’encaissement dans les 5 ans à venir*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9025" y="448764"/>
            <a:ext cx="10273141" cy="449816"/>
          </a:xfrm>
        </p:spPr>
        <p:txBody>
          <a:bodyPr/>
          <a:lstStyle/>
          <a:p>
            <a:r>
              <a:rPr lang="fr-FR" dirty="0">
                <a:sym typeface="Arial" panose="020B0604020202020204" pitchFamily="34" charset="0"/>
              </a:rPr>
              <a:t>Contexte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D89103-0060-4C57-9F7B-88C392138335}"/>
              </a:ext>
            </a:extLst>
          </p:cNvPr>
          <p:cNvSpPr/>
          <p:nvPr/>
        </p:nvSpPr>
        <p:spPr>
          <a:xfrm>
            <a:off x="824912" y="2459878"/>
            <a:ext cx="4306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6000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50%</a:t>
            </a:r>
            <a:r>
              <a:rPr lang="fr-FR" sz="10000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*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6B0606-0FAC-4339-B4A4-2D89792C8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3144797"/>
            <a:ext cx="677828" cy="6778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AE641C-98F1-46B7-A94B-785C1C95A602}"/>
              </a:ext>
            </a:extLst>
          </p:cNvPr>
          <p:cNvSpPr/>
          <p:nvPr/>
        </p:nvSpPr>
        <p:spPr>
          <a:xfrm>
            <a:off x="559605" y="4176728"/>
            <a:ext cx="3843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6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des professionnels français ne sont pas équipés d’un terminal de paiement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8A11B901-9D4D-4BD3-8F0E-513433AADC9E}"/>
              </a:ext>
            </a:extLst>
          </p:cNvPr>
          <p:cNvSpPr/>
          <p:nvPr/>
        </p:nvSpPr>
        <p:spPr>
          <a:xfrm rot="5400000">
            <a:off x="4380131" y="3559810"/>
            <a:ext cx="1767227" cy="59058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umUp 3G | Avis et présentation détaillée du TPE autonome">
            <a:extLst>
              <a:ext uri="{FF2B5EF4-FFF2-40B4-BE49-F238E27FC236}">
                <a16:creationId xmlns:a16="http://schemas.microsoft.com/office/drawing/2014/main" id="{4260D89A-3E32-4AC3-8D1E-68DF7C902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397" y="2709552"/>
            <a:ext cx="1672127" cy="83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D9F19E-8149-4415-8BC0-F15C510A9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202" y="3566280"/>
            <a:ext cx="1327871" cy="348293"/>
          </a:xfrm>
          <a:prstGeom prst="rect">
            <a:avLst/>
          </a:prstGeom>
        </p:spPr>
      </p:pic>
      <p:pic>
        <p:nvPicPr>
          <p:cNvPr id="1028" name="Picture 4" descr="Zettle FR (ex iZettle) | Systèmes de caisse et paiement par carte">
            <a:extLst>
              <a:ext uri="{FF2B5EF4-FFF2-40B4-BE49-F238E27FC236}">
                <a16:creationId xmlns:a16="http://schemas.microsoft.com/office/drawing/2014/main" id="{1D341CCD-CD72-4FB2-AADD-E05632911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5445" y="2927539"/>
            <a:ext cx="902000" cy="4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yPOS : A lire impérativement avant de choisir ce TPE de CB">
            <a:extLst>
              <a:ext uri="{FF2B5EF4-FFF2-40B4-BE49-F238E27FC236}">
                <a16:creationId xmlns:a16="http://schemas.microsoft.com/office/drawing/2014/main" id="{8C4D3C29-9E1A-4189-B765-B9218666B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9686" y="3615784"/>
            <a:ext cx="1327871" cy="29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41720E-940C-46C6-81B2-DBDBDA751CE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016" y="3447999"/>
            <a:ext cx="255440" cy="25544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080B4A-66DC-44F5-B9F6-A50AF699893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3491" y="3463850"/>
            <a:ext cx="275663" cy="2756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E23B97-6878-4040-9F8F-D15C8564A0C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4174" y="2840471"/>
            <a:ext cx="275663" cy="27566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722FDA-7948-4FE2-918D-ADD8791236D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406" y="2845702"/>
            <a:ext cx="238305" cy="2383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942C2F-1C44-40C0-B021-0E1476978F3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5740" y="2813564"/>
            <a:ext cx="238305" cy="238305"/>
          </a:xfrm>
          <a:prstGeom prst="rect">
            <a:avLst/>
          </a:prstGeom>
        </p:spPr>
      </p:pic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DD8905CB-4FC2-4DC5-A023-A823A1B1CE47}"/>
              </a:ext>
            </a:extLst>
          </p:cNvPr>
          <p:cNvSpPr txBox="1">
            <a:spLocks/>
          </p:cNvSpPr>
          <p:nvPr/>
        </p:nvSpPr>
        <p:spPr>
          <a:xfrm>
            <a:off x="6124105" y="4355660"/>
            <a:ext cx="3651112" cy="95142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5092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ea typeface="Open Sans" panose="020B0606030504020204" pitchFamily="34" charset="0"/>
              </a:rPr>
              <a:t>… Au même moment, le Groupe BPCE arrête la commercialisation de </a:t>
            </a:r>
          </a:p>
        </p:txBody>
      </p:sp>
      <p:pic>
        <p:nvPicPr>
          <p:cNvPr id="1036" name="Picture 12" descr="stop — Wiktionnaire">
            <a:extLst>
              <a:ext uri="{FF2B5EF4-FFF2-40B4-BE49-F238E27FC236}">
                <a16:creationId xmlns:a16="http://schemas.microsoft.com/office/drawing/2014/main" id="{DD29C1FC-6969-476E-A1F5-204942240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5348" y="4088420"/>
            <a:ext cx="451176" cy="45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BA7C629-2FB2-4047-A37C-BEB598EBF8FB}"/>
              </a:ext>
            </a:extLst>
          </p:cNvPr>
          <p:cNvSpPr txBox="1">
            <a:spLocks/>
          </p:cNvSpPr>
          <p:nvPr/>
        </p:nvSpPr>
        <p:spPr>
          <a:xfrm>
            <a:off x="559605" y="5390936"/>
            <a:ext cx="10752929" cy="6854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133" dirty="0">
                <a:solidFill>
                  <a:schemeClr val="tx2"/>
                </a:solidFill>
              </a:rPr>
              <a:t>Une nécessité pour les CE de proposer une solution adaptée </a:t>
            </a:r>
            <a:br>
              <a:rPr lang="fr-FR" sz="2133" dirty="0">
                <a:solidFill>
                  <a:schemeClr val="tx2"/>
                </a:solidFill>
              </a:rPr>
            </a:br>
            <a:r>
              <a:rPr lang="fr-FR" sz="2133" dirty="0">
                <a:solidFill>
                  <a:schemeClr val="tx2"/>
                </a:solidFill>
              </a:rPr>
              <a:t>pour nos </a:t>
            </a:r>
            <a:r>
              <a:rPr lang="fr-FR" sz="2133" dirty="0" err="1">
                <a:solidFill>
                  <a:schemeClr val="tx2"/>
                </a:solidFill>
              </a:rPr>
              <a:t>small</a:t>
            </a:r>
            <a:r>
              <a:rPr lang="fr-FR" sz="2133" dirty="0">
                <a:solidFill>
                  <a:schemeClr val="tx2"/>
                </a:solidFill>
              </a:rPr>
              <a:t> PRO, TPE &amp; Asso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9A04B-C0B8-8149-936D-3D147F94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8312" y="2919855"/>
            <a:ext cx="1230555" cy="30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space réservé du contenu 3">
            <a:extLst>
              <a:ext uri="{FF2B5EF4-FFF2-40B4-BE49-F238E27FC236}">
                <a16:creationId xmlns:a16="http://schemas.microsoft.com/office/drawing/2014/main" id="{7E18DCDE-7CD4-C545-9933-7C62E61AB224}"/>
              </a:ext>
            </a:extLst>
          </p:cNvPr>
          <p:cNvSpPr txBox="1">
            <a:spLocks/>
          </p:cNvSpPr>
          <p:nvPr/>
        </p:nvSpPr>
        <p:spPr>
          <a:xfrm>
            <a:off x="651277" y="1940353"/>
            <a:ext cx="10773571" cy="33992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i="1" dirty="0">
                <a:ea typeface="Open Sans" panose="020B0606030504020204" pitchFamily="34" charset="0"/>
              </a:rPr>
              <a:t>Des acteurs non bancaires prennent une part de marché significative (certains jusqu’à 15% de la clientèle des « professionnels)</a:t>
            </a:r>
            <a:r>
              <a:rPr lang="fr-FR" sz="1600" i="1" dirty="0"/>
              <a:t>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F87067-9F38-43F6-868F-F284F040E046}"/>
              </a:ext>
            </a:extLst>
          </p:cNvPr>
          <p:cNvSpPr txBox="1"/>
          <p:nvPr/>
        </p:nvSpPr>
        <p:spPr>
          <a:xfrm>
            <a:off x="9854075" y="5948151"/>
            <a:ext cx="2391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*Source </a:t>
            </a:r>
            <a:r>
              <a:rPr lang="fr-FR" sz="1200" dirty="0" err="1"/>
              <a:t>Smile&amp;Pay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243628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4736" y="570521"/>
            <a:ext cx="11233248" cy="576000"/>
          </a:xfrm>
        </p:spPr>
        <p:txBody>
          <a:bodyPr/>
          <a:lstStyle/>
          <a:p>
            <a:r>
              <a:rPr lang="fr-FR" sz="2300" dirty="0"/>
              <a:t>Contexte</a:t>
            </a:r>
            <a:br>
              <a:rPr lang="fr-FR" sz="2300" dirty="0"/>
            </a:br>
            <a:endParaRPr lang="fr-FR" sz="2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Une volonté de rester sur le marché des micro-marchands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B2A997-37F1-47EF-8342-0EA6885E838A}"/>
              </a:ext>
            </a:extLst>
          </p:cNvPr>
          <p:cNvGrpSpPr/>
          <p:nvPr/>
        </p:nvGrpSpPr>
        <p:grpSpPr>
          <a:xfrm>
            <a:off x="381186" y="1456997"/>
            <a:ext cx="11854495" cy="4937808"/>
            <a:chOff x="523508" y="679920"/>
            <a:chExt cx="9474314" cy="355739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65ED1D7-C627-4864-B9B6-D45EC0163592}"/>
                </a:ext>
              </a:extLst>
            </p:cNvPr>
            <p:cNvGrpSpPr/>
            <p:nvPr/>
          </p:nvGrpSpPr>
          <p:grpSpPr>
            <a:xfrm>
              <a:off x="3275856" y="772477"/>
              <a:ext cx="5329664" cy="3190622"/>
              <a:chOff x="2915920" y="635975"/>
              <a:chExt cx="5689600" cy="3326425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D2A94A-FD75-496E-9BF3-EA9780149CCE}"/>
                  </a:ext>
                </a:extLst>
              </p:cNvPr>
              <p:cNvSpPr/>
              <p:nvPr/>
            </p:nvSpPr>
            <p:spPr>
              <a:xfrm>
                <a:off x="2915920" y="699677"/>
                <a:ext cx="5616513" cy="326199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  <a:alpha val="50000"/>
                    </a:schemeClr>
                  </a:gs>
                  <a:gs pos="36000">
                    <a:schemeClr val="accent1">
                      <a:tint val="44500"/>
                      <a:satMod val="160000"/>
                      <a:alpha val="50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fr-FR" sz="1867" kern="0">
                  <a:solidFill>
                    <a:srgbClr val="FFFFFF"/>
                  </a:solidFill>
                  <a:latin typeface="Arial" panose="020B0604020202020204"/>
                  <a:sym typeface="Arial"/>
                </a:endParaRP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93F58EC3-C5F0-4EE3-A005-CEECA0093F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7277" y="699677"/>
                <a:ext cx="0" cy="3255950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52D439A0-1A6E-4798-8C2F-FE3F3E2D8C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58634" y="699677"/>
                <a:ext cx="29975" cy="3255950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53868923-E58C-4C98-9715-BF8C87F1DF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90751" y="706570"/>
                <a:ext cx="39239" cy="3249057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13EF98CE-3C80-4625-B1B9-7FFF699F71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5920" y="706570"/>
                <a:ext cx="5614070" cy="1519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BCA78E0B-68D6-4B7D-84ED-58F341188566}"/>
                  </a:ext>
                </a:extLst>
              </p:cNvPr>
              <p:cNvCxnSpPr/>
              <p:nvPr/>
            </p:nvCxnSpPr>
            <p:spPr>
              <a:xfrm>
                <a:off x="2915920" y="3962400"/>
                <a:ext cx="56896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FE79E20D-CA74-44AC-8077-82F53DA824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15920" y="635975"/>
                <a:ext cx="0" cy="332642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43AD3C-321B-48A7-9BF5-1BA01F490AAC}"/>
                </a:ext>
              </a:extLst>
            </p:cNvPr>
            <p:cNvSpPr/>
            <p:nvPr/>
          </p:nvSpPr>
          <p:spPr>
            <a:xfrm>
              <a:off x="523508" y="679920"/>
              <a:ext cx="2667476" cy="1995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r" defTabSz="1219170">
                <a:spcAft>
                  <a:spcPts val="800"/>
                </a:spcAft>
                <a:defRPr/>
              </a:pPr>
              <a:r>
                <a:rPr lang="fr-FR" sz="1200" b="1" kern="0" dirty="0">
                  <a:latin typeface="Arial"/>
                  <a:ea typeface="Calibri" panose="020F0502020204030204" pitchFamily="34" charset="0"/>
                  <a:cs typeface="Arial"/>
                  <a:sym typeface="Arial"/>
                </a:rPr>
                <a:t>RICHESSE FONCTIONNELLE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A3EC7A8-CCF3-47EE-B768-78FF4346BCB0}"/>
                </a:ext>
              </a:extLst>
            </p:cNvPr>
            <p:cNvSpPr/>
            <p:nvPr/>
          </p:nvSpPr>
          <p:spPr>
            <a:xfrm>
              <a:off x="8686640" y="3815345"/>
              <a:ext cx="1311182" cy="1995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19170">
                <a:spcAft>
                  <a:spcPts val="800"/>
                </a:spcAft>
                <a:defRPr/>
              </a:pPr>
              <a:r>
                <a:rPr lang="fr-FR" sz="1200" b="1" kern="0" dirty="0">
                  <a:solidFill>
                    <a:srgbClr val="581D74"/>
                  </a:solidFill>
                  <a:latin typeface="Arial"/>
                  <a:ea typeface="Calibri" panose="020F0502020204030204" pitchFamily="34" charset="0"/>
                  <a:cs typeface="Arial"/>
                  <a:sym typeface="Arial"/>
                </a:rPr>
                <a:t>Besoins clients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548717-19E7-4402-8372-A9980A1E35EB}"/>
                </a:ext>
              </a:extLst>
            </p:cNvPr>
            <p:cNvSpPr/>
            <p:nvPr/>
          </p:nvSpPr>
          <p:spPr>
            <a:xfrm>
              <a:off x="3275856" y="4037752"/>
              <a:ext cx="1752971" cy="1995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1219170">
                <a:spcAft>
                  <a:spcPts val="800"/>
                </a:spcAft>
                <a:defRPr/>
              </a:pPr>
              <a:endParaRPr lang="fr-FR" sz="1200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D84853C-73E0-4319-A431-D4C8FC664F94}"/>
              </a:ext>
            </a:extLst>
          </p:cNvPr>
          <p:cNvSpPr/>
          <p:nvPr/>
        </p:nvSpPr>
        <p:spPr>
          <a:xfrm>
            <a:off x="8983351" y="2627405"/>
            <a:ext cx="1287968" cy="256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 Fixe</a:t>
            </a:r>
          </a:p>
        </p:txBody>
      </p:sp>
      <p:pic>
        <p:nvPicPr>
          <p:cNvPr id="18" name="Picture 2" descr="Résultat de recherche d'images pour &quot;ingenico tetra move 5000&quot;">
            <a:extLst>
              <a:ext uri="{FF2B5EF4-FFF2-40B4-BE49-F238E27FC236}">
                <a16:creationId xmlns:a16="http://schemas.microsoft.com/office/drawing/2014/main" id="{996C5DD1-03D2-4F82-9BEE-18735C59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51" y="3437041"/>
            <a:ext cx="766088" cy="84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E33D94E-BC71-422F-B6AF-EF307F246C37}"/>
              </a:ext>
            </a:extLst>
          </p:cNvPr>
          <p:cNvSpPr/>
          <p:nvPr/>
        </p:nvSpPr>
        <p:spPr>
          <a:xfrm>
            <a:off x="5741313" y="4244333"/>
            <a:ext cx="1287968" cy="4207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TPE mobile GPRS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610F54-E61D-4264-A7C3-D59F6763CEAF}"/>
              </a:ext>
            </a:extLst>
          </p:cNvPr>
          <p:cNvSpPr/>
          <p:nvPr/>
        </p:nvSpPr>
        <p:spPr>
          <a:xfrm>
            <a:off x="6625923" y="4236286"/>
            <a:ext cx="1867272" cy="256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TPE Fixes</a:t>
            </a:r>
          </a:p>
        </p:txBody>
      </p:sp>
      <p:pic>
        <p:nvPicPr>
          <p:cNvPr id="21" name="Picture 6" descr="Résultat de recherche d'images pour &quot;verifone engage v200&quot;">
            <a:extLst>
              <a:ext uri="{FF2B5EF4-FFF2-40B4-BE49-F238E27FC236}">
                <a16:creationId xmlns:a16="http://schemas.microsoft.com/office/drawing/2014/main" id="{79618CF2-A912-4DDE-BC91-E91424EB30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t="25940" r="8605" b="25940"/>
          <a:stretch/>
        </p:blipFill>
        <p:spPr bwMode="auto">
          <a:xfrm>
            <a:off x="7057749" y="3595386"/>
            <a:ext cx="1016072" cy="59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C3FF2F-5EAB-4E90-A184-1D556A74A1E7}"/>
              </a:ext>
            </a:extLst>
          </p:cNvPr>
          <p:cNvSpPr/>
          <p:nvPr/>
        </p:nvSpPr>
        <p:spPr>
          <a:xfrm>
            <a:off x="7531497" y="2638059"/>
            <a:ext cx="1427176" cy="256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Mobile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7122863" y="1624810"/>
            <a:ext cx="3398880" cy="1344149"/>
          </a:xfrm>
          <a:prstGeom prst="roundRect">
            <a:avLst/>
          </a:prstGeom>
          <a:noFill/>
          <a:ln w="9525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5741313" y="3269214"/>
            <a:ext cx="3064860" cy="1344149"/>
          </a:xfrm>
          <a:prstGeom prst="roundRect">
            <a:avLst/>
          </a:prstGeom>
          <a:noFill/>
          <a:ln w="9525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610F54-E61D-4264-A7C3-D59F6763CEAF}"/>
              </a:ext>
            </a:extLst>
          </p:cNvPr>
          <p:cNvSpPr/>
          <p:nvPr/>
        </p:nvSpPr>
        <p:spPr>
          <a:xfrm>
            <a:off x="7971309" y="1420843"/>
            <a:ext cx="1867272" cy="25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Gamme TPE Android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24664" y="1845867"/>
            <a:ext cx="2069475" cy="10404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400" kern="0" dirty="0">
                <a:solidFill>
                  <a:srgbClr val="FFFFFF"/>
                </a:solidFill>
                <a:latin typeface="Arial" panose="020B0604020202020204"/>
                <a:sym typeface="Arial"/>
              </a:rPr>
              <a:t>Dans les 2 ans le marché va s’orienter vers les terminaux Android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447426" y="3387142"/>
            <a:ext cx="2013905" cy="10385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867" kern="0" dirty="0">
                <a:solidFill>
                  <a:srgbClr val="FFFFFF"/>
                </a:solidFill>
                <a:latin typeface="Arial" panose="020B0604020202020204"/>
                <a:sym typeface="Arial"/>
              </a:rPr>
              <a:t>Cœur du marché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447425" y="4861629"/>
            <a:ext cx="2038984" cy="10385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600" kern="0" dirty="0">
                <a:solidFill>
                  <a:srgbClr val="FFFFFF"/>
                </a:solidFill>
                <a:latin typeface="Arial" panose="020B0604020202020204"/>
                <a:sym typeface="Arial"/>
              </a:rPr>
              <a:t>Cible des micro-marchands attaquée  par les fintechs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3EF98CE-3C80-4625-B1B9-7FFF699F7179}"/>
              </a:ext>
            </a:extLst>
          </p:cNvPr>
          <p:cNvCxnSpPr>
            <a:cxnSpLocks/>
          </p:cNvCxnSpPr>
          <p:nvPr/>
        </p:nvCxnSpPr>
        <p:spPr>
          <a:xfrm>
            <a:off x="1422805" y="3130339"/>
            <a:ext cx="9010411" cy="202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13EF98CE-3C80-4625-B1B9-7FFF699F7179}"/>
              </a:ext>
            </a:extLst>
          </p:cNvPr>
          <p:cNvCxnSpPr>
            <a:cxnSpLocks/>
          </p:cNvCxnSpPr>
          <p:nvPr/>
        </p:nvCxnSpPr>
        <p:spPr>
          <a:xfrm>
            <a:off x="1447425" y="4695739"/>
            <a:ext cx="9010411" cy="3927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 32">
            <a:extLst>
              <a:ext uri="{FF2B5EF4-FFF2-40B4-BE49-F238E27FC236}">
                <a16:creationId xmlns:a16="http://schemas.microsoft.com/office/drawing/2014/main" id="{937C48B6-40DA-4CC6-BECD-EF255CD48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498" y="1939735"/>
            <a:ext cx="965713" cy="55980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3B6BAD2-5A13-4C7A-9015-C1D946F004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302" y="1947098"/>
            <a:ext cx="1412391" cy="793764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9610F54-E61D-4264-A7C3-D59F6763CEAF}"/>
              </a:ext>
            </a:extLst>
          </p:cNvPr>
          <p:cNvSpPr/>
          <p:nvPr/>
        </p:nvSpPr>
        <p:spPr>
          <a:xfrm>
            <a:off x="6060790" y="3093145"/>
            <a:ext cx="2164775" cy="25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Gamme TPE traditionnelle</a:t>
            </a:r>
          </a:p>
        </p:txBody>
      </p:sp>
      <p:sp>
        <p:nvSpPr>
          <p:cNvPr id="67" name="Rectangle à coins arrondis 66"/>
          <p:cNvSpPr/>
          <p:nvPr/>
        </p:nvSpPr>
        <p:spPr>
          <a:xfrm>
            <a:off x="3909048" y="5182070"/>
            <a:ext cx="937064" cy="732911"/>
          </a:xfrm>
          <a:prstGeom prst="roundRect">
            <a:avLst/>
          </a:prstGeom>
          <a:noFill/>
          <a:ln w="9525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9610F54-E61D-4264-A7C3-D59F6763CEAF}"/>
              </a:ext>
            </a:extLst>
          </p:cNvPr>
          <p:cNvSpPr/>
          <p:nvPr/>
        </p:nvSpPr>
        <p:spPr>
          <a:xfrm>
            <a:off x="3916568" y="4961190"/>
            <a:ext cx="912645" cy="25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 dirty="0">
                <a:solidFill>
                  <a:srgbClr val="581D74"/>
                </a:solidFill>
                <a:latin typeface="Arial"/>
                <a:ea typeface="Calibri" panose="020F0502020204030204" pitchFamily="34" charset="0"/>
                <a:cs typeface="Arial"/>
                <a:sym typeface="Arial"/>
              </a:rPr>
              <a:t>MPOS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00515" y="4778116"/>
            <a:ext cx="4400253" cy="12673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1867" kern="0">
              <a:solidFill>
                <a:srgbClr val="FFFFFF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46" name="Image 45" descr="Une image contenant moniteur, équipement électronique&#10;&#10;Description générée automatiquement">
            <a:extLst>
              <a:ext uri="{FF2B5EF4-FFF2-40B4-BE49-F238E27FC236}">
                <a16:creationId xmlns:a16="http://schemas.microsoft.com/office/drawing/2014/main" id="{6E349566-5B5A-4AEC-8070-0F6126CB4F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46" b="20546"/>
          <a:stretch/>
        </p:blipFill>
        <p:spPr>
          <a:xfrm>
            <a:off x="4056160" y="5214148"/>
            <a:ext cx="596240" cy="69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7672" y="831495"/>
            <a:ext cx="10272131" cy="38404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Un Etablissement de Paiement français indépendant des Banques.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431" y="341188"/>
            <a:ext cx="10273141" cy="449816"/>
          </a:xfrm>
        </p:spPr>
        <p:txBody>
          <a:bodyPr/>
          <a:lstStyle/>
          <a:p>
            <a:r>
              <a:rPr lang="fr-FR" dirty="0" err="1"/>
              <a:t>Smile&amp;Pay</a:t>
            </a:r>
            <a:r>
              <a:rPr lang="fr-FR" dirty="0"/>
              <a:t> par rapport à </a:t>
            </a:r>
            <a:r>
              <a:rPr lang="fr-FR" dirty="0" err="1"/>
              <a:t>Sumup</a:t>
            </a:r>
            <a:r>
              <a:rPr lang="fr-FR" dirty="0"/>
              <a:t> / </a:t>
            </a:r>
            <a:r>
              <a:rPr lang="fr-FR" dirty="0" err="1"/>
              <a:t>Zettle</a:t>
            </a:r>
            <a:endParaRPr lang="fr-FR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B47A3AE-AD05-44E3-974D-3FBB5365288A}"/>
              </a:ext>
            </a:extLst>
          </p:cNvPr>
          <p:cNvSpPr/>
          <p:nvPr/>
        </p:nvSpPr>
        <p:spPr>
          <a:xfrm>
            <a:off x="741995" y="2040476"/>
            <a:ext cx="3205019" cy="3599528"/>
          </a:xfrm>
          <a:prstGeom prst="roundRect">
            <a:avLst>
              <a:gd name="adj" fmla="val 773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A4E66273-8802-4725-A67B-CCAB9BC0D22D}"/>
              </a:ext>
            </a:extLst>
          </p:cNvPr>
          <p:cNvSpPr/>
          <p:nvPr/>
        </p:nvSpPr>
        <p:spPr>
          <a:xfrm>
            <a:off x="1369085" y="1750545"/>
            <a:ext cx="1950841" cy="57986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21319" hangingPunct="0"/>
            <a:r>
              <a:rPr lang="fr-FR" sz="2400" b="1">
                <a:solidFill>
                  <a:schemeClr val="bg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+ Attractif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C149FB9-13E5-4CEC-AF52-7E591DEB1BC1}"/>
              </a:ext>
            </a:extLst>
          </p:cNvPr>
          <p:cNvSpPr txBox="1"/>
          <p:nvPr/>
        </p:nvSpPr>
        <p:spPr>
          <a:xfrm>
            <a:off x="722430" y="2493312"/>
            <a:ext cx="321425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80" rIns="45680">
            <a:spAutoFit/>
          </a:bodyPr>
          <a:lstStyle>
            <a:lvl1pPr>
              <a:defRPr sz="16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defTabSz="521319" hangingPunct="0"/>
            <a:r>
              <a:rPr lang="fr-FR" i="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Taux de commission exclusif BPCE 1,49% vs 1,75% pour les concurrents</a:t>
            </a:r>
            <a:endParaRPr i="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69808941-1CF0-4426-905A-49F9D754B8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78" y="3828179"/>
            <a:ext cx="1635653" cy="957792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4AFFEC69-3914-45AE-A554-462BCF4FB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18" y="3544164"/>
            <a:ext cx="1691505" cy="1691505"/>
          </a:xfrm>
          <a:prstGeom prst="rect">
            <a:avLst/>
          </a:prstGeom>
        </p:spPr>
      </p:pic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1CA6B668-971B-4E9C-9220-1714680BA25B}"/>
              </a:ext>
            </a:extLst>
          </p:cNvPr>
          <p:cNvSpPr/>
          <p:nvPr/>
        </p:nvSpPr>
        <p:spPr>
          <a:xfrm>
            <a:off x="4493491" y="2028414"/>
            <a:ext cx="3205019" cy="3599529"/>
          </a:xfrm>
          <a:prstGeom prst="roundRect">
            <a:avLst>
              <a:gd name="adj" fmla="val 831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470B2896-5C0C-4F89-B70C-7F6AF4AB0528}"/>
              </a:ext>
            </a:extLst>
          </p:cNvPr>
          <p:cNvSpPr/>
          <p:nvPr/>
        </p:nvSpPr>
        <p:spPr>
          <a:xfrm>
            <a:off x="8267625" y="2028414"/>
            <a:ext cx="3205019" cy="3599529"/>
          </a:xfrm>
          <a:prstGeom prst="roundRect">
            <a:avLst>
              <a:gd name="adj" fmla="val 629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B950BE68-4524-4D76-AA64-1F7A466D43C3}"/>
              </a:ext>
            </a:extLst>
          </p:cNvPr>
          <p:cNvSpPr/>
          <p:nvPr/>
        </p:nvSpPr>
        <p:spPr>
          <a:xfrm>
            <a:off x="4928982" y="1738483"/>
            <a:ext cx="2359268" cy="5798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21319" hangingPunct="0"/>
            <a:r>
              <a:rPr lang="fr-FR" sz="2400" b="1">
                <a:solidFill>
                  <a:schemeClr val="bg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+ Performant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780E9A2A-EAF1-4767-BCEE-99820B7223A0}"/>
              </a:ext>
            </a:extLst>
          </p:cNvPr>
          <p:cNvSpPr/>
          <p:nvPr/>
        </p:nvSpPr>
        <p:spPr>
          <a:xfrm>
            <a:off x="8956893" y="1729605"/>
            <a:ext cx="1950841" cy="5798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21319" hangingPunct="0"/>
            <a:r>
              <a:rPr lang="fr-FR" sz="2400" b="1">
                <a:solidFill>
                  <a:schemeClr val="bg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+ Sécurisé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93C15A9-DBD9-4992-AC4F-7448D8062CDC}"/>
              </a:ext>
            </a:extLst>
          </p:cNvPr>
          <p:cNvSpPr txBox="1"/>
          <p:nvPr/>
        </p:nvSpPr>
        <p:spPr>
          <a:xfrm>
            <a:off x="4585458" y="2509251"/>
            <a:ext cx="3011967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80" rIns="45680">
            <a:spAutoFit/>
          </a:bodyPr>
          <a:lstStyle>
            <a:lvl1pPr>
              <a:defRPr sz="16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defTabSz="521319" hangingPunct="0"/>
            <a:r>
              <a:rPr lang="fr-FR" i="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Terminal de paiement plus robuste, garantie matériel 1 an, garantie de paiement commerçant (CB), titres restaurants</a:t>
            </a:r>
            <a:endParaRPr i="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46249A4-3E63-4985-B244-40DD7BE0A326}"/>
              </a:ext>
            </a:extLst>
          </p:cNvPr>
          <p:cNvSpPr txBox="1"/>
          <p:nvPr/>
        </p:nvSpPr>
        <p:spPr>
          <a:xfrm>
            <a:off x="8300287" y="2559372"/>
            <a:ext cx="3036268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680" rIns="45680">
            <a:spAutoFit/>
          </a:bodyPr>
          <a:lstStyle>
            <a:lvl1pPr>
              <a:defRPr sz="16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defTabSz="521319" hangingPunct="0"/>
            <a:r>
              <a:rPr lang="fr-FR" i="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Etablissement de Paiement Indépendant (ACPR). 1</a:t>
            </a:r>
            <a:r>
              <a:rPr lang="fr-FR" i="0" baseline="3000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er</a:t>
            </a:r>
            <a:r>
              <a:rPr lang="fr-FR" i="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Facilitateur français certifié par CB, Visa et MasterCard</a:t>
            </a:r>
            <a:endParaRPr i="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Graphique 54">
            <a:extLst>
              <a:ext uri="{FF2B5EF4-FFF2-40B4-BE49-F238E27FC236}">
                <a16:creationId xmlns:a16="http://schemas.microsoft.com/office/drawing/2014/main" id="{ED34FE93-C769-4745-807F-CD0E43FAAB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1692" y="4721253"/>
            <a:ext cx="1703867" cy="389184"/>
          </a:xfrm>
          <a:prstGeom prst="rect">
            <a:avLst/>
          </a:prstGeom>
        </p:spPr>
      </p:pic>
      <p:pic>
        <p:nvPicPr>
          <p:cNvPr id="56" name="Image 5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7616D16-AC99-4DCB-BA63-85FBD30C0C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8767" y="4040739"/>
            <a:ext cx="823087" cy="462987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EFD15F3-A8EA-4E6C-9FCF-412C5C13D82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4776" y="4020286"/>
            <a:ext cx="705027" cy="503892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19B081BD-8524-4241-8D03-2072BD9BC14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8942" y="4055327"/>
            <a:ext cx="606903" cy="540432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7B8D9F5-9BDA-40F2-8B44-C4D7418AD14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8944" y="4668775"/>
            <a:ext cx="950273" cy="494143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9690186A-6CD6-4BFA-9CBB-88F9052B79F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1266">
            <a:off x="10310814" y="160643"/>
            <a:ext cx="1597516" cy="1597516"/>
          </a:xfrm>
          <a:prstGeom prst="rect">
            <a:avLst/>
          </a:prstGeom>
        </p:spPr>
      </p:pic>
      <p:pic>
        <p:nvPicPr>
          <p:cNvPr id="6" name="Image 5" descr="Une image contenant moniteur, équipement électronique&#10;&#10;Description générée automatiquement">
            <a:extLst>
              <a:ext uri="{FF2B5EF4-FFF2-40B4-BE49-F238E27FC236}">
                <a16:creationId xmlns:a16="http://schemas.microsoft.com/office/drawing/2014/main" id="{A637D7F7-636C-B14C-9AC9-574B002183A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46" b="20546"/>
          <a:stretch/>
        </p:blipFill>
        <p:spPr>
          <a:xfrm>
            <a:off x="5482473" y="3765743"/>
            <a:ext cx="1251513" cy="146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73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7B9FB166-7FD2-4892-AB1F-6822B19D376E}"/>
              </a:ext>
            </a:extLst>
          </p:cNvPr>
          <p:cNvGraphicFramePr>
            <a:graphicFrameLocks/>
          </p:cNvGraphicFramePr>
          <p:nvPr/>
        </p:nvGraphicFramePr>
        <p:xfrm>
          <a:off x="5209552" y="1301586"/>
          <a:ext cx="6071025" cy="519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63306" y="898144"/>
            <a:ext cx="10272131" cy="384043"/>
          </a:xfrm>
        </p:spPr>
        <p:txBody>
          <a:bodyPr>
            <a:normAutofit fontScale="85000" lnSpcReduction="10000"/>
          </a:bodyPr>
          <a:lstStyle/>
          <a:p>
            <a:r>
              <a:rPr lang="fr-FR" dirty="0">
                <a:solidFill>
                  <a:schemeClr val="tx1"/>
                </a:solidFill>
              </a:rPr>
              <a:t>Un portefeuille de + de 20 000 Small PRO, TPE, Asso issus de secteurs d’activité variés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1670" y="372003"/>
            <a:ext cx="10273141" cy="449816"/>
          </a:xfrm>
        </p:spPr>
        <p:txBody>
          <a:bodyPr/>
          <a:lstStyle/>
          <a:p>
            <a:r>
              <a:rPr lang="fr-FR" dirty="0"/>
              <a:t>Portefeuille client </a:t>
            </a:r>
            <a:r>
              <a:rPr lang="fr-FR" dirty="0" err="1"/>
              <a:t>Smile&amp;Pay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075D24-13A4-41FE-8257-827247B24D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7298" y="3297122"/>
            <a:ext cx="903221" cy="9032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461971-5D05-4711-B897-24B4F8DB0B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111" y="1870358"/>
            <a:ext cx="802028" cy="8020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07B39D-6627-4560-AEAE-4A65AC73F6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7296" y="4769799"/>
            <a:ext cx="864843" cy="864843"/>
          </a:xfrm>
          <a:prstGeom prst="rect">
            <a:avLst/>
          </a:prstGeom>
        </p:spPr>
      </p:pic>
      <p:sp>
        <p:nvSpPr>
          <p:cNvPr id="7" name="ZoneTexte 21">
            <a:extLst>
              <a:ext uri="{FF2B5EF4-FFF2-40B4-BE49-F238E27FC236}">
                <a16:creationId xmlns:a16="http://schemas.microsoft.com/office/drawing/2014/main" id="{0DF4E18E-4240-41D0-BC28-BE6195FA1D4A}"/>
              </a:ext>
            </a:extLst>
          </p:cNvPr>
          <p:cNvSpPr txBox="1"/>
          <p:nvPr/>
        </p:nvSpPr>
        <p:spPr>
          <a:xfrm>
            <a:off x="2656649" y="1650376"/>
            <a:ext cx="223839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1493" rIns="41493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4800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4 000€</a:t>
            </a:r>
            <a:endParaRPr lang="fr-FR" sz="1271" b="1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90179-894D-4A5D-A8DA-484DEE558AA5}"/>
              </a:ext>
            </a:extLst>
          </p:cNvPr>
          <p:cNvSpPr/>
          <p:nvPr/>
        </p:nvSpPr>
        <p:spPr>
          <a:xfrm>
            <a:off x="2627213" y="2229519"/>
            <a:ext cx="2683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40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CA moyen mensuel</a:t>
            </a:r>
          </a:p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40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par client actif</a:t>
            </a:r>
          </a:p>
        </p:txBody>
      </p:sp>
      <p:sp>
        <p:nvSpPr>
          <p:cNvPr id="9" name="ZoneTexte 21">
            <a:extLst>
              <a:ext uri="{FF2B5EF4-FFF2-40B4-BE49-F238E27FC236}">
                <a16:creationId xmlns:a16="http://schemas.microsoft.com/office/drawing/2014/main" id="{9694DF8C-79C0-4F06-AC8B-C883E3F7A806}"/>
              </a:ext>
            </a:extLst>
          </p:cNvPr>
          <p:cNvSpPr txBox="1"/>
          <p:nvPr/>
        </p:nvSpPr>
        <p:spPr>
          <a:xfrm>
            <a:off x="2656649" y="3100035"/>
            <a:ext cx="1733295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1493" rIns="41493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4800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&gt;70%</a:t>
            </a:r>
            <a:endParaRPr lang="fr-FR" sz="1271" b="1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6DDD13-FC4A-4BF8-8931-53A9D65C3D84}"/>
              </a:ext>
            </a:extLst>
          </p:cNvPr>
          <p:cNvSpPr/>
          <p:nvPr/>
        </p:nvSpPr>
        <p:spPr>
          <a:xfrm>
            <a:off x="2627215" y="3704695"/>
            <a:ext cx="1733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40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Des transactions en sans contact</a:t>
            </a:r>
          </a:p>
        </p:txBody>
      </p:sp>
      <p:sp>
        <p:nvSpPr>
          <p:cNvPr id="11" name="ZoneTexte 21">
            <a:extLst>
              <a:ext uri="{FF2B5EF4-FFF2-40B4-BE49-F238E27FC236}">
                <a16:creationId xmlns:a16="http://schemas.microsoft.com/office/drawing/2014/main" id="{206E6D0C-AA06-4C45-ADD9-061140297654}"/>
              </a:ext>
            </a:extLst>
          </p:cNvPr>
          <p:cNvSpPr txBox="1"/>
          <p:nvPr/>
        </p:nvSpPr>
        <p:spPr>
          <a:xfrm>
            <a:off x="2656648" y="4683509"/>
            <a:ext cx="145672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1493" rIns="41493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4800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30€</a:t>
            </a:r>
            <a:endParaRPr lang="fr-FR" sz="1271" b="1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DC307D-1A20-4923-9407-0F8B0A1323A2}"/>
              </a:ext>
            </a:extLst>
          </p:cNvPr>
          <p:cNvSpPr/>
          <p:nvPr/>
        </p:nvSpPr>
        <p:spPr>
          <a:xfrm>
            <a:off x="2627215" y="5376005"/>
            <a:ext cx="17332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3226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40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De panier moyen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473BD5-F8EB-4194-9E57-1D6B19F3662B}"/>
              </a:ext>
            </a:extLst>
          </p:cNvPr>
          <p:cNvSpPr/>
          <p:nvPr/>
        </p:nvSpPr>
        <p:spPr>
          <a:xfrm>
            <a:off x="6576053" y="1307028"/>
            <a:ext cx="31513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21319" hangingPunct="0"/>
            <a:r>
              <a:rPr lang="fr-FR" sz="140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Répartition des flux</a:t>
            </a:r>
          </a:p>
        </p:txBody>
      </p:sp>
    </p:spTree>
    <p:extLst>
      <p:ext uri="{BB962C8B-B14F-4D97-AF65-F5344CB8AC3E}">
        <p14:creationId xmlns:p14="http://schemas.microsoft.com/office/powerpoint/2010/main" val="260601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Graphique 23">
            <a:extLst>
              <a:ext uri="{FF2B5EF4-FFF2-40B4-BE49-F238E27FC236}">
                <a16:creationId xmlns:a16="http://schemas.microsoft.com/office/drawing/2014/main" id="{59FBEC0A-A514-1848-BF13-7EF80A4FD8D3}"/>
              </a:ext>
            </a:extLst>
          </p:cNvPr>
          <p:cNvGraphicFramePr/>
          <p:nvPr/>
        </p:nvGraphicFramePr>
        <p:xfrm>
          <a:off x="180009" y="1479973"/>
          <a:ext cx="6422985" cy="482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58427" y="770572"/>
            <a:ext cx="10272131" cy="453685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</a:rPr>
              <a:t>160 M€ de transactions traitées en 2021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4114" y="326574"/>
            <a:ext cx="10273141" cy="449816"/>
          </a:xfrm>
        </p:spPr>
        <p:txBody>
          <a:bodyPr/>
          <a:lstStyle/>
          <a:p>
            <a:r>
              <a:rPr lang="fr-FR" dirty="0" err="1"/>
              <a:t>Smile&amp;Pay</a:t>
            </a:r>
            <a:r>
              <a:rPr lang="fr-FR" dirty="0"/>
              <a:t> en chiffres</a:t>
            </a:r>
          </a:p>
        </p:txBody>
      </p:sp>
      <p:sp>
        <p:nvSpPr>
          <p:cNvPr id="14" name="Forme libre 33">
            <a:extLst>
              <a:ext uri="{FF2B5EF4-FFF2-40B4-BE49-F238E27FC236}">
                <a16:creationId xmlns:a16="http://schemas.microsoft.com/office/drawing/2014/main" id="{AA8AA88D-D8C6-4548-A704-BC2A20014097}"/>
              </a:ext>
            </a:extLst>
          </p:cNvPr>
          <p:cNvSpPr/>
          <p:nvPr/>
        </p:nvSpPr>
        <p:spPr>
          <a:xfrm>
            <a:off x="975360" y="1946627"/>
            <a:ext cx="4955325" cy="3539772"/>
          </a:xfrm>
          <a:custGeom>
            <a:avLst/>
            <a:gdLst>
              <a:gd name="connsiteX0" fmla="*/ 0 w 6322742"/>
              <a:gd name="connsiteY0" fmla="*/ 3066585 h 3066585"/>
              <a:gd name="connsiteX1" fmla="*/ 2955074 w 6322742"/>
              <a:gd name="connsiteY1" fmla="*/ 1929161 h 3066585"/>
              <a:gd name="connsiteX2" fmla="*/ 6322742 w 6322742"/>
              <a:gd name="connsiteY2" fmla="*/ 0 h 306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2742" h="3066585">
                <a:moveTo>
                  <a:pt x="0" y="3066585"/>
                </a:moveTo>
                <a:cubicBezTo>
                  <a:pt x="950642" y="2753421"/>
                  <a:pt x="1901284" y="2440258"/>
                  <a:pt x="2955074" y="1929161"/>
                </a:cubicBezTo>
                <a:cubicBezTo>
                  <a:pt x="4008864" y="1418063"/>
                  <a:pt x="5165803" y="709031"/>
                  <a:pt x="6322742" y="0"/>
                </a:cubicBezTo>
              </a:path>
            </a:pathLst>
          </a:custGeom>
          <a:noFill/>
          <a:ln w="38100" cap="flat" cmpd="sng" algn="ctr">
            <a:solidFill>
              <a:schemeClr val="tx2"/>
            </a:solidFill>
            <a:prstDash val="solid"/>
            <a:miter lim="800000"/>
            <a:headEnd w="med" len="sm"/>
            <a:tailEnd type="triangle" w="lg" len="med"/>
          </a:ln>
          <a:effectLst/>
        </p:spPr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defRPr/>
            </a:pPr>
            <a:endParaRPr lang="fr-FR" sz="1467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B31512-C0C1-432C-9BAE-7FC2A5A490AE}"/>
              </a:ext>
            </a:extLst>
          </p:cNvPr>
          <p:cNvSpPr/>
          <p:nvPr/>
        </p:nvSpPr>
        <p:spPr>
          <a:xfrm>
            <a:off x="1682186" y="1722367"/>
            <a:ext cx="3299679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 dirty="0">
                <a:solidFill>
                  <a:srgbClr val="102765"/>
                </a:solidFill>
                <a:latin typeface="Geomanist Regular" panose="02000503000000020004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Flux mensuels en M€</a:t>
            </a:r>
          </a:p>
        </p:txBody>
      </p:sp>
      <p:sp>
        <p:nvSpPr>
          <p:cNvPr id="17" name="ZoneTexte 21">
            <a:extLst>
              <a:ext uri="{FF2B5EF4-FFF2-40B4-BE49-F238E27FC236}">
                <a16:creationId xmlns:a16="http://schemas.microsoft.com/office/drawing/2014/main" id="{201EEC6E-8482-44DA-9C42-31CEDD8245BB}"/>
              </a:ext>
            </a:extLst>
          </p:cNvPr>
          <p:cNvSpPr txBox="1"/>
          <p:nvPr/>
        </p:nvSpPr>
        <p:spPr>
          <a:xfrm>
            <a:off x="6931431" y="1414312"/>
            <a:ext cx="3487507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5324" rIns="55324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3733" b="1" kern="0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450M€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6AE8B9-B6C7-4F02-B3BA-5EF8940F0C48}"/>
              </a:ext>
            </a:extLst>
          </p:cNvPr>
          <p:cNvSpPr/>
          <p:nvPr/>
        </p:nvSpPr>
        <p:spPr>
          <a:xfrm>
            <a:off x="6831325" y="1929007"/>
            <a:ext cx="45793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Transactions traitées</a:t>
            </a:r>
            <a: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depuis 2016 (lancement)</a:t>
            </a:r>
          </a:p>
        </p:txBody>
      </p:sp>
      <p:sp>
        <p:nvSpPr>
          <p:cNvPr id="42" name="ZoneTexte 21">
            <a:extLst>
              <a:ext uri="{FF2B5EF4-FFF2-40B4-BE49-F238E27FC236}">
                <a16:creationId xmlns:a16="http://schemas.microsoft.com/office/drawing/2014/main" id="{E0B84B45-FC12-483B-A8F3-AB3AEC60F69F}"/>
              </a:ext>
            </a:extLst>
          </p:cNvPr>
          <p:cNvSpPr txBox="1"/>
          <p:nvPr/>
        </p:nvSpPr>
        <p:spPr>
          <a:xfrm>
            <a:off x="6924313" y="2358352"/>
            <a:ext cx="3487507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5324" rIns="55324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3733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+16 500</a:t>
            </a:r>
            <a:endParaRPr lang="fr-FR" sz="3733" b="1" kern="0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631FF5-3E74-4530-8E61-40BF0FD8BD7C}"/>
              </a:ext>
            </a:extLst>
          </p:cNvPr>
          <p:cNvSpPr/>
          <p:nvPr/>
        </p:nvSpPr>
        <p:spPr>
          <a:xfrm>
            <a:off x="6903649" y="2853759"/>
            <a:ext cx="385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Terminaux de paiement en parc</a:t>
            </a:r>
          </a:p>
        </p:txBody>
      </p:sp>
      <p:sp>
        <p:nvSpPr>
          <p:cNvPr id="44" name="ZoneTexte 21">
            <a:extLst>
              <a:ext uri="{FF2B5EF4-FFF2-40B4-BE49-F238E27FC236}">
                <a16:creationId xmlns:a16="http://schemas.microsoft.com/office/drawing/2014/main" id="{BD3749B8-F48C-4630-9DD7-2B17F8CC9411}"/>
              </a:ext>
            </a:extLst>
          </p:cNvPr>
          <p:cNvSpPr txBox="1"/>
          <p:nvPr/>
        </p:nvSpPr>
        <p:spPr>
          <a:xfrm>
            <a:off x="6934645" y="3218388"/>
            <a:ext cx="3487507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5324" rIns="55324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3733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+55</a:t>
            </a:r>
            <a:endParaRPr lang="fr-FR" sz="3733" b="1" kern="0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6AD1274-607D-4C8B-B27C-F9F0D4730BDF}"/>
              </a:ext>
            </a:extLst>
          </p:cNvPr>
          <p:cNvSpPr/>
          <p:nvPr/>
        </p:nvSpPr>
        <p:spPr>
          <a:xfrm>
            <a:off x="6913981" y="3760923"/>
            <a:ext cx="45031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Net Promotor Score en 2020 et 2021</a:t>
            </a:r>
          </a:p>
        </p:txBody>
      </p:sp>
      <p:sp>
        <p:nvSpPr>
          <p:cNvPr id="46" name="ZoneTexte 21">
            <a:extLst>
              <a:ext uri="{FF2B5EF4-FFF2-40B4-BE49-F238E27FC236}">
                <a16:creationId xmlns:a16="http://schemas.microsoft.com/office/drawing/2014/main" id="{16E75E19-A3FE-47B5-8EA2-DAE1DBE0E317}"/>
              </a:ext>
            </a:extLst>
          </p:cNvPr>
          <p:cNvSpPr txBox="1"/>
          <p:nvPr/>
        </p:nvSpPr>
        <p:spPr>
          <a:xfrm>
            <a:off x="6934645" y="4187487"/>
            <a:ext cx="3487507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5324" rIns="55324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3733" b="1">
                <a:solidFill>
                  <a:schemeClr val="accent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4 000€</a:t>
            </a:r>
            <a:endParaRPr lang="fr-FR" sz="3733" b="1" kern="0">
              <a:solidFill>
                <a:schemeClr val="accent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D04990-2DD6-4F8F-9B95-4501F05813A9}"/>
              </a:ext>
            </a:extLst>
          </p:cNvPr>
          <p:cNvSpPr/>
          <p:nvPr/>
        </p:nvSpPr>
        <p:spPr>
          <a:xfrm>
            <a:off x="6903650" y="4743510"/>
            <a:ext cx="44927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0967" hangingPunct="0">
              <a:defRPr sz="16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Le CA mensuel moyen par client actif</a:t>
            </a:r>
          </a:p>
        </p:txBody>
      </p:sp>
      <p:sp>
        <p:nvSpPr>
          <p:cNvPr id="48" name="Espace réservé du contenu 3">
            <a:extLst>
              <a:ext uri="{FF2B5EF4-FFF2-40B4-BE49-F238E27FC236}">
                <a16:creationId xmlns:a16="http://schemas.microsoft.com/office/drawing/2014/main" id="{FD1E9220-7C7B-4C0F-858C-75A86AD62524}"/>
              </a:ext>
            </a:extLst>
          </p:cNvPr>
          <p:cNvSpPr txBox="1">
            <a:spLocks/>
          </p:cNvSpPr>
          <p:nvPr/>
        </p:nvSpPr>
        <p:spPr>
          <a:xfrm>
            <a:off x="6869433" y="5353928"/>
            <a:ext cx="4050244" cy="37917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95092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467" i="1" dirty="0">
                <a:solidFill>
                  <a:srgbClr val="102765"/>
                </a:solidFill>
                <a:ea typeface="Open Sans" panose="020B0606030504020204" pitchFamily="34" charset="0"/>
              </a:rPr>
              <a:t>1</a:t>
            </a:r>
            <a:r>
              <a:rPr lang="fr-FR" sz="1467" i="1" baseline="30000" dirty="0">
                <a:solidFill>
                  <a:srgbClr val="102765"/>
                </a:solidFill>
                <a:ea typeface="Open Sans" panose="020B0606030504020204" pitchFamily="34" charset="0"/>
              </a:rPr>
              <a:t>er</a:t>
            </a:r>
            <a:r>
              <a:rPr lang="fr-FR" sz="1467" i="1" dirty="0">
                <a:solidFill>
                  <a:srgbClr val="102765"/>
                </a:solidFill>
                <a:ea typeface="Open Sans" panose="020B0606030504020204" pitchFamily="34" charset="0"/>
              </a:rPr>
              <a:t> </a:t>
            </a:r>
            <a:r>
              <a:rPr lang="fr-FR" sz="1467" i="1" dirty="0" err="1">
                <a:solidFill>
                  <a:srgbClr val="102765"/>
                </a:solidFill>
                <a:ea typeface="Open Sans" panose="020B0606030504020204" pitchFamily="34" charset="0"/>
              </a:rPr>
              <a:t>Payment</a:t>
            </a:r>
            <a:r>
              <a:rPr lang="fr-FR" sz="1467" i="1" dirty="0">
                <a:solidFill>
                  <a:srgbClr val="102765"/>
                </a:solidFill>
                <a:ea typeface="Open Sans" panose="020B0606030504020204" pitchFamily="34" charset="0"/>
              </a:rPr>
              <a:t> </a:t>
            </a:r>
            <a:r>
              <a:rPr lang="fr-FR" sz="1467" i="1" dirty="0" err="1">
                <a:solidFill>
                  <a:srgbClr val="102765"/>
                </a:solidFill>
                <a:ea typeface="Open Sans" panose="020B0606030504020204" pitchFamily="34" charset="0"/>
              </a:rPr>
              <a:t>Facilitator</a:t>
            </a:r>
            <a:r>
              <a:rPr lang="fr-FR" sz="1467" i="1" dirty="0">
                <a:solidFill>
                  <a:srgbClr val="102765"/>
                </a:solidFill>
                <a:ea typeface="Open Sans" panose="020B0606030504020204" pitchFamily="34" charset="0"/>
              </a:rPr>
              <a:t> français</a:t>
            </a:r>
          </a:p>
        </p:txBody>
      </p:sp>
      <p:pic>
        <p:nvPicPr>
          <p:cNvPr id="49" name="Graphique 48">
            <a:extLst>
              <a:ext uri="{FF2B5EF4-FFF2-40B4-BE49-F238E27FC236}">
                <a16:creationId xmlns:a16="http://schemas.microsoft.com/office/drawing/2014/main" id="{AC56F9DF-9387-4963-BC99-F69E8E76EE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2112" y="5837259"/>
            <a:ext cx="852784" cy="194787"/>
          </a:xfrm>
          <a:prstGeom prst="rect">
            <a:avLst/>
          </a:prstGeom>
        </p:spPr>
      </p:pic>
      <p:pic>
        <p:nvPicPr>
          <p:cNvPr id="50" name="Image 4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6DE3B12-F460-45FE-865F-4FC724B14B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861" y="5804594"/>
            <a:ext cx="484967" cy="27279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46251E50-C1D2-4CE0-AC66-1FE6588801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5203" y="5803485"/>
            <a:ext cx="404843" cy="289347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A59BD44-E7C4-4F4D-9060-885F35920BB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223" y="5819971"/>
            <a:ext cx="372480" cy="33168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121A38F-7194-4BD5-A99A-266ADF9D41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191" y="5740519"/>
            <a:ext cx="729191" cy="3791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38EC124-2889-E944-AEE1-E4C4088BD79B}"/>
              </a:ext>
            </a:extLst>
          </p:cNvPr>
          <p:cNvSpPr/>
          <p:nvPr/>
        </p:nvSpPr>
        <p:spPr>
          <a:xfrm>
            <a:off x="149013" y="1249001"/>
            <a:ext cx="968143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>
                <a:solidFill>
                  <a:srgbClr val="102765"/>
                </a:solidFill>
                <a:latin typeface="Geomanist Regular" panose="02000503000000020004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Millions €</a:t>
            </a:r>
          </a:p>
        </p:txBody>
      </p:sp>
    </p:spTree>
    <p:extLst>
      <p:ext uri="{BB962C8B-B14F-4D97-AF65-F5344CB8AC3E}">
        <p14:creationId xmlns:p14="http://schemas.microsoft.com/office/powerpoint/2010/main" val="90448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99EE8-6160-49FF-BC79-E8157719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4E2C10-1827-4B4F-8B70-FAE9BDDE6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L’offre </a:t>
            </a:r>
            <a:r>
              <a:rPr lang="fr-FR" dirty="0" err="1"/>
              <a:t>Smile</a:t>
            </a:r>
            <a:r>
              <a:rPr lang="fr-FR" dirty="0"/>
              <a:t> &amp; </a:t>
            </a:r>
            <a:r>
              <a:rPr lang="fr-FR" dirty="0" err="1"/>
              <a:t>Pay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D213A-4499-4039-8E0A-BC3E250C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859215-DE7A-4C1F-A8C5-952DFEC7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72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0C6CCDF-B54B-F448-BCFD-238BFCB961C9}"/>
              </a:ext>
            </a:extLst>
          </p:cNvPr>
          <p:cNvSpPr/>
          <p:nvPr/>
        </p:nvSpPr>
        <p:spPr>
          <a:xfrm>
            <a:off x="812655" y="1568201"/>
            <a:ext cx="10752667" cy="3977863"/>
          </a:xfrm>
          <a:prstGeom prst="roundRect">
            <a:avLst>
              <a:gd name="adj" fmla="val 937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159185" y="815999"/>
            <a:ext cx="10272131" cy="75918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>
                <a:solidFill>
                  <a:schemeClr val="tx1"/>
                </a:solidFill>
                <a:latin typeface="Geomanist Light"/>
                <a:cs typeface="Arial"/>
              </a:rPr>
              <a:t>Un code promotionnel de 10€ à valoir pour l’achat d’un Mini </a:t>
            </a:r>
            <a:r>
              <a:rPr lang="fr-FR" dirty="0" err="1">
                <a:solidFill>
                  <a:schemeClr val="tx1"/>
                </a:solidFill>
                <a:latin typeface="Geomanist Light"/>
                <a:cs typeface="Arial"/>
              </a:rPr>
              <a:t>Smile</a:t>
            </a:r>
            <a:endParaRPr lang="fr-FR" dirty="0">
              <a:solidFill>
                <a:schemeClr val="tx1"/>
              </a:solidFill>
              <a:latin typeface="Geomanist Light"/>
              <a:cs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954" y="342999"/>
            <a:ext cx="10273141" cy="449816"/>
          </a:xfrm>
        </p:spPr>
        <p:txBody>
          <a:bodyPr/>
          <a:lstStyle/>
          <a:p>
            <a:r>
              <a:rPr lang="fr-FR" dirty="0"/>
              <a:t>L’offre client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1FCE8B4F-E2F8-4349-9D38-D4241BB35068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/>
          <a:srcRect r="16751" b="49046"/>
          <a:stretch/>
        </p:blipFill>
        <p:spPr>
          <a:xfrm>
            <a:off x="3626607" y="4324741"/>
            <a:ext cx="7599488" cy="494828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AB92D1-768E-4EB6-832C-9CD18A94CF43}"/>
              </a:ext>
            </a:extLst>
          </p:cNvPr>
          <p:cNvSpPr txBox="1"/>
          <p:nvPr/>
        </p:nvSpPr>
        <p:spPr>
          <a:xfrm>
            <a:off x="3056586" y="2179326"/>
            <a:ext cx="3206309" cy="1107996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defTabSz="1219170">
              <a:defRPr/>
            </a:pPr>
            <a:r>
              <a:rPr lang="fr-FR" sz="3200" b="1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39€ </a:t>
            </a:r>
            <a:r>
              <a:rPr lang="fr-FR" sz="1867" kern="0" dirty="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PRIX PUBLIC</a:t>
            </a:r>
            <a:endParaRPr lang="fr-FR" sz="3200" b="1" strike="sngStrike" dirty="0">
              <a:solidFill>
                <a:srgbClr val="102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fr-FR" sz="32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lang="fr-FR"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BPCE (-10€)</a:t>
            </a:r>
          </a:p>
        </p:txBody>
      </p:sp>
      <p:pic>
        <p:nvPicPr>
          <p:cNvPr id="10" name="Image 9" descr="Une image contenant texte, équipement électronique, moniteur, calculatrice&#10;&#10;Description générée automatiquement">
            <a:extLst>
              <a:ext uri="{FF2B5EF4-FFF2-40B4-BE49-F238E27FC236}">
                <a16:creationId xmlns:a16="http://schemas.microsoft.com/office/drawing/2014/main" id="{7DC679EA-2715-2146-9DA0-D80E2E2E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13" y="1105545"/>
            <a:ext cx="2240967" cy="4848033"/>
          </a:xfrm>
          <a:prstGeom prst="rect">
            <a:avLst/>
          </a:prstGeom>
        </p:spPr>
      </p:pic>
      <p:pic>
        <p:nvPicPr>
          <p:cNvPr id="11" name="Espace réservé du contenu 7">
            <a:extLst>
              <a:ext uri="{FF2B5EF4-FFF2-40B4-BE49-F238E27FC236}">
                <a16:creationId xmlns:a16="http://schemas.microsoft.com/office/drawing/2014/main" id="{5E77F252-E1EC-1A4F-B867-0BE233F67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77" t="50957" r="29655" b="2607"/>
          <a:stretch/>
        </p:blipFill>
        <p:spPr>
          <a:xfrm>
            <a:off x="5371226" y="4824835"/>
            <a:ext cx="4259533" cy="54558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8C95C1B-EAE2-8A4D-9FE8-9EDA83F07E91}"/>
              </a:ext>
            </a:extLst>
          </p:cNvPr>
          <p:cNvSpPr txBox="1"/>
          <p:nvPr/>
        </p:nvSpPr>
        <p:spPr>
          <a:xfrm>
            <a:off x="5916753" y="1673686"/>
            <a:ext cx="411340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933" b="1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</a:t>
            </a:r>
            <a:r>
              <a:rPr lang="fr-FR" sz="2933" b="1" err="1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Smile</a:t>
            </a:r>
            <a:endParaRPr lang="fr-FR" sz="2933" b="1">
              <a:solidFill>
                <a:srgbClr val="102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2E2AFC-24D8-9549-A916-7369FC32F92B}"/>
              </a:ext>
            </a:extLst>
          </p:cNvPr>
          <p:cNvSpPr txBox="1"/>
          <p:nvPr/>
        </p:nvSpPr>
        <p:spPr>
          <a:xfrm>
            <a:off x="5937417" y="2291556"/>
            <a:ext cx="5376344" cy="2462213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fontAlgn="base"/>
            <a:r>
              <a:rPr lang="fr-FR" sz="1600" b="1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 compagnon idéal pour commencer à encaisser les cartes bancaires </a:t>
            </a:r>
          </a:p>
          <a:p>
            <a:pPr fontAlgn="base"/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Un terminal ultra mobile, léger et économique pour vos encaissements. Acceptez les transactions par carte bancaire en connectant le Mini Smile à votre smartphone. </a:t>
            </a:r>
          </a:p>
          <a:p>
            <a:pPr fontAlgn="base"/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La solution idéale pour débuter. 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lang="fr-FR" sz="1600" i="1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Conseillé pour un CA mensuel &lt; 10 k€</a:t>
            </a:r>
          </a:p>
          <a:p>
            <a:pPr fontAlgn="base"/>
            <a:r>
              <a:rPr lang="fr-FR" sz="2400" b="1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 </a:t>
            </a:r>
            <a:r>
              <a:rPr lang="fr-FR" sz="1867" b="1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 </a:t>
            </a:r>
            <a:endParaRPr lang="fr-FR" sz="2400" b="1">
              <a:solidFill>
                <a:srgbClr val="102765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F27027-9BE3-4104-9D77-6565692A72CF}"/>
              </a:ext>
            </a:extLst>
          </p:cNvPr>
          <p:cNvSpPr txBox="1"/>
          <p:nvPr/>
        </p:nvSpPr>
        <p:spPr>
          <a:xfrm>
            <a:off x="689199" y="6000980"/>
            <a:ext cx="8320483" cy="328231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fontAlgn="base"/>
            <a:r>
              <a:rPr lang="fr-FR" sz="1333" i="1">
                <a:solidFill>
                  <a:srgbClr val="102765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Frais de port à la charge du client : 9€ HT standard (48h après finalisation du KYC), 13€ HT Express (24h)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2AC130-CDFC-4747-90F3-A27FA3D96FB4}"/>
              </a:ext>
            </a:extLst>
          </p:cNvPr>
          <p:cNvSpPr/>
          <p:nvPr/>
        </p:nvSpPr>
        <p:spPr>
          <a:xfrm>
            <a:off x="6096000" y="4444539"/>
            <a:ext cx="487680" cy="37502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0303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66330" y="808367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Une tarification exclusive pour les clients CE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7761" y="345664"/>
            <a:ext cx="10273141" cy="449816"/>
          </a:xfrm>
        </p:spPr>
        <p:txBody>
          <a:bodyPr/>
          <a:lstStyle/>
          <a:p>
            <a:r>
              <a:rPr lang="fr-FR" dirty="0"/>
              <a:t>L’offre client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32FAC0E-1BA0-4825-9F93-C374B910ED92}"/>
              </a:ext>
            </a:extLst>
          </p:cNvPr>
          <p:cNvSpPr/>
          <p:nvPr/>
        </p:nvSpPr>
        <p:spPr>
          <a:xfrm>
            <a:off x="2445033" y="1891655"/>
            <a:ext cx="3527323" cy="3390115"/>
          </a:xfrm>
          <a:prstGeom prst="roundRect">
            <a:avLst>
              <a:gd name="adj" fmla="val 87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D0F4E2F-7F1D-4193-B391-A6C1A33D2534}"/>
              </a:ext>
            </a:extLst>
          </p:cNvPr>
          <p:cNvSpPr txBox="1"/>
          <p:nvPr/>
        </p:nvSpPr>
        <p:spPr>
          <a:xfrm>
            <a:off x="3321639" y="3242009"/>
            <a:ext cx="1825836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strike="sngStrike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1,65%</a:t>
            </a:r>
            <a:r>
              <a:rPr lang="fr-FR" sz="1400" b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HT</a:t>
            </a:r>
          </a:p>
          <a:p>
            <a:pPr algn="ctr"/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Frais de transaction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AB39043-222D-412B-B80F-560163464FF0}"/>
              </a:ext>
            </a:extLst>
          </p:cNvPr>
          <p:cNvSpPr txBox="1"/>
          <p:nvPr/>
        </p:nvSpPr>
        <p:spPr>
          <a:xfrm>
            <a:off x="2809619" y="2254680"/>
            <a:ext cx="2849879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33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Offre idéale pour débuter une activité, conseillée pour un flux inférieur à 3 000€ /mois.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0612895-A9EB-4188-B9F7-A35AB5D0F61F}"/>
              </a:ext>
            </a:extLst>
          </p:cNvPr>
          <p:cNvSpPr txBox="1"/>
          <p:nvPr/>
        </p:nvSpPr>
        <p:spPr>
          <a:xfrm>
            <a:off x="2490177" y="4065792"/>
            <a:ext cx="3512219" cy="10770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Aucun abonnement</a:t>
            </a:r>
            <a:b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b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b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Cartes Business et Europe : 1,65% HT</a:t>
            </a:r>
            <a:b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Carte Hors Europe : 2,65% HT</a:t>
            </a:r>
            <a:endParaRPr lang="fr-FR" sz="1333">
              <a:solidFill>
                <a:srgbClr val="242E5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A926E6E-FC0C-40AC-9A2E-4FDD43E01E81}"/>
              </a:ext>
            </a:extLst>
          </p:cNvPr>
          <p:cNvSpPr txBox="1"/>
          <p:nvPr/>
        </p:nvSpPr>
        <p:spPr>
          <a:xfrm>
            <a:off x="2466718" y="1516583"/>
            <a:ext cx="353567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67" b="1" i="1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Offre Standard</a:t>
            </a:r>
            <a:endParaRPr lang="fr-FR" sz="2667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55C1881-C4CD-43C3-AFD6-305BCF5C733B}"/>
              </a:ext>
            </a:extLst>
          </p:cNvPr>
          <p:cNvSpPr/>
          <p:nvPr/>
        </p:nvSpPr>
        <p:spPr>
          <a:xfrm>
            <a:off x="6190106" y="1891655"/>
            <a:ext cx="3535679" cy="3390115"/>
          </a:xfrm>
          <a:prstGeom prst="roundRect">
            <a:avLst>
              <a:gd name="adj" fmla="val 87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87E3525-7E9A-4788-82B9-5C9A0A9F9A75}"/>
              </a:ext>
            </a:extLst>
          </p:cNvPr>
          <p:cNvSpPr txBox="1"/>
          <p:nvPr/>
        </p:nvSpPr>
        <p:spPr>
          <a:xfrm>
            <a:off x="6422249" y="3242009"/>
            <a:ext cx="1825836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0,65%</a:t>
            </a:r>
            <a:r>
              <a:rPr lang="fr-FR" sz="1400" b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HT</a:t>
            </a:r>
          </a:p>
          <a:p>
            <a:pPr algn="ctr"/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Frais de transaction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DC855C3-B4A0-4677-8AE4-C3573CF4BB98}"/>
              </a:ext>
            </a:extLst>
          </p:cNvPr>
          <p:cNvSpPr txBox="1"/>
          <p:nvPr/>
        </p:nvSpPr>
        <p:spPr>
          <a:xfrm>
            <a:off x="6372237" y="2254680"/>
            <a:ext cx="3129383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33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Offre idéale pour booster une activité, conseillée pour un flux supérieur à  </a:t>
            </a:r>
          </a:p>
          <a:p>
            <a:pPr algn="ctr"/>
            <a:r>
              <a:rPr lang="fr-FR" sz="1333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3 000€ /mois.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6427E72-ED8C-4779-A127-E7BFEEACBFA2}"/>
              </a:ext>
            </a:extLst>
          </p:cNvPr>
          <p:cNvSpPr txBox="1"/>
          <p:nvPr/>
        </p:nvSpPr>
        <p:spPr>
          <a:xfrm>
            <a:off x="6190104" y="4040074"/>
            <a:ext cx="3493648" cy="12821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Offre mensuelle : </a:t>
            </a:r>
            <a:r>
              <a:rPr lang="fr-FR" sz="1333" strike="sngStrike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35€</a:t>
            </a:r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/mois</a:t>
            </a:r>
          </a:p>
          <a:p>
            <a:pPr algn="ctr"/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Offre annuelle : </a:t>
            </a:r>
            <a:r>
              <a:rPr lang="fr-FR" sz="1333" strike="sngStrike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348€</a:t>
            </a:r>
            <a: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/an</a:t>
            </a:r>
            <a:b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br>
              <a:rPr lang="fr-FR" sz="1333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Cartes Business et Europe : 1,55% HT</a:t>
            </a:r>
            <a:b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2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Carte Hors Europe : 2,55% HT</a:t>
            </a:r>
            <a:endParaRPr lang="fr-FR" sz="1333">
              <a:solidFill>
                <a:srgbClr val="242E5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fr-FR" sz="1333">
              <a:solidFill>
                <a:srgbClr val="242E5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BB05C72-3396-40B2-8CB6-D565FE8C187A}"/>
              </a:ext>
            </a:extLst>
          </p:cNvPr>
          <p:cNvSpPr txBox="1"/>
          <p:nvPr/>
        </p:nvSpPr>
        <p:spPr>
          <a:xfrm>
            <a:off x="6190103" y="1516583"/>
            <a:ext cx="353460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67" b="1" i="1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Offre Premium</a:t>
            </a:r>
            <a:endParaRPr lang="fr-FR" sz="2667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68E649-01CE-46AD-87CA-B5580391FD94}"/>
              </a:ext>
            </a:extLst>
          </p:cNvPr>
          <p:cNvSpPr txBox="1"/>
          <p:nvPr/>
        </p:nvSpPr>
        <p:spPr>
          <a:xfrm>
            <a:off x="8218504" y="3242008"/>
            <a:ext cx="11351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strike="sngStrike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29€</a:t>
            </a:r>
            <a:r>
              <a:rPr lang="fr-FR" sz="1400" b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HT</a:t>
            </a:r>
          </a:p>
          <a:p>
            <a:pPr algn="ctr"/>
            <a:r>
              <a:rPr lang="fr-FR" sz="14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/mois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2D4AA2E-E962-4ADC-A9DD-063F49007027}"/>
              </a:ext>
            </a:extLst>
          </p:cNvPr>
          <p:cNvSpPr txBox="1"/>
          <p:nvPr/>
        </p:nvSpPr>
        <p:spPr>
          <a:xfrm>
            <a:off x="8013190" y="3242009"/>
            <a:ext cx="474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>
                <a:solidFill>
                  <a:srgbClr val="888AA9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+</a:t>
            </a:r>
            <a:endParaRPr lang="fr-FR" sz="1333">
              <a:solidFill>
                <a:srgbClr val="888AA9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1FDE9B0-FB5E-4B33-BC69-99CF0D01BE80}"/>
              </a:ext>
            </a:extLst>
          </p:cNvPr>
          <p:cNvSpPr/>
          <p:nvPr/>
        </p:nvSpPr>
        <p:spPr>
          <a:xfrm>
            <a:off x="426019" y="3003795"/>
            <a:ext cx="1707668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95092" hangingPunct="0"/>
            <a:r>
              <a:rPr lang="fr-FR" sz="2667" b="1" i="1" dirty="0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1,49% </a:t>
            </a:r>
            <a:r>
              <a:rPr lang="fr-FR" sz="1333" b="1" i="1" dirty="0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HT</a:t>
            </a:r>
          </a:p>
          <a:p>
            <a:pPr algn="r" defTabSz="695092" hangingPunct="0"/>
            <a:r>
              <a:rPr lang="fr-FR" sz="1600" kern="0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pour les clients -CE</a:t>
            </a:r>
          </a:p>
        </p:txBody>
      </p:sp>
      <p:sp>
        <p:nvSpPr>
          <p:cNvPr id="37" name="Triangle isocèle 15">
            <a:extLst>
              <a:ext uri="{FF2B5EF4-FFF2-40B4-BE49-F238E27FC236}">
                <a16:creationId xmlns:a16="http://schemas.microsoft.com/office/drawing/2014/main" id="{33088E47-6FB0-4DB8-A66B-CF61DAB63BE2}"/>
              </a:ext>
            </a:extLst>
          </p:cNvPr>
          <p:cNvSpPr/>
          <p:nvPr/>
        </p:nvSpPr>
        <p:spPr>
          <a:xfrm rot="16200000">
            <a:off x="2016395" y="3469377"/>
            <a:ext cx="686540" cy="177521"/>
          </a:xfrm>
          <a:prstGeom prst="triangle">
            <a:avLst>
              <a:gd name="adj" fmla="val 48495"/>
            </a:avLst>
          </a:prstGeom>
          <a:solidFill>
            <a:srgbClr val="BF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9DED62-D4B0-4ACB-ACB3-151297F10ACC}"/>
              </a:ext>
            </a:extLst>
          </p:cNvPr>
          <p:cNvSpPr/>
          <p:nvPr/>
        </p:nvSpPr>
        <p:spPr>
          <a:xfrm>
            <a:off x="2461008" y="3214867"/>
            <a:ext cx="3506641" cy="724768"/>
          </a:xfrm>
          <a:prstGeom prst="rect">
            <a:avLst/>
          </a:prstGeom>
          <a:noFill/>
          <a:ln>
            <a:solidFill>
              <a:srgbClr val="BF7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D2D973-C3C8-43A4-BB1E-E51E8CC718C2}"/>
              </a:ext>
            </a:extLst>
          </p:cNvPr>
          <p:cNvSpPr/>
          <p:nvPr/>
        </p:nvSpPr>
        <p:spPr>
          <a:xfrm>
            <a:off x="10025025" y="3045123"/>
            <a:ext cx="1743353" cy="1487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2667" b="1" i="1" dirty="0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24€ </a:t>
            </a:r>
            <a:r>
              <a:rPr lang="fr-FR" sz="1333" b="1" i="1" dirty="0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HT</a:t>
            </a:r>
          </a:p>
          <a:p>
            <a:pPr defTabSz="695092" hangingPunct="0"/>
            <a:r>
              <a:rPr lang="fr-FR" sz="1600" kern="0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pour les clients CE, avec engagement sur 1 an</a:t>
            </a:r>
          </a:p>
        </p:txBody>
      </p:sp>
      <p:sp>
        <p:nvSpPr>
          <p:cNvPr id="40" name="Triangle isocèle 15">
            <a:extLst>
              <a:ext uri="{FF2B5EF4-FFF2-40B4-BE49-F238E27FC236}">
                <a16:creationId xmlns:a16="http://schemas.microsoft.com/office/drawing/2014/main" id="{3D009DE1-CC03-464D-A20A-25BB8C1EE26B}"/>
              </a:ext>
            </a:extLst>
          </p:cNvPr>
          <p:cNvSpPr/>
          <p:nvPr/>
        </p:nvSpPr>
        <p:spPr>
          <a:xfrm rot="5400000">
            <a:off x="9477963" y="3501055"/>
            <a:ext cx="686540" cy="168447"/>
          </a:xfrm>
          <a:prstGeom prst="triangle">
            <a:avLst/>
          </a:prstGeom>
          <a:solidFill>
            <a:srgbClr val="BF7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67B6B9E-2262-419D-AE08-2008E49EB40A}"/>
              </a:ext>
            </a:extLst>
          </p:cNvPr>
          <p:cNvSpPr/>
          <p:nvPr/>
        </p:nvSpPr>
        <p:spPr>
          <a:xfrm>
            <a:off x="6178880" y="3214868"/>
            <a:ext cx="3546904" cy="724768"/>
          </a:xfrm>
          <a:prstGeom prst="rect">
            <a:avLst/>
          </a:prstGeom>
          <a:noFill/>
          <a:ln>
            <a:solidFill>
              <a:srgbClr val="BF7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80032E74-4EF3-471E-9B0B-CE27EDD747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16517">
            <a:off x="9394955" y="1504897"/>
            <a:ext cx="833293" cy="833311"/>
          </a:xfrm>
          <a:prstGeom prst="ellipse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118D021C-F697-4A66-921A-B5C77C113682}"/>
              </a:ext>
            </a:extLst>
          </p:cNvPr>
          <p:cNvSpPr txBox="1"/>
          <p:nvPr/>
        </p:nvSpPr>
        <p:spPr>
          <a:xfrm>
            <a:off x="9948368" y="4614353"/>
            <a:ext cx="2294736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r-FR" sz="1333" dirty="0">
                <a:solidFill>
                  <a:srgbClr val="242E5B"/>
                </a:solidFill>
                <a:latin typeface="Geomanist Regular" panose="02000503000000020004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Offre mensuelle</a:t>
            </a:r>
          </a:p>
          <a:p>
            <a:r>
              <a:rPr lang="fr-FR" sz="1467" b="1" i="1" dirty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29€</a:t>
            </a:r>
            <a:r>
              <a:rPr lang="fr-FR" sz="1067" b="1" i="1" dirty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/mois</a:t>
            </a:r>
          </a:p>
          <a:p>
            <a:r>
              <a:rPr lang="fr-FR" sz="1333" dirty="0">
                <a:solidFill>
                  <a:srgbClr val="242E5B"/>
                </a:solidFill>
                <a:latin typeface="Geomanist Regular" panose="02000503000000020004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Offre annuelle</a:t>
            </a:r>
          </a:p>
          <a:p>
            <a:r>
              <a:rPr lang="fr-FR" sz="1467" b="1" i="1" dirty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288€</a:t>
            </a:r>
            <a:r>
              <a:rPr lang="fr-FR" sz="1067" b="1" i="1" dirty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/an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CC836029-C07D-45F2-BCDB-ED9C37D8CC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607" y="4110625"/>
            <a:ext cx="1501599" cy="25046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DE8BC813-8B11-4668-AF58-F23B770EEC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03" y="5620193"/>
            <a:ext cx="1443301" cy="240743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E5702C42-6855-9345-A25C-1D5887D29507}"/>
              </a:ext>
            </a:extLst>
          </p:cNvPr>
          <p:cNvSpPr/>
          <p:nvPr/>
        </p:nvSpPr>
        <p:spPr>
          <a:xfrm>
            <a:off x="2912575" y="5691587"/>
            <a:ext cx="5963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Changez d’offre à tout moment, </a:t>
            </a:r>
            <a:r>
              <a:rPr lang="fr-FR" sz="24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la liberté !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58DB431B-9F48-414F-A141-0A1AF90411B1}"/>
              </a:ext>
            </a:extLst>
          </p:cNvPr>
          <p:cNvSpPr/>
          <p:nvPr/>
        </p:nvSpPr>
        <p:spPr>
          <a:xfrm rot="8107424">
            <a:off x="5374275" y="4264159"/>
            <a:ext cx="1360371" cy="1360371"/>
          </a:xfrm>
          <a:prstGeom prst="arc">
            <a:avLst>
              <a:gd name="adj1" fmla="val 14607098"/>
              <a:gd name="adj2" fmla="val 1819270"/>
            </a:avLst>
          </a:prstGeom>
          <a:ln w="3810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42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04474" y="833041"/>
            <a:ext cx="10272131" cy="384043"/>
          </a:xfrm>
        </p:spPr>
        <p:txBody>
          <a:bodyPr>
            <a:normAutofit fontScale="92500"/>
          </a:bodyPr>
          <a:lstStyle/>
          <a:p>
            <a:r>
              <a:rPr lang="fr-FR" dirty="0" err="1">
                <a:solidFill>
                  <a:schemeClr val="tx1"/>
                </a:solidFill>
              </a:rPr>
              <a:t>Smile&amp;Pay</a:t>
            </a:r>
            <a:r>
              <a:rPr lang="fr-FR" dirty="0">
                <a:solidFill>
                  <a:schemeClr val="tx1"/>
                </a:solidFill>
              </a:rPr>
              <a:t>, la solution d’encaissement indépendante la moins chère du marché.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1914" y="380236"/>
            <a:ext cx="10273141" cy="449816"/>
          </a:xfrm>
        </p:spPr>
        <p:txBody>
          <a:bodyPr/>
          <a:lstStyle/>
          <a:p>
            <a:r>
              <a:rPr lang="fr-FR" dirty="0"/>
              <a:t>Benchmark Tarifaire</a:t>
            </a:r>
          </a:p>
        </p:txBody>
      </p:sp>
      <p:graphicFrame>
        <p:nvGraphicFramePr>
          <p:cNvPr id="22" name="Tableau">
            <a:extLst>
              <a:ext uri="{FF2B5EF4-FFF2-40B4-BE49-F238E27FC236}">
                <a16:creationId xmlns:a16="http://schemas.microsoft.com/office/drawing/2014/main" id="{2003C7C5-5F24-4415-82C4-66A9052EA555}"/>
              </a:ext>
            </a:extLst>
          </p:cNvPr>
          <p:cNvGraphicFramePr/>
          <p:nvPr/>
        </p:nvGraphicFramePr>
        <p:xfrm>
          <a:off x="904474" y="1665873"/>
          <a:ext cx="10673615" cy="4165152"/>
        </p:xfrm>
        <a:graphic>
          <a:graphicData uri="http://schemas.openxmlformats.org/drawingml/2006/table">
            <a:tbl>
              <a:tblPr firstCol="1" bandRow="1"/>
              <a:tblGrid>
                <a:gridCol w="2126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547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b="0">
                          <a:solidFill>
                            <a:srgbClr val="8C8F9A"/>
                          </a:solidFill>
                          <a:latin typeface="+mj-lt"/>
                          <a:ea typeface="+mj-ea"/>
                          <a:cs typeface="+mj-cs"/>
                          <a:sym typeface="Open Sans"/>
                        </a:defRPr>
                      </a:pPr>
                      <a:r>
                        <a:rPr lang="fr-FR" sz="1100" b="1" i="0" kern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Coût par mois en fonction du CA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 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AA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2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7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AA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7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 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AA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7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AA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7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9 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AA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10</a:t>
                      </a:r>
                      <a:r>
                        <a:rPr lang="fr-FR"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K</a:t>
                      </a:r>
                      <a:r>
                        <a:rPr sz="1200" b="1" i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7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 i="0" err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Smile&amp;Pay</a:t>
                      </a:r>
                      <a:br>
                        <a:rPr lang="fr-FR" sz="1100" b="1" i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Standard BP-CE 1,49%</a:t>
                      </a:r>
                      <a:endParaRPr sz="1100" b="0" i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4,9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29,8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59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89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04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19,2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49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 i="0" err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Smile&amp;Pay</a:t>
                      </a:r>
                      <a:r>
                        <a:rPr sz="1100" b="1" i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
</a:t>
                      </a:r>
                      <a:r>
                        <a:rPr sz="1100" b="0" i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Premium</a:t>
                      </a:r>
                      <a:r>
                        <a:rPr lang="fr-FR" sz="1100" b="0" i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BP-CE 24€ +0,65%</a:t>
                      </a:r>
                      <a:endParaRPr sz="1100" b="0" i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30,5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43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50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56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63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69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76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82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89</a:t>
                      </a:r>
                      <a:r>
                        <a:rPr sz="160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Z</a:t>
                      </a:r>
                      <a:r>
                        <a:rPr sz="1100" b="1" i="0" err="1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ettle</a:t>
                      </a:r>
                      <a:b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1,75%</a:t>
                      </a:r>
                      <a:endParaRPr sz="11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52,5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70,0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105,0 €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122,5 €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140,0 €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157,5 €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FR" sz="1100" b="1" i="0" err="1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Sumup</a:t>
                      </a:r>
                      <a: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b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1,75%</a:t>
                      </a:r>
                      <a:endParaRPr sz="11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52,5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70,0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105,0 €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122,5 €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140,0 €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157,5 €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175,0 €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FR" sz="1100" b="1" i="0" err="1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MyPos</a:t>
                      </a:r>
                      <a: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 </a:t>
                      </a:r>
                      <a:b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1,69% + 0,05€</a:t>
                      </a:r>
                      <a:endParaRPr sz="11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18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2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74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92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,9 €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111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,5 €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130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,1 €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148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,7 €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167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,3 €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</a:t>
                      </a: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,9 €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Square</a:t>
                      </a:r>
                      <a:b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1,65%</a:t>
                      </a:r>
                      <a:endParaRPr sz="11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16,5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33,0 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49,5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66,0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82,5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99,0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115,5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132,0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148,5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Neue Medium"/>
                          <a:ea typeface="Helvetica Neue Medium"/>
                          <a:cs typeface="Helvetica Neue Medium"/>
                        </a:defRPr>
                      </a:lvl9pPr>
                    </a:lstStyle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165,0</a:t>
                      </a:r>
                      <a:r>
                        <a:rPr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 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6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FR" sz="1100" b="1" i="0" err="1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Stripe</a:t>
                      </a:r>
                      <a:br>
                        <a:rPr lang="fr-FR" sz="1100" b="1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</a:br>
                      <a:r>
                        <a:rPr lang="fr-FR" sz="11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1,40% + 0,10€</a:t>
                      </a: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17,3 €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34,7 €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52,0 €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69,3 €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86,7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104,0 €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121,3 €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138,7 €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156,0€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fr-FR" sz="1300" b="0" i="0">
                          <a:solidFill>
                            <a:srgbClr val="242E5B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  <a:sym typeface="Open Sans"/>
                        </a:rPr>
                        <a:t>173,3 €</a:t>
                      </a:r>
                      <a:endParaRPr sz="1300" b="0" i="0">
                        <a:solidFill>
                          <a:srgbClr val="242E5B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  <a:sym typeface="Open Sans"/>
                      </a:endParaRPr>
                    </a:p>
                  </a:txBody>
                  <a:tcPr marL="25400" marR="25400" marT="25400" marB="25400" anchor="ctr" horzOverflow="overflow">
                    <a:lnL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7CF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66197"/>
                  </a:ext>
                </a:extLst>
              </a:tr>
            </a:tbl>
          </a:graphicData>
        </a:graphic>
      </p:graphicFrame>
      <p:sp>
        <p:nvSpPr>
          <p:cNvPr id="23" name="ZoneTexte 5">
            <a:extLst>
              <a:ext uri="{FF2B5EF4-FFF2-40B4-BE49-F238E27FC236}">
                <a16:creationId xmlns:a16="http://schemas.microsoft.com/office/drawing/2014/main" id="{25885983-2211-4832-882D-F7BC2BF1FAFC}"/>
              </a:ext>
            </a:extLst>
          </p:cNvPr>
          <p:cNvSpPr txBox="1"/>
          <p:nvPr/>
        </p:nvSpPr>
        <p:spPr>
          <a:xfrm>
            <a:off x="7637354" y="1262958"/>
            <a:ext cx="3902847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2860" rIns="22860">
            <a:spAutoFit/>
          </a:bodyPr>
          <a:lstStyle>
            <a:lvl1pPr algn="r" defTabSz="945891">
              <a:defRPr sz="3800">
                <a:solidFill>
                  <a:srgbClr val="002060"/>
                </a:solidFill>
                <a:latin typeface="+mj-lt"/>
                <a:ea typeface="+mj-ea"/>
                <a:cs typeface="+mj-cs"/>
                <a:sym typeface="Open Sans"/>
              </a:defRPr>
            </a:lvl1pPr>
          </a:lstStyle>
          <a:p>
            <a:pPr defTabSz="472935" hangingPunct="0"/>
            <a:r>
              <a:rPr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Transaction </a:t>
            </a:r>
            <a:r>
              <a:rPr sz="1600" err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moyenne</a:t>
            </a:r>
            <a:r>
              <a: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fr-FR" sz="1600" b="1"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30</a:t>
            </a:r>
            <a:r>
              <a:rPr sz="1600" b="1"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€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DAA4087-6B36-45B4-BDF8-A395B9B65B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12" y="3823732"/>
            <a:ext cx="376009" cy="37600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F2E0C79-D822-4E85-BF32-D650042AFF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22" y="2227302"/>
            <a:ext cx="376009" cy="37600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05F260-4ADF-47A9-BE6C-C255BF46F1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12" y="4878953"/>
            <a:ext cx="376009" cy="37600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E013A80-87C4-45F0-9AD0-62867A39E8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22" y="2807926"/>
            <a:ext cx="376009" cy="37600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5220ECC-CE05-4FF3-BC87-92D1E20287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12" y="4331800"/>
            <a:ext cx="376009" cy="37600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362A143-580A-4C7E-AE25-19EBC5B84E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10" y="3275682"/>
            <a:ext cx="376009" cy="3760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5BA47-4B51-5947-932A-6F4D201C1E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21" y="5397812"/>
            <a:ext cx="376009" cy="37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9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2D524297-C38B-3742-82A0-84247B840B94}"/>
              </a:ext>
            </a:extLst>
          </p:cNvPr>
          <p:cNvSpPr/>
          <p:nvPr/>
        </p:nvSpPr>
        <p:spPr>
          <a:xfrm>
            <a:off x="2877305" y="1555825"/>
            <a:ext cx="1742080" cy="4669908"/>
          </a:xfrm>
          <a:prstGeom prst="roundRect">
            <a:avLst>
              <a:gd name="adj" fmla="val 13968"/>
            </a:avLst>
          </a:prstGeom>
          <a:solidFill>
            <a:srgbClr val="ED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441EB14-8559-437D-9C54-39F0879E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err="1"/>
              <a:t>Smile&amp;Pay</a:t>
            </a:r>
            <a:r>
              <a:rPr lang="fr-FR"/>
              <a:t> face à la concurrence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162AD0-F01F-F44F-8ADD-0112DCC9B7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0539"/>
          <a:stretch/>
        </p:blipFill>
        <p:spPr>
          <a:xfrm>
            <a:off x="5078784" y="1393135"/>
            <a:ext cx="218461" cy="215444"/>
          </a:xfrm>
          <a:prstGeom prst="rect">
            <a:avLst/>
          </a:prstGeom>
        </p:spPr>
      </p:pic>
      <p:pic>
        <p:nvPicPr>
          <p:cNvPr id="4" name="Image 3" descr="Une image contenant texte, signe, extérieur, vaisselle&#10;&#10;Description générée automatiquement">
            <a:extLst>
              <a:ext uri="{FF2B5EF4-FFF2-40B4-BE49-F238E27FC236}">
                <a16:creationId xmlns:a16="http://schemas.microsoft.com/office/drawing/2014/main" id="{372A3075-64D3-AE4F-8537-B034569ABE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532"/>
          <a:stretch/>
        </p:blipFill>
        <p:spPr>
          <a:xfrm>
            <a:off x="5383944" y="1407084"/>
            <a:ext cx="641785" cy="215443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75CD61B-904A-C64F-9981-807BF64A1204}"/>
              </a:ext>
            </a:extLst>
          </p:cNvPr>
          <p:cNvSpPr/>
          <p:nvPr/>
        </p:nvSpPr>
        <p:spPr>
          <a:xfrm>
            <a:off x="4628619" y="1675311"/>
            <a:ext cx="1760099" cy="33855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fr-FR" sz="1600" b="1" i="1" err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Sumup</a:t>
            </a:r>
            <a:r>
              <a:rPr lang="fr-FR" sz="1600" b="1" i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 / </a:t>
            </a:r>
            <a:r>
              <a:rPr lang="fr-FR" sz="1600" b="1" i="1" err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Zettle</a:t>
            </a:r>
            <a:endParaRPr lang="fr-FR" sz="1600" b="1" i="1">
              <a:solidFill>
                <a:srgbClr val="242E5B"/>
              </a:solidFill>
              <a:latin typeface="Arial" panose="020B0604020202020204" pitchFamily="34" charset="0"/>
              <a:ea typeface="Open Sans Extrabold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2484223-C6A0-BD42-9DDE-8FCE1F062F89}"/>
              </a:ext>
            </a:extLst>
          </p:cNvPr>
          <p:cNvSpPr/>
          <p:nvPr/>
        </p:nvSpPr>
        <p:spPr>
          <a:xfrm>
            <a:off x="2868521" y="1680790"/>
            <a:ext cx="1760099" cy="33855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fr-FR" sz="1600" b="1" i="1" err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Smile&amp;Pay</a:t>
            </a:r>
            <a:endParaRPr lang="fr-FR" sz="1600" b="1" i="1">
              <a:solidFill>
                <a:srgbClr val="242E5B"/>
              </a:solidFill>
              <a:latin typeface="Arial" panose="020B0604020202020204" pitchFamily="34" charset="0"/>
              <a:ea typeface="Open Sans Extrabold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61F6D147-C368-5044-A0B0-2DCAE62B9665}"/>
              </a:ext>
            </a:extLst>
          </p:cNvPr>
          <p:cNvSpPr/>
          <p:nvPr/>
        </p:nvSpPr>
        <p:spPr>
          <a:xfrm>
            <a:off x="775547" y="1967614"/>
            <a:ext cx="1660815" cy="254933"/>
          </a:xfrm>
          <a:prstGeom prst="roundRect">
            <a:avLst>
              <a:gd name="adj" fmla="val 0"/>
            </a:avLst>
          </a:prstGeom>
          <a:solidFill>
            <a:srgbClr val="EB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700" b="1" i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Tarification</a:t>
            </a:r>
            <a:endParaRPr lang="fr-FR" sz="700">
              <a:solidFill>
                <a:srgbClr val="242E5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Graphique 61">
            <a:extLst>
              <a:ext uri="{FF2B5EF4-FFF2-40B4-BE49-F238E27FC236}">
                <a16:creationId xmlns:a16="http://schemas.microsoft.com/office/drawing/2014/main" id="{F8292DEB-F6A0-CC48-9D6A-A907629CA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2193" y="1334480"/>
            <a:ext cx="332752" cy="332752"/>
          </a:xfrm>
          <a:prstGeom prst="rect">
            <a:avLst/>
          </a:prstGeom>
        </p:spPr>
      </p:pic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2262FB47-9BC6-EE42-BC54-C322A466D070}"/>
              </a:ext>
            </a:extLst>
          </p:cNvPr>
          <p:cNvCxnSpPr>
            <a:cxnSpLocks/>
            <a:stCxn id="12" idx="3"/>
            <a:endCxn id="217" idx="1"/>
          </p:cNvCxnSpPr>
          <p:nvPr/>
        </p:nvCxnSpPr>
        <p:spPr>
          <a:xfrm flipV="1">
            <a:off x="2436362" y="2405053"/>
            <a:ext cx="5585419" cy="4672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0EFCF33C-B45D-9843-A6F2-68371AAC1E73}"/>
              </a:ext>
            </a:extLst>
          </p:cNvPr>
          <p:cNvCxnSpPr>
            <a:cxnSpLocks/>
            <a:stCxn id="13" idx="3"/>
            <a:endCxn id="218" idx="1"/>
          </p:cNvCxnSpPr>
          <p:nvPr/>
        </p:nvCxnSpPr>
        <p:spPr>
          <a:xfrm>
            <a:off x="2436362" y="2807607"/>
            <a:ext cx="5423351" cy="40401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DC1AD23-254D-EA44-9D20-FBA35F6EA3FE}"/>
              </a:ext>
            </a:extLst>
          </p:cNvPr>
          <p:cNvSpPr/>
          <p:nvPr/>
        </p:nvSpPr>
        <p:spPr>
          <a:xfrm>
            <a:off x="834447" y="2309697"/>
            <a:ext cx="1601915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Adaptée à tous les CA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65980F-3DA7-C741-A478-838005A227E6}"/>
              </a:ext>
            </a:extLst>
          </p:cNvPr>
          <p:cNvSpPr/>
          <p:nvPr/>
        </p:nvSpPr>
        <p:spPr>
          <a:xfrm>
            <a:off x="834447" y="2707579"/>
            <a:ext cx="16019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Sans engagement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C057DB45-BCD2-BE48-A87E-BE5C2F8E6812}"/>
              </a:ext>
            </a:extLst>
          </p:cNvPr>
          <p:cNvGrpSpPr/>
          <p:nvPr/>
        </p:nvGrpSpPr>
        <p:grpSpPr>
          <a:xfrm>
            <a:off x="3474127" y="2259338"/>
            <a:ext cx="548436" cy="274028"/>
            <a:chOff x="3221733" y="2457007"/>
            <a:chExt cx="831742" cy="415583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9FC33E03-34B1-FC41-977D-E5B1B22B209C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132E09F6-588A-8F4F-BEE0-807282543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662B62F7-C26E-E340-8038-8017709CD0D9}"/>
              </a:ext>
            </a:extLst>
          </p:cNvPr>
          <p:cNvGrpSpPr/>
          <p:nvPr/>
        </p:nvGrpSpPr>
        <p:grpSpPr>
          <a:xfrm>
            <a:off x="3474127" y="2716591"/>
            <a:ext cx="548436" cy="274028"/>
            <a:chOff x="3221733" y="2457007"/>
            <a:chExt cx="831742" cy="415583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16FDA2BD-969C-AB49-84FF-AAF3473A1664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1D9FEDF9-E2E9-D74B-8464-72FF0DD75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pic>
        <p:nvPicPr>
          <p:cNvPr id="95" name="Image 94">
            <a:extLst>
              <a:ext uri="{FF2B5EF4-FFF2-40B4-BE49-F238E27FC236}">
                <a16:creationId xmlns:a16="http://schemas.microsoft.com/office/drawing/2014/main" id="{DCCCB623-4690-4846-8125-0A296FFB40D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53" t="7164" r="8836" b="8126"/>
          <a:stretch/>
        </p:blipFill>
        <p:spPr>
          <a:xfrm>
            <a:off x="5238085" y="2723545"/>
            <a:ext cx="541163" cy="273012"/>
          </a:xfrm>
          <a:prstGeom prst="roundRect">
            <a:avLst>
              <a:gd name="adj" fmla="val 50000"/>
            </a:avLst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E9D9E141-5DFE-3746-81F8-2AF360E790F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58" t="10922" r="4752" b="9720"/>
          <a:stretch/>
        </p:blipFill>
        <p:spPr>
          <a:xfrm>
            <a:off x="5239421" y="2286271"/>
            <a:ext cx="539827" cy="256715"/>
          </a:xfrm>
          <a:prstGeom prst="roundRect">
            <a:avLst>
              <a:gd name="adj" fmla="val 50000"/>
            </a:avLst>
          </a:prstGeom>
        </p:spPr>
      </p:pic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EADA0F9F-05C7-D340-BCEE-2233A7FB3586}"/>
              </a:ext>
            </a:extLst>
          </p:cNvPr>
          <p:cNvCxnSpPr>
            <a:cxnSpLocks/>
            <a:stCxn id="127" idx="3"/>
            <a:endCxn id="220" idx="1"/>
          </p:cNvCxnSpPr>
          <p:nvPr/>
        </p:nvCxnSpPr>
        <p:spPr>
          <a:xfrm>
            <a:off x="2436362" y="3597267"/>
            <a:ext cx="5585420" cy="51557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125">
            <a:extLst>
              <a:ext uri="{FF2B5EF4-FFF2-40B4-BE49-F238E27FC236}">
                <a16:creationId xmlns:a16="http://schemas.microsoft.com/office/drawing/2014/main" id="{BC0E38E4-F6C4-EE4A-9EAB-3A7DD7CDF194}"/>
              </a:ext>
            </a:extLst>
          </p:cNvPr>
          <p:cNvCxnSpPr>
            <a:cxnSpLocks/>
            <a:stCxn id="128" idx="3"/>
          </p:cNvCxnSpPr>
          <p:nvPr/>
        </p:nvCxnSpPr>
        <p:spPr>
          <a:xfrm>
            <a:off x="2436362" y="4984190"/>
            <a:ext cx="5423351" cy="16007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71807EE-4301-A346-B6CC-10151F77B6E6}"/>
              </a:ext>
            </a:extLst>
          </p:cNvPr>
          <p:cNvSpPr/>
          <p:nvPr/>
        </p:nvSpPr>
        <p:spPr>
          <a:xfrm>
            <a:off x="834447" y="3497239"/>
            <a:ext cx="16019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Souscription en ligne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774E295-A6F5-1249-85BA-6016072DEA05}"/>
              </a:ext>
            </a:extLst>
          </p:cNvPr>
          <p:cNvSpPr/>
          <p:nvPr/>
        </p:nvSpPr>
        <p:spPr>
          <a:xfrm>
            <a:off x="775547" y="4884162"/>
            <a:ext cx="1660815" cy="2000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Agrément GIE CB &amp; ACPR</a:t>
            </a:r>
          </a:p>
        </p:txBody>
      </p: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8897D5B7-4831-6349-BBF6-8796B6CED7CF}"/>
              </a:ext>
            </a:extLst>
          </p:cNvPr>
          <p:cNvGrpSpPr/>
          <p:nvPr/>
        </p:nvGrpSpPr>
        <p:grpSpPr>
          <a:xfrm>
            <a:off x="3474127" y="3507985"/>
            <a:ext cx="548436" cy="274028"/>
            <a:chOff x="3221733" y="2457007"/>
            <a:chExt cx="831742" cy="415583"/>
          </a:xfrm>
        </p:grpSpPr>
        <p:sp>
          <p:nvSpPr>
            <p:cNvPr id="143" name="Rectangle : coins arrondis 142">
              <a:extLst>
                <a:ext uri="{FF2B5EF4-FFF2-40B4-BE49-F238E27FC236}">
                  <a16:creationId xmlns:a16="http://schemas.microsoft.com/office/drawing/2014/main" id="{8A9EE948-53AD-D345-B69B-FE4F89E7EF82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4" name="Image 143">
              <a:extLst>
                <a:ext uri="{FF2B5EF4-FFF2-40B4-BE49-F238E27FC236}">
                  <a16:creationId xmlns:a16="http://schemas.microsoft.com/office/drawing/2014/main" id="{1519721A-1074-BF41-AB4A-ACD7CC5C7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F9804C0A-4639-D048-95DE-2ADD3231696B}"/>
              </a:ext>
            </a:extLst>
          </p:cNvPr>
          <p:cNvGrpSpPr/>
          <p:nvPr/>
        </p:nvGrpSpPr>
        <p:grpSpPr>
          <a:xfrm>
            <a:off x="3474127" y="4855781"/>
            <a:ext cx="548436" cy="274028"/>
            <a:chOff x="3221733" y="2457007"/>
            <a:chExt cx="831742" cy="415583"/>
          </a:xfrm>
        </p:grpSpPr>
        <p:sp>
          <p:nvSpPr>
            <p:cNvPr id="148" name="Rectangle : coins arrondis 147">
              <a:extLst>
                <a:ext uri="{FF2B5EF4-FFF2-40B4-BE49-F238E27FC236}">
                  <a16:creationId xmlns:a16="http://schemas.microsoft.com/office/drawing/2014/main" id="{0E51BD1D-53FD-BB47-86E2-76AD2535BBA5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9" name="Image 148">
              <a:extLst>
                <a:ext uri="{FF2B5EF4-FFF2-40B4-BE49-F238E27FC236}">
                  <a16:creationId xmlns:a16="http://schemas.microsoft.com/office/drawing/2014/main" id="{6059CD04-10B9-1044-AC30-E810325DB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pic>
        <p:nvPicPr>
          <p:cNvPr id="150" name="Image 149">
            <a:extLst>
              <a:ext uri="{FF2B5EF4-FFF2-40B4-BE49-F238E27FC236}">
                <a16:creationId xmlns:a16="http://schemas.microsoft.com/office/drawing/2014/main" id="{84F7DF08-99EE-6545-8081-381953E381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53" t="7164" r="8836" b="8126"/>
          <a:stretch/>
        </p:blipFill>
        <p:spPr>
          <a:xfrm>
            <a:off x="5238085" y="3519955"/>
            <a:ext cx="541163" cy="273012"/>
          </a:xfrm>
          <a:prstGeom prst="roundRect">
            <a:avLst>
              <a:gd name="adj" fmla="val 50000"/>
            </a:avLst>
          </a:prstGeom>
        </p:spPr>
      </p:pic>
      <p:sp>
        <p:nvSpPr>
          <p:cNvPr id="191" name="Rectangle : coins arrondis 190">
            <a:extLst>
              <a:ext uri="{FF2B5EF4-FFF2-40B4-BE49-F238E27FC236}">
                <a16:creationId xmlns:a16="http://schemas.microsoft.com/office/drawing/2014/main" id="{F4F85CEF-40AC-8847-8D80-0CF0042BF820}"/>
              </a:ext>
            </a:extLst>
          </p:cNvPr>
          <p:cNvSpPr/>
          <p:nvPr/>
        </p:nvSpPr>
        <p:spPr>
          <a:xfrm>
            <a:off x="766766" y="3159960"/>
            <a:ext cx="1660815" cy="254933"/>
          </a:xfrm>
          <a:prstGeom prst="roundRect">
            <a:avLst>
              <a:gd name="adj" fmla="val 0"/>
            </a:avLst>
          </a:prstGeom>
          <a:solidFill>
            <a:srgbClr val="EB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700" b="1" i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Produit</a:t>
            </a:r>
            <a:endParaRPr lang="fr-FR" sz="700">
              <a:solidFill>
                <a:srgbClr val="242E5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D2D3FCA4-1167-C84C-A1E2-9F4F9DC79286}"/>
              </a:ext>
            </a:extLst>
          </p:cNvPr>
          <p:cNvSpPr/>
          <p:nvPr/>
        </p:nvSpPr>
        <p:spPr>
          <a:xfrm>
            <a:off x="804996" y="4365790"/>
            <a:ext cx="1660816" cy="20005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Options monétiques françaises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C96ED5CE-7B8A-9547-AC3F-D734824DB49B}"/>
              </a:ext>
            </a:extLst>
          </p:cNvPr>
          <p:cNvSpPr/>
          <p:nvPr/>
        </p:nvSpPr>
        <p:spPr>
          <a:xfrm>
            <a:off x="8021781" y="2204998"/>
            <a:ext cx="3546331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00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Smile&amp;Pay</a:t>
            </a:r>
            <a:r>
              <a:rPr lang="fr-FR" sz="10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propose une commission à partir de 0,65% vs 1,75% pour les acteurs étrangers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7C773FC8-5110-A245-84F8-316F6E4B46F1}"/>
              </a:ext>
            </a:extLst>
          </p:cNvPr>
          <p:cNvSpPr/>
          <p:nvPr/>
        </p:nvSpPr>
        <p:spPr>
          <a:xfrm>
            <a:off x="7859713" y="2724897"/>
            <a:ext cx="3708400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Les clients peuvent arrêter d’utiliser la solution à tout moment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5CC63A3B-4844-3442-ABC9-721CDE8F1419}"/>
              </a:ext>
            </a:extLst>
          </p:cNvPr>
          <p:cNvSpPr/>
          <p:nvPr/>
        </p:nvSpPr>
        <p:spPr>
          <a:xfrm>
            <a:off x="8021782" y="3521802"/>
            <a:ext cx="3546332" cy="2540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Souscription en ligne en moins de 10min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3D5EB221-E393-914E-9943-A1293C20B01F}"/>
              </a:ext>
            </a:extLst>
          </p:cNvPr>
          <p:cNvSpPr/>
          <p:nvPr/>
        </p:nvSpPr>
        <p:spPr>
          <a:xfrm>
            <a:off x="7868497" y="4748901"/>
            <a:ext cx="3708400" cy="4157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51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Smile&amp;Pay</a:t>
            </a:r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est la seule solution française certifiée en dehors des banques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35A9FF41-8561-B440-BBCC-35A203BA2F21}"/>
              </a:ext>
            </a:extLst>
          </p:cNvPr>
          <p:cNvSpPr/>
          <p:nvPr/>
        </p:nvSpPr>
        <p:spPr>
          <a:xfrm>
            <a:off x="8029340" y="4361407"/>
            <a:ext cx="3708400" cy="2540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51" i="1" dirty="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Cartes tickets restaurant, PLBS,</a:t>
            </a:r>
          </a:p>
        </p:txBody>
      </p:sp>
      <p:pic>
        <p:nvPicPr>
          <p:cNvPr id="227" name="Image 226">
            <a:extLst>
              <a:ext uri="{FF2B5EF4-FFF2-40B4-BE49-F238E27FC236}">
                <a16:creationId xmlns:a16="http://schemas.microsoft.com/office/drawing/2014/main" id="{8D8CFC89-E135-C14F-B743-A2EB5F2683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58" t="10922" r="4752" b="9720"/>
          <a:stretch/>
        </p:blipFill>
        <p:spPr>
          <a:xfrm>
            <a:off x="5239421" y="4864436"/>
            <a:ext cx="539827" cy="256715"/>
          </a:xfrm>
          <a:prstGeom prst="roundRect">
            <a:avLst>
              <a:gd name="adj" fmla="val 50000"/>
            </a:avLst>
          </a:prstGeom>
        </p:spPr>
      </p:pic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CD85823C-6EC5-784A-B505-1DB3A4DD25FA}"/>
              </a:ext>
            </a:extLst>
          </p:cNvPr>
          <p:cNvCxnSpPr>
            <a:cxnSpLocks/>
            <a:stCxn id="193" idx="3"/>
            <a:endCxn id="222" idx="1"/>
          </p:cNvCxnSpPr>
          <p:nvPr/>
        </p:nvCxnSpPr>
        <p:spPr>
          <a:xfrm>
            <a:off x="2465812" y="4465818"/>
            <a:ext cx="5563528" cy="22611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61EC68E-51B2-E84A-9481-DAA49B46EA66}"/>
              </a:ext>
            </a:extLst>
          </p:cNvPr>
          <p:cNvGrpSpPr/>
          <p:nvPr/>
        </p:nvGrpSpPr>
        <p:grpSpPr>
          <a:xfrm>
            <a:off x="3483141" y="4349417"/>
            <a:ext cx="548436" cy="274028"/>
            <a:chOff x="3221733" y="2457007"/>
            <a:chExt cx="831742" cy="41558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24537884-461D-3249-94F7-AB27E7C35F93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D148454D-7A24-5B47-9127-C4B9DD541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7755A3AB-D608-914C-8A6D-87D29491D20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58" t="10922" r="4752" b="9720"/>
          <a:stretch/>
        </p:blipFill>
        <p:spPr>
          <a:xfrm>
            <a:off x="5248435" y="4376349"/>
            <a:ext cx="539827" cy="256715"/>
          </a:xfrm>
          <a:prstGeom prst="roundRect">
            <a:avLst>
              <a:gd name="adj" fmla="val 50000"/>
            </a:avLst>
          </a:prstGeom>
        </p:spPr>
      </p:pic>
      <p:grpSp>
        <p:nvGrpSpPr>
          <p:cNvPr id="87" name="Groupe 86">
            <a:extLst>
              <a:ext uri="{FF2B5EF4-FFF2-40B4-BE49-F238E27FC236}">
                <a16:creationId xmlns:a16="http://schemas.microsoft.com/office/drawing/2014/main" id="{ED076522-8422-D14E-A271-A4263A39B8D2}"/>
              </a:ext>
            </a:extLst>
          </p:cNvPr>
          <p:cNvGrpSpPr/>
          <p:nvPr/>
        </p:nvGrpSpPr>
        <p:grpSpPr>
          <a:xfrm>
            <a:off x="3485278" y="3956687"/>
            <a:ext cx="548436" cy="274028"/>
            <a:chOff x="3221733" y="2457007"/>
            <a:chExt cx="831742" cy="415583"/>
          </a:xfrm>
        </p:grpSpPr>
        <p:sp>
          <p:nvSpPr>
            <p:cNvPr id="88" name="Rectangle : coins arrondis 87">
              <a:extLst>
                <a:ext uri="{FF2B5EF4-FFF2-40B4-BE49-F238E27FC236}">
                  <a16:creationId xmlns:a16="http://schemas.microsoft.com/office/drawing/2014/main" id="{ED4003A9-F076-A84C-85C7-02AEA60445BD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95DEED29-F437-8248-8D16-C65F2CCA9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B4ABC37C-B90F-2B4B-986F-A4835D7C6271}"/>
              </a:ext>
            </a:extLst>
          </p:cNvPr>
          <p:cNvSpPr/>
          <p:nvPr/>
        </p:nvSpPr>
        <p:spPr>
          <a:xfrm>
            <a:off x="848707" y="3997235"/>
            <a:ext cx="16019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00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Welcome</a:t>
            </a:r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Call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D7D58A0-D658-D544-8678-D2797B7210E1}"/>
              </a:ext>
            </a:extLst>
          </p:cNvPr>
          <p:cNvSpPr/>
          <p:nvPr/>
        </p:nvSpPr>
        <p:spPr>
          <a:xfrm>
            <a:off x="7903893" y="3877800"/>
            <a:ext cx="3708400" cy="4157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Tous les clients </a:t>
            </a:r>
            <a:r>
              <a:rPr lang="fr-FR" sz="1051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Smile&amp;Pay</a:t>
            </a:r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sont appelé et </a:t>
            </a:r>
            <a:r>
              <a:rPr lang="fr-FR" sz="1051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onboardé</a:t>
            </a:r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par le service client pour une mise en place rapide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765D8E15-799E-6146-91E4-CACBE2600ED4}"/>
              </a:ext>
            </a:extLst>
          </p:cNvPr>
          <p:cNvCxnSpPr>
            <a:cxnSpLocks/>
          </p:cNvCxnSpPr>
          <p:nvPr/>
        </p:nvCxnSpPr>
        <p:spPr>
          <a:xfrm flipV="1">
            <a:off x="2403802" y="5470910"/>
            <a:ext cx="5585420" cy="4671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7916C0EB-5F1C-7740-BF7A-584C7835B085}"/>
              </a:ext>
            </a:extLst>
          </p:cNvPr>
          <p:cNvGrpSpPr/>
          <p:nvPr/>
        </p:nvGrpSpPr>
        <p:grpSpPr>
          <a:xfrm>
            <a:off x="3441567" y="5325194"/>
            <a:ext cx="548436" cy="274028"/>
            <a:chOff x="3221733" y="2457007"/>
            <a:chExt cx="831742" cy="415583"/>
          </a:xfrm>
        </p:grpSpPr>
        <p:sp>
          <p:nvSpPr>
            <p:cNvPr id="97" name="Rectangle : coins arrondis 96">
              <a:extLst>
                <a:ext uri="{FF2B5EF4-FFF2-40B4-BE49-F238E27FC236}">
                  <a16:creationId xmlns:a16="http://schemas.microsoft.com/office/drawing/2014/main" id="{66D3E809-DAA3-694F-8E30-5436489310CC}"/>
                </a:ext>
              </a:extLst>
            </p:cNvPr>
            <p:cNvSpPr/>
            <p:nvPr/>
          </p:nvSpPr>
          <p:spPr>
            <a:xfrm>
              <a:off x="3221733" y="2457007"/>
              <a:ext cx="831742" cy="415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84D88131-5BA2-504C-879D-DA4B4F28E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4427" y="2610178"/>
              <a:ext cx="166355" cy="128791"/>
            </a:xfrm>
            <a:prstGeom prst="rect">
              <a:avLst/>
            </a:prstGeom>
          </p:spPr>
        </p:pic>
      </p:grpSp>
      <p:pic>
        <p:nvPicPr>
          <p:cNvPr id="100" name="Image 99">
            <a:extLst>
              <a:ext uri="{FF2B5EF4-FFF2-40B4-BE49-F238E27FC236}">
                <a16:creationId xmlns:a16="http://schemas.microsoft.com/office/drawing/2014/main" id="{BF53B352-7206-444E-8A3B-BD95B2B64A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58" t="10922" r="4752" b="9720"/>
          <a:stretch/>
        </p:blipFill>
        <p:spPr>
          <a:xfrm>
            <a:off x="5229071" y="5352800"/>
            <a:ext cx="539827" cy="256715"/>
          </a:xfrm>
          <a:prstGeom prst="roundRect">
            <a:avLst>
              <a:gd name="adj" fmla="val 50000"/>
            </a:avLst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13662FDF-8B00-BF49-9001-724AE16B526C}"/>
              </a:ext>
            </a:extLst>
          </p:cNvPr>
          <p:cNvSpPr/>
          <p:nvPr/>
        </p:nvSpPr>
        <p:spPr>
          <a:xfrm>
            <a:off x="804996" y="5365742"/>
            <a:ext cx="160191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00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Garantie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9E26BBF-328F-9446-B283-E0CF319E2E3C}"/>
              </a:ext>
            </a:extLst>
          </p:cNvPr>
          <p:cNvSpPr/>
          <p:nvPr/>
        </p:nvSpPr>
        <p:spPr>
          <a:xfrm>
            <a:off x="7998005" y="5327162"/>
            <a:ext cx="3708400" cy="2540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Les terminaux de paiement </a:t>
            </a:r>
            <a:r>
              <a:rPr lang="fr-FR" sz="1051" i="1" err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Smile&amp;Pay</a:t>
            </a:r>
            <a:r>
              <a:rPr lang="fr-FR" sz="1051" i="1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sont garantie 1an</a:t>
            </a:r>
          </a:p>
        </p:txBody>
      </p: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66B90381-B5A9-1742-A687-48AC3666D9B5}"/>
              </a:ext>
            </a:extLst>
          </p:cNvPr>
          <p:cNvCxnSpPr>
            <a:cxnSpLocks/>
          </p:cNvCxnSpPr>
          <p:nvPr/>
        </p:nvCxnSpPr>
        <p:spPr>
          <a:xfrm>
            <a:off x="2427580" y="4086870"/>
            <a:ext cx="5423352" cy="25013"/>
          </a:xfrm>
          <a:prstGeom prst="line">
            <a:avLst/>
          </a:prstGeom>
          <a:ln w="9525">
            <a:solidFill>
              <a:srgbClr val="888AA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Image 89">
            <a:extLst>
              <a:ext uri="{FF2B5EF4-FFF2-40B4-BE49-F238E27FC236}">
                <a16:creationId xmlns:a16="http://schemas.microsoft.com/office/drawing/2014/main" id="{6DCF3662-212B-E544-A36E-D44CC941940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58" t="10922" r="4752" b="9720"/>
          <a:stretch/>
        </p:blipFill>
        <p:spPr>
          <a:xfrm>
            <a:off x="5250572" y="3983620"/>
            <a:ext cx="539827" cy="256715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78749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37907" y="816000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Un back office et une application mobile pour piloter son activité en temps réel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356" y="366184"/>
            <a:ext cx="10273141" cy="449816"/>
          </a:xfrm>
        </p:spPr>
        <p:txBody>
          <a:bodyPr/>
          <a:lstStyle/>
          <a:p>
            <a:r>
              <a:rPr lang="fr-FR" dirty="0"/>
              <a:t>L’offre client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139501-F6FA-435E-9270-A4F22F6C27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78492"/>
            <a:ext cx="12192000" cy="314173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FBC159-9075-47DD-B9B5-D453EAEDEE16}"/>
              </a:ext>
            </a:extLst>
          </p:cNvPr>
          <p:cNvSpPr/>
          <p:nvPr/>
        </p:nvSpPr>
        <p:spPr>
          <a:xfrm>
            <a:off x="532161" y="4879165"/>
            <a:ext cx="11025053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05E6AC6-5437-4EEF-8E21-F32715DDEFDA}"/>
              </a:ext>
            </a:extLst>
          </p:cNvPr>
          <p:cNvSpPr txBox="1">
            <a:spLocks/>
          </p:cNvSpPr>
          <p:nvPr/>
        </p:nvSpPr>
        <p:spPr>
          <a:xfrm>
            <a:off x="496389" y="4879165"/>
            <a:ext cx="10955382" cy="944492"/>
          </a:xfrm>
          <a:prstGeom prst="rect">
            <a:avLst/>
          </a:prstGeom>
          <a:noFill/>
          <a:ln w="19050"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kumimoji="0" lang="fr-FR" sz="1583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C’est depuis cet espace que le client gèrera le transfert des fonds encaissés au moyen du Mini Smile (par virement SEPA), depuis son compte de paiement Smile&amp;Pay, vers son compte Caisse d’Epargne.</a:t>
            </a:r>
          </a:p>
          <a:p>
            <a:pPr algn="ctr">
              <a:lnSpc>
                <a:spcPct val="170000"/>
              </a:lnSpc>
              <a:defRPr/>
            </a:pPr>
            <a:r>
              <a:rPr lang="fr-FR" sz="1583" b="0">
                <a:solidFill>
                  <a:srgbClr val="3E454A"/>
                </a:solidFill>
              </a:rPr>
              <a:t>Lien vers le support Smile&amp;Pay : clic </a:t>
            </a:r>
            <a:r>
              <a:rPr lang="fr-FR" sz="1583" b="0">
                <a:solidFill>
                  <a:srgbClr val="3E454A"/>
                </a:solidFill>
                <a:hlinkClick r:id="rId3"/>
              </a:rPr>
              <a:t>ici</a:t>
            </a:r>
            <a:endParaRPr kumimoji="0" lang="fr-FR" sz="1583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995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91330" y="792162"/>
            <a:ext cx="10272131" cy="384043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Compatibilité avec les logiciels de caisse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0274" y="368655"/>
            <a:ext cx="10273141" cy="449816"/>
          </a:xfrm>
        </p:spPr>
        <p:txBody>
          <a:bodyPr/>
          <a:lstStyle/>
          <a:p>
            <a:r>
              <a:rPr lang="fr-FR" dirty="0"/>
              <a:t>L’offre client</a:t>
            </a:r>
          </a:p>
        </p:txBody>
      </p:sp>
      <p:pic>
        <p:nvPicPr>
          <p:cNvPr id="5" name="Picture 22" descr="Afficher l’image source">
            <a:extLst>
              <a:ext uri="{FF2B5EF4-FFF2-40B4-BE49-F238E27FC236}">
                <a16:creationId xmlns:a16="http://schemas.microsoft.com/office/drawing/2014/main" id="{40DD5706-BB40-4538-A6F8-ECC4E4C74B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710" b="28933"/>
          <a:stretch/>
        </p:blipFill>
        <p:spPr bwMode="auto">
          <a:xfrm>
            <a:off x="7702029" y="3470757"/>
            <a:ext cx="1235769" cy="4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fficher l’image source">
            <a:extLst>
              <a:ext uri="{FF2B5EF4-FFF2-40B4-BE49-F238E27FC236}">
                <a16:creationId xmlns:a16="http://schemas.microsoft.com/office/drawing/2014/main" id="{ADE2E277-4165-4246-9819-180CE6EFE2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461" b="28297"/>
          <a:stretch/>
        </p:blipFill>
        <p:spPr bwMode="auto">
          <a:xfrm>
            <a:off x="3319395" y="2628875"/>
            <a:ext cx="1297148" cy="56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13B755-5713-4CDA-A46F-9CB73F5A181D}"/>
              </a:ext>
            </a:extLst>
          </p:cNvPr>
          <p:cNvSpPr/>
          <p:nvPr/>
        </p:nvSpPr>
        <p:spPr>
          <a:xfrm>
            <a:off x="719667" y="1652546"/>
            <a:ext cx="10752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600" kern="0" err="1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Smile&amp;Pay</a:t>
            </a:r>
            <a:r>
              <a:rPr lang="fr-FR" sz="1600" kern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intègre nativement le Protocole « Concert », le dispositif standard français pour être compatible avec la majorité des logiciels de caisse du marché (liste non exhaustive ci-dessous).</a:t>
            </a:r>
          </a:p>
        </p:txBody>
      </p:sp>
      <p:pic>
        <p:nvPicPr>
          <p:cNvPr id="8" name="Picture 4" descr="Afficher l’image source">
            <a:extLst>
              <a:ext uri="{FF2B5EF4-FFF2-40B4-BE49-F238E27FC236}">
                <a16:creationId xmlns:a16="http://schemas.microsoft.com/office/drawing/2014/main" id="{016705B3-D7A6-43FB-B15C-31481C9A2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7348" y="2640975"/>
            <a:ext cx="1500525" cy="5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aisse Beauté">
            <a:extLst>
              <a:ext uri="{FF2B5EF4-FFF2-40B4-BE49-F238E27FC236}">
                <a16:creationId xmlns:a16="http://schemas.microsoft.com/office/drawing/2014/main" id="{E7143ECB-4387-4256-8B84-ECBBB021D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6464" y="4264304"/>
            <a:ext cx="718259" cy="57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Afficher l’image source">
            <a:extLst>
              <a:ext uri="{FF2B5EF4-FFF2-40B4-BE49-F238E27FC236}">
                <a16:creationId xmlns:a16="http://schemas.microsoft.com/office/drawing/2014/main" id="{5AA5ACC6-72FB-48B1-8F5D-650E46BF8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7732" y="2719120"/>
            <a:ext cx="1595729" cy="38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Afficher l’image source">
            <a:extLst>
              <a:ext uri="{FF2B5EF4-FFF2-40B4-BE49-F238E27FC236}">
                <a16:creationId xmlns:a16="http://schemas.microsoft.com/office/drawing/2014/main" id="{B8D23403-805C-41E5-9A97-AD5C60FB6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746" y="3586827"/>
            <a:ext cx="1595729" cy="31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827C0521-8F86-494D-93C8-099D3A9DA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55" t="29749" r="16055" b="32206"/>
          <a:stretch/>
        </p:blipFill>
        <p:spPr bwMode="auto">
          <a:xfrm>
            <a:off x="3314562" y="3521212"/>
            <a:ext cx="1375641" cy="38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Afficher l’image source">
            <a:extLst>
              <a:ext uri="{FF2B5EF4-FFF2-40B4-BE49-F238E27FC236}">
                <a16:creationId xmlns:a16="http://schemas.microsoft.com/office/drawing/2014/main" id="{A392DD67-854D-42B4-84BD-679D48FC7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8064" y="2762445"/>
            <a:ext cx="1520693" cy="29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FIDUCIAL">
            <a:extLst>
              <a:ext uri="{FF2B5EF4-FFF2-40B4-BE49-F238E27FC236}">
                <a16:creationId xmlns:a16="http://schemas.microsoft.com/office/drawing/2014/main" id="{A5F0EB38-DF20-4147-BFDB-707B8F75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9290" y="3593184"/>
            <a:ext cx="1774540" cy="21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 descr="Afficher l’image source">
            <a:extLst>
              <a:ext uri="{FF2B5EF4-FFF2-40B4-BE49-F238E27FC236}">
                <a16:creationId xmlns:a16="http://schemas.microsoft.com/office/drawing/2014/main" id="{DDD498FF-03D3-4070-BE67-A1FCBED57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7774" y="3551728"/>
            <a:ext cx="1375641" cy="3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4" descr="Logo Abedix">
            <a:extLst>
              <a:ext uri="{FF2B5EF4-FFF2-40B4-BE49-F238E27FC236}">
                <a16:creationId xmlns:a16="http://schemas.microsoft.com/office/drawing/2014/main" id="{48352266-8D1A-4B3E-9228-B59001DDA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2590" y="4203456"/>
            <a:ext cx="732791" cy="69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Afficher l’image source">
            <a:extLst>
              <a:ext uri="{FF2B5EF4-FFF2-40B4-BE49-F238E27FC236}">
                <a16:creationId xmlns:a16="http://schemas.microsoft.com/office/drawing/2014/main" id="{280B34A6-7E7B-4B59-9828-2E27CB3C6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t="28402" r="17998" b="29230"/>
          <a:stretch/>
        </p:blipFill>
        <p:spPr bwMode="auto">
          <a:xfrm>
            <a:off x="3573760" y="4338583"/>
            <a:ext cx="989387" cy="42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8">
            <a:extLst>
              <a:ext uri="{FF2B5EF4-FFF2-40B4-BE49-F238E27FC236}">
                <a16:creationId xmlns:a16="http://schemas.microsoft.com/office/drawing/2014/main" id="{04D8BCF9-1627-4CAD-987A-6BCB53BAE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5938" y="4335072"/>
            <a:ext cx="1431349" cy="43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0" descr="Logo Airkitchen">
            <a:extLst>
              <a:ext uri="{FF2B5EF4-FFF2-40B4-BE49-F238E27FC236}">
                <a16:creationId xmlns:a16="http://schemas.microsoft.com/office/drawing/2014/main" id="{8445DFE7-11AE-488A-98D8-F26E6D21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4185" y="4411161"/>
            <a:ext cx="1171460" cy="2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56BE98-3575-49A2-B16B-F5A8DF9AF86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0279" y="2666145"/>
            <a:ext cx="1295931" cy="4863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3267DC-527D-4C88-A986-16BF99C9F46F}"/>
              </a:ext>
            </a:extLst>
          </p:cNvPr>
          <p:cNvSpPr/>
          <p:nvPr/>
        </p:nvSpPr>
        <p:spPr>
          <a:xfrm>
            <a:off x="719667" y="5265522"/>
            <a:ext cx="107526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600" b="1" kern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Vous disposez d’un logiciel non compatible avec le Protocole ? </a:t>
            </a:r>
            <a:br>
              <a:rPr lang="fr-FR" sz="1600" b="1" kern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600" b="1" kern="0">
                <a:solidFill>
                  <a:srgbClr val="00206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Contactez nous, nous nous rapprochons de votre éditeur pour une intégration en 15 jours.</a:t>
            </a:r>
          </a:p>
        </p:txBody>
      </p:sp>
    </p:spTree>
    <p:extLst>
      <p:ext uri="{BB962C8B-B14F-4D97-AF65-F5344CB8AC3E}">
        <p14:creationId xmlns:p14="http://schemas.microsoft.com/office/powerpoint/2010/main" val="183854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86275" y="816000"/>
            <a:ext cx="10686369" cy="88480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Un support client assuré à 100% par </a:t>
            </a:r>
            <a:r>
              <a:rPr lang="fr-FR" dirty="0" err="1">
                <a:solidFill>
                  <a:schemeClr val="tx1"/>
                </a:solidFill>
              </a:rPr>
              <a:t>Smile&amp;Pay</a:t>
            </a:r>
            <a:r>
              <a:rPr lang="fr-FR" dirty="0">
                <a:solidFill>
                  <a:schemeClr val="tx1"/>
                </a:solidFill>
              </a:rPr>
              <a:t>, le conseiller se concentrant sur la présentation de l’offre et l’accompagnement dans le parcours de souscription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6275" y="323400"/>
            <a:ext cx="10273141" cy="449816"/>
          </a:xfrm>
        </p:spPr>
        <p:txBody>
          <a:bodyPr/>
          <a:lstStyle/>
          <a:p>
            <a:r>
              <a:rPr lang="fr-FR" dirty="0"/>
              <a:t>L’offre client</a:t>
            </a:r>
          </a:p>
        </p:txBody>
      </p:sp>
      <p:pic>
        <p:nvPicPr>
          <p:cNvPr id="7" name="Image 6" descr="Une image contenant intérieur, personne, mur, gens&#10;&#10;Description générée automatiquement">
            <a:extLst>
              <a:ext uri="{FF2B5EF4-FFF2-40B4-BE49-F238E27FC236}">
                <a16:creationId xmlns:a16="http://schemas.microsoft.com/office/drawing/2014/main" id="{22790710-E104-44D3-81EA-B289B639D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" t="1819" r="12866" b="11179"/>
          <a:stretch/>
        </p:blipFill>
        <p:spPr>
          <a:xfrm>
            <a:off x="2321494" y="1764945"/>
            <a:ext cx="2514703" cy="3193901"/>
          </a:xfrm>
          <a:prstGeom prst="rect">
            <a:avLst/>
          </a:prstGeom>
        </p:spPr>
      </p:pic>
      <p:pic>
        <p:nvPicPr>
          <p:cNvPr id="8" name="Image 7" descr="Une image contenant intérieur, mur, plafond&#10;&#10;Description générée automatiquement">
            <a:extLst>
              <a:ext uri="{FF2B5EF4-FFF2-40B4-BE49-F238E27FC236}">
                <a16:creationId xmlns:a16="http://schemas.microsoft.com/office/drawing/2014/main" id="{0B189209-385B-4104-B456-85A34C4912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259" y="1841410"/>
            <a:ext cx="3758583" cy="25859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184836-4647-4816-95E4-AA18274B6D33}"/>
              </a:ext>
            </a:extLst>
          </p:cNvPr>
          <p:cNvSpPr/>
          <p:nvPr/>
        </p:nvSpPr>
        <p:spPr>
          <a:xfrm>
            <a:off x="7172623" y="4503245"/>
            <a:ext cx="2322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40 collaborateurs </a:t>
            </a: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(Neuilly et Trégueux)</a:t>
            </a:r>
          </a:p>
        </p:txBody>
      </p:sp>
      <p:pic>
        <p:nvPicPr>
          <p:cNvPr id="11" name="Image 10" descr="Une image contenant personne, intérieur, portable, ordinateur&#10;&#10;Description générée automatiquement">
            <a:extLst>
              <a:ext uri="{FF2B5EF4-FFF2-40B4-BE49-F238E27FC236}">
                <a16:creationId xmlns:a16="http://schemas.microsoft.com/office/drawing/2014/main" id="{6AEB3B39-962C-4F12-858A-70A60C5A6F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8373" y="2473261"/>
            <a:ext cx="2155183" cy="37301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457374-D6DF-4532-B98D-80416C64E7C8}"/>
              </a:ext>
            </a:extLst>
          </p:cNvPr>
          <p:cNvSpPr/>
          <p:nvPr/>
        </p:nvSpPr>
        <p:spPr>
          <a:xfrm>
            <a:off x="2907486" y="4928321"/>
            <a:ext cx="1817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Disponibles du Lundi au vendredi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68D564-09A9-4838-82E0-FC2ED2877E0C}"/>
              </a:ext>
            </a:extLst>
          </p:cNvPr>
          <p:cNvSpPr/>
          <p:nvPr/>
        </p:nvSpPr>
        <p:spPr>
          <a:xfrm>
            <a:off x="2792365" y="5276454"/>
            <a:ext cx="2043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400" b="1" dirty="0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de 9h à 20h</a:t>
            </a:r>
          </a:p>
        </p:txBody>
      </p:sp>
      <p:pic>
        <p:nvPicPr>
          <p:cNvPr id="14" name="Image 13" descr="Une image contenant texte, capture d’écran, carte de visite&#10;&#10;Description générée automatiquement">
            <a:extLst>
              <a:ext uri="{FF2B5EF4-FFF2-40B4-BE49-F238E27FC236}">
                <a16:creationId xmlns:a16="http://schemas.microsoft.com/office/drawing/2014/main" id="{E726E04E-F2E4-4E1A-8CD3-A69F1D9F18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03" y="4198220"/>
            <a:ext cx="2147780" cy="154807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E5C0616-D15B-442A-804D-1C1F86D6AA70}"/>
              </a:ext>
            </a:extLst>
          </p:cNvPr>
          <p:cNvSpPr/>
          <p:nvPr/>
        </p:nvSpPr>
        <p:spPr>
          <a:xfrm>
            <a:off x="3508455" y="5625279"/>
            <a:ext cx="1391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par téléphone et e-mail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9A128B-482D-4CF5-B33F-DD3FEC21B2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555" y="5213713"/>
            <a:ext cx="4901675" cy="475656"/>
          </a:xfrm>
          <a:prstGeom prst="rect">
            <a:avLst/>
          </a:prstGeom>
          <a:ln w="19050">
            <a:solidFill>
              <a:srgbClr val="B2B7CF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683042-3F37-4C66-8AE1-D01D4D45CF49}"/>
              </a:ext>
            </a:extLst>
          </p:cNvPr>
          <p:cNvSpPr/>
          <p:nvPr/>
        </p:nvSpPr>
        <p:spPr>
          <a:xfrm>
            <a:off x="6557768" y="5287915"/>
            <a:ext cx="232278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>
                <a:solidFill>
                  <a:srgbClr val="242E5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FAQ interactive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DA839E-D226-40DE-91FA-98AAB1F46A72}"/>
              </a:ext>
            </a:extLst>
          </p:cNvPr>
          <p:cNvSpPr/>
          <p:nvPr/>
        </p:nvSpPr>
        <p:spPr>
          <a:xfrm>
            <a:off x="786275" y="2965685"/>
            <a:ext cx="1519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>
                <a:solidFill>
                  <a:srgbClr val="102765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Chat instantané pour un contact rapide et immédiat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11AA05-BDF0-49BA-9D9C-49CD3AEF77EF}"/>
              </a:ext>
            </a:extLst>
          </p:cNvPr>
          <p:cNvSpPr/>
          <p:nvPr/>
        </p:nvSpPr>
        <p:spPr>
          <a:xfrm>
            <a:off x="4836522" y="1980818"/>
            <a:ext cx="2336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>
                <a:solidFill>
                  <a:srgbClr val="242E5B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01.83.81.82.95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50FDAD-2C18-49F4-B02A-182B0AD58F52}"/>
              </a:ext>
            </a:extLst>
          </p:cNvPr>
          <p:cNvSpPr/>
          <p:nvPr/>
        </p:nvSpPr>
        <p:spPr>
          <a:xfrm>
            <a:off x="7377194" y="5816298"/>
            <a:ext cx="390513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133" err="1">
                <a:solidFill>
                  <a:schemeClr val="accent1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contact@smileandpay.com</a:t>
            </a:r>
            <a:endParaRPr lang="fr-FR" sz="2133">
              <a:solidFill>
                <a:schemeClr val="accent1"/>
              </a:solidFill>
              <a:latin typeface="Arial" panose="020B0604020202020204" pitchFamily="34" charset="0"/>
              <a:ea typeface="Open Sans Extrabold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610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38EB2-5C3D-460D-A6A9-3411AC3E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F59CAE-F7F0-44B0-BF0C-752FD7FD5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distribution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08B17-EF6E-4324-A05E-EC1CC889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D1466A-D989-45FC-A0CE-31137C88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468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E33B53D7-AAF8-4521-A5DB-3175004F8480}"/>
              </a:ext>
            </a:extLst>
          </p:cNvPr>
          <p:cNvSpPr txBox="1">
            <a:spLocks/>
          </p:cNvSpPr>
          <p:nvPr/>
        </p:nvSpPr>
        <p:spPr>
          <a:xfrm>
            <a:off x="658768" y="253523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La distribution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EEADD253-457A-4830-AC9B-03F2BDF49167}"/>
              </a:ext>
            </a:extLst>
          </p:cNvPr>
          <p:cNvSpPr txBox="1">
            <a:spLocks/>
          </p:cNvSpPr>
          <p:nvPr/>
        </p:nvSpPr>
        <p:spPr>
          <a:xfrm>
            <a:off x="715484" y="704360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/>
                </a:solidFill>
              </a:rPr>
              <a:t>Le parcours de souscription online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CE528D-1E2B-465D-A24A-41E5B7A446E3}"/>
              </a:ext>
            </a:extLst>
          </p:cNvPr>
          <p:cNvSpPr txBox="1"/>
          <p:nvPr/>
        </p:nvSpPr>
        <p:spPr>
          <a:xfrm>
            <a:off x="715484" y="1294228"/>
            <a:ext cx="11020966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fr-FR"/>
              <a:t>Mise à disposition du conseiller d’un mail à transmettre au client afin que celui-ci puisse s’inscrire en ligne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72C252-AE35-4FEA-A511-27B4100F5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18" y="1869385"/>
            <a:ext cx="11306898" cy="4273006"/>
          </a:xfrm>
          <a:prstGeom prst="rect">
            <a:avLst/>
          </a:prstGeom>
        </p:spPr>
      </p:pic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C22DA576-4D55-46A4-A7AB-48DFE404A5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827373"/>
              </p:ext>
            </p:extLst>
          </p:nvPr>
        </p:nvGraphicFramePr>
        <p:xfrm>
          <a:off x="490538" y="4030663"/>
          <a:ext cx="223996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Objet d’environnement du Gestionnaire de liaisons" showAsIcon="1" r:id="rId4" imgW="2240280" imgH="482400" progId="Package">
                  <p:embed/>
                </p:oleObj>
              </mc:Choice>
              <mc:Fallback>
                <p:oleObj name="Objet d’environnement du Gestionnaire de liaisons" showAsIcon="1" r:id="rId4" imgW="2240280" imgH="482400" progId="Package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C22DA576-4D55-46A4-A7AB-48DFE404A5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0538" y="4030663"/>
                        <a:ext cx="2239962" cy="482600"/>
                      </a:xfrm>
                      <a:prstGeom prst="rect">
                        <a:avLst/>
                      </a:prstGeom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384C1C6B-B4ED-4BDF-9AAD-8C5BDEB21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022321">
            <a:off x="1746482" y="4210471"/>
            <a:ext cx="533412" cy="73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69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moniteur&#10;&#10;Description générée automatiquement">
            <a:extLst>
              <a:ext uri="{FF2B5EF4-FFF2-40B4-BE49-F238E27FC236}">
                <a16:creationId xmlns:a16="http://schemas.microsoft.com/office/drawing/2014/main" id="{C656B0BB-707D-6895-6CBB-B7DB3EAEB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729" y="1166995"/>
            <a:ext cx="4188661" cy="2591265"/>
          </a:xfrm>
          <a:prstGeom prst="rect">
            <a:avLst/>
          </a:prstGeom>
        </p:spPr>
      </p:pic>
      <p:sp>
        <p:nvSpPr>
          <p:cNvPr id="9" name="3">
            <a:extLst>
              <a:ext uri="{FF2B5EF4-FFF2-40B4-BE49-F238E27FC236}">
                <a16:creationId xmlns:a16="http://schemas.microsoft.com/office/drawing/2014/main" id="{1984A27F-9E8A-456C-BF27-886BE93BDC55}"/>
              </a:ext>
            </a:extLst>
          </p:cNvPr>
          <p:cNvSpPr txBox="1"/>
          <p:nvPr/>
        </p:nvSpPr>
        <p:spPr>
          <a:xfrm>
            <a:off x="411146" y="3806380"/>
            <a:ext cx="1369575" cy="234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anchor="ctr">
            <a:spAutoFit/>
          </a:bodyPr>
          <a:lstStyle>
            <a:lvl1pPr algn="ctr">
              <a:defRPr sz="11000" b="1">
                <a:solidFill>
                  <a:srgbClr val="1627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14666" b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</a:t>
            </a: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id="{D5883F23-10DC-4287-A30F-B0DF98ABF3E9}"/>
              </a:ext>
            </a:extLst>
          </p:cNvPr>
          <p:cNvSpPr txBox="1"/>
          <p:nvPr/>
        </p:nvSpPr>
        <p:spPr>
          <a:xfrm>
            <a:off x="577927" y="1317514"/>
            <a:ext cx="1369575" cy="234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anchor="ctr">
            <a:spAutoFit/>
          </a:bodyPr>
          <a:lstStyle>
            <a:lvl1pPr algn="ctr">
              <a:defRPr sz="11000" b="1">
                <a:solidFill>
                  <a:srgbClr val="1627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14666" b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</a:t>
            </a:r>
          </a:p>
        </p:txBody>
      </p:sp>
      <p:sp>
        <p:nvSpPr>
          <p:cNvPr id="11" name="4">
            <a:extLst>
              <a:ext uri="{FF2B5EF4-FFF2-40B4-BE49-F238E27FC236}">
                <a16:creationId xmlns:a16="http://schemas.microsoft.com/office/drawing/2014/main" id="{235C63B7-F7EF-4125-ABDE-4248800CFA80}"/>
              </a:ext>
            </a:extLst>
          </p:cNvPr>
          <p:cNvSpPr txBox="1"/>
          <p:nvPr/>
        </p:nvSpPr>
        <p:spPr>
          <a:xfrm>
            <a:off x="5519936" y="3848625"/>
            <a:ext cx="1432136" cy="234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anchor="ctr">
            <a:spAutoFit/>
          </a:bodyPr>
          <a:lstStyle>
            <a:lvl1pPr algn="ctr">
              <a:defRPr sz="11000" b="1">
                <a:solidFill>
                  <a:srgbClr val="1627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14666" b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</a:t>
            </a:r>
          </a:p>
        </p:txBody>
      </p:sp>
      <p:sp>
        <p:nvSpPr>
          <p:cNvPr id="12" name="2">
            <a:extLst>
              <a:ext uri="{FF2B5EF4-FFF2-40B4-BE49-F238E27FC236}">
                <a16:creationId xmlns:a16="http://schemas.microsoft.com/office/drawing/2014/main" id="{AD1D4792-615F-47B3-BCC5-C4ED51563392}"/>
              </a:ext>
            </a:extLst>
          </p:cNvPr>
          <p:cNvSpPr txBox="1"/>
          <p:nvPr/>
        </p:nvSpPr>
        <p:spPr>
          <a:xfrm>
            <a:off x="5547885" y="1359760"/>
            <a:ext cx="1432136" cy="234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anchor="ctr">
            <a:spAutoFit/>
          </a:bodyPr>
          <a:lstStyle>
            <a:lvl1pPr algn="ctr">
              <a:defRPr sz="11000" b="1">
                <a:solidFill>
                  <a:srgbClr val="16276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14666" b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301DA32-C628-4C4B-BBAE-2FAFE59C9D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7355" y="3930167"/>
            <a:ext cx="4154840" cy="2531111"/>
          </a:xfrm>
          <a:prstGeom prst="rect">
            <a:avLst/>
          </a:prstGeom>
        </p:spPr>
      </p:pic>
      <p:pic>
        <p:nvPicPr>
          <p:cNvPr id="22" name="Image 21" descr="Une image contenant texte, capture d’écran, moniteur&#10;&#10;Description générée automatiquement">
            <a:extLst>
              <a:ext uri="{FF2B5EF4-FFF2-40B4-BE49-F238E27FC236}">
                <a16:creationId xmlns:a16="http://schemas.microsoft.com/office/drawing/2014/main" id="{6D84FCA0-C245-F64F-B001-63F33908FEF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810" y="3888839"/>
            <a:ext cx="4158489" cy="253333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3AFAC6E-9A95-1B4A-AF75-3BD0C641C25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020" y="1190189"/>
            <a:ext cx="4153808" cy="2457460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032ABC5-72F6-4A32-8F53-25AB7CB80779}"/>
              </a:ext>
            </a:extLst>
          </p:cNvPr>
          <p:cNvSpPr txBox="1">
            <a:spLocks/>
          </p:cNvSpPr>
          <p:nvPr/>
        </p:nvSpPr>
        <p:spPr>
          <a:xfrm>
            <a:off x="6580161" y="1019197"/>
            <a:ext cx="3572964" cy="7818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chemeClr val="accent1"/>
                </a:solidFill>
                <a:latin typeface="Geomanist Light" panose="02000503000000020004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3"/>
              <a:t>Achat du Mini Smile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64CDF47C-91AF-4189-BCFE-0025F6E8D25F}"/>
              </a:ext>
            </a:extLst>
          </p:cNvPr>
          <p:cNvSpPr txBox="1">
            <a:spLocks/>
          </p:cNvSpPr>
          <p:nvPr/>
        </p:nvSpPr>
        <p:spPr>
          <a:xfrm>
            <a:off x="1414049" y="3715897"/>
            <a:ext cx="3572964" cy="7818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chemeClr val="accent1"/>
                </a:solidFill>
                <a:latin typeface="Geomanist Light" panose="02000503000000020004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3"/>
              <a:t>Choix de la tarification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52E89A0-DE6F-4ED3-A9EF-DF0DC031C25B}"/>
              </a:ext>
            </a:extLst>
          </p:cNvPr>
          <p:cNvSpPr txBox="1">
            <a:spLocks/>
          </p:cNvSpPr>
          <p:nvPr/>
        </p:nvSpPr>
        <p:spPr>
          <a:xfrm>
            <a:off x="6535386" y="3774445"/>
            <a:ext cx="3572964" cy="7818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chemeClr val="accent1"/>
                </a:solidFill>
                <a:latin typeface="Geomanist Light" panose="02000503000000020004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3"/>
              <a:t>KYC et signature en ligne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33B53D7-AAF8-4521-A5DB-3175004F8480}"/>
              </a:ext>
            </a:extLst>
          </p:cNvPr>
          <p:cNvSpPr txBox="1">
            <a:spLocks/>
          </p:cNvSpPr>
          <p:nvPr/>
        </p:nvSpPr>
        <p:spPr>
          <a:xfrm>
            <a:off x="658768" y="253523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i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La distribution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EEADD253-457A-4830-AC9B-03F2BDF49167}"/>
              </a:ext>
            </a:extLst>
          </p:cNvPr>
          <p:cNvSpPr txBox="1">
            <a:spLocks/>
          </p:cNvSpPr>
          <p:nvPr/>
        </p:nvSpPr>
        <p:spPr>
          <a:xfrm>
            <a:off x="715484" y="704360"/>
            <a:ext cx="10272131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33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/>
                </a:solidFill>
              </a:rPr>
              <a:t>Le parcours de souscription online</a:t>
            </a:r>
          </a:p>
        </p:txBody>
      </p:sp>
    </p:spTree>
    <p:extLst>
      <p:ext uri="{BB962C8B-B14F-4D97-AF65-F5344CB8AC3E}">
        <p14:creationId xmlns:p14="http://schemas.microsoft.com/office/powerpoint/2010/main" val="4073484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1FE984-A6A0-4A29-A038-41B0820E7313}"/>
              </a:ext>
            </a:extLst>
          </p:cNvPr>
          <p:cNvSpPr/>
          <p:nvPr/>
        </p:nvSpPr>
        <p:spPr>
          <a:xfrm>
            <a:off x="708506" y="1841072"/>
            <a:ext cx="3924157" cy="1975961"/>
          </a:xfrm>
          <a:prstGeom prst="roundRect">
            <a:avLst>
              <a:gd name="adj" fmla="val 162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ABC097-13F1-4A99-8FF0-AAE00C6D8875}"/>
              </a:ext>
            </a:extLst>
          </p:cNvPr>
          <p:cNvSpPr/>
          <p:nvPr/>
        </p:nvSpPr>
        <p:spPr>
          <a:xfrm>
            <a:off x="5250466" y="1836174"/>
            <a:ext cx="6221868" cy="2172252"/>
          </a:xfrm>
          <a:prstGeom prst="roundRect">
            <a:avLst>
              <a:gd name="adj" fmla="val 167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31413AC-AE52-496B-B78C-4C676058AF36}"/>
              </a:ext>
            </a:extLst>
          </p:cNvPr>
          <p:cNvSpPr/>
          <p:nvPr/>
        </p:nvSpPr>
        <p:spPr>
          <a:xfrm>
            <a:off x="6018331" y="4299141"/>
            <a:ext cx="5454003" cy="1824667"/>
          </a:xfrm>
          <a:prstGeom prst="roundRect">
            <a:avLst>
              <a:gd name="adj" fmla="val 1863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6E8AFC1-6D9E-49F5-AB76-C5BD3F471848}"/>
              </a:ext>
            </a:extLst>
          </p:cNvPr>
          <p:cNvSpPr/>
          <p:nvPr/>
        </p:nvSpPr>
        <p:spPr>
          <a:xfrm>
            <a:off x="722929" y="4295664"/>
            <a:ext cx="4538696" cy="1824667"/>
          </a:xfrm>
          <a:prstGeom prst="roundRect">
            <a:avLst>
              <a:gd name="adj" fmla="val 1923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79299" y="850887"/>
            <a:ext cx="10272131" cy="433827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Le parcours de souscription en 10 minutes 100% online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9299" y="366593"/>
            <a:ext cx="10273141" cy="449816"/>
          </a:xfrm>
        </p:spPr>
        <p:txBody>
          <a:bodyPr/>
          <a:lstStyle/>
          <a:p>
            <a:r>
              <a:rPr lang="fr-FR" dirty="0"/>
              <a:t>La distribution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25BE0A5-ABC5-4658-A8DA-DE793C6287E8}"/>
              </a:ext>
            </a:extLst>
          </p:cNvPr>
          <p:cNvSpPr/>
          <p:nvPr/>
        </p:nvSpPr>
        <p:spPr>
          <a:xfrm>
            <a:off x="719667" y="1836173"/>
            <a:ext cx="672075" cy="67207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07DFD6-9C00-430A-8F5E-6BDFFBDEC641}"/>
              </a:ext>
            </a:extLst>
          </p:cNvPr>
          <p:cNvSpPr/>
          <p:nvPr/>
        </p:nvSpPr>
        <p:spPr>
          <a:xfrm>
            <a:off x="1391741" y="2003551"/>
            <a:ext cx="3252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2400" b="1" kern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Cible commerciale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560799-EED0-4710-AC62-22CBE7E1B5BC}"/>
              </a:ext>
            </a:extLst>
          </p:cNvPr>
          <p:cNvSpPr txBox="1"/>
          <p:nvPr/>
        </p:nvSpPr>
        <p:spPr>
          <a:xfrm>
            <a:off x="657674" y="2477034"/>
            <a:ext cx="3924157" cy="111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Professionnel inférieur </a:t>
            </a:r>
            <a:r>
              <a:rPr lang="fr-FR" sz="1333" kern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à 3 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k€ /mois</a:t>
            </a:r>
            <a:b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Autoentrepreneur, saisonnier, besoin occasionnel, association, taxi, marché, mobilité, clients </a:t>
            </a:r>
            <a:r>
              <a:rPr lang="fr-FR" sz="1333" kern="0" dirty="0" err="1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Sumup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</a:t>
            </a:r>
            <a:r>
              <a:rPr lang="fr-FR" sz="1333" kern="0" dirty="0" err="1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Zettle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</a:t>
            </a:r>
            <a:r>
              <a:rPr lang="fr-FR" sz="1333" kern="0" dirty="0" err="1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Dilizi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foodtruck, artisans, garage, certains professionnels de santé….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39F482A-8102-466E-8988-D0C6075FA2F7}"/>
              </a:ext>
            </a:extLst>
          </p:cNvPr>
          <p:cNvSpPr/>
          <p:nvPr/>
        </p:nvSpPr>
        <p:spPr>
          <a:xfrm>
            <a:off x="5256171" y="1836173"/>
            <a:ext cx="672075" cy="6720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67C839-56DD-4C62-86DC-412766522372}"/>
              </a:ext>
            </a:extLst>
          </p:cNvPr>
          <p:cNvSpPr/>
          <p:nvPr/>
        </p:nvSpPr>
        <p:spPr>
          <a:xfrm>
            <a:off x="6015364" y="1790669"/>
            <a:ext cx="5462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Souscription 100% online en </a:t>
            </a:r>
            <a:r>
              <a:rPr lang="fr-FR" b="1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10 minutes</a:t>
            </a:r>
            <a:endParaRPr lang="fr-FR" b="1" kern="0" dirty="0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defTabSz="695092" hangingPunct="0"/>
            <a:r>
              <a:rPr lang="fr-FR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depuis l’URL  dédiée mis à disposition par S&amp;P </a:t>
            </a:r>
            <a:r>
              <a:rPr lang="fr-FR" b="1" u="sng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pour les clients </a:t>
            </a:r>
            <a:r>
              <a:rPr lang="fr-FR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de </a:t>
            </a:r>
            <a:r>
              <a:rPr lang="fr-FR" b="1" kern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chaque Caisse</a:t>
            </a:r>
            <a:endParaRPr lang="fr-FR" b="1" kern="0" dirty="0">
              <a:solidFill>
                <a:schemeClr val="accent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0B340189-41B0-4330-A649-D9EBE1D9C4A9}"/>
              </a:ext>
            </a:extLst>
          </p:cNvPr>
          <p:cNvSpPr/>
          <p:nvPr/>
        </p:nvSpPr>
        <p:spPr>
          <a:xfrm rot="5400000">
            <a:off x="4179255" y="2567629"/>
            <a:ext cx="1444160" cy="518091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891685-9103-4903-987E-5FDF085C6C23}"/>
              </a:ext>
            </a:extLst>
          </p:cNvPr>
          <p:cNvSpPr txBox="1"/>
          <p:nvPr/>
        </p:nvSpPr>
        <p:spPr>
          <a:xfrm>
            <a:off x="5032745" y="2756925"/>
            <a:ext cx="3332228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Etape 1</a:t>
            </a:r>
          </a:p>
          <a:p>
            <a:pPr algn="ctr" defTabSz="695092" hangingPunct="0"/>
            <a:r>
              <a:rPr lang="fr-FR" sz="1333" b="1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L’Etablissement indique au </a:t>
            </a:r>
            <a:r>
              <a:rPr lang="fr-FR" sz="1333" b="1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client l’interface en ligne 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avec p</a:t>
            </a:r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résentation </a:t>
            </a:r>
          </a:p>
          <a:p>
            <a:pPr algn="ctr" defTabSz="695092" hangingPunct="0"/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de l’Offre et du bon plan tarifaire</a:t>
            </a:r>
          </a:p>
          <a:p>
            <a:pPr algn="ctr" defTabSz="695092" hangingPunct="0">
              <a:defRPr/>
            </a:pPr>
            <a:r>
              <a:rPr lang="fr-FR" sz="1050">
                <a:solidFill>
                  <a:srgbClr val="C30F0F">
                    <a:lumMod val="60000"/>
                    <a:lumOff val="40000"/>
                  </a:srgbClr>
                </a:solidFill>
              </a:rPr>
              <a:t>Pour la CEGEE :</a:t>
            </a:r>
          </a:p>
          <a:p>
            <a:pPr algn="ctr" defTabSz="695092" hangingPunct="0">
              <a:defRPr/>
            </a:pPr>
            <a:r>
              <a:rPr lang="fr-FR" sz="1050">
                <a:solidFill>
                  <a:srgbClr val="C30F0F">
                    <a:lumMod val="60000"/>
                    <a:lumOff val="40000"/>
                  </a:srgbClr>
                </a:solidFill>
              </a:rPr>
              <a:t>https://www.smileandpay.com/lp/cegee</a:t>
            </a:r>
            <a:endParaRPr lang="fr-FR" sz="1050" kern="0" dirty="0">
              <a:solidFill>
                <a:srgbClr val="C30F0F">
                  <a:lumMod val="60000"/>
                  <a:lumOff val="40000"/>
                </a:srgb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86A722A-BF64-4F3C-8D13-35F30414AF2D}"/>
              </a:ext>
            </a:extLst>
          </p:cNvPr>
          <p:cNvSpPr txBox="1"/>
          <p:nvPr/>
        </p:nvSpPr>
        <p:spPr>
          <a:xfrm>
            <a:off x="8321427" y="2648372"/>
            <a:ext cx="3232017" cy="1405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 b="1" kern="0" dirty="0">
                <a:solidFill>
                  <a:schemeClr val="accent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Etape 2</a:t>
            </a:r>
          </a:p>
          <a:p>
            <a:pPr algn="ctr" defTabSz="695092" hangingPunct="0"/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ouscription en 10 min en ligne par le c</a:t>
            </a:r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lient avec 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application automatique du bon plan tarifaire</a:t>
            </a:r>
            <a:endParaRPr lang="fr-FR" sz="1067" dirty="0">
              <a:solidFill>
                <a:srgbClr val="102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95092" hangingPunct="0"/>
            <a:r>
              <a:rPr lang="fr-FR" sz="1067">
                <a:solidFill>
                  <a:srgbClr val="C30F0F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la CEGEE :</a:t>
            </a:r>
          </a:p>
          <a:p>
            <a:pPr algn="ctr" defTabSz="695092" hangingPunct="0"/>
            <a:r>
              <a:rPr lang="fr-FR" sz="1067">
                <a:solidFill>
                  <a:srgbClr val="C30F0F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https://inscriptionauservice.smileandpay.com/bpce?coupon=CEGEE</a:t>
            </a:r>
            <a:endParaRPr lang="fr-FR" sz="1067" dirty="0">
              <a:solidFill>
                <a:srgbClr val="C30F0F">
                  <a:lumMod val="60000"/>
                  <a:lumOff val="4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737723B5-522E-41F1-BC15-20DD88E30099}"/>
              </a:ext>
            </a:extLst>
          </p:cNvPr>
          <p:cNvSpPr/>
          <p:nvPr/>
        </p:nvSpPr>
        <p:spPr>
          <a:xfrm rot="10800000">
            <a:off x="7559340" y="4008425"/>
            <a:ext cx="1536171" cy="292193"/>
          </a:xfrm>
          <a:prstGeom prst="triangle">
            <a:avLst>
              <a:gd name="adj" fmla="val 507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8C012B-D44E-443C-9589-D277D8B08137}"/>
              </a:ext>
            </a:extLst>
          </p:cNvPr>
          <p:cNvSpPr/>
          <p:nvPr/>
        </p:nvSpPr>
        <p:spPr>
          <a:xfrm>
            <a:off x="6018331" y="4299141"/>
            <a:ext cx="672075" cy="672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38E13-8D75-411D-85AF-769EB03298FE}"/>
              </a:ext>
            </a:extLst>
          </p:cNvPr>
          <p:cNvSpPr/>
          <p:nvPr/>
        </p:nvSpPr>
        <p:spPr>
          <a:xfrm>
            <a:off x="6485283" y="5005848"/>
            <a:ext cx="3259123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95092" hangingPunct="0"/>
            <a:r>
              <a:rPr lang="fr-FR" sz="1333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Une fois le KYC complet, livraison du terminal de paiement sous 48h, frais de port à la charge du client (9€)</a:t>
            </a:r>
            <a:br>
              <a:rPr lang="fr-FR" sz="1333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fr-FR" sz="1333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(24h si formule express : +4€ soit 13€)</a:t>
            </a:r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E02121CE-F0BD-424D-B4F1-E98D4AED65F0}"/>
              </a:ext>
            </a:extLst>
          </p:cNvPr>
          <p:cNvSpPr/>
          <p:nvPr/>
        </p:nvSpPr>
        <p:spPr>
          <a:xfrm rot="16200000">
            <a:off x="5063878" y="4971061"/>
            <a:ext cx="1449908" cy="45407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BA9D6B7-90FA-43D3-A865-315017CD69DD}"/>
              </a:ext>
            </a:extLst>
          </p:cNvPr>
          <p:cNvSpPr/>
          <p:nvPr/>
        </p:nvSpPr>
        <p:spPr>
          <a:xfrm>
            <a:off x="595010" y="4178744"/>
            <a:ext cx="672075" cy="672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CB0441-C2FF-4634-AC32-ACF433CEF4C5}"/>
              </a:ext>
            </a:extLst>
          </p:cNvPr>
          <p:cNvSpPr/>
          <p:nvPr/>
        </p:nvSpPr>
        <p:spPr>
          <a:xfrm>
            <a:off x="1322428" y="4283948"/>
            <a:ext cx="2878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2400" b="1" kern="0" dirty="0">
                <a:solidFill>
                  <a:schemeClr val="accent3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Suivi de la relation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B8EBA55-EFC6-4F00-8952-AB30FA0013CC}"/>
              </a:ext>
            </a:extLst>
          </p:cNvPr>
          <p:cNvSpPr txBox="1"/>
          <p:nvPr/>
        </p:nvSpPr>
        <p:spPr>
          <a:xfrm>
            <a:off x="699002" y="4860429"/>
            <a:ext cx="4528721" cy="1323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94" indent="-228594" defTabSz="695092" hangingPunct="0">
              <a:buFont typeface="Arial" panose="020B0604020202020204" pitchFamily="34" charset="0"/>
              <a:buChar char="•"/>
            </a:pP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Activation en 5 minutes par le client grâce à la notice de mise en route, </a:t>
            </a:r>
          </a:p>
          <a:p>
            <a:pPr marL="228594" indent="-228594" defTabSz="695092" hangingPunct="0">
              <a:buFont typeface="Arial" panose="020B0604020202020204" pitchFamily="34" charset="0"/>
              <a:buChar char="•"/>
            </a:pPr>
            <a:r>
              <a:rPr lang="fr-FR" sz="1333" kern="0" dirty="0" err="1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Welcome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call à J+6 après réception</a:t>
            </a:r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</a:p>
          <a:p>
            <a:pPr marL="228594" indent="-228594" defTabSz="695092" hangingPunct="0">
              <a:buFont typeface="Arial" panose="020B0604020202020204" pitchFamily="34" charset="0"/>
              <a:buChar char="•"/>
            </a:pPr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irement du CA sous 48H ou paramétrable, sur le RIB CE, fourni par le client à S&amp;P.</a:t>
            </a:r>
          </a:p>
          <a:p>
            <a:pPr marL="228594" indent="-228594" defTabSz="695092" hangingPunct="0">
              <a:buFont typeface="Arial" panose="020B0604020202020204" pitchFamily="34" charset="0"/>
              <a:buChar char="•"/>
            </a:pPr>
            <a:r>
              <a:rPr lang="fr-FR" sz="1333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</a:t>
            </a:r>
            <a:r>
              <a:rPr lang="fr-FR" sz="1333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nquête de satisfaction à 3 mois, puis tous les ans.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708A93-110A-C64F-BC98-35A1366C26A4}"/>
              </a:ext>
            </a:extLst>
          </p:cNvPr>
          <p:cNvSpPr/>
          <p:nvPr/>
        </p:nvSpPr>
        <p:spPr>
          <a:xfrm>
            <a:off x="6690405" y="4435321"/>
            <a:ext cx="4906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2400" b="1" kern="0" dirty="0">
                <a:solidFill>
                  <a:schemeClr val="accent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Encaissement sous 24h à 48h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7208A0-6577-4145-B520-D99E6E759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060" y="4896986"/>
            <a:ext cx="1097735" cy="109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92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23BE95C4-F4A0-4CBE-B1B4-CCD644F74086}"/>
              </a:ext>
            </a:extLst>
          </p:cNvPr>
          <p:cNvSpPr/>
          <p:nvPr/>
        </p:nvSpPr>
        <p:spPr>
          <a:xfrm>
            <a:off x="5295935" y="3307087"/>
            <a:ext cx="6059157" cy="2903349"/>
          </a:xfrm>
          <a:prstGeom prst="roundRect">
            <a:avLst>
              <a:gd name="adj" fmla="val 116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013D10-03E9-4BF4-B132-0CB25FE93C2C}"/>
              </a:ext>
            </a:extLst>
          </p:cNvPr>
          <p:cNvSpPr/>
          <p:nvPr/>
        </p:nvSpPr>
        <p:spPr>
          <a:xfrm>
            <a:off x="721996" y="3306306"/>
            <a:ext cx="4087755" cy="2903349"/>
          </a:xfrm>
          <a:prstGeom prst="roundRect">
            <a:avLst>
              <a:gd name="adj" fmla="val 1168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Rectangle à coins arrondis 15"/>
          <p:cNvSpPr/>
          <p:nvPr/>
        </p:nvSpPr>
        <p:spPr>
          <a:xfrm>
            <a:off x="516319" y="2343307"/>
            <a:ext cx="2701116" cy="51516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r>
              <a:rPr lang="fr-FR" sz="1867" kern="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commerçant</a:t>
            </a:r>
          </a:p>
        </p:txBody>
      </p:sp>
      <p:sp>
        <p:nvSpPr>
          <p:cNvPr id="27" name="Rectangle à coins arrondis 15">
            <a:extLst>
              <a:ext uri="{FF2B5EF4-FFF2-40B4-BE49-F238E27FC236}">
                <a16:creationId xmlns:a16="http://schemas.microsoft.com/office/drawing/2014/main" id="{C04CD46F-6902-924E-B297-A1A245EFF9D5}"/>
              </a:ext>
            </a:extLst>
          </p:cNvPr>
          <p:cNvSpPr/>
          <p:nvPr/>
        </p:nvSpPr>
        <p:spPr>
          <a:xfrm>
            <a:off x="8996830" y="2263108"/>
            <a:ext cx="2238812" cy="6496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FR" sz="1867" kern="0">
              <a:solidFill>
                <a:srgbClr val="102765"/>
              </a:solidFill>
              <a:latin typeface="Geomanist Regular" panose="02000503000000020004" pitchFamily="2" charset="77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E9DFC5-8E7B-D74A-BD57-5F7F86F5D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429" y="2160520"/>
            <a:ext cx="812800" cy="8128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Le commerçant signe son contrat avec </a:t>
            </a:r>
            <a:r>
              <a:rPr lang="fr-FR" dirty="0" err="1">
                <a:solidFill>
                  <a:schemeClr val="tx1"/>
                </a:solidFill>
              </a:rPr>
              <a:t>Smile</a:t>
            </a:r>
            <a:r>
              <a:rPr lang="fr-FR" dirty="0">
                <a:solidFill>
                  <a:schemeClr val="tx1"/>
                </a:solidFill>
              </a:rPr>
              <a:t> &amp; </a:t>
            </a:r>
            <a:r>
              <a:rPr lang="fr-FR" dirty="0" err="1">
                <a:solidFill>
                  <a:schemeClr val="tx1"/>
                </a:solidFill>
              </a:rPr>
              <a:t>Pay</a:t>
            </a:r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1804" y="355600"/>
            <a:ext cx="10273141" cy="449816"/>
          </a:xfrm>
        </p:spPr>
        <p:txBody>
          <a:bodyPr/>
          <a:lstStyle/>
          <a:p>
            <a:r>
              <a:rPr lang="fr-FR" dirty="0"/>
              <a:t>Schéma contractuel</a:t>
            </a:r>
          </a:p>
        </p:txBody>
      </p:sp>
      <p:pic>
        <p:nvPicPr>
          <p:cNvPr id="12" name="Image 11" descr="Commerce Icons - 34,627 free vector icons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770" y="1636283"/>
            <a:ext cx="862519" cy="74751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861" y="1763330"/>
            <a:ext cx="500476" cy="545657"/>
          </a:xfrm>
          <a:prstGeom prst="rect">
            <a:avLst/>
          </a:prstGeom>
        </p:spPr>
      </p:pic>
      <p:sp>
        <p:nvSpPr>
          <p:cNvPr id="17" name="Double flèche horizontale 16"/>
          <p:cNvSpPr/>
          <p:nvPr/>
        </p:nvSpPr>
        <p:spPr>
          <a:xfrm>
            <a:off x="3492277" y="2404769"/>
            <a:ext cx="5093779" cy="431260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FR"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BBAF23-0CCF-47F0-A8D4-BB046F419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4358" y="2414700"/>
            <a:ext cx="1380937" cy="362213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BB1EDBD5-F664-4142-AFBF-1ABE8AEDE8BF}"/>
              </a:ext>
            </a:extLst>
          </p:cNvPr>
          <p:cNvSpPr/>
          <p:nvPr/>
        </p:nvSpPr>
        <p:spPr>
          <a:xfrm>
            <a:off x="926680" y="3999115"/>
            <a:ext cx="463685" cy="4672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25C3C7-1FC6-4C27-85E4-9A1AFBA09370}"/>
              </a:ext>
            </a:extLst>
          </p:cNvPr>
          <p:cNvSpPr/>
          <p:nvPr/>
        </p:nvSpPr>
        <p:spPr>
          <a:xfrm>
            <a:off x="1441454" y="3920747"/>
            <a:ext cx="29401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1600" kern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Choix de la tarification (Standard ou Premium)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F8EFDAC-2C64-46D7-A6C2-5A26FB331DB2}"/>
              </a:ext>
            </a:extLst>
          </p:cNvPr>
          <p:cNvSpPr/>
          <p:nvPr/>
        </p:nvSpPr>
        <p:spPr>
          <a:xfrm>
            <a:off x="926680" y="4708629"/>
            <a:ext cx="463685" cy="4672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A015A0-6CB1-41A2-A086-2A43E49F0A84}"/>
              </a:ext>
            </a:extLst>
          </p:cNvPr>
          <p:cNvSpPr/>
          <p:nvPr/>
        </p:nvSpPr>
        <p:spPr>
          <a:xfrm>
            <a:off x="1441455" y="4708630"/>
            <a:ext cx="3201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1600" kern="0" err="1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Upload</a:t>
            </a:r>
            <a:r>
              <a:rPr lang="fr-FR" sz="1600" kern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des pièces justificatives KYC depuis l’interface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B3274A4-DC8D-4BB0-866A-A7D5B70CE690}"/>
              </a:ext>
            </a:extLst>
          </p:cNvPr>
          <p:cNvSpPr/>
          <p:nvPr/>
        </p:nvSpPr>
        <p:spPr>
          <a:xfrm>
            <a:off x="919519" y="5411887"/>
            <a:ext cx="463685" cy="4672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67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1012F2-C89B-4B29-A12A-DF501A4FD8AA}"/>
              </a:ext>
            </a:extLst>
          </p:cNvPr>
          <p:cNvSpPr/>
          <p:nvPr/>
        </p:nvSpPr>
        <p:spPr>
          <a:xfrm>
            <a:off x="1422698" y="5427625"/>
            <a:ext cx="3387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5092" hangingPunct="0"/>
            <a: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Signature du contrat en ligne avec validation par code SMS</a:t>
            </a:r>
            <a:br>
              <a:rPr lang="fr-FR" sz="1600" kern="0" dirty="0">
                <a:solidFill>
                  <a:srgbClr val="102765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endParaRPr lang="fr-FR" sz="1600" kern="0" dirty="0">
              <a:solidFill>
                <a:srgbClr val="102765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5C31B45D-0849-47C3-A392-BCA58E79BCCD}"/>
              </a:ext>
            </a:extLst>
          </p:cNvPr>
          <p:cNvSpPr txBox="1">
            <a:spLocks/>
          </p:cNvSpPr>
          <p:nvPr/>
        </p:nvSpPr>
        <p:spPr>
          <a:xfrm>
            <a:off x="3113321" y="1204602"/>
            <a:ext cx="6980520" cy="71507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1" i="0" kern="1200" baseline="0">
                <a:solidFill>
                  <a:srgbClr val="B243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0" dirty="0">
                <a:solidFill>
                  <a:srgbClr val="102765"/>
                </a:solidFill>
              </a:rPr>
              <a:t>Contractualisation entre le commerçant et </a:t>
            </a:r>
            <a:r>
              <a:rPr lang="fr-FR" b="0" dirty="0" err="1">
                <a:solidFill>
                  <a:srgbClr val="102765"/>
                </a:solidFill>
              </a:rPr>
              <a:t>Smile&amp;Pay</a:t>
            </a:r>
            <a:r>
              <a:rPr lang="fr-FR" b="0" dirty="0">
                <a:solidFill>
                  <a:srgbClr val="102765"/>
                </a:solidFill>
              </a:rPr>
              <a:t> en 10 minutes en ligne depuis l’URL mise à disposition </a:t>
            </a:r>
            <a:r>
              <a:rPr lang="fr-FR" b="0">
                <a:solidFill>
                  <a:srgbClr val="102765"/>
                </a:solidFill>
              </a:rPr>
              <a:t>des clients. (</a:t>
            </a:r>
            <a:r>
              <a:rPr lang="fr-FR">
                <a:solidFill>
                  <a:schemeClr val="tx1"/>
                </a:solidFill>
              </a:rPr>
              <a:t>https://www.smileandpay.com/lp/cegee)</a:t>
            </a:r>
            <a:endParaRPr lang="fr-FR" b="0" dirty="0">
              <a:solidFill>
                <a:srgbClr val="102765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4F23706-8956-4D92-82F7-64519BBCC5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 r="-3"/>
          <a:stretch/>
        </p:blipFill>
        <p:spPr>
          <a:xfrm>
            <a:off x="5703381" y="3745245"/>
            <a:ext cx="5282975" cy="2393620"/>
          </a:xfrm>
          <a:prstGeom prst="rect">
            <a:avLst/>
          </a:prstGeom>
        </p:spPr>
      </p:pic>
      <p:pic>
        <p:nvPicPr>
          <p:cNvPr id="1030" name="Picture 6" descr="Signature D&amp;#39;un Contrat En Ligne Poignée De Main D&amp;#39;affaires Pour L&amp;#39;affaire  Et Le Concept De Travail D&amp;#39;équipe La Coopération Intern Illustration de  Vecteur - Illustration du convenu, mains: 126248480">
            <a:extLst>
              <a:ext uri="{FF2B5EF4-FFF2-40B4-BE49-F238E27FC236}">
                <a16:creationId xmlns:a16="http://schemas.microsoft.com/office/drawing/2014/main" id="{C2929769-89F6-4260-98CF-1615A0BC0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09" y="2070649"/>
            <a:ext cx="870499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B8027FA-4A47-40BB-9E81-B0DA051C05B8}"/>
              </a:ext>
            </a:extLst>
          </p:cNvPr>
          <p:cNvCxnSpPr/>
          <p:nvPr/>
        </p:nvCxnSpPr>
        <p:spPr>
          <a:xfrm>
            <a:off x="885352" y="3595611"/>
            <a:ext cx="198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1AB4C9E-4E2E-4D3C-B9C3-1B0A69B27820}"/>
              </a:ext>
            </a:extLst>
          </p:cNvPr>
          <p:cNvSpPr txBox="1">
            <a:spLocks/>
          </p:cNvSpPr>
          <p:nvPr/>
        </p:nvSpPr>
        <p:spPr>
          <a:xfrm>
            <a:off x="897445" y="3374945"/>
            <a:ext cx="135500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chemeClr val="accent1"/>
                </a:solidFill>
                <a:latin typeface="Geomanist Light" panose="02000503000000020004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67">
                <a:latin typeface="Arial" panose="020B0604020202020204" pitchFamily="34" charset="0"/>
              </a:rPr>
              <a:t>Les étapes</a:t>
            </a:r>
          </a:p>
          <a:p>
            <a:endParaRPr lang="fr-FR" sz="1467">
              <a:latin typeface="Arial" panose="020B060402020202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D122CB5-A572-44E2-8379-51111D1D0B96}"/>
              </a:ext>
            </a:extLst>
          </p:cNvPr>
          <p:cNvCxnSpPr/>
          <p:nvPr/>
        </p:nvCxnSpPr>
        <p:spPr>
          <a:xfrm>
            <a:off x="5696724" y="3592171"/>
            <a:ext cx="198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7083AD78-045B-40E4-91F2-65D8C78F9BDE}"/>
              </a:ext>
            </a:extLst>
          </p:cNvPr>
          <p:cNvSpPr txBox="1">
            <a:spLocks/>
          </p:cNvSpPr>
          <p:nvPr/>
        </p:nvSpPr>
        <p:spPr>
          <a:xfrm>
            <a:off x="5660322" y="3412720"/>
            <a:ext cx="2181825" cy="168867"/>
          </a:xfrm>
          <a:prstGeom prst="rect">
            <a:avLst/>
          </a:prstGeom>
        </p:spPr>
        <p:txBody>
          <a:bodyPr vert="horz" lIns="0" tIns="0" rIns="0" bIns="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chemeClr val="accent1"/>
                </a:solidFill>
                <a:latin typeface="Geomanist Light" panose="02000503000000020004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Geomanist Regular" panose="02000503000000020004" pitchFamily="2" charset="77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33">
                <a:latin typeface="Arial" panose="020B0604020202020204" pitchFamily="34" charset="0"/>
              </a:rPr>
              <a:t>Les pièces justificatives</a:t>
            </a:r>
          </a:p>
        </p:txBody>
      </p:sp>
    </p:spTree>
    <p:extLst>
      <p:ext uri="{BB962C8B-B14F-4D97-AF65-F5344CB8AC3E}">
        <p14:creationId xmlns:p14="http://schemas.microsoft.com/office/powerpoint/2010/main" val="4120390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16591" y="816000"/>
            <a:ext cx="10272131" cy="38404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Les critères d’éligibilité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4857" y="366184"/>
            <a:ext cx="10273141" cy="449816"/>
          </a:xfrm>
        </p:spPr>
        <p:txBody>
          <a:bodyPr/>
          <a:lstStyle/>
          <a:p>
            <a:r>
              <a:rPr lang="fr-FR" dirty="0"/>
              <a:t>La distribution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ECE56C-2E74-49D5-B3F1-ED338DA78872}"/>
              </a:ext>
            </a:extLst>
          </p:cNvPr>
          <p:cNvSpPr txBox="1"/>
          <p:nvPr/>
        </p:nvSpPr>
        <p:spPr>
          <a:xfrm>
            <a:off x="714134" y="4913849"/>
            <a:ext cx="10474588" cy="861774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/>
            <a:r>
              <a:rPr lang="fr-FR" sz="1600" dirty="0" err="1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Smile&amp;Pay</a:t>
            </a:r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pourra à sa seule discrétion refuser toute activité,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compris si elle ne figure pas dans la liste ci-dessus,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elle estime qu’elle présente un risque de fraude ou d’atteinte à la réputation, et résilier le contrat.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F660DE1-E405-459D-A98E-239C61BE9481}"/>
              </a:ext>
            </a:extLst>
          </p:cNvPr>
          <p:cNvSpPr/>
          <p:nvPr/>
        </p:nvSpPr>
        <p:spPr>
          <a:xfrm>
            <a:off x="773526" y="1677869"/>
            <a:ext cx="3806941" cy="2884824"/>
          </a:xfrm>
          <a:prstGeom prst="roundRect">
            <a:avLst>
              <a:gd name="adj" fmla="val 773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r>
              <a:rPr lang="fr-FR" sz="1600" b="1" dirty="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Refus à l'entrée en relation pour :</a:t>
            </a:r>
            <a:endParaRPr lang="en-US" sz="1600" b="1" dirty="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endParaRPr lang="fr-FR" sz="1600" dirty="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les résidents fiscaux américains</a:t>
            </a:r>
            <a:endParaRPr lang="en-US" sz="1600" dirty="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les prospects dont le score LCB-FT est considéré comme inacceptable selon notre classification des risques LCB-FT</a:t>
            </a:r>
            <a:endParaRPr lang="fr-FR" sz="1600" dirty="0">
              <a:solidFill>
                <a:srgbClr val="102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1EAE88-14D0-4500-A0E2-425CCCDD2F7B}"/>
              </a:ext>
            </a:extLst>
          </p:cNvPr>
          <p:cNvSpPr/>
          <p:nvPr/>
        </p:nvSpPr>
        <p:spPr>
          <a:xfrm>
            <a:off x="4714209" y="1676317"/>
            <a:ext cx="6768025" cy="2884824"/>
          </a:xfrm>
          <a:prstGeom prst="roundRect">
            <a:avLst>
              <a:gd name="adj" fmla="val 831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endParaRPr lang="fr-FR" sz="160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fr-FR" sz="1600" b="1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Certaines activités entrainent le refus systématique</a:t>
            </a:r>
            <a:endParaRPr lang="en-US" sz="1600" b="1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fr-FR" sz="1600" b="1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des entrées en relation :</a:t>
            </a:r>
            <a:endParaRPr lang="en-US" sz="1600" b="1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endParaRPr lang="fr-FR" sz="160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illicite ou illégale en France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de jeux de hasard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liée à la pornographie et à la prostitution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liée au minage ou à l’échanges de monnaies virtuelles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de change et de transfert d'argent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de fabrication et vente d’armes de catégorie A,B &amp; C</a:t>
            </a:r>
            <a:b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</a:br>
            <a:r>
              <a:rPr lang="fr-FR" sz="1600">
                <a:solidFill>
                  <a:srgbClr val="102765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- Activité reposant sur un système de vente pyramidale</a:t>
            </a:r>
            <a:endParaRPr lang="en-US" sz="1600">
              <a:solidFill>
                <a:srgbClr val="102765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endParaRPr lang="fr-FR" sz="1600">
              <a:solidFill>
                <a:srgbClr val="1027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67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F9098-65B5-4B97-9AB1-C07EBE60A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04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8B8A9C-4CDB-4839-BEB2-61DABF540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/>
              <a:t>Modèle économique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00A928-956E-4E63-8C72-EEBD6333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D91598-5EAD-4809-A391-75502C45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2392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200513" y="816001"/>
            <a:ext cx="10272131" cy="732497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Une rémunération de </a:t>
            </a:r>
            <a:r>
              <a:rPr lang="fr-FR" b="1" i="1" dirty="0">
                <a:solidFill>
                  <a:schemeClr val="tx1"/>
                </a:solidFill>
              </a:rPr>
              <a:t>0,17% </a:t>
            </a:r>
            <a:r>
              <a:rPr lang="fr-FR" dirty="0">
                <a:solidFill>
                  <a:schemeClr val="tx1"/>
                </a:solidFill>
              </a:rPr>
              <a:t>sur les flux pour tous les clients apportés par le Réseau sans limite dans le temps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Apport d’affaires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187D74-7823-DF43-9C68-D12555F04B54}"/>
              </a:ext>
            </a:extLst>
          </p:cNvPr>
          <p:cNvSpPr/>
          <p:nvPr/>
        </p:nvSpPr>
        <p:spPr>
          <a:xfrm>
            <a:off x="741995" y="2463185"/>
            <a:ext cx="2767479" cy="3599528"/>
          </a:xfrm>
          <a:prstGeom prst="roundRect">
            <a:avLst>
              <a:gd name="adj" fmla="val 773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B448EAA-B66C-AC48-B710-CC2A2FDA66D6}"/>
              </a:ext>
            </a:extLst>
          </p:cNvPr>
          <p:cNvSpPr/>
          <p:nvPr/>
        </p:nvSpPr>
        <p:spPr>
          <a:xfrm>
            <a:off x="3739562" y="2451124"/>
            <a:ext cx="4712877" cy="3599529"/>
          </a:xfrm>
          <a:prstGeom prst="roundRect">
            <a:avLst>
              <a:gd name="adj" fmla="val 831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4A29F1-73C3-4545-91E8-E624A02BAAFD}"/>
              </a:ext>
            </a:extLst>
          </p:cNvPr>
          <p:cNvSpPr/>
          <p:nvPr/>
        </p:nvSpPr>
        <p:spPr>
          <a:xfrm>
            <a:off x="8614162" y="2451124"/>
            <a:ext cx="2858481" cy="3599529"/>
          </a:xfrm>
          <a:prstGeom prst="roundRect">
            <a:avLst>
              <a:gd name="adj" fmla="val 629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68125-268A-D64D-9C04-BDD5266584BA}"/>
              </a:ext>
            </a:extLst>
          </p:cNvPr>
          <p:cNvSpPr/>
          <p:nvPr/>
        </p:nvSpPr>
        <p:spPr>
          <a:xfrm>
            <a:off x="926582" y="2923230"/>
            <a:ext cx="2400581" cy="1619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Conversion comptabilisée après achat d’un terminal et validation du KYC depuis l’URL mis à disposition des clients de chaque Banque régionale + </a:t>
            </a:r>
            <a:r>
              <a:rPr lang="fr-FR" sz="1400" dirty="0" err="1">
                <a:latin typeface="Arial" panose="020B0604020202020204" pitchFamily="34" charset="0"/>
              </a:rPr>
              <a:t>iban</a:t>
            </a:r>
            <a:r>
              <a:rPr lang="fr-FR" sz="1400" dirty="0">
                <a:latin typeface="Arial" panose="020B0604020202020204" pitchFamily="34" charset="0"/>
              </a:rPr>
              <a:t> client CE.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32667D-9277-024A-A058-F838230DE463}"/>
              </a:ext>
            </a:extLst>
          </p:cNvPr>
          <p:cNvSpPr/>
          <p:nvPr/>
        </p:nvSpPr>
        <p:spPr>
          <a:xfrm>
            <a:off x="3960615" y="2864191"/>
            <a:ext cx="4266061" cy="23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 err="1">
                <a:latin typeface="Arial" panose="020B0604020202020204" pitchFamily="34" charset="0"/>
              </a:rPr>
              <a:t>Smile&amp;Pay</a:t>
            </a:r>
            <a:r>
              <a:rPr lang="fr-FR" sz="1400" dirty="0">
                <a:latin typeface="Arial" panose="020B0604020202020204" pitchFamily="34" charset="0"/>
              </a:rPr>
              <a:t> transmet mensuellement à chaque Banque Régionale le fichier des clients apportés (</a:t>
            </a:r>
            <a:r>
              <a:rPr lang="fr-FR" sz="1400" dirty="0" err="1">
                <a:latin typeface="Arial" panose="020B0604020202020204" pitchFamily="34" charset="0"/>
              </a:rPr>
              <a:t>xls</a:t>
            </a:r>
            <a:r>
              <a:rPr lang="fr-FR" sz="1400" dirty="0">
                <a:latin typeface="Arial" panose="020B0604020202020204" pitchFamily="34" charset="0"/>
              </a:rPr>
              <a:t>) avec pour chaque client :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-Nom/</a:t>
            </a:r>
            <a:r>
              <a:rPr lang="fr-FR" sz="1400" dirty="0" err="1">
                <a:latin typeface="Arial" panose="020B0604020202020204" pitchFamily="34" charset="0"/>
              </a:rPr>
              <a:t>Siren</a:t>
            </a:r>
            <a:endParaRPr lang="fr-FR" sz="1400" dirty="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-Date inscription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-Etat de la souscription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-Matériel (montant de l’achat) 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-Flux par mois 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latin typeface="Arial" panose="020B0604020202020204" pitchFamily="34" charset="0"/>
              </a:rPr>
              <a:t>-Montant de la rémunération due par </a:t>
            </a:r>
            <a:r>
              <a:rPr lang="fr-FR" sz="1400" dirty="0" err="1">
                <a:latin typeface="Arial" panose="020B0604020202020204" pitchFamily="34" charset="0"/>
              </a:rPr>
              <a:t>Smile&amp;Pay</a:t>
            </a:r>
            <a:endParaRPr lang="fr-FR" sz="1400" dirty="0"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3EC7E6-24F0-7A4D-A652-18AE83526A89}"/>
              </a:ext>
            </a:extLst>
          </p:cNvPr>
          <p:cNvSpPr/>
          <p:nvPr/>
        </p:nvSpPr>
        <p:spPr>
          <a:xfrm>
            <a:off x="8829868" y="3181762"/>
            <a:ext cx="2513422" cy="1361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 err="1">
                <a:latin typeface="Arial" panose="020B0604020202020204" pitchFamily="34" charset="0"/>
              </a:rPr>
              <a:t>Smile&amp;Pay</a:t>
            </a:r>
            <a:r>
              <a:rPr lang="fr-FR" sz="1400" dirty="0">
                <a:latin typeface="Arial" panose="020B0604020202020204" pitchFamily="34" charset="0"/>
              </a:rPr>
              <a:t> réalise un virement trimestriel de la rémunération d’apporteur d’affaires (0,17%) sur les RIB transmis par chaque CE</a:t>
            </a:r>
          </a:p>
        </p:txBody>
      </p:sp>
      <p:pic>
        <p:nvPicPr>
          <p:cNvPr id="2052" name="Picture 4" descr="Méthode de calcul pour s&amp;#39;assurer d&amp;#39;un préparateur 5 étoiles">
            <a:extLst>
              <a:ext uri="{FF2B5EF4-FFF2-40B4-BE49-F238E27FC236}">
                <a16:creationId xmlns:a16="http://schemas.microsoft.com/office/drawing/2014/main" id="{6CCC1819-2B8C-4AD3-AE49-92263038BA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35"/>
          <a:stretch/>
        </p:blipFill>
        <p:spPr bwMode="auto">
          <a:xfrm>
            <a:off x="1525828" y="1729329"/>
            <a:ext cx="1357801" cy="884808"/>
          </a:xfrm>
          <a:prstGeom prst="roundRect">
            <a:avLst/>
          </a:prstGeom>
          <a:noFill/>
          <a:ln w="1905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isques psychosociaux : un premier suivi statistique au niveau national -  RPS / stress / Incivilités">
            <a:extLst>
              <a:ext uri="{FF2B5EF4-FFF2-40B4-BE49-F238E27FC236}">
                <a16:creationId xmlns:a16="http://schemas.microsoft.com/office/drawing/2014/main" id="{B2EDAF65-3F88-411C-952C-CAF534DA7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62"/>
          <a:stretch/>
        </p:blipFill>
        <p:spPr bwMode="auto">
          <a:xfrm>
            <a:off x="5417100" y="1752972"/>
            <a:ext cx="1357801" cy="884808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es différents moyens de paiement">
            <a:extLst>
              <a:ext uri="{FF2B5EF4-FFF2-40B4-BE49-F238E27FC236}">
                <a16:creationId xmlns:a16="http://schemas.microsoft.com/office/drawing/2014/main" id="{29E579EE-E4A4-4922-AF7B-01750BFBA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147" y="1752973"/>
            <a:ext cx="1347476" cy="89720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887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C6DAA8-D4DB-4E57-92C4-7C5367C32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Supports &amp; Communication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B0D030-B085-471D-926C-6AC9A61E4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Smile&amp;Pay - Septembre 2022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A7A60B-D7B9-4703-8B72-61BEBC31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20FA100B-AFD0-4A82-B249-B702BFC3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05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9047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902328-30BF-48D4-BC8A-99A8D9508C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941" y="2286000"/>
            <a:ext cx="5111059" cy="28929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/>
                </a:solidFill>
              </a:rPr>
              <a:t>Un OAV à destination des conseillers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/>
                </a:solidFill>
              </a:rPr>
              <a:t>Un email-type avec le formulaire de souscription client personnalisé par 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/>
                </a:solidFill>
              </a:rPr>
              <a:t>Un encart </a:t>
            </a:r>
            <a:r>
              <a:rPr lang="fr-FR" dirty="0" err="1">
                <a:solidFill>
                  <a:schemeClr val="tx1"/>
                </a:solidFill>
              </a:rPr>
              <a:t>Smile&amp;Pay</a:t>
            </a:r>
            <a:r>
              <a:rPr lang="fr-FR" dirty="0">
                <a:solidFill>
                  <a:schemeClr val="tx1"/>
                </a:solidFill>
              </a:rPr>
              <a:t> sur notre site internet ( à venir refonte de la page TPE en cours)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3D73648-F957-61AE-A1C8-4295312F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/>
              <a:t>Présentation Smile&amp;Pay - Septembre 2022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B71E6BE3-1897-9AC7-4A45-64966B89A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975A587B-5814-4D9B-9598-FE9CB954CB01}" type="slidenum">
              <a:rPr lang="fr-FR" smtClean="0"/>
              <a:pPr>
                <a:spcAft>
                  <a:spcPts val="600"/>
                </a:spcAft>
              </a:pPr>
              <a:t>26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801397-0C59-408F-8BD6-C8FD1AA2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3" y="828015"/>
            <a:ext cx="10799999" cy="432000"/>
          </a:xfrm>
        </p:spPr>
        <p:txBody>
          <a:bodyPr anchor="t">
            <a:normAutofit/>
          </a:bodyPr>
          <a:lstStyle/>
          <a:p>
            <a:r>
              <a:rPr lang="fr-FR" dirty="0"/>
              <a:t>Les documents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C7F0C7-CD34-4726-AC75-8FD8ADED6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00" y="377889"/>
            <a:ext cx="4879416" cy="3354597"/>
          </a:xfrm>
          <a:prstGeom prst="rect">
            <a:avLst/>
          </a:prstGeom>
          <a:noFill/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DF20A50-F5C5-4C0E-835C-D0CB2709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 anchor="b">
            <a:normAutofit/>
          </a:bodyPr>
          <a:lstStyle/>
          <a:p>
            <a:r>
              <a:rPr lang="fr-FR" dirty="0"/>
              <a:t>Supports &amp; communication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09F8B0-D520-4386-B7B7-709270BCF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499" y="3912255"/>
            <a:ext cx="5168925" cy="250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72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8" ma:contentTypeDescription="Crée un document." ma:contentTypeScope="" ma:versionID="3acd847888d5d14f4e71035abaa1c3e3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93b9b8f50714faa8f1f8a958b4cdd03c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0F329D-5EB1-4773-B946-1A5E670AA65B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E9ECCC1-CD7C-49E1-9A9E-01AF388EF7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E7CF5E-C386-4607-BAF1-B38F8B71284F}">
  <ds:schemaRefs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6eaa20e-8785-4f6a-ad54-680d61602c43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9E35B4-CAD4-4558-B0EC-6B5FCA4C13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1853</TotalTime>
  <Words>2040</Words>
  <Application>Microsoft Office PowerPoint</Application>
  <PresentationFormat>Grand écran</PresentationFormat>
  <Paragraphs>343</Paragraphs>
  <Slides>27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8" baseType="lpstr">
      <vt:lpstr>Arial</vt:lpstr>
      <vt:lpstr>Calibri</vt:lpstr>
      <vt:lpstr>Cambria Math</vt:lpstr>
      <vt:lpstr>Geomanist Light</vt:lpstr>
      <vt:lpstr>Geomanist Regular</vt:lpstr>
      <vt:lpstr>Open Sans Extrabold</vt:lpstr>
      <vt:lpstr>Open Sans Light</vt:lpstr>
      <vt:lpstr>Wingdings</vt:lpstr>
      <vt:lpstr>Wingdings 2</vt:lpstr>
      <vt:lpstr>Caisse d'Epargne</vt:lpstr>
      <vt:lpstr>Package</vt:lpstr>
      <vt:lpstr>Smile&amp;Pay</vt:lpstr>
      <vt:lpstr>Sommaire</vt:lpstr>
      <vt:lpstr>01</vt:lpstr>
      <vt:lpstr>Contexte</vt:lpstr>
      <vt:lpstr>Contexte </vt:lpstr>
      <vt:lpstr>Smile&amp;Pay par rapport à Sumup / Zettle</vt:lpstr>
      <vt:lpstr>Portefeuille client Smile&amp;Pay</vt:lpstr>
      <vt:lpstr>Smile&amp;Pay en chiffres</vt:lpstr>
      <vt:lpstr>02</vt:lpstr>
      <vt:lpstr>L’offre client</vt:lpstr>
      <vt:lpstr>L’offre client</vt:lpstr>
      <vt:lpstr>Benchmark Tarifaire</vt:lpstr>
      <vt:lpstr>Smile&amp;Pay face à la concurrence</vt:lpstr>
      <vt:lpstr>L’offre client</vt:lpstr>
      <vt:lpstr>L’offre client</vt:lpstr>
      <vt:lpstr>L’offre client</vt:lpstr>
      <vt:lpstr>03</vt:lpstr>
      <vt:lpstr>Présentation PowerPoint</vt:lpstr>
      <vt:lpstr>Présentation PowerPoint</vt:lpstr>
      <vt:lpstr>La distribution</vt:lpstr>
      <vt:lpstr>Schéma contractuel</vt:lpstr>
      <vt:lpstr>La distribution</vt:lpstr>
      <vt:lpstr>04</vt:lpstr>
      <vt:lpstr>Apport d’affaires</vt:lpstr>
      <vt:lpstr>05</vt:lpstr>
      <vt:lpstr>Supports &amp; communication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ZINCK Yves [CEGEE]</cp:lastModifiedBy>
  <cp:revision>223</cp:revision>
  <cp:lastPrinted>2022-06-16T07:17:14Z</cp:lastPrinted>
  <dcterms:created xsi:type="dcterms:W3CDTF">2021-07-28T12:57:33Z</dcterms:created>
  <dcterms:modified xsi:type="dcterms:W3CDTF">2022-12-02T15:41:25Z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