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6"/>
  </p:notesMasterIdLst>
  <p:sldIdLst>
    <p:sldId id="256" r:id="rId5"/>
    <p:sldId id="257" r:id="rId6"/>
    <p:sldId id="277" r:id="rId7"/>
    <p:sldId id="263" r:id="rId8"/>
    <p:sldId id="278" r:id="rId9"/>
    <p:sldId id="264" r:id="rId10"/>
    <p:sldId id="265" r:id="rId11"/>
    <p:sldId id="266" r:id="rId12"/>
    <p:sldId id="267" r:id="rId13"/>
    <p:sldId id="268" r:id="rId14"/>
    <p:sldId id="286" r:id="rId15"/>
    <p:sldId id="279" r:id="rId16"/>
    <p:sldId id="269" r:id="rId17"/>
    <p:sldId id="270" r:id="rId18"/>
    <p:sldId id="271" r:id="rId19"/>
    <p:sldId id="287" r:id="rId20"/>
    <p:sldId id="288" r:id="rId21"/>
    <p:sldId id="289" r:id="rId22"/>
    <p:sldId id="294" r:id="rId23"/>
    <p:sldId id="293" r:id="rId24"/>
    <p:sldId id="290" r:id="rId25"/>
    <p:sldId id="291" r:id="rId26"/>
    <p:sldId id="292" r:id="rId27"/>
    <p:sldId id="280" r:id="rId28"/>
    <p:sldId id="272" r:id="rId29"/>
    <p:sldId id="281" r:id="rId30"/>
    <p:sldId id="276" r:id="rId31"/>
    <p:sldId id="284" r:id="rId32"/>
    <p:sldId id="282" r:id="rId33"/>
    <p:sldId id="283" r:id="rId34"/>
    <p:sldId id="295" r:id="rId3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ves ZINCK" initials="YZ" lastIdx="2" clrIdx="0">
    <p:extLst>
      <p:ext uri="{19B8F6BF-5375-455C-9EA6-DF929625EA0E}">
        <p15:presenceInfo xmlns:p15="http://schemas.microsoft.com/office/powerpoint/2012/main" userId="Yves ZINC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000000"/>
    <a:srgbClr val="FBDCDD"/>
    <a:srgbClr val="C31632"/>
    <a:srgbClr val="EC1B24"/>
    <a:srgbClr val="E7302A"/>
    <a:srgbClr val="F5F5F5"/>
    <a:srgbClr val="D11921"/>
    <a:srgbClr val="FF0000"/>
    <a:srgbClr val="E33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110" d="100"/>
          <a:sy n="110" d="100"/>
        </p:scale>
        <p:origin x="102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valeurs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03-402E-ACAB-59BADCF1E10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03-402E-ACAB-59BADCF1E10B}"/>
              </c:ext>
            </c:extLst>
          </c:dPt>
          <c:dPt>
            <c:idx val="2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003-402E-ACAB-59BADCF1E10B}"/>
              </c:ext>
            </c:extLst>
          </c:dPt>
          <c:cat>
            <c:strRef>
              <c:f>Feuil1!$A$2:$A$4</c:f>
              <c:strCache>
                <c:ptCount val="3"/>
                <c:pt idx="0">
                  <c:v>item1</c:v>
                </c:pt>
                <c:pt idx="1">
                  <c:v>item2</c:v>
                </c:pt>
                <c:pt idx="2">
                  <c:v>3e trim.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10</c:v>
                </c:pt>
                <c:pt idx="1">
                  <c:v>9</c:v>
                </c:pt>
                <c:pt idx="2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003-402E-ACAB-59BADCF1E1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valeurs</c:v>
                </c:pt>
              </c:strCache>
            </c:strRef>
          </c:tx>
          <c:spPr>
            <a:solidFill>
              <a:schemeClr val="tx2"/>
            </a:solidFill>
          </c:spPr>
          <c:dPt>
            <c:idx val="0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29E-451A-B323-09EF54E00B58}"/>
              </c:ext>
            </c:extLst>
          </c:dPt>
          <c:dPt>
            <c:idx val="1"/>
            <c:bubble3D val="0"/>
            <c:explosion val="14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29E-451A-B323-09EF54E00B58}"/>
              </c:ext>
            </c:extLst>
          </c:dPt>
          <c:cat>
            <c:strRef>
              <c:f>Feuil1!$A$2:$A$3</c:f>
              <c:strCache>
                <c:ptCount val="2"/>
                <c:pt idx="0">
                  <c:v>item1</c:v>
                </c:pt>
                <c:pt idx="1">
                  <c:v>item2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29E-451A-B323-09EF54E00B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valeurs</c:v>
                </c:pt>
              </c:strCache>
            </c:strRef>
          </c:tx>
          <c:spPr>
            <a:solidFill>
              <a:schemeClr val="tx2"/>
            </a:solidFill>
          </c:spPr>
          <c:dPt>
            <c:idx val="0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96C-45E7-8B0A-9FA0E3CCE8D0}"/>
              </c:ext>
            </c:extLst>
          </c:dPt>
          <c:dPt>
            <c:idx val="1"/>
            <c:bubble3D val="0"/>
            <c:explosion val="15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96C-45E7-8B0A-9FA0E3CCE8D0}"/>
              </c:ext>
            </c:extLst>
          </c:dPt>
          <c:cat>
            <c:strRef>
              <c:f>Feuil1!$A$2:$A$3</c:f>
              <c:strCache>
                <c:ptCount val="2"/>
                <c:pt idx="0">
                  <c:v>item1</c:v>
                </c:pt>
                <c:pt idx="1">
                  <c:v>item2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52</c:v>
                </c:pt>
                <c:pt idx="1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96C-45E7-8B0A-9FA0E3CCE8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941295-886F-48DD-8CAE-BE1C3261B559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000CA9CE-905D-4860-8288-1589464F817D}">
      <dgm:prSet phldrT="[Texte]" custT="1"/>
      <dgm:spPr>
        <a:xfrm>
          <a:off x="336911" y="236849"/>
          <a:ext cx="3509809" cy="485487"/>
        </a:xfrm>
        <a:prstGeom prst="rect">
          <a:avLst/>
        </a:prstGeom>
        <a:solidFill>
          <a:srgbClr val="D6D2E3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200">
              <a:solidFill>
                <a:srgbClr val="000000"/>
              </a:solidFill>
              <a:latin typeface="Arial"/>
              <a:ea typeface="+mn-ea"/>
              <a:cs typeface="+mn-cs"/>
            </a:rPr>
            <a:t>Professions libérales de Santé (dentaire, optique,…) génératrices de financements élevés</a:t>
          </a:r>
        </a:p>
      </dgm:t>
    </dgm:pt>
    <dgm:pt modelId="{934F502B-69EE-4587-BCEC-803C2F66FE53}" type="parTrans" cxnId="{8233907B-0496-4A84-BE73-8EF9E571F548}">
      <dgm:prSet/>
      <dgm:spPr/>
      <dgm:t>
        <a:bodyPr/>
        <a:lstStyle/>
        <a:p>
          <a:endParaRPr lang="fr-FR"/>
        </a:p>
      </dgm:t>
    </dgm:pt>
    <dgm:pt modelId="{98353E0A-7A29-43FF-B65D-7CA89B1901BB}" type="sibTrans" cxnId="{8233907B-0496-4A84-BE73-8EF9E571F548}">
      <dgm:prSet/>
      <dgm:spPr>
        <a:xfrm>
          <a:off x="-2742759" y="-422919"/>
          <a:ext cx="3273276" cy="3273276"/>
        </a:xfrm>
        <a:prstGeom prst="blockArc">
          <a:avLst>
            <a:gd name="adj1" fmla="val 18900000"/>
            <a:gd name="adj2" fmla="val 2700000"/>
            <a:gd name="adj3" fmla="val 660"/>
          </a:avLst>
        </a:prstGeom>
        <a:noFill/>
        <a:ln w="25400" cap="flat" cmpd="sng" algn="ctr">
          <a:solidFill>
            <a:srgbClr val="581D74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FR"/>
        </a:p>
      </dgm:t>
    </dgm:pt>
    <dgm:pt modelId="{54ACCAC9-A6EE-4374-BB44-23B1D11F4510}">
      <dgm:prSet phldrT="[Texte]" custT="1"/>
      <dgm:spPr>
        <a:xfrm>
          <a:off x="517562" y="970975"/>
          <a:ext cx="3333335" cy="485487"/>
        </a:xfrm>
        <a:prstGeom prst="rect">
          <a:avLst/>
        </a:prstGeom>
        <a:solidFill>
          <a:srgbClr val="D6D2E3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200">
              <a:solidFill>
                <a:srgbClr val="000000"/>
              </a:solidFill>
              <a:latin typeface="Arial"/>
              <a:ea typeface="+mn-ea"/>
              <a:cs typeface="+mn-cs"/>
            </a:rPr>
            <a:t>Clients non équipés de TPE</a:t>
          </a:r>
        </a:p>
      </dgm:t>
    </dgm:pt>
    <dgm:pt modelId="{754D57ED-AA70-4865-B21C-CBB21841E00B}" type="parTrans" cxnId="{C7250E53-80D7-4CFC-91D5-C999072C7DE9}">
      <dgm:prSet/>
      <dgm:spPr/>
      <dgm:t>
        <a:bodyPr/>
        <a:lstStyle/>
        <a:p>
          <a:endParaRPr lang="fr-FR"/>
        </a:p>
      </dgm:t>
    </dgm:pt>
    <dgm:pt modelId="{10C496F9-D5C5-4804-B5DD-F09964B1156F}" type="sibTrans" cxnId="{C7250E53-80D7-4CFC-91D5-C999072C7DE9}">
      <dgm:prSet/>
      <dgm:spPr/>
      <dgm:t>
        <a:bodyPr/>
        <a:lstStyle/>
        <a:p>
          <a:endParaRPr lang="fr-FR"/>
        </a:p>
      </dgm:t>
    </dgm:pt>
    <dgm:pt modelId="{2C43D4D7-AEB3-4583-8D00-17E048A82091}" type="pres">
      <dgm:prSet presAssocID="{91941295-886F-48DD-8CAE-BE1C3261B559}" presName="Name0" presStyleCnt="0">
        <dgm:presLayoutVars>
          <dgm:chMax val="7"/>
          <dgm:chPref val="7"/>
          <dgm:dir/>
        </dgm:presLayoutVars>
      </dgm:prSet>
      <dgm:spPr/>
    </dgm:pt>
    <dgm:pt modelId="{A82A3251-A29F-4AA8-946B-1F30255B74B8}" type="pres">
      <dgm:prSet presAssocID="{91941295-886F-48DD-8CAE-BE1C3261B559}" presName="Name1" presStyleCnt="0"/>
      <dgm:spPr/>
    </dgm:pt>
    <dgm:pt modelId="{AA4F71D0-435F-4144-97A8-4B9F89272EC3}" type="pres">
      <dgm:prSet presAssocID="{91941295-886F-48DD-8CAE-BE1C3261B559}" presName="cycle" presStyleCnt="0"/>
      <dgm:spPr/>
    </dgm:pt>
    <dgm:pt modelId="{FFBA794A-6422-4AB5-B18B-DCEF6D4ADC7B}" type="pres">
      <dgm:prSet presAssocID="{91941295-886F-48DD-8CAE-BE1C3261B559}" presName="srcNode" presStyleLbl="node1" presStyleIdx="0" presStyleCnt="2"/>
      <dgm:spPr/>
    </dgm:pt>
    <dgm:pt modelId="{129B92C4-4CCE-4D7C-9F3A-B486673EC451}" type="pres">
      <dgm:prSet presAssocID="{91941295-886F-48DD-8CAE-BE1C3261B559}" presName="conn" presStyleLbl="parChTrans1D2" presStyleIdx="0" presStyleCnt="1"/>
      <dgm:spPr/>
    </dgm:pt>
    <dgm:pt modelId="{B3E985B2-8628-459B-8467-0512C5C057B0}" type="pres">
      <dgm:prSet presAssocID="{91941295-886F-48DD-8CAE-BE1C3261B559}" presName="extraNode" presStyleLbl="node1" presStyleIdx="0" presStyleCnt="2"/>
      <dgm:spPr/>
    </dgm:pt>
    <dgm:pt modelId="{1E34A262-D525-4BC9-A98D-094F2057D8E2}" type="pres">
      <dgm:prSet presAssocID="{91941295-886F-48DD-8CAE-BE1C3261B559}" presName="dstNode" presStyleLbl="node1" presStyleIdx="0" presStyleCnt="2"/>
      <dgm:spPr/>
    </dgm:pt>
    <dgm:pt modelId="{279CAC74-2A82-461D-8816-EBE721D32C0D}" type="pres">
      <dgm:prSet presAssocID="{000CA9CE-905D-4860-8288-1589464F817D}" presName="text_1" presStyleLbl="node1" presStyleIdx="0" presStyleCnt="2" custScaleY="135382" custLinFactNeighborX="-119" custLinFactNeighborY="-1214">
        <dgm:presLayoutVars>
          <dgm:bulletEnabled val="1"/>
        </dgm:presLayoutVars>
      </dgm:prSet>
      <dgm:spPr/>
    </dgm:pt>
    <dgm:pt modelId="{4601441F-9D77-4152-9585-2908B70F7BC4}" type="pres">
      <dgm:prSet presAssocID="{000CA9CE-905D-4860-8288-1589464F817D}" presName="accent_1" presStyleCnt="0"/>
      <dgm:spPr/>
    </dgm:pt>
    <dgm:pt modelId="{B735BB5E-91BF-4F9A-BCBA-DE785B695624}" type="pres">
      <dgm:prSet presAssocID="{000CA9CE-905D-4860-8288-1589464F817D}" presName="accentRepeatNode" presStyleLbl="solidFgAcc1" presStyleIdx="0" presStyleCnt="2"/>
      <dgm:spPr>
        <a:xfrm>
          <a:off x="37658" y="182057"/>
          <a:ext cx="606859" cy="606859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879C56DC-110A-400C-9CD8-AFB958438079}" type="pres">
      <dgm:prSet presAssocID="{54ACCAC9-A6EE-4374-BB44-23B1D11F4510}" presName="text_2" presStyleLbl="node1" presStyleIdx="1" presStyleCnt="2">
        <dgm:presLayoutVars>
          <dgm:bulletEnabled val="1"/>
        </dgm:presLayoutVars>
      </dgm:prSet>
      <dgm:spPr/>
    </dgm:pt>
    <dgm:pt modelId="{92969B3B-C464-4CFD-9BDA-3304FF13D2D0}" type="pres">
      <dgm:prSet presAssocID="{54ACCAC9-A6EE-4374-BB44-23B1D11F4510}" presName="accent_2" presStyleCnt="0"/>
      <dgm:spPr/>
    </dgm:pt>
    <dgm:pt modelId="{1ACF8E38-728C-49BE-85A4-A87726EBBFBB}" type="pres">
      <dgm:prSet presAssocID="{54ACCAC9-A6EE-4374-BB44-23B1D11F4510}" presName="accentRepeatNode" presStyleLbl="solidFgAcc1" presStyleIdx="1" presStyleCnt="2"/>
      <dgm:spPr>
        <a:xfrm>
          <a:off x="214133" y="910289"/>
          <a:ext cx="606859" cy="606859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</dgm:ptLst>
  <dgm:cxnLst>
    <dgm:cxn modelId="{0CB76102-CC9F-4DBD-A3B0-D2240A8F239A}" type="presOf" srcId="{91941295-886F-48DD-8CAE-BE1C3261B559}" destId="{2C43D4D7-AEB3-4583-8D00-17E048A82091}" srcOrd="0" destOrd="0" presId="urn:microsoft.com/office/officeart/2008/layout/VerticalCurvedList"/>
    <dgm:cxn modelId="{C7250E53-80D7-4CFC-91D5-C999072C7DE9}" srcId="{91941295-886F-48DD-8CAE-BE1C3261B559}" destId="{54ACCAC9-A6EE-4374-BB44-23B1D11F4510}" srcOrd="1" destOrd="0" parTransId="{754D57ED-AA70-4865-B21C-CBB21841E00B}" sibTransId="{10C496F9-D5C5-4804-B5DD-F09964B1156F}"/>
    <dgm:cxn modelId="{15AB5074-CC70-4FCD-9356-40945B3EAF62}" type="presOf" srcId="{54ACCAC9-A6EE-4374-BB44-23B1D11F4510}" destId="{879C56DC-110A-400C-9CD8-AFB958438079}" srcOrd="0" destOrd="0" presId="urn:microsoft.com/office/officeart/2008/layout/VerticalCurvedList"/>
    <dgm:cxn modelId="{8233907B-0496-4A84-BE73-8EF9E571F548}" srcId="{91941295-886F-48DD-8CAE-BE1C3261B559}" destId="{000CA9CE-905D-4860-8288-1589464F817D}" srcOrd="0" destOrd="0" parTransId="{934F502B-69EE-4587-BCEC-803C2F66FE53}" sibTransId="{98353E0A-7A29-43FF-B65D-7CA89B1901BB}"/>
    <dgm:cxn modelId="{D13817B6-270F-44F4-84A7-ADD5F0D99510}" type="presOf" srcId="{98353E0A-7A29-43FF-B65D-7CA89B1901BB}" destId="{129B92C4-4CCE-4D7C-9F3A-B486673EC451}" srcOrd="0" destOrd="0" presId="urn:microsoft.com/office/officeart/2008/layout/VerticalCurvedList"/>
    <dgm:cxn modelId="{946455FD-8AB8-47FB-81E9-046BCF2478E9}" type="presOf" srcId="{000CA9CE-905D-4860-8288-1589464F817D}" destId="{279CAC74-2A82-461D-8816-EBE721D32C0D}" srcOrd="0" destOrd="0" presId="urn:microsoft.com/office/officeart/2008/layout/VerticalCurvedList"/>
    <dgm:cxn modelId="{89C117FC-CE0D-4889-B62C-D156EA7E45CE}" type="presParOf" srcId="{2C43D4D7-AEB3-4583-8D00-17E048A82091}" destId="{A82A3251-A29F-4AA8-946B-1F30255B74B8}" srcOrd="0" destOrd="0" presId="urn:microsoft.com/office/officeart/2008/layout/VerticalCurvedList"/>
    <dgm:cxn modelId="{337F1A49-3009-402D-913B-29C0EDADB02F}" type="presParOf" srcId="{A82A3251-A29F-4AA8-946B-1F30255B74B8}" destId="{AA4F71D0-435F-4144-97A8-4B9F89272EC3}" srcOrd="0" destOrd="0" presId="urn:microsoft.com/office/officeart/2008/layout/VerticalCurvedList"/>
    <dgm:cxn modelId="{20BC200A-DF0B-45B9-89B7-135505883AF6}" type="presParOf" srcId="{AA4F71D0-435F-4144-97A8-4B9F89272EC3}" destId="{FFBA794A-6422-4AB5-B18B-DCEF6D4ADC7B}" srcOrd="0" destOrd="0" presId="urn:microsoft.com/office/officeart/2008/layout/VerticalCurvedList"/>
    <dgm:cxn modelId="{A08AD82E-07E9-4A34-B55A-549AFE2D6F38}" type="presParOf" srcId="{AA4F71D0-435F-4144-97A8-4B9F89272EC3}" destId="{129B92C4-4CCE-4D7C-9F3A-B486673EC451}" srcOrd="1" destOrd="0" presId="urn:microsoft.com/office/officeart/2008/layout/VerticalCurvedList"/>
    <dgm:cxn modelId="{C469ACCA-B858-4F33-B8D5-855DAE67C91F}" type="presParOf" srcId="{AA4F71D0-435F-4144-97A8-4B9F89272EC3}" destId="{B3E985B2-8628-459B-8467-0512C5C057B0}" srcOrd="2" destOrd="0" presId="urn:microsoft.com/office/officeart/2008/layout/VerticalCurvedList"/>
    <dgm:cxn modelId="{F822562E-BC10-4DDD-A275-3FB9D1E521D2}" type="presParOf" srcId="{AA4F71D0-435F-4144-97A8-4B9F89272EC3}" destId="{1E34A262-D525-4BC9-A98D-094F2057D8E2}" srcOrd="3" destOrd="0" presId="urn:microsoft.com/office/officeart/2008/layout/VerticalCurvedList"/>
    <dgm:cxn modelId="{A84BC176-DD29-4F3C-8459-F92F401725F7}" type="presParOf" srcId="{A82A3251-A29F-4AA8-946B-1F30255B74B8}" destId="{279CAC74-2A82-461D-8816-EBE721D32C0D}" srcOrd="1" destOrd="0" presId="urn:microsoft.com/office/officeart/2008/layout/VerticalCurvedList"/>
    <dgm:cxn modelId="{3DD032F7-7FD2-4F9C-A509-B4B8BC03A7D9}" type="presParOf" srcId="{A82A3251-A29F-4AA8-946B-1F30255B74B8}" destId="{4601441F-9D77-4152-9585-2908B70F7BC4}" srcOrd="2" destOrd="0" presId="urn:microsoft.com/office/officeart/2008/layout/VerticalCurvedList"/>
    <dgm:cxn modelId="{5FFAE8E4-5C26-4D67-91DF-1A22B17060C2}" type="presParOf" srcId="{4601441F-9D77-4152-9585-2908B70F7BC4}" destId="{B735BB5E-91BF-4F9A-BCBA-DE785B695624}" srcOrd="0" destOrd="0" presId="urn:microsoft.com/office/officeart/2008/layout/VerticalCurvedList"/>
    <dgm:cxn modelId="{69BFF3DE-682B-4951-B426-CC7FEFB9B95B}" type="presParOf" srcId="{A82A3251-A29F-4AA8-946B-1F30255B74B8}" destId="{879C56DC-110A-400C-9CD8-AFB958438079}" srcOrd="3" destOrd="0" presId="urn:microsoft.com/office/officeart/2008/layout/VerticalCurvedList"/>
    <dgm:cxn modelId="{FC2C3CCC-9D8F-4FF7-A491-4EC5B44392A0}" type="presParOf" srcId="{A82A3251-A29F-4AA8-946B-1F30255B74B8}" destId="{92969B3B-C464-4CFD-9BDA-3304FF13D2D0}" srcOrd="4" destOrd="0" presId="urn:microsoft.com/office/officeart/2008/layout/VerticalCurvedList"/>
    <dgm:cxn modelId="{6EFA543F-D020-47B3-A8BE-C1C5D6AE5092}" type="presParOf" srcId="{92969B3B-C464-4CFD-9BDA-3304FF13D2D0}" destId="{1ACF8E38-728C-49BE-85A4-A87726EBBFB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A8FA5CF-706D-4066-AB8D-E7310C9E4FB5}" type="doc">
      <dgm:prSet loTypeId="urn:microsoft.com/office/officeart/2005/8/layout/vList6" loCatId="list" qsTypeId="urn:microsoft.com/office/officeart/2005/8/quickstyle/3d4" qsCatId="3D" csTypeId="urn:microsoft.com/office/officeart/2005/8/colors/accent1_3" csCatId="accent1" phldr="1"/>
      <dgm:spPr/>
      <dgm:t>
        <a:bodyPr/>
        <a:lstStyle/>
        <a:p>
          <a:endParaRPr lang="fr-FR"/>
        </a:p>
      </dgm:t>
    </dgm:pt>
    <dgm:pt modelId="{AF40BB1F-CBB7-409E-9BD1-255D16E7FE12}">
      <dgm:prSet phldrT="[Texte]" custT="1"/>
      <dgm:spPr/>
      <dgm:t>
        <a:bodyPr/>
        <a:lstStyle/>
        <a:p>
          <a:r>
            <a:rPr lang="fr-FR" sz="1800" dirty="0"/>
            <a:t>Commerçant</a:t>
          </a:r>
        </a:p>
      </dgm:t>
    </dgm:pt>
    <dgm:pt modelId="{C8246228-6761-4288-B3AF-2FC30C875B8D}" type="parTrans" cxnId="{1871E6DA-C00C-44F1-9DD3-84886F5FC9DF}">
      <dgm:prSet/>
      <dgm:spPr/>
      <dgm:t>
        <a:bodyPr/>
        <a:lstStyle/>
        <a:p>
          <a:endParaRPr lang="fr-FR"/>
        </a:p>
      </dgm:t>
    </dgm:pt>
    <dgm:pt modelId="{D1D87B8D-56D7-4751-9408-E0D126FF4725}" type="sibTrans" cxnId="{1871E6DA-C00C-44F1-9DD3-84886F5FC9DF}">
      <dgm:prSet/>
      <dgm:spPr/>
      <dgm:t>
        <a:bodyPr/>
        <a:lstStyle/>
        <a:p>
          <a:endParaRPr lang="fr-FR"/>
        </a:p>
      </dgm:t>
    </dgm:pt>
    <dgm:pt modelId="{A118F162-688E-4462-8FE3-D0FC2D0C135F}">
      <dgm:prSet phldrT="[Texte]" custT="1"/>
      <dgm:spPr/>
      <dgm:t>
        <a:bodyPr/>
        <a:lstStyle/>
        <a:p>
          <a:pPr algn="just"/>
          <a:r>
            <a:rPr lang="fr-FR" sz="1200" dirty="0"/>
            <a:t>Sans minimum de chiffre d’affaires avec un maximum de 20 Millions d’euros</a:t>
          </a:r>
        </a:p>
      </dgm:t>
    </dgm:pt>
    <dgm:pt modelId="{93A5A916-4C39-40E4-B77E-C025399DEF4D}" type="parTrans" cxnId="{7B1E06D6-EE1A-46A9-BB96-35F2C4336610}">
      <dgm:prSet/>
      <dgm:spPr/>
      <dgm:t>
        <a:bodyPr/>
        <a:lstStyle/>
        <a:p>
          <a:endParaRPr lang="fr-FR"/>
        </a:p>
      </dgm:t>
    </dgm:pt>
    <dgm:pt modelId="{383342A9-DE1B-4AE1-B152-64FDFA7435A6}" type="sibTrans" cxnId="{7B1E06D6-EE1A-46A9-BB96-35F2C4336610}">
      <dgm:prSet/>
      <dgm:spPr/>
      <dgm:t>
        <a:bodyPr/>
        <a:lstStyle/>
        <a:p>
          <a:endParaRPr lang="fr-FR"/>
        </a:p>
      </dgm:t>
    </dgm:pt>
    <dgm:pt modelId="{A5814293-55F8-4596-B8B0-70400797CC5A}">
      <dgm:prSet phldrT="[Texte]" custT="1"/>
      <dgm:spPr/>
      <dgm:t>
        <a:bodyPr/>
        <a:lstStyle/>
        <a:p>
          <a:r>
            <a:rPr lang="fr-FR" sz="1800" dirty="0"/>
            <a:t>Client final</a:t>
          </a:r>
        </a:p>
      </dgm:t>
    </dgm:pt>
    <dgm:pt modelId="{E60CDF5A-D58D-4B48-8F34-F654BBA646FB}" type="parTrans" cxnId="{FAA13963-7438-4679-B9B6-EB05374ED2DA}">
      <dgm:prSet/>
      <dgm:spPr/>
      <dgm:t>
        <a:bodyPr/>
        <a:lstStyle/>
        <a:p>
          <a:endParaRPr lang="fr-FR"/>
        </a:p>
      </dgm:t>
    </dgm:pt>
    <dgm:pt modelId="{185E37C4-DE35-4073-93A4-C21437BE17AC}" type="sibTrans" cxnId="{FAA13963-7438-4679-B9B6-EB05374ED2DA}">
      <dgm:prSet/>
      <dgm:spPr/>
      <dgm:t>
        <a:bodyPr/>
        <a:lstStyle/>
        <a:p>
          <a:endParaRPr lang="fr-FR"/>
        </a:p>
      </dgm:t>
    </dgm:pt>
    <dgm:pt modelId="{B049761E-9295-448D-8725-831736BC00DF}">
      <dgm:prSet phldrT="[Texte]" custT="1"/>
      <dgm:spPr/>
      <dgm:t>
        <a:bodyPr/>
        <a:lstStyle/>
        <a:p>
          <a:pPr algn="just"/>
          <a:r>
            <a:rPr lang="fr-FR" sz="1200" dirty="0"/>
            <a:t>En accord avec la politique commerciale du groupe (</a:t>
          </a:r>
          <a:r>
            <a:rPr lang="fr-FR" sz="1200" dirty="0" err="1"/>
            <a:t>cf</a:t>
          </a:r>
          <a:r>
            <a:rPr lang="fr-FR" sz="1200" dirty="0"/>
            <a:t> liste, page suivante)</a:t>
          </a:r>
        </a:p>
      </dgm:t>
    </dgm:pt>
    <dgm:pt modelId="{DE71B61B-344B-49AC-B756-6D5E4A9489FA}" type="parTrans" cxnId="{5FA5349D-9C12-40D9-892F-1CBDFE8139C7}">
      <dgm:prSet/>
      <dgm:spPr/>
      <dgm:t>
        <a:bodyPr/>
        <a:lstStyle/>
        <a:p>
          <a:endParaRPr lang="fr-FR"/>
        </a:p>
      </dgm:t>
    </dgm:pt>
    <dgm:pt modelId="{480B1A49-169F-4E53-A79D-327BE19994FE}" type="sibTrans" cxnId="{5FA5349D-9C12-40D9-892F-1CBDFE8139C7}">
      <dgm:prSet/>
      <dgm:spPr/>
      <dgm:t>
        <a:bodyPr/>
        <a:lstStyle/>
        <a:p>
          <a:endParaRPr lang="fr-FR"/>
        </a:p>
      </dgm:t>
    </dgm:pt>
    <dgm:pt modelId="{2DF1DDCD-AAF8-496B-9BA5-4648DAA4F7E7}">
      <dgm:prSet phldrT="[Texte]" custT="1"/>
      <dgm:spPr/>
      <dgm:t>
        <a:bodyPr/>
        <a:lstStyle/>
        <a:p>
          <a:pPr algn="just"/>
          <a:r>
            <a:rPr lang="fr-FR" sz="1200" dirty="0"/>
            <a:t>Ayant une note bancaire ≤ 8 ou une note CORP ≤ 15</a:t>
          </a:r>
        </a:p>
      </dgm:t>
    </dgm:pt>
    <dgm:pt modelId="{569D11F2-E604-490C-AA9B-B4ED17C0B7FC}" type="parTrans" cxnId="{1504EB5B-0064-4F5B-ADEB-DD9B0F302846}">
      <dgm:prSet/>
      <dgm:spPr/>
      <dgm:t>
        <a:bodyPr/>
        <a:lstStyle/>
        <a:p>
          <a:endParaRPr lang="fr-FR"/>
        </a:p>
      </dgm:t>
    </dgm:pt>
    <dgm:pt modelId="{19A5F712-95E1-4675-B8DC-2307BBA24FA5}" type="sibTrans" cxnId="{1504EB5B-0064-4F5B-ADEB-DD9B0F302846}">
      <dgm:prSet/>
      <dgm:spPr/>
      <dgm:t>
        <a:bodyPr/>
        <a:lstStyle/>
        <a:p>
          <a:endParaRPr lang="fr-FR"/>
        </a:p>
      </dgm:t>
    </dgm:pt>
    <dgm:pt modelId="{9C44DEA0-9A73-4970-804F-EF680F141546}">
      <dgm:prSet phldrT="[Texte]" custT="1"/>
      <dgm:spPr/>
      <dgm:t>
        <a:bodyPr/>
        <a:lstStyle/>
        <a:p>
          <a:pPr algn="just"/>
          <a:endParaRPr lang="fr-FR" sz="900" dirty="0"/>
        </a:p>
      </dgm:t>
    </dgm:pt>
    <dgm:pt modelId="{C4F3148E-CEE2-409C-A0F3-EB1717DAEEC5}" type="parTrans" cxnId="{127E89CA-5764-419A-BA32-6E090B697DE6}">
      <dgm:prSet/>
      <dgm:spPr/>
      <dgm:t>
        <a:bodyPr/>
        <a:lstStyle/>
        <a:p>
          <a:endParaRPr lang="fr-FR"/>
        </a:p>
      </dgm:t>
    </dgm:pt>
    <dgm:pt modelId="{D1C933AF-3801-4544-AE10-6EAEBED80290}" type="sibTrans" cxnId="{127E89CA-5764-419A-BA32-6E090B697DE6}">
      <dgm:prSet/>
      <dgm:spPr/>
      <dgm:t>
        <a:bodyPr/>
        <a:lstStyle/>
        <a:p>
          <a:endParaRPr lang="fr-FR"/>
        </a:p>
      </dgm:t>
    </dgm:pt>
    <dgm:pt modelId="{D0A39D6B-CAD6-4FF4-B194-5F6A8D8D02A6}">
      <dgm:prSet phldrT="[Texte]" custT="1"/>
      <dgm:spPr/>
      <dgm:t>
        <a:bodyPr/>
        <a:lstStyle/>
        <a:p>
          <a:pPr algn="just"/>
          <a:r>
            <a:rPr lang="fr-FR" sz="1200" dirty="0"/>
            <a:t>Clients professionnels et entreprises de proximité de la Caisse d’Epargne s’adressant à une clientèle d’acheteurs particuliers </a:t>
          </a:r>
        </a:p>
      </dgm:t>
    </dgm:pt>
    <dgm:pt modelId="{229A4378-3A87-4570-8CF4-4797CD501208}" type="parTrans" cxnId="{D28A8616-6D99-4275-AAE9-5D0FDA5466D7}">
      <dgm:prSet/>
      <dgm:spPr/>
      <dgm:t>
        <a:bodyPr/>
        <a:lstStyle/>
        <a:p>
          <a:endParaRPr lang="fr-FR"/>
        </a:p>
      </dgm:t>
    </dgm:pt>
    <dgm:pt modelId="{71DC24D9-01E8-439A-AF98-BA5B10079EAC}" type="sibTrans" cxnId="{D28A8616-6D99-4275-AAE9-5D0FDA5466D7}">
      <dgm:prSet/>
      <dgm:spPr/>
      <dgm:t>
        <a:bodyPr/>
        <a:lstStyle/>
        <a:p>
          <a:endParaRPr lang="fr-FR"/>
        </a:p>
      </dgm:t>
    </dgm:pt>
    <dgm:pt modelId="{0CE47573-6E51-4B2E-8A4B-70EAF08B6EE5}">
      <dgm:prSet phldrT="[Texte]" custT="1"/>
      <dgm:spPr/>
      <dgm:t>
        <a:bodyPr/>
        <a:lstStyle/>
        <a:p>
          <a:pPr marL="57150" lvl="1" indent="0" algn="just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endParaRPr lang="fr-FR" sz="900" dirty="0"/>
        </a:p>
      </dgm:t>
    </dgm:pt>
    <dgm:pt modelId="{2C3DC86C-E7C5-4C46-A922-684198868F96}" type="sibTrans" cxnId="{458D079D-C284-4E66-A420-AB049E09D4BB}">
      <dgm:prSet/>
      <dgm:spPr/>
      <dgm:t>
        <a:bodyPr/>
        <a:lstStyle/>
        <a:p>
          <a:endParaRPr lang="fr-FR"/>
        </a:p>
      </dgm:t>
    </dgm:pt>
    <dgm:pt modelId="{06D1C86D-BE13-4F48-B9AE-640CBE840C13}" type="parTrans" cxnId="{458D079D-C284-4E66-A420-AB049E09D4BB}">
      <dgm:prSet/>
      <dgm:spPr/>
      <dgm:t>
        <a:bodyPr/>
        <a:lstStyle/>
        <a:p>
          <a:endParaRPr lang="fr-FR"/>
        </a:p>
      </dgm:t>
    </dgm:pt>
    <dgm:pt modelId="{EC7CA289-7111-4FF1-912D-3B6721F520ED}">
      <dgm:prSet phldrT="[Texte]" custT="1"/>
      <dgm:spPr/>
      <dgm:t>
        <a:bodyPr/>
        <a:lstStyle/>
        <a:p>
          <a:pPr marL="57150" lvl="1" indent="0" algn="just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fr-FR" sz="1200" dirty="0"/>
            <a:t>Être une personne physique </a:t>
          </a:r>
        </a:p>
      </dgm:t>
    </dgm:pt>
    <dgm:pt modelId="{2D0B8375-B8AA-44AD-A115-49BDBEBC7F80}" type="sibTrans" cxnId="{5EAC8EC0-9410-4B7C-AC44-0263C68E3FF3}">
      <dgm:prSet/>
      <dgm:spPr/>
      <dgm:t>
        <a:bodyPr/>
        <a:lstStyle/>
        <a:p>
          <a:endParaRPr lang="fr-FR"/>
        </a:p>
      </dgm:t>
    </dgm:pt>
    <dgm:pt modelId="{CC21A660-8E94-47F7-8520-7B29B529F86F}" type="parTrans" cxnId="{5EAC8EC0-9410-4B7C-AC44-0263C68E3FF3}">
      <dgm:prSet/>
      <dgm:spPr/>
      <dgm:t>
        <a:bodyPr/>
        <a:lstStyle/>
        <a:p>
          <a:endParaRPr lang="fr-FR"/>
        </a:p>
      </dgm:t>
    </dgm:pt>
    <dgm:pt modelId="{D53EBBF9-7F85-4411-8016-756C8A851E1A}">
      <dgm:prSet phldrT="[Texte]" custT="1"/>
      <dgm:spPr/>
      <dgm:t>
        <a:bodyPr/>
        <a:lstStyle/>
        <a:p>
          <a:pPr marL="57150" lvl="1" indent="0" algn="just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fr-FR" sz="1200" dirty="0"/>
            <a:t>Particulier</a:t>
          </a:r>
        </a:p>
      </dgm:t>
    </dgm:pt>
    <dgm:pt modelId="{EC0B1CD3-BC43-4B15-9CE6-48A93AB6293A}" type="sibTrans" cxnId="{9D0C58F0-04CD-4C82-9012-90510EE9B2E1}">
      <dgm:prSet/>
      <dgm:spPr/>
      <dgm:t>
        <a:bodyPr/>
        <a:lstStyle/>
        <a:p>
          <a:endParaRPr lang="fr-FR"/>
        </a:p>
      </dgm:t>
    </dgm:pt>
    <dgm:pt modelId="{BD32DC21-E227-452A-B9A6-A78AFF216F58}" type="parTrans" cxnId="{9D0C58F0-04CD-4C82-9012-90510EE9B2E1}">
      <dgm:prSet/>
      <dgm:spPr/>
      <dgm:t>
        <a:bodyPr/>
        <a:lstStyle/>
        <a:p>
          <a:endParaRPr lang="fr-FR"/>
        </a:p>
      </dgm:t>
    </dgm:pt>
    <dgm:pt modelId="{E7340465-BFD7-41D2-9369-0DC43F16AEA7}">
      <dgm:prSet phldrT="[Texte]" custT="1"/>
      <dgm:spPr/>
      <dgm:t>
        <a:bodyPr/>
        <a:lstStyle/>
        <a:p>
          <a:pPr marL="57150" lvl="1" indent="0" algn="just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fr-FR" sz="1200" dirty="0"/>
            <a:t>Majeur</a:t>
          </a:r>
        </a:p>
      </dgm:t>
    </dgm:pt>
    <dgm:pt modelId="{4B5F1649-067F-440F-A313-1FD1403E006C}" type="sibTrans" cxnId="{FB6414F1-F2EF-43D0-930A-58AA2C43C109}">
      <dgm:prSet/>
      <dgm:spPr/>
      <dgm:t>
        <a:bodyPr/>
        <a:lstStyle/>
        <a:p>
          <a:endParaRPr lang="fr-FR"/>
        </a:p>
      </dgm:t>
    </dgm:pt>
    <dgm:pt modelId="{E943CBF1-0F45-4FA8-AACF-4058D36A0060}" type="parTrans" cxnId="{FB6414F1-F2EF-43D0-930A-58AA2C43C109}">
      <dgm:prSet/>
      <dgm:spPr/>
      <dgm:t>
        <a:bodyPr/>
        <a:lstStyle/>
        <a:p>
          <a:endParaRPr lang="fr-FR"/>
        </a:p>
      </dgm:t>
    </dgm:pt>
    <dgm:pt modelId="{975A79B1-F3D9-4FFB-8F7B-ADC3E7302004}">
      <dgm:prSet phldrT="[Texte]" custT="1"/>
      <dgm:spPr/>
      <dgm:t>
        <a:bodyPr/>
        <a:lstStyle/>
        <a:p>
          <a:pPr marL="57150" lvl="1" indent="0" algn="just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fr-FR" sz="1200" dirty="0"/>
            <a:t>Résidant en France (métropolitaine et DOM)</a:t>
          </a:r>
        </a:p>
      </dgm:t>
    </dgm:pt>
    <dgm:pt modelId="{A6C07FAE-F6E1-4673-A765-800C57997E82}" type="sibTrans" cxnId="{D4F9B2B1-F0AC-494B-B762-DF268F406612}">
      <dgm:prSet/>
      <dgm:spPr/>
      <dgm:t>
        <a:bodyPr/>
        <a:lstStyle/>
        <a:p>
          <a:endParaRPr lang="fr-FR"/>
        </a:p>
      </dgm:t>
    </dgm:pt>
    <dgm:pt modelId="{CD05C6E2-8D3B-4C88-90E6-30C2CA9CD3AD}" type="parTrans" cxnId="{D4F9B2B1-F0AC-494B-B762-DF268F406612}">
      <dgm:prSet/>
      <dgm:spPr/>
      <dgm:t>
        <a:bodyPr/>
        <a:lstStyle/>
        <a:p>
          <a:endParaRPr lang="fr-FR"/>
        </a:p>
      </dgm:t>
    </dgm:pt>
    <dgm:pt modelId="{9FC576BF-B849-42AE-81FE-ECFBA765A3EE}">
      <dgm:prSet phldrT="[Texte]" custT="1"/>
      <dgm:spPr/>
      <dgm:t>
        <a:bodyPr/>
        <a:lstStyle/>
        <a:p>
          <a:pPr marL="57150" lvl="1" indent="0" algn="just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fr-FR" sz="1200" dirty="0"/>
            <a:t>Possédant une carte bancaire Visa ou Mastercard (hors Maestro, Electron et American Express).</a:t>
          </a:r>
        </a:p>
      </dgm:t>
    </dgm:pt>
    <dgm:pt modelId="{C7C02BE2-1A17-4C51-8971-33710FC5D1A8}" type="sibTrans" cxnId="{BE50F469-2F9B-43D8-856A-087FE3E748E5}">
      <dgm:prSet/>
      <dgm:spPr/>
      <dgm:t>
        <a:bodyPr/>
        <a:lstStyle/>
        <a:p>
          <a:endParaRPr lang="fr-FR"/>
        </a:p>
      </dgm:t>
    </dgm:pt>
    <dgm:pt modelId="{1BB04F7A-1B0B-47F5-8923-BC6A0697A0D1}" type="parTrans" cxnId="{BE50F469-2F9B-43D8-856A-087FE3E748E5}">
      <dgm:prSet/>
      <dgm:spPr/>
      <dgm:t>
        <a:bodyPr/>
        <a:lstStyle/>
        <a:p>
          <a:endParaRPr lang="fr-FR"/>
        </a:p>
      </dgm:t>
    </dgm:pt>
    <dgm:pt modelId="{11F56C89-7041-482C-A18F-69674A6C90F6}">
      <dgm:prSet phldrT="[Texte]" custT="1"/>
      <dgm:spPr/>
      <dgm:t>
        <a:bodyPr/>
        <a:lstStyle/>
        <a:p>
          <a:pPr marL="57150" lvl="1" indent="0" algn="just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fr-FR" sz="1200" dirty="0"/>
            <a:t>Ayant effectué un achat sur des dépenses non professionnelles</a:t>
          </a:r>
        </a:p>
      </dgm:t>
    </dgm:pt>
    <dgm:pt modelId="{9EE7684B-C621-4851-B6A4-B8BCC1A2B449}" type="sibTrans" cxnId="{9B73420D-061A-44B4-897C-D6AEF1E1E86C}">
      <dgm:prSet/>
      <dgm:spPr/>
      <dgm:t>
        <a:bodyPr/>
        <a:lstStyle/>
        <a:p>
          <a:endParaRPr lang="fr-FR"/>
        </a:p>
      </dgm:t>
    </dgm:pt>
    <dgm:pt modelId="{13F1A15F-760A-4144-A925-628A6C8EED13}" type="parTrans" cxnId="{9B73420D-061A-44B4-897C-D6AEF1E1E86C}">
      <dgm:prSet/>
      <dgm:spPr/>
      <dgm:t>
        <a:bodyPr/>
        <a:lstStyle/>
        <a:p>
          <a:endParaRPr lang="fr-FR"/>
        </a:p>
      </dgm:t>
    </dgm:pt>
    <dgm:pt modelId="{006980F9-9DD3-4F6B-A922-C8B691AAF4B6}">
      <dgm:prSet phldrT="[Texte]" custT="1"/>
      <dgm:spPr/>
      <dgm:t>
        <a:bodyPr/>
        <a:lstStyle/>
        <a:p>
          <a:pPr marL="57150" lvl="1" indent="0" algn="just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fr-FR" sz="1200" dirty="0"/>
            <a:t>La date de validité de la carte bancaire utilisée pour le paiement doit être d’une durée supérieure à celle de la durée du financement choisi.</a:t>
          </a:r>
        </a:p>
      </dgm:t>
    </dgm:pt>
    <dgm:pt modelId="{CE9F5301-59E6-401A-8CAB-CEE8B7621C03}" type="sibTrans" cxnId="{2C133AF9-31D2-4ED9-9E10-1D7FAA33B354}">
      <dgm:prSet/>
      <dgm:spPr/>
      <dgm:t>
        <a:bodyPr/>
        <a:lstStyle/>
        <a:p>
          <a:endParaRPr lang="fr-FR"/>
        </a:p>
      </dgm:t>
    </dgm:pt>
    <dgm:pt modelId="{D8CAECBF-3E6C-4786-9BBA-E6AACCA69DAC}" type="parTrans" cxnId="{2C133AF9-31D2-4ED9-9E10-1D7FAA33B354}">
      <dgm:prSet/>
      <dgm:spPr/>
      <dgm:t>
        <a:bodyPr/>
        <a:lstStyle/>
        <a:p>
          <a:endParaRPr lang="fr-FR"/>
        </a:p>
      </dgm:t>
    </dgm:pt>
    <dgm:pt modelId="{74B082C3-41CB-49B3-AE8A-C161DBF678B6}">
      <dgm:prSet/>
      <dgm:spPr/>
      <dgm:t>
        <a:bodyPr/>
        <a:lstStyle/>
        <a:p>
          <a:pPr marL="285750" lvl="1" indent="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endParaRPr lang="fr-FR" sz="3600" dirty="0"/>
        </a:p>
      </dgm:t>
    </dgm:pt>
    <dgm:pt modelId="{315A480F-EB86-45BE-B3A1-C9947393ED81}" type="sibTrans" cxnId="{0FF75926-A595-4E0E-A3EF-225525D579E5}">
      <dgm:prSet/>
      <dgm:spPr/>
      <dgm:t>
        <a:bodyPr/>
        <a:lstStyle/>
        <a:p>
          <a:endParaRPr lang="fr-FR"/>
        </a:p>
      </dgm:t>
    </dgm:pt>
    <dgm:pt modelId="{BD808760-1DBF-4C28-AE5F-155DE35F0D7A}" type="parTrans" cxnId="{0FF75926-A595-4E0E-A3EF-225525D579E5}">
      <dgm:prSet/>
      <dgm:spPr/>
      <dgm:t>
        <a:bodyPr/>
        <a:lstStyle/>
        <a:p>
          <a:endParaRPr lang="fr-FR"/>
        </a:p>
      </dgm:t>
    </dgm:pt>
    <dgm:pt modelId="{BDFADFEE-AAE8-4359-8743-DFBB07560484}">
      <dgm:prSet phldrT="[Texte]"/>
      <dgm:spPr/>
      <dgm:t>
        <a:bodyPr/>
        <a:lstStyle/>
        <a:p>
          <a:pPr marL="57150" lvl="1" indent="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endParaRPr lang="fr-FR" sz="700" dirty="0"/>
        </a:p>
      </dgm:t>
    </dgm:pt>
    <dgm:pt modelId="{1BA6026C-AF7B-4E6A-A212-F1CBB806F0AA}" type="sibTrans" cxnId="{4458EED5-0388-4E53-90B0-0F66250E1377}">
      <dgm:prSet/>
      <dgm:spPr/>
      <dgm:t>
        <a:bodyPr/>
        <a:lstStyle/>
        <a:p>
          <a:endParaRPr lang="fr-FR"/>
        </a:p>
      </dgm:t>
    </dgm:pt>
    <dgm:pt modelId="{83DD503C-2A6E-4200-B31D-D57B5A209A6F}" type="parTrans" cxnId="{4458EED5-0388-4E53-90B0-0F66250E1377}">
      <dgm:prSet/>
      <dgm:spPr/>
      <dgm:t>
        <a:bodyPr/>
        <a:lstStyle/>
        <a:p>
          <a:endParaRPr lang="fr-FR"/>
        </a:p>
      </dgm:t>
    </dgm:pt>
    <dgm:pt modelId="{C7ED9096-9985-43EF-BEA0-E2E16D4803A0}">
      <dgm:prSet phldrT="[Texte]"/>
      <dgm:spPr/>
      <dgm:t>
        <a:bodyPr/>
        <a:lstStyle/>
        <a:p>
          <a:pPr marL="57150" lvl="1" indent="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endParaRPr lang="fr-FR" sz="700" dirty="0"/>
        </a:p>
      </dgm:t>
    </dgm:pt>
    <dgm:pt modelId="{B670C910-4557-4220-8FD0-C37F533A4485}" type="sibTrans" cxnId="{DCD87F20-D13A-4788-A936-B437C7D0597A}">
      <dgm:prSet/>
      <dgm:spPr/>
      <dgm:t>
        <a:bodyPr/>
        <a:lstStyle/>
        <a:p>
          <a:endParaRPr lang="fr-FR"/>
        </a:p>
      </dgm:t>
    </dgm:pt>
    <dgm:pt modelId="{15CEDF8F-1DE1-4BBF-A9AE-CC1DB1CD03CE}" type="parTrans" cxnId="{DCD87F20-D13A-4788-A936-B437C7D0597A}">
      <dgm:prSet/>
      <dgm:spPr/>
      <dgm:t>
        <a:bodyPr/>
        <a:lstStyle/>
        <a:p>
          <a:endParaRPr lang="fr-FR"/>
        </a:p>
      </dgm:t>
    </dgm:pt>
    <dgm:pt modelId="{F92E9980-3523-4EA9-9546-A77A6B400B0F}">
      <dgm:prSet phldrT="[Texte]" custT="1"/>
      <dgm:spPr/>
      <dgm:t>
        <a:bodyPr/>
        <a:lstStyle/>
        <a:p>
          <a:pPr algn="just"/>
          <a:endParaRPr lang="fr-FR" sz="1200" dirty="0"/>
        </a:p>
      </dgm:t>
    </dgm:pt>
    <dgm:pt modelId="{6164643F-F265-4240-9B38-EA9F6600FB3C}" type="parTrans" cxnId="{799C7D82-8477-4F95-B0D6-4FDB5AB3F49C}">
      <dgm:prSet/>
      <dgm:spPr/>
      <dgm:t>
        <a:bodyPr/>
        <a:lstStyle/>
        <a:p>
          <a:endParaRPr lang="fr-FR"/>
        </a:p>
      </dgm:t>
    </dgm:pt>
    <dgm:pt modelId="{9B046E46-5739-4E4B-9FCA-69344916FC86}" type="sibTrans" cxnId="{799C7D82-8477-4F95-B0D6-4FDB5AB3F49C}">
      <dgm:prSet/>
      <dgm:spPr/>
      <dgm:t>
        <a:bodyPr/>
        <a:lstStyle/>
        <a:p>
          <a:endParaRPr lang="fr-FR"/>
        </a:p>
      </dgm:t>
    </dgm:pt>
    <dgm:pt modelId="{3166324F-39B7-4655-9E1E-80F8BD320DDF}" type="pres">
      <dgm:prSet presAssocID="{DA8FA5CF-706D-4066-AB8D-E7310C9E4FB5}" presName="Name0" presStyleCnt="0">
        <dgm:presLayoutVars>
          <dgm:dir/>
          <dgm:animLvl val="lvl"/>
          <dgm:resizeHandles/>
        </dgm:presLayoutVars>
      </dgm:prSet>
      <dgm:spPr/>
    </dgm:pt>
    <dgm:pt modelId="{5C372387-9236-416B-99D8-7F0012DB5247}" type="pres">
      <dgm:prSet presAssocID="{AF40BB1F-CBB7-409E-9BD1-255D16E7FE12}" presName="linNode" presStyleCnt="0"/>
      <dgm:spPr/>
    </dgm:pt>
    <dgm:pt modelId="{E1298AEC-2FE5-4D1D-9F45-FE52C1D452D2}" type="pres">
      <dgm:prSet presAssocID="{AF40BB1F-CBB7-409E-9BD1-255D16E7FE12}" presName="parentShp" presStyleLbl="node1" presStyleIdx="0" presStyleCnt="2" custScaleX="70188">
        <dgm:presLayoutVars>
          <dgm:bulletEnabled val="1"/>
        </dgm:presLayoutVars>
      </dgm:prSet>
      <dgm:spPr/>
    </dgm:pt>
    <dgm:pt modelId="{58CC569E-3AEF-4A36-BB79-F902D17CE893}" type="pres">
      <dgm:prSet presAssocID="{AF40BB1F-CBB7-409E-9BD1-255D16E7FE12}" presName="childShp" presStyleLbl="bgAccFollowNode1" presStyleIdx="0" presStyleCnt="2" custScaleX="119875" custLinFactNeighborY="-505">
        <dgm:presLayoutVars>
          <dgm:bulletEnabled val="1"/>
        </dgm:presLayoutVars>
      </dgm:prSet>
      <dgm:spPr/>
    </dgm:pt>
    <dgm:pt modelId="{021DBB37-E8F6-434E-B2E3-31E9BF52A65F}" type="pres">
      <dgm:prSet presAssocID="{D1D87B8D-56D7-4751-9408-E0D126FF4725}" presName="spacing" presStyleCnt="0"/>
      <dgm:spPr/>
    </dgm:pt>
    <dgm:pt modelId="{E5A76BFB-A2F4-4E16-BBA5-E52E9E7388A8}" type="pres">
      <dgm:prSet presAssocID="{A5814293-55F8-4596-B8B0-70400797CC5A}" presName="linNode" presStyleCnt="0"/>
      <dgm:spPr/>
    </dgm:pt>
    <dgm:pt modelId="{7DCDC106-151C-4C7A-9B38-885F4EDE0371}" type="pres">
      <dgm:prSet presAssocID="{A5814293-55F8-4596-B8B0-70400797CC5A}" presName="parentShp" presStyleLbl="node1" presStyleIdx="1" presStyleCnt="2" custScaleX="73040" custLinFactNeighborX="-1539">
        <dgm:presLayoutVars>
          <dgm:bulletEnabled val="1"/>
        </dgm:presLayoutVars>
      </dgm:prSet>
      <dgm:spPr/>
    </dgm:pt>
    <dgm:pt modelId="{D586A91F-8E11-4653-91DA-5A07BABF5477}" type="pres">
      <dgm:prSet presAssocID="{A5814293-55F8-4596-B8B0-70400797CC5A}" presName="childShp" presStyleLbl="bgAccFollowNode1" presStyleIdx="1" presStyleCnt="2" custScaleX="116749" custLinFactNeighborX="-1513" custLinFactNeighborY="-1359">
        <dgm:presLayoutVars>
          <dgm:bulletEnabled val="1"/>
        </dgm:presLayoutVars>
      </dgm:prSet>
      <dgm:spPr/>
    </dgm:pt>
  </dgm:ptLst>
  <dgm:cxnLst>
    <dgm:cxn modelId="{00B4F000-0B3E-4705-822B-DF19314223A3}" type="presOf" srcId="{C7ED9096-9985-43EF-BEA0-E2E16D4803A0}" destId="{D586A91F-8E11-4653-91DA-5A07BABF5477}" srcOrd="0" destOrd="10" presId="urn:microsoft.com/office/officeart/2005/8/layout/vList6"/>
    <dgm:cxn modelId="{59E75E03-F4BB-4DF6-B37D-2614A43C2100}" type="presOf" srcId="{AF40BB1F-CBB7-409E-9BD1-255D16E7FE12}" destId="{E1298AEC-2FE5-4D1D-9F45-FE52C1D452D2}" srcOrd="0" destOrd="0" presId="urn:microsoft.com/office/officeart/2005/8/layout/vList6"/>
    <dgm:cxn modelId="{8D6B4706-0B7E-48E0-8222-32AC82E2895A}" type="presOf" srcId="{A5814293-55F8-4596-B8B0-70400797CC5A}" destId="{7DCDC106-151C-4C7A-9B38-885F4EDE0371}" srcOrd="0" destOrd="0" presId="urn:microsoft.com/office/officeart/2005/8/layout/vList6"/>
    <dgm:cxn modelId="{9B73420D-061A-44B4-897C-D6AEF1E1E86C}" srcId="{A5814293-55F8-4596-B8B0-70400797CC5A}" destId="{11F56C89-7041-482C-A18F-69674A6C90F6}" srcOrd="6" destOrd="0" parTransId="{13F1A15F-760A-4144-A925-628A6C8EED13}" sibTransId="{9EE7684B-C621-4851-B6A4-B8BCC1A2B449}"/>
    <dgm:cxn modelId="{AF16DE12-BCED-419B-B216-5A969794DECD}" type="presOf" srcId="{0CE47573-6E51-4B2E-8A4B-70EAF08B6EE5}" destId="{D586A91F-8E11-4653-91DA-5A07BABF5477}" srcOrd="0" destOrd="0" presId="urn:microsoft.com/office/officeart/2005/8/layout/vList6"/>
    <dgm:cxn modelId="{D28A8616-6D99-4275-AAE9-5D0FDA5466D7}" srcId="{AF40BB1F-CBB7-409E-9BD1-255D16E7FE12}" destId="{D0A39D6B-CAD6-4FF4-B194-5F6A8D8D02A6}" srcOrd="2" destOrd="0" parTransId="{229A4378-3A87-4570-8CF4-4797CD501208}" sibTransId="{71DC24D9-01E8-439A-AF98-BA5B10079EAC}"/>
    <dgm:cxn modelId="{DCD87F20-D13A-4788-A936-B437C7D0597A}" srcId="{A5814293-55F8-4596-B8B0-70400797CC5A}" destId="{C7ED9096-9985-43EF-BEA0-E2E16D4803A0}" srcOrd="10" destOrd="0" parTransId="{15CEDF8F-1DE1-4BBF-A9AE-CC1DB1CD03CE}" sibTransId="{B670C910-4557-4220-8FD0-C37F533A4485}"/>
    <dgm:cxn modelId="{CA912322-C306-41BE-BC5E-8B5289DC0D03}" type="presOf" srcId="{F92E9980-3523-4EA9-9546-A77A6B400B0F}" destId="{58CC569E-3AEF-4A36-BB79-F902D17CE893}" srcOrd="0" destOrd="1" presId="urn:microsoft.com/office/officeart/2005/8/layout/vList6"/>
    <dgm:cxn modelId="{0FF75926-A595-4E0E-A3EF-225525D579E5}" srcId="{A5814293-55F8-4596-B8B0-70400797CC5A}" destId="{74B082C3-41CB-49B3-AE8A-C161DBF678B6}" srcOrd="8" destOrd="0" parTransId="{BD808760-1DBF-4C28-AE5F-155DE35F0D7A}" sibTransId="{315A480F-EB86-45BE-B3A1-C9947393ED81}"/>
    <dgm:cxn modelId="{EA55263A-EFBB-485D-90EF-E0C9B8598473}" type="presOf" srcId="{006980F9-9DD3-4F6B-A922-C8B691AAF4B6}" destId="{D586A91F-8E11-4653-91DA-5A07BABF5477}" srcOrd="0" destOrd="7" presId="urn:microsoft.com/office/officeart/2005/8/layout/vList6"/>
    <dgm:cxn modelId="{1504EB5B-0064-4F5B-ADEB-DD9B0F302846}" srcId="{AF40BB1F-CBB7-409E-9BD1-255D16E7FE12}" destId="{2DF1DDCD-AAF8-496B-9BA5-4648DAA4F7E7}" srcOrd="5" destOrd="0" parTransId="{569D11F2-E604-490C-AA9B-B4ED17C0B7FC}" sibTransId="{19A5F712-95E1-4675-B8DC-2307BBA24FA5}"/>
    <dgm:cxn modelId="{FAA13963-7438-4679-B9B6-EB05374ED2DA}" srcId="{DA8FA5CF-706D-4066-AB8D-E7310C9E4FB5}" destId="{A5814293-55F8-4596-B8B0-70400797CC5A}" srcOrd="1" destOrd="0" parTransId="{E60CDF5A-D58D-4B48-8F34-F654BBA646FB}" sibTransId="{185E37C4-DE35-4073-93A4-C21437BE17AC}"/>
    <dgm:cxn modelId="{BE50F469-2F9B-43D8-856A-087FE3E748E5}" srcId="{A5814293-55F8-4596-B8B0-70400797CC5A}" destId="{9FC576BF-B849-42AE-81FE-ECFBA765A3EE}" srcOrd="5" destOrd="0" parTransId="{1BB04F7A-1B0B-47F5-8923-BC6A0697A0D1}" sibTransId="{C7C02BE2-1A17-4C51-8971-33710FC5D1A8}"/>
    <dgm:cxn modelId="{B1752B4C-98A1-4B17-8EFD-B8D3943345D8}" type="presOf" srcId="{B049761E-9295-448D-8725-831736BC00DF}" destId="{58CC569E-3AEF-4A36-BB79-F902D17CE893}" srcOrd="0" destOrd="4" presId="urn:microsoft.com/office/officeart/2005/8/layout/vList6"/>
    <dgm:cxn modelId="{1C26BE4D-B1C0-456F-AA41-A91F7974E9B6}" type="presOf" srcId="{11F56C89-7041-482C-A18F-69674A6C90F6}" destId="{D586A91F-8E11-4653-91DA-5A07BABF5477}" srcOrd="0" destOrd="6" presId="urn:microsoft.com/office/officeart/2005/8/layout/vList6"/>
    <dgm:cxn modelId="{1FE16B52-6813-41FB-B8C7-C5C9D12099B8}" type="presOf" srcId="{D0A39D6B-CAD6-4FF4-B194-5F6A8D8D02A6}" destId="{58CC569E-3AEF-4A36-BB79-F902D17CE893}" srcOrd="0" destOrd="2" presId="urn:microsoft.com/office/officeart/2005/8/layout/vList6"/>
    <dgm:cxn modelId="{952C4856-C438-4FC3-AE5E-F4290A4A888A}" type="presOf" srcId="{74B082C3-41CB-49B3-AE8A-C161DBF678B6}" destId="{D586A91F-8E11-4653-91DA-5A07BABF5477}" srcOrd="0" destOrd="8" presId="urn:microsoft.com/office/officeart/2005/8/layout/vList6"/>
    <dgm:cxn modelId="{799C7D82-8477-4F95-B0D6-4FDB5AB3F49C}" srcId="{AF40BB1F-CBB7-409E-9BD1-255D16E7FE12}" destId="{F92E9980-3523-4EA9-9546-A77A6B400B0F}" srcOrd="1" destOrd="0" parTransId="{6164643F-F265-4240-9B38-EA9F6600FB3C}" sibTransId="{9B046E46-5739-4E4B-9FCA-69344916FC86}"/>
    <dgm:cxn modelId="{458D079D-C284-4E66-A420-AB049E09D4BB}" srcId="{A5814293-55F8-4596-B8B0-70400797CC5A}" destId="{0CE47573-6E51-4B2E-8A4B-70EAF08B6EE5}" srcOrd="0" destOrd="0" parTransId="{06D1C86D-BE13-4F48-B9AE-640CBE840C13}" sibTransId="{2C3DC86C-E7C5-4C46-A922-684198868F96}"/>
    <dgm:cxn modelId="{5FA5349D-9C12-40D9-892F-1CBDFE8139C7}" srcId="{AF40BB1F-CBB7-409E-9BD1-255D16E7FE12}" destId="{B049761E-9295-448D-8725-831736BC00DF}" srcOrd="4" destOrd="0" parTransId="{DE71B61B-344B-49AC-B756-6D5E4A9489FA}" sibTransId="{480B1A49-169F-4E53-A79D-327BE19994FE}"/>
    <dgm:cxn modelId="{968723AB-DEDA-4B95-B0B5-CA2C22D2D86A}" type="presOf" srcId="{975A79B1-F3D9-4FFB-8F7B-ADC3E7302004}" destId="{D586A91F-8E11-4653-91DA-5A07BABF5477}" srcOrd="0" destOrd="4" presId="urn:microsoft.com/office/officeart/2005/8/layout/vList6"/>
    <dgm:cxn modelId="{D4F9B2B1-F0AC-494B-B762-DF268F406612}" srcId="{A5814293-55F8-4596-B8B0-70400797CC5A}" destId="{975A79B1-F3D9-4FFB-8F7B-ADC3E7302004}" srcOrd="4" destOrd="0" parTransId="{CD05C6E2-8D3B-4C88-90E6-30C2CA9CD3AD}" sibTransId="{A6C07FAE-F6E1-4673-A765-800C57997E82}"/>
    <dgm:cxn modelId="{5EAC8EC0-9410-4B7C-AC44-0263C68E3FF3}" srcId="{A5814293-55F8-4596-B8B0-70400797CC5A}" destId="{EC7CA289-7111-4FF1-912D-3B6721F520ED}" srcOrd="1" destOrd="0" parTransId="{CC21A660-8E94-47F7-8520-7B29B529F86F}" sibTransId="{2D0B8375-B8AA-44AD-A115-49BDBEBC7F80}"/>
    <dgm:cxn modelId="{42D9A7C0-347C-45E5-AED3-E5046262AF35}" type="presOf" srcId="{BDFADFEE-AAE8-4359-8743-DFBB07560484}" destId="{D586A91F-8E11-4653-91DA-5A07BABF5477}" srcOrd="0" destOrd="9" presId="urn:microsoft.com/office/officeart/2005/8/layout/vList6"/>
    <dgm:cxn modelId="{8D6F39C4-0A5C-483E-A6F2-94DBACD45905}" type="presOf" srcId="{DA8FA5CF-706D-4066-AB8D-E7310C9E4FB5}" destId="{3166324F-39B7-4655-9E1E-80F8BD320DDF}" srcOrd="0" destOrd="0" presId="urn:microsoft.com/office/officeart/2005/8/layout/vList6"/>
    <dgm:cxn modelId="{127E89CA-5764-419A-BA32-6E090B697DE6}" srcId="{AF40BB1F-CBB7-409E-9BD1-255D16E7FE12}" destId="{9C44DEA0-9A73-4970-804F-EF680F141546}" srcOrd="0" destOrd="0" parTransId="{C4F3148E-CEE2-409C-A0F3-EB1717DAEEC5}" sibTransId="{D1C933AF-3801-4544-AE10-6EAEBED80290}"/>
    <dgm:cxn modelId="{F74A6FCC-9333-4677-AD02-56E2FCA2B69C}" type="presOf" srcId="{9FC576BF-B849-42AE-81FE-ECFBA765A3EE}" destId="{D586A91F-8E11-4653-91DA-5A07BABF5477}" srcOrd="0" destOrd="5" presId="urn:microsoft.com/office/officeart/2005/8/layout/vList6"/>
    <dgm:cxn modelId="{9AC313D1-5D93-4CCE-AD7E-DF30BE391C5B}" type="presOf" srcId="{2DF1DDCD-AAF8-496B-9BA5-4648DAA4F7E7}" destId="{58CC569E-3AEF-4A36-BB79-F902D17CE893}" srcOrd="0" destOrd="5" presId="urn:microsoft.com/office/officeart/2005/8/layout/vList6"/>
    <dgm:cxn modelId="{CE5E26D3-CB55-4A00-971C-54F77BA19165}" type="presOf" srcId="{A118F162-688E-4462-8FE3-D0FC2D0C135F}" destId="{58CC569E-3AEF-4A36-BB79-F902D17CE893}" srcOrd="0" destOrd="3" presId="urn:microsoft.com/office/officeart/2005/8/layout/vList6"/>
    <dgm:cxn modelId="{4458EED5-0388-4E53-90B0-0F66250E1377}" srcId="{A5814293-55F8-4596-B8B0-70400797CC5A}" destId="{BDFADFEE-AAE8-4359-8743-DFBB07560484}" srcOrd="9" destOrd="0" parTransId="{83DD503C-2A6E-4200-B31D-D57B5A209A6F}" sibTransId="{1BA6026C-AF7B-4E6A-A212-F1CBB806F0AA}"/>
    <dgm:cxn modelId="{7B1E06D6-EE1A-46A9-BB96-35F2C4336610}" srcId="{AF40BB1F-CBB7-409E-9BD1-255D16E7FE12}" destId="{A118F162-688E-4462-8FE3-D0FC2D0C135F}" srcOrd="3" destOrd="0" parTransId="{93A5A916-4C39-40E4-B77E-C025399DEF4D}" sibTransId="{383342A9-DE1B-4AE1-B152-64FDFA7435A6}"/>
    <dgm:cxn modelId="{DEFE32D7-C31D-4572-BF85-E9C976C2B7C1}" type="presOf" srcId="{EC7CA289-7111-4FF1-912D-3B6721F520ED}" destId="{D586A91F-8E11-4653-91DA-5A07BABF5477}" srcOrd="0" destOrd="1" presId="urn:microsoft.com/office/officeart/2005/8/layout/vList6"/>
    <dgm:cxn modelId="{31A8AEDA-B9DA-4A8D-900D-E7300BB635E5}" type="presOf" srcId="{9C44DEA0-9A73-4970-804F-EF680F141546}" destId="{58CC569E-3AEF-4A36-BB79-F902D17CE893}" srcOrd="0" destOrd="0" presId="urn:microsoft.com/office/officeart/2005/8/layout/vList6"/>
    <dgm:cxn modelId="{1871E6DA-C00C-44F1-9DD3-84886F5FC9DF}" srcId="{DA8FA5CF-706D-4066-AB8D-E7310C9E4FB5}" destId="{AF40BB1F-CBB7-409E-9BD1-255D16E7FE12}" srcOrd="0" destOrd="0" parTransId="{C8246228-6761-4288-B3AF-2FC30C875B8D}" sibTransId="{D1D87B8D-56D7-4751-9408-E0D126FF4725}"/>
    <dgm:cxn modelId="{354520DD-7CB9-4988-974C-DC946A2044C9}" type="presOf" srcId="{D53EBBF9-7F85-4411-8016-756C8A851E1A}" destId="{D586A91F-8E11-4653-91DA-5A07BABF5477}" srcOrd="0" destOrd="2" presId="urn:microsoft.com/office/officeart/2005/8/layout/vList6"/>
    <dgm:cxn modelId="{9D0C58F0-04CD-4C82-9012-90510EE9B2E1}" srcId="{A5814293-55F8-4596-B8B0-70400797CC5A}" destId="{D53EBBF9-7F85-4411-8016-756C8A851E1A}" srcOrd="2" destOrd="0" parTransId="{BD32DC21-E227-452A-B9A6-A78AFF216F58}" sibTransId="{EC0B1CD3-BC43-4B15-9CE6-48A93AB6293A}"/>
    <dgm:cxn modelId="{FB6414F1-F2EF-43D0-930A-58AA2C43C109}" srcId="{A5814293-55F8-4596-B8B0-70400797CC5A}" destId="{E7340465-BFD7-41D2-9369-0DC43F16AEA7}" srcOrd="3" destOrd="0" parTransId="{E943CBF1-0F45-4FA8-AACF-4058D36A0060}" sibTransId="{4B5F1649-067F-440F-A313-1FD1403E006C}"/>
    <dgm:cxn modelId="{6473C9F8-D886-494B-ADDB-00D216BBCCDA}" type="presOf" srcId="{E7340465-BFD7-41D2-9369-0DC43F16AEA7}" destId="{D586A91F-8E11-4653-91DA-5A07BABF5477}" srcOrd="0" destOrd="3" presId="urn:microsoft.com/office/officeart/2005/8/layout/vList6"/>
    <dgm:cxn modelId="{2C133AF9-31D2-4ED9-9E10-1D7FAA33B354}" srcId="{A5814293-55F8-4596-B8B0-70400797CC5A}" destId="{006980F9-9DD3-4F6B-A922-C8B691AAF4B6}" srcOrd="7" destOrd="0" parTransId="{D8CAECBF-3E6C-4786-9BBA-E6AACCA69DAC}" sibTransId="{CE9F5301-59E6-401A-8CAB-CEE8B7621C03}"/>
    <dgm:cxn modelId="{C3E5DD15-2CDF-420D-9E34-56E08B719BF4}" type="presParOf" srcId="{3166324F-39B7-4655-9E1E-80F8BD320DDF}" destId="{5C372387-9236-416B-99D8-7F0012DB5247}" srcOrd="0" destOrd="0" presId="urn:microsoft.com/office/officeart/2005/8/layout/vList6"/>
    <dgm:cxn modelId="{9F914802-804F-4910-905E-76A3878712BC}" type="presParOf" srcId="{5C372387-9236-416B-99D8-7F0012DB5247}" destId="{E1298AEC-2FE5-4D1D-9F45-FE52C1D452D2}" srcOrd="0" destOrd="0" presId="urn:microsoft.com/office/officeart/2005/8/layout/vList6"/>
    <dgm:cxn modelId="{8C335467-CE3C-487C-8EE6-433BA314DDF2}" type="presParOf" srcId="{5C372387-9236-416B-99D8-7F0012DB5247}" destId="{58CC569E-3AEF-4A36-BB79-F902D17CE893}" srcOrd="1" destOrd="0" presId="urn:microsoft.com/office/officeart/2005/8/layout/vList6"/>
    <dgm:cxn modelId="{28C6FFC6-01D0-4C5A-B88D-62A9D256F32D}" type="presParOf" srcId="{3166324F-39B7-4655-9E1E-80F8BD320DDF}" destId="{021DBB37-E8F6-434E-B2E3-31E9BF52A65F}" srcOrd="1" destOrd="0" presId="urn:microsoft.com/office/officeart/2005/8/layout/vList6"/>
    <dgm:cxn modelId="{BA561C04-9F51-4F16-93F1-DD0346B7B357}" type="presParOf" srcId="{3166324F-39B7-4655-9E1E-80F8BD320DDF}" destId="{E5A76BFB-A2F4-4E16-BBA5-E52E9E7388A8}" srcOrd="2" destOrd="0" presId="urn:microsoft.com/office/officeart/2005/8/layout/vList6"/>
    <dgm:cxn modelId="{94DA5CCF-A75D-42CD-9C0C-09862356CFC9}" type="presParOf" srcId="{E5A76BFB-A2F4-4E16-BBA5-E52E9E7388A8}" destId="{7DCDC106-151C-4C7A-9B38-885F4EDE0371}" srcOrd="0" destOrd="0" presId="urn:microsoft.com/office/officeart/2005/8/layout/vList6"/>
    <dgm:cxn modelId="{B473AE14-2A5D-48AB-91F8-4DFF47E8631F}" type="presParOf" srcId="{E5A76BFB-A2F4-4E16-BBA5-E52E9E7388A8}" destId="{D586A91F-8E11-4653-91DA-5A07BABF547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3586E4-6708-43BE-B07D-8AA093BC2E3E}" type="doc">
      <dgm:prSet loTypeId="urn:microsoft.com/office/officeart/2005/8/layout/hList9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fr-FR"/>
        </a:p>
      </dgm:t>
    </dgm:pt>
    <dgm:pt modelId="{92C2074E-D374-41A1-9D49-F670DA61DF41}">
      <dgm:prSet phldrT="[Texte]" custT="1"/>
      <dgm:spPr/>
      <dgm:t>
        <a:bodyPr/>
        <a:lstStyle/>
        <a:p>
          <a:r>
            <a:rPr lang="fr-FR" sz="1200" b="1" dirty="0"/>
            <a:t>Pilotage commercial </a:t>
          </a:r>
          <a:endParaRPr lang="fr-FR" sz="1200" dirty="0"/>
        </a:p>
      </dgm:t>
    </dgm:pt>
    <dgm:pt modelId="{ACDE05E7-3A25-471D-BEA2-3A43AD572419}" type="parTrans" cxnId="{42519622-61FC-44BC-BEE0-24EA7E2E951C}">
      <dgm:prSet/>
      <dgm:spPr/>
      <dgm:t>
        <a:bodyPr/>
        <a:lstStyle/>
        <a:p>
          <a:endParaRPr lang="fr-FR"/>
        </a:p>
      </dgm:t>
    </dgm:pt>
    <dgm:pt modelId="{A30096D7-E601-48B7-95F8-5055EDED9857}" type="sibTrans" cxnId="{42519622-61FC-44BC-BEE0-24EA7E2E951C}">
      <dgm:prSet/>
      <dgm:spPr/>
      <dgm:t>
        <a:bodyPr/>
        <a:lstStyle/>
        <a:p>
          <a:endParaRPr lang="fr-FR"/>
        </a:p>
      </dgm:t>
    </dgm:pt>
    <dgm:pt modelId="{E90DAB39-FFB0-47A3-B1D9-58DB94A35404}">
      <dgm:prSet phldrT="[Texte]" custT="1"/>
      <dgm:spPr/>
      <dgm:t>
        <a:bodyPr/>
        <a:lstStyle/>
        <a:p>
          <a:pPr algn="l"/>
          <a:r>
            <a:rPr lang="fr-FR" sz="1300" dirty="0"/>
            <a:t>Diffusion mensuelle des fichiers de reporting commerciaux sur les financements réalisés par établissement et par commerçant.</a:t>
          </a:r>
        </a:p>
        <a:p>
          <a:pPr algn="l"/>
          <a:endParaRPr lang="fr-FR" sz="1300" dirty="0"/>
        </a:p>
        <a:p>
          <a:pPr algn="l"/>
          <a:endParaRPr lang="fr-FR" sz="1300" dirty="0"/>
        </a:p>
        <a:p>
          <a:pPr algn="l"/>
          <a:endParaRPr lang="fr-FR" sz="1300" dirty="0"/>
        </a:p>
        <a:p>
          <a:pPr algn="l"/>
          <a:endParaRPr lang="fr-FR" sz="1300" dirty="0"/>
        </a:p>
      </dgm:t>
    </dgm:pt>
    <dgm:pt modelId="{8B4FAE8D-7CBE-4599-A3DF-E1E689BBC00F}" type="parTrans" cxnId="{6E73E449-0650-4BEF-B1D7-BAD95629D7AA}">
      <dgm:prSet/>
      <dgm:spPr/>
      <dgm:t>
        <a:bodyPr/>
        <a:lstStyle/>
        <a:p>
          <a:endParaRPr lang="fr-FR"/>
        </a:p>
      </dgm:t>
    </dgm:pt>
    <dgm:pt modelId="{236D99F2-5D32-43F0-BCA7-2D595128D3B9}" type="sibTrans" cxnId="{6E73E449-0650-4BEF-B1D7-BAD95629D7AA}">
      <dgm:prSet/>
      <dgm:spPr/>
      <dgm:t>
        <a:bodyPr/>
        <a:lstStyle/>
        <a:p>
          <a:endParaRPr lang="fr-FR"/>
        </a:p>
      </dgm:t>
    </dgm:pt>
    <dgm:pt modelId="{F19620B2-E49C-458C-9F29-B1721171AB13}">
      <dgm:prSet phldrT="[Texte]" custT="1"/>
      <dgm:spPr/>
      <dgm:t>
        <a:bodyPr/>
        <a:lstStyle/>
        <a:p>
          <a:r>
            <a:rPr lang="fr-FR" sz="1200" b="1" dirty="0"/>
            <a:t>Pilotage risques </a:t>
          </a:r>
          <a:endParaRPr lang="fr-FR" sz="1200" dirty="0"/>
        </a:p>
      </dgm:t>
    </dgm:pt>
    <dgm:pt modelId="{4DA6A691-923E-4889-B483-5A87D7EB9D0F}" type="parTrans" cxnId="{998B34C1-E553-4347-8B6D-A3077F82EF69}">
      <dgm:prSet/>
      <dgm:spPr/>
      <dgm:t>
        <a:bodyPr/>
        <a:lstStyle/>
        <a:p>
          <a:endParaRPr lang="fr-FR"/>
        </a:p>
      </dgm:t>
    </dgm:pt>
    <dgm:pt modelId="{AAF2F6AC-FBD5-4FD3-A65D-611531EADBD9}" type="sibTrans" cxnId="{998B34C1-E553-4347-8B6D-A3077F82EF69}">
      <dgm:prSet/>
      <dgm:spPr/>
      <dgm:t>
        <a:bodyPr/>
        <a:lstStyle/>
        <a:p>
          <a:endParaRPr lang="fr-FR"/>
        </a:p>
      </dgm:t>
    </dgm:pt>
    <dgm:pt modelId="{F2023FF0-2A53-4CD9-8729-640AEB1EB47A}">
      <dgm:prSet phldrT="[Texte]" custT="1"/>
      <dgm:spPr/>
      <dgm:t>
        <a:bodyPr/>
        <a:lstStyle/>
        <a:p>
          <a:r>
            <a:rPr lang="fr-FR" sz="1200" b="1" dirty="0"/>
            <a:t>Comptabilité/Finance </a:t>
          </a:r>
          <a:endParaRPr lang="fr-FR" sz="1200" dirty="0"/>
        </a:p>
      </dgm:t>
    </dgm:pt>
    <dgm:pt modelId="{049FA83F-1395-468E-AB63-E692F9E382DC}" type="parTrans" cxnId="{B6F857CB-F657-49D3-9245-19E8877729EB}">
      <dgm:prSet/>
      <dgm:spPr/>
      <dgm:t>
        <a:bodyPr/>
        <a:lstStyle/>
        <a:p>
          <a:endParaRPr lang="fr-FR"/>
        </a:p>
      </dgm:t>
    </dgm:pt>
    <dgm:pt modelId="{BCE8EA54-6D98-4686-9DE4-1DA0758AD719}" type="sibTrans" cxnId="{B6F857CB-F657-49D3-9245-19E8877729EB}">
      <dgm:prSet/>
      <dgm:spPr/>
      <dgm:t>
        <a:bodyPr/>
        <a:lstStyle/>
        <a:p>
          <a:endParaRPr lang="fr-FR"/>
        </a:p>
      </dgm:t>
    </dgm:pt>
    <dgm:pt modelId="{F6297ACC-80EB-43EF-9E13-927B0BE5E4AF}">
      <dgm:prSet custT="1"/>
      <dgm:spPr/>
      <dgm:t>
        <a:bodyPr/>
        <a:lstStyle/>
        <a:p>
          <a:pPr algn="l"/>
          <a:endParaRPr lang="fr-FR" sz="1300" dirty="0"/>
        </a:p>
        <a:p>
          <a:pPr algn="l"/>
          <a:r>
            <a:rPr lang="fr-FR" sz="1300" dirty="0"/>
            <a:t>Diffusion trimestrielle des fichiers de reporting sur le suivi du risque client des commerçants observés par établissement</a:t>
          </a:r>
        </a:p>
        <a:p>
          <a:pPr algn="l"/>
          <a:r>
            <a:rPr lang="fr-FR" sz="1300" dirty="0">
              <a:sym typeface="Wingdings" panose="05000000000000000000" pitchFamily="2" charset="2"/>
            </a:rPr>
            <a:t> Sans action pour l’établissement</a:t>
          </a:r>
        </a:p>
        <a:p>
          <a:pPr algn="l"/>
          <a:r>
            <a:rPr lang="fr-FR" sz="1300" dirty="0">
              <a:sym typeface="Wingdings" panose="05000000000000000000" pitchFamily="2" charset="2"/>
            </a:rPr>
            <a:t> Réponse et pédagogie sur demande des commerçants</a:t>
          </a:r>
        </a:p>
      </dgm:t>
    </dgm:pt>
    <dgm:pt modelId="{1C3A1CA2-AFB6-4C69-B046-F37ADBD19A4C}" type="parTrans" cxnId="{386DDCE1-CE4A-4F6D-9A91-AA68B4286BEF}">
      <dgm:prSet/>
      <dgm:spPr/>
      <dgm:t>
        <a:bodyPr/>
        <a:lstStyle/>
        <a:p>
          <a:endParaRPr lang="fr-FR"/>
        </a:p>
      </dgm:t>
    </dgm:pt>
    <dgm:pt modelId="{59BF5770-F839-4C25-AC2D-3B7A8C64733E}" type="sibTrans" cxnId="{386DDCE1-CE4A-4F6D-9A91-AA68B4286BEF}">
      <dgm:prSet/>
      <dgm:spPr/>
      <dgm:t>
        <a:bodyPr/>
        <a:lstStyle/>
        <a:p>
          <a:endParaRPr lang="fr-FR"/>
        </a:p>
      </dgm:t>
    </dgm:pt>
    <dgm:pt modelId="{12BAB39A-B53A-4CDE-A569-A704564D920B}">
      <dgm:prSet custT="1"/>
      <dgm:spPr/>
      <dgm:t>
        <a:bodyPr/>
        <a:lstStyle/>
        <a:p>
          <a:pPr algn="l"/>
          <a:r>
            <a:rPr lang="fr-FR" sz="1300" dirty="0"/>
            <a:t>Diffusion mensuelle des fichiers de reporting sur les commissions générées pour les établissements sur les financements 3x 4x Oney </a:t>
          </a:r>
          <a:r>
            <a:rPr lang="fr-FR" sz="600" dirty="0"/>
            <a:t>(1) </a:t>
          </a:r>
          <a:r>
            <a:rPr lang="fr-FR" sz="1300" dirty="0"/>
            <a:t>réalisés.</a:t>
          </a:r>
        </a:p>
        <a:p>
          <a:pPr algn="l"/>
          <a:endParaRPr lang="fr-FR" sz="1300" dirty="0"/>
        </a:p>
        <a:p>
          <a:pPr algn="l"/>
          <a:endParaRPr lang="fr-FR" sz="1300" dirty="0"/>
        </a:p>
        <a:p>
          <a:pPr algn="l"/>
          <a:endParaRPr lang="fr-FR" sz="1300" dirty="0"/>
        </a:p>
      </dgm:t>
    </dgm:pt>
    <dgm:pt modelId="{03698305-66CC-4221-8D5D-A62EC17CFE54}" type="parTrans" cxnId="{92C840BD-F858-477A-9696-692F3DA2BBEC}">
      <dgm:prSet/>
      <dgm:spPr/>
      <dgm:t>
        <a:bodyPr/>
        <a:lstStyle/>
        <a:p>
          <a:endParaRPr lang="fr-FR"/>
        </a:p>
      </dgm:t>
    </dgm:pt>
    <dgm:pt modelId="{53802ADA-2111-4406-AAED-C4A7C966E80B}" type="sibTrans" cxnId="{92C840BD-F858-477A-9696-692F3DA2BBEC}">
      <dgm:prSet/>
      <dgm:spPr/>
      <dgm:t>
        <a:bodyPr/>
        <a:lstStyle/>
        <a:p>
          <a:endParaRPr lang="fr-FR"/>
        </a:p>
      </dgm:t>
    </dgm:pt>
    <dgm:pt modelId="{EEC9E265-4C59-4599-97FE-03095F440C65}" type="pres">
      <dgm:prSet presAssocID="{163586E4-6708-43BE-B07D-8AA093BC2E3E}" presName="list" presStyleCnt="0">
        <dgm:presLayoutVars>
          <dgm:dir/>
          <dgm:animLvl val="lvl"/>
        </dgm:presLayoutVars>
      </dgm:prSet>
      <dgm:spPr/>
    </dgm:pt>
    <dgm:pt modelId="{3B1965C8-1312-437A-BD75-F836C40AB932}" type="pres">
      <dgm:prSet presAssocID="{92C2074E-D374-41A1-9D49-F670DA61DF41}" presName="posSpace" presStyleCnt="0"/>
      <dgm:spPr/>
    </dgm:pt>
    <dgm:pt modelId="{04B248CD-45C4-4C8C-B247-F8B8E2CDBF68}" type="pres">
      <dgm:prSet presAssocID="{92C2074E-D374-41A1-9D49-F670DA61DF41}" presName="vertFlow" presStyleCnt="0"/>
      <dgm:spPr/>
    </dgm:pt>
    <dgm:pt modelId="{BD11E5BD-6E48-476D-85EF-C153F983FEB7}" type="pres">
      <dgm:prSet presAssocID="{92C2074E-D374-41A1-9D49-F670DA61DF41}" presName="topSpace" presStyleCnt="0"/>
      <dgm:spPr/>
    </dgm:pt>
    <dgm:pt modelId="{83B93F7A-0CDC-408B-9896-096E83F13B0B}" type="pres">
      <dgm:prSet presAssocID="{92C2074E-D374-41A1-9D49-F670DA61DF41}" presName="firstComp" presStyleCnt="0"/>
      <dgm:spPr/>
    </dgm:pt>
    <dgm:pt modelId="{0A188F99-3427-4582-BED8-822E413421AB}" type="pres">
      <dgm:prSet presAssocID="{92C2074E-D374-41A1-9D49-F670DA61DF41}" presName="firstChild" presStyleLbl="bgAccFollowNode1" presStyleIdx="0" presStyleCnt="3" custScaleX="134436" custScaleY="353611" custLinFactNeighborX="38737" custLinFactNeighborY="71713"/>
      <dgm:spPr/>
    </dgm:pt>
    <dgm:pt modelId="{3BB82FFF-97FC-4DBD-AB56-127DAAF44941}" type="pres">
      <dgm:prSet presAssocID="{92C2074E-D374-41A1-9D49-F670DA61DF41}" presName="firstChildTx" presStyleLbl="bgAccFollowNode1" presStyleIdx="0" presStyleCnt="3">
        <dgm:presLayoutVars>
          <dgm:bulletEnabled val="1"/>
        </dgm:presLayoutVars>
      </dgm:prSet>
      <dgm:spPr/>
    </dgm:pt>
    <dgm:pt modelId="{55DDCA25-02CE-4582-BF99-304091FB6653}" type="pres">
      <dgm:prSet presAssocID="{92C2074E-D374-41A1-9D49-F670DA61DF41}" presName="negSpace" presStyleCnt="0"/>
      <dgm:spPr/>
    </dgm:pt>
    <dgm:pt modelId="{2B2D6359-96CE-4971-A109-19470EA77E38}" type="pres">
      <dgm:prSet presAssocID="{92C2074E-D374-41A1-9D49-F670DA61DF41}" presName="circle" presStyleLbl="node1" presStyleIdx="0" presStyleCnt="3" custScaleX="177313" custScaleY="171683" custLinFactNeighborX="-12658" custLinFactNeighborY="-34536"/>
      <dgm:spPr/>
    </dgm:pt>
    <dgm:pt modelId="{8404E710-7B30-4087-8A5F-CE6B51708634}" type="pres">
      <dgm:prSet presAssocID="{A30096D7-E601-48B7-95F8-5055EDED9857}" presName="transSpace" presStyleCnt="0"/>
      <dgm:spPr/>
    </dgm:pt>
    <dgm:pt modelId="{FC2D8BBD-ABC2-4752-9B04-67D3824ACB7B}" type="pres">
      <dgm:prSet presAssocID="{F19620B2-E49C-458C-9F29-B1721171AB13}" presName="posSpace" presStyleCnt="0"/>
      <dgm:spPr/>
    </dgm:pt>
    <dgm:pt modelId="{92D0990A-0EA9-4D0F-B868-7EF5B7AA5E5D}" type="pres">
      <dgm:prSet presAssocID="{F19620B2-E49C-458C-9F29-B1721171AB13}" presName="vertFlow" presStyleCnt="0"/>
      <dgm:spPr/>
    </dgm:pt>
    <dgm:pt modelId="{85F334F8-00E4-4E46-83EF-DF2E725CA179}" type="pres">
      <dgm:prSet presAssocID="{F19620B2-E49C-458C-9F29-B1721171AB13}" presName="topSpace" presStyleCnt="0"/>
      <dgm:spPr/>
    </dgm:pt>
    <dgm:pt modelId="{CFFB4CBB-C868-440A-A83A-DBF882E59B9C}" type="pres">
      <dgm:prSet presAssocID="{F19620B2-E49C-458C-9F29-B1721171AB13}" presName="firstComp" presStyleCnt="0"/>
      <dgm:spPr/>
    </dgm:pt>
    <dgm:pt modelId="{D0F87E91-6CDA-4C2A-B0CF-8BF3DE6234B1}" type="pres">
      <dgm:prSet presAssocID="{F19620B2-E49C-458C-9F29-B1721171AB13}" presName="firstChild" presStyleLbl="bgAccFollowNode1" presStyleIdx="1" presStyleCnt="3" custScaleX="135673" custScaleY="357710" custLinFactNeighborX="11238" custLinFactNeighborY="67614"/>
      <dgm:spPr/>
    </dgm:pt>
    <dgm:pt modelId="{6CED83A1-4594-4F56-A3B1-8D8B5812296F}" type="pres">
      <dgm:prSet presAssocID="{F19620B2-E49C-458C-9F29-B1721171AB13}" presName="firstChildTx" presStyleLbl="bgAccFollowNode1" presStyleIdx="1" presStyleCnt="3">
        <dgm:presLayoutVars>
          <dgm:bulletEnabled val="1"/>
        </dgm:presLayoutVars>
      </dgm:prSet>
      <dgm:spPr/>
    </dgm:pt>
    <dgm:pt modelId="{A0FF9B44-6271-48A9-B979-E8178DF37288}" type="pres">
      <dgm:prSet presAssocID="{F19620B2-E49C-458C-9F29-B1721171AB13}" presName="negSpace" presStyleCnt="0"/>
      <dgm:spPr/>
    </dgm:pt>
    <dgm:pt modelId="{800A189A-DBBA-4504-B1D9-93792F10BB5B}" type="pres">
      <dgm:prSet presAssocID="{F19620B2-E49C-458C-9F29-B1721171AB13}" presName="circle" presStyleLbl="node1" presStyleIdx="1" presStyleCnt="3" custScaleX="183190" custScaleY="169640" custLinFactNeighborX="-58132" custLinFactNeighborY="-33514"/>
      <dgm:spPr/>
    </dgm:pt>
    <dgm:pt modelId="{B883EF5A-2B97-4E10-9A87-27D1B909273F}" type="pres">
      <dgm:prSet presAssocID="{AAF2F6AC-FBD5-4FD3-A65D-611531EADBD9}" presName="transSpace" presStyleCnt="0"/>
      <dgm:spPr/>
    </dgm:pt>
    <dgm:pt modelId="{45DFF9D9-68E3-431C-9644-7EB03D497D95}" type="pres">
      <dgm:prSet presAssocID="{F2023FF0-2A53-4CD9-8729-640AEB1EB47A}" presName="posSpace" presStyleCnt="0"/>
      <dgm:spPr/>
    </dgm:pt>
    <dgm:pt modelId="{60A01BC4-539B-416B-ADEA-021F3E9BCA2F}" type="pres">
      <dgm:prSet presAssocID="{F2023FF0-2A53-4CD9-8729-640AEB1EB47A}" presName="vertFlow" presStyleCnt="0"/>
      <dgm:spPr/>
    </dgm:pt>
    <dgm:pt modelId="{F86BA950-152E-464B-9567-A203B5BA31B2}" type="pres">
      <dgm:prSet presAssocID="{F2023FF0-2A53-4CD9-8729-640AEB1EB47A}" presName="topSpace" presStyleCnt="0"/>
      <dgm:spPr/>
    </dgm:pt>
    <dgm:pt modelId="{9139C978-5B5B-4507-A1DB-9776F1C39B21}" type="pres">
      <dgm:prSet presAssocID="{F2023FF0-2A53-4CD9-8729-640AEB1EB47A}" presName="firstComp" presStyleCnt="0"/>
      <dgm:spPr/>
    </dgm:pt>
    <dgm:pt modelId="{04F6EB8C-5A85-4B17-BA16-0BC425F0075F}" type="pres">
      <dgm:prSet presAssocID="{F2023FF0-2A53-4CD9-8729-640AEB1EB47A}" presName="firstChild" presStyleLbl="bgAccFollowNode1" presStyleIdx="2" presStyleCnt="3" custScaleX="133528" custScaleY="354324" custLinFactNeighborX="-21855" custLinFactNeighborY="75378"/>
      <dgm:spPr/>
    </dgm:pt>
    <dgm:pt modelId="{ADF5EBC0-24D6-4EA1-8873-A5AA9FA1C840}" type="pres">
      <dgm:prSet presAssocID="{F2023FF0-2A53-4CD9-8729-640AEB1EB47A}" presName="firstChildTx" presStyleLbl="bgAccFollowNode1" presStyleIdx="2" presStyleCnt="3">
        <dgm:presLayoutVars>
          <dgm:bulletEnabled val="1"/>
        </dgm:presLayoutVars>
      </dgm:prSet>
      <dgm:spPr/>
    </dgm:pt>
    <dgm:pt modelId="{4CC4EE3D-2320-43BD-9374-7D342CFC4528}" type="pres">
      <dgm:prSet presAssocID="{F2023FF0-2A53-4CD9-8729-640AEB1EB47A}" presName="negSpace" presStyleCnt="0"/>
      <dgm:spPr/>
    </dgm:pt>
    <dgm:pt modelId="{FB26ABE7-570D-4B73-973E-19E447DFF947}" type="pres">
      <dgm:prSet presAssocID="{F2023FF0-2A53-4CD9-8729-640AEB1EB47A}" presName="circle" presStyleLbl="node1" presStyleIdx="2" presStyleCnt="3" custScaleX="174097" custScaleY="169350" custLinFactNeighborX="-57056" custLinFactNeighborY="-30024"/>
      <dgm:spPr/>
    </dgm:pt>
  </dgm:ptLst>
  <dgm:cxnLst>
    <dgm:cxn modelId="{3E6F5308-1DA2-4924-AF72-1BA3791F74F1}" type="presOf" srcId="{F6297ACC-80EB-43EF-9E13-927B0BE5E4AF}" destId="{D0F87E91-6CDA-4C2A-B0CF-8BF3DE6234B1}" srcOrd="0" destOrd="0" presId="urn:microsoft.com/office/officeart/2005/8/layout/hList9"/>
    <dgm:cxn modelId="{498A3921-577E-4130-A856-FBD6868C774C}" type="presOf" srcId="{92C2074E-D374-41A1-9D49-F670DA61DF41}" destId="{2B2D6359-96CE-4971-A109-19470EA77E38}" srcOrd="0" destOrd="0" presId="urn:microsoft.com/office/officeart/2005/8/layout/hList9"/>
    <dgm:cxn modelId="{42519622-61FC-44BC-BEE0-24EA7E2E951C}" srcId="{163586E4-6708-43BE-B07D-8AA093BC2E3E}" destId="{92C2074E-D374-41A1-9D49-F670DA61DF41}" srcOrd="0" destOrd="0" parTransId="{ACDE05E7-3A25-471D-BEA2-3A43AD572419}" sibTransId="{A30096D7-E601-48B7-95F8-5055EDED9857}"/>
    <dgm:cxn modelId="{09C69D31-C3BF-4FC2-B25D-F29945596940}" type="presOf" srcId="{E90DAB39-FFB0-47A3-B1D9-58DB94A35404}" destId="{3BB82FFF-97FC-4DBD-AB56-127DAAF44941}" srcOrd="1" destOrd="0" presId="urn:microsoft.com/office/officeart/2005/8/layout/hList9"/>
    <dgm:cxn modelId="{C5784039-873F-4415-90E4-331674C6D3CC}" type="presOf" srcId="{163586E4-6708-43BE-B07D-8AA093BC2E3E}" destId="{EEC9E265-4C59-4599-97FE-03095F440C65}" srcOrd="0" destOrd="0" presId="urn:microsoft.com/office/officeart/2005/8/layout/hList9"/>
    <dgm:cxn modelId="{6E73E449-0650-4BEF-B1D7-BAD95629D7AA}" srcId="{92C2074E-D374-41A1-9D49-F670DA61DF41}" destId="{E90DAB39-FFB0-47A3-B1D9-58DB94A35404}" srcOrd="0" destOrd="0" parTransId="{8B4FAE8D-7CBE-4599-A3DF-E1E689BBC00F}" sibTransId="{236D99F2-5D32-43F0-BCA7-2D595128D3B9}"/>
    <dgm:cxn modelId="{4789A27B-A97C-4DC4-9814-75FBC6A7647C}" type="presOf" srcId="{F19620B2-E49C-458C-9F29-B1721171AB13}" destId="{800A189A-DBBA-4504-B1D9-93792F10BB5B}" srcOrd="0" destOrd="0" presId="urn:microsoft.com/office/officeart/2005/8/layout/hList9"/>
    <dgm:cxn modelId="{6F1574A5-CE78-4F8C-A332-09490845C94B}" type="presOf" srcId="{12BAB39A-B53A-4CDE-A569-A704564D920B}" destId="{ADF5EBC0-24D6-4EA1-8873-A5AA9FA1C840}" srcOrd="1" destOrd="0" presId="urn:microsoft.com/office/officeart/2005/8/layout/hList9"/>
    <dgm:cxn modelId="{5F8CA7A7-AEB8-4F82-A282-23BCE3569544}" type="presOf" srcId="{12BAB39A-B53A-4CDE-A569-A704564D920B}" destId="{04F6EB8C-5A85-4B17-BA16-0BC425F0075F}" srcOrd="0" destOrd="0" presId="urn:microsoft.com/office/officeart/2005/8/layout/hList9"/>
    <dgm:cxn modelId="{1DBE6EB5-9125-48B4-8E81-4DC2A4958894}" type="presOf" srcId="{F2023FF0-2A53-4CD9-8729-640AEB1EB47A}" destId="{FB26ABE7-570D-4B73-973E-19E447DFF947}" srcOrd="0" destOrd="0" presId="urn:microsoft.com/office/officeart/2005/8/layout/hList9"/>
    <dgm:cxn modelId="{92C840BD-F858-477A-9696-692F3DA2BBEC}" srcId="{F2023FF0-2A53-4CD9-8729-640AEB1EB47A}" destId="{12BAB39A-B53A-4CDE-A569-A704564D920B}" srcOrd="0" destOrd="0" parTransId="{03698305-66CC-4221-8D5D-A62EC17CFE54}" sibTransId="{53802ADA-2111-4406-AAED-C4A7C966E80B}"/>
    <dgm:cxn modelId="{998B34C1-E553-4347-8B6D-A3077F82EF69}" srcId="{163586E4-6708-43BE-B07D-8AA093BC2E3E}" destId="{F19620B2-E49C-458C-9F29-B1721171AB13}" srcOrd="1" destOrd="0" parTransId="{4DA6A691-923E-4889-B483-5A87D7EB9D0F}" sibTransId="{AAF2F6AC-FBD5-4FD3-A65D-611531EADBD9}"/>
    <dgm:cxn modelId="{B6F857CB-F657-49D3-9245-19E8877729EB}" srcId="{163586E4-6708-43BE-B07D-8AA093BC2E3E}" destId="{F2023FF0-2A53-4CD9-8729-640AEB1EB47A}" srcOrd="2" destOrd="0" parTransId="{049FA83F-1395-468E-AB63-E692F9E382DC}" sibTransId="{BCE8EA54-6D98-4686-9DE4-1DA0758AD719}"/>
    <dgm:cxn modelId="{EF982AD1-8946-430B-81C5-ABA4BAE35D49}" type="presOf" srcId="{E90DAB39-FFB0-47A3-B1D9-58DB94A35404}" destId="{0A188F99-3427-4582-BED8-822E413421AB}" srcOrd="0" destOrd="0" presId="urn:microsoft.com/office/officeart/2005/8/layout/hList9"/>
    <dgm:cxn modelId="{15E744D5-3767-423C-AA3B-C7B45FE34165}" type="presOf" srcId="{F6297ACC-80EB-43EF-9E13-927B0BE5E4AF}" destId="{6CED83A1-4594-4F56-A3B1-8D8B5812296F}" srcOrd="1" destOrd="0" presId="urn:microsoft.com/office/officeart/2005/8/layout/hList9"/>
    <dgm:cxn modelId="{386DDCE1-CE4A-4F6D-9A91-AA68B4286BEF}" srcId="{F19620B2-E49C-458C-9F29-B1721171AB13}" destId="{F6297ACC-80EB-43EF-9E13-927B0BE5E4AF}" srcOrd="0" destOrd="0" parTransId="{1C3A1CA2-AFB6-4C69-B046-F37ADBD19A4C}" sibTransId="{59BF5770-F839-4C25-AC2D-3B7A8C64733E}"/>
    <dgm:cxn modelId="{4C46E503-4B35-419A-888F-47F8BE5F9793}" type="presParOf" srcId="{EEC9E265-4C59-4599-97FE-03095F440C65}" destId="{3B1965C8-1312-437A-BD75-F836C40AB932}" srcOrd="0" destOrd="0" presId="urn:microsoft.com/office/officeart/2005/8/layout/hList9"/>
    <dgm:cxn modelId="{77841B4A-1A6A-4908-BC91-AC36923329CB}" type="presParOf" srcId="{EEC9E265-4C59-4599-97FE-03095F440C65}" destId="{04B248CD-45C4-4C8C-B247-F8B8E2CDBF68}" srcOrd="1" destOrd="0" presId="urn:microsoft.com/office/officeart/2005/8/layout/hList9"/>
    <dgm:cxn modelId="{B8E8FC91-0D5A-483A-B419-7868D5F8C1E1}" type="presParOf" srcId="{04B248CD-45C4-4C8C-B247-F8B8E2CDBF68}" destId="{BD11E5BD-6E48-476D-85EF-C153F983FEB7}" srcOrd="0" destOrd="0" presId="urn:microsoft.com/office/officeart/2005/8/layout/hList9"/>
    <dgm:cxn modelId="{13DBB931-2A0D-4760-8F0C-544080D58DC7}" type="presParOf" srcId="{04B248CD-45C4-4C8C-B247-F8B8E2CDBF68}" destId="{83B93F7A-0CDC-408B-9896-096E83F13B0B}" srcOrd="1" destOrd="0" presId="urn:microsoft.com/office/officeart/2005/8/layout/hList9"/>
    <dgm:cxn modelId="{F773D025-D1F2-49D9-81C7-71A9D38FE65E}" type="presParOf" srcId="{83B93F7A-0CDC-408B-9896-096E83F13B0B}" destId="{0A188F99-3427-4582-BED8-822E413421AB}" srcOrd="0" destOrd="0" presId="urn:microsoft.com/office/officeart/2005/8/layout/hList9"/>
    <dgm:cxn modelId="{8428485B-E68E-41F4-951E-07F08470C058}" type="presParOf" srcId="{83B93F7A-0CDC-408B-9896-096E83F13B0B}" destId="{3BB82FFF-97FC-4DBD-AB56-127DAAF44941}" srcOrd="1" destOrd="0" presId="urn:microsoft.com/office/officeart/2005/8/layout/hList9"/>
    <dgm:cxn modelId="{B74DDC34-6F95-42A6-A894-BC731A69B074}" type="presParOf" srcId="{EEC9E265-4C59-4599-97FE-03095F440C65}" destId="{55DDCA25-02CE-4582-BF99-304091FB6653}" srcOrd="2" destOrd="0" presId="urn:microsoft.com/office/officeart/2005/8/layout/hList9"/>
    <dgm:cxn modelId="{70D98056-08A8-4FF9-A736-6C1DB4FB7C86}" type="presParOf" srcId="{EEC9E265-4C59-4599-97FE-03095F440C65}" destId="{2B2D6359-96CE-4971-A109-19470EA77E38}" srcOrd="3" destOrd="0" presId="urn:microsoft.com/office/officeart/2005/8/layout/hList9"/>
    <dgm:cxn modelId="{EF26C1D9-762F-4B66-B8DC-99836B132439}" type="presParOf" srcId="{EEC9E265-4C59-4599-97FE-03095F440C65}" destId="{8404E710-7B30-4087-8A5F-CE6B51708634}" srcOrd="4" destOrd="0" presId="urn:microsoft.com/office/officeart/2005/8/layout/hList9"/>
    <dgm:cxn modelId="{61D188D6-F440-4E96-AEA3-988EC5DDA945}" type="presParOf" srcId="{EEC9E265-4C59-4599-97FE-03095F440C65}" destId="{FC2D8BBD-ABC2-4752-9B04-67D3824ACB7B}" srcOrd="5" destOrd="0" presId="urn:microsoft.com/office/officeart/2005/8/layout/hList9"/>
    <dgm:cxn modelId="{0B44C825-0C04-472D-9251-40D9DD20A849}" type="presParOf" srcId="{EEC9E265-4C59-4599-97FE-03095F440C65}" destId="{92D0990A-0EA9-4D0F-B868-7EF5B7AA5E5D}" srcOrd="6" destOrd="0" presId="urn:microsoft.com/office/officeart/2005/8/layout/hList9"/>
    <dgm:cxn modelId="{347A9ACB-6D0E-455A-9DDE-381A1240706E}" type="presParOf" srcId="{92D0990A-0EA9-4D0F-B868-7EF5B7AA5E5D}" destId="{85F334F8-00E4-4E46-83EF-DF2E725CA179}" srcOrd="0" destOrd="0" presId="urn:microsoft.com/office/officeart/2005/8/layout/hList9"/>
    <dgm:cxn modelId="{4D9A0564-9FEB-426B-B94E-75A29D7A7CEF}" type="presParOf" srcId="{92D0990A-0EA9-4D0F-B868-7EF5B7AA5E5D}" destId="{CFFB4CBB-C868-440A-A83A-DBF882E59B9C}" srcOrd="1" destOrd="0" presId="urn:microsoft.com/office/officeart/2005/8/layout/hList9"/>
    <dgm:cxn modelId="{AD787E4C-D1B9-4A17-A204-3924CC9123AF}" type="presParOf" srcId="{CFFB4CBB-C868-440A-A83A-DBF882E59B9C}" destId="{D0F87E91-6CDA-4C2A-B0CF-8BF3DE6234B1}" srcOrd="0" destOrd="0" presId="urn:microsoft.com/office/officeart/2005/8/layout/hList9"/>
    <dgm:cxn modelId="{85F15B1C-1F87-45C0-BE08-9ACEA8BF1B45}" type="presParOf" srcId="{CFFB4CBB-C868-440A-A83A-DBF882E59B9C}" destId="{6CED83A1-4594-4F56-A3B1-8D8B5812296F}" srcOrd="1" destOrd="0" presId="urn:microsoft.com/office/officeart/2005/8/layout/hList9"/>
    <dgm:cxn modelId="{41510E94-E303-4375-A567-837BCC7958A6}" type="presParOf" srcId="{EEC9E265-4C59-4599-97FE-03095F440C65}" destId="{A0FF9B44-6271-48A9-B979-E8178DF37288}" srcOrd="7" destOrd="0" presId="urn:microsoft.com/office/officeart/2005/8/layout/hList9"/>
    <dgm:cxn modelId="{7991DEF0-E066-466F-843A-0559DFB60B82}" type="presParOf" srcId="{EEC9E265-4C59-4599-97FE-03095F440C65}" destId="{800A189A-DBBA-4504-B1D9-93792F10BB5B}" srcOrd="8" destOrd="0" presId="urn:microsoft.com/office/officeart/2005/8/layout/hList9"/>
    <dgm:cxn modelId="{1A7A18B0-1A80-43EE-B251-3531133C34E9}" type="presParOf" srcId="{EEC9E265-4C59-4599-97FE-03095F440C65}" destId="{B883EF5A-2B97-4E10-9A87-27D1B909273F}" srcOrd="9" destOrd="0" presId="urn:microsoft.com/office/officeart/2005/8/layout/hList9"/>
    <dgm:cxn modelId="{7C7C925A-D11A-48DB-8918-83A6904D95A3}" type="presParOf" srcId="{EEC9E265-4C59-4599-97FE-03095F440C65}" destId="{45DFF9D9-68E3-431C-9644-7EB03D497D95}" srcOrd="10" destOrd="0" presId="urn:microsoft.com/office/officeart/2005/8/layout/hList9"/>
    <dgm:cxn modelId="{9D79E6DF-3CB2-4992-A0F5-655101AD7D60}" type="presParOf" srcId="{EEC9E265-4C59-4599-97FE-03095F440C65}" destId="{60A01BC4-539B-416B-ADEA-021F3E9BCA2F}" srcOrd="11" destOrd="0" presId="urn:microsoft.com/office/officeart/2005/8/layout/hList9"/>
    <dgm:cxn modelId="{9E514F99-11C3-4052-8906-C431A870D6AE}" type="presParOf" srcId="{60A01BC4-539B-416B-ADEA-021F3E9BCA2F}" destId="{F86BA950-152E-464B-9567-A203B5BA31B2}" srcOrd="0" destOrd="0" presId="urn:microsoft.com/office/officeart/2005/8/layout/hList9"/>
    <dgm:cxn modelId="{45A8CEB8-F063-472A-BFC6-53EE4E155A12}" type="presParOf" srcId="{60A01BC4-539B-416B-ADEA-021F3E9BCA2F}" destId="{9139C978-5B5B-4507-A1DB-9776F1C39B21}" srcOrd="1" destOrd="0" presId="urn:microsoft.com/office/officeart/2005/8/layout/hList9"/>
    <dgm:cxn modelId="{9D6AE12D-E4C3-47A6-9F6B-34EED049AE4D}" type="presParOf" srcId="{9139C978-5B5B-4507-A1DB-9776F1C39B21}" destId="{04F6EB8C-5A85-4B17-BA16-0BC425F0075F}" srcOrd="0" destOrd="0" presId="urn:microsoft.com/office/officeart/2005/8/layout/hList9"/>
    <dgm:cxn modelId="{B43DB8FC-09B1-47E1-AAAC-F3ED663DBF99}" type="presParOf" srcId="{9139C978-5B5B-4507-A1DB-9776F1C39B21}" destId="{ADF5EBC0-24D6-4EA1-8873-A5AA9FA1C840}" srcOrd="1" destOrd="0" presId="urn:microsoft.com/office/officeart/2005/8/layout/hList9"/>
    <dgm:cxn modelId="{7C7A0A93-1BC1-45B4-8E6E-2C3A2E4526E4}" type="presParOf" srcId="{EEC9E265-4C59-4599-97FE-03095F440C65}" destId="{4CC4EE3D-2320-43BD-9374-7D342CFC4528}" srcOrd="12" destOrd="0" presId="urn:microsoft.com/office/officeart/2005/8/layout/hList9"/>
    <dgm:cxn modelId="{A0A155EA-FEA5-4D01-8C63-AE8B891A8CE1}" type="presParOf" srcId="{EEC9E265-4C59-4599-97FE-03095F440C65}" destId="{FB26ABE7-570D-4B73-973E-19E447DFF947}" srcOrd="1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9B92C4-4CCE-4D7C-9F3A-B486673EC451}">
      <dsp:nvSpPr>
        <dsp:cNvPr id="0" name=""/>
        <dsp:cNvSpPr/>
      </dsp:nvSpPr>
      <dsp:spPr>
        <a:xfrm>
          <a:off x="-2030636" y="-316179"/>
          <a:ext cx="2439213" cy="2439213"/>
        </a:xfrm>
        <a:prstGeom prst="blockArc">
          <a:avLst>
            <a:gd name="adj1" fmla="val 18900000"/>
            <a:gd name="adj2" fmla="val 2700000"/>
            <a:gd name="adj3" fmla="val 660"/>
          </a:avLst>
        </a:prstGeom>
        <a:noFill/>
        <a:ln w="25400" cap="flat" cmpd="sng" algn="ctr">
          <a:solidFill>
            <a:srgbClr val="581D7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9CAC74-2A82-461D-8816-EBE721D32C0D}">
      <dsp:nvSpPr>
        <dsp:cNvPr id="0" name=""/>
        <dsp:cNvSpPr/>
      </dsp:nvSpPr>
      <dsp:spPr>
        <a:xfrm>
          <a:off x="326994" y="160543"/>
          <a:ext cx="4328441" cy="698817"/>
        </a:xfrm>
        <a:prstGeom prst="rect">
          <a:avLst/>
        </a:prstGeom>
        <a:solidFill>
          <a:srgbClr val="D6D2E3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9720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>
              <a:solidFill>
                <a:srgbClr val="000000"/>
              </a:solidFill>
              <a:latin typeface="Arial"/>
              <a:ea typeface="+mn-ea"/>
              <a:cs typeface="+mn-cs"/>
            </a:rPr>
            <a:t>Professions libérales de Santé (dentaire, optique,…) génératrices de financements élevés</a:t>
          </a:r>
        </a:p>
      </dsp:txBody>
      <dsp:txXfrm>
        <a:off x="326994" y="160543"/>
        <a:ext cx="4328441" cy="698817"/>
      </dsp:txXfrm>
    </dsp:sp>
    <dsp:sp modelId="{B735BB5E-91BF-4F9A-BCBA-DE785B695624}">
      <dsp:nvSpPr>
        <dsp:cNvPr id="0" name=""/>
        <dsp:cNvSpPr/>
      </dsp:nvSpPr>
      <dsp:spPr>
        <a:xfrm>
          <a:off x="9531" y="193604"/>
          <a:ext cx="645227" cy="645227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9C56DC-110A-400C-9CD8-AFB958438079}">
      <dsp:nvSpPr>
        <dsp:cNvPr id="0" name=""/>
        <dsp:cNvSpPr/>
      </dsp:nvSpPr>
      <dsp:spPr>
        <a:xfrm>
          <a:off x="332145" y="1032545"/>
          <a:ext cx="4328441" cy="516182"/>
        </a:xfrm>
        <a:prstGeom prst="rect">
          <a:avLst/>
        </a:prstGeom>
        <a:solidFill>
          <a:srgbClr val="D6D2E3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9720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>
              <a:solidFill>
                <a:srgbClr val="000000"/>
              </a:solidFill>
              <a:latin typeface="Arial"/>
              <a:ea typeface="+mn-ea"/>
              <a:cs typeface="+mn-cs"/>
            </a:rPr>
            <a:t>Clients non équipés de TPE</a:t>
          </a:r>
        </a:p>
      </dsp:txBody>
      <dsp:txXfrm>
        <a:off x="332145" y="1032545"/>
        <a:ext cx="4328441" cy="516182"/>
      </dsp:txXfrm>
    </dsp:sp>
    <dsp:sp modelId="{1ACF8E38-728C-49BE-85A4-A87726EBBFBB}">
      <dsp:nvSpPr>
        <dsp:cNvPr id="0" name=""/>
        <dsp:cNvSpPr/>
      </dsp:nvSpPr>
      <dsp:spPr>
        <a:xfrm>
          <a:off x="9531" y="968022"/>
          <a:ext cx="645227" cy="645227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CC569E-3AEF-4A36-BB79-F902D17CE893}">
      <dsp:nvSpPr>
        <dsp:cNvPr id="0" name=""/>
        <dsp:cNvSpPr/>
      </dsp:nvSpPr>
      <dsp:spPr>
        <a:xfrm>
          <a:off x="2794551" y="0"/>
          <a:ext cx="7146859" cy="229981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" tIns="5715" rIns="5715" bIns="5715" numCol="1" spcCol="1270" anchor="t" anchorCtr="0">
          <a:noAutofit/>
        </a:bodyPr>
        <a:lstStyle/>
        <a:p>
          <a:pPr marL="57150" lvl="1" indent="-57150" algn="just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r-FR" sz="900" kern="1200" dirty="0"/>
        </a:p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r-FR" sz="1200" kern="1200" dirty="0"/>
        </a:p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200" kern="1200" dirty="0"/>
            <a:t>Clients professionnels et entreprises de proximité de la Caisse d’Epargne s’adressant à une clientèle d’acheteurs particuliers </a:t>
          </a:r>
        </a:p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200" kern="1200" dirty="0"/>
            <a:t>Sans minimum de chiffre d’affaires avec un maximum de 20 Millions d’euros</a:t>
          </a:r>
        </a:p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200" kern="1200" dirty="0"/>
            <a:t>En accord avec la politique commerciale du groupe (</a:t>
          </a:r>
          <a:r>
            <a:rPr lang="fr-FR" sz="1200" kern="1200" dirty="0" err="1"/>
            <a:t>cf</a:t>
          </a:r>
          <a:r>
            <a:rPr lang="fr-FR" sz="1200" kern="1200" dirty="0"/>
            <a:t> liste, page suivante)</a:t>
          </a:r>
        </a:p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200" kern="1200" dirty="0"/>
            <a:t>Ayant une note bancaire ≤ 8 ou une note CORP ≤ 15</a:t>
          </a:r>
        </a:p>
      </dsp:txBody>
      <dsp:txXfrm>
        <a:off x="2794551" y="287477"/>
        <a:ext cx="6284428" cy="1724862"/>
      </dsp:txXfrm>
    </dsp:sp>
    <dsp:sp modelId="{E1298AEC-2FE5-4D1D-9F45-FE52C1D452D2}">
      <dsp:nvSpPr>
        <dsp:cNvPr id="0" name=""/>
        <dsp:cNvSpPr/>
      </dsp:nvSpPr>
      <dsp:spPr>
        <a:xfrm>
          <a:off x="4846" y="589"/>
          <a:ext cx="2789704" cy="2299816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Commerçant</a:t>
          </a:r>
        </a:p>
      </dsp:txBody>
      <dsp:txXfrm>
        <a:off x="117114" y="112857"/>
        <a:ext cx="2565168" cy="2075280"/>
      </dsp:txXfrm>
    </dsp:sp>
    <dsp:sp modelId="{D586A91F-8E11-4653-91DA-5A07BABF5477}">
      <dsp:nvSpPr>
        <dsp:cNvPr id="0" name=""/>
        <dsp:cNvSpPr/>
      </dsp:nvSpPr>
      <dsp:spPr>
        <a:xfrm>
          <a:off x="2882236" y="2499132"/>
          <a:ext cx="6967293" cy="229981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" tIns="5715" rIns="5715" bIns="5715" numCol="1" spcCol="1270" anchor="t" anchorCtr="0">
          <a:noAutofit/>
        </a:bodyPr>
        <a:lstStyle/>
        <a:p>
          <a:pPr marL="57150" lvl="1" indent="0" algn="just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r-FR" sz="900" kern="1200" dirty="0"/>
        </a:p>
        <a:p>
          <a:pPr marL="57150" lvl="1" indent="0" algn="just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200" kern="1200" dirty="0"/>
            <a:t>Être une personne physique </a:t>
          </a:r>
        </a:p>
        <a:p>
          <a:pPr marL="57150" lvl="1" indent="0" algn="just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200" kern="1200" dirty="0"/>
            <a:t>Particulier</a:t>
          </a:r>
        </a:p>
        <a:p>
          <a:pPr marL="57150" lvl="1" indent="0" algn="just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200" kern="1200" dirty="0"/>
            <a:t>Majeur</a:t>
          </a:r>
        </a:p>
        <a:p>
          <a:pPr marL="57150" lvl="1" indent="0" algn="just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200" kern="1200" dirty="0"/>
            <a:t>Résidant en France (métropolitaine et DOM)</a:t>
          </a:r>
        </a:p>
        <a:p>
          <a:pPr marL="57150" lvl="1" indent="0" algn="just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200" kern="1200" dirty="0"/>
            <a:t>Possédant une carte bancaire Visa ou Mastercard (hors Maestro, Electron et American Express).</a:t>
          </a:r>
        </a:p>
        <a:p>
          <a:pPr marL="57150" lvl="1" indent="0" algn="just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200" kern="1200" dirty="0"/>
            <a:t>Ayant effectué un achat sur des dépenses non professionnelles</a:t>
          </a:r>
        </a:p>
        <a:p>
          <a:pPr marL="57150" lvl="1" indent="0" algn="just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200" kern="1200" dirty="0"/>
            <a:t>La date de validité de la carte bancaire utilisée pour le paiement doit être d’une durée supérieure à celle de la durée du financement choisi.</a:t>
          </a:r>
        </a:p>
        <a:p>
          <a:pPr marL="285750" lvl="1" indent="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r-FR" sz="3600" kern="1200" dirty="0"/>
        </a:p>
        <a:p>
          <a:pPr marL="57150" lvl="1" indent="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r-FR" sz="700" kern="1200" dirty="0"/>
        </a:p>
        <a:p>
          <a:pPr marL="57150" lvl="1" indent="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r-FR" sz="700" kern="1200" dirty="0"/>
        </a:p>
      </dsp:txBody>
      <dsp:txXfrm>
        <a:off x="2882236" y="2786609"/>
        <a:ext cx="6104862" cy="1724862"/>
      </dsp:txXfrm>
    </dsp:sp>
    <dsp:sp modelId="{7DCDC106-151C-4C7A-9B38-885F4EDE0371}">
      <dsp:nvSpPr>
        <dsp:cNvPr id="0" name=""/>
        <dsp:cNvSpPr/>
      </dsp:nvSpPr>
      <dsp:spPr>
        <a:xfrm>
          <a:off x="0" y="2530387"/>
          <a:ext cx="2905898" cy="2299816"/>
        </a:xfrm>
        <a:prstGeom prst="roundRect">
          <a:avLst/>
        </a:prstGeom>
        <a:solidFill>
          <a:schemeClr val="accent1">
            <a:shade val="80000"/>
            <a:hueOff val="379263"/>
            <a:satOff val="-35618"/>
            <a:lumOff val="3338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Client final</a:t>
          </a:r>
        </a:p>
      </dsp:txBody>
      <dsp:txXfrm>
        <a:off x="112268" y="2642655"/>
        <a:ext cx="2681362" cy="20752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188F99-3427-4582-BED8-822E413421AB}">
      <dsp:nvSpPr>
        <dsp:cNvPr id="0" name=""/>
        <dsp:cNvSpPr/>
      </dsp:nvSpPr>
      <dsp:spPr>
        <a:xfrm>
          <a:off x="407292" y="1370103"/>
          <a:ext cx="2057872" cy="2685584"/>
        </a:xfrm>
        <a:prstGeom prst="rect">
          <a:avLst/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2456" rIns="92456" bIns="92456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/>
            <a:t>Diffusion mensuelle des fichiers de reporting commerciaux sur les financements réalisés par établissement et par commerçant.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300" kern="1200" dirty="0"/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300" kern="1200" dirty="0"/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300" kern="1200" dirty="0"/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300" kern="1200" dirty="0"/>
        </a:p>
      </dsp:txBody>
      <dsp:txXfrm>
        <a:off x="736551" y="1370103"/>
        <a:ext cx="1728612" cy="2685584"/>
      </dsp:txXfrm>
    </dsp:sp>
    <dsp:sp modelId="{2B2D6359-96CE-4971-A109-19470EA77E38}">
      <dsp:nvSpPr>
        <dsp:cNvPr id="0" name=""/>
        <dsp:cNvSpPr/>
      </dsp:nvSpPr>
      <dsp:spPr>
        <a:xfrm>
          <a:off x="0" y="259662"/>
          <a:ext cx="1345973" cy="1303236"/>
        </a:xfrm>
        <a:prstGeom prst="ellips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kern="1200" dirty="0"/>
            <a:t>Pilotage commercial </a:t>
          </a:r>
          <a:endParaRPr lang="fr-FR" sz="1200" kern="1200" dirty="0"/>
        </a:p>
      </dsp:txBody>
      <dsp:txXfrm>
        <a:off x="197113" y="450516"/>
        <a:ext cx="951747" cy="921528"/>
      </dsp:txXfrm>
    </dsp:sp>
    <dsp:sp modelId="{D0F87E91-6CDA-4C2A-B0CF-8BF3DE6234B1}">
      <dsp:nvSpPr>
        <dsp:cNvPr id="0" name=""/>
        <dsp:cNvSpPr/>
      </dsp:nvSpPr>
      <dsp:spPr>
        <a:xfrm>
          <a:off x="3391781" y="1338972"/>
          <a:ext cx="2095916" cy="2716715"/>
        </a:xfrm>
        <a:prstGeom prst="rect">
          <a:avLst/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2456" rIns="92456" bIns="92456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300" kern="1200" dirty="0"/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/>
            <a:t>Diffusion trimestrielle des fichiers de reporting sur le suivi du risque client des commerçants observés par établissement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>
              <a:sym typeface="Wingdings" panose="05000000000000000000" pitchFamily="2" charset="2"/>
            </a:rPr>
            <a:t> Sans action pour l’établissement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>
              <a:sym typeface="Wingdings" panose="05000000000000000000" pitchFamily="2" charset="2"/>
            </a:rPr>
            <a:t> Réponse et pédagogie sur demande des commerçants</a:t>
          </a:r>
        </a:p>
      </dsp:txBody>
      <dsp:txXfrm>
        <a:off x="3727127" y="1338972"/>
        <a:ext cx="1760570" cy="2716715"/>
      </dsp:txXfrm>
    </dsp:sp>
    <dsp:sp modelId="{800A189A-DBBA-4504-B1D9-93792F10BB5B}">
      <dsp:nvSpPr>
        <dsp:cNvPr id="0" name=""/>
        <dsp:cNvSpPr/>
      </dsp:nvSpPr>
      <dsp:spPr>
        <a:xfrm>
          <a:off x="2906256" y="267420"/>
          <a:ext cx="1390585" cy="1287728"/>
        </a:xfrm>
        <a:prstGeom prst="ellipse">
          <a:avLst/>
        </a:prstGeom>
        <a:solidFill>
          <a:schemeClr val="accent1">
            <a:shade val="50000"/>
            <a:hueOff val="265192"/>
            <a:satOff val="-27191"/>
            <a:lumOff val="3251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kern="1200" dirty="0"/>
            <a:t>Pilotage risques </a:t>
          </a:r>
          <a:endParaRPr lang="fr-FR" sz="1200" kern="1200" dirty="0"/>
        </a:p>
      </dsp:txBody>
      <dsp:txXfrm>
        <a:off x="3109902" y="456003"/>
        <a:ext cx="983293" cy="910562"/>
      </dsp:txXfrm>
    </dsp:sp>
    <dsp:sp modelId="{04F6EB8C-5A85-4B17-BA16-0BC425F0075F}">
      <dsp:nvSpPr>
        <dsp:cNvPr id="0" name=""/>
        <dsp:cNvSpPr/>
      </dsp:nvSpPr>
      <dsp:spPr>
        <a:xfrm>
          <a:off x="6372390" y="1373000"/>
          <a:ext cx="2030167" cy="2690999"/>
        </a:xfrm>
        <a:prstGeom prst="rect">
          <a:avLst/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2456" rIns="92456" bIns="92456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/>
            <a:t>Diffusion mensuelle des fichiers de reporting sur les commissions générées pour les établissements sur les financements 3x 4x Oney </a:t>
          </a:r>
          <a:r>
            <a:rPr lang="fr-FR" sz="600" kern="1200" dirty="0"/>
            <a:t>(1) </a:t>
          </a:r>
          <a:r>
            <a:rPr lang="fr-FR" sz="1300" kern="1200" dirty="0"/>
            <a:t>réalisés.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300" kern="1200" dirty="0"/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300" kern="1200" dirty="0"/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300" kern="1200" dirty="0"/>
        </a:p>
      </dsp:txBody>
      <dsp:txXfrm>
        <a:off x="6697217" y="1373000"/>
        <a:ext cx="1705340" cy="2690999"/>
      </dsp:txXfrm>
    </dsp:sp>
    <dsp:sp modelId="{FB26ABE7-570D-4B73-973E-19E447DFF947}">
      <dsp:nvSpPr>
        <dsp:cNvPr id="0" name=""/>
        <dsp:cNvSpPr/>
      </dsp:nvSpPr>
      <dsp:spPr>
        <a:xfrm>
          <a:off x="5992774" y="293912"/>
          <a:ext cx="1321561" cy="1285526"/>
        </a:xfrm>
        <a:prstGeom prst="ellipse">
          <a:avLst/>
        </a:prstGeom>
        <a:solidFill>
          <a:schemeClr val="accent1">
            <a:shade val="50000"/>
            <a:hueOff val="265192"/>
            <a:satOff val="-27191"/>
            <a:lumOff val="3251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kern="1200" dirty="0"/>
            <a:t>Comptabilité/Finance </a:t>
          </a:r>
          <a:endParaRPr lang="fr-FR" sz="1200" kern="1200" dirty="0"/>
        </a:p>
      </dsp:txBody>
      <dsp:txXfrm>
        <a:off x="6186312" y="482173"/>
        <a:ext cx="934485" cy="9090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C6F03A-115A-474D-A81D-793137692B5B}" type="datetimeFigureOut">
              <a:rPr lang="fr-FR" smtClean="0"/>
              <a:t>30/01/2024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F117DB-836B-42A8-B950-B8F2D11F8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7047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515937" y="0"/>
            <a:ext cx="4067213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682332" y="2125363"/>
            <a:ext cx="3622687" cy="2928552"/>
          </a:xfrm>
          <a:solidFill>
            <a:schemeClr val="bg1">
              <a:lumMod val="95000"/>
            </a:schemeClr>
          </a:solidFill>
        </p:spPr>
        <p:txBody>
          <a:bodyPr anchor="b">
            <a:noAutofit/>
          </a:bodyPr>
          <a:lstStyle>
            <a:lvl1pPr marL="0" indent="0" algn="l">
              <a:buNone/>
              <a:defRPr sz="20000" b="1" i="0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18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5634681" y="2189250"/>
            <a:ext cx="5686462" cy="3613491"/>
          </a:xfrm>
        </p:spPr>
        <p:txBody>
          <a:bodyPr/>
          <a:lstStyle>
            <a:lvl1pPr marL="514350" indent="-514350">
              <a:buAutoNum type="arabicPeriod"/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682332" y="5053915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4230356" y="649915"/>
            <a:ext cx="1070517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229942" y="-18661"/>
            <a:ext cx="1070517" cy="68723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9488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4" r:id="rId3"/>
    <p:sldLayoutId id="2147483682" r:id="rId4"/>
    <p:sldLayoutId id="2147483683" r:id="rId5"/>
    <p:sldLayoutId id="2147483656" r:id="rId6"/>
    <p:sldLayoutId id="2147483675" r:id="rId7"/>
    <p:sldLayoutId id="2147483681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commerciaux.celca.caisse-epargne.fr/download/445/oney-proxi-paiement-en-n-fois/32445/tarification-oney-au-15-fevrier-2024.pptx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10.svg"/><Relationship Id="rId7" Type="http://schemas.openxmlformats.org/officeDocument/2006/relationships/chart" Target="../charts/chart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445/oney-proxi-paiement-en-n-fois/32445/tarification-oney-au-15-fevrier-2024.pptx" TargetMode="Externa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jpe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sv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commerciaux.celca.caisse-epargne.fr/download/445/oney-proxi-paiement-en-n-fois/32445/tarification-oney-au-15-fevrier-2024.pptx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://commerciaux.celca.caisse-epargne.fr/download/445/paiement-en-n-fois/24686/video-oney.mp4" TargetMode="Externa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32.jpeg"/><Relationship Id="rId12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svg"/><Relationship Id="rId11" Type="http://schemas.openxmlformats.org/officeDocument/2006/relationships/image" Target="../media/image42.svg"/><Relationship Id="rId5" Type="http://schemas.openxmlformats.org/officeDocument/2006/relationships/image" Target="../media/image37.png"/><Relationship Id="rId10" Type="http://schemas.openxmlformats.org/officeDocument/2006/relationships/image" Target="../media/image41.png"/><Relationship Id="rId4" Type="http://schemas.openxmlformats.org/officeDocument/2006/relationships/image" Target="../media/image4.png"/><Relationship Id="rId9" Type="http://schemas.openxmlformats.org/officeDocument/2006/relationships/image" Target="../media/image40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hyperlink" Target="https://www.youtube.com/watch?v=6qkG16XwPvY" TargetMode="External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5" Type="http://schemas.openxmlformats.org/officeDocument/2006/relationships/hyperlink" Target="https://www.youtube.com/watch?v=VpnurkUBvnI" TargetMode="External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0.svg"/><Relationship Id="rId4" Type="http://schemas.openxmlformats.org/officeDocument/2006/relationships/image" Target="../media/image6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75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4.jpe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svg"/><Relationship Id="rId13" Type="http://schemas.openxmlformats.org/officeDocument/2006/relationships/image" Target="../media/image82.svg"/><Relationship Id="rId18" Type="http://schemas.openxmlformats.org/officeDocument/2006/relationships/image" Target="../media/image87.png"/><Relationship Id="rId26" Type="http://schemas.openxmlformats.org/officeDocument/2006/relationships/image" Target="../media/image95.png"/><Relationship Id="rId3" Type="http://schemas.openxmlformats.org/officeDocument/2006/relationships/diagramLayout" Target="../diagrams/layout1.xml"/><Relationship Id="rId21" Type="http://schemas.openxmlformats.org/officeDocument/2006/relationships/image" Target="../media/image90.svg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17" Type="http://schemas.openxmlformats.org/officeDocument/2006/relationships/image" Target="../media/image86.svg"/><Relationship Id="rId25" Type="http://schemas.openxmlformats.org/officeDocument/2006/relationships/image" Target="../media/image94.svg"/><Relationship Id="rId2" Type="http://schemas.openxmlformats.org/officeDocument/2006/relationships/diagramData" Target="../diagrams/data1.xml"/><Relationship Id="rId16" Type="http://schemas.openxmlformats.org/officeDocument/2006/relationships/image" Target="../media/image85.png"/><Relationship Id="rId20" Type="http://schemas.openxmlformats.org/officeDocument/2006/relationships/image" Target="../media/image89.png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11" Type="http://schemas.openxmlformats.org/officeDocument/2006/relationships/image" Target="../media/image80.svg"/><Relationship Id="rId24" Type="http://schemas.openxmlformats.org/officeDocument/2006/relationships/image" Target="../media/image93.png"/><Relationship Id="rId5" Type="http://schemas.openxmlformats.org/officeDocument/2006/relationships/diagramColors" Target="../diagrams/colors1.xml"/><Relationship Id="rId15" Type="http://schemas.openxmlformats.org/officeDocument/2006/relationships/image" Target="../media/image84.svg"/><Relationship Id="rId23" Type="http://schemas.openxmlformats.org/officeDocument/2006/relationships/image" Target="../media/image92.svg"/><Relationship Id="rId28" Type="http://schemas.openxmlformats.org/officeDocument/2006/relationships/image" Target="../media/image97.png"/><Relationship Id="rId10" Type="http://schemas.openxmlformats.org/officeDocument/2006/relationships/image" Target="../media/image79.png"/><Relationship Id="rId19" Type="http://schemas.openxmlformats.org/officeDocument/2006/relationships/image" Target="../media/image88.sv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78.png"/><Relationship Id="rId14" Type="http://schemas.openxmlformats.org/officeDocument/2006/relationships/image" Target="../media/image83.png"/><Relationship Id="rId22" Type="http://schemas.openxmlformats.org/officeDocument/2006/relationships/image" Target="../media/image91.png"/><Relationship Id="rId27" Type="http://schemas.openxmlformats.org/officeDocument/2006/relationships/image" Target="../media/image96.sv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99.svg"/><Relationship Id="rId7" Type="http://schemas.openxmlformats.org/officeDocument/2006/relationships/diagramColors" Target="../diagrams/colors2.xml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sv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0.wmf"/><Relationship Id="rId4" Type="http://schemas.openxmlformats.org/officeDocument/2006/relationships/oleObject" Target="../embeddings/oleObject2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svg"/><Relationship Id="rId3" Type="http://schemas.openxmlformats.org/officeDocument/2006/relationships/diagramLayout" Target="../diagrams/layout3.xml"/><Relationship Id="rId7" Type="http://schemas.openxmlformats.org/officeDocument/2006/relationships/image" Target="../media/image10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2230015" y="4157550"/>
            <a:ext cx="7893700" cy="304887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Décembre 2021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Présentation </a:t>
            </a:r>
            <a:br>
              <a:rPr lang="fr-FR" dirty="0"/>
            </a:br>
            <a:r>
              <a:rPr lang="fr-FR" dirty="0"/>
              <a:t>3X4X </a:t>
            </a:r>
            <a:r>
              <a:rPr lang="fr-FR" dirty="0" err="1"/>
              <a:t>Oney</a:t>
            </a:r>
            <a:r>
              <a:rPr lang="fr-FR" dirty="0"/>
              <a:t> en </a:t>
            </a:r>
            <a:r>
              <a:rPr lang="fr-FR" dirty="0" err="1"/>
              <a:t>Pxoximité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Marché des Professionnels – Agriculture – Viticulture – Associations de proximité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ECAA113-0A3B-4A61-BB22-65BBA8E73D1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1571">
            <a:off x="8806053" y="1847498"/>
            <a:ext cx="2156438" cy="459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01CF5E0-55B2-47BA-AA24-23908FCE4A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800" y="4884434"/>
            <a:ext cx="2461911" cy="162748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045C46F-D27E-4996-9597-5AA129C70D5D}"/>
              </a:ext>
            </a:extLst>
          </p:cNvPr>
          <p:cNvSpPr txBox="1"/>
          <p:nvPr/>
        </p:nvSpPr>
        <p:spPr>
          <a:xfrm>
            <a:off x="4086142" y="5190115"/>
            <a:ext cx="6622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/>
              <a:t>Les conditions tarifaires évoluent régulièrement.</a:t>
            </a:r>
          </a:p>
          <a:p>
            <a:r>
              <a:rPr lang="fr-FR" sz="1600" b="1" dirty="0"/>
              <a:t>Pour consulter celles en vigueur clic </a:t>
            </a:r>
            <a:r>
              <a:rPr lang="fr-FR" sz="1600" b="1" dirty="0">
                <a:hlinkClick r:id="rId4"/>
              </a:rPr>
              <a:t>ici</a:t>
            </a:r>
            <a:endParaRPr lang="fr-FR" sz="16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411F2C-7DEF-4C55-BE5F-DACC0D34C358}"/>
              </a:ext>
            </a:extLst>
          </p:cNvPr>
          <p:cNvSpPr/>
          <p:nvPr/>
        </p:nvSpPr>
        <p:spPr>
          <a:xfrm>
            <a:off x="1871003" y="4756131"/>
            <a:ext cx="9041200" cy="18840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Contexte et Enjeux</a:t>
            </a:r>
          </a:p>
          <a:p>
            <a:r>
              <a:rPr lang="fr-FR" dirty="0"/>
              <a:t>Offre 3X 4X </a:t>
            </a:r>
            <a:r>
              <a:rPr lang="fr-FR" dirty="0" err="1"/>
              <a:t>Oney</a:t>
            </a:r>
            <a:r>
              <a:rPr lang="fr-FR" dirty="0"/>
              <a:t> en Proximité </a:t>
            </a:r>
          </a:p>
          <a:p>
            <a:r>
              <a:rPr lang="fr-FR" dirty="0"/>
              <a:t>Parcours de souscription</a:t>
            </a:r>
          </a:p>
          <a:p>
            <a:r>
              <a:rPr lang="fr-FR" dirty="0"/>
              <a:t>Modèle économique </a:t>
            </a:r>
          </a:p>
          <a:p>
            <a:r>
              <a:rPr lang="fr-FR" dirty="0"/>
              <a:t>Cibles et ambitions</a:t>
            </a:r>
          </a:p>
          <a:p>
            <a:r>
              <a:rPr lang="fr-FR" dirty="0"/>
              <a:t>Annexe</a:t>
            </a:r>
          </a:p>
          <a:p>
            <a:pPr marL="0" indent="0">
              <a:buNone/>
            </a:pP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04902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01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4908312" y="2008204"/>
            <a:ext cx="6930189" cy="3613491"/>
          </a:xfrm>
        </p:spPr>
        <p:txBody>
          <a:bodyPr>
            <a:normAutofit fontScale="92500" lnSpcReduction="20000"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Contexte et enjeux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L’offre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process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de souscription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 modèle économique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Les cibles et les ambitions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Annexes</a:t>
            </a:r>
          </a:p>
        </p:txBody>
      </p:sp>
      <p:pic>
        <p:nvPicPr>
          <p:cNvPr id="4" name="Picture 2" descr="image0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1363" y="6145554"/>
            <a:ext cx="834700" cy="54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0817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01</a:t>
            </a:r>
            <a:r>
              <a:rPr lang="fr-FR" dirty="0"/>
              <a:t> – Contexte et enjeux du Groupe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01</a:t>
            </a:r>
            <a:r>
              <a:rPr lang="fr-FR" dirty="0"/>
              <a:t> – Contexte et enjeux</a:t>
            </a:r>
          </a:p>
        </p:txBody>
      </p:sp>
      <p:sp>
        <p:nvSpPr>
          <p:cNvPr id="10" name="Espace réservé du contenu 1">
            <a:extLst>
              <a:ext uri="{FF2B5EF4-FFF2-40B4-BE49-F238E27FC236}">
                <a16:creationId xmlns:a16="http://schemas.microsoft.com/office/drawing/2014/main" id="{8E28659E-EE7C-47A4-8979-F0C6544AF6CF}"/>
              </a:ext>
            </a:extLst>
          </p:cNvPr>
          <p:cNvSpPr txBox="1">
            <a:spLocks/>
          </p:cNvSpPr>
          <p:nvPr/>
        </p:nvSpPr>
        <p:spPr>
          <a:xfrm>
            <a:off x="6291019" y="2350988"/>
            <a:ext cx="5513056" cy="1910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41338" marR="0" lvl="1" indent="-204788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Contribuer 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à 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l’augmentation du Chiffre d’Affaires des commerçants</a:t>
            </a:r>
          </a:p>
          <a:p>
            <a:pPr marL="541338" marR="0" lvl="1" indent="-204788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Contribuer à l’ambition </a:t>
            </a:r>
            <a:r>
              <a:rPr kumimoji="0" lang="fr-FR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Oney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d’être leader du paiement fractionné</a:t>
            </a:r>
          </a:p>
          <a:p>
            <a:pPr marL="541338" marR="0" lvl="1" indent="-204788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Wingdings" panose="05000000000000000000" pitchFamily="2" charset="2"/>
              <a:buChar char="à"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6019CC1-1F30-4FAD-A485-5170618B97EE}"/>
              </a:ext>
            </a:extLst>
          </p:cNvPr>
          <p:cNvGrpSpPr/>
          <p:nvPr/>
        </p:nvGrpSpPr>
        <p:grpSpPr>
          <a:xfrm>
            <a:off x="6803485" y="1722882"/>
            <a:ext cx="434964" cy="301963"/>
            <a:chOff x="1557058" y="3066820"/>
            <a:chExt cx="515938" cy="409576"/>
          </a:xfrm>
          <a:noFill/>
        </p:grpSpPr>
        <p:sp>
          <p:nvSpPr>
            <p:cNvPr id="12" name="Freeform 29">
              <a:extLst>
                <a:ext uri="{FF2B5EF4-FFF2-40B4-BE49-F238E27FC236}">
                  <a16:creationId xmlns:a16="http://schemas.microsoft.com/office/drawing/2014/main" id="{49A78707-9F37-490D-9FCE-72ADA1FEA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0233" y="3398608"/>
              <a:ext cx="34925" cy="49213"/>
            </a:xfrm>
            <a:custGeom>
              <a:avLst/>
              <a:gdLst>
                <a:gd name="T0" fmla="*/ 2 w 11"/>
                <a:gd name="T1" fmla="*/ 0 h 15"/>
                <a:gd name="T2" fmla="*/ 2 w 11"/>
                <a:gd name="T3" fmla="*/ 4 h 15"/>
                <a:gd name="T4" fmla="*/ 11 w 1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2" y="0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0" y="15"/>
                    <a:pt x="11" y="15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Freeform 30">
              <a:extLst>
                <a:ext uri="{FF2B5EF4-FFF2-40B4-BE49-F238E27FC236}">
                  <a16:creationId xmlns:a16="http://schemas.microsoft.com/office/drawing/2014/main" id="{992F5B69-9BFF-4368-B5BD-C987F59045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7058" y="3274783"/>
              <a:ext cx="85725" cy="107950"/>
            </a:xfrm>
            <a:custGeom>
              <a:avLst/>
              <a:gdLst>
                <a:gd name="T0" fmla="*/ 19 w 27"/>
                <a:gd name="T1" fmla="*/ 9 h 34"/>
                <a:gd name="T2" fmla="*/ 23 w 27"/>
                <a:gd name="T3" fmla="*/ 11 h 34"/>
                <a:gd name="T4" fmla="*/ 27 w 27"/>
                <a:gd name="T5" fmla="*/ 6 h 34"/>
                <a:gd name="T6" fmla="*/ 20 w 27"/>
                <a:gd name="T7" fmla="*/ 0 h 34"/>
                <a:gd name="T8" fmla="*/ 17 w 27"/>
                <a:gd name="T9" fmla="*/ 4 h 34"/>
                <a:gd name="T10" fmla="*/ 3 w 27"/>
                <a:gd name="T11" fmla="*/ 23 h 34"/>
                <a:gd name="T12" fmla="*/ 3 w 27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4">
                  <a:moveTo>
                    <a:pt x="19" y="9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0" y="10"/>
                    <a:pt x="3" y="23"/>
                    <a:pt x="3" y="23"/>
                  </a:cubicBezTo>
                  <a:cubicBezTo>
                    <a:pt x="3" y="34"/>
                    <a:pt x="3" y="34"/>
                    <a:pt x="3" y="34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Freeform 31">
              <a:extLst>
                <a:ext uri="{FF2B5EF4-FFF2-40B4-BE49-F238E27FC236}">
                  <a16:creationId xmlns:a16="http://schemas.microsoft.com/office/drawing/2014/main" id="{84835738-6A45-4979-9DB9-8F74A4748F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5958" y="3274783"/>
              <a:ext cx="84138" cy="117475"/>
            </a:xfrm>
            <a:custGeom>
              <a:avLst/>
              <a:gdLst>
                <a:gd name="T0" fmla="*/ 3 w 26"/>
                <a:gd name="T1" fmla="*/ 11 h 37"/>
                <a:gd name="T2" fmla="*/ 0 w 26"/>
                <a:gd name="T3" fmla="*/ 6 h 37"/>
                <a:gd name="T4" fmla="*/ 6 w 26"/>
                <a:gd name="T5" fmla="*/ 0 h 37"/>
                <a:gd name="T6" fmla="*/ 10 w 26"/>
                <a:gd name="T7" fmla="*/ 4 h 37"/>
                <a:gd name="T8" fmla="*/ 24 w 26"/>
                <a:gd name="T9" fmla="*/ 23 h 37"/>
                <a:gd name="T10" fmla="*/ 24 w 26"/>
                <a:gd name="T11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37">
                  <a:moveTo>
                    <a:pt x="3" y="11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26" y="10"/>
                    <a:pt x="24" y="23"/>
                    <a:pt x="24" y="23"/>
                  </a:cubicBezTo>
                  <a:cubicBezTo>
                    <a:pt x="24" y="37"/>
                    <a:pt x="24" y="37"/>
                    <a:pt x="24" y="37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Freeform 32">
              <a:extLst>
                <a:ext uri="{FF2B5EF4-FFF2-40B4-BE49-F238E27FC236}">
                  <a16:creationId xmlns:a16="http://schemas.microsoft.com/office/drawing/2014/main" id="{1CBAE6BD-AF6D-4EE7-8507-602D49ADB7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4683" y="3233508"/>
              <a:ext cx="38100" cy="34925"/>
            </a:xfrm>
            <a:custGeom>
              <a:avLst/>
              <a:gdLst>
                <a:gd name="T0" fmla="*/ 12 w 12"/>
                <a:gd name="T1" fmla="*/ 11 h 11"/>
                <a:gd name="T2" fmla="*/ 0 w 12"/>
                <a:gd name="T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11">
                  <a:moveTo>
                    <a:pt x="12" y="11"/>
                  </a:moveTo>
                  <a:cubicBezTo>
                    <a:pt x="7" y="11"/>
                    <a:pt x="2" y="6"/>
                    <a:pt x="0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Freeform 33">
              <a:extLst>
                <a:ext uri="{FF2B5EF4-FFF2-40B4-BE49-F238E27FC236}">
                  <a16:creationId xmlns:a16="http://schemas.microsoft.com/office/drawing/2014/main" id="{D79B8050-A9FF-40F8-A369-560E7BB845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4683" y="3160483"/>
              <a:ext cx="38100" cy="50800"/>
            </a:xfrm>
            <a:custGeom>
              <a:avLst/>
              <a:gdLst>
                <a:gd name="T0" fmla="*/ 0 w 12"/>
                <a:gd name="T1" fmla="*/ 16 h 16"/>
                <a:gd name="T2" fmla="*/ 12 w 12"/>
                <a:gd name="T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16">
                  <a:moveTo>
                    <a:pt x="0" y="16"/>
                  </a:moveTo>
                  <a:cubicBezTo>
                    <a:pt x="0" y="7"/>
                    <a:pt x="6" y="0"/>
                    <a:pt x="12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Freeform 34">
              <a:extLst>
                <a:ext uri="{FF2B5EF4-FFF2-40B4-BE49-F238E27FC236}">
                  <a16:creationId xmlns:a16="http://schemas.microsoft.com/office/drawing/2014/main" id="{8D85F222-4A3A-4664-8563-B8A8DD73F0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5158" y="3211283"/>
              <a:ext cx="9525" cy="22225"/>
            </a:xfrm>
            <a:custGeom>
              <a:avLst/>
              <a:gdLst>
                <a:gd name="T0" fmla="*/ 3 w 3"/>
                <a:gd name="T1" fmla="*/ 7 h 7"/>
                <a:gd name="T2" fmla="*/ 0 w 3"/>
                <a:gd name="T3" fmla="*/ 3 h 7"/>
                <a:gd name="T4" fmla="*/ 3 w 3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7">
                  <a:moveTo>
                    <a:pt x="3" y="7"/>
                  </a:moveTo>
                  <a:cubicBezTo>
                    <a:pt x="1" y="7"/>
                    <a:pt x="0" y="5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Freeform 35">
              <a:extLst>
                <a:ext uri="{FF2B5EF4-FFF2-40B4-BE49-F238E27FC236}">
                  <a16:creationId xmlns:a16="http://schemas.microsoft.com/office/drawing/2014/main" id="{F523A3DF-4D41-419C-B51D-ADE5E60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2783" y="3233508"/>
              <a:ext cx="38100" cy="34925"/>
            </a:xfrm>
            <a:custGeom>
              <a:avLst/>
              <a:gdLst>
                <a:gd name="T0" fmla="*/ 0 w 12"/>
                <a:gd name="T1" fmla="*/ 11 h 11"/>
                <a:gd name="T2" fmla="*/ 12 w 12"/>
                <a:gd name="T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11">
                  <a:moveTo>
                    <a:pt x="0" y="11"/>
                  </a:moveTo>
                  <a:cubicBezTo>
                    <a:pt x="6" y="11"/>
                    <a:pt x="10" y="6"/>
                    <a:pt x="12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3841EAF6-65C6-45F8-89BB-8A2E9242D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2783" y="3160483"/>
              <a:ext cx="41275" cy="50800"/>
            </a:xfrm>
            <a:custGeom>
              <a:avLst/>
              <a:gdLst>
                <a:gd name="T0" fmla="*/ 13 w 13"/>
                <a:gd name="T1" fmla="*/ 16 h 16"/>
                <a:gd name="T2" fmla="*/ 0 w 13"/>
                <a:gd name="T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3" h="16">
                  <a:moveTo>
                    <a:pt x="13" y="16"/>
                  </a:moveTo>
                  <a:cubicBezTo>
                    <a:pt x="12" y="7"/>
                    <a:pt x="7" y="0"/>
                    <a:pt x="0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Freeform 37">
              <a:extLst>
                <a:ext uri="{FF2B5EF4-FFF2-40B4-BE49-F238E27FC236}">
                  <a16:creationId xmlns:a16="http://schemas.microsoft.com/office/drawing/2014/main" id="{75B86EF0-6B2A-4AF9-9D59-E1E9F199C1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4058" y="3211283"/>
              <a:ext cx="6350" cy="22225"/>
            </a:xfrm>
            <a:custGeom>
              <a:avLst/>
              <a:gdLst>
                <a:gd name="T0" fmla="*/ 0 w 2"/>
                <a:gd name="T1" fmla="*/ 7 h 7"/>
                <a:gd name="T2" fmla="*/ 2 w 2"/>
                <a:gd name="T3" fmla="*/ 3 h 7"/>
                <a:gd name="T4" fmla="*/ 0 w 2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7">
                  <a:moveTo>
                    <a:pt x="0" y="7"/>
                  </a:moveTo>
                  <a:cubicBezTo>
                    <a:pt x="1" y="7"/>
                    <a:pt x="2" y="5"/>
                    <a:pt x="2" y="3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Freeform 38">
              <a:extLst>
                <a:ext uri="{FF2B5EF4-FFF2-40B4-BE49-F238E27FC236}">
                  <a16:creationId xmlns:a16="http://schemas.microsoft.com/office/drawing/2014/main" id="{123EBD53-371F-4E5A-B65F-704C750BA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0096" y="3274783"/>
              <a:ext cx="82550" cy="73025"/>
            </a:xfrm>
            <a:custGeom>
              <a:avLst/>
              <a:gdLst>
                <a:gd name="T0" fmla="*/ 2 w 26"/>
                <a:gd name="T1" fmla="*/ 23 h 23"/>
                <a:gd name="T2" fmla="*/ 16 w 26"/>
                <a:gd name="T3" fmla="*/ 4 h 23"/>
                <a:gd name="T4" fmla="*/ 20 w 26"/>
                <a:gd name="T5" fmla="*/ 0 h 23"/>
                <a:gd name="T6" fmla="*/ 26 w 26"/>
                <a:gd name="T7" fmla="*/ 6 h 23"/>
                <a:gd name="T8" fmla="*/ 23 w 26"/>
                <a:gd name="T9" fmla="*/ 11 h 23"/>
                <a:gd name="T10" fmla="*/ 19 w 26"/>
                <a:gd name="T11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3">
                  <a:moveTo>
                    <a:pt x="2" y="23"/>
                  </a:moveTo>
                  <a:cubicBezTo>
                    <a:pt x="2" y="23"/>
                    <a:pt x="0" y="10"/>
                    <a:pt x="16" y="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19" y="9"/>
                    <a:pt x="19" y="9"/>
                    <a:pt x="19" y="9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Freeform 39">
              <a:extLst>
                <a:ext uri="{FF2B5EF4-FFF2-40B4-BE49-F238E27FC236}">
                  <a16:creationId xmlns:a16="http://schemas.microsoft.com/office/drawing/2014/main" id="{79187D35-8C93-4DF9-8F2B-6E3482486C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5821" y="3274783"/>
              <a:ext cx="85725" cy="73025"/>
            </a:xfrm>
            <a:custGeom>
              <a:avLst/>
              <a:gdLst>
                <a:gd name="T0" fmla="*/ 24 w 27"/>
                <a:gd name="T1" fmla="*/ 23 h 23"/>
                <a:gd name="T2" fmla="*/ 10 w 27"/>
                <a:gd name="T3" fmla="*/ 4 h 23"/>
                <a:gd name="T4" fmla="*/ 7 w 27"/>
                <a:gd name="T5" fmla="*/ 0 h 23"/>
                <a:gd name="T6" fmla="*/ 0 w 27"/>
                <a:gd name="T7" fmla="*/ 6 h 23"/>
                <a:gd name="T8" fmla="*/ 4 w 27"/>
                <a:gd name="T9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3">
                  <a:moveTo>
                    <a:pt x="24" y="23"/>
                  </a:moveTo>
                  <a:cubicBezTo>
                    <a:pt x="24" y="23"/>
                    <a:pt x="27" y="10"/>
                    <a:pt x="1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" y="11"/>
                    <a:pt x="4" y="11"/>
                    <a:pt x="4" y="11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Line 40">
              <a:extLst>
                <a:ext uri="{FF2B5EF4-FFF2-40B4-BE49-F238E27FC236}">
                  <a16:creationId xmlns:a16="http://schemas.microsoft.com/office/drawing/2014/main" id="{29782F8B-AC1B-4012-8279-A945CB7586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03108" y="3192233"/>
              <a:ext cx="23813" cy="19050"/>
            </a:xfrm>
            <a:prstGeom prst="line">
              <a:avLst/>
            </a:pr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" name="Line 41">
              <a:extLst>
                <a:ext uri="{FF2B5EF4-FFF2-40B4-BE49-F238E27FC236}">
                  <a16:creationId xmlns:a16="http://schemas.microsoft.com/office/drawing/2014/main" id="{B137A084-8115-4FE4-8C85-5EE18CBF7A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49133" y="3262083"/>
              <a:ext cx="0" cy="0"/>
            </a:xfrm>
            <a:prstGeom prst="line">
              <a:avLst/>
            </a:pr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Line 42">
              <a:extLst>
                <a:ext uri="{FF2B5EF4-FFF2-40B4-BE49-F238E27FC236}">
                  <a16:creationId xmlns:a16="http://schemas.microsoft.com/office/drawing/2014/main" id="{426004A0-5A4A-409F-8510-119209D7CE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2796" y="3223983"/>
              <a:ext cx="0" cy="0"/>
            </a:xfrm>
            <a:prstGeom prst="line">
              <a:avLst/>
            </a:pr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6" name="Line 43">
              <a:extLst>
                <a:ext uri="{FF2B5EF4-FFF2-40B4-BE49-F238E27FC236}">
                  <a16:creationId xmlns:a16="http://schemas.microsoft.com/office/drawing/2014/main" id="{AC64FFED-A094-4CB8-99B1-8D35531F67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30096" y="3189058"/>
              <a:ext cx="22225" cy="19050"/>
            </a:xfrm>
            <a:prstGeom prst="line">
              <a:avLst/>
            </a:pr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Line 44">
              <a:extLst>
                <a:ext uri="{FF2B5EF4-FFF2-40B4-BE49-F238E27FC236}">
                  <a16:creationId xmlns:a16="http://schemas.microsoft.com/office/drawing/2014/main" id="{F517C987-BE21-41E8-83E0-7412738EBB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06296" y="3262083"/>
              <a:ext cx="0" cy="0"/>
            </a:xfrm>
            <a:prstGeom prst="line">
              <a:avLst/>
            </a:pr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Freeform 45">
              <a:extLst>
                <a:ext uri="{FF2B5EF4-FFF2-40B4-BE49-F238E27FC236}">
                  <a16:creationId xmlns:a16="http://schemas.microsoft.com/office/drawing/2014/main" id="{39274460-0BEE-4D96-B45E-62B78A1A6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0408" y="3141433"/>
              <a:ext cx="36513" cy="34925"/>
            </a:xfrm>
            <a:custGeom>
              <a:avLst/>
              <a:gdLst>
                <a:gd name="T0" fmla="*/ 11 w 11"/>
                <a:gd name="T1" fmla="*/ 11 h 11"/>
                <a:gd name="T2" fmla="*/ 0 w 11"/>
                <a:gd name="T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" h="11">
                  <a:moveTo>
                    <a:pt x="11" y="11"/>
                  </a:moveTo>
                  <a:cubicBezTo>
                    <a:pt x="6" y="11"/>
                    <a:pt x="1" y="6"/>
                    <a:pt x="0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" name="Freeform 46">
              <a:extLst>
                <a:ext uri="{FF2B5EF4-FFF2-40B4-BE49-F238E27FC236}">
                  <a16:creationId xmlns:a16="http://schemas.microsoft.com/office/drawing/2014/main" id="{FBF915E6-F396-4CE1-A56D-5E34DF0982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233" y="3066820"/>
              <a:ext cx="39688" cy="52388"/>
            </a:xfrm>
            <a:custGeom>
              <a:avLst/>
              <a:gdLst>
                <a:gd name="T0" fmla="*/ 0 w 12"/>
                <a:gd name="T1" fmla="*/ 16 h 16"/>
                <a:gd name="T2" fmla="*/ 12 w 12"/>
                <a:gd name="T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16">
                  <a:moveTo>
                    <a:pt x="0" y="16"/>
                  </a:moveTo>
                  <a:cubicBezTo>
                    <a:pt x="1" y="7"/>
                    <a:pt x="6" y="0"/>
                    <a:pt x="12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" name="Freeform 47">
              <a:extLst>
                <a:ext uri="{FF2B5EF4-FFF2-40B4-BE49-F238E27FC236}">
                  <a16:creationId xmlns:a16="http://schemas.microsoft.com/office/drawing/2014/main" id="{8FE7B70D-0395-4FE7-9EF9-E46ABA73A0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0883" y="3119208"/>
              <a:ext cx="6350" cy="22225"/>
            </a:xfrm>
            <a:custGeom>
              <a:avLst/>
              <a:gdLst>
                <a:gd name="T0" fmla="*/ 2 w 2"/>
                <a:gd name="T1" fmla="*/ 7 h 7"/>
                <a:gd name="T2" fmla="*/ 0 w 2"/>
                <a:gd name="T3" fmla="*/ 3 h 7"/>
                <a:gd name="T4" fmla="*/ 2 w 2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7">
                  <a:moveTo>
                    <a:pt x="2" y="7"/>
                  </a:moveTo>
                  <a:cubicBezTo>
                    <a:pt x="1" y="7"/>
                    <a:pt x="0" y="5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" name="Freeform 48">
              <a:extLst>
                <a:ext uri="{FF2B5EF4-FFF2-40B4-BE49-F238E27FC236}">
                  <a16:creationId xmlns:a16="http://schemas.microsoft.com/office/drawing/2014/main" id="{2B7B6807-9825-456F-B875-59ABC4315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0096" y="3141433"/>
              <a:ext cx="38100" cy="34925"/>
            </a:xfrm>
            <a:custGeom>
              <a:avLst/>
              <a:gdLst>
                <a:gd name="T0" fmla="*/ 0 w 12"/>
                <a:gd name="T1" fmla="*/ 11 h 11"/>
                <a:gd name="T2" fmla="*/ 12 w 12"/>
                <a:gd name="T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11">
                  <a:moveTo>
                    <a:pt x="0" y="11"/>
                  </a:moveTo>
                  <a:cubicBezTo>
                    <a:pt x="5" y="11"/>
                    <a:pt x="10" y="6"/>
                    <a:pt x="12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" name="Freeform 49">
              <a:extLst>
                <a:ext uri="{FF2B5EF4-FFF2-40B4-BE49-F238E27FC236}">
                  <a16:creationId xmlns:a16="http://schemas.microsoft.com/office/drawing/2014/main" id="{8C4F84A8-FE8B-4258-B878-98E262A1F9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0096" y="3066820"/>
              <a:ext cx="38100" cy="52388"/>
            </a:xfrm>
            <a:custGeom>
              <a:avLst/>
              <a:gdLst>
                <a:gd name="T0" fmla="*/ 12 w 12"/>
                <a:gd name="T1" fmla="*/ 16 h 16"/>
                <a:gd name="T2" fmla="*/ 0 w 12"/>
                <a:gd name="T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16">
                  <a:moveTo>
                    <a:pt x="12" y="16"/>
                  </a:moveTo>
                  <a:cubicBezTo>
                    <a:pt x="12" y="7"/>
                    <a:pt x="6" y="0"/>
                    <a:pt x="0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Freeform 50">
              <a:extLst>
                <a:ext uri="{FF2B5EF4-FFF2-40B4-BE49-F238E27FC236}">
                  <a16:creationId xmlns:a16="http://schemas.microsoft.com/office/drawing/2014/main" id="{B0659B8C-7C3A-42ED-9823-4C5D011B9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8196" y="3119208"/>
              <a:ext cx="9525" cy="22225"/>
            </a:xfrm>
            <a:custGeom>
              <a:avLst/>
              <a:gdLst>
                <a:gd name="T0" fmla="*/ 0 w 3"/>
                <a:gd name="T1" fmla="*/ 7 h 7"/>
                <a:gd name="T2" fmla="*/ 3 w 3"/>
                <a:gd name="T3" fmla="*/ 3 h 7"/>
                <a:gd name="T4" fmla="*/ 0 w 3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2" y="7"/>
                    <a:pt x="3" y="5"/>
                    <a:pt x="3" y="3"/>
                  </a:cubicBezTo>
                  <a:cubicBezTo>
                    <a:pt x="3" y="1"/>
                    <a:pt x="2" y="0"/>
                    <a:pt x="0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" name="Freeform 51">
              <a:extLst>
                <a:ext uri="{FF2B5EF4-FFF2-40B4-BE49-F238E27FC236}">
                  <a16:creationId xmlns:a16="http://schemas.microsoft.com/office/drawing/2014/main" id="{8011B93B-F778-4752-B667-D6DEDDE207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6283" y="3092220"/>
              <a:ext cx="42863" cy="23813"/>
            </a:xfrm>
            <a:custGeom>
              <a:avLst/>
              <a:gdLst>
                <a:gd name="T0" fmla="*/ 0 w 13"/>
                <a:gd name="T1" fmla="*/ 4 h 7"/>
                <a:gd name="T2" fmla="*/ 11 w 13"/>
                <a:gd name="T3" fmla="*/ 0 h 7"/>
                <a:gd name="T4" fmla="*/ 13 w 13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7">
                  <a:moveTo>
                    <a:pt x="0" y="4"/>
                  </a:moveTo>
                  <a:cubicBezTo>
                    <a:pt x="0" y="4"/>
                    <a:pt x="7" y="7"/>
                    <a:pt x="11" y="0"/>
                  </a:cubicBezTo>
                  <a:cubicBezTo>
                    <a:pt x="13" y="4"/>
                    <a:pt x="13" y="4"/>
                    <a:pt x="13" y="4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" name="Line 52">
              <a:extLst>
                <a:ext uri="{FF2B5EF4-FFF2-40B4-BE49-F238E27FC236}">
                  <a16:creationId xmlns:a16="http://schemas.microsoft.com/office/drawing/2014/main" id="{A5DBB94D-9ACE-4DC4-8759-FD02D87793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6146" y="3192233"/>
              <a:ext cx="22225" cy="19050"/>
            </a:xfrm>
            <a:prstGeom prst="line">
              <a:avLst/>
            </a:pr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" name="Line 53">
              <a:extLst>
                <a:ext uri="{FF2B5EF4-FFF2-40B4-BE49-F238E27FC236}">
                  <a16:creationId xmlns:a16="http://schemas.microsoft.com/office/drawing/2014/main" id="{228FD659-315F-4AD5-974F-B8C0FDA58A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2171" y="3262083"/>
              <a:ext cx="0" cy="0"/>
            </a:xfrm>
            <a:prstGeom prst="line">
              <a:avLst/>
            </a:pr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7" name="Freeform 54">
              <a:extLst>
                <a:ext uri="{FF2B5EF4-FFF2-40B4-BE49-F238E27FC236}">
                  <a16:creationId xmlns:a16="http://schemas.microsoft.com/office/drawing/2014/main" id="{4C87DDC5-F2B4-4081-9E06-C39487E3E0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1546" y="3189058"/>
              <a:ext cx="22225" cy="53975"/>
            </a:xfrm>
            <a:custGeom>
              <a:avLst/>
              <a:gdLst>
                <a:gd name="T0" fmla="*/ 14 w 14"/>
                <a:gd name="T1" fmla="*/ 0 h 34"/>
                <a:gd name="T2" fmla="*/ 0 w 14"/>
                <a:gd name="T3" fmla="*/ 12 h 34"/>
                <a:gd name="T4" fmla="*/ 0 w 14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34">
                  <a:moveTo>
                    <a:pt x="14" y="0"/>
                  </a:moveTo>
                  <a:lnTo>
                    <a:pt x="0" y="12"/>
                  </a:lnTo>
                  <a:lnTo>
                    <a:pt x="0" y="34"/>
                  </a:ln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Line 55">
              <a:extLst>
                <a:ext uri="{FF2B5EF4-FFF2-40B4-BE49-F238E27FC236}">
                  <a16:creationId xmlns:a16="http://schemas.microsoft.com/office/drawing/2014/main" id="{96BFCC7C-11A5-4648-B7CA-A115C48F3E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7746" y="3262083"/>
              <a:ext cx="0" cy="0"/>
            </a:xfrm>
            <a:prstGeom prst="line">
              <a:avLst/>
            </a:pr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" name="Freeform 56">
              <a:extLst>
                <a:ext uri="{FF2B5EF4-FFF2-40B4-BE49-F238E27FC236}">
                  <a16:creationId xmlns:a16="http://schemas.microsoft.com/office/drawing/2014/main" id="{0BA7F81F-D008-4A70-9690-F7B3B6B54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8371" y="3274783"/>
              <a:ext cx="85725" cy="138113"/>
            </a:xfrm>
            <a:custGeom>
              <a:avLst/>
              <a:gdLst>
                <a:gd name="T0" fmla="*/ 20 w 27"/>
                <a:gd name="T1" fmla="*/ 9 h 43"/>
                <a:gd name="T2" fmla="*/ 23 w 27"/>
                <a:gd name="T3" fmla="*/ 11 h 43"/>
                <a:gd name="T4" fmla="*/ 27 w 27"/>
                <a:gd name="T5" fmla="*/ 6 h 43"/>
                <a:gd name="T6" fmla="*/ 20 w 27"/>
                <a:gd name="T7" fmla="*/ 0 h 43"/>
                <a:gd name="T8" fmla="*/ 17 w 27"/>
                <a:gd name="T9" fmla="*/ 4 h 43"/>
                <a:gd name="T10" fmla="*/ 3 w 27"/>
                <a:gd name="T11" fmla="*/ 23 h 43"/>
                <a:gd name="T12" fmla="*/ 3 w 27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43">
                  <a:moveTo>
                    <a:pt x="20" y="9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0" y="10"/>
                    <a:pt x="3" y="23"/>
                    <a:pt x="3" y="23"/>
                  </a:cubicBezTo>
                  <a:cubicBezTo>
                    <a:pt x="3" y="43"/>
                    <a:pt x="3" y="43"/>
                    <a:pt x="3" y="43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Freeform 57">
              <a:extLst>
                <a:ext uri="{FF2B5EF4-FFF2-40B4-BE49-F238E27FC236}">
                  <a16:creationId xmlns:a16="http://schemas.microsoft.com/office/drawing/2014/main" id="{EBC04E6B-C385-4ADB-97A7-F601AD03EE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7271" y="3274783"/>
              <a:ext cx="85725" cy="138113"/>
            </a:xfrm>
            <a:custGeom>
              <a:avLst/>
              <a:gdLst>
                <a:gd name="T0" fmla="*/ 4 w 27"/>
                <a:gd name="T1" fmla="*/ 11 h 43"/>
                <a:gd name="T2" fmla="*/ 0 w 27"/>
                <a:gd name="T3" fmla="*/ 6 h 43"/>
                <a:gd name="T4" fmla="*/ 7 w 27"/>
                <a:gd name="T5" fmla="*/ 0 h 43"/>
                <a:gd name="T6" fmla="*/ 10 w 27"/>
                <a:gd name="T7" fmla="*/ 4 h 43"/>
                <a:gd name="T8" fmla="*/ 24 w 27"/>
                <a:gd name="T9" fmla="*/ 23 h 43"/>
                <a:gd name="T10" fmla="*/ 24 w 27"/>
                <a:gd name="T1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43">
                  <a:moveTo>
                    <a:pt x="4" y="11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27" y="10"/>
                    <a:pt x="24" y="23"/>
                    <a:pt x="24" y="23"/>
                  </a:cubicBezTo>
                  <a:cubicBezTo>
                    <a:pt x="24" y="43"/>
                    <a:pt x="24" y="43"/>
                    <a:pt x="24" y="43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Freeform 58">
              <a:extLst>
                <a:ext uri="{FF2B5EF4-FFF2-40B4-BE49-F238E27FC236}">
                  <a16:creationId xmlns:a16="http://schemas.microsoft.com/office/drawing/2014/main" id="{38A56B9D-A8A5-4EEC-B6E5-5286FC5FA2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9171" y="3233508"/>
              <a:ext cx="34925" cy="34925"/>
            </a:xfrm>
            <a:custGeom>
              <a:avLst/>
              <a:gdLst>
                <a:gd name="T0" fmla="*/ 11 w 11"/>
                <a:gd name="T1" fmla="*/ 11 h 11"/>
                <a:gd name="T2" fmla="*/ 0 w 11"/>
                <a:gd name="T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" h="11">
                  <a:moveTo>
                    <a:pt x="11" y="11"/>
                  </a:moveTo>
                  <a:cubicBezTo>
                    <a:pt x="6" y="11"/>
                    <a:pt x="2" y="6"/>
                    <a:pt x="0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" name="Freeform 59">
              <a:extLst>
                <a:ext uri="{FF2B5EF4-FFF2-40B4-BE49-F238E27FC236}">
                  <a16:creationId xmlns:a16="http://schemas.microsoft.com/office/drawing/2014/main" id="{051CFCC2-CD2B-4E39-B566-57D6DF14F1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5996" y="3160483"/>
              <a:ext cx="38100" cy="50800"/>
            </a:xfrm>
            <a:custGeom>
              <a:avLst/>
              <a:gdLst>
                <a:gd name="T0" fmla="*/ 0 w 12"/>
                <a:gd name="T1" fmla="*/ 16 h 16"/>
                <a:gd name="T2" fmla="*/ 12 w 12"/>
                <a:gd name="T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16">
                  <a:moveTo>
                    <a:pt x="0" y="16"/>
                  </a:moveTo>
                  <a:cubicBezTo>
                    <a:pt x="1" y="7"/>
                    <a:pt x="6" y="0"/>
                    <a:pt x="12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Freeform 60">
              <a:extLst>
                <a:ext uri="{FF2B5EF4-FFF2-40B4-BE49-F238E27FC236}">
                  <a16:creationId xmlns:a16="http://schemas.microsoft.com/office/drawing/2014/main" id="{9C90F75D-FB08-4871-B832-FB40FA5A81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9646" y="3211283"/>
              <a:ext cx="6350" cy="22225"/>
            </a:xfrm>
            <a:custGeom>
              <a:avLst/>
              <a:gdLst>
                <a:gd name="T0" fmla="*/ 2 w 2"/>
                <a:gd name="T1" fmla="*/ 7 h 7"/>
                <a:gd name="T2" fmla="*/ 0 w 2"/>
                <a:gd name="T3" fmla="*/ 3 h 7"/>
                <a:gd name="T4" fmla="*/ 2 w 2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7">
                  <a:moveTo>
                    <a:pt x="2" y="7"/>
                  </a:moveTo>
                  <a:cubicBezTo>
                    <a:pt x="1" y="7"/>
                    <a:pt x="0" y="5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Freeform 61">
              <a:extLst>
                <a:ext uri="{FF2B5EF4-FFF2-40B4-BE49-F238E27FC236}">
                  <a16:creationId xmlns:a16="http://schemas.microsoft.com/office/drawing/2014/main" id="{F9637DF3-A8A2-4F63-BE3B-1AAC636DE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7271" y="3233508"/>
              <a:ext cx="38100" cy="34925"/>
            </a:xfrm>
            <a:custGeom>
              <a:avLst/>
              <a:gdLst>
                <a:gd name="T0" fmla="*/ 0 w 12"/>
                <a:gd name="T1" fmla="*/ 11 h 11"/>
                <a:gd name="T2" fmla="*/ 12 w 12"/>
                <a:gd name="T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11">
                  <a:moveTo>
                    <a:pt x="0" y="11"/>
                  </a:moveTo>
                  <a:cubicBezTo>
                    <a:pt x="5" y="11"/>
                    <a:pt x="10" y="6"/>
                    <a:pt x="12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5" name="Freeform 62">
              <a:extLst>
                <a:ext uri="{FF2B5EF4-FFF2-40B4-BE49-F238E27FC236}">
                  <a16:creationId xmlns:a16="http://schemas.microsoft.com/office/drawing/2014/main" id="{D3399539-EFD6-4D64-8334-F3590B61D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7271" y="3160483"/>
              <a:ext cx="38100" cy="50800"/>
            </a:xfrm>
            <a:custGeom>
              <a:avLst/>
              <a:gdLst>
                <a:gd name="T0" fmla="*/ 12 w 12"/>
                <a:gd name="T1" fmla="*/ 16 h 16"/>
                <a:gd name="T2" fmla="*/ 0 w 12"/>
                <a:gd name="T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16">
                  <a:moveTo>
                    <a:pt x="12" y="16"/>
                  </a:moveTo>
                  <a:cubicBezTo>
                    <a:pt x="12" y="7"/>
                    <a:pt x="6" y="0"/>
                    <a:pt x="0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6" name="Freeform 63">
              <a:extLst>
                <a:ext uri="{FF2B5EF4-FFF2-40B4-BE49-F238E27FC236}">
                  <a16:creationId xmlns:a16="http://schemas.microsoft.com/office/drawing/2014/main" id="{F15371AE-74F2-4628-A602-AC37546BF2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5371" y="3211283"/>
              <a:ext cx="9525" cy="22225"/>
            </a:xfrm>
            <a:custGeom>
              <a:avLst/>
              <a:gdLst>
                <a:gd name="T0" fmla="*/ 0 w 3"/>
                <a:gd name="T1" fmla="*/ 7 h 7"/>
                <a:gd name="T2" fmla="*/ 3 w 3"/>
                <a:gd name="T3" fmla="*/ 3 h 7"/>
                <a:gd name="T4" fmla="*/ 0 w 3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2" y="7"/>
                    <a:pt x="3" y="5"/>
                    <a:pt x="3" y="3"/>
                  </a:cubicBezTo>
                  <a:cubicBezTo>
                    <a:pt x="3" y="1"/>
                    <a:pt x="2" y="0"/>
                    <a:pt x="0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7" name="Freeform 64">
              <a:extLst>
                <a:ext uri="{FF2B5EF4-FFF2-40B4-BE49-F238E27FC236}">
                  <a16:creationId xmlns:a16="http://schemas.microsoft.com/office/drawing/2014/main" id="{9F17D294-C202-496D-9E25-58757DE707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5046" y="3185883"/>
              <a:ext cx="44450" cy="22225"/>
            </a:xfrm>
            <a:custGeom>
              <a:avLst/>
              <a:gdLst>
                <a:gd name="T0" fmla="*/ 14 w 14"/>
                <a:gd name="T1" fmla="*/ 4 h 7"/>
                <a:gd name="T2" fmla="*/ 2 w 14"/>
                <a:gd name="T3" fmla="*/ 0 h 7"/>
                <a:gd name="T4" fmla="*/ 0 w 14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7">
                  <a:moveTo>
                    <a:pt x="14" y="4"/>
                  </a:moveTo>
                  <a:cubicBezTo>
                    <a:pt x="14" y="4"/>
                    <a:pt x="7" y="7"/>
                    <a:pt x="2" y="0"/>
                  </a:cubicBezTo>
                  <a:cubicBezTo>
                    <a:pt x="0" y="4"/>
                    <a:pt x="0" y="4"/>
                    <a:pt x="0" y="4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8" name="Line 65">
              <a:extLst>
                <a:ext uri="{FF2B5EF4-FFF2-40B4-BE49-F238E27FC236}">
                  <a16:creationId xmlns:a16="http://schemas.microsoft.com/office/drawing/2014/main" id="{8309A31E-36E3-485C-9D43-4715F03E18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95158" y="3344633"/>
              <a:ext cx="0" cy="131763"/>
            </a:xfrm>
            <a:prstGeom prst="line">
              <a:avLst/>
            </a:pr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" name="Line 66">
              <a:extLst>
                <a:ext uri="{FF2B5EF4-FFF2-40B4-BE49-F238E27FC236}">
                  <a16:creationId xmlns:a16="http://schemas.microsoft.com/office/drawing/2014/main" id="{D57D8195-EC5D-47E0-AEC3-84EA18FFFD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25371" y="3444645"/>
              <a:ext cx="0" cy="15875"/>
            </a:xfrm>
            <a:prstGeom prst="line">
              <a:avLst/>
            </a:pr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0" name="Line 67">
              <a:extLst>
                <a:ext uri="{FF2B5EF4-FFF2-40B4-BE49-F238E27FC236}">
                  <a16:creationId xmlns:a16="http://schemas.microsoft.com/office/drawing/2014/main" id="{05E4D9FF-C39E-44CB-96B1-660CBA2671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25371" y="3350983"/>
              <a:ext cx="0" cy="74613"/>
            </a:xfrm>
            <a:prstGeom prst="line">
              <a:avLst/>
            </a:pr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1" name="Line 68">
              <a:extLst>
                <a:ext uri="{FF2B5EF4-FFF2-40B4-BE49-F238E27FC236}">
                  <a16:creationId xmlns:a16="http://schemas.microsoft.com/office/drawing/2014/main" id="{F42969CC-6A96-4053-A6AC-6DBA4D8BE8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57096" y="3354158"/>
              <a:ext cx="0" cy="38100"/>
            </a:xfrm>
            <a:prstGeom prst="line">
              <a:avLst/>
            </a:pr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2" name="Line 69">
              <a:extLst>
                <a:ext uri="{FF2B5EF4-FFF2-40B4-BE49-F238E27FC236}">
                  <a16:creationId xmlns:a16="http://schemas.microsoft.com/office/drawing/2014/main" id="{406B43DC-F438-4A33-A150-1DC4F69F6F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68196" y="3338283"/>
              <a:ext cx="0" cy="106363"/>
            </a:xfrm>
            <a:prstGeom prst="line">
              <a:avLst/>
            </a:pr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3" name="Line 70">
              <a:extLst>
                <a:ext uri="{FF2B5EF4-FFF2-40B4-BE49-F238E27FC236}">
                  <a16:creationId xmlns:a16="http://schemas.microsoft.com/office/drawing/2014/main" id="{6F941FEB-F483-462E-A265-B837BE9937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30096" y="3208108"/>
              <a:ext cx="0" cy="66675"/>
            </a:xfrm>
            <a:prstGeom prst="line">
              <a:avLst/>
            </a:pr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" name="Freeform 71">
              <a:extLst>
                <a:ext uri="{FF2B5EF4-FFF2-40B4-BE49-F238E27FC236}">
                  <a16:creationId xmlns:a16="http://schemas.microsoft.com/office/drawing/2014/main" id="{E1AA2FEA-D144-4D7E-85D3-E9E7D31AA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7721" y="3233508"/>
              <a:ext cx="38100" cy="34925"/>
            </a:xfrm>
            <a:custGeom>
              <a:avLst/>
              <a:gdLst>
                <a:gd name="T0" fmla="*/ 12 w 12"/>
                <a:gd name="T1" fmla="*/ 11 h 11"/>
                <a:gd name="T2" fmla="*/ 0 w 12"/>
                <a:gd name="T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11">
                  <a:moveTo>
                    <a:pt x="12" y="11"/>
                  </a:moveTo>
                  <a:cubicBezTo>
                    <a:pt x="6" y="11"/>
                    <a:pt x="2" y="6"/>
                    <a:pt x="0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Freeform 72">
              <a:extLst>
                <a:ext uri="{FF2B5EF4-FFF2-40B4-BE49-F238E27FC236}">
                  <a16:creationId xmlns:a16="http://schemas.microsoft.com/office/drawing/2014/main" id="{CF53884B-2E7B-4DA2-980F-F696947349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5821" y="3233508"/>
              <a:ext cx="38100" cy="34925"/>
            </a:xfrm>
            <a:custGeom>
              <a:avLst/>
              <a:gdLst>
                <a:gd name="T0" fmla="*/ 0 w 12"/>
                <a:gd name="T1" fmla="*/ 11 h 11"/>
                <a:gd name="T2" fmla="*/ 12 w 12"/>
                <a:gd name="T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11">
                  <a:moveTo>
                    <a:pt x="0" y="11"/>
                  </a:moveTo>
                  <a:cubicBezTo>
                    <a:pt x="6" y="11"/>
                    <a:pt x="10" y="6"/>
                    <a:pt x="12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Freeform 73">
              <a:extLst>
                <a:ext uri="{FF2B5EF4-FFF2-40B4-BE49-F238E27FC236}">
                  <a16:creationId xmlns:a16="http://schemas.microsoft.com/office/drawing/2014/main" id="{86847C9C-A90B-4175-BC7A-23A3BEFCFA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3921" y="3211283"/>
              <a:ext cx="9525" cy="22225"/>
            </a:xfrm>
            <a:custGeom>
              <a:avLst/>
              <a:gdLst>
                <a:gd name="T0" fmla="*/ 0 w 3"/>
                <a:gd name="T1" fmla="*/ 7 h 7"/>
                <a:gd name="T2" fmla="*/ 3 w 3"/>
                <a:gd name="T3" fmla="*/ 3 h 7"/>
                <a:gd name="T4" fmla="*/ 1 w 3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2" y="7"/>
                    <a:pt x="3" y="5"/>
                    <a:pt x="3" y="3"/>
                  </a:cubicBezTo>
                  <a:cubicBezTo>
                    <a:pt x="3" y="1"/>
                    <a:pt x="2" y="0"/>
                    <a:pt x="1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7" name="Freeform 74">
              <a:extLst>
                <a:ext uri="{FF2B5EF4-FFF2-40B4-BE49-F238E27FC236}">
                  <a16:creationId xmlns:a16="http://schemas.microsoft.com/office/drawing/2014/main" id="{3E27A9F8-74CC-4707-9B6E-F1236321AC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7246" y="3189058"/>
              <a:ext cx="41275" cy="25400"/>
            </a:xfrm>
            <a:custGeom>
              <a:avLst/>
              <a:gdLst>
                <a:gd name="T0" fmla="*/ 0 w 13"/>
                <a:gd name="T1" fmla="*/ 8 h 8"/>
                <a:gd name="T2" fmla="*/ 13 w 13"/>
                <a:gd name="T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3" h="8">
                  <a:moveTo>
                    <a:pt x="0" y="8"/>
                  </a:moveTo>
                  <a:cubicBezTo>
                    <a:pt x="3" y="7"/>
                    <a:pt x="8" y="5"/>
                    <a:pt x="13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8" name="Freeform 75">
              <a:extLst>
                <a:ext uri="{FF2B5EF4-FFF2-40B4-BE49-F238E27FC236}">
                  <a16:creationId xmlns:a16="http://schemas.microsoft.com/office/drawing/2014/main" id="{00DE2E61-9634-44E7-8502-BB2D679178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5496" y="3185883"/>
              <a:ext cx="38100" cy="85725"/>
            </a:xfrm>
            <a:custGeom>
              <a:avLst/>
              <a:gdLst>
                <a:gd name="T0" fmla="*/ 5 w 12"/>
                <a:gd name="T1" fmla="*/ 0 h 27"/>
                <a:gd name="T2" fmla="*/ 3 w 12"/>
                <a:gd name="T3" fmla="*/ 13 h 27"/>
                <a:gd name="T4" fmla="*/ 0 w 12"/>
                <a:gd name="T5" fmla="*/ 22 h 27"/>
                <a:gd name="T6" fmla="*/ 12 w 12"/>
                <a:gd name="T7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27">
                  <a:moveTo>
                    <a:pt x="5" y="0"/>
                  </a:moveTo>
                  <a:cubicBezTo>
                    <a:pt x="3" y="4"/>
                    <a:pt x="2" y="10"/>
                    <a:pt x="3" y="13"/>
                  </a:cubicBezTo>
                  <a:cubicBezTo>
                    <a:pt x="5" y="21"/>
                    <a:pt x="0" y="22"/>
                    <a:pt x="0" y="22"/>
                  </a:cubicBezTo>
                  <a:cubicBezTo>
                    <a:pt x="7" y="27"/>
                    <a:pt x="12" y="23"/>
                    <a:pt x="12" y="23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9" name="Freeform 76">
              <a:extLst>
                <a:ext uri="{FF2B5EF4-FFF2-40B4-BE49-F238E27FC236}">
                  <a16:creationId xmlns:a16="http://schemas.microsoft.com/office/drawing/2014/main" id="{C0885ADE-17A7-49D2-8CDA-4B2DDE367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7246" y="3160483"/>
              <a:ext cx="85725" cy="107950"/>
            </a:xfrm>
            <a:custGeom>
              <a:avLst/>
              <a:gdLst>
                <a:gd name="T0" fmla="*/ 16 w 27"/>
                <a:gd name="T1" fmla="*/ 32 h 34"/>
                <a:gd name="T2" fmla="*/ 27 w 27"/>
                <a:gd name="T3" fmla="*/ 30 h 34"/>
                <a:gd name="T4" fmla="*/ 24 w 27"/>
                <a:gd name="T5" fmla="*/ 21 h 34"/>
                <a:gd name="T6" fmla="*/ 8 w 27"/>
                <a:gd name="T7" fmla="*/ 0 h 34"/>
                <a:gd name="T8" fmla="*/ 8 w 27"/>
                <a:gd name="T9" fmla="*/ 0 h 34"/>
                <a:gd name="T10" fmla="*/ 0 w 27"/>
                <a:gd name="T11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34">
                  <a:moveTo>
                    <a:pt x="16" y="32"/>
                  </a:moveTo>
                  <a:cubicBezTo>
                    <a:pt x="18" y="33"/>
                    <a:pt x="22" y="34"/>
                    <a:pt x="27" y="30"/>
                  </a:cubicBezTo>
                  <a:cubicBezTo>
                    <a:pt x="27" y="30"/>
                    <a:pt x="22" y="29"/>
                    <a:pt x="24" y="21"/>
                  </a:cubicBezTo>
                  <a:cubicBezTo>
                    <a:pt x="26" y="14"/>
                    <a:pt x="21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2" y="0"/>
                    <a:pt x="0" y="2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Freeform 77">
              <a:extLst>
                <a:ext uri="{FF2B5EF4-FFF2-40B4-BE49-F238E27FC236}">
                  <a16:creationId xmlns:a16="http://schemas.microsoft.com/office/drawing/2014/main" id="{80086A4B-8D80-45B5-A338-B637655B56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3446" y="3141433"/>
              <a:ext cx="34925" cy="34925"/>
            </a:xfrm>
            <a:custGeom>
              <a:avLst/>
              <a:gdLst>
                <a:gd name="T0" fmla="*/ 11 w 11"/>
                <a:gd name="T1" fmla="*/ 11 h 11"/>
                <a:gd name="T2" fmla="*/ 0 w 11"/>
                <a:gd name="T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" h="11">
                  <a:moveTo>
                    <a:pt x="11" y="11"/>
                  </a:moveTo>
                  <a:cubicBezTo>
                    <a:pt x="6" y="11"/>
                    <a:pt x="2" y="6"/>
                    <a:pt x="0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1" name="Freeform 78">
              <a:extLst>
                <a:ext uri="{FF2B5EF4-FFF2-40B4-BE49-F238E27FC236}">
                  <a16:creationId xmlns:a16="http://schemas.microsoft.com/office/drawing/2014/main" id="{7E469533-A025-4251-AC4F-D807949A00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1546" y="3141433"/>
              <a:ext cx="38100" cy="34925"/>
            </a:xfrm>
            <a:custGeom>
              <a:avLst/>
              <a:gdLst>
                <a:gd name="T0" fmla="*/ 0 w 12"/>
                <a:gd name="T1" fmla="*/ 11 h 11"/>
                <a:gd name="T2" fmla="*/ 12 w 12"/>
                <a:gd name="T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11">
                  <a:moveTo>
                    <a:pt x="0" y="11"/>
                  </a:moveTo>
                  <a:cubicBezTo>
                    <a:pt x="5" y="11"/>
                    <a:pt x="10" y="6"/>
                    <a:pt x="12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2" name="Freeform 79">
              <a:extLst>
                <a:ext uri="{FF2B5EF4-FFF2-40B4-BE49-F238E27FC236}">
                  <a16:creationId xmlns:a16="http://schemas.microsoft.com/office/drawing/2014/main" id="{CF33A2F2-A5C8-437A-832D-04EC439BD3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9646" y="3119208"/>
              <a:ext cx="9525" cy="22225"/>
            </a:xfrm>
            <a:custGeom>
              <a:avLst/>
              <a:gdLst>
                <a:gd name="T0" fmla="*/ 0 w 3"/>
                <a:gd name="T1" fmla="*/ 7 h 7"/>
                <a:gd name="T2" fmla="*/ 3 w 3"/>
                <a:gd name="T3" fmla="*/ 3 h 7"/>
                <a:gd name="T4" fmla="*/ 0 w 3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2" y="7"/>
                    <a:pt x="3" y="5"/>
                    <a:pt x="3" y="3"/>
                  </a:cubicBezTo>
                  <a:cubicBezTo>
                    <a:pt x="3" y="2"/>
                    <a:pt x="2" y="0"/>
                    <a:pt x="0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3" name="Freeform 80">
              <a:extLst>
                <a:ext uri="{FF2B5EF4-FFF2-40B4-BE49-F238E27FC236}">
                  <a16:creationId xmlns:a16="http://schemas.microsoft.com/office/drawing/2014/main" id="{17D35A41-91D3-4A19-8CF5-8709771A2B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9321" y="3095395"/>
              <a:ext cx="41275" cy="26988"/>
            </a:xfrm>
            <a:custGeom>
              <a:avLst/>
              <a:gdLst>
                <a:gd name="T0" fmla="*/ 13 w 13"/>
                <a:gd name="T1" fmla="*/ 8 h 8"/>
                <a:gd name="T2" fmla="*/ 0 w 13"/>
                <a:gd name="T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3" h="8">
                  <a:moveTo>
                    <a:pt x="13" y="8"/>
                  </a:moveTo>
                  <a:cubicBezTo>
                    <a:pt x="10" y="7"/>
                    <a:pt x="5" y="6"/>
                    <a:pt x="0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4" name="Freeform 81">
              <a:extLst>
                <a:ext uri="{FF2B5EF4-FFF2-40B4-BE49-F238E27FC236}">
                  <a16:creationId xmlns:a16="http://schemas.microsoft.com/office/drawing/2014/main" id="{D9649ABB-0668-4545-9A66-9CF8CA26FB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221" y="3092220"/>
              <a:ext cx="38100" cy="87313"/>
            </a:xfrm>
            <a:custGeom>
              <a:avLst/>
              <a:gdLst>
                <a:gd name="T0" fmla="*/ 5 w 12"/>
                <a:gd name="T1" fmla="*/ 0 h 27"/>
                <a:gd name="T2" fmla="*/ 3 w 12"/>
                <a:gd name="T3" fmla="*/ 13 h 27"/>
                <a:gd name="T4" fmla="*/ 0 w 12"/>
                <a:gd name="T5" fmla="*/ 22 h 27"/>
                <a:gd name="T6" fmla="*/ 12 w 12"/>
                <a:gd name="T7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27">
                  <a:moveTo>
                    <a:pt x="5" y="0"/>
                  </a:moveTo>
                  <a:cubicBezTo>
                    <a:pt x="3" y="5"/>
                    <a:pt x="2" y="10"/>
                    <a:pt x="3" y="13"/>
                  </a:cubicBezTo>
                  <a:cubicBezTo>
                    <a:pt x="5" y="21"/>
                    <a:pt x="0" y="22"/>
                    <a:pt x="0" y="22"/>
                  </a:cubicBezTo>
                  <a:cubicBezTo>
                    <a:pt x="7" y="27"/>
                    <a:pt x="12" y="23"/>
                    <a:pt x="12" y="23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5" name="Freeform 82">
              <a:extLst>
                <a:ext uri="{FF2B5EF4-FFF2-40B4-BE49-F238E27FC236}">
                  <a16:creationId xmlns:a16="http://schemas.microsoft.com/office/drawing/2014/main" id="{1CC11AFD-21D1-4270-BD8D-C1AD47E4CF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2971" y="3066820"/>
              <a:ext cx="85725" cy="109538"/>
            </a:xfrm>
            <a:custGeom>
              <a:avLst/>
              <a:gdLst>
                <a:gd name="T0" fmla="*/ 16 w 27"/>
                <a:gd name="T1" fmla="*/ 32 h 34"/>
                <a:gd name="T2" fmla="*/ 27 w 27"/>
                <a:gd name="T3" fmla="*/ 30 h 34"/>
                <a:gd name="T4" fmla="*/ 24 w 27"/>
                <a:gd name="T5" fmla="*/ 21 h 34"/>
                <a:gd name="T6" fmla="*/ 8 w 27"/>
                <a:gd name="T7" fmla="*/ 0 h 34"/>
                <a:gd name="T8" fmla="*/ 8 w 27"/>
                <a:gd name="T9" fmla="*/ 0 h 34"/>
                <a:gd name="T10" fmla="*/ 0 w 27"/>
                <a:gd name="T11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34">
                  <a:moveTo>
                    <a:pt x="16" y="32"/>
                  </a:moveTo>
                  <a:cubicBezTo>
                    <a:pt x="18" y="33"/>
                    <a:pt x="22" y="34"/>
                    <a:pt x="27" y="30"/>
                  </a:cubicBezTo>
                  <a:cubicBezTo>
                    <a:pt x="27" y="30"/>
                    <a:pt x="22" y="29"/>
                    <a:pt x="24" y="21"/>
                  </a:cubicBezTo>
                  <a:cubicBezTo>
                    <a:pt x="26" y="14"/>
                    <a:pt x="20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2" y="1"/>
                    <a:pt x="0" y="2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66" name="Espace réservé du contenu 1">
            <a:extLst>
              <a:ext uri="{FF2B5EF4-FFF2-40B4-BE49-F238E27FC236}">
                <a16:creationId xmlns:a16="http://schemas.microsoft.com/office/drawing/2014/main" id="{24E3C6B4-7782-427F-97CF-A63546432F14}"/>
              </a:ext>
            </a:extLst>
          </p:cNvPr>
          <p:cNvSpPr txBox="1">
            <a:spLocks/>
          </p:cNvSpPr>
          <p:nvPr/>
        </p:nvSpPr>
        <p:spPr>
          <a:xfrm>
            <a:off x="7300572" y="1740101"/>
            <a:ext cx="3305423" cy="357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Enjeux :</a:t>
            </a:r>
          </a:p>
        </p:txBody>
      </p: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2E050FEB-D55A-4D0C-8725-865BE1330669}"/>
              </a:ext>
            </a:extLst>
          </p:cNvPr>
          <p:cNvCxnSpPr>
            <a:cxnSpLocks/>
          </p:cNvCxnSpPr>
          <p:nvPr/>
        </p:nvCxnSpPr>
        <p:spPr>
          <a:xfrm>
            <a:off x="6443930" y="1669471"/>
            <a:ext cx="0" cy="373348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ZoneTexte 67">
            <a:extLst>
              <a:ext uri="{FF2B5EF4-FFF2-40B4-BE49-F238E27FC236}">
                <a16:creationId xmlns:a16="http://schemas.microsoft.com/office/drawing/2014/main" id="{B6568A62-BB46-446F-8919-A8B1F5D07650}"/>
              </a:ext>
            </a:extLst>
          </p:cNvPr>
          <p:cNvSpPr txBox="1"/>
          <p:nvPr/>
        </p:nvSpPr>
        <p:spPr>
          <a:xfrm>
            <a:off x="1198907" y="2387073"/>
            <a:ext cx="5092111" cy="319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lvl="1" indent="-266700">
              <a:lnSpc>
                <a:spcPct val="120000"/>
              </a:lnSpc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fr-FR" sz="14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BPCE est monté au </a:t>
            </a:r>
            <a:r>
              <a:rPr lang="fr-FR" sz="14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capital de </a:t>
            </a:r>
            <a:r>
              <a:rPr lang="fr-FR" sz="1400" b="1" kern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Oney</a:t>
            </a:r>
            <a:r>
              <a:rPr lang="fr-FR" sz="14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Bank </a:t>
            </a:r>
            <a:r>
              <a:rPr lang="fr-FR" sz="14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à hauteur de </a:t>
            </a:r>
            <a:r>
              <a:rPr lang="fr-FR" sz="14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50,1%</a:t>
            </a:r>
            <a:r>
              <a:rPr lang="fr-FR" sz="1400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.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66700" marR="0" lvl="1" indent="-2667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Volonté du Groupe de créer une offre mutualisée, en synergie avec </a:t>
            </a:r>
            <a:r>
              <a:rPr kumimoji="0" lang="fr-FR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Oney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, 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leader du 3X4X 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en France</a:t>
            </a:r>
          </a:p>
          <a:p>
            <a:pPr marL="266700" lvl="1" indent="-266700">
              <a:lnSpc>
                <a:spcPct val="12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Le paiement fractionné 3 ou 4 fois porté historiquement par BPCE Financement (offre PNF ou Paiement en N Fois) ne </a:t>
            </a: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correspond plus aux standards du marché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 en termes de distribution ou d’offre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66700" marR="0" lvl="1" indent="-2667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Proposer une solution de 3x 4x, 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simple, digitalisée et en self care 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 réseau.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6700" marR="0" lvl="1" indent="-2667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Les Caisses d’Epargne pourront proposer une </a:t>
            </a:r>
            <a:r>
              <a:rPr lang="fr-FR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offre de paiement fractionné 3 ou 4 fois en proximité moderne, compétitive. </a:t>
            </a:r>
          </a:p>
          <a:p>
            <a:pPr marL="266700" marR="0" lvl="1" indent="-2667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69" name="Graphique 61" descr="Croissance commerciale (droite à gauche)">
            <a:extLst>
              <a:ext uri="{FF2B5EF4-FFF2-40B4-BE49-F238E27FC236}">
                <a16:creationId xmlns:a16="http://schemas.microsoft.com/office/drawing/2014/main" id="{8912065C-37D1-4120-AC18-6772EABC7DCB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99060" y="1641330"/>
            <a:ext cx="609553" cy="52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944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4908312" y="2008204"/>
            <a:ext cx="6930189" cy="3613491"/>
          </a:xfrm>
        </p:spPr>
        <p:txBody>
          <a:bodyPr>
            <a:normAutofit fontScale="92500" lnSpcReduction="20000"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Contexte et enjeux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L’offre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process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de souscription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 modèle économique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Les cibles et les ambitions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Annexes</a:t>
            </a:r>
          </a:p>
          <a:p>
            <a:pPr marL="0" indent="0">
              <a:buNone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image0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1363" y="6145554"/>
            <a:ext cx="834700" cy="54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7309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02 – Le paiement fractionné 3X 4X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02</a:t>
            </a:r>
            <a:r>
              <a:rPr lang="fr-FR" dirty="0"/>
              <a:t> – L’offre</a:t>
            </a:r>
          </a:p>
        </p:txBody>
      </p:sp>
      <p:sp>
        <p:nvSpPr>
          <p:cNvPr id="70" name="Espace réservé du numéro de diapositive 3">
            <a:extLst>
              <a:ext uri="{FF2B5EF4-FFF2-40B4-BE49-F238E27FC236}">
                <a16:creationId xmlns:a16="http://schemas.microsoft.com/office/drawing/2014/main" id="{542EBF0D-32F4-480B-9903-4CC72BA190AE}"/>
              </a:ext>
            </a:extLst>
          </p:cNvPr>
          <p:cNvSpPr txBox="1">
            <a:spLocks/>
          </p:cNvSpPr>
          <p:nvPr/>
        </p:nvSpPr>
        <p:spPr>
          <a:xfrm>
            <a:off x="7878715" y="4612572"/>
            <a:ext cx="202500" cy="207749"/>
          </a:xfrm>
          <a:prstGeom prst="rect">
            <a:avLst/>
          </a:prstGeom>
          <a:solidFill>
            <a:srgbClr val="FFFFFF">
              <a:lumMod val="95000"/>
            </a:srgbClr>
          </a:solidFill>
        </p:spPr>
        <p:txBody>
          <a:bodyPr vert="horz" wrap="square" lIns="91440" tIns="45720" rIns="91440" bIns="45720" rtlCol="0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kumimoji="0" lang="fr-FR" sz="750" b="1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8FA9F7-4C02-4763-8A79-5D0C23A38E72}" type="slidenum">
              <a:rPr kumimoji="0" lang="fr-FR" sz="750" b="1" i="0" u="none" strike="noStrike" kern="1200" cap="none" spc="0" normalizeH="0" baseline="0" noProof="0" smtClean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  <a:sym typeface="Arial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750" b="1" i="0" u="none" strike="noStrike" kern="1200" cap="none" spc="0" normalizeH="0" baseline="0" noProof="0">
              <a:ln>
                <a:noFill/>
              </a:ln>
              <a:solidFill>
                <a:srgbClr val="53565A"/>
              </a:solidFill>
              <a:effectLst/>
              <a:uLnTx/>
              <a:uFillTx/>
              <a:latin typeface="Arial" panose="020B0604020202020204"/>
              <a:ea typeface="+mn-ea"/>
              <a:cs typeface="Arial"/>
              <a:sym typeface="Arial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6081E9D-8B6E-4151-BD03-915AEA1C6CDD}"/>
              </a:ext>
            </a:extLst>
          </p:cNvPr>
          <p:cNvSpPr/>
          <p:nvPr/>
        </p:nvSpPr>
        <p:spPr>
          <a:xfrm>
            <a:off x="1859267" y="1848095"/>
            <a:ext cx="4084448" cy="1760006"/>
          </a:xfrm>
          <a:prstGeom prst="rect">
            <a:avLst/>
          </a:prstGeom>
          <a:solidFill>
            <a:srgbClr val="84BD0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60CAEDD3-7289-4A94-81A9-CA6089D7E063}"/>
              </a:ext>
            </a:extLst>
          </p:cNvPr>
          <p:cNvSpPr/>
          <p:nvPr/>
        </p:nvSpPr>
        <p:spPr>
          <a:xfrm>
            <a:off x="6051715" y="1848095"/>
            <a:ext cx="4060800" cy="1760006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A6712F6-A4BB-4256-AF49-1477CE4BACB8}"/>
              </a:ext>
            </a:extLst>
          </p:cNvPr>
          <p:cNvSpPr/>
          <p:nvPr/>
        </p:nvSpPr>
        <p:spPr>
          <a:xfrm>
            <a:off x="1854870" y="3716101"/>
            <a:ext cx="4088845" cy="1838031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F2F8A184-3AA7-4A2D-91C7-5781890735FD}"/>
              </a:ext>
            </a:extLst>
          </p:cNvPr>
          <p:cNvSpPr/>
          <p:nvPr/>
        </p:nvSpPr>
        <p:spPr>
          <a:xfrm>
            <a:off x="6051715" y="3716101"/>
            <a:ext cx="4060800" cy="1838031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31F3BEB9-38E2-4113-B23A-AE5026B95505}"/>
              </a:ext>
            </a:extLst>
          </p:cNvPr>
          <p:cNvSpPr/>
          <p:nvPr/>
        </p:nvSpPr>
        <p:spPr>
          <a:xfrm>
            <a:off x="1695714" y="3095045"/>
            <a:ext cx="4248000" cy="346249"/>
          </a:xfrm>
          <a:prstGeom prst="rect">
            <a:avLst/>
          </a:prstGeom>
        </p:spPr>
        <p:txBody>
          <a:bodyPr wrap="square" lIns="135000" rIns="135000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2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Plus de </a:t>
            </a:r>
            <a:r>
              <a:rPr kumimoji="0" lang="fr-FR" sz="825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60% des consommateurs </a:t>
            </a:r>
            <a:r>
              <a:rPr kumimoji="0" lang="fr-FR" sz="82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déclarent avoir utilisé</a:t>
            </a:r>
            <a:br>
              <a:rPr kumimoji="0" lang="fr-FR" sz="82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</a:br>
            <a:r>
              <a:rPr kumimoji="0" lang="fr-FR" sz="82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le paiement en plusieurs fois </a:t>
            </a:r>
          </a:p>
        </p:txBody>
      </p:sp>
      <p:grpSp>
        <p:nvGrpSpPr>
          <p:cNvPr id="76" name="Groupe 75">
            <a:extLst>
              <a:ext uri="{FF2B5EF4-FFF2-40B4-BE49-F238E27FC236}">
                <a16:creationId xmlns:a16="http://schemas.microsoft.com/office/drawing/2014/main" id="{AC281E9E-C105-44C6-8371-31409A1345A0}"/>
              </a:ext>
            </a:extLst>
          </p:cNvPr>
          <p:cNvGrpSpPr/>
          <p:nvPr/>
        </p:nvGrpSpPr>
        <p:grpSpPr>
          <a:xfrm>
            <a:off x="2324587" y="2463793"/>
            <a:ext cx="2990257" cy="520626"/>
            <a:chOff x="1169246" y="2004963"/>
            <a:chExt cx="3987009" cy="694168"/>
          </a:xfrm>
        </p:grpSpPr>
        <p:grpSp>
          <p:nvGrpSpPr>
            <p:cNvPr id="77" name="Groupe 76">
              <a:extLst>
                <a:ext uri="{FF2B5EF4-FFF2-40B4-BE49-F238E27FC236}">
                  <a16:creationId xmlns:a16="http://schemas.microsoft.com/office/drawing/2014/main" id="{F20599AC-FA49-4F14-A485-940AF797F159}"/>
                </a:ext>
              </a:extLst>
            </p:cNvPr>
            <p:cNvGrpSpPr/>
            <p:nvPr/>
          </p:nvGrpSpPr>
          <p:grpSpPr>
            <a:xfrm>
              <a:off x="1215314" y="2004963"/>
              <a:ext cx="3898709" cy="145731"/>
              <a:chOff x="3420645" y="2047008"/>
              <a:chExt cx="3898709" cy="145731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A141C039-79B4-4F57-B9FB-94D432814B51}"/>
                  </a:ext>
                </a:extLst>
              </p:cNvPr>
              <p:cNvSpPr/>
              <p:nvPr/>
            </p:nvSpPr>
            <p:spPr>
              <a:xfrm>
                <a:off x="3603009" y="2047008"/>
                <a:ext cx="191308" cy="14573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ADD627BF-C8D1-461C-8B02-DDD93750CC67}"/>
                  </a:ext>
                </a:extLst>
              </p:cNvPr>
              <p:cNvSpPr/>
              <p:nvPr/>
            </p:nvSpPr>
            <p:spPr>
              <a:xfrm>
                <a:off x="3812317" y="2047008"/>
                <a:ext cx="373671" cy="14573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7F5EF0E8-C08E-40AE-9BB7-390E3769B9E9}"/>
                  </a:ext>
                </a:extLst>
              </p:cNvPr>
              <p:cNvSpPr/>
              <p:nvPr/>
            </p:nvSpPr>
            <p:spPr>
              <a:xfrm>
                <a:off x="4203987" y="2047008"/>
                <a:ext cx="373671" cy="14573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7C73E8CB-C2CA-47F9-A506-5C06BEF0B5E5}"/>
                  </a:ext>
                </a:extLst>
              </p:cNvPr>
              <p:cNvSpPr/>
              <p:nvPr/>
            </p:nvSpPr>
            <p:spPr>
              <a:xfrm>
                <a:off x="4595659" y="2047008"/>
                <a:ext cx="373671" cy="14573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9B1FBE73-877F-49B9-8799-F86BE0AB1A0C}"/>
                  </a:ext>
                </a:extLst>
              </p:cNvPr>
              <p:cNvSpPr/>
              <p:nvPr/>
            </p:nvSpPr>
            <p:spPr>
              <a:xfrm>
                <a:off x="4987329" y="2047008"/>
                <a:ext cx="373671" cy="14573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CCF3B66C-63C8-45D0-96C0-D7E9C495928D}"/>
                  </a:ext>
                </a:extLst>
              </p:cNvPr>
              <p:cNvSpPr/>
              <p:nvPr/>
            </p:nvSpPr>
            <p:spPr>
              <a:xfrm>
                <a:off x="5379000" y="2047008"/>
                <a:ext cx="373671" cy="14573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216A22C3-D5BD-4BB6-9B17-4946CA1DEF65}"/>
                  </a:ext>
                </a:extLst>
              </p:cNvPr>
              <p:cNvSpPr/>
              <p:nvPr/>
            </p:nvSpPr>
            <p:spPr>
              <a:xfrm>
                <a:off x="5770671" y="2047008"/>
                <a:ext cx="373671" cy="145731"/>
              </a:xfrm>
              <a:prstGeom prst="rect">
                <a:avLst/>
              </a:prstGeom>
              <a:solidFill>
                <a:srgbClr val="84BD06">
                  <a:lumMod val="7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B44B0197-53CC-4847-8C7E-EC195D8F7FBD}"/>
                  </a:ext>
                </a:extLst>
              </p:cNvPr>
              <p:cNvSpPr/>
              <p:nvPr/>
            </p:nvSpPr>
            <p:spPr>
              <a:xfrm>
                <a:off x="6162341" y="2047008"/>
                <a:ext cx="373671" cy="145731"/>
              </a:xfrm>
              <a:prstGeom prst="rect">
                <a:avLst/>
              </a:prstGeom>
              <a:solidFill>
                <a:srgbClr val="84BD06">
                  <a:lumMod val="7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9121245A-6DDE-4AD8-A718-D7BC38E9AE8E}"/>
                  </a:ext>
                </a:extLst>
              </p:cNvPr>
              <p:cNvSpPr/>
              <p:nvPr/>
            </p:nvSpPr>
            <p:spPr>
              <a:xfrm>
                <a:off x="6554012" y="2047008"/>
                <a:ext cx="373671" cy="145731"/>
              </a:xfrm>
              <a:prstGeom prst="rect">
                <a:avLst/>
              </a:prstGeom>
              <a:solidFill>
                <a:srgbClr val="84BD06">
                  <a:lumMod val="7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522FF9BE-F7B2-4A86-9246-5F338001EA3D}"/>
                  </a:ext>
                </a:extLst>
              </p:cNvPr>
              <p:cNvSpPr/>
              <p:nvPr/>
            </p:nvSpPr>
            <p:spPr>
              <a:xfrm>
                <a:off x="6945684" y="2047008"/>
                <a:ext cx="182998" cy="145731"/>
              </a:xfrm>
              <a:prstGeom prst="rect">
                <a:avLst/>
              </a:prstGeom>
              <a:solidFill>
                <a:srgbClr val="84BD06">
                  <a:lumMod val="7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8" name="Rectangle : coins arrondis 15">
                <a:extLst>
                  <a:ext uri="{FF2B5EF4-FFF2-40B4-BE49-F238E27FC236}">
                    <a16:creationId xmlns:a16="http://schemas.microsoft.com/office/drawing/2014/main" id="{AC229DBE-346B-47CA-ABF9-1FE2876F2376}"/>
                  </a:ext>
                </a:extLst>
              </p:cNvPr>
              <p:cNvSpPr/>
              <p:nvPr/>
            </p:nvSpPr>
            <p:spPr>
              <a:xfrm>
                <a:off x="3420645" y="2047008"/>
                <a:ext cx="373671" cy="145731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9" name="Rectangle : coins arrondis 65">
                <a:extLst>
                  <a:ext uri="{FF2B5EF4-FFF2-40B4-BE49-F238E27FC236}">
                    <a16:creationId xmlns:a16="http://schemas.microsoft.com/office/drawing/2014/main" id="{BA673757-1E61-4B41-8704-2400879E77FC}"/>
                  </a:ext>
                </a:extLst>
              </p:cNvPr>
              <p:cNvSpPr/>
              <p:nvPr/>
            </p:nvSpPr>
            <p:spPr>
              <a:xfrm>
                <a:off x="6945683" y="2047008"/>
                <a:ext cx="373671" cy="145731"/>
              </a:xfrm>
              <a:prstGeom prst="roundRect">
                <a:avLst>
                  <a:gd name="adj" fmla="val 50000"/>
                </a:avLst>
              </a:prstGeom>
              <a:solidFill>
                <a:srgbClr val="84BD06">
                  <a:lumMod val="7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78" name="Graphique 125" descr="Homme">
              <a:extLst>
                <a:ext uri="{FF2B5EF4-FFF2-40B4-BE49-F238E27FC236}">
                  <a16:creationId xmlns:a16="http://schemas.microsoft.com/office/drawing/2014/main" id="{6C4400CA-2AA3-4470-9229-A4E5DBE5F1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69246" y="2233323"/>
              <a:ext cx="465808" cy="465808"/>
            </a:xfrm>
            <a:prstGeom prst="rect">
              <a:avLst/>
            </a:prstGeom>
          </p:spPr>
        </p:pic>
        <p:pic>
          <p:nvPicPr>
            <p:cNvPr id="79" name="Graphique 126" descr="Homme">
              <a:extLst>
                <a:ext uri="{FF2B5EF4-FFF2-40B4-BE49-F238E27FC236}">
                  <a16:creationId xmlns:a16="http://schemas.microsoft.com/office/drawing/2014/main" id="{593CCB2B-A70F-4F98-A28C-E509C7670B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60491" y="2233323"/>
              <a:ext cx="465808" cy="465808"/>
            </a:xfrm>
            <a:prstGeom prst="rect">
              <a:avLst/>
            </a:prstGeom>
          </p:spPr>
        </p:pic>
        <p:pic>
          <p:nvPicPr>
            <p:cNvPr id="80" name="Graphique 127" descr="Homme">
              <a:extLst>
                <a:ext uri="{FF2B5EF4-FFF2-40B4-BE49-F238E27FC236}">
                  <a16:creationId xmlns:a16="http://schemas.microsoft.com/office/drawing/2014/main" id="{CD132995-0464-4F1A-B21E-9D7C37DC36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690447" y="2233323"/>
              <a:ext cx="465808" cy="465808"/>
            </a:xfrm>
            <a:prstGeom prst="rect">
              <a:avLst/>
            </a:prstGeom>
          </p:spPr>
        </p:pic>
        <p:pic>
          <p:nvPicPr>
            <p:cNvPr id="81" name="Graphique 128" descr="Homme">
              <a:extLst>
                <a:ext uri="{FF2B5EF4-FFF2-40B4-BE49-F238E27FC236}">
                  <a16:creationId xmlns:a16="http://schemas.microsoft.com/office/drawing/2014/main" id="{733B9C7E-FD7D-4B19-AF08-4868B2541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299206" y="2233323"/>
              <a:ext cx="465808" cy="465808"/>
            </a:xfrm>
            <a:prstGeom prst="rect">
              <a:avLst/>
            </a:prstGeom>
          </p:spPr>
        </p:pic>
        <p:pic>
          <p:nvPicPr>
            <p:cNvPr id="82" name="Graphique 129" descr="Homme">
              <a:extLst>
                <a:ext uri="{FF2B5EF4-FFF2-40B4-BE49-F238E27FC236}">
                  <a16:creationId xmlns:a16="http://schemas.microsoft.com/office/drawing/2014/main" id="{8274FAA9-1B55-40BA-AE0D-34AA83AC0D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907961" y="2233323"/>
              <a:ext cx="465808" cy="465808"/>
            </a:xfrm>
            <a:prstGeom prst="rect">
              <a:avLst/>
            </a:prstGeom>
          </p:spPr>
        </p:pic>
        <p:pic>
          <p:nvPicPr>
            <p:cNvPr id="83" name="Graphique 130" descr="Homme">
              <a:extLst>
                <a:ext uri="{FF2B5EF4-FFF2-40B4-BE49-F238E27FC236}">
                  <a16:creationId xmlns:a16="http://schemas.microsoft.com/office/drawing/2014/main" id="{E2079139-5A3D-4458-9950-98EC43D134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516716" y="2233323"/>
              <a:ext cx="465808" cy="465808"/>
            </a:xfrm>
            <a:prstGeom prst="rect">
              <a:avLst/>
            </a:prstGeom>
          </p:spPr>
        </p:pic>
        <p:pic>
          <p:nvPicPr>
            <p:cNvPr id="84" name="Graphique 131" descr="Homme">
              <a:extLst>
                <a:ext uri="{FF2B5EF4-FFF2-40B4-BE49-F238E27FC236}">
                  <a16:creationId xmlns:a16="http://schemas.microsoft.com/office/drawing/2014/main" id="{31ECB41F-463B-44C6-91A7-D081C49231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125471" y="2233323"/>
              <a:ext cx="465808" cy="465808"/>
            </a:xfrm>
            <a:prstGeom prst="rect">
              <a:avLst/>
            </a:prstGeom>
          </p:spPr>
        </p:pic>
        <p:pic>
          <p:nvPicPr>
            <p:cNvPr id="85" name="Graphique 132" descr="Homme">
              <a:extLst>
                <a:ext uri="{FF2B5EF4-FFF2-40B4-BE49-F238E27FC236}">
                  <a16:creationId xmlns:a16="http://schemas.microsoft.com/office/drawing/2014/main" id="{023484DA-4AEB-4490-B6C2-D637F38699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734226" y="2233323"/>
              <a:ext cx="465808" cy="465808"/>
            </a:xfrm>
            <a:prstGeom prst="rect">
              <a:avLst/>
            </a:prstGeom>
          </p:spPr>
        </p:pic>
        <p:pic>
          <p:nvPicPr>
            <p:cNvPr id="86" name="Graphique 133" descr="Homme">
              <a:extLst>
                <a:ext uri="{FF2B5EF4-FFF2-40B4-BE49-F238E27FC236}">
                  <a16:creationId xmlns:a16="http://schemas.microsoft.com/office/drawing/2014/main" id="{51D82BB1-C97D-4F08-B560-B67BF05008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42981" y="2233323"/>
              <a:ext cx="465808" cy="465808"/>
            </a:xfrm>
            <a:prstGeom prst="rect">
              <a:avLst/>
            </a:prstGeom>
          </p:spPr>
        </p:pic>
        <p:pic>
          <p:nvPicPr>
            <p:cNvPr id="87" name="Graphique 134" descr="Homme">
              <a:extLst>
                <a:ext uri="{FF2B5EF4-FFF2-40B4-BE49-F238E27FC236}">
                  <a16:creationId xmlns:a16="http://schemas.microsoft.com/office/drawing/2014/main" id="{743120E2-8DB7-4B15-A32C-208EA91F86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51736" y="2233323"/>
              <a:ext cx="465808" cy="465808"/>
            </a:xfrm>
            <a:prstGeom prst="rect">
              <a:avLst/>
            </a:prstGeom>
          </p:spPr>
        </p:pic>
      </p:grpSp>
      <p:sp>
        <p:nvSpPr>
          <p:cNvPr id="100" name="Rectangle 99">
            <a:extLst>
              <a:ext uri="{FF2B5EF4-FFF2-40B4-BE49-F238E27FC236}">
                <a16:creationId xmlns:a16="http://schemas.microsoft.com/office/drawing/2014/main" id="{A2F73D25-65FC-419C-962B-8331B0F17143}"/>
              </a:ext>
            </a:extLst>
          </p:cNvPr>
          <p:cNvSpPr/>
          <p:nvPr/>
        </p:nvSpPr>
        <p:spPr>
          <a:xfrm>
            <a:off x="2381597" y="1911956"/>
            <a:ext cx="2876237" cy="4444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88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UTILISÉ PAR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6 CONSOMMATEURS SUR 10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D16A2D69-EEA4-4881-BC7B-B4713BC2B12E}"/>
              </a:ext>
            </a:extLst>
          </p:cNvPr>
          <p:cNvSpPr/>
          <p:nvPr/>
        </p:nvSpPr>
        <p:spPr>
          <a:xfrm>
            <a:off x="6596216" y="1924311"/>
            <a:ext cx="3158999" cy="444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1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PRÈS D’1 FRANÇAIS SUR 5 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88" b="0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L’UTILISE AU MOINS UNE FOIS PAR MOIS  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39D155C3-3DF5-437A-ADAB-F228C059683C}"/>
              </a:ext>
            </a:extLst>
          </p:cNvPr>
          <p:cNvSpPr/>
          <p:nvPr/>
        </p:nvSpPr>
        <p:spPr>
          <a:xfrm>
            <a:off x="6051715" y="3830632"/>
            <a:ext cx="4060801" cy="444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88" b="0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L’IMPOSSIBILITÉ DE PAYER EN PLUSIEURS FOIS ENTRAINE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1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L’ABANDON OU LE REPORT DE L’ACHAT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C83689C5-6EAF-491D-8195-B1B5E9BCA07D}"/>
              </a:ext>
            </a:extLst>
          </p:cNvPr>
          <p:cNvSpPr/>
          <p:nvPr/>
        </p:nvSpPr>
        <p:spPr>
          <a:xfrm>
            <a:off x="1859266" y="3746965"/>
            <a:ext cx="4084448" cy="565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88" b="0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LE PAIEMENT FRACTIONNÉ EST DÉTERMINANT 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88" b="0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DANS LE CHOIX D’UNE ENSEIGNE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1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POUR 1 FRANÇAIS SUR 4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73DA253D-4FC9-4377-BF49-BF6ABCD7CD76}"/>
              </a:ext>
            </a:extLst>
          </p:cNvPr>
          <p:cNvSpPr/>
          <p:nvPr/>
        </p:nvSpPr>
        <p:spPr>
          <a:xfrm>
            <a:off x="1850475" y="5144275"/>
            <a:ext cx="4072459" cy="346249"/>
          </a:xfrm>
          <a:prstGeom prst="rect">
            <a:avLst/>
          </a:prstGeom>
        </p:spPr>
        <p:txBody>
          <a:bodyPr wrap="square" lIns="135000" rIns="135000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25" b="0" i="0" u="none" strike="noStrike" kern="1200" cap="none" spc="0" normalizeH="0" baseline="0" noProof="0">
                <a:ln>
                  <a:noFill/>
                </a:ln>
                <a:solidFill>
                  <a:srgbClr val="98999B"/>
                </a:solidFill>
                <a:effectLst/>
                <a:uLnTx/>
                <a:uFillTx/>
                <a:ea typeface="+mn-ea"/>
              </a:rPr>
              <a:t>Choisissez vous en priorité des enseignes qui proposent le paiement 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25" b="0" i="0" u="none" strike="noStrike" kern="1200" cap="none" spc="0" normalizeH="0" baseline="0" noProof="0">
                <a:ln>
                  <a:noFill/>
                </a:ln>
                <a:solidFill>
                  <a:srgbClr val="98999B"/>
                </a:solidFill>
                <a:effectLst/>
                <a:uLnTx/>
                <a:uFillTx/>
                <a:ea typeface="+mn-ea"/>
              </a:rPr>
              <a:t>en plusieurs fois ? 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CE66D632-A9C2-48F8-B438-02F7C72BC143}"/>
              </a:ext>
            </a:extLst>
          </p:cNvPr>
          <p:cNvSpPr/>
          <p:nvPr/>
        </p:nvSpPr>
        <p:spPr>
          <a:xfrm>
            <a:off x="6051713" y="5204177"/>
            <a:ext cx="4060802" cy="346249"/>
          </a:xfrm>
          <a:prstGeom prst="rect">
            <a:avLst/>
          </a:prstGeom>
        </p:spPr>
        <p:txBody>
          <a:bodyPr wrap="square" lIns="135000" rIns="135000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25" b="0" i="0" u="none" strike="noStrike" kern="1200" cap="none" spc="0" normalizeH="0" baseline="0" noProof="0">
                <a:ln>
                  <a:noFill/>
                </a:ln>
                <a:solidFill>
                  <a:srgbClr val="98999B"/>
                </a:solidFill>
                <a:effectLst/>
                <a:uLnTx/>
                <a:uFillTx/>
                <a:ea typeface="+mn-ea"/>
              </a:rPr>
              <a:t>Si pour un achat, votre commerçant ne proposait pas de payer en plusieurs fois, quelle serait votre réaction ? </a:t>
            </a:r>
          </a:p>
        </p:txBody>
      </p:sp>
      <p:graphicFrame>
        <p:nvGraphicFramePr>
          <p:cNvPr id="106" name="Graphique 105">
            <a:extLst>
              <a:ext uri="{FF2B5EF4-FFF2-40B4-BE49-F238E27FC236}">
                <a16:creationId xmlns:a16="http://schemas.microsoft.com/office/drawing/2014/main" id="{0449275E-D94A-45B5-82F7-B8E909282C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4814652"/>
              </p:ext>
            </p:extLst>
          </p:nvPr>
        </p:nvGraphicFramePr>
        <p:xfrm>
          <a:off x="6419696" y="2321835"/>
          <a:ext cx="1228825" cy="1190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107" name="Groupe 106">
            <a:extLst>
              <a:ext uri="{FF2B5EF4-FFF2-40B4-BE49-F238E27FC236}">
                <a16:creationId xmlns:a16="http://schemas.microsoft.com/office/drawing/2014/main" id="{0B5873E1-F288-4BF0-9B8A-18B53134D168}"/>
              </a:ext>
            </a:extLst>
          </p:cNvPr>
          <p:cNvGrpSpPr/>
          <p:nvPr/>
        </p:nvGrpSpPr>
        <p:grpSpPr>
          <a:xfrm>
            <a:off x="6846524" y="2853897"/>
            <a:ext cx="259832" cy="259832"/>
            <a:chOff x="450376" y="822947"/>
            <a:chExt cx="436728" cy="436729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E527F728-B845-42C1-A4F1-2D4A6094DB5A}"/>
                </a:ext>
              </a:extLst>
            </p:cNvPr>
            <p:cNvSpPr/>
            <p:nvPr/>
          </p:nvSpPr>
          <p:spPr>
            <a:xfrm>
              <a:off x="450376" y="822947"/>
              <a:ext cx="436728" cy="436729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9" name="Forme libre : forme 79">
              <a:extLst>
                <a:ext uri="{FF2B5EF4-FFF2-40B4-BE49-F238E27FC236}">
                  <a16:creationId xmlns:a16="http://schemas.microsoft.com/office/drawing/2014/main" id="{135A04DB-0EB3-4D00-9B7B-E85ADA346E23}"/>
                </a:ext>
              </a:extLst>
            </p:cNvPr>
            <p:cNvSpPr/>
            <p:nvPr/>
          </p:nvSpPr>
          <p:spPr>
            <a:xfrm>
              <a:off x="450376" y="848648"/>
              <a:ext cx="120701" cy="385328"/>
            </a:xfrm>
            <a:custGeom>
              <a:avLst/>
              <a:gdLst>
                <a:gd name="connsiteX0" fmla="*/ 120701 w 120701"/>
                <a:gd name="connsiteY0" fmla="*/ 0 h 385328"/>
                <a:gd name="connsiteX1" fmla="*/ 120701 w 120701"/>
                <a:gd name="connsiteY1" fmla="*/ 385328 h 385328"/>
                <a:gd name="connsiteX2" fmla="*/ 63957 w 120701"/>
                <a:gd name="connsiteY2" fmla="*/ 347071 h 385328"/>
                <a:gd name="connsiteX3" fmla="*/ 0 w 120701"/>
                <a:gd name="connsiteY3" fmla="*/ 192664 h 385328"/>
                <a:gd name="connsiteX4" fmla="*/ 63957 w 120701"/>
                <a:gd name="connsiteY4" fmla="*/ 38257 h 38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01" h="385328">
                  <a:moveTo>
                    <a:pt x="120701" y="0"/>
                  </a:moveTo>
                  <a:lnTo>
                    <a:pt x="120701" y="385328"/>
                  </a:lnTo>
                  <a:lnTo>
                    <a:pt x="63957" y="347071"/>
                  </a:lnTo>
                  <a:cubicBezTo>
                    <a:pt x="24441" y="307555"/>
                    <a:pt x="0" y="252964"/>
                    <a:pt x="0" y="192664"/>
                  </a:cubicBezTo>
                  <a:cubicBezTo>
                    <a:pt x="0" y="132365"/>
                    <a:pt x="24441" y="77774"/>
                    <a:pt x="63957" y="38257"/>
                  </a:cubicBezTo>
                  <a:close/>
                </a:path>
              </a:pathLst>
            </a:custGeom>
            <a:solidFill>
              <a:srgbClr val="002B6F"/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0" name="Forme libre : forme 80">
              <a:extLst>
                <a:ext uri="{FF2B5EF4-FFF2-40B4-BE49-F238E27FC236}">
                  <a16:creationId xmlns:a16="http://schemas.microsoft.com/office/drawing/2014/main" id="{729095E8-77C3-49B3-A819-EEF06A794F05}"/>
                </a:ext>
              </a:extLst>
            </p:cNvPr>
            <p:cNvSpPr/>
            <p:nvPr/>
          </p:nvSpPr>
          <p:spPr>
            <a:xfrm>
              <a:off x="766403" y="848648"/>
              <a:ext cx="120701" cy="385328"/>
            </a:xfrm>
            <a:custGeom>
              <a:avLst/>
              <a:gdLst>
                <a:gd name="connsiteX0" fmla="*/ 0 w 120701"/>
                <a:gd name="connsiteY0" fmla="*/ 0 h 385328"/>
                <a:gd name="connsiteX1" fmla="*/ 56744 w 120701"/>
                <a:gd name="connsiteY1" fmla="*/ 38257 h 385328"/>
                <a:gd name="connsiteX2" fmla="*/ 120701 w 120701"/>
                <a:gd name="connsiteY2" fmla="*/ 192664 h 385328"/>
                <a:gd name="connsiteX3" fmla="*/ 56744 w 120701"/>
                <a:gd name="connsiteY3" fmla="*/ 347071 h 385328"/>
                <a:gd name="connsiteX4" fmla="*/ 0 w 120701"/>
                <a:gd name="connsiteY4" fmla="*/ 385328 h 38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01" h="385328">
                  <a:moveTo>
                    <a:pt x="0" y="0"/>
                  </a:moveTo>
                  <a:lnTo>
                    <a:pt x="56744" y="38257"/>
                  </a:lnTo>
                  <a:cubicBezTo>
                    <a:pt x="96260" y="77774"/>
                    <a:pt x="120701" y="132365"/>
                    <a:pt x="120701" y="192664"/>
                  </a:cubicBezTo>
                  <a:cubicBezTo>
                    <a:pt x="120701" y="252964"/>
                    <a:pt x="96260" y="307555"/>
                    <a:pt x="56744" y="347071"/>
                  </a:cubicBezTo>
                  <a:lnTo>
                    <a:pt x="0" y="385328"/>
                  </a:lnTo>
                  <a:close/>
                </a:path>
              </a:pathLst>
            </a:custGeom>
            <a:solidFill>
              <a:srgbClr val="C00000"/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11" name="Groupe 110">
            <a:extLst>
              <a:ext uri="{FF2B5EF4-FFF2-40B4-BE49-F238E27FC236}">
                <a16:creationId xmlns:a16="http://schemas.microsoft.com/office/drawing/2014/main" id="{2FE45BD5-597A-4AB8-A279-F63900B7B557}"/>
              </a:ext>
            </a:extLst>
          </p:cNvPr>
          <p:cNvGrpSpPr/>
          <p:nvPr/>
        </p:nvGrpSpPr>
        <p:grpSpPr>
          <a:xfrm>
            <a:off x="3534152" y="4267363"/>
            <a:ext cx="1019111" cy="987678"/>
            <a:chOff x="1529595" y="4022682"/>
            <a:chExt cx="1872810" cy="1815045"/>
          </a:xfrm>
        </p:grpSpPr>
        <p:graphicFrame>
          <p:nvGraphicFramePr>
            <p:cNvPr id="112" name="Graphique 111">
              <a:extLst>
                <a:ext uri="{FF2B5EF4-FFF2-40B4-BE49-F238E27FC236}">
                  <a16:creationId xmlns:a16="http://schemas.microsoft.com/office/drawing/2014/main" id="{2DE867A9-F4C7-4F34-A52E-F703E409DB85}"/>
                </a:ext>
              </a:extLst>
            </p:cNvPr>
            <p:cNvGraphicFramePr/>
            <p:nvPr/>
          </p:nvGraphicFramePr>
          <p:xfrm>
            <a:off x="1529595" y="4022682"/>
            <a:ext cx="1872810" cy="18150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pSp>
          <p:nvGrpSpPr>
            <p:cNvPr id="113" name="Groupe 112">
              <a:extLst>
                <a:ext uri="{FF2B5EF4-FFF2-40B4-BE49-F238E27FC236}">
                  <a16:creationId xmlns:a16="http://schemas.microsoft.com/office/drawing/2014/main" id="{58684B5C-D1A3-4526-8771-25D3607CCD75}"/>
                </a:ext>
              </a:extLst>
            </p:cNvPr>
            <p:cNvGrpSpPr/>
            <p:nvPr/>
          </p:nvGrpSpPr>
          <p:grpSpPr>
            <a:xfrm>
              <a:off x="2265799" y="4732204"/>
              <a:ext cx="396000" cy="396000"/>
              <a:chOff x="450376" y="822948"/>
              <a:chExt cx="436728" cy="436728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4" name="Ellipse 113">
                <a:extLst>
                  <a:ext uri="{FF2B5EF4-FFF2-40B4-BE49-F238E27FC236}">
                    <a16:creationId xmlns:a16="http://schemas.microsoft.com/office/drawing/2014/main" id="{41578555-2C8C-4379-89D4-984D6367F0D4}"/>
                  </a:ext>
                </a:extLst>
              </p:cNvPr>
              <p:cNvSpPr/>
              <p:nvPr/>
            </p:nvSpPr>
            <p:spPr>
              <a:xfrm>
                <a:off x="450376" y="822948"/>
                <a:ext cx="436728" cy="436728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5" name="Forme libre : forme 84">
                <a:extLst>
                  <a:ext uri="{FF2B5EF4-FFF2-40B4-BE49-F238E27FC236}">
                    <a16:creationId xmlns:a16="http://schemas.microsoft.com/office/drawing/2014/main" id="{60B86477-EEDB-4CFF-8B9D-B5F24F0F985F}"/>
                  </a:ext>
                </a:extLst>
              </p:cNvPr>
              <p:cNvSpPr/>
              <p:nvPr/>
            </p:nvSpPr>
            <p:spPr>
              <a:xfrm>
                <a:off x="450376" y="848648"/>
                <a:ext cx="120701" cy="385328"/>
              </a:xfrm>
              <a:custGeom>
                <a:avLst/>
                <a:gdLst>
                  <a:gd name="connsiteX0" fmla="*/ 120701 w 120701"/>
                  <a:gd name="connsiteY0" fmla="*/ 0 h 385328"/>
                  <a:gd name="connsiteX1" fmla="*/ 120701 w 120701"/>
                  <a:gd name="connsiteY1" fmla="*/ 385328 h 385328"/>
                  <a:gd name="connsiteX2" fmla="*/ 63957 w 120701"/>
                  <a:gd name="connsiteY2" fmla="*/ 347071 h 385328"/>
                  <a:gd name="connsiteX3" fmla="*/ 0 w 120701"/>
                  <a:gd name="connsiteY3" fmla="*/ 192664 h 385328"/>
                  <a:gd name="connsiteX4" fmla="*/ 63957 w 120701"/>
                  <a:gd name="connsiteY4" fmla="*/ 38257 h 385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701" h="385328">
                    <a:moveTo>
                      <a:pt x="120701" y="0"/>
                    </a:moveTo>
                    <a:lnTo>
                      <a:pt x="120701" y="385328"/>
                    </a:lnTo>
                    <a:lnTo>
                      <a:pt x="63957" y="347071"/>
                    </a:lnTo>
                    <a:cubicBezTo>
                      <a:pt x="24441" y="307555"/>
                      <a:pt x="0" y="252964"/>
                      <a:pt x="0" y="192664"/>
                    </a:cubicBezTo>
                    <a:cubicBezTo>
                      <a:pt x="0" y="132365"/>
                      <a:pt x="24441" y="77774"/>
                      <a:pt x="63957" y="38257"/>
                    </a:cubicBezTo>
                    <a:close/>
                  </a:path>
                </a:pathLst>
              </a:custGeom>
              <a:solidFill>
                <a:srgbClr val="002B6F"/>
              </a:solidFill>
              <a:ln w="12700" cap="flat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6" name="Forme libre : forme 85">
                <a:extLst>
                  <a:ext uri="{FF2B5EF4-FFF2-40B4-BE49-F238E27FC236}">
                    <a16:creationId xmlns:a16="http://schemas.microsoft.com/office/drawing/2014/main" id="{D7CC3AD4-6DDF-4E97-BEB7-B96FDB49BAE5}"/>
                  </a:ext>
                </a:extLst>
              </p:cNvPr>
              <p:cNvSpPr/>
              <p:nvPr/>
            </p:nvSpPr>
            <p:spPr>
              <a:xfrm>
                <a:off x="766403" y="848648"/>
                <a:ext cx="120701" cy="385328"/>
              </a:xfrm>
              <a:custGeom>
                <a:avLst/>
                <a:gdLst>
                  <a:gd name="connsiteX0" fmla="*/ 0 w 120701"/>
                  <a:gd name="connsiteY0" fmla="*/ 0 h 385328"/>
                  <a:gd name="connsiteX1" fmla="*/ 56744 w 120701"/>
                  <a:gd name="connsiteY1" fmla="*/ 38257 h 385328"/>
                  <a:gd name="connsiteX2" fmla="*/ 120701 w 120701"/>
                  <a:gd name="connsiteY2" fmla="*/ 192664 h 385328"/>
                  <a:gd name="connsiteX3" fmla="*/ 56744 w 120701"/>
                  <a:gd name="connsiteY3" fmla="*/ 347071 h 385328"/>
                  <a:gd name="connsiteX4" fmla="*/ 0 w 120701"/>
                  <a:gd name="connsiteY4" fmla="*/ 385328 h 385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701" h="385328">
                    <a:moveTo>
                      <a:pt x="0" y="0"/>
                    </a:moveTo>
                    <a:lnTo>
                      <a:pt x="56744" y="38257"/>
                    </a:lnTo>
                    <a:cubicBezTo>
                      <a:pt x="96260" y="77774"/>
                      <a:pt x="120701" y="132365"/>
                      <a:pt x="120701" y="192664"/>
                    </a:cubicBezTo>
                    <a:cubicBezTo>
                      <a:pt x="120701" y="252964"/>
                      <a:pt x="96260" y="307555"/>
                      <a:pt x="56744" y="347071"/>
                    </a:cubicBezTo>
                    <a:lnTo>
                      <a:pt x="0" y="385328"/>
                    </a:lnTo>
                    <a:close/>
                  </a:path>
                </a:pathLst>
              </a:custGeom>
              <a:solidFill>
                <a:srgbClr val="C00000"/>
              </a:solidFill>
              <a:ln w="12700" cap="flat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117" name="Graphique 116">
            <a:extLst>
              <a:ext uri="{FF2B5EF4-FFF2-40B4-BE49-F238E27FC236}">
                <a16:creationId xmlns:a16="http://schemas.microsoft.com/office/drawing/2014/main" id="{60CAB4B3-FAE4-4DBC-A892-1837078289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4608637"/>
              </p:ext>
            </p:extLst>
          </p:nvPr>
        </p:nvGraphicFramePr>
        <p:xfrm>
          <a:off x="8681482" y="4188279"/>
          <a:ext cx="1135382" cy="1100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pSp>
        <p:nvGrpSpPr>
          <p:cNvPr id="118" name="Groupe 117">
            <a:extLst>
              <a:ext uri="{FF2B5EF4-FFF2-40B4-BE49-F238E27FC236}">
                <a16:creationId xmlns:a16="http://schemas.microsoft.com/office/drawing/2014/main" id="{21CFB97F-0D98-48C6-BA9F-E2A00B0292D6}"/>
              </a:ext>
            </a:extLst>
          </p:cNvPr>
          <p:cNvGrpSpPr/>
          <p:nvPr/>
        </p:nvGrpSpPr>
        <p:grpSpPr>
          <a:xfrm>
            <a:off x="2875231" y="4346208"/>
            <a:ext cx="1100953" cy="265893"/>
            <a:chOff x="3783845" y="4349088"/>
            <a:chExt cx="1467937" cy="354524"/>
          </a:xfrm>
        </p:grpSpPr>
        <p:grpSp>
          <p:nvGrpSpPr>
            <p:cNvPr id="119" name="Groupe 118">
              <a:extLst>
                <a:ext uri="{FF2B5EF4-FFF2-40B4-BE49-F238E27FC236}">
                  <a16:creationId xmlns:a16="http://schemas.microsoft.com/office/drawing/2014/main" id="{C29FA0FD-27F4-4184-AE97-DD1C1D534FA2}"/>
                </a:ext>
              </a:extLst>
            </p:cNvPr>
            <p:cNvGrpSpPr/>
            <p:nvPr/>
          </p:nvGrpSpPr>
          <p:grpSpPr>
            <a:xfrm>
              <a:off x="3783845" y="4349088"/>
              <a:ext cx="447851" cy="354524"/>
              <a:chOff x="3648501" y="4349087"/>
              <a:chExt cx="583196" cy="461665"/>
            </a:xfrm>
          </p:grpSpPr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DF6ED155-B0D0-41F1-9234-2EEDF17C828D}"/>
                  </a:ext>
                </a:extLst>
              </p:cNvPr>
              <p:cNvSpPr/>
              <p:nvPr/>
            </p:nvSpPr>
            <p:spPr>
              <a:xfrm>
                <a:off x="3648501" y="4349087"/>
                <a:ext cx="461665" cy="461665"/>
              </a:xfrm>
              <a:prstGeom prst="rect">
                <a:avLst/>
              </a:prstGeom>
              <a:solidFill>
                <a:srgbClr val="13C7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2" name="Triangle rectangle 121">
                <a:extLst>
                  <a:ext uri="{FF2B5EF4-FFF2-40B4-BE49-F238E27FC236}">
                    <a16:creationId xmlns:a16="http://schemas.microsoft.com/office/drawing/2014/main" id="{49711E12-202E-4993-9530-7206B74E6B1D}"/>
                  </a:ext>
                </a:extLst>
              </p:cNvPr>
              <p:cNvSpPr/>
              <p:nvPr/>
            </p:nvSpPr>
            <p:spPr>
              <a:xfrm rot="5400000">
                <a:off x="4110167" y="4349087"/>
                <a:ext cx="121530" cy="121530"/>
              </a:xfrm>
              <a:prstGeom prst="rtTriangle">
                <a:avLst/>
              </a:prstGeom>
              <a:solidFill>
                <a:srgbClr val="13C7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cxnSp>
          <p:nvCxnSpPr>
            <p:cNvPr id="120" name="Connecteur droit 119">
              <a:extLst>
                <a:ext uri="{FF2B5EF4-FFF2-40B4-BE49-F238E27FC236}">
                  <a16:creationId xmlns:a16="http://schemas.microsoft.com/office/drawing/2014/main" id="{4C99AAD7-670A-473B-8072-2B3E2DB0EC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79782" y="4358197"/>
              <a:ext cx="972000" cy="1"/>
            </a:xfrm>
            <a:prstGeom prst="line">
              <a:avLst/>
            </a:prstGeom>
            <a:noFill/>
            <a:ln w="25400" cap="rnd" cmpd="sng" algn="ctr">
              <a:solidFill>
                <a:srgbClr val="13C7FF"/>
              </a:solidFill>
              <a:prstDash val="sysDot"/>
              <a:round/>
            </a:ln>
            <a:effectLst/>
          </p:spPr>
        </p:cxnSp>
      </p:grpSp>
      <p:grpSp>
        <p:nvGrpSpPr>
          <p:cNvPr id="123" name="Groupe 122">
            <a:extLst>
              <a:ext uri="{FF2B5EF4-FFF2-40B4-BE49-F238E27FC236}">
                <a16:creationId xmlns:a16="http://schemas.microsoft.com/office/drawing/2014/main" id="{DEBB2017-831B-4224-8270-D666631CFF20}"/>
              </a:ext>
            </a:extLst>
          </p:cNvPr>
          <p:cNvGrpSpPr/>
          <p:nvPr/>
        </p:nvGrpSpPr>
        <p:grpSpPr>
          <a:xfrm flipH="1">
            <a:off x="7337181" y="2761147"/>
            <a:ext cx="793797" cy="265893"/>
            <a:chOff x="3783845" y="4349088"/>
            <a:chExt cx="1058396" cy="354524"/>
          </a:xfrm>
        </p:grpSpPr>
        <p:grpSp>
          <p:nvGrpSpPr>
            <p:cNvPr id="124" name="Groupe 123">
              <a:extLst>
                <a:ext uri="{FF2B5EF4-FFF2-40B4-BE49-F238E27FC236}">
                  <a16:creationId xmlns:a16="http://schemas.microsoft.com/office/drawing/2014/main" id="{07202041-F4CE-461A-ABD3-607E55911C05}"/>
                </a:ext>
              </a:extLst>
            </p:cNvPr>
            <p:cNvGrpSpPr/>
            <p:nvPr/>
          </p:nvGrpSpPr>
          <p:grpSpPr>
            <a:xfrm>
              <a:off x="3783845" y="4349088"/>
              <a:ext cx="447851" cy="354524"/>
              <a:chOff x="3648501" y="4349087"/>
              <a:chExt cx="583196" cy="461665"/>
            </a:xfrm>
          </p:grpSpPr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665B2D0E-EEED-43BC-AA99-E58605C7E024}"/>
                  </a:ext>
                </a:extLst>
              </p:cNvPr>
              <p:cNvSpPr/>
              <p:nvPr/>
            </p:nvSpPr>
            <p:spPr>
              <a:xfrm>
                <a:off x="3648501" y="4349087"/>
                <a:ext cx="461665" cy="461665"/>
              </a:xfrm>
              <a:prstGeom prst="rect">
                <a:avLst/>
              </a:prstGeom>
              <a:solidFill>
                <a:srgbClr val="13C7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7" name="Triangle rectangle 126">
                <a:extLst>
                  <a:ext uri="{FF2B5EF4-FFF2-40B4-BE49-F238E27FC236}">
                    <a16:creationId xmlns:a16="http://schemas.microsoft.com/office/drawing/2014/main" id="{E7C69EFE-B6E8-415D-9BFE-FA14758D9BA5}"/>
                  </a:ext>
                </a:extLst>
              </p:cNvPr>
              <p:cNvSpPr/>
              <p:nvPr/>
            </p:nvSpPr>
            <p:spPr>
              <a:xfrm rot="5400000">
                <a:off x="4110167" y="4349088"/>
                <a:ext cx="121530" cy="121530"/>
              </a:xfrm>
              <a:prstGeom prst="rtTriangle">
                <a:avLst/>
              </a:prstGeom>
              <a:solidFill>
                <a:srgbClr val="13C7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cxnSp>
          <p:nvCxnSpPr>
            <p:cNvPr id="125" name="Connecteur droit 124">
              <a:extLst>
                <a:ext uri="{FF2B5EF4-FFF2-40B4-BE49-F238E27FC236}">
                  <a16:creationId xmlns:a16="http://schemas.microsoft.com/office/drawing/2014/main" id="{90566D23-C0D6-4829-AD1F-449B381F5D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66241" y="4358197"/>
              <a:ext cx="576000" cy="1"/>
            </a:xfrm>
            <a:prstGeom prst="line">
              <a:avLst/>
            </a:prstGeom>
            <a:noFill/>
            <a:ln w="25400" cap="rnd" cmpd="sng" algn="ctr">
              <a:solidFill>
                <a:srgbClr val="13C7FF"/>
              </a:solidFill>
              <a:prstDash val="sysDot"/>
              <a:round/>
            </a:ln>
            <a:effectLst/>
          </p:spPr>
        </p:cxnSp>
      </p:grpSp>
      <p:grpSp>
        <p:nvGrpSpPr>
          <p:cNvPr id="128" name="Groupe 127">
            <a:extLst>
              <a:ext uri="{FF2B5EF4-FFF2-40B4-BE49-F238E27FC236}">
                <a16:creationId xmlns:a16="http://schemas.microsoft.com/office/drawing/2014/main" id="{418FA73E-A73A-4346-B901-CD3996E7D3CE}"/>
              </a:ext>
            </a:extLst>
          </p:cNvPr>
          <p:cNvGrpSpPr/>
          <p:nvPr/>
        </p:nvGrpSpPr>
        <p:grpSpPr>
          <a:xfrm flipH="1">
            <a:off x="7083683" y="2413432"/>
            <a:ext cx="1050972" cy="265893"/>
            <a:chOff x="3783845" y="4349088"/>
            <a:chExt cx="1401296" cy="354524"/>
          </a:xfrm>
        </p:grpSpPr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572DCAC1-007B-4FB2-8A41-87F6AB7AE2F7}"/>
                </a:ext>
              </a:extLst>
            </p:cNvPr>
            <p:cNvGrpSpPr/>
            <p:nvPr/>
          </p:nvGrpSpPr>
          <p:grpSpPr>
            <a:xfrm>
              <a:off x="3783845" y="4349088"/>
              <a:ext cx="447851" cy="354524"/>
              <a:chOff x="3648501" y="4349087"/>
              <a:chExt cx="583196" cy="461665"/>
            </a:xfrm>
          </p:grpSpPr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0ECE69B2-D328-4C9F-AC12-9DAA0381A4C8}"/>
                  </a:ext>
                </a:extLst>
              </p:cNvPr>
              <p:cNvSpPr/>
              <p:nvPr/>
            </p:nvSpPr>
            <p:spPr>
              <a:xfrm>
                <a:off x="3648501" y="4349087"/>
                <a:ext cx="461665" cy="461665"/>
              </a:xfrm>
              <a:prstGeom prst="rect">
                <a:avLst/>
              </a:prstGeom>
              <a:solidFill>
                <a:srgbClr val="84BD0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2" name="Triangle rectangle 131">
                <a:extLst>
                  <a:ext uri="{FF2B5EF4-FFF2-40B4-BE49-F238E27FC236}">
                    <a16:creationId xmlns:a16="http://schemas.microsoft.com/office/drawing/2014/main" id="{DFE05FA2-AF55-4E9F-B2C8-ED624A76647F}"/>
                  </a:ext>
                </a:extLst>
              </p:cNvPr>
              <p:cNvSpPr/>
              <p:nvPr/>
            </p:nvSpPr>
            <p:spPr>
              <a:xfrm rot="5400000">
                <a:off x="4110167" y="4349088"/>
                <a:ext cx="121530" cy="121530"/>
              </a:xfrm>
              <a:prstGeom prst="rtTriangle">
                <a:avLst/>
              </a:prstGeom>
              <a:solidFill>
                <a:srgbClr val="84BD0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cxnSp>
          <p:nvCxnSpPr>
            <p:cNvPr id="130" name="Connecteur droit 129">
              <a:extLst>
                <a:ext uri="{FF2B5EF4-FFF2-40B4-BE49-F238E27FC236}">
                  <a16:creationId xmlns:a16="http://schemas.microsoft.com/office/drawing/2014/main" id="{DA039988-6EE4-4EDB-B04A-AB9136BD8E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49141" y="4370897"/>
              <a:ext cx="936000" cy="1"/>
            </a:xfrm>
            <a:prstGeom prst="line">
              <a:avLst/>
            </a:prstGeom>
            <a:noFill/>
            <a:ln w="25400" cap="rnd" cmpd="sng" algn="ctr">
              <a:solidFill>
                <a:srgbClr val="84BD06"/>
              </a:solidFill>
              <a:prstDash val="sysDot"/>
              <a:round/>
            </a:ln>
            <a:effectLst/>
          </p:spPr>
        </p:cxnSp>
      </p:grpSp>
      <p:grpSp>
        <p:nvGrpSpPr>
          <p:cNvPr id="133" name="Groupe 132">
            <a:extLst>
              <a:ext uri="{FF2B5EF4-FFF2-40B4-BE49-F238E27FC236}">
                <a16:creationId xmlns:a16="http://schemas.microsoft.com/office/drawing/2014/main" id="{2E8E9A77-C251-4DB1-A12D-E79347B0B677}"/>
              </a:ext>
            </a:extLst>
          </p:cNvPr>
          <p:cNvGrpSpPr/>
          <p:nvPr/>
        </p:nvGrpSpPr>
        <p:grpSpPr>
          <a:xfrm>
            <a:off x="8108077" y="4315339"/>
            <a:ext cx="938953" cy="243000"/>
            <a:chOff x="3783845" y="4349091"/>
            <a:chExt cx="1251937" cy="324000"/>
          </a:xfrm>
        </p:grpSpPr>
        <p:grpSp>
          <p:nvGrpSpPr>
            <p:cNvPr id="134" name="Groupe 133">
              <a:extLst>
                <a:ext uri="{FF2B5EF4-FFF2-40B4-BE49-F238E27FC236}">
                  <a16:creationId xmlns:a16="http://schemas.microsoft.com/office/drawing/2014/main" id="{813E6A3A-2CA8-4DB6-8A15-4FE35BA8E96A}"/>
                </a:ext>
              </a:extLst>
            </p:cNvPr>
            <p:cNvGrpSpPr/>
            <p:nvPr/>
          </p:nvGrpSpPr>
          <p:grpSpPr>
            <a:xfrm>
              <a:off x="3783845" y="4349091"/>
              <a:ext cx="447851" cy="324000"/>
              <a:chOff x="3648501" y="4349087"/>
              <a:chExt cx="583196" cy="421916"/>
            </a:xfrm>
          </p:grpSpPr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9185B3C7-79AD-44C5-9CA5-922E77F08AF1}"/>
                  </a:ext>
                </a:extLst>
              </p:cNvPr>
              <p:cNvSpPr/>
              <p:nvPr/>
            </p:nvSpPr>
            <p:spPr>
              <a:xfrm>
                <a:off x="3648501" y="4349087"/>
                <a:ext cx="461665" cy="421916"/>
              </a:xfrm>
              <a:prstGeom prst="rect">
                <a:avLst/>
              </a:prstGeom>
              <a:solidFill>
                <a:srgbClr val="13C7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7" name="Triangle rectangle 136">
                <a:extLst>
                  <a:ext uri="{FF2B5EF4-FFF2-40B4-BE49-F238E27FC236}">
                    <a16:creationId xmlns:a16="http://schemas.microsoft.com/office/drawing/2014/main" id="{4E68A355-B7CC-4313-AF58-446576E46B61}"/>
                  </a:ext>
                </a:extLst>
              </p:cNvPr>
              <p:cNvSpPr/>
              <p:nvPr/>
            </p:nvSpPr>
            <p:spPr>
              <a:xfrm rot="5400000">
                <a:off x="4110167" y="4349088"/>
                <a:ext cx="121530" cy="121530"/>
              </a:xfrm>
              <a:prstGeom prst="rtTriangle">
                <a:avLst/>
              </a:prstGeom>
              <a:solidFill>
                <a:srgbClr val="13C7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cxnSp>
          <p:nvCxnSpPr>
            <p:cNvPr id="135" name="Connecteur droit 134">
              <a:extLst>
                <a:ext uri="{FF2B5EF4-FFF2-40B4-BE49-F238E27FC236}">
                  <a16:creationId xmlns:a16="http://schemas.microsoft.com/office/drawing/2014/main" id="{404FCA4D-79E3-4ACC-ACFD-76077C5EF9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79782" y="4370897"/>
              <a:ext cx="756000" cy="1"/>
            </a:xfrm>
            <a:prstGeom prst="line">
              <a:avLst/>
            </a:prstGeom>
            <a:noFill/>
            <a:ln w="25400" cap="rnd" cmpd="sng" algn="ctr">
              <a:solidFill>
                <a:srgbClr val="13C7FF"/>
              </a:solidFill>
              <a:prstDash val="sysDot"/>
              <a:round/>
            </a:ln>
            <a:effectLst/>
          </p:spPr>
        </p:cxnSp>
      </p:grpSp>
      <p:sp>
        <p:nvSpPr>
          <p:cNvPr id="138" name="Rectangle 137">
            <a:extLst>
              <a:ext uri="{FF2B5EF4-FFF2-40B4-BE49-F238E27FC236}">
                <a16:creationId xmlns:a16="http://schemas.microsoft.com/office/drawing/2014/main" id="{3DA6EAA0-E321-4A08-AB06-726B61144151}"/>
              </a:ext>
            </a:extLst>
          </p:cNvPr>
          <p:cNvSpPr/>
          <p:nvPr/>
        </p:nvSpPr>
        <p:spPr>
          <a:xfrm>
            <a:off x="7093943" y="4531178"/>
            <a:ext cx="679667" cy="259061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E9B9ABD5-BE4A-4B7D-B338-B68126E60467}"/>
              </a:ext>
            </a:extLst>
          </p:cNvPr>
          <p:cNvSpPr/>
          <p:nvPr/>
        </p:nvSpPr>
        <p:spPr>
          <a:xfrm>
            <a:off x="7093943" y="4907267"/>
            <a:ext cx="679667" cy="259061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E13E1806-04DF-449F-A1B1-8949FFBD9815}"/>
              </a:ext>
            </a:extLst>
          </p:cNvPr>
          <p:cNvSpPr/>
          <p:nvPr/>
        </p:nvSpPr>
        <p:spPr>
          <a:xfrm>
            <a:off x="8321877" y="2412273"/>
            <a:ext cx="1074476" cy="267052"/>
          </a:xfrm>
          <a:prstGeom prst="rect">
            <a:avLst/>
          </a:prstGeom>
          <a:solidFill>
            <a:srgbClr val="84BD0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88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 CHAQUE FOIS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403D4B2A-1153-47DF-AC0E-ADC60AC6B5EA}"/>
              </a:ext>
            </a:extLst>
          </p:cNvPr>
          <p:cNvSpPr/>
          <p:nvPr/>
        </p:nvSpPr>
        <p:spPr>
          <a:xfrm>
            <a:off x="8321877" y="2757547"/>
            <a:ext cx="1074476" cy="269493"/>
          </a:xfrm>
          <a:prstGeom prst="rect">
            <a:avLst/>
          </a:prstGeom>
          <a:solidFill>
            <a:srgbClr val="13C7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88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PARFOIS 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(1-2 / MOIS)</a:t>
            </a:r>
            <a:endParaRPr kumimoji="0" lang="fr-FR" sz="788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2" name="ZoneTexte 141">
            <a:extLst>
              <a:ext uri="{FF2B5EF4-FFF2-40B4-BE49-F238E27FC236}">
                <a16:creationId xmlns:a16="http://schemas.microsoft.com/office/drawing/2014/main" id="{FF57D3B7-CEDB-47A1-93BC-C977FC5CD951}"/>
              </a:ext>
            </a:extLst>
          </p:cNvPr>
          <p:cNvSpPr txBox="1"/>
          <p:nvPr/>
        </p:nvSpPr>
        <p:spPr>
          <a:xfrm>
            <a:off x="7833764" y="2441812"/>
            <a:ext cx="38183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10</a:t>
            </a:r>
            <a:r>
              <a:rPr kumimoji="0" lang="fr-FR" sz="900" b="1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%</a:t>
            </a:r>
          </a:p>
        </p:txBody>
      </p:sp>
      <p:sp>
        <p:nvSpPr>
          <p:cNvPr id="143" name="ZoneTexte 142">
            <a:extLst>
              <a:ext uri="{FF2B5EF4-FFF2-40B4-BE49-F238E27FC236}">
                <a16:creationId xmlns:a16="http://schemas.microsoft.com/office/drawing/2014/main" id="{8EE15D29-2578-4413-A43B-4FAE4F98886A}"/>
              </a:ext>
            </a:extLst>
          </p:cNvPr>
          <p:cNvSpPr txBox="1"/>
          <p:nvPr/>
        </p:nvSpPr>
        <p:spPr>
          <a:xfrm>
            <a:off x="7868761" y="2789737"/>
            <a:ext cx="31771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9</a:t>
            </a:r>
            <a:r>
              <a:rPr kumimoji="0" lang="fr-FR" sz="900" b="1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%</a:t>
            </a:r>
          </a:p>
        </p:txBody>
      </p:sp>
      <p:sp>
        <p:nvSpPr>
          <p:cNvPr id="144" name="ZoneTexte 143">
            <a:extLst>
              <a:ext uri="{FF2B5EF4-FFF2-40B4-BE49-F238E27FC236}">
                <a16:creationId xmlns:a16="http://schemas.microsoft.com/office/drawing/2014/main" id="{5D6D7655-FD7C-4647-9291-2A169488886C}"/>
              </a:ext>
            </a:extLst>
          </p:cNvPr>
          <p:cNvSpPr txBox="1"/>
          <p:nvPr/>
        </p:nvSpPr>
        <p:spPr>
          <a:xfrm>
            <a:off x="2851515" y="4372326"/>
            <a:ext cx="38183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30</a:t>
            </a:r>
            <a:r>
              <a:rPr kumimoji="0" lang="fr-FR" sz="900" b="1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%</a:t>
            </a:r>
          </a:p>
        </p:txBody>
      </p:sp>
      <p:sp>
        <p:nvSpPr>
          <p:cNvPr id="145" name="ZoneTexte 144">
            <a:extLst>
              <a:ext uri="{FF2B5EF4-FFF2-40B4-BE49-F238E27FC236}">
                <a16:creationId xmlns:a16="http://schemas.microsoft.com/office/drawing/2014/main" id="{05694651-B090-48AB-9E99-16276ADCDBBA}"/>
              </a:ext>
            </a:extLst>
          </p:cNvPr>
          <p:cNvSpPr txBox="1"/>
          <p:nvPr/>
        </p:nvSpPr>
        <p:spPr>
          <a:xfrm>
            <a:off x="8084026" y="4332963"/>
            <a:ext cx="38183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48</a:t>
            </a:r>
            <a:r>
              <a:rPr kumimoji="0" lang="fr-FR" sz="900" b="1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%</a:t>
            </a:r>
          </a:p>
        </p:txBody>
      </p:sp>
      <p:sp>
        <p:nvSpPr>
          <p:cNvPr id="146" name="ZoneTexte 145">
            <a:extLst>
              <a:ext uri="{FF2B5EF4-FFF2-40B4-BE49-F238E27FC236}">
                <a16:creationId xmlns:a16="http://schemas.microsoft.com/office/drawing/2014/main" id="{BBBD9DFD-2B83-44F3-BA6B-7B0583286621}"/>
              </a:ext>
            </a:extLst>
          </p:cNvPr>
          <p:cNvSpPr txBox="1"/>
          <p:nvPr/>
        </p:nvSpPr>
        <p:spPr>
          <a:xfrm>
            <a:off x="7774181" y="4313541"/>
            <a:ext cx="381836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22</a:t>
            </a:r>
            <a:r>
              <a:rPr kumimoji="0" lang="fr-FR" sz="900" b="1" i="0" u="none" strike="noStrike" kern="1200" cap="none" spc="0" normalizeH="0" baseline="3000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%</a:t>
            </a:r>
          </a:p>
        </p:txBody>
      </p:sp>
      <p:sp>
        <p:nvSpPr>
          <p:cNvPr id="147" name="ZoneTexte 146">
            <a:extLst>
              <a:ext uri="{FF2B5EF4-FFF2-40B4-BE49-F238E27FC236}">
                <a16:creationId xmlns:a16="http://schemas.microsoft.com/office/drawing/2014/main" id="{3203E22F-9131-4438-8138-A4E6DD630F33}"/>
              </a:ext>
            </a:extLst>
          </p:cNvPr>
          <p:cNvSpPr txBox="1"/>
          <p:nvPr/>
        </p:nvSpPr>
        <p:spPr>
          <a:xfrm>
            <a:off x="7774181" y="4609706"/>
            <a:ext cx="381836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16</a:t>
            </a:r>
            <a:r>
              <a:rPr kumimoji="0" lang="fr-FR" sz="900" b="1" i="0" u="none" strike="noStrike" kern="1200" cap="none" spc="0" normalizeH="0" baseline="3000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%</a:t>
            </a:r>
          </a:p>
        </p:txBody>
      </p:sp>
      <p:sp>
        <p:nvSpPr>
          <p:cNvPr id="148" name="ZoneTexte 147">
            <a:extLst>
              <a:ext uri="{FF2B5EF4-FFF2-40B4-BE49-F238E27FC236}">
                <a16:creationId xmlns:a16="http://schemas.microsoft.com/office/drawing/2014/main" id="{896357A6-B9A5-438D-B471-6A3646DA1246}"/>
              </a:ext>
            </a:extLst>
          </p:cNvPr>
          <p:cNvSpPr txBox="1"/>
          <p:nvPr/>
        </p:nvSpPr>
        <p:spPr>
          <a:xfrm>
            <a:off x="7773610" y="4915397"/>
            <a:ext cx="381836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10</a:t>
            </a:r>
            <a:r>
              <a:rPr kumimoji="0" lang="fr-FR" sz="900" b="1" i="0" u="none" strike="noStrike" kern="1200" cap="none" spc="0" normalizeH="0" baseline="3000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%</a:t>
            </a:r>
          </a:p>
        </p:txBody>
      </p:sp>
      <p:sp>
        <p:nvSpPr>
          <p:cNvPr id="149" name="ZoneTexte 148">
            <a:extLst>
              <a:ext uri="{FF2B5EF4-FFF2-40B4-BE49-F238E27FC236}">
                <a16:creationId xmlns:a16="http://schemas.microsoft.com/office/drawing/2014/main" id="{4A7F1EB7-C4BF-4289-8AEB-AF912B0B54E7}"/>
              </a:ext>
            </a:extLst>
          </p:cNvPr>
          <p:cNvSpPr txBox="1"/>
          <p:nvPr/>
        </p:nvSpPr>
        <p:spPr>
          <a:xfrm>
            <a:off x="6717044" y="4307457"/>
            <a:ext cx="1056567" cy="243000"/>
          </a:xfrm>
          <a:prstGeom prst="rect">
            <a:avLst/>
          </a:prstGeom>
          <a:solidFill>
            <a:srgbClr val="FFFFFF">
              <a:lumMod val="75000"/>
            </a:srgbClr>
          </a:solidFill>
        </p:spPr>
        <p:txBody>
          <a:bodyPr wrap="square" lIns="27000" tIns="27000" rIns="27000" bIns="27000" rtlCol="0" anchor="ctr">
            <a:no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Vous reporteriez 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votre achat à plus tard</a:t>
            </a:r>
          </a:p>
        </p:txBody>
      </p:sp>
      <p:sp>
        <p:nvSpPr>
          <p:cNvPr id="150" name="ZoneTexte 149">
            <a:extLst>
              <a:ext uri="{FF2B5EF4-FFF2-40B4-BE49-F238E27FC236}">
                <a16:creationId xmlns:a16="http://schemas.microsoft.com/office/drawing/2014/main" id="{CF640FB2-9E72-440F-B0D2-42FC26D3D00E}"/>
              </a:ext>
            </a:extLst>
          </p:cNvPr>
          <p:cNvSpPr txBox="1"/>
          <p:nvPr/>
        </p:nvSpPr>
        <p:spPr>
          <a:xfrm>
            <a:off x="6721438" y="4603623"/>
            <a:ext cx="1056567" cy="243000"/>
          </a:xfrm>
          <a:prstGeom prst="rect">
            <a:avLst/>
          </a:prstGeom>
          <a:solidFill>
            <a:srgbClr val="FFFFFF">
              <a:lumMod val="75000"/>
            </a:srgbClr>
          </a:solidFill>
        </p:spPr>
        <p:txBody>
          <a:bodyPr wrap="square" lIns="27000" tIns="27000" rIns="27000" bIns="27000" rtlCol="0" anchor="ctr">
            <a:no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Vous effectueriez votre achat dans une autre enseigne</a:t>
            </a:r>
          </a:p>
        </p:txBody>
      </p:sp>
      <p:sp>
        <p:nvSpPr>
          <p:cNvPr id="151" name="ZoneTexte 150">
            <a:extLst>
              <a:ext uri="{FF2B5EF4-FFF2-40B4-BE49-F238E27FC236}">
                <a16:creationId xmlns:a16="http://schemas.microsoft.com/office/drawing/2014/main" id="{6CCD44C3-B382-45A7-8076-28D211B88EC6}"/>
              </a:ext>
            </a:extLst>
          </p:cNvPr>
          <p:cNvSpPr txBox="1"/>
          <p:nvPr/>
        </p:nvSpPr>
        <p:spPr>
          <a:xfrm>
            <a:off x="6721438" y="4909313"/>
            <a:ext cx="1056567" cy="243000"/>
          </a:xfrm>
          <a:prstGeom prst="rect">
            <a:avLst/>
          </a:prstGeom>
          <a:solidFill>
            <a:srgbClr val="FFFFFF">
              <a:lumMod val="75000"/>
            </a:srgbClr>
          </a:solidFill>
        </p:spPr>
        <p:txBody>
          <a:bodyPr wrap="square" lIns="27000" tIns="27000" rIns="27000" bIns="27000" rtlCol="0" anchor="ctr">
            <a:no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Vous renonceriez 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à votre achat</a:t>
            </a:r>
          </a:p>
        </p:txBody>
      </p:sp>
      <p:sp>
        <p:nvSpPr>
          <p:cNvPr id="152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1850475" y="1354208"/>
            <a:ext cx="7704098" cy="288032"/>
          </a:xfrm>
        </p:spPr>
        <p:txBody>
          <a:bodyPr>
            <a:normAutofit lnSpcReduction="10000"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Un « must have » pour les commerçants en complément de la monétique...</a:t>
            </a:r>
          </a:p>
        </p:txBody>
      </p:sp>
      <p:sp>
        <p:nvSpPr>
          <p:cNvPr id="153" name="Espace réservé du texte 4"/>
          <p:cNvSpPr txBox="1">
            <a:spLocks/>
          </p:cNvSpPr>
          <p:nvPr/>
        </p:nvSpPr>
        <p:spPr>
          <a:xfrm>
            <a:off x="4108157" y="5788436"/>
            <a:ext cx="6428976" cy="2880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0" i="0" kern="1200" baseline="0">
                <a:solidFill>
                  <a:srgbClr val="4D699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b="1" dirty="0">
                <a:solidFill>
                  <a:srgbClr val="C00000"/>
                </a:solidFill>
              </a:rPr>
              <a:t>.... et indispensable pour certaines activités (vente de meubles, garages,...)</a:t>
            </a:r>
          </a:p>
        </p:txBody>
      </p:sp>
    </p:spTree>
    <p:extLst>
      <p:ext uri="{BB962C8B-B14F-4D97-AF65-F5344CB8AC3E}">
        <p14:creationId xmlns:p14="http://schemas.microsoft.com/office/powerpoint/2010/main" val="3439920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02 – Détail de l’offre 3x4x ONEY Proximité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02</a:t>
            </a:r>
            <a:r>
              <a:rPr lang="fr-FR" dirty="0"/>
              <a:t> – L’offre</a:t>
            </a:r>
          </a:p>
        </p:txBody>
      </p:sp>
      <p:pic>
        <p:nvPicPr>
          <p:cNvPr id="154" name="Image 153">
            <a:extLst>
              <a:ext uri="{FF2B5EF4-FFF2-40B4-BE49-F238E27FC236}">
                <a16:creationId xmlns:a16="http://schemas.microsoft.com/office/drawing/2014/main" id="{114FF726-A99E-428A-95D0-F89373C3A1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7290" b="79528"/>
          <a:stretch/>
        </p:blipFill>
        <p:spPr>
          <a:xfrm>
            <a:off x="8963168" y="1082746"/>
            <a:ext cx="753217" cy="889000"/>
          </a:xfrm>
          <a:prstGeom prst="rect">
            <a:avLst/>
          </a:prstGeom>
        </p:spPr>
      </p:pic>
      <p:pic>
        <p:nvPicPr>
          <p:cNvPr id="155" name="Image 154">
            <a:extLst>
              <a:ext uri="{FF2B5EF4-FFF2-40B4-BE49-F238E27FC236}">
                <a16:creationId xmlns:a16="http://schemas.microsoft.com/office/drawing/2014/main" id="{6DB38DDF-A6A1-4FAE-920D-E7FC05EE36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1384" y="2449706"/>
            <a:ext cx="2593921" cy="3048000"/>
          </a:xfrm>
          <a:prstGeom prst="rect">
            <a:avLst/>
          </a:prstGeom>
          <a:ln>
            <a:noFill/>
          </a:ln>
        </p:spPr>
      </p:pic>
      <p:cxnSp>
        <p:nvCxnSpPr>
          <p:cNvPr id="156" name="Connecteur droit 155">
            <a:extLst>
              <a:ext uri="{FF2B5EF4-FFF2-40B4-BE49-F238E27FC236}">
                <a16:creationId xmlns:a16="http://schemas.microsoft.com/office/drawing/2014/main" id="{41AA1190-D123-4319-88BF-C1E998DD5018}"/>
              </a:ext>
            </a:extLst>
          </p:cNvPr>
          <p:cNvCxnSpPr>
            <a:cxnSpLocks/>
          </p:cNvCxnSpPr>
          <p:nvPr/>
        </p:nvCxnSpPr>
        <p:spPr>
          <a:xfrm flipV="1">
            <a:off x="7791935" y="2223378"/>
            <a:ext cx="0" cy="289615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7" name="Image 156">
            <a:extLst>
              <a:ext uri="{FF2B5EF4-FFF2-40B4-BE49-F238E27FC236}">
                <a16:creationId xmlns:a16="http://schemas.microsoft.com/office/drawing/2014/main" id="{C6BB4258-A06A-4DB1-8149-5CD9D2946D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3953" y="5518570"/>
            <a:ext cx="2247526" cy="185280"/>
          </a:xfrm>
          <a:prstGeom prst="rect">
            <a:avLst/>
          </a:prstGeom>
        </p:spPr>
      </p:pic>
      <p:sp>
        <p:nvSpPr>
          <p:cNvPr id="158" name="ZoneTexte 157">
            <a:extLst>
              <a:ext uri="{FF2B5EF4-FFF2-40B4-BE49-F238E27FC236}">
                <a16:creationId xmlns:a16="http://schemas.microsoft.com/office/drawing/2014/main" id="{F1390C11-2DB3-4837-AFF1-9A593BCD694D}"/>
              </a:ext>
            </a:extLst>
          </p:cNvPr>
          <p:cNvSpPr txBox="1"/>
          <p:nvPr/>
        </p:nvSpPr>
        <p:spPr>
          <a:xfrm>
            <a:off x="8147335" y="1933331"/>
            <a:ext cx="254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Parcours de l’acheteur</a:t>
            </a:r>
          </a:p>
        </p:txBody>
      </p:sp>
      <p:sp>
        <p:nvSpPr>
          <p:cNvPr id="159" name="ZoneTexte 158">
            <a:extLst>
              <a:ext uri="{FF2B5EF4-FFF2-40B4-BE49-F238E27FC236}">
                <a16:creationId xmlns:a16="http://schemas.microsoft.com/office/drawing/2014/main" id="{316BF4F9-4C52-484B-A413-F108DC579BEC}"/>
              </a:ext>
            </a:extLst>
          </p:cNvPr>
          <p:cNvSpPr txBox="1"/>
          <p:nvPr/>
        </p:nvSpPr>
        <p:spPr>
          <a:xfrm>
            <a:off x="1990036" y="2347160"/>
            <a:ext cx="252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>
                <a:solidFill>
                  <a:srgbClr val="DB00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Seuil des montants possibles</a:t>
            </a:r>
          </a:p>
          <a:p>
            <a:r>
              <a:rPr lang="fr-FR" sz="1000">
                <a:latin typeface="Arial" panose="020B0604020202020204" pitchFamily="34" charset="0"/>
                <a:cs typeface="Arial" panose="020B0604020202020204" pitchFamily="34" charset="0"/>
              </a:rPr>
              <a:t>De 100 à 3000 €.</a:t>
            </a:r>
          </a:p>
        </p:txBody>
      </p:sp>
      <p:sp>
        <p:nvSpPr>
          <p:cNvPr id="160" name="ZoneTexte 159">
            <a:extLst>
              <a:ext uri="{FF2B5EF4-FFF2-40B4-BE49-F238E27FC236}">
                <a16:creationId xmlns:a16="http://schemas.microsoft.com/office/drawing/2014/main" id="{B1BB63E3-8587-4647-A77E-5F96EF485F55}"/>
              </a:ext>
            </a:extLst>
          </p:cNvPr>
          <p:cNvSpPr txBox="1"/>
          <p:nvPr/>
        </p:nvSpPr>
        <p:spPr>
          <a:xfrm>
            <a:off x="1996872" y="2772401"/>
            <a:ext cx="235257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DB00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Types de paiements acceptés</a:t>
            </a:r>
          </a:p>
          <a:p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Carte Bancaire Visa et MasterCard (hors Maestro, Electron et American Express), avec ou sans frais selon le choix du commerçant.</a:t>
            </a:r>
          </a:p>
        </p:txBody>
      </p:sp>
      <p:sp>
        <p:nvSpPr>
          <p:cNvPr id="161" name="ZoneTexte 160">
            <a:extLst>
              <a:ext uri="{FF2B5EF4-FFF2-40B4-BE49-F238E27FC236}">
                <a16:creationId xmlns:a16="http://schemas.microsoft.com/office/drawing/2014/main" id="{4FDEEE25-4CE7-4CEC-8F2C-18B57F1A7F9C}"/>
              </a:ext>
            </a:extLst>
          </p:cNvPr>
          <p:cNvSpPr txBox="1"/>
          <p:nvPr/>
        </p:nvSpPr>
        <p:spPr>
          <a:xfrm>
            <a:off x="1990036" y="3651093"/>
            <a:ext cx="23268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>
                <a:solidFill>
                  <a:srgbClr val="DB00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Sécurisation de la solution</a:t>
            </a:r>
          </a:p>
          <a:p>
            <a:r>
              <a:rPr lang="fr-FR" sz="1000">
                <a:latin typeface="Arial" panose="020B0604020202020204" pitchFamily="34" charset="0"/>
                <a:cs typeface="Arial" panose="020B0604020202020204" pitchFamily="34" charset="0"/>
              </a:rPr>
              <a:t>Paiement par Carte Bancaire sécurisé et garantie contre la fraude. Oney prend en charge 100 % du risque client</a:t>
            </a:r>
            <a:r>
              <a:rPr lang="fr-FR" sz="1000" i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000" i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(4)</a:t>
            </a:r>
            <a:r>
              <a:rPr lang="fr-FR" sz="1000">
                <a:latin typeface="Arial" panose="020B0604020202020204" pitchFamily="34" charset="0"/>
                <a:cs typeface="Arial" panose="020B0604020202020204" pitchFamily="34" charset="0"/>
              </a:rPr>
              <a:t>(fraude et impayés).</a:t>
            </a:r>
          </a:p>
        </p:txBody>
      </p:sp>
      <p:sp>
        <p:nvSpPr>
          <p:cNvPr id="162" name="ZoneTexte 161">
            <a:extLst>
              <a:ext uri="{FF2B5EF4-FFF2-40B4-BE49-F238E27FC236}">
                <a16:creationId xmlns:a16="http://schemas.microsoft.com/office/drawing/2014/main" id="{1DBE2E72-648B-42D7-8A24-4C3471715D64}"/>
              </a:ext>
            </a:extLst>
          </p:cNvPr>
          <p:cNvSpPr txBox="1"/>
          <p:nvPr/>
        </p:nvSpPr>
        <p:spPr>
          <a:xfrm>
            <a:off x="2023225" y="4951379"/>
            <a:ext cx="2801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>
                <a:solidFill>
                  <a:srgbClr val="DB00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délai de rétractation</a:t>
            </a:r>
          </a:p>
          <a:p>
            <a:r>
              <a:rPr lang="fr-FR" sz="1000">
                <a:latin typeface="Arial" panose="020B0604020202020204" pitchFamily="34" charset="0"/>
                <a:cs typeface="Arial" panose="020B0604020202020204" pitchFamily="34" charset="0"/>
              </a:rPr>
              <a:t>De 14 jours existe pour le client</a:t>
            </a:r>
            <a:endParaRPr lang="fr-FR" sz="100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" name="Image 162">
            <a:extLst>
              <a:ext uri="{FF2B5EF4-FFF2-40B4-BE49-F238E27FC236}">
                <a16:creationId xmlns:a16="http://schemas.microsoft.com/office/drawing/2014/main" id="{017004B6-DDEF-4121-971A-20EA24D7E6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0278" y="2414834"/>
            <a:ext cx="442947" cy="2882366"/>
          </a:xfrm>
          <a:prstGeom prst="rect">
            <a:avLst/>
          </a:prstGeom>
        </p:spPr>
      </p:pic>
      <p:sp>
        <p:nvSpPr>
          <p:cNvPr id="164" name="ZoneTexte 163">
            <a:extLst>
              <a:ext uri="{FF2B5EF4-FFF2-40B4-BE49-F238E27FC236}">
                <a16:creationId xmlns:a16="http://schemas.microsoft.com/office/drawing/2014/main" id="{933D9507-2965-48B8-9B1B-15A3B6853305}"/>
              </a:ext>
            </a:extLst>
          </p:cNvPr>
          <p:cNvSpPr txBox="1"/>
          <p:nvPr/>
        </p:nvSpPr>
        <p:spPr>
          <a:xfrm>
            <a:off x="1996872" y="4486655"/>
            <a:ext cx="24460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>
                <a:solidFill>
                  <a:srgbClr val="DB00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Versement des fonds aux professionnels </a:t>
            </a:r>
            <a:r>
              <a:rPr lang="fr-FR" sz="1100">
                <a:latin typeface="Arial" panose="020B0604020202020204" pitchFamily="34" charset="0"/>
                <a:cs typeface="Arial" panose="020B0604020202020204" pitchFamily="34" charset="0"/>
              </a:rPr>
              <a:t>Sous 48h.</a:t>
            </a: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F7E55665-227F-4460-A9AE-4A61E49675BA}"/>
              </a:ext>
            </a:extLst>
          </p:cNvPr>
          <p:cNvSpPr/>
          <p:nvPr/>
        </p:nvSpPr>
        <p:spPr>
          <a:xfrm>
            <a:off x="4526472" y="2320301"/>
            <a:ext cx="3218346" cy="2890098"/>
          </a:xfrm>
          <a:prstGeom prst="rect">
            <a:avLst/>
          </a:prstGeom>
          <a:solidFill>
            <a:srgbClr val="DB002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" name="ZoneTexte 165">
            <a:extLst>
              <a:ext uri="{FF2B5EF4-FFF2-40B4-BE49-F238E27FC236}">
                <a16:creationId xmlns:a16="http://schemas.microsoft.com/office/drawing/2014/main" id="{DDF43299-C569-46FB-A701-2EF656ED999C}"/>
              </a:ext>
            </a:extLst>
          </p:cNvPr>
          <p:cNvSpPr txBox="1"/>
          <p:nvPr/>
        </p:nvSpPr>
        <p:spPr>
          <a:xfrm>
            <a:off x="4621966" y="2230536"/>
            <a:ext cx="3218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TARIFICATION</a:t>
            </a:r>
          </a:p>
        </p:txBody>
      </p:sp>
      <p:graphicFrame>
        <p:nvGraphicFramePr>
          <p:cNvPr id="167" name="Tableau 166">
            <a:extLst>
              <a:ext uri="{FF2B5EF4-FFF2-40B4-BE49-F238E27FC236}">
                <a16:creationId xmlns:a16="http://schemas.microsoft.com/office/drawing/2014/main" id="{1FCF9336-C1FD-41C0-A39A-D9C68E9798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340660"/>
              </p:ext>
            </p:extLst>
          </p:nvPr>
        </p:nvGraphicFramePr>
        <p:xfrm>
          <a:off x="4560115" y="2519429"/>
          <a:ext cx="3184073" cy="26815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4506">
                  <a:extLst>
                    <a:ext uri="{9D8B030D-6E8A-4147-A177-3AD203B41FA5}">
                      <a16:colId xmlns:a16="http://schemas.microsoft.com/office/drawing/2014/main" val="3372169134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283177378"/>
                    </a:ext>
                  </a:extLst>
                </a:gridCol>
                <a:gridCol w="1081455">
                  <a:extLst>
                    <a:ext uri="{9D8B030D-6E8A-4147-A177-3AD203B41FA5}">
                      <a16:colId xmlns:a16="http://schemas.microsoft.com/office/drawing/2014/main" val="2060127141"/>
                    </a:ext>
                  </a:extLst>
                </a:gridCol>
              </a:tblGrid>
              <a:tr h="421351"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Montants d’achats</a:t>
                      </a:r>
                    </a:p>
                    <a:p>
                      <a:pPr algn="ctr"/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de 100€ à 3000€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Frais clients final</a:t>
                      </a:r>
                    </a:p>
                    <a:p>
                      <a:pPr algn="ctr"/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(% montant TTC)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Frais commerçant</a:t>
                      </a:r>
                    </a:p>
                    <a:p>
                      <a:pPr algn="ctr"/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(% montant TTC)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513726"/>
                  </a:ext>
                </a:extLst>
              </a:tr>
              <a:tr h="474489">
                <a:tc>
                  <a:txBody>
                    <a:bodyPr/>
                    <a:lstStyle/>
                    <a:p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Paiement en 3X </a:t>
                      </a:r>
                    </a:p>
                    <a:p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sans frais</a:t>
                      </a:r>
                    </a:p>
                  </a:txBody>
                  <a:tcPr marL="50800" marR="50800" marT="50800" marB="5080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3,00%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588743"/>
                  </a:ext>
                </a:extLst>
              </a:tr>
              <a:tr h="474489">
                <a:tc>
                  <a:txBody>
                    <a:bodyPr/>
                    <a:lstStyle/>
                    <a:p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Paiement en 3X </a:t>
                      </a:r>
                    </a:p>
                    <a:p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avec frais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1,45% </a:t>
                      </a:r>
                    </a:p>
                    <a:p>
                      <a:pPr algn="ctr"/>
                      <a:r>
                        <a:rPr lang="fr-FR" sz="1000" i="1">
                          <a:solidFill>
                            <a:schemeClr val="tx1"/>
                          </a:solidFill>
                          <a:effectLst/>
                        </a:rPr>
                        <a:t>(max 15€)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1,55%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0251199"/>
                  </a:ext>
                </a:extLst>
              </a:tr>
              <a:tr h="140508"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557539"/>
                  </a:ext>
                </a:extLst>
              </a:tr>
              <a:tr h="336341">
                <a:tc>
                  <a:txBody>
                    <a:bodyPr/>
                    <a:lstStyle/>
                    <a:p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Paiement en 4X </a:t>
                      </a:r>
                    </a:p>
                    <a:p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sans frais</a:t>
                      </a:r>
                    </a:p>
                  </a:txBody>
                  <a:tcPr marL="50800" marR="50800" marT="50800" marB="5080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3,30%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8859034"/>
                  </a:ext>
                </a:extLst>
              </a:tr>
              <a:tr h="474489">
                <a:tc>
                  <a:txBody>
                    <a:bodyPr/>
                    <a:lstStyle/>
                    <a:p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Paiement en 4X</a:t>
                      </a:r>
                    </a:p>
                    <a:p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avec frais</a:t>
                      </a:r>
                    </a:p>
                  </a:txBody>
                  <a:tcPr marL="50800" marR="50800" marT="50800" marB="5080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2,20% </a:t>
                      </a:r>
                    </a:p>
                    <a:p>
                      <a:pPr algn="ctr"/>
                      <a:r>
                        <a:rPr lang="fr-FR" sz="1000" i="1">
                          <a:solidFill>
                            <a:schemeClr val="tx1"/>
                          </a:solidFill>
                          <a:effectLst/>
                        </a:rPr>
                        <a:t>(max 30€)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1,55%</a:t>
                      </a:r>
                      <a:endParaRPr lang="fr-FR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478110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64FE1E5A-1FFA-5339-E9DE-22A29754A55D}"/>
              </a:ext>
            </a:extLst>
          </p:cNvPr>
          <p:cNvSpPr/>
          <p:nvPr/>
        </p:nvSpPr>
        <p:spPr>
          <a:xfrm rot="19671177">
            <a:off x="3905061" y="1658111"/>
            <a:ext cx="1972265" cy="8133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Tarification en vigueur à vérifier : clic </a:t>
            </a:r>
            <a:r>
              <a:rPr lang="fr-FR" dirty="0">
                <a:hlinkClick r:id="rId6"/>
              </a:rPr>
              <a:t>ici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825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02 – Comparaison : PNF TPE vs 3X4X ONEY en Proximité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>
          <a:xfrm>
            <a:off x="4401935" y="137054"/>
            <a:ext cx="7300006" cy="231246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02</a:t>
            </a:r>
            <a:r>
              <a:rPr lang="fr-FR" dirty="0"/>
              <a:t> – L’offre</a:t>
            </a:r>
          </a:p>
        </p:txBody>
      </p:sp>
      <p:pic>
        <p:nvPicPr>
          <p:cNvPr id="18" name="Graphique 5" descr="Ampoule et engrenage ">
            <a:extLst>
              <a:ext uri="{FF2B5EF4-FFF2-40B4-BE49-F238E27FC236}">
                <a16:creationId xmlns:a16="http://schemas.microsoft.com/office/drawing/2014/main" id="{8BCD8491-3E94-44C1-B05E-BB967C00FB51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4307" y="2454927"/>
            <a:ext cx="514476" cy="514476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D259495-BE7A-41AE-83C8-92F971566F75}"/>
              </a:ext>
            </a:extLst>
          </p:cNvPr>
          <p:cNvSpPr txBox="1"/>
          <p:nvPr/>
        </p:nvSpPr>
        <p:spPr>
          <a:xfrm>
            <a:off x="1704049" y="2992234"/>
            <a:ext cx="150496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  <a:sym typeface="Arial"/>
              </a:rPr>
              <a:t>Pour le Commerçant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  <a:sym typeface="Arial"/>
              </a:rPr>
              <a:t>Ce qui change</a:t>
            </a:r>
          </a:p>
        </p:txBody>
      </p:sp>
      <p:sp>
        <p:nvSpPr>
          <p:cNvPr id="20" name="Arrondir un rectangle avec un coin du même côté 60">
            <a:extLst>
              <a:ext uri="{FF2B5EF4-FFF2-40B4-BE49-F238E27FC236}">
                <a16:creationId xmlns:a16="http://schemas.microsoft.com/office/drawing/2014/main" id="{6EA8D6AB-B19D-4CFF-9AC3-E549FE86593E}"/>
              </a:ext>
            </a:extLst>
          </p:cNvPr>
          <p:cNvSpPr/>
          <p:nvPr/>
        </p:nvSpPr>
        <p:spPr bwMode="auto">
          <a:xfrm rot="16200000">
            <a:off x="1971972" y="2233091"/>
            <a:ext cx="969122" cy="1329962"/>
          </a:xfrm>
          <a:prstGeom prst="round2SameRect">
            <a:avLst>
              <a:gd name="adj1" fmla="val 6411"/>
              <a:gd name="adj2" fmla="val 0"/>
            </a:avLst>
          </a:prstGeom>
          <a:noFill/>
          <a:ln w="12700">
            <a:solidFill>
              <a:schemeClr val="bg1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" anchor="ctr" anchorCtr="1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1" i="0" u="none" strike="noStrike" kern="0" cap="none" spc="0" normalizeH="0" baseline="0" noProof="0">
              <a:ln>
                <a:noFill/>
              </a:ln>
              <a:solidFill>
                <a:srgbClr val="B0006C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99369BFC-F098-4EEC-BD92-8030865BDE14}"/>
              </a:ext>
            </a:extLst>
          </p:cNvPr>
          <p:cNvSpPr/>
          <p:nvPr/>
        </p:nvSpPr>
        <p:spPr>
          <a:xfrm>
            <a:off x="3023352" y="2701543"/>
            <a:ext cx="247877" cy="24787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2" name="Chevron 63">
            <a:extLst>
              <a:ext uri="{FF2B5EF4-FFF2-40B4-BE49-F238E27FC236}">
                <a16:creationId xmlns:a16="http://schemas.microsoft.com/office/drawing/2014/main" id="{738B5EBD-31D5-4268-B473-A6012B47EBBF}"/>
              </a:ext>
            </a:extLst>
          </p:cNvPr>
          <p:cNvSpPr/>
          <p:nvPr/>
        </p:nvSpPr>
        <p:spPr bwMode="auto">
          <a:xfrm>
            <a:off x="3093030" y="2762227"/>
            <a:ext cx="126509" cy="126509"/>
          </a:xfrm>
          <a:prstGeom prst="chevron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B291A4D-E7D0-40D2-99B0-E66C6B6C040D}"/>
              </a:ext>
            </a:extLst>
          </p:cNvPr>
          <p:cNvSpPr/>
          <p:nvPr/>
        </p:nvSpPr>
        <p:spPr>
          <a:xfrm>
            <a:off x="3325001" y="1937748"/>
            <a:ext cx="3183747" cy="1923223"/>
          </a:xfrm>
          <a:prstGeom prst="rect">
            <a:avLst/>
          </a:prstGeom>
          <a:noFill/>
          <a:ln w="190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Offre sur TPE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Avec formulaire papier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135€ à 2000€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3X4X gratuit uniquement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Versement des fonds sous 10 jours env.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3% 3X et 3,30% 4X sur le montant du crédit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Facture papier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Pas de </a:t>
            </a:r>
            <a:r>
              <a:rPr kumimoji="0" lang="fr-FR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reporting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PLV magasin : chevalet et sticker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821F3CD-60C2-4FCB-B60F-291DA6C2C47E}"/>
              </a:ext>
            </a:extLst>
          </p:cNvPr>
          <p:cNvSpPr/>
          <p:nvPr/>
        </p:nvSpPr>
        <p:spPr>
          <a:xfrm>
            <a:off x="6715510" y="1914357"/>
            <a:ext cx="3502872" cy="1946615"/>
          </a:xfrm>
          <a:prstGeom prst="rect">
            <a:avLst/>
          </a:prstGeom>
          <a:noFill/>
          <a:ln w="190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Offre </a:t>
            </a:r>
            <a:r>
              <a:rPr kumimoji="0" lang="fr-FR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décorrélée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du TPE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100% digitale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100€ à 3000€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Option « gratuit ou payant » au choix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Versement des fonds sous 48h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3% 3X et 3,30% 4X sur le montant total de l’achat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Reporting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pour facturation/pilotage disponible dans l’outil </a:t>
            </a:r>
            <a:r>
              <a:rPr kumimoji="0" lang="fr-FR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Oney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Animation/balisage magasin personnalisable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00296D8-02EE-4D13-BF3D-1B62AE3B914D}"/>
              </a:ext>
            </a:extLst>
          </p:cNvPr>
          <p:cNvSpPr txBox="1"/>
          <p:nvPr/>
        </p:nvSpPr>
        <p:spPr>
          <a:xfrm rot="19918318">
            <a:off x="5979605" y="1756915"/>
            <a:ext cx="730756" cy="27699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AVANT</a:t>
            </a:r>
          </a:p>
        </p:txBody>
      </p:sp>
      <p:pic>
        <p:nvPicPr>
          <p:cNvPr id="26" name="Graphique 37" descr="Ampoule et engrenage ">
            <a:extLst>
              <a:ext uri="{FF2B5EF4-FFF2-40B4-BE49-F238E27FC236}">
                <a16:creationId xmlns:a16="http://schemas.microsoft.com/office/drawing/2014/main" id="{27F7DDA1-2EC5-4BAF-BE0A-463F3207683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rgbClr val="C0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24307" y="4364523"/>
            <a:ext cx="514476" cy="514476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9FB7C992-0279-4386-A9DC-BD8B51A940A9}"/>
              </a:ext>
            </a:extLst>
          </p:cNvPr>
          <p:cNvSpPr txBox="1"/>
          <p:nvPr/>
        </p:nvSpPr>
        <p:spPr>
          <a:xfrm>
            <a:off x="1853276" y="4854731"/>
            <a:ext cx="12065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  <a:sym typeface="Arial"/>
              </a:rPr>
              <a:t>Pour le réseau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  <a:sym typeface="Arial"/>
              </a:rPr>
              <a:t>Ce qui change</a:t>
            </a:r>
          </a:p>
        </p:txBody>
      </p:sp>
      <p:sp>
        <p:nvSpPr>
          <p:cNvPr id="28" name="Arrondir un rectangle avec un coin du même côté 60">
            <a:extLst>
              <a:ext uri="{FF2B5EF4-FFF2-40B4-BE49-F238E27FC236}">
                <a16:creationId xmlns:a16="http://schemas.microsoft.com/office/drawing/2014/main" id="{00B4546E-96DA-4B9B-8BAE-65B08C4DB283}"/>
              </a:ext>
            </a:extLst>
          </p:cNvPr>
          <p:cNvSpPr/>
          <p:nvPr/>
        </p:nvSpPr>
        <p:spPr bwMode="auto">
          <a:xfrm rot="16200000">
            <a:off x="1991766" y="4122893"/>
            <a:ext cx="929533" cy="1329962"/>
          </a:xfrm>
          <a:prstGeom prst="round2SameRect">
            <a:avLst>
              <a:gd name="adj1" fmla="val 6411"/>
              <a:gd name="adj2" fmla="val 0"/>
            </a:avLst>
          </a:prstGeom>
          <a:noFill/>
          <a:ln w="127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" anchor="ctr" anchorCtr="1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1" i="0" u="none" strike="noStrike" kern="0" cap="none" spc="0" normalizeH="0" baseline="0" noProof="0">
              <a:ln>
                <a:noFill/>
              </a:ln>
              <a:solidFill>
                <a:srgbClr val="B0006C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BDDE7440-1017-4CC4-B2FF-D08D50C8A22F}"/>
              </a:ext>
            </a:extLst>
          </p:cNvPr>
          <p:cNvSpPr/>
          <p:nvPr/>
        </p:nvSpPr>
        <p:spPr>
          <a:xfrm>
            <a:off x="3023352" y="4566699"/>
            <a:ext cx="247877" cy="247877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0" name="Chevron 63">
            <a:extLst>
              <a:ext uri="{FF2B5EF4-FFF2-40B4-BE49-F238E27FC236}">
                <a16:creationId xmlns:a16="http://schemas.microsoft.com/office/drawing/2014/main" id="{31850C32-F5CB-4ED8-AD1B-2577DE9976A4}"/>
              </a:ext>
            </a:extLst>
          </p:cNvPr>
          <p:cNvSpPr/>
          <p:nvPr/>
        </p:nvSpPr>
        <p:spPr bwMode="auto">
          <a:xfrm>
            <a:off x="3093030" y="4627383"/>
            <a:ext cx="126509" cy="126509"/>
          </a:xfrm>
          <a:prstGeom prst="chevron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7F1D4F9-F4D1-45EA-A5F4-D760ACEF5D05}"/>
              </a:ext>
            </a:extLst>
          </p:cNvPr>
          <p:cNvSpPr/>
          <p:nvPr/>
        </p:nvSpPr>
        <p:spPr>
          <a:xfrm>
            <a:off x="3343405" y="4014695"/>
            <a:ext cx="3161177" cy="1599761"/>
          </a:xfrm>
          <a:prstGeom prst="rect">
            <a:avLst/>
          </a:prstGeom>
          <a:noFill/>
          <a:ln w="190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0" rtlCol="0" anchor="ctr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Pas de commissions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Défaillance du commerçant portée par BPCE FI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Offre en option du contrat monétique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Arial"/>
              </a:rPr>
              <a:t>Convention d’agrément à remplir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Arial"/>
              </a:rPr>
              <a:t>Convention à faire signer par le client en face à face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Arial"/>
              </a:rPr>
              <a:t>Actions avant radiation en cas de risque 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Arial"/>
              </a:rPr>
              <a:t>suppression du 4x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50790F6-4BE9-4A00-BBD1-91762A5CB8EB}"/>
              </a:ext>
            </a:extLst>
          </p:cNvPr>
          <p:cNvSpPr/>
          <p:nvPr/>
        </p:nvSpPr>
        <p:spPr>
          <a:xfrm>
            <a:off x="6689994" y="3986377"/>
            <a:ext cx="3528387" cy="1628080"/>
          </a:xfrm>
          <a:prstGeom prst="rect">
            <a:avLst/>
          </a:prstGeom>
          <a:noFill/>
          <a:ln w="190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Versement d’une commission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Défaillance du commerçant portée par les</a:t>
            </a:r>
            <a:r>
              <a:rPr kumimoji="0" lang="fr-FR" sz="11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Caisse d’Epargne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Pas de contrat monétique : pas de TPE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Formulaire sous </a:t>
            </a:r>
            <a:r>
              <a:rPr kumimoji="0" lang="fr-FR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Monexpert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Pas de signature en agence : signature électronique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Arial"/>
              </a:rPr>
              <a:t>Actions avant radiation en cas de risque 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Arial"/>
              </a:rPr>
              <a:t>baisse des seuils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Arial"/>
              </a:rPr>
              <a:t>baisse de l’octroi fina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l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FDB6D83-C50F-4BDD-A93E-F9804EC8950F}"/>
              </a:ext>
            </a:extLst>
          </p:cNvPr>
          <p:cNvSpPr txBox="1"/>
          <p:nvPr/>
        </p:nvSpPr>
        <p:spPr>
          <a:xfrm rot="19918318">
            <a:off x="6001763" y="3865201"/>
            <a:ext cx="766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AVANT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41924135-7641-483F-BE9D-4237A94D65D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0603"/>
          <a:stretch/>
        </p:blipFill>
        <p:spPr>
          <a:xfrm>
            <a:off x="7995466" y="1597739"/>
            <a:ext cx="1296144" cy="264674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97BBCA4C-354F-4309-9EEB-7BBBDCC0D51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  <a:duotone>
              <a:srgbClr val="581D74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5194" y="1534186"/>
            <a:ext cx="419326" cy="383425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AA2EDB29-60C0-40E3-BF90-3BFDEA7BABA0}"/>
              </a:ext>
            </a:extLst>
          </p:cNvPr>
          <p:cNvSpPr txBox="1"/>
          <p:nvPr/>
        </p:nvSpPr>
        <p:spPr>
          <a:xfrm rot="19918318">
            <a:off x="9676351" y="1724757"/>
            <a:ext cx="730756" cy="27699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APRES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2E188776-454B-42E1-A264-3A3B07D7EF25}"/>
              </a:ext>
            </a:extLst>
          </p:cNvPr>
          <p:cNvSpPr txBox="1"/>
          <p:nvPr/>
        </p:nvSpPr>
        <p:spPr>
          <a:xfrm rot="19918318">
            <a:off x="9835234" y="3895501"/>
            <a:ext cx="766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APRES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1F4B9DE0-B634-4A76-9CFC-0EEA203D73B1}"/>
              </a:ext>
            </a:extLst>
          </p:cNvPr>
          <p:cNvSpPr txBox="1"/>
          <p:nvPr/>
        </p:nvSpPr>
        <p:spPr>
          <a:xfrm>
            <a:off x="3842269" y="1644956"/>
            <a:ext cx="11687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PNF TPE</a:t>
            </a:r>
          </a:p>
        </p:txBody>
      </p:sp>
    </p:spTree>
    <p:extLst>
      <p:ext uri="{BB962C8B-B14F-4D97-AF65-F5344CB8AC3E}">
        <p14:creationId xmlns:p14="http://schemas.microsoft.com/office/powerpoint/2010/main" val="325110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02 – L’offre digitale sur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02</a:t>
            </a:r>
            <a:r>
              <a:rPr lang="fr-FR" dirty="0"/>
              <a:t> – L’offre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90FE9FC-DF0F-4925-BE34-0BABD32C5D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5781" y="647322"/>
            <a:ext cx="1608667" cy="47568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DB36EC3-7564-4C2C-A36A-BFB2F59E9E3B}"/>
              </a:ext>
            </a:extLst>
          </p:cNvPr>
          <p:cNvSpPr/>
          <p:nvPr/>
        </p:nvSpPr>
        <p:spPr>
          <a:xfrm>
            <a:off x="2181575" y="2072689"/>
            <a:ext cx="1867359" cy="87584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Montants d’achats de 100 à 3000€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vs 135 à 2000€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85BB6D2-0279-4B0C-814D-8DD297FE3913}"/>
              </a:ext>
            </a:extLst>
          </p:cNvPr>
          <p:cNvSpPr/>
          <p:nvPr/>
        </p:nvSpPr>
        <p:spPr>
          <a:xfrm>
            <a:off x="4168434" y="2072689"/>
            <a:ext cx="1867359" cy="87584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Plug &amp; Play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Offre full digitale et décorrélée du TPE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4827C95-DE21-48A6-B7A8-D290EC0F207C}"/>
              </a:ext>
            </a:extLst>
          </p:cNvPr>
          <p:cNvSpPr/>
          <p:nvPr/>
        </p:nvSpPr>
        <p:spPr>
          <a:xfrm>
            <a:off x="8150056" y="2064446"/>
            <a:ext cx="1906334" cy="87584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3x4x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gratuit ou payant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70FC70B-F72E-465B-B61D-406858B27F8F}"/>
              </a:ext>
            </a:extLst>
          </p:cNvPr>
          <p:cNvSpPr/>
          <p:nvPr/>
        </p:nvSpPr>
        <p:spPr>
          <a:xfrm>
            <a:off x="8230904" y="4406889"/>
            <a:ext cx="1867359" cy="87584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Versement des fonds sous 48h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vs 10 jours</a:t>
            </a:r>
          </a:p>
        </p:txBody>
      </p:sp>
      <p:pic>
        <p:nvPicPr>
          <p:cNvPr id="23" name="Picture 2" descr="new - RBJM Consulting">
            <a:extLst>
              <a:ext uri="{FF2B5EF4-FFF2-40B4-BE49-F238E27FC236}">
                <a16:creationId xmlns:a16="http://schemas.microsoft.com/office/drawing/2014/main" id="{3F0AD9BB-C51A-492D-9321-FE2CAEF9C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388" y="1796672"/>
            <a:ext cx="415714" cy="41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65050624-C361-4764-A633-FBB233F1C105}"/>
              </a:ext>
            </a:extLst>
          </p:cNvPr>
          <p:cNvSpPr/>
          <p:nvPr/>
        </p:nvSpPr>
        <p:spPr>
          <a:xfrm>
            <a:off x="2181575" y="3189409"/>
            <a:ext cx="1867359" cy="87584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Tarification préférentielle </a:t>
            </a:r>
            <a:endParaRPr kumimoji="0" lang="fr-FR" sz="9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Aucun frais de transactions monétiques, pas de frais de mise en service</a:t>
            </a:r>
            <a:endParaRPr kumimoji="0" lang="fr-FR" sz="13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7787A08-564B-4759-82D2-2DC04009232D}"/>
              </a:ext>
            </a:extLst>
          </p:cNvPr>
          <p:cNvSpPr/>
          <p:nvPr/>
        </p:nvSpPr>
        <p:spPr>
          <a:xfrm>
            <a:off x="6199669" y="3189409"/>
            <a:ext cx="1867359" cy="87584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Signature du contrat automatisé et électronique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586D719-1150-47CC-8557-0799A2CFA91A}"/>
              </a:ext>
            </a:extLst>
          </p:cNvPr>
          <p:cNvSpPr/>
          <p:nvPr/>
        </p:nvSpPr>
        <p:spPr>
          <a:xfrm>
            <a:off x="4212810" y="3189409"/>
            <a:ext cx="1867359" cy="87584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  <a:sym typeface="Arial"/>
              </a:rPr>
              <a:t>Tarification sur le montant total de l’achat du client : </a:t>
            </a: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3,00% 3X ou 3,30 % 4X</a:t>
            </a:r>
            <a:endParaRPr kumimoji="0" lang="fr-FR" sz="13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017C60A-8B60-49ED-8C3B-7E27C3CA22F1}"/>
              </a:ext>
            </a:extLst>
          </p:cNvPr>
          <p:cNvSpPr/>
          <p:nvPr/>
        </p:nvSpPr>
        <p:spPr>
          <a:xfrm>
            <a:off x="8230904" y="3189409"/>
            <a:ext cx="1867359" cy="87584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Acceptation du dossier en temps réel </a:t>
            </a:r>
            <a:r>
              <a:rPr kumimoji="0" lang="fr-FR" sz="9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vs 10-15 jours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662A7AB-E852-4A80-A8BD-E77F62203728}"/>
              </a:ext>
            </a:extLst>
          </p:cNvPr>
          <p:cNvSpPr/>
          <p:nvPr/>
        </p:nvSpPr>
        <p:spPr>
          <a:xfrm>
            <a:off x="2137199" y="4406889"/>
            <a:ext cx="1867359" cy="87584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Animation en magasin à la main du commerçant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8CF2122-0BF3-45B4-9BD2-21AD6D7CB1E4}"/>
              </a:ext>
            </a:extLst>
          </p:cNvPr>
          <p:cNvSpPr/>
          <p:nvPr/>
        </p:nvSpPr>
        <p:spPr>
          <a:xfrm>
            <a:off x="6199669" y="4406889"/>
            <a:ext cx="1867359" cy="87584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Reporting digital sur l’application du commerçant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588907D-BB44-431D-A28E-B27476096F79}"/>
              </a:ext>
            </a:extLst>
          </p:cNvPr>
          <p:cNvSpPr/>
          <p:nvPr/>
        </p:nvSpPr>
        <p:spPr>
          <a:xfrm>
            <a:off x="4168434" y="4406889"/>
            <a:ext cx="1867359" cy="87584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Animation commerciale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kit de lancement</a:t>
            </a:r>
          </a:p>
        </p:txBody>
      </p:sp>
      <p:pic>
        <p:nvPicPr>
          <p:cNvPr id="31" name="Picture 2" descr="new - RBJM Consulting">
            <a:extLst>
              <a:ext uri="{FF2B5EF4-FFF2-40B4-BE49-F238E27FC236}">
                <a16:creationId xmlns:a16="http://schemas.microsoft.com/office/drawing/2014/main" id="{AA751658-BBEB-4137-9CC2-06E9A55E0F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6262" y="1853845"/>
            <a:ext cx="415714" cy="41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new - RBJM Consulting">
            <a:extLst>
              <a:ext uri="{FF2B5EF4-FFF2-40B4-BE49-F238E27FC236}">
                <a16:creationId xmlns:a16="http://schemas.microsoft.com/office/drawing/2014/main" id="{20656EF4-0310-42A3-A225-4224B550B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943" y="2911493"/>
            <a:ext cx="415714" cy="41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new - RBJM Consulting">
            <a:extLst>
              <a:ext uri="{FF2B5EF4-FFF2-40B4-BE49-F238E27FC236}">
                <a16:creationId xmlns:a16="http://schemas.microsoft.com/office/drawing/2014/main" id="{7BAC5B9D-FAE3-4ED4-AB38-10E3931CEF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2796" y="2893495"/>
            <a:ext cx="415714" cy="41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new - RBJM Consulting">
            <a:extLst>
              <a:ext uri="{FF2B5EF4-FFF2-40B4-BE49-F238E27FC236}">
                <a16:creationId xmlns:a16="http://schemas.microsoft.com/office/drawing/2014/main" id="{F932BB05-9754-4097-8246-8A6836F653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720" y="4125379"/>
            <a:ext cx="415714" cy="41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new - RBJM Consulting">
            <a:extLst>
              <a:ext uri="{FF2B5EF4-FFF2-40B4-BE49-F238E27FC236}">
                <a16:creationId xmlns:a16="http://schemas.microsoft.com/office/drawing/2014/main" id="{E3507F07-C575-4AAB-862F-60637898F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4047" y="4098272"/>
            <a:ext cx="415714" cy="41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Graphique 48" descr="Signe du pouce levé ">
            <a:extLst>
              <a:ext uri="{FF2B5EF4-FFF2-40B4-BE49-F238E27FC236}">
                <a16:creationId xmlns:a16="http://schemas.microsoft.com/office/drawing/2014/main" id="{4B18DE53-0257-4752-B221-A679D95D9E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424515">
            <a:off x="9788761" y="4199031"/>
            <a:ext cx="415714" cy="415714"/>
          </a:xfrm>
          <a:prstGeom prst="rect">
            <a:avLst/>
          </a:prstGeom>
        </p:spPr>
      </p:pic>
      <p:pic>
        <p:nvPicPr>
          <p:cNvPr id="37" name="Graphique 49" descr="Signe du pouce levé ">
            <a:extLst>
              <a:ext uri="{FF2B5EF4-FFF2-40B4-BE49-F238E27FC236}">
                <a16:creationId xmlns:a16="http://schemas.microsoft.com/office/drawing/2014/main" id="{CE6C0C65-9F4F-48F4-911B-9291D8F59F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961772">
            <a:off x="5717576" y="4098271"/>
            <a:ext cx="415714" cy="415714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D7169E1E-D533-4D56-8AB7-82B94B905133}"/>
              </a:ext>
            </a:extLst>
          </p:cNvPr>
          <p:cNvSpPr/>
          <p:nvPr/>
        </p:nvSpPr>
        <p:spPr>
          <a:xfrm>
            <a:off x="6156762" y="2083082"/>
            <a:ext cx="1867359" cy="87584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Solution adaptable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350" b="1" kern="1200">
                <a:solidFill>
                  <a:prstClr val="white"/>
                </a:solidFill>
                <a:latin typeface="Arial"/>
              </a:rPr>
              <a:t>à toutes les interfaces (tablette, ordinateur …)</a:t>
            </a:r>
            <a:r>
              <a:rPr kumimoji="0" lang="fr-FR" sz="13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5816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02 – Benchmark concurrence : 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02</a:t>
            </a:r>
            <a:r>
              <a:rPr lang="fr-FR" dirty="0"/>
              <a:t> – L’offre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181575" y="1208222"/>
            <a:ext cx="4724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Atouts versus nos 2 principaux concurrents :</a:t>
            </a:r>
          </a:p>
        </p:txBody>
      </p:sp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088206"/>
              </p:ext>
            </p:extLst>
          </p:nvPr>
        </p:nvGraphicFramePr>
        <p:xfrm>
          <a:off x="1257919" y="1595885"/>
          <a:ext cx="9549442" cy="4826798"/>
        </p:xfrm>
        <a:graphic>
          <a:graphicData uri="http://schemas.openxmlformats.org/drawingml/2006/table">
            <a:tbl>
              <a:tblPr/>
              <a:tblGrid>
                <a:gridCol w="1897715">
                  <a:extLst>
                    <a:ext uri="{9D8B030D-6E8A-4147-A177-3AD203B41FA5}">
                      <a16:colId xmlns:a16="http://schemas.microsoft.com/office/drawing/2014/main" val="3121199791"/>
                    </a:ext>
                  </a:extLst>
                </a:gridCol>
                <a:gridCol w="2513010">
                  <a:extLst>
                    <a:ext uri="{9D8B030D-6E8A-4147-A177-3AD203B41FA5}">
                      <a16:colId xmlns:a16="http://schemas.microsoft.com/office/drawing/2014/main" val="382492452"/>
                    </a:ext>
                  </a:extLst>
                </a:gridCol>
                <a:gridCol w="2458171">
                  <a:extLst>
                    <a:ext uri="{9D8B030D-6E8A-4147-A177-3AD203B41FA5}">
                      <a16:colId xmlns:a16="http://schemas.microsoft.com/office/drawing/2014/main" val="1112628098"/>
                    </a:ext>
                  </a:extLst>
                </a:gridCol>
                <a:gridCol w="2680546">
                  <a:extLst>
                    <a:ext uri="{9D8B030D-6E8A-4147-A177-3AD203B41FA5}">
                      <a16:colId xmlns:a16="http://schemas.microsoft.com/office/drawing/2014/main" val="2218859958"/>
                    </a:ext>
                  </a:extLst>
                </a:gridCol>
              </a:tblGrid>
              <a:tr h="144570">
                <a:tc rowSpan="3">
                  <a:txBody>
                    <a:bodyPr/>
                    <a:lstStyle/>
                    <a:p>
                      <a:pPr algn="l" rtl="0" fontAlgn="ctr"/>
                      <a:r>
                        <a:rPr lang="fr-FR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CREDIT MUTUEL CIC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8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CREDIT AGRICOLE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6460136"/>
                  </a:ext>
                </a:extLst>
              </a:tr>
              <a:tr h="1445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« DIGITALE &amp; CONCURRENTIELLE »</a:t>
                      </a:r>
                      <a:endParaRPr lang="fr-F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405832"/>
                  </a:ext>
                </a:extLst>
              </a:tr>
              <a:tr h="1445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F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64326"/>
                  </a:ext>
                </a:extLst>
              </a:tr>
              <a:tr h="271727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Nom de la solution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PNF 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Paiement en Plusieurs Fois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Offre ONEY 3X 4X  proximité 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691697"/>
                  </a:ext>
                </a:extLst>
              </a:tr>
              <a:tr h="427217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 d'offre client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ou 4 fois sans frais</a:t>
                      </a:r>
                      <a:b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ou 10 fois avec frais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ou 4 fois sans frais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ou 4 fois sans frais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ou 4 fois avec frais</a:t>
                      </a:r>
                    </a:p>
                    <a:p>
                      <a:pPr algn="ctr" rtl="0" fontAlgn="ctr"/>
                      <a:r>
                        <a:rPr lang="fr-FR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(au choix du commerçant)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0197445"/>
                  </a:ext>
                </a:extLst>
              </a:tr>
              <a:tr h="427217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Montant minimum/maximum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à 2 300 € (3 ou 4 fois)</a:t>
                      </a:r>
                      <a:b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 à 3 500 € (5 fois)</a:t>
                      </a:r>
                      <a:b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 à 3 500 € (10 fois)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à 3 300 € (3 fois)</a:t>
                      </a:r>
                      <a:b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 à 3 600 € (4 fois)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à 3 000 €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6967831"/>
                  </a:ext>
                </a:extLst>
              </a:tr>
              <a:tr h="992513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Coût commerçant (commission)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 de grille tarifaire affichée.</a:t>
                      </a:r>
                    </a:p>
                    <a:p>
                      <a:pPr algn="ctr" rtl="0" fontAlgn="ctr"/>
                      <a:b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Les frais sont au cas par cas selon :</a:t>
                      </a:r>
                      <a:b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type de TPE souhaité</a:t>
                      </a:r>
                      <a:b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variable selon le Panier Moyen</a:t>
                      </a:r>
                      <a:b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CA minimum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3 % du crédit pour le 3 fois sans frais</a:t>
                      </a:r>
                      <a:b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3,30 % du crédit pour le 4 fois sans frais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Pour le 3 ou 4 fois </a:t>
                      </a:r>
                      <a:r>
                        <a:rPr lang="fr-FR" sz="10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gratuit /</a:t>
                      </a:r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clients finaux :</a:t>
                      </a:r>
                    </a:p>
                    <a:p>
                      <a:pPr marL="26670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3,00 %du montant de l’achat pour le  3 fois</a:t>
                      </a:r>
                    </a:p>
                    <a:p>
                      <a:pPr marL="26670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3,30 % du montant de l’achat pour le 4 fois</a:t>
                      </a:r>
                    </a:p>
                    <a:p>
                      <a:pPr algn="ctr" rtl="0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Pour le 3 ou 4 fois payant/ clients finaux :</a:t>
                      </a:r>
                    </a:p>
                    <a:p>
                      <a:pPr marL="26670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1,55% du crédit pour le 3 fois (1,45% client)</a:t>
                      </a:r>
                    </a:p>
                    <a:p>
                      <a:pPr marL="26670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1,55 % du crédit pour le 4 fois (2,20% client)</a:t>
                      </a:r>
                    </a:p>
                    <a:p>
                      <a:pPr marL="9525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(frais capés)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2221608"/>
                  </a:ext>
                </a:extLst>
              </a:tr>
              <a:tr h="575802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Exemple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2,5 % sur le montant de l'achat pour le 3 fois</a:t>
                      </a:r>
                      <a:b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3 % sur le montant de l'achat pour le 4 fois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8596313"/>
                  </a:ext>
                </a:extLst>
              </a:tr>
              <a:tr h="575802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Autres frais commerçants 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du coût du risque qui s’ajoute à la commission : entre 0,5 % et 1 %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Sans frais supplémentaires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0258468"/>
                  </a:ext>
                </a:extLst>
              </a:tr>
              <a:tr h="708430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Frais d'installation commerçants (HT)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Frais de mise en service : 80 €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Frais de mise en service </a:t>
                      </a: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 variables selon les caisses  (entre 30,95 € et 135 €) </a:t>
                      </a:r>
                      <a:b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Abonnement</a:t>
                      </a: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: variables selon les caisses</a:t>
                      </a:r>
                      <a:b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(entre 6 € et 11 €/mois)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Sans frais supplémentaires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2720338"/>
                  </a:ext>
                </a:extLst>
              </a:tr>
              <a:tr h="271727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Fonctionnement 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Version papier avec TPE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Version papier avec TPE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Version digitale  (tablette, PC,…)</a:t>
                      </a:r>
                    </a:p>
                  </a:txBody>
                  <a:tcPr marL="2800" marR="2800" marT="28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0551465"/>
                  </a:ext>
                </a:extLst>
              </a:tr>
            </a:tbl>
          </a:graphicData>
        </a:graphic>
      </p:graphicFrame>
      <p:pic>
        <p:nvPicPr>
          <p:cNvPr id="14" name="Imag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6068" y="1617506"/>
            <a:ext cx="1060897" cy="314495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6731" y="1751146"/>
            <a:ext cx="360040" cy="239435"/>
          </a:xfrm>
          <a:prstGeom prst="rect">
            <a:avLst/>
          </a:prstGeom>
        </p:spPr>
      </p:pic>
      <p:pic>
        <p:nvPicPr>
          <p:cNvPr id="16" name="Graphique 9" descr="Signe du pouce levé ">
            <a:extLst>
              <a:ext uri="{FF2B5EF4-FFF2-40B4-BE49-F238E27FC236}">
                <a16:creationId xmlns:a16="http://schemas.microsoft.com/office/drawing/2014/main" id="{745D1257-2129-4323-B97C-B8E66B2653B6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9961772">
            <a:off x="10506363" y="4906505"/>
            <a:ext cx="280546" cy="280546"/>
          </a:xfrm>
          <a:prstGeom prst="rect">
            <a:avLst/>
          </a:prstGeom>
        </p:spPr>
      </p:pic>
      <p:pic>
        <p:nvPicPr>
          <p:cNvPr id="17" name="Graphique 10" descr="Signe du pouce levé ">
            <a:extLst>
              <a:ext uri="{FF2B5EF4-FFF2-40B4-BE49-F238E27FC236}">
                <a16:creationId xmlns:a16="http://schemas.microsoft.com/office/drawing/2014/main" id="{669BBCC8-C3F8-476A-A753-C968301AEB4E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9961772">
            <a:off x="10528452" y="5507232"/>
            <a:ext cx="280546" cy="280546"/>
          </a:xfrm>
          <a:prstGeom prst="rect">
            <a:avLst/>
          </a:prstGeom>
        </p:spPr>
      </p:pic>
      <p:pic>
        <p:nvPicPr>
          <p:cNvPr id="18" name="Graphique 11" descr="Signe du pouce levé ">
            <a:extLst>
              <a:ext uri="{FF2B5EF4-FFF2-40B4-BE49-F238E27FC236}">
                <a16:creationId xmlns:a16="http://schemas.microsoft.com/office/drawing/2014/main" id="{8E23D39B-AC41-42E5-9E62-AE51332226FD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9961772">
            <a:off x="10528450" y="6141245"/>
            <a:ext cx="280546" cy="280546"/>
          </a:xfrm>
          <a:prstGeom prst="rect">
            <a:avLst/>
          </a:prstGeom>
        </p:spPr>
      </p:pic>
      <p:pic>
        <p:nvPicPr>
          <p:cNvPr id="19" name="Graphique 12" descr="Signe du pouce levé ">
            <a:extLst>
              <a:ext uri="{FF2B5EF4-FFF2-40B4-BE49-F238E27FC236}">
                <a16:creationId xmlns:a16="http://schemas.microsoft.com/office/drawing/2014/main" id="{33322218-6F99-4D2B-9B20-63C4E9088141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9961772">
            <a:off x="10534625" y="3179792"/>
            <a:ext cx="280546" cy="28054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4CB49DC-7E45-5BBB-86EA-6A65247F1D6E}"/>
              </a:ext>
            </a:extLst>
          </p:cNvPr>
          <p:cNvSpPr/>
          <p:nvPr/>
        </p:nvSpPr>
        <p:spPr>
          <a:xfrm rot="1971776">
            <a:off x="10361173" y="3092632"/>
            <a:ext cx="1972265" cy="8133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Tarification en vigueur à vérifier : clic </a:t>
            </a:r>
            <a:r>
              <a:rPr lang="fr-FR" dirty="0">
                <a:hlinkClick r:id="rId4"/>
              </a:rPr>
              <a:t>ici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4701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02 – </a:t>
            </a:r>
            <a:r>
              <a:rPr lang="fr-FR" dirty="0" err="1">
                <a:cs typeface="Arial"/>
                <a:sym typeface="Arial"/>
              </a:rPr>
              <a:t>Demo</a:t>
            </a:r>
            <a:r>
              <a:rPr lang="fr-FR" dirty="0">
                <a:cs typeface="Arial"/>
                <a:sym typeface="Arial"/>
              </a:rPr>
              <a:t> du parcours </a:t>
            </a:r>
            <a:r>
              <a:rPr lang="fr-FR" dirty="0" err="1">
                <a:cs typeface="Arial"/>
                <a:sym typeface="Arial"/>
              </a:rPr>
              <a:t>Oney</a:t>
            </a:r>
            <a:r>
              <a:rPr lang="fr-FR" dirty="0">
                <a:cs typeface="Arial"/>
                <a:sym typeface="Arial"/>
              </a:rPr>
              <a:t> chez Cultura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02</a:t>
            </a:r>
            <a:r>
              <a:rPr lang="fr-FR" dirty="0"/>
              <a:t> – L’offre</a:t>
            </a:r>
          </a:p>
        </p:txBody>
      </p:sp>
      <p:pic>
        <p:nvPicPr>
          <p:cNvPr id="5" name="Image 4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1834" y="2834453"/>
            <a:ext cx="6925642" cy="1438476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695325" y="1440873"/>
            <a:ext cx="319510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/>
              <a:t>Lancez la vidéo en cliquant sur le logo ci-dessous.</a:t>
            </a:r>
          </a:p>
        </p:txBody>
      </p:sp>
    </p:spTree>
    <p:extLst>
      <p:ext uri="{BB962C8B-B14F-4D97-AF65-F5344CB8AC3E}">
        <p14:creationId xmlns:p14="http://schemas.microsoft.com/office/powerpoint/2010/main" val="625906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4908312" y="2008204"/>
            <a:ext cx="6930189" cy="3613491"/>
          </a:xfrm>
        </p:spPr>
        <p:txBody>
          <a:bodyPr>
            <a:norm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Contexte et enjeux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L’offre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process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de souscription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 modèle économique</a:t>
            </a:r>
          </a:p>
          <a:p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Les cibles et les ambitions</a:t>
            </a:r>
          </a:p>
        </p:txBody>
      </p:sp>
      <p:pic>
        <p:nvPicPr>
          <p:cNvPr id="4" name="Picture 2" descr="image0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1363" y="6145554"/>
            <a:ext cx="834700" cy="54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77538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03 – Les rôles et responsabilités  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03</a:t>
            </a:r>
            <a:r>
              <a:rPr lang="fr-FR" dirty="0"/>
              <a:t> – Le </a:t>
            </a:r>
            <a:r>
              <a:rPr lang="fr-FR" dirty="0" err="1"/>
              <a:t>process</a:t>
            </a:r>
            <a:r>
              <a:rPr lang="fr-FR" dirty="0"/>
              <a:t> de souscription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184C004-FDE9-49DF-A0B8-43BE4E006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6735" y="2681898"/>
            <a:ext cx="302301" cy="292388"/>
          </a:xfrm>
          <a:prstGeom prst="rect">
            <a:avLst/>
          </a:prstGeom>
        </p:spPr>
      </p:pic>
      <p:pic>
        <p:nvPicPr>
          <p:cNvPr id="14" name="Picture 4" descr="Résultat de recherche d'images pour &quot;logo bpce financement&quot;">
            <a:extLst>
              <a:ext uri="{FF2B5EF4-FFF2-40B4-BE49-F238E27FC236}">
                <a16:creationId xmlns:a16="http://schemas.microsoft.com/office/drawing/2014/main" id="{955D9A9A-C235-49A0-81C3-5E27AAD94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597" y="2460934"/>
            <a:ext cx="1455324" cy="43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Résultat de recherche d'images pour &quot;oney&quot;">
            <a:extLst>
              <a:ext uri="{FF2B5EF4-FFF2-40B4-BE49-F238E27FC236}">
                <a16:creationId xmlns:a16="http://schemas.microsoft.com/office/drawing/2014/main" id="{DDCB11F6-3EA7-4E37-870F-BA38D869B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443" y="2713947"/>
            <a:ext cx="972586" cy="311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A93B024C-DF87-4913-9307-149C6A1E330B}"/>
              </a:ext>
            </a:extLst>
          </p:cNvPr>
          <p:cNvSpPr txBox="1"/>
          <p:nvPr/>
        </p:nvSpPr>
        <p:spPr>
          <a:xfrm>
            <a:off x="4601102" y="4727032"/>
            <a:ext cx="2928443" cy="29238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BPCE FI </a:t>
            </a: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gère le SAV du réseau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2EC3A91-354B-4C19-A898-38C65929E11A}"/>
              </a:ext>
            </a:extLst>
          </p:cNvPr>
          <p:cNvSpPr txBox="1"/>
          <p:nvPr/>
        </p:nvSpPr>
        <p:spPr>
          <a:xfrm>
            <a:off x="7795433" y="3504232"/>
            <a:ext cx="2560115" cy="6924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1" i="0" u="none" strike="noStrike" kern="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Oney</a:t>
            </a: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a la relation commerciale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avec le client final, &amp; gère le SAV client final</a:t>
            </a:r>
          </a:p>
        </p:txBody>
      </p:sp>
      <p:pic>
        <p:nvPicPr>
          <p:cNvPr id="18" name="Picture 6" descr="Résultat de recherche d'images pour &quot;commerçant&quot;&quot;">
            <a:extLst>
              <a:ext uri="{FF2B5EF4-FFF2-40B4-BE49-F238E27FC236}">
                <a16:creationId xmlns:a16="http://schemas.microsoft.com/office/drawing/2014/main" id="{27839493-0B7E-4E90-B253-C77C6D263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634" y="1750046"/>
            <a:ext cx="1160049" cy="773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E37B68E-5623-4B6E-BC8D-2EDF7026B319}"/>
              </a:ext>
            </a:extLst>
          </p:cNvPr>
          <p:cNvSpPr txBox="1"/>
          <p:nvPr/>
        </p:nvSpPr>
        <p:spPr>
          <a:xfrm>
            <a:off x="1448482" y="5077110"/>
            <a:ext cx="2928443" cy="49244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CE</a:t>
            </a: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sont responsables de la défaillance du commerçant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AC0D1E3-FE40-4892-BEF8-1AEE40DCE968}"/>
              </a:ext>
            </a:extLst>
          </p:cNvPr>
          <p:cNvSpPr txBox="1"/>
          <p:nvPr/>
        </p:nvSpPr>
        <p:spPr>
          <a:xfrm>
            <a:off x="7801639" y="4921851"/>
            <a:ext cx="2538723" cy="49244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1" i="0" u="none" strike="noStrike" kern="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Oney</a:t>
            </a: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est responsable de la fraude et du risque des clients finaux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2EEE8EC-92B4-440A-9A03-CC6E8470FA79}"/>
              </a:ext>
            </a:extLst>
          </p:cNvPr>
          <p:cNvSpPr txBox="1"/>
          <p:nvPr/>
        </p:nvSpPr>
        <p:spPr>
          <a:xfrm>
            <a:off x="7803219" y="4292701"/>
            <a:ext cx="2566221" cy="49244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1" i="0" u="none" strike="noStrike" kern="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Oney</a:t>
            </a: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porte les encours, financements et recouvrement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96C4DD2-071F-462A-83B7-C3E959AF33F7}"/>
              </a:ext>
            </a:extLst>
          </p:cNvPr>
          <p:cNvSpPr txBox="1"/>
          <p:nvPr/>
        </p:nvSpPr>
        <p:spPr>
          <a:xfrm>
            <a:off x="1448482" y="3656317"/>
            <a:ext cx="2928442" cy="29031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CE</a:t>
            </a: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réalise le KYC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999653B-01C6-48BE-AEA3-3F62F0EB7873}"/>
              </a:ext>
            </a:extLst>
          </p:cNvPr>
          <p:cNvSpPr txBox="1"/>
          <p:nvPr/>
        </p:nvSpPr>
        <p:spPr>
          <a:xfrm>
            <a:off x="4609692" y="4186052"/>
            <a:ext cx="2928444" cy="49244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BPCE FI </a:t>
            </a: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agrée le commerçant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le compte de </a:t>
            </a:r>
            <a:r>
              <a:rPr kumimoji="0" lang="fr-FR" sz="13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Oney</a:t>
            </a:r>
            <a:endParaRPr kumimoji="0" lang="fr-FR" sz="13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D7B1BED-8F70-425D-996A-072C3359287A}"/>
              </a:ext>
            </a:extLst>
          </p:cNvPr>
          <p:cNvSpPr txBox="1"/>
          <p:nvPr/>
        </p:nvSpPr>
        <p:spPr>
          <a:xfrm>
            <a:off x="7776229" y="3098556"/>
            <a:ext cx="2579320" cy="29238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1" i="0" u="none" strike="noStrike" kern="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Oney</a:t>
            </a: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réalise les contrôles client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CA790B0D-24BF-4C91-8698-6D5481DC71B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845" t="16411" r="14260"/>
          <a:stretch/>
        </p:blipFill>
        <p:spPr>
          <a:xfrm>
            <a:off x="7147121" y="1697837"/>
            <a:ext cx="1073717" cy="903583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E4AB8090-0B02-4C92-84F6-D117D13790D1}"/>
              </a:ext>
            </a:extLst>
          </p:cNvPr>
          <p:cNvSpPr txBox="1"/>
          <p:nvPr/>
        </p:nvSpPr>
        <p:spPr>
          <a:xfrm>
            <a:off x="1448483" y="3106868"/>
            <a:ext cx="2928441" cy="49244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CE</a:t>
            </a: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présente et commercialise la solution 3X4X </a:t>
            </a:r>
            <a:r>
              <a:rPr kumimoji="0" lang="fr-FR" sz="13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Oney</a:t>
            </a:r>
            <a:endParaRPr kumimoji="0" lang="fr-FR" sz="13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AEC01DB-13D6-4639-8645-B9870BEBCC08}"/>
              </a:ext>
            </a:extLst>
          </p:cNvPr>
          <p:cNvSpPr txBox="1"/>
          <p:nvPr/>
        </p:nvSpPr>
        <p:spPr>
          <a:xfrm>
            <a:off x="1448482" y="4526977"/>
            <a:ext cx="2928443" cy="49244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CE</a:t>
            </a: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qualifie la demande dans </a:t>
            </a:r>
            <a:r>
              <a:rPr kumimoji="0" lang="fr-FR" sz="13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Monexpert</a:t>
            </a: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avec les pièces justificatives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8AAB020-BC96-439A-B1FE-A0F346E9D3CC}"/>
              </a:ext>
            </a:extLst>
          </p:cNvPr>
          <p:cNvSpPr txBox="1"/>
          <p:nvPr/>
        </p:nvSpPr>
        <p:spPr>
          <a:xfrm>
            <a:off x="4601102" y="3650609"/>
            <a:ext cx="2928442" cy="49244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BPCE FI </a:t>
            </a: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réceptionne la demande de </a:t>
            </a:r>
            <a:r>
              <a:rPr kumimoji="0" lang="fr-FR" sz="13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Monexpert</a:t>
            </a:r>
            <a:endParaRPr kumimoji="0" lang="fr-FR" sz="13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9" name="Bulle narrative : rectangle à coins arrondis 101">
            <a:extLst>
              <a:ext uri="{FF2B5EF4-FFF2-40B4-BE49-F238E27FC236}">
                <a16:creationId xmlns:a16="http://schemas.microsoft.com/office/drawing/2014/main" id="{BE9D81EF-3740-43E4-B9D5-BDA0587F7125}"/>
              </a:ext>
            </a:extLst>
          </p:cNvPr>
          <p:cNvSpPr/>
          <p:nvPr/>
        </p:nvSpPr>
        <p:spPr>
          <a:xfrm>
            <a:off x="3733931" y="1713819"/>
            <a:ext cx="2082508" cy="684541"/>
          </a:xfrm>
          <a:prstGeom prst="wedgeRoundRectCallout">
            <a:avLst>
              <a:gd name="adj1" fmla="val -62929"/>
              <a:gd name="adj2" fmla="val 6522"/>
              <a:gd name="adj3" fmla="val 16667"/>
            </a:avLst>
          </a:prstGeom>
          <a:solidFill>
            <a:schemeClr val="accent5">
              <a:lumMod val="20000"/>
              <a:lumOff val="80000"/>
              <a:alpha val="18039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Je suis commerçant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Je m’adresse à mon établissement et BPCE FI</a:t>
            </a:r>
          </a:p>
        </p:txBody>
      </p:sp>
      <p:sp>
        <p:nvSpPr>
          <p:cNvPr id="30" name="Bulle narrative : rectangle à coins arrondis 102">
            <a:extLst>
              <a:ext uri="{FF2B5EF4-FFF2-40B4-BE49-F238E27FC236}">
                <a16:creationId xmlns:a16="http://schemas.microsoft.com/office/drawing/2014/main" id="{871D3A71-4C70-4F37-A9AE-BC01E4F4DBC5}"/>
              </a:ext>
            </a:extLst>
          </p:cNvPr>
          <p:cNvSpPr/>
          <p:nvPr/>
        </p:nvSpPr>
        <p:spPr>
          <a:xfrm>
            <a:off x="8503665" y="1688893"/>
            <a:ext cx="1746159" cy="684541"/>
          </a:xfrm>
          <a:prstGeom prst="wedgeRoundRectCallout">
            <a:avLst>
              <a:gd name="adj1" fmla="val -62929"/>
              <a:gd name="adj2" fmla="val 6522"/>
              <a:gd name="adj3" fmla="val 16667"/>
            </a:avLst>
          </a:prstGeom>
          <a:solidFill>
            <a:schemeClr val="accent5">
              <a:lumMod val="20000"/>
              <a:lumOff val="80000"/>
              <a:alpha val="18039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Je suis client acheteur </a:t>
            </a: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Je m’adresse à Oney pour mon financement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0479CBEA-52E9-45E9-994A-9A2E18973724}"/>
              </a:ext>
            </a:extLst>
          </p:cNvPr>
          <p:cNvSpPr txBox="1"/>
          <p:nvPr/>
        </p:nvSpPr>
        <p:spPr>
          <a:xfrm>
            <a:off x="1448483" y="3977527"/>
            <a:ext cx="2928442" cy="49244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CE</a:t>
            </a: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conserve la relation commerciale avec le commerçant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9D5A7FF-6B37-47B3-9388-0A7117D6E95D}"/>
              </a:ext>
            </a:extLst>
          </p:cNvPr>
          <p:cNvSpPr txBox="1"/>
          <p:nvPr/>
        </p:nvSpPr>
        <p:spPr>
          <a:xfrm>
            <a:off x="4609693" y="5075933"/>
            <a:ext cx="2928443" cy="49244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BPCE FI </a:t>
            </a: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gère le SAV du commerçant pour le compte de ONEY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644E20F5-D59F-4772-9418-91654BA6BAD9}"/>
              </a:ext>
            </a:extLst>
          </p:cNvPr>
          <p:cNvSpPr txBox="1"/>
          <p:nvPr/>
        </p:nvSpPr>
        <p:spPr>
          <a:xfrm>
            <a:off x="4601103" y="3101653"/>
            <a:ext cx="2928442" cy="49244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BPCE FI </a:t>
            </a: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accompagne les établissements dans la commercialisation de l’offre</a:t>
            </a:r>
          </a:p>
        </p:txBody>
      </p:sp>
    </p:spTree>
    <p:extLst>
      <p:ext uri="{BB962C8B-B14F-4D97-AF65-F5344CB8AC3E}">
        <p14:creationId xmlns:p14="http://schemas.microsoft.com/office/powerpoint/2010/main" val="1124503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03 – L’</a:t>
            </a:r>
            <a:r>
              <a:rPr lang="fr-FR" dirty="0" err="1"/>
              <a:t>Onboarding</a:t>
            </a:r>
            <a:r>
              <a:rPr lang="fr-FR" dirty="0"/>
              <a:t> du commerçant : les étapes clé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03</a:t>
            </a:r>
            <a:r>
              <a:rPr lang="fr-FR" dirty="0"/>
              <a:t> – Le </a:t>
            </a:r>
            <a:r>
              <a:rPr lang="fr-FR" dirty="0" err="1"/>
              <a:t>process</a:t>
            </a:r>
            <a:r>
              <a:rPr lang="fr-FR" dirty="0"/>
              <a:t> de souscription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72125A0-14A7-48B3-A059-542EF581BAA2}"/>
              </a:ext>
            </a:extLst>
          </p:cNvPr>
          <p:cNvSpPr txBox="1"/>
          <p:nvPr/>
        </p:nvSpPr>
        <p:spPr>
          <a:xfrm>
            <a:off x="1492443" y="2234171"/>
            <a:ext cx="2620417" cy="116955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00"/>
              <a:t>Proactivité du Conseiller envers son client </a:t>
            </a:r>
            <a:r>
              <a:rPr kumimoji="0" lang="fr-FR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commerçant ou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le client s’adresse à son Conseiller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algn="ctr">
              <a:defRPr/>
            </a:pPr>
            <a:r>
              <a:rPr lang="fr-FR" sz="1000">
                <a:solidFill>
                  <a:schemeClr val="tx1"/>
                </a:solidFill>
              </a:rPr>
              <a:t>Les établissements sont responsables de la réalisation du KYC du commerçant et conservent la relation commerciale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5F359D66-10F1-4FE9-8A01-F503DF3722D1}"/>
              </a:ext>
            </a:extLst>
          </p:cNvPr>
          <p:cNvSpPr txBox="1"/>
          <p:nvPr/>
        </p:nvSpPr>
        <p:spPr>
          <a:xfrm>
            <a:off x="4628003" y="2465003"/>
            <a:ext cx="1837726" cy="707886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Le Conseiller transmet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le lead de souscription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via </a:t>
            </a:r>
            <a:r>
              <a:rPr kumimoji="0" lang="fr-FR" sz="10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Monexpert</a:t>
            </a:r>
            <a:r>
              <a:rPr kumimoji="0" lang="fr-FR" sz="1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avec les pièces justificatives*</a:t>
            </a: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" name="Flèche : droite 18">
            <a:extLst>
              <a:ext uri="{FF2B5EF4-FFF2-40B4-BE49-F238E27FC236}">
                <a16:creationId xmlns:a16="http://schemas.microsoft.com/office/drawing/2014/main" id="{6DF36E34-4302-4EC6-A430-99E2F140A39B}"/>
              </a:ext>
            </a:extLst>
          </p:cNvPr>
          <p:cNvSpPr/>
          <p:nvPr/>
        </p:nvSpPr>
        <p:spPr>
          <a:xfrm>
            <a:off x="4273674" y="2599082"/>
            <a:ext cx="168110" cy="207460"/>
          </a:xfrm>
          <a:prstGeom prst="rightArrow">
            <a:avLst>
              <a:gd name="adj1" fmla="val 50000"/>
              <a:gd name="adj2" fmla="val 124757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4BFB78B8-E7C2-4425-98B6-28F9BF6538A1}"/>
              </a:ext>
            </a:extLst>
          </p:cNvPr>
          <p:cNvSpPr/>
          <p:nvPr/>
        </p:nvSpPr>
        <p:spPr>
          <a:xfrm>
            <a:off x="2033359" y="1752106"/>
            <a:ext cx="356062" cy="285404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1</a:t>
            </a:r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4CAE1F6A-35E6-4E2D-BA8E-D046E4347F46}"/>
              </a:ext>
            </a:extLst>
          </p:cNvPr>
          <p:cNvSpPr/>
          <p:nvPr/>
        </p:nvSpPr>
        <p:spPr>
          <a:xfrm>
            <a:off x="4605172" y="1741919"/>
            <a:ext cx="356062" cy="285404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2</a:t>
            </a: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717466B4-12A4-4583-BF14-04539CF003AB}"/>
              </a:ext>
            </a:extLst>
          </p:cNvPr>
          <p:cNvSpPr/>
          <p:nvPr/>
        </p:nvSpPr>
        <p:spPr>
          <a:xfrm>
            <a:off x="7199136" y="1745112"/>
            <a:ext cx="356062" cy="285404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3</a:t>
            </a: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15DF52CE-BC54-4DE3-A581-B0D5F7396D7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7985" y="1709015"/>
            <a:ext cx="272164" cy="368681"/>
          </a:xfrm>
          <a:prstGeom prst="rect">
            <a:avLst/>
          </a:prstGeom>
        </p:spPr>
      </p:pic>
      <p:sp>
        <p:nvSpPr>
          <p:cNvPr id="41" name="Flèche : droite 48">
            <a:extLst>
              <a:ext uri="{FF2B5EF4-FFF2-40B4-BE49-F238E27FC236}">
                <a16:creationId xmlns:a16="http://schemas.microsoft.com/office/drawing/2014/main" id="{A1BC3633-694F-4518-8ABD-8087EDA09958}"/>
              </a:ext>
            </a:extLst>
          </p:cNvPr>
          <p:cNvSpPr/>
          <p:nvPr/>
        </p:nvSpPr>
        <p:spPr>
          <a:xfrm>
            <a:off x="6752464" y="2564515"/>
            <a:ext cx="168110" cy="207460"/>
          </a:xfrm>
          <a:prstGeom prst="rightArrow">
            <a:avLst>
              <a:gd name="adj1" fmla="val 50000"/>
              <a:gd name="adj2" fmla="val 124757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42" name="Picture 6" descr="Résultat de recherche d'images pour &quot;oney&quot;">
            <a:extLst>
              <a:ext uri="{FF2B5EF4-FFF2-40B4-BE49-F238E27FC236}">
                <a16:creationId xmlns:a16="http://schemas.microsoft.com/office/drawing/2014/main" id="{9A3EE1FD-9BED-4126-BDB7-E67052759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09079" y="3720413"/>
            <a:ext cx="889704" cy="284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Ellipse 42">
            <a:extLst>
              <a:ext uri="{FF2B5EF4-FFF2-40B4-BE49-F238E27FC236}">
                <a16:creationId xmlns:a16="http://schemas.microsoft.com/office/drawing/2014/main" id="{A990C079-EB0B-43B7-AA81-D412AA18F9BD}"/>
              </a:ext>
            </a:extLst>
          </p:cNvPr>
          <p:cNvSpPr/>
          <p:nvPr/>
        </p:nvSpPr>
        <p:spPr>
          <a:xfrm>
            <a:off x="2033359" y="3744142"/>
            <a:ext cx="356062" cy="285404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4</a:t>
            </a: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95DDEE59-7476-4DAD-AB1C-9FC9AA65948D}"/>
              </a:ext>
            </a:extLst>
          </p:cNvPr>
          <p:cNvSpPr/>
          <p:nvPr/>
        </p:nvSpPr>
        <p:spPr>
          <a:xfrm>
            <a:off x="7199136" y="3726081"/>
            <a:ext cx="356062" cy="285404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6</a:t>
            </a:r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7D52276E-102F-4394-8A9D-D4378CD60DF6}"/>
              </a:ext>
            </a:extLst>
          </p:cNvPr>
          <p:cNvSpPr/>
          <p:nvPr/>
        </p:nvSpPr>
        <p:spPr>
          <a:xfrm>
            <a:off x="4635530" y="3748883"/>
            <a:ext cx="295167" cy="286206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5</a:t>
            </a:r>
          </a:p>
        </p:txBody>
      </p:sp>
      <p:sp>
        <p:nvSpPr>
          <p:cNvPr id="46" name="Flèche : droite 52">
            <a:extLst>
              <a:ext uri="{FF2B5EF4-FFF2-40B4-BE49-F238E27FC236}">
                <a16:creationId xmlns:a16="http://schemas.microsoft.com/office/drawing/2014/main" id="{80E1D84B-3AFD-4B6E-AF9D-825FD5A9EA3A}"/>
              </a:ext>
            </a:extLst>
          </p:cNvPr>
          <p:cNvSpPr/>
          <p:nvPr/>
        </p:nvSpPr>
        <p:spPr>
          <a:xfrm>
            <a:off x="4308362" y="4501378"/>
            <a:ext cx="168110" cy="207460"/>
          </a:xfrm>
          <a:prstGeom prst="rightArrow">
            <a:avLst>
              <a:gd name="adj1" fmla="val 50000"/>
              <a:gd name="adj2" fmla="val 124757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47" name="Flèche : droite 53">
            <a:extLst>
              <a:ext uri="{FF2B5EF4-FFF2-40B4-BE49-F238E27FC236}">
                <a16:creationId xmlns:a16="http://schemas.microsoft.com/office/drawing/2014/main" id="{D3D296D6-620B-40BF-896F-9EBD23FC9BC7}"/>
              </a:ext>
            </a:extLst>
          </p:cNvPr>
          <p:cNvSpPr/>
          <p:nvPr/>
        </p:nvSpPr>
        <p:spPr>
          <a:xfrm>
            <a:off x="6836519" y="4501378"/>
            <a:ext cx="168110" cy="207460"/>
          </a:xfrm>
          <a:prstGeom prst="rightArrow">
            <a:avLst>
              <a:gd name="adj1" fmla="val 50000"/>
              <a:gd name="adj2" fmla="val 124757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95B260BF-3848-4F22-9D52-D342E2F08BB1}"/>
              </a:ext>
            </a:extLst>
          </p:cNvPr>
          <p:cNvGrpSpPr/>
          <p:nvPr/>
        </p:nvGrpSpPr>
        <p:grpSpPr>
          <a:xfrm>
            <a:off x="5288008" y="4895596"/>
            <a:ext cx="521190" cy="404909"/>
            <a:chOff x="3632439" y="2538333"/>
            <a:chExt cx="630238" cy="485775"/>
          </a:xfrm>
        </p:grpSpPr>
        <p:grpSp>
          <p:nvGrpSpPr>
            <p:cNvPr id="49" name="Groupe 48">
              <a:extLst>
                <a:ext uri="{FF2B5EF4-FFF2-40B4-BE49-F238E27FC236}">
                  <a16:creationId xmlns:a16="http://schemas.microsoft.com/office/drawing/2014/main" id="{D00CB102-818E-42C6-ADC7-027A41221960}"/>
                </a:ext>
              </a:extLst>
            </p:cNvPr>
            <p:cNvGrpSpPr/>
            <p:nvPr/>
          </p:nvGrpSpPr>
          <p:grpSpPr>
            <a:xfrm>
              <a:off x="3632439" y="2538333"/>
              <a:ext cx="630238" cy="485775"/>
              <a:chOff x="3632439" y="2538333"/>
              <a:chExt cx="630238" cy="485775"/>
            </a:xfrm>
          </p:grpSpPr>
          <p:sp>
            <p:nvSpPr>
              <p:cNvPr id="53" name="Freeform 357">
                <a:extLst>
                  <a:ext uri="{FF2B5EF4-FFF2-40B4-BE49-F238E27FC236}">
                    <a16:creationId xmlns:a16="http://schemas.microsoft.com/office/drawing/2014/main" id="{84ABB758-FD7E-465F-B3A8-842C1F603D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2439" y="2560558"/>
                <a:ext cx="530225" cy="463550"/>
              </a:xfrm>
              <a:custGeom>
                <a:avLst/>
                <a:gdLst>
                  <a:gd name="T0" fmla="*/ 283 w 303"/>
                  <a:gd name="T1" fmla="*/ 101 h 252"/>
                  <a:gd name="T2" fmla="*/ 301 w 303"/>
                  <a:gd name="T3" fmla="*/ 173 h 252"/>
                  <a:gd name="T4" fmla="*/ 290 w 303"/>
                  <a:gd name="T5" fmla="*/ 191 h 252"/>
                  <a:gd name="T6" fmla="*/ 64 w 303"/>
                  <a:gd name="T7" fmla="*/ 249 h 252"/>
                  <a:gd name="T8" fmla="*/ 46 w 303"/>
                  <a:gd name="T9" fmla="*/ 239 h 252"/>
                  <a:gd name="T10" fmla="*/ 2 w 303"/>
                  <a:gd name="T11" fmla="*/ 69 h 252"/>
                  <a:gd name="T12" fmla="*/ 13 w 303"/>
                  <a:gd name="T13" fmla="*/ 50 h 252"/>
                  <a:gd name="T14" fmla="*/ 205 w 303"/>
                  <a:gd name="T15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3" h="252">
                    <a:moveTo>
                      <a:pt x="283" y="101"/>
                    </a:moveTo>
                    <a:cubicBezTo>
                      <a:pt x="301" y="173"/>
                      <a:pt x="301" y="173"/>
                      <a:pt x="301" y="173"/>
                    </a:cubicBezTo>
                    <a:cubicBezTo>
                      <a:pt x="303" y="181"/>
                      <a:pt x="299" y="189"/>
                      <a:pt x="290" y="191"/>
                    </a:cubicBezTo>
                    <a:cubicBezTo>
                      <a:pt x="64" y="249"/>
                      <a:pt x="64" y="249"/>
                      <a:pt x="64" y="249"/>
                    </a:cubicBezTo>
                    <a:cubicBezTo>
                      <a:pt x="56" y="252"/>
                      <a:pt x="48" y="247"/>
                      <a:pt x="46" y="239"/>
                    </a:cubicBezTo>
                    <a:cubicBezTo>
                      <a:pt x="2" y="69"/>
                      <a:pt x="2" y="69"/>
                      <a:pt x="2" y="69"/>
                    </a:cubicBezTo>
                    <a:cubicBezTo>
                      <a:pt x="0" y="60"/>
                      <a:pt x="5" y="52"/>
                      <a:pt x="13" y="50"/>
                    </a:cubicBezTo>
                    <a:cubicBezTo>
                      <a:pt x="205" y="0"/>
                      <a:pt x="205" y="0"/>
                      <a:pt x="205" y="0"/>
                    </a:cubicBezTo>
                  </a:path>
                </a:pathLst>
              </a:cu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4" name="Freeform 358">
                <a:extLst>
                  <a:ext uri="{FF2B5EF4-FFF2-40B4-BE49-F238E27FC236}">
                    <a16:creationId xmlns:a16="http://schemas.microsoft.com/office/drawing/2014/main" id="{9A780CFA-6AA4-4119-A3C0-8E4B6252D0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7726" y="2543095"/>
                <a:ext cx="73025" cy="87313"/>
              </a:xfrm>
              <a:custGeom>
                <a:avLst/>
                <a:gdLst>
                  <a:gd name="T0" fmla="*/ 0 w 41"/>
                  <a:gd name="T1" fmla="*/ 5 h 48"/>
                  <a:gd name="T2" fmla="*/ 13 w 41"/>
                  <a:gd name="T3" fmla="*/ 2 h 48"/>
                  <a:gd name="T4" fmla="*/ 31 w 41"/>
                  <a:gd name="T5" fmla="*/ 13 h 48"/>
                  <a:gd name="T6" fmla="*/ 41 w 41"/>
                  <a:gd name="T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48">
                    <a:moveTo>
                      <a:pt x="0" y="5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21" y="0"/>
                      <a:pt x="29" y="4"/>
                      <a:pt x="31" y="13"/>
                    </a:cubicBezTo>
                    <a:cubicBezTo>
                      <a:pt x="41" y="48"/>
                      <a:pt x="41" y="48"/>
                      <a:pt x="41" y="48"/>
                    </a:cubicBezTo>
                  </a:path>
                </a:pathLst>
              </a:cu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5" name="Freeform 359">
                <a:extLst>
                  <a:ext uri="{FF2B5EF4-FFF2-40B4-BE49-F238E27FC236}">
                    <a16:creationId xmlns:a16="http://schemas.microsoft.com/office/drawing/2014/main" id="{F4C9B308-0855-44F3-9212-F01E10D58B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8964" y="2757408"/>
                <a:ext cx="368300" cy="228600"/>
              </a:xfrm>
              <a:custGeom>
                <a:avLst/>
                <a:gdLst>
                  <a:gd name="T0" fmla="*/ 212 w 232"/>
                  <a:gd name="T1" fmla="*/ 0 h 144"/>
                  <a:gd name="T2" fmla="*/ 232 w 232"/>
                  <a:gd name="T3" fmla="*/ 81 h 144"/>
                  <a:gd name="T4" fmla="*/ 4 w 232"/>
                  <a:gd name="T5" fmla="*/ 144 h 144"/>
                  <a:gd name="T6" fmla="*/ 0 w 232"/>
                  <a:gd name="T7" fmla="*/ 123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2" h="144">
                    <a:moveTo>
                      <a:pt x="212" y="0"/>
                    </a:moveTo>
                    <a:lnTo>
                      <a:pt x="232" y="81"/>
                    </a:lnTo>
                    <a:lnTo>
                      <a:pt x="4" y="144"/>
                    </a:lnTo>
                    <a:lnTo>
                      <a:pt x="0" y="123"/>
                    </a:lnTo>
                  </a:path>
                </a:pathLst>
              </a:cu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6" name="Freeform 360">
                <a:extLst>
                  <a:ext uri="{FF2B5EF4-FFF2-40B4-BE49-F238E27FC236}">
                    <a16:creationId xmlns:a16="http://schemas.microsoft.com/office/drawing/2014/main" id="{12C805FF-5ADC-4BED-BFAB-0AC8FB5083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9114" y="2570083"/>
                <a:ext cx="384175" cy="339725"/>
              </a:xfrm>
              <a:custGeom>
                <a:avLst/>
                <a:gdLst>
                  <a:gd name="T0" fmla="*/ 37 w 242"/>
                  <a:gd name="T1" fmla="*/ 214 h 214"/>
                  <a:gd name="T2" fmla="*/ 0 w 242"/>
                  <a:gd name="T3" fmla="*/ 61 h 214"/>
                  <a:gd name="T4" fmla="*/ 226 w 242"/>
                  <a:gd name="T5" fmla="*/ 0 h 214"/>
                  <a:gd name="T6" fmla="*/ 242 w 242"/>
                  <a:gd name="T7" fmla="*/ 61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2" h="214">
                    <a:moveTo>
                      <a:pt x="37" y="214"/>
                    </a:moveTo>
                    <a:lnTo>
                      <a:pt x="0" y="61"/>
                    </a:lnTo>
                    <a:lnTo>
                      <a:pt x="226" y="0"/>
                    </a:lnTo>
                    <a:lnTo>
                      <a:pt x="242" y="61"/>
                    </a:lnTo>
                  </a:path>
                </a:pathLst>
              </a:cu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7" name="Line 361">
                <a:extLst>
                  <a:ext uri="{FF2B5EF4-FFF2-40B4-BE49-F238E27FC236}">
                    <a16:creationId xmlns:a16="http://schemas.microsoft.com/office/drawing/2014/main" id="{07D97378-9677-41C9-91BE-0842FE1B54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0701" y="2805033"/>
                <a:ext cx="15875" cy="66675"/>
              </a:xfrm>
              <a:prstGeom prst="line">
                <a:avLst/>
              </a:pr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8" name="Freeform 362">
                <a:extLst>
                  <a:ext uri="{FF2B5EF4-FFF2-40B4-BE49-F238E27FC236}">
                    <a16:creationId xmlns:a16="http://schemas.microsoft.com/office/drawing/2014/main" id="{3A18727C-A174-4CF7-B37F-82A02DB4DA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2014" y="2538333"/>
                <a:ext cx="220663" cy="227013"/>
              </a:xfrm>
              <a:custGeom>
                <a:avLst/>
                <a:gdLst>
                  <a:gd name="T0" fmla="*/ 0 w 126"/>
                  <a:gd name="T1" fmla="*/ 123 h 123"/>
                  <a:gd name="T2" fmla="*/ 9 w 126"/>
                  <a:gd name="T3" fmla="*/ 96 h 123"/>
                  <a:gd name="T4" fmla="*/ 98 w 126"/>
                  <a:gd name="T5" fmla="*/ 8 h 123"/>
                  <a:gd name="T6" fmla="*/ 117 w 126"/>
                  <a:gd name="T7" fmla="*/ 10 h 123"/>
                  <a:gd name="T8" fmla="*/ 116 w 126"/>
                  <a:gd name="T9" fmla="*/ 27 h 123"/>
                  <a:gd name="T10" fmla="*/ 32 w 126"/>
                  <a:gd name="T11" fmla="*/ 109 h 123"/>
                  <a:gd name="T12" fmla="*/ 12 w 126"/>
                  <a:gd name="T13" fmla="*/ 118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6" h="123">
                    <a:moveTo>
                      <a:pt x="0" y="123"/>
                    </a:moveTo>
                    <a:cubicBezTo>
                      <a:pt x="9" y="96"/>
                      <a:pt x="9" y="96"/>
                      <a:pt x="9" y="96"/>
                    </a:cubicBezTo>
                    <a:cubicBezTo>
                      <a:pt x="98" y="8"/>
                      <a:pt x="98" y="8"/>
                      <a:pt x="98" y="8"/>
                    </a:cubicBezTo>
                    <a:cubicBezTo>
                      <a:pt x="98" y="8"/>
                      <a:pt x="108" y="0"/>
                      <a:pt x="117" y="10"/>
                    </a:cubicBezTo>
                    <a:cubicBezTo>
                      <a:pt x="126" y="19"/>
                      <a:pt x="116" y="27"/>
                      <a:pt x="116" y="27"/>
                    </a:cubicBezTo>
                    <a:cubicBezTo>
                      <a:pt x="32" y="109"/>
                      <a:pt x="32" y="109"/>
                      <a:pt x="32" y="109"/>
                    </a:cubicBezTo>
                    <a:cubicBezTo>
                      <a:pt x="12" y="118"/>
                      <a:pt x="12" y="118"/>
                      <a:pt x="12" y="118"/>
                    </a:cubicBezTo>
                  </a:path>
                </a:pathLst>
              </a:cu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9" name="Freeform 363">
                <a:extLst>
                  <a:ext uri="{FF2B5EF4-FFF2-40B4-BE49-F238E27FC236}">
                    <a16:creationId xmlns:a16="http://schemas.microsoft.com/office/drawing/2014/main" id="{AFF4A25F-FB36-472C-8FDE-968CBAE9A5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1239" y="2574845"/>
                <a:ext cx="26988" cy="20638"/>
              </a:xfrm>
              <a:custGeom>
                <a:avLst/>
                <a:gdLst>
                  <a:gd name="T0" fmla="*/ 0 w 15"/>
                  <a:gd name="T1" fmla="*/ 1 h 11"/>
                  <a:gd name="T2" fmla="*/ 15 w 15"/>
                  <a:gd name="T3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5" h="11">
                    <a:moveTo>
                      <a:pt x="0" y="1"/>
                    </a:moveTo>
                    <a:cubicBezTo>
                      <a:pt x="0" y="1"/>
                      <a:pt x="9" y="0"/>
                      <a:pt x="15" y="11"/>
                    </a:cubicBezTo>
                  </a:path>
                </a:pathLst>
              </a:cu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0" name="Groupe 49">
              <a:extLst>
                <a:ext uri="{FF2B5EF4-FFF2-40B4-BE49-F238E27FC236}">
                  <a16:creationId xmlns:a16="http://schemas.microsoft.com/office/drawing/2014/main" id="{8CB05EE1-9D4D-4228-9B46-BEED5C0754D6}"/>
                </a:ext>
              </a:extLst>
            </p:cNvPr>
            <p:cNvGrpSpPr/>
            <p:nvPr/>
          </p:nvGrpSpPr>
          <p:grpSpPr>
            <a:xfrm>
              <a:off x="3767376" y="2649458"/>
              <a:ext cx="276226" cy="204788"/>
              <a:chOff x="3767376" y="2649458"/>
              <a:chExt cx="276226" cy="204788"/>
            </a:xfrm>
          </p:grpSpPr>
          <p:sp>
            <p:nvSpPr>
              <p:cNvPr id="51" name="Freeform 364">
                <a:extLst>
                  <a:ext uri="{FF2B5EF4-FFF2-40B4-BE49-F238E27FC236}">
                    <a16:creationId xmlns:a16="http://schemas.microsoft.com/office/drawing/2014/main" id="{7C115D08-F533-4645-82ED-B9DD60D5BB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7376" y="2649458"/>
                <a:ext cx="192088" cy="204788"/>
              </a:xfrm>
              <a:custGeom>
                <a:avLst/>
                <a:gdLst>
                  <a:gd name="T0" fmla="*/ 0 w 110"/>
                  <a:gd name="T1" fmla="*/ 70 h 112"/>
                  <a:gd name="T2" fmla="*/ 100 w 110"/>
                  <a:gd name="T3" fmla="*/ 22 h 112"/>
                  <a:gd name="T4" fmla="*/ 13 w 110"/>
                  <a:gd name="T5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0" h="112">
                    <a:moveTo>
                      <a:pt x="0" y="70"/>
                    </a:moveTo>
                    <a:cubicBezTo>
                      <a:pt x="0" y="70"/>
                      <a:pt x="110" y="44"/>
                      <a:pt x="100" y="22"/>
                    </a:cubicBezTo>
                    <a:cubicBezTo>
                      <a:pt x="90" y="0"/>
                      <a:pt x="13" y="112"/>
                      <a:pt x="13" y="112"/>
                    </a:cubicBezTo>
                  </a:path>
                </a:pathLst>
              </a:cu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2" name="Freeform 365">
                <a:extLst>
                  <a:ext uri="{FF2B5EF4-FFF2-40B4-BE49-F238E27FC236}">
                    <a16:creationId xmlns:a16="http://schemas.microsoft.com/office/drawing/2014/main" id="{116BAB80-8435-495D-AC4C-CECF6754B1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7864" y="2747883"/>
                <a:ext cx="185738" cy="50800"/>
              </a:xfrm>
              <a:custGeom>
                <a:avLst/>
                <a:gdLst>
                  <a:gd name="T0" fmla="*/ 0 w 106"/>
                  <a:gd name="T1" fmla="*/ 18 h 27"/>
                  <a:gd name="T2" fmla="*/ 31 w 106"/>
                  <a:gd name="T3" fmla="*/ 3 h 27"/>
                  <a:gd name="T4" fmla="*/ 56 w 106"/>
                  <a:gd name="T5" fmla="*/ 6 h 27"/>
                  <a:gd name="T6" fmla="*/ 78 w 106"/>
                  <a:gd name="T7" fmla="*/ 6 h 27"/>
                  <a:gd name="T8" fmla="*/ 106 w 106"/>
                  <a:gd name="T9" fmla="*/ 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27">
                    <a:moveTo>
                      <a:pt x="0" y="18"/>
                    </a:moveTo>
                    <a:cubicBezTo>
                      <a:pt x="0" y="18"/>
                      <a:pt x="28" y="0"/>
                      <a:pt x="31" y="3"/>
                    </a:cubicBezTo>
                    <a:cubicBezTo>
                      <a:pt x="33" y="6"/>
                      <a:pt x="16" y="27"/>
                      <a:pt x="56" y="6"/>
                    </a:cubicBezTo>
                    <a:cubicBezTo>
                      <a:pt x="56" y="6"/>
                      <a:pt x="58" y="22"/>
                      <a:pt x="78" y="6"/>
                    </a:cubicBezTo>
                    <a:cubicBezTo>
                      <a:pt x="78" y="6"/>
                      <a:pt x="80" y="22"/>
                      <a:pt x="106" y="8"/>
                    </a:cubicBezTo>
                  </a:path>
                </a:pathLst>
              </a:cu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60" name="Image 59">
            <a:extLst>
              <a:ext uri="{FF2B5EF4-FFF2-40B4-BE49-F238E27FC236}">
                <a16:creationId xmlns:a16="http://schemas.microsoft.com/office/drawing/2014/main" id="{0ECAA113-0A3B-4A61-BB22-65BBA8E73D1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289" y="3715915"/>
            <a:ext cx="1388624" cy="295570"/>
          </a:xfrm>
          <a:prstGeom prst="rect">
            <a:avLst/>
          </a:prstGeom>
        </p:spPr>
      </p:pic>
      <p:pic>
        <p:nvPicPr>
          <p:cNvPr id="61" name="Graphique 84" descr="Courrier">
            <a:extLst>
              <a:ext uri="{FF2B5EF4-FFF2-40B4-BE49-F238E27FC236}">
                <a16:creationId xmlns:a16="http://schemas.microsoft.com/office/drawing/2014/main" id="{E2B21F23-140C-4ADE-9A75-1B6098144E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0743465">
            <a:off x="1482806" y="4010717"/>
            <a:ext cx="289731" cy="289731"/>
          </a:xfrm>
          <a:prstGeom prst="rect">
            <a:avLst/>
          </a:prstGeom>
        </p:spPr>
      </p:pic>
      <p:sp>
        <p:nvSpPr>
          <p:cNvPr id="62" name="ZoneTexte 61">
            <a:extLst>
              <a:ext uri="{FF2B5EF4-FFF2-40B4-BE49-F238E27FC236}">
                <a16:creationId xmlns:a16="http://schemas.microsoft.com/office/drawing/2014/main" id="{DB5356F6-1993-4C2C-B835-E0C966A6445E}"/>
              </a:ext>
            </a:extLst>
          </p:cNvPr>
          <p:cNvSpPr txBox="1"/>
          <p:nvPr/>
        </p:nvSpPr>
        <p:spPr>
          <a:xfrm>
            <a:off x="4672564" y="4327774"/>
            <a:ext cx="1771770" cy="553998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Le commerçant signe son contrat Oney 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00"/>
              <a:t>via</a:t>
            </a:r>
            <a:r>
              <a:rPr kumimoji="0" lang="fr-FR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signature électronique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56DD1503-9EDC-434F-AB41-6E0E06C8927A}"/>
              </a:ext>
            </a:extLst>
          </p:cNvPr>
          <p:cNvSpPr txBox="1"/>
          <p:nvPr/>
        </p:nvSpPr>
        <p:spPr>
          <a:xfrm>
            <a:off x="1571301" y="4250830"/>
            <a:ext cx="2565249" cy="707886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Dès validation de l’agrément, </a:t>
            </a:r>
          </a:p>
          <a:p>
            <a:pPr lvl="0" algn="ctr">
              <a:defRPr/>
            </a:pPr>
            <a:r>
              <a:rPr kumimoji="0" lang="fr-FR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le commerçant </a:t>
            </a:r>
            <a:r>
              <a:rPr lang="fr-FR" sz="1000">
                <a:solidFill>
                  <a:schemeClr val="tx1"/>
                </a:solidFill>
              </a:rPr>
              <a:t>reçoit un email l’invitant à signer son contrat Oney</a:t>
            </a:r>
          </a:p>
          <a:p>
            <a:pPr lvl="0" algn="ctr">
              <a:defRPr/>
            </a:pPr>
            <a:r>
              <a:rPr lang="fr-FR" sz="1000">
                <a:solidFill>
                  <a:schemeClr val="tx1"/>
                </a:solidFill>
              </a:rPr>
              <a:t>sur </a:t>
            </a:r>
            <a:r>
              <a:rPr kumimoji="0" lang="fr-FR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son espace client.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D8CDE63B-8C21-493B-A92B-FEA6F356C2F3}"/>
              </a:ext>
            </a:extLst>
          </p:cNvPr>
          <p:cNvSpPr txBox="1"/>
          <p:nvPr/>
        </p:nvSpPr>
        <p:spPr>
          <a:xfrm>
            <a:off x="7501670" y="4096942"/>
            <a:ext cx="2624513" cy="101566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00"/>
              <a:t>Le commerçant et ses vendeurs reçoivent un autre e-mail avec leurs identifiants pour accéder à l'outil de financement 3X4X.</a:t>
            </a:r>
          </a:p>
          <a:p>
            <a:pPr algn="ctr"/>
            <a:endParaRPr lang="fr-FR" sz="800"/>
          </a:p>
          <a:p>
            <a:pPr algn="ctr"/>
            <a:r>
              <a:rPr lang="fr-FR" sz="1000"/>
              <a:t>Ils peuvent désormais proposer le paiement 3X4X  sur le lieu de vente.</a:t>
            </a: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E011C2F3-1175-43CA-A2CE-321928491D2E}"/>
              </a:ext>
            </a:extLst>
          </p:cNvPr>
          <p:cNvSpPr txBox="1"/>
          <p:nvPr/>
        </p:nvSpPr>
        <p:spPr>
          <a:xfrm>
            <a:off x="7207309" y="2465003"/>
            <a:ext cx="3161277" cy="707886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00"/>
              <a:t>Prise en charge du lead par </a:t>
            </a:r>
            <a:r>
              <a:rPr kumimoji="0" lang="fr-FR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BPCE FI qui se connecte à la plateforme Oney pour enregistrer la demande et communiquer la décision d’agrément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via Monexpert.</a:t>
            </a:r>
          </a:p>
        </p:txBody>
      </p:sp>
      <p:pic>
        <p:nvPicPr>
          <p:cNvPr id="66" name="Picture 4" descr="Résultat de recherche d'images pour &quot;logo bpce financement&quot;">
            <a:extLst>
              <a:ext uri="{FF2B5EF4-FFF2-40B4-BE49-F238E27FC236}">
                <a16:creationId xmlns:a16="http://schemas.microsoft.com/office/drawing/2014/main" id="{669796AE-83C4-43A0-8DFF-A883937B8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491" y="1604175"/>
            <a:ext cx="1582724" cy="475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6" descr="Résultat de recherche d'images pour &quot;oney&quot;">
            <a:extLst>
              <a:ext uri="{FF2B5EF4-FFF2-40B4-BE49-F238E27FC236}">
                <a16:creationId xmlns:a16="http://schemas.microsoft.com/office/drawing/2014/main" id="{F70245B3-0D48-4160-A977-C3AA816C5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1029" y="3742796"/>
            <a:ext cx="889704" cy="284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Graphique 92" descr="Courrier">
            <a:extLst>
              <a:ext uri="{FF2B5EF4-FFF2-40B4-BE49-F238E27FC236}">
                <a16:creationId xmlns:a16="http://schemas.microsoft.com/office/drawing/2014/main" id="{B221DBEF-F043-48D1-AAA1-5BBEBD07E3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0752895">
            <a:off x="9922686" y="3850559"/>
            <a:ext cx="300473" cy="300473"/>
          </a:xfrm>
          <a:prstGeom prst="rect">
            <a:avLst/>
          </a:prstGeom>
        </p:spPr>
      </p:pic>
      <p:pic>
        <p:nvPicPr>
          <p:cNvPr id="69" name="Graphique 13" descr="Engrenage">
            <a:extLst>
              <a:ext uri="{FF2B5EF4-FFF2-40B4-BE49-F238E27FC236}">
                <a16:creationId xmlns:a16="http://schemas.microsoft.com/office/drawing/2014/main" id="{2C60FF23-596E-4BD0-9F10-1541EC72E88C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628218" y="4956862"/>
            <a:ext cx="280714" cy="280714"/>
          </a:xfrm>
          <a:prstGeom prst="rect">
            <a:avLst/>
          </a:prstGeom>
        </p:spPr>
      </p:pic>
      <p:pic>
        <p:nvPicPr>
          <p:cNvPr id="70" name="Graphique 15" descr="Engrenages">
            <a:extLst>
              <a:ext uri="{FF2B5EF4-FFF2-40B4-BE49-F238E27FC236}">
                <a16:creationId xmlns:a16="http://schemas.microsoft.com/office/drawing/2014/main" id="{D25F98FD-22AB-48F6-9E96-4CCB3A06787C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2638953">
            <a:off x="8638896" y="5026454"/>
            <a:ext cx="443599" cy="443599"/>
          </a:xfrm>
          <a:prstGeom prst="rect">
            <a:avLst/>
          </a:prstGeom>
        </p:spPr>
      </p:pic>
      <p:sp>
        <p:nvSpPr>
          <p:cNvPr id="71" name="ZoneTexte 70">
            <a:extLst>
              <a:ext uri="{FF2B5EF4-FFF2-40B4-BE49-F238E27FC236}">
                <a16:creationId xmlns:a16="http://schemas.microsoft.com/office/drawing/2014/main" id="{80537D18-989D-4233-8DE4-D02F5C68B75D}"/>
              </a:ext>
            </a:extLst>
          </p:cNvPr>
          <p:cNvSpPr txBox="1"/>
          <p:nvPr/>
        </p:nvSpPr>
        <p:spPr>
          <a:xfrm>
            <a:off x="1870154" y="5195330"/>
            <a:ext cx="17968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>
                <a:solidFill>
                  <a:schemeClr val="accent1"/>
                </a:solidFill>
              </a:rPr>
              <a:t>Outil Espace Partenaire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89DB93E0-17EC-49A8-839C-9D40779EFA0A}"/>
              </a:ext>
            </a:extLst>
          </p:cNvPr>
          <p:cNvSpPr txBox="1"/>
          <p:nvPr/>
        </p:nvSpPr>
        <p:spPr>
          <a:xfrm>
            <a:off x="8001821" y="5318440"/>
            <a:ext cx="16242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>
                <a:solidFill>
                  <a:schemeClr val="accent1"/>
                </a:solidFill>
              </a:rPr>
              <a:t>Outil de financement 3X4X</a:t>
            </a:r>
          </a:p>
        </p:txBody>
      </p:sp>
      <p:pic>
        <p:nvPicPr>
          <p:cNvPr id="73" name="Image 72">
            <a:extLst>
              <a:ext uri="{FF2B5EF4-FFF2-40B4-BE49-F238E27FC236}">
                <a16:creationId xmlns:a16="http://schemas.microsoft.com/office/drawing/2014/main" id="{D8F16DC0-80E5-4F57-AFD0-9D16161D0C6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29671" y="1771900"/>
            <a:ext cx="297796" cy="288032"/>
          </a:xfrm>
          <a:prstGeom prst="rect">
            <a:avLst/>
          </a:prstGeom>
        </p:spPr>
      </p:pic>
      <p:pic>
        <p:nvPicPr>
          <p:cNvPr id="74" name="Image 73">
            <a:extLst>
              <a:ext uri="{FF2B5EF4-FFF2-40B4-BE49-F238E27FC236}">
                <a16:creationId xmlns:a16="http://schemas.microsoft.com/office/drawing/2014/main" id="{23263532-5B86-43AF-9FA4-96406695BB9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83972" y="1750410"/>
            <a:ext cx="1485035" cy="268131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2504617" y="5699863"/>
            <a:ext cx="570593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/>
              <a:t>* Au moment de la saisie sous </a:t>
            </a:r>
            <a:r>
              <a:rPr lang="fr-FR" sz="900" dirty="0" err="1"/>
              <a:t>Monexpert</a:t>
            </a:r>
            <a:r>
              <a:rPr lang="fr-FR" sz="900" dirty="0"/>
              <a:t> le conseiller devra joindre :</a:t>
            </a:r>
          </a:p>
          <a:p>
            <a:pPr marL="171450" indent="-171450">
              <a:buFontTx/>
              <a:buChar char="-"/>
            </a:pPr>
            <a:r>
              <a:rPr lang="fr-FR" sz="900" dirty="0"/>
              <a:t>un </a:t>
            </a:r>
            <a:r>
              <a:rPr lang="fr-FR" sz="900" dirty="0" err="1"/>
              <a:t>Kbis</a:t>
            </a:r>
            <a:r>
              <a:rPr lang="fr-FR" sz="900" dirty="0"/>
              <a:t> de moins de 3 mois pour les sociétés,</a:t>
            </a:r>
          </a:p>
          <a:p>
            <a:pPr marL="171450" indent="-171450">
              <a:buFontTx/>
              <a:buChar char="-"/>
            </a:pPr>
            <a:r>
              <a:rPr lang="fr-FR" sz="900" dirty="0"/>
              <a:t>un extrait d’immatriculation de Répertoire des Métiers&lt;3mois pour les artisans</a:t>
            </a:r>
          </a:p>
          <a:p>
            <a:pPr marL="171450" indent="-171450">
              <a:buFontTx/>
              <a:buChar char="-"/>
            </a:pPr>
            <a:r>
              <a:rPr lang="fr-FR" sz="900" dirty="0"/>
              <a:t>un avis INSEE obtenu auprès de l’Urssaf&lt;3mois pour les professions libérales</a:t>
            </a:r>
          </a:p>
          <a:p>
            <a:pPr marL="171450" indent="-171450">
              <a:buFontTx/>
              <a:buChar char="-"/>
            </a:pPr>
            <a:r>
              <a:rPr lang="fr-FR" sz="900" dirty="0"/>
              <a:t>Un RIB</a:t>
            </a:r>
          </a:p>
        </p:txBody>
      </p:sp>
    </p:spTree>
    <p:extLst>
      <p:ext uri="{BB962C8B-B14F-4D97-AF65-F5344CB8AC3E}">
        <p14:creationId xmlns:p14="http://schemas.microsoft.com/office/powerpoint/2010/main" val="29138966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03 – Un parcours 100% digital pour nos commerçants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03</a:t>
            </a:r>
            <a:r>
              <a:rPr lang="fr-FR" dirty="0"/>
              <a:t> – Le </a:t>
            </a:r>
            <a:r>
              <a:rPr lang="fr-FR" dirty="0" err="1"/>
              <a:t>process</a:t>
            </a:r>
            <a:r>
              <a:rPr lang="fr-FR" dirty="0"/>
              <a:t> de souscription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EC2E52AC-F2F0-4EBC-86D2-455195831229}"/>
              </a:ext>
            </a:extLst>
          </p:cNvPr>
          <p:cNvSpPr txBox="1"/>
          <p:nvPr/>
        </p:nvSpPr>
        <p:spPr>
          <a:xfrm>
            <a:off x="1947719" y="3707726"/>
            <a:ext cx="1502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panose="020F0502020204030204" pitchFamily="34" charset="0"/>
                <a:sym typeface="Arial"/>
              </a:rPr>
              <a:t>Etape 4  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2845432-C1F1-40E2-88FB-EC50F766D4FF}"/>
              </a:ext>
            </a:extLst>
          </p:cNvPr>
          <p:cNvSpPr/>
          <p:nvPr/>
        </p:nvSpPr>
        <p:spPr>
          <a:xfrm>
            <a:off x="1394826" y="1699067"/>
            <a:ext cx="2045376" cy="5519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100% digital</a:t>
            </a: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(1)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(Ordinateur, tablette, téléphone)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et acceptation du dossier en temps réel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68A59BB3-F19C-4407-8410-1261D83A9638}"/>
              </a:ext>
            </a:extLst>
          </p:cNvPr>
          <p:cNvSpPr/>
          <p:nvPr/>
        </p:nvSpPr>
        <p:spPr>
          <a:xfrm>
            <a:off x="3829986" y="1563372"/>
            <a:ext cx="3787187" cy="3662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Option 1 -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En toute autonomie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,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le client complète son dossier et finalise son acte de paiement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6D161AA3-F5CB-49DC-A379-C1E019D15E1C}"/>
              </a:ext>
            </a:extLst>
          </p:cNvPr>
          <p:cNvSpPr/>
          <p:nvPr/>
        </p:nvSpPr>
        <p:spPr>
          <a:xfrm>
            <a:off x="8128803" y="1350135"/>
            <a:ext cx="2045377" cy="6163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Confirmation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du paiement en direct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Outils pour suivre </a:t>
            </a: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et piloter l’activité</a:t>
            </a: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79" name="Groupe 78">
            <a:extLst>
              <a:ext uri="{FF2B5EF4-FFF2-40B4-BE49-F238E27FC236}">
                <a16:creationId xmlns:a16="http://schemas.microsoft.com/office/drawing/2014/main" id="{83E2BF40-1FFA-47F3-89DF-32F58A406AC5}"/>
              </a:ext>
            </a:extLst>
          </p:cNvPr>
          <p:cNvGrpSpPr/>
          <p:nvPr/>
        </p:nvGrpSpPr>
        <p:grpSpPr>
          <a:xfrm>
            <a:off x="1404073" y="2645173"/>
            <a:ext cx="1981907" cy="3015572"/>
            <a:chOff x="1877336" y="1294454"/>
            <a:chExt cx="3227869" cy="4389833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0BF29CAF-E71D-4D26-94E1-4D1440414A56}"/>
                </a:ext>
              </a:extLst>
            </p:cNvPr>
            <p:cNvSpPr/>
            <p:nvPr/>
          </p:nvSpPr>
          <p:spPr>
            <a:xfrm>
              <a:off x="1877336" y="1294454"/>
              <a:ext cx="3227869" cy="438983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84BD0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84BD06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84BD06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81" name="Image 80" descr="Une image contenant capture d’écran&#10;&#10;Description générée automatiquement">
              <a:extLst>
                <a:ext uri="{FF2B5EF4-FFF2-40B4-BE49-F238E27FC236}">
                  <a16:creationId xmlns:a16="http://schemas.microsoft.com/office/drawing/2014/main" id="{8254370B-2F35-4888-BD53-096BB08769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1821" t="1449" r="5082" b="49132"/>
            <a:stretch/>
          </p:blipFill>
          <p:spPr>
            <a:xfrm>
              <a:off x="1962397" y="2228531"/>
              <a:ext cx="1129265" cy="1569359"/>
            </a:xfrm>
            <a:prstGeom prst="rect">
              <a:avLst/>
            </a:prstGeom>
            <a:ln w="25400">
              <a:tailEnd type="triangle"/>
            </a:ln>
          </p:spPr>
        </p:pic>
        <p:pic>
          <p:nvPicPr>
            <p:cNvPr id="82" name="Image 81" descr="Une image contenant capture d’écran&#10;&#10;Description générée automatiquement">
              <a:extLst>
                <a:ext uri="{FF2B5EF4-FFF2-40B4-BE49-F238E27FC236}">
                  <a16:creationId xmlns:a16="http://schemas.microsoft.com/office/drawing/2014/main" id="{939446CC-B1C1-4B6D-8D86-C666735953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3194" t="48771" r="4593" b="2964"/>
            <a:stretch/>
          </p:blipFill>
          <p:spPr>
            <a:xfrm>
              <a:off x="3712280" y="3489371"/>
              <a:ext cx="1179902" cy="1699126"/>
            </a:xfrm>
            <a:prstGeom prst="rect">
              <a:avLst/>
            </a:prstGeom>
            <a:ln w="9525">
              <a:solidFill>
                <a:schemeClr val="tx1"/>
              </a:solidFill>
              <a:tailEnd type="triangle"/>
            </a:ln>
          </p:spPr>
        </p:pic>
        <p:pic>
          <p:nvPicPr>
            <p:cNvPr id="83" name="Image 82" descr="Une image contenant capture d’écran&#10;&#10;Description générée automatiquement">
              <a:extLst>
                <a:ext uri="{FF2B5EF4-FFF2-40B4-BE49-F238E27FC236}">
                  <a16:creationId xmlns:a16="http://schemas.microsoft.com/office/drawing/2014/main" id="{14231DA3-E2E6-4986-B3B2-F92C0E2FAB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885" t="27443" r="4383" b="24085"/>
            <a:stretch/>
          </p:blipFill>
          <p:spPr>
            <a:xfrm>
              <a:off x="3708175" y="1768324"/>
              <a:ext cx="1212483" cy="1402001"/>
            </a:xfrm>
            <a:prstGeom prst="rect">
              <a:avLst/>
            </a:prstGeom>
            <a:ln w="9525">
              <a:solidFill>
                <a:schemeClr val="tx1"/>
              </a:solidFill>
              <a:tailEnd type="triangle"/>
            </a:ln>
          </p:spPr>
        </p:pic>
        <p:sp>
          <p:nvSpPr>
            <p:cNvPr id="84" name="ZoneTexte 83">
              <a:extLst>
                <a:ext uri="{FF2B5EF4-FFF2-40B4-BE49-F238E27FC236}">
                  <a16:creationId xmlns:a16="http://schemas.microsoft.com/office/drawing/2014/main" id="{2E8C6D50-8CE7-494C-9046-38CFFE93BE8C}"/>
                </a:ext>
              </a:extLst>
            </p:cNvPr>
            <p:cNvSpPr txBox="1"/>
            <p:nvPr/>
          </p:nvSpPr>
          <p:spPr>
            <a:xfrm>
              <a:off x="1979664" y="3823942"/>
              <a:ext cx="1113791" cy="20774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700" b="1" i="0" u="none" strike="noStrike" kern="0" cap="none" spc="0" normalizeH="0" baseline="0" noProof="0">
                  <a:ln>
                    <a:noFill/>
                  </a:ln>
                  <a:solidFill>
                    <a:srgbClr val="B34A8C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Connexion</a:t>
              </a:r>
              <a:endParaRPr kumimoji="0" lang="fr-FR" sz="400" b="1" i="0" u="none" strike="noStrike" kern="0" cap="none" spc="0" normalizeH="0" baseline="0" noProof="0">
                <a:ln>
                  <a:noFill/>
                </a:ln>
                <a:solidFill>
                  <a:srgbClr val="B34A8C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85" name="Rectangle 84">
            <a:extLst>
              <a:ext uri="{FF2B5EF4-FFF2-40B4-BE49-F238E27FC236}">
                <a16:creationId xmlns:a16="http://schemas.microsoft.com/office/drawing/2014/main" id="{1852E144-80C1-429C-A982-CA8337042111}"/>
              </a:ext>
            </a:extLst>
          </p:cNvPr>
          <p:cNvSpPr/>
          <p:nvPr/>
        </p:nvSpPr>
        <p:spPr>
          <a:xfrm>
            <a:off x="8045728" y="2667731"/>
            <a:ext cx="2045377" cy="2998625"/>
          </a:xfrm>
          <a:prstGeom prst="rect">
            <a:avLst/>
          </a:prstGeom>
          <a:noFill/>
          <a:ln w="38100">
            <a:solidFill>
              <a:srgbClr val="84BD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86" name="Image 85">
            <a:extLst>
              <a:ext uri="{FF2B5EF4-FFF2-40B4-BE49-F238E27FC236}">
                <a16:creationId xmlns:a16="http://schemas.microsoft.com/office/drawing/2014/main" id="{C7D7AAAF-6558-4F77-8E75-30F224DE194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344" r="976" b="23710"/>
          <a:stretch/>
        </p:blipFill>
        <p:spPr>
          <a:xfrm>
            <a:off x="8190225" y="3885939"/>
            <a:ext cx="1741081" cy="55659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7" name="Image 86">
            <a:extLst>
              <a:ext uri="{FF2B5EF4-FFF2-40B4-BE49-F238E27FC236}">
                <a16:creationId xmlns:a16="http://schemas.microsoft.com/office/drawing/2014/main" id="{0E32C8E5-7CC4-4C98-A6B3-36C2797A121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6883" y="4790139"/>
            <a:ext cx="1714424" cy="74841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88" name="Connecteur : en angle 20">
            <a:extLst>
              <a:ext uri="{FF2B5EF4-FFF2-40B4-BE49-F238E27FC236}">
                <a16:creationId xmlns:a16="http://schemas.microsoft.com/office/drawing/2014/main" id="{AA014A45-B25A-43C0-A745-FA5F88938B0A}"/>
              </a:ext>
            </a:extLst>
          </p:cNvPr>
          <p:cNvCxnSpPr>
            <a:cxnSpLocks/>
          </p:cNvCxnSpPr>
          <p:nvPr/>
        </p:nvCxnSpPr>
        <p:spPr>
          <a:xfrm rot="16200000" flipH="1">
            <a:off x="2053163" y="4557001"/>
            <a:ext cx="195809" cy="698684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avec flèche 88">
            <a:extLst>
              <a:ext uri="{FF2B5EF4-FFF2-40B4-BE49-F238E27FC236}">
                <a16:creationId xmlns:a16="http://schemas.microsoft.com/office/drawing/2014/main" id="{70EB89FF-4A87-45A8-B5F0-7961E26077E2}"/>
              </a:ext>
            </a:extLst>
          </p:cNvPr>
          <p:cNvCxnSpPr>
            <a:cxnSpLocks/>
          </p:cNvCxnSpPr>
          <p:nvPr/>
        </p:nvCxnSpPr>
        <p:spPr>
          <a:xfrm flipV="1">
            <a:off x="2932861" y="3971673"/>
            <a:ext cx="0" cy="170239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ZoneTexte 89">
            <a:extLst>
              <a:ext uri="{FF2B5EF4-FFF2-40B4-BE49-F238E27FC236}">
                <a16:creationId xmlns:a16="http://schemas.microsoft.com/office/drawing/2014/main" id="{3C24B9F1-613B-4280-BAC9-8F51ACC345A5}"/>
              </a:ext>
            </a:extLst>
          </p:cNvPr>
          <p:cNvSpPr txBox="1"/>
          <p:nvPr/>
        </p:nvSpPr>
        <p:spPr>
          <a:xfrm>
            <a:off x="2351723" y="5344602"/>
            <a:ext cx="1162276" cy="141642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1" i="0" u="none" strike="noStrike" kern="0" cap="none" spc="0" normalizeH="0" baseline="0" noProof="0">
                <a:ln>
                  <a:noFill/>
                </a:ln>
                <a:solidFill>
                  <a:srgbClr val="B34A8C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Création du dossier</a:t>
            </a:r>
          </a:p>
        </p:txBody>
      </p: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4202B8E0-B33C-4DF2-AD57-FA07C56A10B8}"/>
              </a:ext>
            </a:extLst>
          </p:cNvPr>
          <p:cNvGrpSpPr/>
          <p:nvPr/>
        </p:nvGrpSpPr>
        <p:grpSpPr>
          <a:xfrm>
            <a:off x="3720231" y="2670692"/>
            <a:ext cx="4032670" cy="1550372"/>
            <a:chOff x="5182918" y="3978290"/>
            <a:chExt cx="5039530" cy="2350053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E2B92500-6DA3-4390-9BA5-C1591A7457A2}"/>
                </a:ext>
              </a:extLst>
            </p:cNvPr>
            <p:cNvSpPr/>
            <p:nvPr/>
          </p:nvSpPr>
          <p:spPr>
            <a:xfrm>
              <a:off x="5182918" y="3978290"/>
              <a:ext cx="5039530" cy="235005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84BD0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84BD06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93" name="ZoneTexte 92">
              <a:extLst>
                <a:ext uri="{FF2B5EF4-FFF2-40B4-BE49-F238E27FC236}">
                  <a16:creationId xmlns:a16="http://schemas.microsoft.com/office/drawing/2014/main" id="{9E17EDCF-BD02-4FC1-ACDC-2067218F54A9}"/>
                </a:ext>
              </a:extLst>
            </p:cNvPr>
            <p:cNvSpPr txBox="1"/>
            <p:nvPr/>
          </p:nvSpPr>
          <p:spPr>
            <a:xfrm>
              <a:off x="7206715" y="4202951"/>
              <a:ext cx="1357037" cy="275933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Réception SMS</a:t>
              </a:r>
            </a:p>
          </p:txBody>
        </p:sp>
      </p:grpSp>
      <p:sp>
        <p:nvSpPr>
          <p:cNvPr id="94" name="Rectangle 93">
            <a:extLst>
              <a:ext uri="{FF2B5EF4-FFF2-40B4-BE49-F238E27FC236}">
                <a16:creationId xmlns:a16="http://schemas.microsoft.com/office/drawing/2014/main" id="{68EA1149-525E-4164-B37F-0CB9CBC66D1E}"/>
              </a:ext>
            </a:extLst>
          </p:cNvPr>
          <p:cNvSpPr/>
          <p:nvPr/>
        </p:nvSpPr>
        <p:spPr>
          <a:xfrm>
            <a:off x="4316993" y="2660542"/>
            <a:ext cx="298831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  <a:sym typeface="Arial"/>
              </a:rPr>
              <a:t>1- Parcours Client avec souscription mobile</a:t>
            </a:r>
          </a:p>
        </p:txBody>
      </p:sp>
      <p:sp>
        <p:nvSpPr>
          <p:cNvPr id="95" name="Bulle narrative : rectangle à coins arrondis 30">
            <a:extLst>
              <a:ext uri="{FF2B5EF4-FFF2-40B4-BE49-F238E27FC236}">
                <a16:creationId xmlns:a16="http://schemas.microsoft.com/office/drawing/2014/main" id="{56C35626-BEB0-4FEA-8C61-57A87B4E3933}"/>
              </a:ext>
            </a:extLst>
          </p:cNvPr>
          <p:cNvSpPr/>
          <p:nvPr/>
        </p:nvSpPr>
        <p:spPr>
          <a:xfrm>
            <a:off x="4824241" y="3027068"/>
            <a:ext cx="2778645" cy="387090"/>
          </a:xfrm>
          <a:prstGeom prst="wedgeRoundRectCallout">
            <a:avLst>
              <a:gd name="adj1" fmla="val -61907"/>
              <a:gd name="adj2" fmla="val -42286"/>
              <a:gd name="adj3" fmla="val 16667"/>
            </a:avLst>
          </a:prstGeom>
          <a:solidFill>
            <a:srgbClr val="99CCFF">
              <a:alpha val="1803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Bonjour,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pour effectuer votre demande de paiement 3x 4x Oney, cliquez sur le lien suivant : </a:t>
            </a:r>
            <a:r>
              <a:rPr kumimoji="0" lang="fr-FR" sz="800" b="0" i="0" u="sng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https://open.oney.fr/</a:t>
            </a:r>
            <a:endParaRPr kumimoji="0" lang="fr-FR" sz="800" b="0" i="0" u="none" strike="noStrike" kern="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96" name="Groupe 95">
            <a:extLst>
              <a:ext uri="{FF2B5EF4-FFF2-40B4-BE49-F238E27FC236}">
                <a16:creationId xmlns:a16="http://schemas.microsoft.com/office/drawing/2014/main" id="{33B4B78A-31AF-4705-A111-E3DD5A07D2AF}"/>
              </a:ext>
            </a:extLst>
          </p:cNvPr>
          <p:cNvGrpSpPr/>
          <p:nvPr/>
        </p:nvGrpSpPr>
        <p:grpSpPr>
          <a:xfrm>
            <a:off x="3855471" y="2849992"/>
            <a:ext cx="637342" cy="584897"/>
            <a:chOff x="542925" y="1350963"/>
            <a:chExt cx="466725" cy="454024"/>
          </a:xfrm>
        </p:grpSpPr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7E738313-1EAA-428B-BA71-01C8323EF2D5}"/>
                </a:ext>
              </a:extLst>
            </p:cNvPr>
            <p:cNvGrpSpPr/>
            <p:nvPr/>
          </p:nvGrpSpPr>
          <p:grpSpPr>
            <a:xfrm>
              <a:off x="598488" y="1350963"/>
              <a:ext cx="411162" cy="454024"/>
              <a:chOff x="598488" y="1350963"/>
              <a:chExt cx="411162" cy="454024"/>
            </a:xfrm>
          </p:grpSpPr>
          <p:sp>
            <p:nvSpPr>
              <p:cNvPr id="102" name="Line 24">
                <a:extLst>
                  <a:ext uri="{FF2B5EF4-FFF2-40B4-BE49-F238E27FC236}">
                    <a16:creationId xmlns:a16="http://schemas.microsoft.com/office/drawing/2014/main" id="{1AEED7ED-1242-4A62-8E79-5B7467E15C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69963" y="1393825"/>
                <a:ext cx="33338" cy="22225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3" name="Line 25">
                <a:extLst>
                  <a:ext uri="{FF2B5EF4-FFF2-40B4-BE49-F238E27FC236}">
                    <a16:creationId xmlns:a16="http://schemas.microsoft.com/office/drawing/2014/main" id="{4D4604B9-87C9-4004-99EB-B0EF88521E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38213" y="1350963"/>
                <a:ext cx="14288" cy="28575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4" name="Line 26">
                <a:extLst>
                  <a:ext uri="{FF2B5EF4-FFF2-40B4-BE49-F238E27FC236}">
                    <a16:creationId xmlns:a16="http://schemas.microsoft.com/office/drawing/2014/main" id="{77211975-BB2C-4DFD-9763-B15588CA2F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87425" y="1462088"/>
                <a:ext cx="22225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5" name="Freeform 27">
                <a:extLst>
                  <a:ext uri="{FF2B5EF4-FFF2-40B4-BE49-F238E27FC236}">
                    <a16:creationId xmlns:a16="http://schemas.microsoft.com/office/drawing/2014/main" id="{C09DD017-5DF9-4B38-804D-DC9D3859B0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488" y="1577975"/>
                <a:ext cx="215900" cy="227012"/>
              </a:xfrm>
              <a:custGeom>
                <a:avLst/>
                <a:gdLst>
                  <a:gd name="T0" fmla="*/ 122 w 122"/>
                  <a:gd name="T1" fmla="*/ 85 h 123"/>
                  <a:gd name="T2" fmla="*/ 108 w 122"/>
                  <a:gd name="T3" fmla="*/ 115 h 123"/>
                  <a:gd name="T4" fmla="*/ 93 w 122"/>
                  <a:gd name="T5" fmla="*/ 120 h 123"/>
                  <a:gd name="T6" fmla="*/ 8 w 122"/>
                  <a:gd name="T7" fmla="*/ 81 h 123"/>
                  <a:gd name="T8" fmla="*/ 3 w 122"/>
                  <a:gd name="T9" fmla="*/ 67 h 123"/>
                  <a:gd name="T10" fmla="*/ 33 w 122"/>
                  <a:gd name="T11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123">
                    <a:moveTo>
                      <a:pt x="122" y="85"/>
                    </a:moveTo>
                    <a:cubicBezTo>
                      <a:pt x="108" y="115"/>
                      <a:pt x="108" y="115"/>
                      <a:pt x="108" y="115"/>
                    </a:cubicBezTo>
                    <a:cubicBezTo>
                      <a:pt x="105" y="120"/>
                      <a:pt x="99" y="123"/>
                      <a:pt x="93" y="120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3" y="79"/>
                      <a:pt x="0" y="72"/>
                      <a:pt x="3" y="67"/>
                    </a:cubicBez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6" name="Freeform 28">
                <a:extLst>
                  <a:ext uri="{FF2B5EF4-FFF2-40B4-BE49-F238E27FC236}">
                    <a16:creationId xmlns:a16="http://schemas.microsoft.com/office/drawing/2014/main" id="{69F0E2FC-5083-4F9A-B317-E33F052EF4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975" y="1355725"/>
                <a:ext cx="249238" cy="357187"/>
              </a:xfrm>
              <a:custGeom>
                <a:avLst/>
                <a:gdLst>
                  <a:gd name="T0" fmla="*/ 0 w 141"/>
                  <a:gd name="T1" fmla="*/ 84 h 193"/>
                  <a:gd name="T2" fmla="*/ 34 w 141"/>
                  <a:gd name="T3" fmla="*/ 8 h 193"/>
                  <a:gd name="T4" fmla="*/ 48 w 141"/>
                  <a:gd name="T5" fmla="*/ 3 h 193"/>
                  <a:gd name="T6" fmla="*/ 133 w 141"/>
                  <a:gd name="T7" fmla="*/ 42 h 193"/>
                  <a:gd name="T8" fmla="*/ 139 w 141"/>
                  <a:gd name="T9" fmla="*/ 56 h 193"/>
                  <a:gd name="T10" fmla="*/ 76 w 141"/>
                  <a:gd name="T11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1" h="193">
                    <a:moveTo>
                      <a:pt x="0" y="84"/>
                    </a:moveTo>
                    <a:cubicBezTo>
                      <a:pt x="34" y="8"/>
                      <a:pt x="34" y="8"/>
                      <a:pt x="34" y="8"/>
                    </a:cubicBezTo>
                    <a:cubicBezTo>
                      <a:pt x="36" y="3"/>
                      <a:pt x="43" y="0"/>
                      <a:pt x="48" y="3"/>
                    </a:cubicBezTo>
                    <a:cubicBezTo>
                      <a:pt x="133" y="42"/>
                      <a:pt x="133" y="42"/>
                      <a:pt x="133" y="42"/>
                    </a:cubicBezTo>
                    <a:cubicBezTo>
                      <a:pt x="139" y="44"/>
                      <a:pt x="141" y="51"/>
                      <a:pt x="139" y="56"/>
                    </a:cubicBezTo>
                    <a:cubicBezTo>
                      <a:pt x="76" y="193"/>
                      <a:pt x="76" y="193"/>
                      <a:pt x="76" y="193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7" name="Line 29">
                <a:extLst>
                  <a:ext uri="{FF2B5EF4-FFF2-40B4-BE49-F238E27FC236}">
                    <a16:creationId xmlns:a16="http://schemas.microsoft.com/office/drawing/2014/main" id="{42D2CC4C-3139-408F-9595-CE30E4DCF6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28675" y="1411288"/>
                <a:ext cx="30163" cy="1270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8" name="Line 30">
                <a:extLst>
                  <a:ext uri="{FF2B5EF4-FFF2-40B4-BE49-F238E27FC236}">
                    <a16:creationId xmlns:a16="http://schemas.microsoft.com/office/drawing/2014/main" id="{CEBD90E1-21BA-4A6E-838A-1F8DD22A21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09625" y="1401763"/>
                <a:ext cx="6350" cy="1587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9" name="Line 31">
                <a:extLst>
                  <a:ext uri="{FF2B5EF4-FFF2-40B4-BE49-F238E27FC236}">
                    <a16:creationId xmlns:a16="http://schemas.microsoft.com/office/drawing/2014/main" id="{50CF0E97-625A-4743-92A3-5A75D459F2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1363" y="1387475"/>
                <a:ext cx="163513" cy="79375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0" name="Line 32">
                <a:extLst>
                  <a:ext uri="{FF2B5EF4-FFF2-40B4-BE49-F238E27FC236}">
                    <a16:creationId xmlns:a16="http://schemas.microsoft.com/office/drawing/2014/main" id="{6716A757-A5D9-47A5-8683-0DEEF1D579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41350" y="1673225"/>
                <a:ext cx="161925" cy="80962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1" name="Freeform 33">
                <a:extLst>
                  <a:ext uri="{FF2B5EF4-FFF2-40B4-BE49-F238E27FC236}">
                    <a16:creationId xmlns:a16="http://schemas.microsoft.com/office/drawing/2014/main" id="{D47928DE-F5AE-4C6A-9AF1-7DDB086E8E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" y="1716088"/>
                <a:ext cx="36513" cy="38100"/>
              </a:xfrm>
              <a:custGeom>
                <a:avLst/>
                <a:gdLst>
                  <a:gd name="T0" fmla="*/ 18 w 20"/>
                  <a:gd name="T1" fmla="*/ 14 h 20"/>
                  <a:gd name="T2" fmla="*/ 7 w 20"/>
                  <a:gd name="T3" fmla="*/ 18 h 20"/>
                  <a:gd name="T4" fmla="*/ 2 w 20"/>
                  <a:gd name="T5" fmla="*/ 6 h 20"/>
                  <a:gd name="T6" fmla="*/ 14 w 20"/>
                  <a:gd name="T7" fmla="*/ 2 h 20"/>
                  <a:gd name="T8" fmla="*/ 18 w 20"/>
                  <a:gd name="T9" fmla="*/ 1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8" y="14"/>
                    </a:moveTo>
                    <a:cubicBezTo>
                      <a:pt x="16" y="18"/>
                      <a:pt x="11" y="20"/>
                      <a:pt x="7" y="18"/>
                    </a:cubicBezTo>
                    <a:cubicBezTo>
                      <a:pt x="2" y="16"/>
                      <a:pt x="0" y="11"/>
                      <a:pt x="2" y="6"/>
                    </a:cubicBezTo>
                    <a:cubicBezTo>
                      <a:pt x="4" y="2"/>
                      <a:pt x="10" y="0"/>
                      <a:pt x="14" y="2"/>
                    </a:cubicBezTo>
                    <a:cubicBezTo>
                      <a:pt x="18" y="4"/>
                      <a:pt x="20" y="9"/>
                      <a:pt x="18" y="14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2" name="Line 34">
                <a:extLst>
                  <a:ext uri="{FF2B5EF4-FFF2-40B4-BE49-F238E27FC236}">
                    <a16:creationId xmlns:a16="http://schemas.microsoft.com/office/drawing/2014/main" id="{31EC75B7-21C8-4F33-8854-2106CAC45F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65163" y="1514475"/>
                <a:ext cx="196850" cy="106362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3" name="Line 35">
                <a:extLst>
                  <a:ext uri="{FF2B5EF4-FFF2-40B4-BE49-F238E27FC236}">
                    <a16:creationId xmlns:a16="http://schemas.microsoft.com/office/drawing/2014/main" id="{028EAE0E-DB89-46D8-AA93-0608F22258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06438" y="1593850"/>
                <a:ext cx="69850" cy="3810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4" name="Line 36">
                <a:extLst>
                  <a:ext uri="{FF2B5EF4-FFF2-40B4-BE49-F238E27FC236}">
                    <a16:creationId xmlns:a16="http://schemas.microsoft.com/office/drawing/2014/main" id="{48CC3B08-0098-4DDC-A898-7B3EB1C61D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03275" y="1568450"/>
                <a:ext cx="22225" cy="11112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8" name="Groupe 97">
              <a:extLst>
                <a:ext uri="{FF2B5EF4-FFF2-40B4-BE49-F238E27FC236}">
                  <a16:creationId xmlns:a16="http://schemas.microsoft.com/office/drawing/2014/main" id="{692B6A53-B886-45C8-9A02-6BAEE59951B8}"/>
                </a:ext>
              </a:extLst>
            </p:cNvPr>
            <p:cNvGrpSpPr/>
            <p:nvPr/>
          </p:nvGrpSpPr>
          <p:grpSpPr>
            <a:xfrm>
              <a:off x="542925" y="1504950"/>
              <a:ext cx="206376" cy="244475"/>
              <a:chOff x="542925" y="1504950"/>
              <a:chExt cx="206376" cy="244475"/>
            </a:xfrm>
          </p:grpSpPr>
          <p:sp>
            <p:nvSpPr>
              <p:cNvPr id="99" name="Freeform 37">
                <a:extLst>
                  <a:ext uri="{FF2B5EF4-FFF2-40B4-BE49-F238E27FC236}">
                    <a16:creationId xmlns:a16="http://schemas.microsoft.com/office/drawing/2014/main" id="{77CDE085-8002-4C2F-839D-682520C1B4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088" y="1504950"/>
                <a:ext cx="176213" cy="139700"/>
              </a:xfrm>
              <a:custGeom>
                <a:avLst/>
                <a:gdLst>
                  <a:gd name="T0" fmla="*/ 0 w 99"/>
                  <a:gd name="T1" fmla="*/ 75 h 75"/>
                  <a:gd name="T2" fmla="*/ 23 w 99"/>
                  <a:gd name="T3" fmla="*/ 20 h 75"/>
                  <a:gd name="T4" fmla="*/ 59 w 99"/>
                  <a:gd name="T5" fmla="*/ 0 h 75"/>
                  <a:gd name="T6" fmla="*/ 99 w 99"/>
                  <a:gd name="T7" fmla="*/ 22 h 75"/>
                  <a:gd name="T8" fmla="*/ 45 w 99"/>
                  <a:gd name="T9" fmla="*/ 2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75">
                    <a:moveTo>
                      <a:pt x="0" y="75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99" y="22"/>
                      <a:pt x="99" y="22"/>
                      <a:pt x="99" y="22"/>
                    </a:cubicBezTo>
                    <a:cubicBezTo>
                      <a:pt x="99" y="22"/>
                      <a:pt x="85" y="48"/>
                      <a:pt x="45" y="29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0" name="Line 38">
                <a:extLst>
                  <a:ext uri="{FF2B5EF4-FFF2-40B4-BE49-F238E27FC236}">
                    <a16:creationId xmlns:a16="http://schemas.microsoft.com/office/drawing/2014/main" id="{52AF33B3-FAB9-46CE-B2F1-039E75D76F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49275" y="1624013"/>
                <a:ext cx="31750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1" name="Line 39">
                <a:extLst>
                  <a:ext uri="{FF2B5EF4-FFF2-40B4-BE49-F238E27FC236}">
                    <a16:creationId xmlns:a16="http://schemas.microsoft.com/office/drawing/2014/main" id="{0DA70A0B-2EEC-47CF-8497-106C542C06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42925" y="1747838"/>
                <a:ext cx="82550" cy="1587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15" name="Rectangle 114">
            <a:extLst>
              <a:ext uri="{FF2B5EF4-FFF2-40B4-BE49-F238E27FC236}">
                <a16:creationId xmlns:a16="http://schemas.microsoft.com/office/drawing/2014/main" id="{3E01FC04-686F-4198-BF30-094BAA4DA41C}"/>
              </a:ext>
            </a:extLst>
          </p:cNvPr>
          <p:cNvSpPr/>
          <p:nvPr/>
        </p:nvSpPr>
        <p:spPr>
          <a:xfrm>
            <a:off x="1672076" y="2645172"/>
            <a:ext cx="141312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  <a:sym typeface="Arial"/>
              </a:rPr>
              <a:t>Le commerçant</a:t>
            </a:r>
            <a:endParaRPr kumimoji="0" lang="fr-FR" sz="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A62E9A32-1B76-43FB-A404-605A2D9C5B3F}"/>
              </a:ext>
            </a:extLst>
          </p:cNvPr>
          <p:cNvSpPr/>
          <p:nvPr/>
        </p:nvSpPr>
        <p:spPr>
          <a:xfrm>
            <a:off x="8346550" y="2680193"/>
            <a:ext cx="141312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  <a:sym typeface="Arial"/>
              </a:rPr>
              <a:t>Le commerçant</a:t>
            </a:r>
            <a:endParaRPr kumimoji="0" lang="fr-FR" sz="8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17" name="Image 116">
            <a:extLst>
              <a:ext uri="{FF2B5EF4-FFF2-40B4-BE49-F238E27FC236}">
                <a16:creationId xmlns:a16="http://schemas.microsoft.com/office/drawing/2014/main" id="{6FD39163-BF71-46DA-9491-DE1581EC46F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1752" y="3458113"/>
            <a:ext cx="1098797" cy="762951"/>
          </a:xfrm>
          <a:prstGeom prst="rect">
            <a:avLst/>
          </a:prstGeom>
        </p:spPr>
      </p:pic>
      <p:sp>
        <p:nvSpPr>
          <p:cNvPr id="118" name="Flèche : chevron 53">
            <a:extLst>
              <a:ext uri="{FF2B5EF4-FFF2-40B4-BE49-F238E27FC236}">
                <a16:creationId xmlns:a16="http://schemas.microsoft.com/office/drawing/2014/main" id="{63003FF0-8002-4713-A791-1969562C8015}"/>
              </a:ext>
            </a:extLst>
          </p:cNvPr>
          <p:cNvSpPr/>
          <p:nvPr/>
        </p:nvSpPr>
        <p:spPr>
          <a:xfrm>
            <a:off x="3450454" y="1699066"/>
            <a:ext cx="371644" cy="530698"/>
          </a:xfrm>
          <a:prstGeom prst="chevr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19" name="Flèche : chevron 54">
            <a:extLst>
              <a:ext uri="{FF2B5EF4-FFF2-40B4-BE49-F238E27FC236}">
                <a16:creationId xmlns:a16="http://schemas.microsoft.com/office/drawing/2014/main" id="{A01C2664-CE3D-4596-84C0-D1AEF421E326}"/>
              </a:ext>
            </a:extLst>
          </p:cNvPr>
          <p:cNvSpPr/>
          <p:nvPr/>
        </p:nvSpPr>
        <p:spPr>
          <a:xfrm>
            <a:off x="7674083" y="1699066"/>
            <a:ext cx="371644" cy="530698"/>
          </a:xfrm>
          <a:prstGeom prst="chevr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20" name="ZoneTexte 119">
            <a:extLst>
              <a:ext uri="{FF2B5EF4-FFF2-40B4-BE49-F238E27FC236}">
                <a16:creationId xmlns:a16="http://schemas.microsoft.com/office/drawing/2014/main" id="{B1E34A75-DA31-4411-8AE3-5B43B5C5818D}"/>
              </a:ext>
            </a:extLst>
          </p:cNvPr>
          <p:cNvSpPr txBox="1"/>
          <p:nvPr/>
        </p:nvSpPr>
        <p:spPr>
          <a:xfrm>
            <a:off x="8045728" y="2580512"/>
            <a:ext cx="2211529" cy="2325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788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788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788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14308" marR="0" lvl="0" indent="-21430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82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Suivi de l’avancement des dossiers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25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14308" marR="0" lvl="0" indent="-21430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82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Virement des fonds à J+2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25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14308" marR="0" lvl="0" indent="-21430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82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Suivi mensuel des relevés de transactions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25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25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7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7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7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7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7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14308" marR="0" lvl="0" indent="-21430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825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Reporting</a:t>
            </a:r>
            <a:r>
              <a:rPr kumimoji="0" lang="fr-FR" sz="82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et suivi de </a:t>
            </a: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l’activité</a:t>
            </a:r>
          </a:p>
          <a:p>
            <a:pPr marL="214308" marR="0" lvl="0" indent="-21430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0C545B70-E87B-49AD-A55F-6945EF86A407}"/>
              </a:ext>
            </a:extLst>
          </p:cNvPr>
          <p:cNvSpPr/>
          <p:nvPr/>
        </p:nvSpPr>
        <p:spPr>
          <a:xfrm>
            <a:off x="3851796" y="2022615"/>
            <a:ext cx="3792588" cy="3859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Option 2- 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Accompagné du vendeur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,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le client complète son dossier et finalise son acte de paiement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03957031-6042-4F65-8991-7F9E59E30FA6}"/>
              </a:ext>
            </a:extLst>
          </p:cNvPr>
          <p:cNvSpPr/>
          <p:nvPr/>
        </p:nvSpPr>
        <p:spPr>
          <a:xfrm>
            <a:off x="3710289" y="4306004"/>
            <a:ext cx="4032669" cy="1604303"/>
          </a:xfrm>
          <a:prstGeom prst="rect">
            <a:avLst/>
          </a:prstGeom>
          <a:solidFill>
            <a:schemeClr val="bg1"/>
          </a:solidFill>
          <a:ln w="38100">
            <a:solidFill>
              <a:srgbClr val="84BD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84BD06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09EFE00B-6E20-427E-A554-DEB957FC76AE}"/>
              </a:ext>
            </a:extLst>
          </p:cNvPr>
          <p:cNvSpPr/>
          <p:nvPr/>
        </p:nvSpPr>
        <p:spPr>
          <a:xfrm>
            <a:off x="4229635" y="4298295"/>
            <a:ext cx="308575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  <a:sym typeface="Arial"/>
              </a:rPr>
              <a:t>2- Parcours Client avec souscription vendeur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  <a:sym typeface="Arial"/>
              </a:rPr>
              <a:t>avec signature électronique </a:t>
            </a:r>
          </a:p>
        </p:txBody>
      </p:sp>
      <p:pic>
        <p:nvPicPr>
          <p:cNvPr id="124" name="Image 123">
            <a:extLst>
              <a:ext uri="{FF2B5EF4-FFF2-40B4-BE49-F238E27FC236}">
                <a16:creationId xmlns:a16="http://schemas.microsoft.com/office/drawing/2014/main" id="{7313ECAF-A877-40D9-8928-555D9CAA125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6327" y="4646165"/>
            <a:ext cx="572856" cy="82461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25" name="Image 124">
            <a:extLst>
              <a:ext uri="{FF2B5EF4-FFF2-40B4-BE49-F238E27FC236}">
                <a16:creationId xmlns:a16="http://schemas.microsoft.com/office/drawing/2014/main" id="{0D79FC1B-85CA-494E-91B5-3B9FFC829A40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3591" y="4661992"/>
            <a:ext cx="601769" cy="81070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26" name="Image 125">
            <a:extLst>
              <a:ext uri="{FF2B5EF4-FFF2-40B4-BE49-F238E27FC236}">
                <a16:creationId xmlns:a16="http://schemas.microsoft.com/office/drawing/2014/main" id="{AB0A436F-F0B9-4042-9F82-6B7D19AD0628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1353" y="4699791"/>
            <a:ext cx="585032" cy="78638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27" name="Image 126">
            <a:extLst>
              <a:ext uri="{FF2B5EF4-FFF2-40B4-BE49-F238E27FC236}">
                <a16:creationId xmlns:a16="http://schemas.microsoft.com/office/drawing/2014/main" id="{193B5973-771B-483F-92ED-41DF5B6B2EB0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8399" y="4739846"/>
            <a:ext cx="539381" cy="74633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28" name="Image 127">
            <a:extLst>
              <a:ext uri="{FF2B5EF4-FFF2-40B4-BE49-F238E27FC236}">
                <a16:creationId xmlns:a16="http://schemas.microsoft.com/office/drawing/2014/main" id="{D55A6982-017F-4976-8AE3-A58DB016080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905" r="15404" b="-6621"/>
          <a:stretch/>
        </p:blipFill>
        <p:spPr>
          <a:xfrm>
            <a:off x="6024324" y="4967616"/>
            <a:ext cx="656136" cy="52910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grpSp>
        <p:nvGrpSpPr>
          <p:cNvPr id="129" name="Groupe 128">
            <a:extLst>
              <a:ext uri="{FF2B5EF4-FFF2-40B4-BE49-F238E27FC236}">
                <a16:creationId xmlns:a16="http://schemas.microsoft.com/office/drawing/2014/main" id="{5E3958FB-CD75-4E26-B29E-D1FD87A831E7}"/>
              </a:ext>
            </a:extLst>
          </p:cNvPr>
          <p:cNvGrpSpPr/>
          <p:nvPr/>
        </p:nvGrpSpPr>
        <p:grpSpPr>
          <a:xfrm>
            <a:off x="3842580" y="5555670"/>
            <a:ext cx="289302" cy="270211"/>
            <a:chOff x="542925" y="1350963"/>
            <a:chExt cx="466725" cy="454024"/>
          </a:xfrm>
        </p:grpSpPr>
        <p:grpSp>
          <p:nvGrpSpPr>
            <p:cNvPr id="130" name="Groupe 129">
              <a:extLst>
                <a:ext uri="{FF2B5EF4-FFF2-40B4-BE49-F238E27FC236}">
                  <a16:creationId xmlns:a16="http://schemas.microsoft.com/office/drawing/2014/main" id="{292CE670-495E-45BB-8450-666A94169568}"/>
                </a:ext>
              </a:extLst>
            </p:cNvPr>
            <p:cNvGrpSpPr/>
            <p:nvPr/>
          </p:nvGrpSpPr>
          <p:grpSpPr>
            <a:xfrm>
              <a:off x="598488" y="1350963"/>
              <a:ext cx="411162" cy="454024"/>
              <a:chOff x="598488" y="1350963"/>
              <a:chExt cx="411162" cy="454024"/>
            </a:xfrm>
          </p:grpSpPr>
          <p:sp>
            <p:nvSpPr>
              <p:cNvPr id="135" name="Line 24">
                <a:extLst>
                  <a:ext uri="{FF2B5EF4-FFF2-40B4-BE49-F238E27FC236}">
                    <a16:creationId xmlns:a16="http://schemas.microsoft.com/office/drawing/2014/main" id="{DA7F5B9B-EF5C-44D3-A34C-7094B1343F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69963" y="1393825"/>
                <a:ext cx="33338" cy="22225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6" name="Line 25">
                <a:extLst>
                  <a:ext uri="{FF2B5EF4-FFF2-40B4-BE49-F238E27FC236}">
                    <a16:creationId xmlns:a16="http://schemas.microsoft.com/office/drawing/2014/main" id="{6BFBFE01-4B2E-44EE-88EC-3C3A3704AC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38213" y="1350963"/>
                <a:ext cx="14288" cy="28575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Line 26">
                <a:extLst>
                  <a:ext uri="{FF2B5EF4-FFF2-40B4-BE49-F238E27FC236}">
                    <a16:creationId xmlns:a16="http://schemas.microsoft.com/office/drawing/2014/main" id="{198115DB-658C-4CB2-8CEB-32D55F67D3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87425" y="1462088"/>
                <a:ext cx="22225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Freeform 27">
                <a:extLst>
                  <a:ext uri="{FF2B5EF4-FFF2-40B4-BE49-F238E27FC236}">
                    <a16:creationId xmlns:a16="http://schemas.microsoft.com/office/drawing/2014/main" id="{D1081AE2-06F4-46FE-BA53-474B2F1A0D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488" y="1577975"/>
                <a:ext cx="215900" cy="227012"/>
              </a:xfrm>
              <a:custGeom>
                <a:avLst/>
                <a:gdLst>
                  <a:gd name="T0" fmla="*/ 122 w 122"/>
                  <a:gd name="T1" fmla="*/ 85 h 123"/>
                  <a:gd name="T2" fmla="*/ 108 w 122"/>
                  <a:gd name="T3" fmla="*/ 115 h 123"/>
                  <a:gd name="T4" fmla="*/ 93 w 122"/>
                  <a:gd name="T5" fmla="*/ 120 h 123"/>
                  <a:gd name="T6" fmla="*/ 8 w 122"/>
                  <a:gd name="T7" fmla="*/ 81 h 123"/>
                  <a:gd name="T8" fmla="*/ 3 w 122"/>
                  <a:gd name="T9" fmla="*/ 67 h 123"/>
                  <a:gd name="T10" fmla="*/ 33 w 122"/>
                  <a:gd name="T11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123">
                    <a:moveTo>
                      <a:pt x="122" y="85"/>
                    </a:moveTo>
                    <a:cubicBezTo>
                      <a:pt x="108" y="115"/>
                      <a:pt x="108" y="115"/>
                      <a:pt x="108" y="115"/>
                    </a:cubicBezTo>
                    <a:cubicBezTo>
                      <a:pt x="105" y="120"/>
                      <a:pt x="99" y="123"/>
                      <a:pt x="93" y="120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3" y="79"/>
                      <a:pt x="0" y="72"/>
                      <a:pt x="3" y="67"/>
                    </a:cubicBez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Freeform 28">
                <a:extLst>
                  <a:ext uri="{FF2B5EF4-FFF2-40B4-BE49-F238E27FC236}">
                    <a16:creationId xmlns:a16="http://schemas.microsoft.com/office/drawing/2014/main" id="{89795FA8-4171-4DD0-8DD4-B543BF08C1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975" y="1355725"/>
                <a:ext cx="249238" cy="357187"/>
              </a:xfrm>
              <a:custGeom>
                <a:avLst/>
                <a:gdLst>
                  <a:gd name="T0" fmla="*/ 0 w 141"/>
                  <a:gd name="T1" fmla="*/ 84 h 193"/>
                  <a:gd name="T2" fmla="*/ 34 w 141"/>
                  <a:gd name="T3" fmla="*/ 8 h 193"/>
                  <a:gd name="T4" fmla="*/ 48 w 141"/>
                  <a:gd name="T5" fmla="*/ 3 h 193"/>
                  <a:gd name="T6" fmla="*/ 133 w 141"/>
                  <a:gd name="T7" fmla="*/ 42 h 193"/>
                  <a:gd name="T8" fmla="*/ 139 w 141"/>
                  <a:gd name="T9" fmla="*/ 56 h 193"/>
                  <a:gd name="T10" fmla="*/ 76 w 141"/>
                  <a:gd name="T11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1" h="193">
                    <a:moveTo>
                      <a:pt x="0" y="84"/>
                    </a:moveTo>
                    <a:cubicBezTo>
                      <a:pt x="34" y="8"/>
                      <a:pt x="34" y="8"/>
                      <a:pt x="34" y="8"/>
                    </a:cubicBezTo>
                    <a:cubicBezTo>
                      <a:pt x="36" y="3"/>
                      <a:pt x="43" y="0"/>
                      <a:pt x="48" y="3"/>
                    </a:cubicBezTo>
                    <a:cubicBezTo>
                      <a:pt x="133" y="42"/>
                      <a:pt x="133" y="42"/>
                      <a:pt x="133" y="42"/>
                    </a:cubicBezTo>
                    <a:cubicBezTo>
                      <a:pt x="139" y="44"/>
                      <a:pt x="141" y="51"/>
                      <a:pt x="139" y="56"/>
                    </a:cubicBezTo>
                    <a:cubicBezTo>
                      <a:pt x="76" y="193"/>
                      <a:pt x="76" y="193"/>
                      <a:pt x="76" y="193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Line 29">
                <a:extLst>
                  <a:ext uri="{FF2B5EF4-FFF2-40B4-BE49-F238E27FC236}">
                    <a16:creationId xmlns:a16="http://schemas.microsoft.com/office/drawing/2014/main" id="{80BEF827-DA86-46A4-8D1D-45631840FA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28675" y="1411288"/>
                <a:ext cx="30163" cy="1270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1" name="Line 30">
                <a:extLst>
                  <a:ext uri="{FF2B5EF4-FFF2-40B4-BE49-F238E27FC236}">
                    <a16:creationId xmlns:a16="http://schemas.microsoft.com/office/drawing/2014/main" id="{2100F882-8949-4347-998C-32EBBE7381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09625" y="1401763"/>
                <a:ext cx="6350" cy="1587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2" name="Line 31">
                <a:extLst>
                  <a:ext uri="{FF2B5EF4-FFF2-40B4-BE49-F238E27FC236}">
                    <a16:creationId xmlns:a16="http://schemas.microsoft.com/office/drawing/2014/main" id="{21266210-2E4F-4D37-93F3-89767560DA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1363" y="1387475"/>
                <a:ext cx="163513" cy="79375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Line 32">
                <a:extLst>
                  <a:ext uri="{FF2B5EF4-FFF2-40B4-BE49-F238E27FC236}">
                    <a16:creationId xmlns:a16="http://schemas.microsoft.com/office/drawing/2014/main" id="{779DD630-C049-4451-AF92-75077D12ED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41350" y="1673225"/>
                <a:ext cx="161925" cy="80962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4" name="Freeform 33">
                <a:extLst>
                  <a:ext uri="{FF2B5EF4-FFF2-40B4-BE49-F238E27FC236}">
                    <a16:creationId xmlns:a16="http://schemas.microsoft.com/office/drawing/2014/main" id="{D1B9B290-3A1B-4423-95CF-BFA015B28B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" y="1716088"/>
                <a:ext cx="36513" cy="38100"/>
              </a:xfrm>
              <a:custGeom>
                <a:avLst/>
                <a:gdLst>
                  <a:gd name="T0" fmla="*/ 18 w 20"/>
                  <a:gd name="T1" fmla="*/ 14 h 20"/>
                  <a:gd name="T2" fmla="*/ 7 w 20"/>
                  <a:gd name="T3" fmla="*/ 18 h 20"/>
                  <a:gd name="T4" fmla="*/ 2 w 20"/>
                  <a:gd name="T5" fmla="*/ 6 h 20"/>
                  <a:gd name="T6" fmla="*/ 14 w 20"/>
                  <a:gd name="T7" fmla="*/ 2 h 20"/>
                  <a:gd name="T8" fmla="*/ 18 w 20"/>
                  <a:gd name="T9" fmla="*/ 1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8" y="14"/>
                    </a:moveTo>
                    <a:cubicBezTo>
                      <a:pt x="16" y="18"/>
                      <a:pt x="11" y="20"/>
                      <a:pt x="7" y="18"/>
                    </a:cubicBezTo>
                    <a:cubicBezTo>
                      <a:pt x="2" y="16"/>
                      <a:pt x="0" y="11"/>
                      <a:pt x="2" y="6"/>
                    </a:cubicBezTo>
                    <a:cubicBezTo>
                      <a:pt x="4" y="2"/>
                      <a:pt x="10" y="0"/>
                      <a:pt x="14" y="2"/>
                    </a:cubicBezTo>
                    <a:cubicBezTo>
                      <a:pt x="18" y="4"/>
                      <a:pt x="20" y="9"/>
                      <a:pt x="18" y="14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Line 34">
                <a:extLst>
                  <a:ext uri="{FF2B5EF4-FFF2-40B4-BE49-F238E27FC236}">
                    <a16:creationId xmlns:a16="http://schemas.microsoft.com/office/drawing/2014/main" id="{37FB15AA-DD39-4818-9AF2-FBA508CD98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65163" y="1514475"/>
                <a:ext cx="196850" cy="106362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Line 35">
                <a:extLst>
                  <a:ext uri="{FF2B5EF4-FFF2-40B4-BE49-F238E27FC236}">
                    <a16:creationId xmlns:a16="http://schemas.microsoft.com/office/drawing/2014/main" id="{E5F82628-1367-4D93-B505-D653A8E34F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06438" y="1593850"/>
                <a:ext cx="69850" cy="3810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Line 36">
                <a:extLst>
                  <a:ext uri="{FF2B5EF4-FFF2-40B4-BE49-F238E27FC236}">
                    <a16:creationId xmlns:a16="http://schemas.microsoft.com/office/drawing/2014/main" id="{42CB26DA-6D82-4F19-9EB9-A4EFF59218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03275" y="1568450"/>
                <a:ext cx="22225" cy="11112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1" name="Groupe 130">
              <a:extLst>
                <a:ext uri="{FF2B5EF4-FFF2-40B4-BE49-F238E27FC236}">
                  <a16:creationId xmlns:a16="http://schemas.microsoft.com/office/drawing/2014/main" id="{706D1E6C-D5C4-4FC4-AF51-F836D0C12ECC}"/>
                </a:ext>
              </a:extLst>
            </p:cNvPr>
            <p:cNvGrpSpPr/>
            <p:nvPr/>
          </p:nvGrpSpPr>
          <p:grpSpPr>
            <a:xfrm>
              <a:off x="542925" y="1504950"/>
              <a:ext cx="206376" cy="244475"/>
              <a:chOff x="542925" y="1504950"/>
              <a:chExt cx="206376" cy="244475"/>
            </a:xfrm>
          </p:grpSpPr>
          <p:sp>
            <p:nvSpPr>
              <p:cNvPr id="132" name="Freeform 37">
                <a:extLst>
                  <a:ext uri="{FF2B5EF4-FFF2-40B4-BE49-F238E27FC236}">
                    <a16:creationId xmlns:a16="http://schemas.microsoft.com/office/drawing/2014/main" id="{DFDC0591-B021-4B79-B4EC-80D7C3B6A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088" y="1504950"/>
                <a:ext cx="176213" cy="139700"/>
              </a:xfrm>
              <a:custGeom>
                <a:avLst/>
                <a:gdLst>
                  <a:gd name="T0" fmla="*/ 0 w 99"/>
                  <a:gd name="T1" fmla="*/ 75 h 75"/>
                  <a:gd name="T2" fmla="*/ 23 w 99"/>
                  <a:gd name="T3" fmla="*/ 20 h 75"/>
                  <a:gd name="T4" fmla="*/ 59 w 99"/>
                  <a:gd name="T5" fmla="*/ 0 h 75"/>
                  <a:gd name="T6" fmla="*/ 99 w 99"/>
                  <a:gd name="T7" fmla="*/ 22 h 75"/>
                  <a:gd name="T8" fmla="*/ 45 w 99"/>
                  <a:gd name="T9" fmla="*/ 2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75">
                    <a:moveTo>
                      <a:pt x="0" y="75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99" y="22"/>
                      <a:pt x="99" y="22"/>
                      <a:pt x="99" y="22"/>
                    </a:cubicBezTo>
                    <a:cubicBezTo>
                      <a:pt x="99" y="22"/>
                      <a:pt x="85" y="48"/>
                      <a:pt x="45" y="29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3" name="Line 38">
                <a:extLst>
                  <a:ext uri="{FF2B5EF4-FFF2-40B4-BE49-F238E27FC236}">
                    <a16:creationId xmlns:a16="http://schemas.microsoft.com/office/drawing/2014/main" id="{B39F9B40-3F71-481D-B1C3-6F62906A60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49275" y="1624013"/>
                <a:ext cx="31750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4" name="Line 39">
                <a:extLst>
                  <a:ext uri="{FF2B5EF4-FFF2-40B4-BE49-F238E27FC236}">
                    <a16:creationId xmlns:a16="http://schemas.microsoft.com/office/drawing/2014/main" id="{55A92C48-4C1E-4755-A0BE-486DF816E5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42925" y="1747838"/>
                <a:ext cx="82550" cy="1587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48" name="Bulle narrative : rectangle à coins arrondis 92">
            <a:extLst>
              <a:ext uri="{FF2B5EF4-FFF2-40B4-BE49-F238E27FC236}">
                <a16:creationId xmlns:a16="http://schemas.microsoft.com/office/drawing/2014/main" id="{7EF9A56A-D2AA-43B7-8128-E6548E7F5AA0}"/>
              </a:ext>
            </a:extLst>
          </p:cNvPr>
          <p:cNvSpPr/>
          <p:nvPr/>
        </p:nvSpPr>
        <p:spPr>
          <a:xfrm>
            <a:off x="4311776" y="5575843"/>
            <a:ext cx="3149429" cy="250038"/>
          </a:xfrm>
          <a:prstGeom prst="wedgeRoundRectCallout">
            <a:avLst>
              <a:gd name="adj1" fmla="val -56052"/>
              <a:gd name="adj2" fmla="val 18814"/>
              <a:gd name="adj3" fmla="val 16667"/>
            </a:avLst>
          </a:prstGeom>
          <a:solidFill>
            <a:srgbClr val="99CCFF">
              <a:alpha val="18039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Le client reçoit un code par sms que le commerçant pourra saisir dans la zone prévue à cet effet pour la signature électronique 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399FAFDF-F1C2-4067-97D3-B3DDD183D450}"/>
              </a:ext>
            </a:extLst>
          </p:cNvPr>
          <p:cNvSpPr/>
          <p:nvPr/>
        </p:nvSpPr>
        <p:spPr>
          <a:xfrm>
            <a:off x="8128803" y="2029712"/>
            <a:ext cx="2045377" cy="550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En cas de besoin 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SAV commerçant porté par BPCE FI</a:t>
            </a: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C265ADE8-17DD-4358-8C06-462837249F98}"/>
              </a:ext>
            </a:extLst>
          </p:cNvPr>
          <p:cNvSpPr/>
          <p:nvPr/>
        </p:nvSpPr>
        <p:spPr>
          <a:xfrm>
            <a:off x="1904315" y="6109638"/>
            <a:ext cx="89304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00" b="1" dirty="0"/>
              <a:t>(1) </a:t>
            </a:r>
            <a:r>
              <a:rPr lang="fr-FR" sz="900" dirty="0"/>
              <a:t>En cas de nécessité un formulaire papier pourra être mis à disposition du commerçant qui le remplira avec le client. </a:t>
            </a:r>
          </a:p>
          <a:p>
            <a:endParaRPr lang="fr-FR" sz="900" dirty="0"/>
          </a:p>
        </p:txBody>
      </p:sp>
      <p:sp>
        <p:nvSpPr>
          <p:cNvPr id="151" name="ZoneTexte 150">
            <a:extLst>
              <a:ext uri="{FF2B5EF4-FFF2-40B4-BE49-F238E27FC236}">
                <a16:creationId xmlns:a16="http://schemas.microsoft.com/office/drawing/2014/main" id="{1706DCCB-0B99-4567-8DEA-0DD03BB3800E}"/>
              </a:ext>
            </a:extLst>
          </p:cNvPr>
          <p:cNvSpPr txBox="1"/>
          <p:nvPr/>
        </p:nvSpPr>
        <p:spPr>
          <a:xfrm>
            <a:off x="1904316" y="6279613"/>
            <a:ext cx="88183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/>
              <a:t>L’exemplaire du contrat destiné à Oney est à envoyer à l’adresse suivante : ONEY PNF CB COMMERCANTS LIBRE REPONSE 50049 59789 LILLE CEDEX 9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97AE65E6-1341-599F-BF3C-F6125AA1A0C0}"/>
              </a:ext>
            </a:extLst>
          </p:cNvPr>
          <p:cNvCxnSpPr>
            <a:cxnSpLocks/>
          </p:cNvCxnSpPr>
          <p:nvPr/>
        </p:nvCxnSpPr>
        <p:spPr>
          <a:xfrm>
            <a:off x="10094976" y="3414158"/>
            <a:ext cx="2743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7B1C06CF-A0E5-3B5A-D21E-D087437E2336}"/>
              </a:ext>
            </a:extLst>
          </p:cNvPr>
          <p:cNvCxnSpPr>
            <a:cxnSpLocks/>
          </p:cNvCxnSpPr>
          <p:nvPr/>
        </p:nvCxnSpPr>
        <p:spPr>
          <a:xfrm>
            <a:off x="7752901" y="3396560"/>
            <a:ext cx="2697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ACB48B78-4C41-3364-8AC1-EBEF7C770433}"/>
              </a:ext>
            </a:extLst>
          </p:cNvPr>
          <p:cNvCxnSpPr>
            <a:cxnSpLocks/>
          </p:cNvCxnSpPr>
          <p:nvPr/>
        </p:nvCxnSpPr>
        <p:spPr>
          <a:xfrm>
            <a:off x="10091928" y="5057030"/>
            <a:ext cx="2743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234FB8F1-2D88-4E52-AF51-0C2557A6821A}"/>
              </a:ext>
            </a:extLst>
          </p:cNvPr>
          <p:cNvCxnSpPr>
            <a:cxnSpLocks/>
          </p:cNvCxnSpPr>
          <p:nvPr/>
        </p:nvCxnSpPr>
        <p:spPr>
          <a:xfrm>
            <a:off x="7749853" y="5039432"/>
            <a:ext cx="2697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 22">
            <a:hlinkClick r:id="rId13"/>
            <a:extLst>
              <a:ext uri="{FF2B5EF4-FFF2-40B4-BE49-F238E27FC236}">
                <a16:creationId xmlns:a16="http://schemas.microsoft.com/office/drawing/2014/main" id="{9E5EDE1E-6D5C-57E9-0FDE-B472163F16E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410073" y="2962748"/>
            <a:ext cx="1747011" cy="10060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C05D6B6A-AEF0-871D-6014-074D185BE019}"/>
              </a:ext>
            </a:extLst>
          </p:cNvPr>
          <p:cNvSpPr txBox="1"/>
          <p:nvPr/>
        </p:nvSpPr>
        <p:spPr>
          <a:xfrm>
            <a:off x="10298034" y="2783218"/>
            <a:ext cx="109908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800" b="1" i="1" u="none" strike="noStrike" baseline="0" dirty="0">
                <a:solidFill>
                  <a:srgbClr val="000000"/>
                </a:solidFill>
                <a:latin typeface="Montserrat" panose="00000500000000000000" pitchFamily="2" charset="0"/>
              </a:rPr>
              <a:t>&gt; </a:t>
            </a:r>
            <a:r>
              <a:rPr lang="fr-FR" sz="800" b="1" i="1" u="none" strike="noStrike" baseline="0" dirty="0">
                <a:solidFill>
                  <a:srgbClr val="000000"/>
                </a:solidFill>
                <a:latin typeface="Montserrat" panose="00000500000000000000" pitchFamily="2" charset="0"/>
                <a:hlinkClick r:id="rId13"/>
              </a:rPr>
              <a:t>Voir le tutoriel</a:t>
            </a:r>
            <a:endParaRPr lang="fr-FR" dirty="0"/>
          </a:p>
        </p:txBody>
      </p:sp>
      <p:pic>
        <p:nvPicPr>
          <p:cNvPr id="26" name="Image 25">
            <a:hlinkClick r:id="rId15"/>
            <a:extLst>
              <a:ext uri="{FF2B5EF4-FFF2-40B4-BE49-F238E27FC236}">
                <a16:creationId xmlns:a16="http://schemas.microsoft.com/office/drawing/2014/main" id="{170E601B-D13F-2CC5-E520-8FCDAC885EC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414386" y="4641121"/>
            <a:ext cx="1747011" cy="10060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64B67D62-4945-EDFA-6B91-A0D04D188DBB}"/>
              </a:ext>
            </a:extLst>
          </p:cNvPr>
          <p:cNvSpPr txBox="1"/>
          <p:nvPr/>
        </p:nvSpPr>
        <p:spPr>
          <a:xfrm>
            <a:off x="10302347" y="4461591"/>
            <a:ext cx="109908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800" b="1" i="1" u="none" strike="noStrike" baseline="0" dirty="0">
                <a:solidFill>
                  <a:srgbClr val="000000"/>
                </a:solidFill>
                <a:latin typeface="Montserrat" panose="00000500000000000000" pitchFamily="2" charset="0"/>
              </a:rPr>
              <a:t>&gt; </a:t>
            </a:r>
            <a:r>
              <a:rPr lang="fr-FR" sz="800" b="1" i="1" u="none" strike="noStrike" baseline="0" dirty="0">
                <a:solidFill>
                  <a:srgbClr val="000000"/>
                </a:solidFill>
                <a:latin typeface="Montserrat" panose="00000500000000000000" pitchFamily="2" charset="0"/>
                <a:hlinkClick r:id="rId15"/>
              </a:rPr>
              <a:t>Voir le tutoriel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64557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Rectangle 151">
            <a:extLst>
              <a:ext uri="{FF2B5EF4-FFF2-40B4-BE49-F238E27FC236}">
                <a16:creationId xmlns:a16="http://schemas.microsoft.com/office/drawing/2014/main" id="{9C061D3F-64DB-4C91-8BB1-7188AA00358F}"/>
              </a:ext>
            </a:extLst>
          </p:cNvPr>
          <p:cNvSpPr/>
          <p:nvPr/>
        </p:nvSpPr>
        <p:spPr>
          <a:xfrm>
            <a:off x="2122103" y="2077110"/>
            <a:ext cx="7280684" cy="59406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>
              <a:buAutoNum type="arabicPeriod"/>
            </a:pPr>
            <a:r>
              <a:rPr lang="fr-FR" sz="1300" dirty="0">
                <a:solidFill>
                  <a:schemeClr val="tx1"/>
                </a:solidFill>
                <a:cs typeface="Calibri" panose="020F0502020204030204" pitchFamily="34" charset="0"/>
              </a:rPr>
              <a:t>sélection de l’expertise « </a:t>
            </a:r>
            <a:r>
              <a:rPr lang="fr-FR" sz="1300" dirty="0">
                <a:solidFill>
                  <a:srgbClr val="C00000"/>
                </a:solidFill>
                <a:cs typeface="Calibri" panose="020F0502020204030204" pitchFamily="34" charset="0"/>
              </a:rPr>
              <a:t>3X4X Oney proxi</a:t>
            </a:r>
            <a:r>
              <a:rPr lang="fr-FR" sz="1300" dirty="0">
                <a:solidFill>
                  <a:schemeClr val="tx1"/>
                </a:solidFill>
                <a:cs typeface="Calibri" panose="020F0502020204030204" pitchFamily="34" charset="0"/>
              </a:rPr>
              <a:t> » </a:t>
            </a:r>
          </a:p>
          <a:p>
            <a:pPr marL="257175" indent="-257175">
              <a:buAutoNum type="arabicPeriod"/>
            </a:pPr>
            <a:r>
              <a:rPr lang="fr-FR" sz="1300" dirty="0">
                <a:solidFill>
                  <a:schemeClr val="tx1"/>
                </a:solidFill>
                <a:cs typeface="Calibri" panose="020F0502020204030204" pitchFamily="34" charset="0"/>
              </a:rPr>
              <a:t>Ouverture du formulaire : dans nouvelle demande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03 – Parcours </a:t>
            </a:r>
            <a:r>
              <a:rPr lang="fr-FR" dirty="0" err="1"/>
              <a:t>Monexpert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03</a:t>
            </a:r>
            <a:r>
              <a:rPr lang="fr-FR" dirty="0"/>
              <a:t> – Le </a:t>
            </a:r>
            <a:r>
              <a:rPr lang="fr-FR" dirty="0" err="1"/>
              <a:t>process</a:t>
            </a:r>
            <a:r>
              <a:rPr lang="fr-FR" dirty="0"/>
              <a:t> de souscription</a:t>
            </a:r>
          </a:p>
        </p:txBody>
      </p:sp>
      <p:pic>
        <p:nvPicPr>
          <p:cNvPr id="153" name="Picture 2" descr="Icône Grise De Flèche De Curseur De Clic De Souris D'ordinateur  Illustration De Vecteur De Souris Illustration de Vecteur - Illustration du  souris, curseur: 136617309">
            <a:extLst>
              <a:ext uri="{FF2B5EF4-FFF2-40B4-BE49-F238E27FC236}">
                <a16:creationId xmlns:a16="http://schemas.microsoft.com/office/drawing/2014/main" id="{8FB080B4-2331-4230-AF6B-D8C273F56E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19" t="21651" r="27820" b="26900"/>
          <a:stretch/>
        </p:blipFill>
        <p:spPr bwMode="auto">
          <a:xfrm>
            <a:off x="6384390" y="3680364"/>
            <a:ext cx="108847" cy="134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4" name="Groupe 153">
            <a:extLst>
              <a:ext uri="{FF2B5EF4-FFF2-40B4-BE49-F238E27FC236}">
                <a16:creationId xmlns:a16="http://schemas.microsoft.com/office/drawing/2014/main" id="{DE21DB0F-4BCA-4307-A779-68D7C0EFD5BA}"/>
              </a:ext>
            </a:extLst>
          </p:cNvPr>
          <p:cNvGrpSpPr/>
          <p:nvPr/>
        </p:nvGrpSpPr>
        <p:grpSpPr>
          <a:xfrm>
            <a:off x="4223274" y="4450240"/>
            <a:ext cx="3078342" cy="1566174"/>
            <a:chOff x="1030121" y="2380820"/>
            <a:chExt cx="9144000" cy="4314316"/>
          </a:xfrm>
        </p:grpSpPr>
        <p:pic>
          <p:nvPicPr>
            <p:cNvPr id="155" name="Image 154">
              <a:extLst>
                <a:ext uri="{FF2B5EF4-FFF2-40B4-BE49-F238E27FC236}">
                  <a16:creationId xmlns:a16="http://schemas.microsoft.com/office/drawing/2014/main" id="{E053D315-10B4-4F49-98DA-6A2B04BB18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26785"/>
            <a:stretch/>
          </p:blipFill>
          <p:spPr>
            <a:xfrm>
              <a:off x="1030121" y="3005211"/>
              <a:ext cx="9144000" cy="368992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56" name="Image 155">
              <a:extLst>
                <a:ext uri="{FF2B5EF4-FFF2-40B4-BE49-F238E27FC236}">
                  <a16:creationId xmlns:a16="http://schemas.microsoft.com/office/drawing/2014/main" id="{30A25C15-1337-4603-B705-D579AA08E2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87671"/>
            <a:stretch/>
          </p:blipFill>
          <p:spPr>
            <a:xfrm>
              <a:off x="1030121" y="2380820"/>
              <a:ext cx="9144000" cy="62135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157" name="Ellipse 156">
            <a:extLst>
              <a:ext uri="{FF2B5EF4-FFF2-40B4-BE49-F238E27FC236}">
                <a16:creationId xmlns:a16="http://schemas.microsoft.com/office/drawing/2014/main" id="{EF7C7988-C27A-4CDD-AC3D-1A62391F251F}"/>
              </a:ext>
            </a:extLst>
          </p:cNvPr>
          <p:cNvSpPr/>
          <p:nvPr/>
        </p:nvSpPr>
        <p:spPr>
          <a:xfrm>
            <a:off x="3977491" y="4403344"/>
            <a:ext cx="245783" cy="195215"/>
          </a:xfrm>
          <a:prstGeom prst="ellipse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/>
              <a:t>2</a:t>
            </a:r>
          </a:p>
        </p:txBody>
      </p:sp>
      <p:pic>
        <p:nvPicPr>
          <p:cNvPr id="158" name="Image 157">
            <a:extLst>
              <a:ext uri="{FF2B5EF4-FFF2-40B4-BE49-F238E27FC236}">
                <a16:creationId xmlns:a16="http://schemas.microsoft.com/office/drawing/2014/main" id="{3C042F76-8259-45B1-B361-85A882178C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7960" y="2794277"/>
            <a:ext cx="3218819" cy="15656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9" name="Ellipse 158">
            <a:extLst>
              <a:ext uri="{FF2B5EF4-FFF2-40B4-BE49-F238E27FC236}">
                <a16:creationId xmlns:a16="http://schemas.microsoft.com/office/drawing/2014/main" id="{BC32AF45-1E66-444E-9791-B898821B1980}"/>
              </a:ext>
            </a:extLst>
          </p:cNvPr>
          <p:cNvSpPr/>
          <p:nvPr/>
        </p:nvSpPr>
        <p:spPr>
          <a:xfrm>
            <a:off x="1999211" y="2711271"/>
            <a:ext cx="245783" cy="195215"/>
          </a:xfrm>
          <a:prstGeom prst="ellipse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/>
              <a:t>1</a:t>
            </a:r>
          </a:p>
        </p:txBody>
      </p:sp>
      <p:sp>
        <p:nvSpPr>
          <p:cNvPr id="161" name="Ellipse 160">
            <a:extLst>
              <a:ext uri="{FF2B5EF4-FFF2-40B4-BE49-F238E27FC236}">
                <a16:creationId xmlns:a16="http://schemas.microsoft.com/office/drawing/2014/main" id="{DCE8BBC2-BF53-4702-A9E6-7D96EC6FBF27}"/>
              </a:ext>
            </a:extLst>
          </p:cNvPr>
          <p:cNvSpPr/>
          <p:nvPr/>
        </p:nvSpPr>
        <p:spPr>
          <a:xfrm>
            <a:off x="2433096" y="3281210"/>
            <a:ext cx="678358" cy="399154"/>
          </a:xfrm>
          <a:prstGeom prst="ellipse">
            <a:avLst/>
          </a:prstGeom>
          <a:noFill/>
          <a:ln>
            <a:solidFill>
              <a:srgbClr val="0070C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rgbClr val="00B050"/>
                </a:solidFill>
              </a:ln>
              <a:noFill/>
            </a:endParaRPr>
          </a:p>
        </p:txBody>
      </p:sp>
      <p:pic>
        <p:nvPicPr>
          <p:cNvPr id="162" name="Image 161">
            <a:extLst>
              <a:ext uri="{FF2B5EF4-FFF2-40B4-BE49-F238E27FC236}">
                <a16:creationId xmlns:a16="http://schemas.microsoft.com/office/drawing/2014/main" id="{8BBCC9E2-685A-443C-9A75-4EF6E7846C1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329" b="29"/>
          <a:stretch/>
        </p:blipFill>
        <p:spPr>
          <a:xfrm>
            <a:off x="6388631" y="2761530"/>
            <a:ext cx="3429000" cy="1654861"/>
          </a:xfrm>
          <a:prstGeom prst="rect">
            <a:avLst/>
          </a:prstGeom>
        </p:spPr>
      </p:pic>
      <p:sp>
        <p:nvSpPr>
          <p:cNvPr id="163" name="Ellipse 162">
            <a:extLst>
              <a:ext uri="{FF2B5EF4-FFF2-40B4-BE49-F238E27FC236}">
                <a16:creationId xmlns:a16="http://schemas.microsoft.com/office/drawing/2014/main" id="{042B3D21-AC19-496B-BDA3-B8086C585B79}"/>
              </a:ext>
            </a:extLst>
          </p:cNvPr>
          <p:cNvSpPr/>
          <p:nvPr/>
        </p:nvSpPr>
        <p:spPr>
          <a:xfrm>
            <a:off x="8364624" y="3230726"/>
            <a:ext cx="1180467" cy="1129160"/>
          </a:xfrm>
          <a:prstGeom prst="ellipse">
            <a:avLst/>
          </a:prstGeom>
          <a:noFill/>
          <a:ln>
            <a:solidFill>
              <a:schemeClr val="accent3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rgbClr val="00B050"/>
                </a:solidFill>
              </a:ln>
              <a:noFill/>
            </a:endParaRPr>
          </a:p>
        </p:txBody>
      </p:sp>
      <p:sp>
        <p:nvSpPr>
          <p:cNvPr id="164" name="Titre 6">
            <a:extLst>
              <a:ext uri="{FF2B5EF4-FFF2-40B4-BE49-F238E27FC236}">
                <a16:creationId xmlns:a16="http://schemas.microsoft.com/office/drawing/2014/main" id="{277ECD11-C8A7-4AC0-AC76-98F7E464947E}"/>
              </a:ext>
            </a:extLst>
          </p:cNvPr>
          <p:cNvSpPr txBox="1">
            <a:spLocks/>
          </p:cNvSpPr>
          <p:nvPr/>
        </p:nvSpPr>
        <p:spPr>
          <a:xfrm>
            <a:off x="1216500" y="1442565"/>
            <a:ext cx="8953865" cy="42155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fr-FR" sz="1800" dirty="0">
                <a:latin typeface="+mn-lt"/>
              </a:rPr>
              <a:t>Ouverture de l’univers &amp; accès aux expertises</a:t>
            </a:r>
            <a:endParaRPr lang="fr-FR" sz="1600" dirty="0">
              <a:latin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BC32AF45-1E66-444E-9791-B898821B1980}"/>
              </a:ext>
            </a:extLst>
          </p:cNvPr>
          <p:cNvSpPr/>
          <p:nvPr/>
        </p:nvSpPr>
        <p:spPr>
          <a:xfrm>
            <a:off x="6370345" y="2849516"/>
            <a:ext cx="245783" cy="195215"/>
          </a:xfrm>
          <a:prstGeom prst="ellipse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/>
              <a:t>1</a:t>
            </a:r>
          </a:p>
        </p:txBody>
      </p:sp>
      <p:sp>
        <p:nvSpPr>
          <p:cNvPr id="18" name="ZoneTexte 17"/>
          <p:cNvSpPr txBox="1"/>
          <p:nvPr/>
        </p:nvSpPr>
        <p:spPr>
          <a:xfrm rot="1597102">
            <a:off x="8912352" y="1467237"/>
            <a:ext cx="3002508" cy="92333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Le Lead est un Lead de souscription du contrat et non de demande de rappel.</a:t>
            </a: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69130">
            <a:off x="8471649" y="775822"/>
            <a:ext cx="618552" cy="541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7750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03 – Parcours </a:t>
            </a:r>
            <a:r>
              <a:rPr lang="fr-FR" dirty="0" err="1"/>
              <a:t>Monexpert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03</a:t>
            </a:r>
            <a:r>
              <a:rPr lang="fr-FR" dirty="0"/>
              <a:t> – Le </a:t>
            </a:r>
            <a:r>
              <a:rPr lang="fr-FR" dirty="0" err="1"/>
              <a:t>process</a:t>
            </a:r>
            <a:r>
              <a:rPr lang="fr-FR" dirty="0"/>
              <a:t> de souscription</a:t>
            </a:r>
          </a:p>
        </p:txBody>
      </p:sp>
      <p:sp>
        <p:nvSpPr>
          <p:cNvPr id="17" name="Titre 6">
            <a:extLst>
              <a:ext uri="{FF2B5EF4-FFF2-40B4-BE49-F238E27FC236}">
                <a16:creationId xmlns:a16="http://schemas.microsoft.com/office/drawing/2014/main" id="{277ECD11-C8A7-4AC0-AC76-98F7E464947E}"/>
              </a:ext>
            </a:extLst>
          </p:cNvPr>
          <p:cNvSpPr txBox="1">
            <a:spLocks/>
          </p:cNvSpPr>
          <p:nvPr/>
        </p:nvSpPr>
        <p:spPr>
          <a:xfrm>
            <a:off x="2178329" y="1501610"/>
            <a:ext cx="7289002" cy="42480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fr-FR" sz="1600" dirty="0">
                <a:solidFill>
                  <a:schemeClr val="tx1"/>
                </a:solidFill>
                <a:latin typeface="+mn-lt"/>
              </a:rPr>
              <a:t>Page pédagogique de recommandations avant la saisie du lead</a:t>
            </a:r>
            <a:br>
              <a:rPr lang="fr-FR" sz="1800" dirty="0">
                <a:solidFill>
                  <a:srgbClr val="FF0000"/>
                </a:solidFill>
                <a:latin typeface="+mn-lt"/>
              </a:rPr>
            </a:br>
            <a:endParaRPr lang="fr-FR" sz="18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885053A-ACC8-47D4-AD12-57009066BE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7753" y="1870261"/>
            <a:ext cx="5892985" cy="417901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6664508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03 – Parcours </a:t>
            </a:r>
            <a:r>
              <a:rPr lang="fr-FR" dirty="0" err="1"/>
              <a:t>Monexpert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03</a:t>
            </a:r>
            <a:r>
              <a:rPr lang="fr-FR" dirty="0"/>
              <a:t> – Le </a:t>
            </a:r>
            <a:r>
              <a:rPr lang="fr-FR" dirty="0" err="1"/>
              <a:t>process</a:t>
            </a:r>
            <a:r>
              <a:rPr lang="fr-FR" dirty="0"/>
              <a:t> de souscription</a:t>
            </a:r>
          </a:p>
        </p:txBody>
      </p:sp>
      <p:sp>
        <p:nvSpPr>
          <p:cNvPr id="8" name="Titre 6">
            <a:extLst>
              <a:ext uri="{FF2B5EF4-FFF2-40B4-BE49-F238E27FC236}">
                <a16:creationId xmlns:a16="http://schemas.microsoft.com/office/drawing/2014/main" id="{277ECD11-C8A7-4AC0-AC76-98F7E464947E}"/>
              </a:ext>
            </a:extLst>
          </p:cNvPr>
          <p:cNvSpPr txBox="1">
            <a:spLocks/>
          </p:cNvSpPr>
          <p:nvPr/>
        </p:nvSpPr>
        <p:spPr>
          <a:xfrm>
            <a:off x="2316352" y="1591342"/>
            <a:ext cx="7289002" cy="42480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fr-FR" sz="1600" dirty="0">
                <a:solidFill>
                  <a:schemeClr val="tx1"/>
                </a:solidFill>
                <a:latin typeface="+mn-lt"/>
              </a:rPr>
              <a:t>1/3 Informations générales du client</a:t>
            </a:r>
            <a:br>
              <a:rPr lang="fr-FR" sz="1800" dirty="0">
                <a:solidFill>
                  <a:srgbClr val="FF0000"/>
                </a:solidFill>
                <a:latin typeface="+mn-lt"/>
              </a:rPr>
            </a:br>
            <a:endParaRPr lang="fr-FR" sz="1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3E1CABA-46CE-4EEA-B9D5-82C7F35E5FFD}"/>
              </a:ext>
            </a:extLst>
          </p:cNvPr>
          <p:cNvSpPr txBox="1"/>
          <p:nvPr/>
        </p:nvSpPr>
        <p:spPr>
          <a:xfrm>
            <a:off x="6442803" y="1941968"/>
            <a:ext cx="3622764" cy="600164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fr-FR" sz="1100" b="1" dirty="0">
                <a:solidFill>
                  <a:schemeClr val="accent3"/>
                </a:solidFill>
                <a:latin typeface="+mn-lt"/>
              </a:rPr>
              <a:t>*</a:t>
            </a:r>
            <a:r>
              <a:rPr lang="fr-FR" sz="1100" dirty="0">
                <a:solidFill>
                  <a:schemeClr val="accent3"/>
                </a:solidFill>
                <a:latin typeface="+mn-lt"/>
              </a:rPr>
              <a:t> Champ Obligatoire </a:t>
            </a:r>
          </a:p>
          <a:p>
            <a:pPr algn="just"/>
            <a:r>
              <a:rPr lang="fr-FR" sz="1100" dirty="0">
                <a:latin typeface="+mn-lt"/>
              </a:rPr>
              <a:t>Champ bloquant avec indication des champs non saisis (indiqué en rouge)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CD6E16D-D57B-447D-AE71-7FB90B89B3B6}"/>
              </a:ext>
            </a:extLst>
          </p:cNvPr>
          <p:cNvSpPr txBox="1"/>
          <p:nvPr/>
        </p:nvSpPr>
        <p:spPr>
          <a:xfrm>
            <a:off x="6500739" y="3908983"/>
            <a:ext cx="3622764" cy="1107996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sz="1100" b="1" dirty="0"/>
              <a:t>KBIS de moins de 3 mois obligatoire »</a:t>
            </a:r>
            <a:endParaRPr lang="fr-FR" sz="1100" dirty="0"/>
          </a:p>
          <a:p>
            <a:r>
              <a:rPr lang="fr-FR" sz="1100" dirty="0"/>
              <a:t>Les artisans et les professions libérales ne sont pas concernés. Les artisans (EI) doivent fournir un extrait d’immatriculation au Répertoire des Métiers &lt; à 3 mois.</a:t>
            </a:r>
          </a:p>
          <a:p>
            <a:r>
              <a:rPr lang="fr-FR" sz="1100" dirty="0"/>
              <a:t>Les professions libérales un avis Insee obtenu auprès de l'Urssaf &lt; à 3 mois. </a:t>
            </a:r>
            <a:endParaRPr lang="fr-FR" sz="1100" dirty="0">
              <a:highlight>
                <a:srgbClr val="FFFF00"/>
              </a:highlight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411D123D-118B-4E57-93B3-1951A9894261}"/>
              </a:ext>
            </a:extLst>
          </p:cNvPr>
          <p:cNvCxnSpPr>
            <a:cxnSpLocks/>
          </p:cNvCxnSpPr>
          <p:nvPr/>
        </p:nvCxnSpPr>
        <p:spPr>
          <a:xfrm>
            <a:off x="3822088" y="4644023"/>
            <a:ext cx="2678651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CCA75732-5B4C-4321-A3B3-BD9E30AC5216}"/>
              </a:ext>
            </a:extLst>
          </p:cNvPr>
          <p:cNvSpPr txBox="1"/>
          <p:nvPr/>
        </p:nvSpPr>
        <p:spPr>
          <a:xfrm>
            <a:off x="6500739" y="5121806"/>
            <a:ext cx="3622764" cy="43088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sz="1100" dirty="0"/>
              <a:t>En cochant cette case, certaines informations seront dupliquées sur les pages suivantes.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E1E3620-1944-41A3-B6FE-05AB21E659D8}"/>
              </a:ext>
            </a:extLst>
          </p:cNvPr>
          <p:cNvCxnSpPr>
            <a:cxnSpLocks/>
          </p:cNvCxnSpPr>
          <p:nvPr/>
        </p:nvCxnSpPr>
        <p:spPr>
          <a:xfrm>
            <a:off x="3753898" y="5121806"/>
            <a:ext cx="2729205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B9E55071-DB37-4261-AB25-74DCE372621E}"/>
              </a:ext>
            </a:extLst>
          </p:cNvPr>
          <p:cNvSpPr/>
          <p:nvPr/>
        </p:nvSpPr>
        <p:spPr>
          <a:xfrm>
            <a:off x="6453369" y="2704442"/>
            <a:ext cx="3622764" cy="430887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sz="1100" dirty="0">
                <a:latin typeface="+mn-lt"/>
              </a:rPr>
              <a:t>Univers de rattachement : </a:t>
            </a:r>
            <a:r>
              <a:rPr lang="fr-FR" sz="1100" dirty="0" err="1">
                <a:latin typeface="+mn-lt"/>
              </a:rPr>
              <a:t>cf</a:t>
            </a:r>
            <a:r>
              <a:rPr lang="fr-FR" sz="1100" dirty="0">
                <a:latin typeface="+mn-lt"/>
              </a:rPr>
              <a:t> liste d’exclusion dans la liste jointe </a:t>
            </a:r>
            <a:r>
              <a:rPr lang="fr-FR" sz="1100" b="1" dirty="0">
                <a:latin typeface="+mn-lt"/>
              </a:rPr>
              <a:t>(voir annexes)</a:t>
            </a:r>
          </a:p>
        </p:txBody>
      </p:sp>
      <p:graphicFrame>
        <p:nvGraphicFramePr>
          <p:cNvPr id="15" name="Objet 14">
            <a:extLst>
              <a:ext uri="{FF2B5EF4-FFF2-40B4-BE49-F238E27FC236}">
                <a16:creationId xmlns:a16="http://schemas.microsoft.com/office/drawing/2014/main" id="{AC054AF9-8B13-42C1-BE18-4E282074DD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2264123"/>
              </p:ext>
            </p:extLst>
          </p:nvPr>
        </p:nvGraphicFramePr>
        <p:xfrm>
          <a:off x="9295553" y="3195068"/>
          <a:ext cx="91440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2" imgW="914400" imgH="806400" progId="AcroExch.Document.DC">
                  <p:embed/>
                </p:oleObj>
              </mc:Choice>
              <mc:Fallback>
                <p:oleObj name="Acrobat Document" showAsIcon="1" r:id="rId2" imgW="914400" imgH="806400" progId="AcroExch.Document.DC">
                  <p:embed/>
                  <p:pic>
                    <p:nvPicPr>
                      <p:cNvPr id="15" name="Objet 14">
                        <a:extLst>
                          <a:ext uri="{FF2B5EF4-FFF2-40B4-BE49-F238E27FC236}">
                            <a16:creationId xmlns:a16="http://schemas.microsoft.com/office/drawing/2014/main" id="{AC054AF9-8B13-42C1-BE18-4E282074DD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295553" y="3195068"/>
                        <a:ext cx="914400" cy="80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" name="Groupe 15">
            <a:extLst>
              <a:ext uri="{FF2B5EF4-FFF2-40B4-BE49-F238E27FC236}">
                <a16:creationId xmlns:a16="http://schemas.microsoft.com/office/drawing/2014/main" id="{AF81B3B5-BBBF-4DF0-A18B-C33AEC03E3C5}"/>
              </a:ext>
            </a:extLst>
          </p:cNvPr>
          <p:cNvGrpSpPr/>
          <p:nvPr/>
        </p:nvGrpSpPr>
        <p:grpSpPr>
          <a:xfrm>
            <a:off x="1532069" y="1906864"/>
            <a:ext cx="4510585" cy="3869440"/>
            <a:chOff x="143216" y="880321"/>
            <a:chExt cx="4510585" cy="38694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A6D1952F-5497-4688-90D9-80AE6D656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3216" y="880321"/>
              <a:ext cx="4510585" cy="3869440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FF7E8108-501F-4832-B561-811E88F150A4}"/>
                </a:ext>
              </a:extLst>
            </p:cNvPr>
            <p:cNvSpPr txBox="1"/>
            <p:nvPr/>
          </p:nvSpPr>
          <p:spPr>
            <a:xfrm>
              <a:off x="481950" y="3493304"/>
              <a:ext cx="1293510" cy="12311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fr-FR" sz="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576971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03 – Parcours </a:t>
            </a:r>
            <a:r>
              <a:rPr lang="fr-FR" dirty="0" err="1"/>
              <a:t>Monexpert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03</a:t>
            </a:r>
            <a:r>
              <a:rPr lang="fr-FR" dirty="0"/>
              <a:t> – Le </a:t>
            </a:r>
            <a:r>
              <a:rPr lang="fr-FR" dirty="0" err="1"/>
              <a:t>process</a:t>
            </a:r>
            <a:r>
              <a:rPr lang="fr-FR" dirty="0"/>
              <a:t> de souscription</a:t>
            </a:r>
          </a:p>
        </p:txBody>
      </p:sp>
      <p:sp>
        <p:nvSpPr>
          <p:cNvPr id="4" name="Titre 6">
            <a:extLst>
              <a:ext uri="{FF2B5EF4-FFF2-40B4-BE49-F238E27FC236}">
                <a16:creationId xmlns:a16="http://schemas.microsoft.com/office/drawing/2014/main" id="{277ECD11-C8A7-4AC0-AC76-98F7E464947E}"/>
              </a:ext>
            </a:extLst>
          </p:cNvPr>
          <p:cNvSpPr txBox="1">
            <a:spLocks/>
          </p:cNvSpPr>
          <p:nvPr/>
        </p:nvSpPr>
        <p:spPr>
          <a:xfrm>
            <a:off x="3287436" y="1757803"/>
            <a:ext cx="4728215" cy="3997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fr-FR" sz="1800" dirty="0">
                <a:solidFill>
                  <a:schemeClr val="tx1"/>
                </a:solidFill>
                <a:latin typeface="+mn-lt"/>
              </a:rPr>
              <a:t>2/3 Personnes à contacter chez le client</a:t>
            </a:r>
            <a:endParaRPr lang="fr-FR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CB506DD-8BE0-4027-95F6-C05A849D29F7}"/>
              </a:ext>
            </a:extLst>
          </p:cNvPr>
          <p:cNvSpPr txBox="1"/>
          <p:nvPr/>
        </p:nvSpPr>
        <p:spPr>
          <a:xfrm>
            <a:off x="5901274" y="2619669"/>
            <a:ext cx="4469275" cy="769441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fr-FR" sz="1100" dirty="0">
                <a:solidFill>
                  <a:schemeClr val="tx1"/>
                </a:solidFill>
                <a:latin typeface="+mn-lt"/>
              </a:rPr>
              <a:t>Ce pavé « personnes à contacter chez le client » sont des données qui remontent automatiquement dès lors qu’elles sont enregistrées dans le dossier client (sauf si la case de duplication  a été cochée à l’étape précédente)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A6B129F-BDA5-4589-8680-8A133922216C}"/>
              </a:ext>
            </a:extLst>
          </p:cNvPr>
          <p:cNvCxnSpPr>
            <a:cxnSpLocks/>
          </p:cNvCxnSpPr>
          <p:nvPr/>
        </p:nvCxnSpPr>
        <p:spPr>
          <a:xfrm flipV="1">
            <a:off x="4940939" y="3035563"/>
            <a:ext cx="0" cy="932331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BFCBAF2-308D-42CB-911E-03423B5C0E77}"/>
              </a:ext>
            </a:extLst>
          </p:cNvPr>
          <p:cNvCxnSpPr>
            <a:cxnSpLocks/>
          </p:cNvCxnSpPr>
          <p:nvPr/>
        </p:nvCxnSpPr>
        <p:spPr>
          <a:xfrm flipV="1">
            <a:off x="5160036" y="3208468"/>
            <a:ext cx="0" cy="949555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F0375A59-3713-4A5C-B3E8-2ED986F361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240" y="2612885"/>
            <a:ext cx="4289428" cy="259600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956E71B-B171-4413-AFB4-1160ECB94DF8}"/>
              </a:ext>
            </a:extLst>
          </p:cNvPr>
          <p:cNvSpPr/>
          <p:nvPr/>
        </p:nvSpPr>
        <p:spPr>
          <a:xfrm>
            <a:off x="5976764" y="3848459"/>
            <a:ext cx="4473588" cy="430887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sz="1100" b="1" dirty="0">
                <a:solidFill>
                  <a:srgbClr val="FF0000"/>
                </a:solidFill>
              </a:rPr>
              <a:t>&lt;!&gt; </a:t>
            </a:r>
            <a:r>
              <a:rPr lang="fr-FR" sz="1100" dirty="0">
                <a:latin typeface="+mn-lt"/>
              </a:rPr>
              <a:t>Compléter l’adresse email du signataire du contrat qui le recevra et le </a:t>
            </a:r>
            <a:r>
              <a:rPr lang="fr-FR" sz="1100" b="1" dirty="0">
                <a:latin typeface="+mn-lt"/>
              </a:rPr>
              <a:t>signera via cet email.  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24030A77-7D46-44C5-A4B8-C7AB0C1006C5}"/>
              </a:ext>
            </a:extLst>
          </p:cNvPr>
          <p:cNvCxnSpPr>
            <a:cxnSpLocks/>
          </p:cNvCxnSpPr>
          <p:nvPr/>
        </p:nvCxnSpPr>
        <p:spPr>
          <a:xfrm>
            <a:off x="5160036" y="4045259"/>
            <a:ext cx="818070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3582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03 – Parcours </a:t>
            </a:r>
            <a:r>
              <a:rPr lang="fr-FR" dirty="0" err="1"/>
              <a:t>Monexpert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03</a:t>
            </a:r>
            <a:r>
              <a:rPr lang="fr-FR" dirty="0"/>
              <a:t> – Le </a:t>
            </a:r>
            <a:r>
              <a:rPr lang="fr-FR" dirty="0" err="1"/>
              <a:t>process</a:t>
            </a:r>
            <a:r>
              <a:rPr lang="fr-FR" dirty="0"/>
              <a:t> de souscription</a:t>
            </a:r>
          </a:p>
        </p:txBody>
      </p:sp>
      <p:sp>
        <p:nvSpPr>
          <p:cNvPr id="4" name="Titre 6">
            <a:extLst>
              <a:ext uri="{FF2B5EF4-FFF2-40B4-BE49-F238E27FC236}">
                <a16:creationId xmlns:a16="http://schemas.microsoft.com/office/drawing/2014/main" id="{277ECD11-C8A7-4AC0-AC76-98F7E464947E}"/>
              </a:ext>
            </a:extLst>
          </p:cNvPr>
          <p:cNvSpPr txBox="1">
            <a:spLocks/>
          </p:cNvSpPr>
          <p:nvPr/>
        </p:nvSpPr>
        <p:spPr>
          <a:xfrm>
            <a:off x="3620870" y="1576165"/>
            <a:ext cx="4728215" cy="3997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fr-FR" sz="1600" dirty="0">
                <a:solidFill>
                  <a:schemeClr val="tx1"/>
                </a:solidFill>
                <a:latin typeface="+mn-lt"/>
              </a:rPr>
              <a:t>2/3 Personnes à contacter chez le client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E7D923-4598-4AB3-AA13-A938164EBF2D}"/>
              </a:ext>
            </a:extLst>
          </p:cNvPr>
          <p:cNvSpPr txBox="1"/>
          <p:nvPr/>
        </p:nvSpPr>
        <p:spPr>
          <a:xfrm>
            <a:off x="5563549" y="2162811"/>
            <a:ext cx="4478076" cy="1107996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defTabSz="685800">
              <a:defRPr/>
            </a:pPr>
            <a:r>
              <a:rPr lang="fr-FR" sz="1100" b="1" dirty="0">
                <a:solidFill>
                  <a:srgbClr val="FF0000"/>
                </a:solidFill>
                <a:latin typeface="+mn-lt"/>
              </a:rPr>
              <a:t>&lt;!&gt;</a:t>
            </a:r>
            <a:r>
              <a:rPr lang="fr-FR" sz="1100" b="1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fr-FR" sz="1100" dirty="0">
                <a:latin typeface="+mn-lt"/>
              </a:rPr>
              <a:t>: Veillez à bien renseigner le nom du responsable du point de vente  et à vérifier l’exactitude de </a:t>
            </a:r>
            <a:r>
              <a:rPr lang="fr-FR" sz="1100" b="1" dirty="0">
                <a:latin typeface="+mn-lt"/>
              </a:rPr>
              <a:t>son adresse email.</a:t>
            </a:r>
          </a:p>
          <a:p>
            <a:pPr algn="just" defTabSz="685800">
              <a:defRPr/>
            </a:pPr>
            <a:endParaRPr lang="fr-FR" sz="1100" dirty="0">
              <a:latin typeface="+mn-lt"/>
            </a:endParaRPr>
          </a:p>
          <a:p>
            <a:pPr algn="just" defTabSz="685800">
              <a:defRPr/>
            </a:pPr>
            <a:r>
              <a:rPr lang="fr-FR" sz="1100" dirty="0">
                <a:latin typeface="+mn-lt"/>
              </a:rPr>
              <a:t>Le responsable du point de vente est le référent, il aura accès au pilotage de l’activité du 3X4X et à d’autres fonctionnalités supplémentaires en tant que administrateur.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766408-17DA-48BE-9105-43203AE6A900}"/>
              </a:ext>
            </a:extLst>
          </p:cNvPr>
          <p:cNvSpPr/>
          <p:nvPr/>
        </p:nvSpPr>
        <p:spPr>
          <a:xfrm>
            <a:off x="5465070" y="3916483"/>
            <a:ext cx="4500163" cy="1661993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fr-FR" sz="1100" dirty="0">
                <a:latin typeface="+mn-lt"/>
              </a:rPr>
              <a:t>Si le commerçant souhaite habiliter plusieurs de ses vendeurs, deux solutions : </a:t>
            </a:r>
          </a:p>
          <a:p>
            <a:endParaRPr lang="fr-FR" sz="1100" b="1" dirty="0">
              <a:latin typeface="+mn-lt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latin typeface="+mn-lt"/>
              </a:rPr>
              <a:t>Renseigner dès à présent les adresses emails distincts de ses vendeurs dans le lead, </a:t>
            </a:r>
          </a:p>
          <a:p>
            <a:r>
              <a:rPr lang="fr-FR" sz="1100" dirty="0">
                <a:latin typeface="+mn-lt"/>
              </a:rPr>
              <a:t>ou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>
                <a:latin typeface="+mn-lt"/>
              </a:rPr>
              <a:t>Le commerçant contactera à postériori le service client dont le numéro de téléphone s’affiche sur son mail pour effectuer les habilitations souhaitées</a:t>
            </a:r>
            <a:r>
              <a:rPr lang="fr-FR" dirty="0"/>
              <a:t>. </a:t>
            </a:r>
            <a:endParaRPr lang="en-US" sz="1100" dirty="0">
              <a:latin typeface="+mn-lt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0A6B129F-BDA5-4589-8680-8A133922216C}"/>
              </a:ext>
            </a:extLst>
          </p:cNvPr>
          <p:cNvCxnSpPr>
            <a:cxnSpLocks/>
          </p:cNvCxnSpPr>
          <p:nvPr/>
        </p:nvCxnSpPr>
        <p:spPr>
          <a:xfrm flipV="1">
            <a:off x="4570003" y="2794023"/>
            <a:ext cx="0" cy="932331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BFCBAF2-308D-42CB-911E-03423B5C0E77}"/>
              </a:ext>
            </a:extLst>
          </p:cNvPr>
          <p:cNvCxnSpPr>
            <a:cxnSpLocks/>
          </p:cNvCxnSpPr>
          <p:nvPr/>
        </p:nvCxnSpPr>
        <p:spPr>
          <a:xfrm flipV="1">
            <a:off x="4789100" y="2966928"/>
            <a:ext cx="0" cy="949555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0F2F1144-B573-40BB-887C-C5C07EDBD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628" y="2162811"/>
            <a:ext cx="4143202" cy="339215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4F1837E1-E64D-45ED-8C9D-BCDAF192D1E4}"/>
              </a:ext>
            </a:extLst>
          </p:cNvPr>
          <p:cNvCxnSpPr>
            <a:cxnSpLocks/>
          </p:cNvCxnSpPr>
          <p:nvPr/>
        </p:nvCxnSpPr>
        <p:spPr>
          <a:xfrm>
            <a:off x="2434124" y="3260188"/>
            <a:ext cx="3129425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3A3AFDF-B4C8-45EC-9385-8423A89A10D6}"/>
              </a:ext>
            </a:extLst>
          </p:cNvPr>
          <p:cNvCxnSpPr>
            <a:cxnSpLocks/>
          </p:cNvCxnSpPr>
          <p:nvPr/>
        </p:nvCxnSpPr>
        <p:spPr>
          <a:xfrm>
            <a:off x="2335645" y="4795911"/>
            <a:ext cx="3129425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94917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03 – Parcours </a:t>
            </a:r>
            <a:r>
              <a:rPr lang="fr-FR" dirty="0" err="1"/>
              <a:t>Monexpert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03</a:t>
            </a:r>
            <a:r>
              <a:rPr lang="fr-FR" dirty="0"/>
              <a:t> – Le </a:t>
            </a:r>
            <a:r>
              <a:rPr lang="fr-FR" dirty="0" err="1"/>
              <a:t>process</a:t>
            </a:r>
            <a:r>
              <a:rPr lang="fr-FR" dirty="0"/>
              <a:t> de souscription</a:t>
            </a:r>
          </a:p>
        </p:txBody>
      </p:sp>
      <p:sp>
        <p:nvSpPr>
          <p:cNvPr id="17" name="Titre 6">
            <a:extLst>
              <a:ext uri="{FF2B5EF4-FFF2-40B4-BE49-F238E27FC236}">
                <a16:creationId xmlns:a16="http://schemas.microsoft.com/office/drawing/2014/main" id="{277ECD11-C8A7-4AC0-AC76-98F7E464947E}"/>
              </a:ext>
            </a:extLst>
          </p:cNvPr>
          <p:cNvSpPr txBox="1">
            <a:spLocks/>
          </p:cNvSpPr>
          <p:nvPr/>
        </p:nvSpPr>
        <p:spPr>
          <a:xfrm>
            <a:off x="1404566" y="1486369"/>
            <a:ext cx="8791856" cy="56771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fr-FR" sz="1800" dirty="0">
                <a:solidFill>
                  <a:schemeClr val="tx1"/>
                </a:solidFill>
                <a:latin typeface="+mn-lt"/>
              </a:rPr>
              <a:t>3/3 Agence de rattachement du client</a:t>
            </a:r>
            <a:endParaRPr lang="fr-FR" sz="16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0D6ED3D-EF35-4EEA-BFEF-A0048D156B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37" r="14515"/>
          <a:stretch/>
        </p:blipFill>
        <p:spPr>
          <a:xfrm>
            <a:off x="1404567" y="2105841"/>
            <a:ext cx="4522144" cy="31655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1" name="Titre 1">
            <a:extLst>
              <a:ext uri="{FF2B5EF4-FFF2-40B4-BE49-F238E27FC236}">
                <a16:creationId xmlns:a16="http://schemas.microsoft.com/office/drawing/2014/main" id="{E80D6DB8-960E-4B6E-89C9-9E5D958DECC5}"/>
              </a:ext>
            </a:extLst>
          </p:cNvPr>
          <p:cNvSpPr txBox="1">
            <a:spLocks/>
          </p:cNvSpPr>
          <p:nvPr/>
        </p:nvSpPr>
        <p:spPr>
          <a:xfrm>
            <a:off x="6164307" y="4668600"/>
            <a:ext cx="3679970" cy="60283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vert="horz" lIns="0" tIns="0" rIns="0" bIns="0" rtlCol="0" anchor="t" anchorCtr="0">
            <a:noAutofit/>
          </a:bodyPr>
          <a:lstStyle>
            <a:defPPr>
              <a:defRPr lang="fr-FR"/>
            </a:defPPr>
            <a:lvl1pPr lvl="0" defTabSz="685800">
              <a:lnSpc>
                <a:spcPct val="90000"/>
              </a:lnSpc>
              <a:spcBef>
                <a:spcPct val="0"/>
              </a:spcBef>
              <a:buNone/>
              <a:defRPr kumimoji="0" sz="1600" b="0" i="0" u="none" strike="noStrike" cap="all" spc="0" normalizeH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j-ea"/>
                <a:cs typeface="+mj-cs"/>
              </a:defRPr>
            </a:lvl1pPr>
          </a:lstStyle>
          <a:p>
            <a:pPr algn="ctr"/>
            <a:r>
              <a:rPr lang="pt-BR" sz="1400" b="1" dirty="0">
                <a:solidFill>
                  <a:srgbClr val="C00000"/>
                </a:solidFill>
                <a:latin typeface="+mn-lt"/>
              </a:rPr>
              <a:t>VALIDATION, CONFIRMATION ET </a:t>
            </a:r>
          </a:p>
          <a:p>
            <a:pPr algn="ctr"/>
            <a:r>
              <a:rPr lang="pt-BR" sz="1400" b="1" dirty="0">
                <a:solidFill>
                  <a:srgbClr val="C00000"/>
                </a:solidFill>
                <a:latin typeface="+mn-lt"/>
              </a:rPr>
              <a:t>ENVOI DU LEAD </a:t>
            </a:r>
          </a:p>
          <a:p>
            <a:pPr algn="ctr"/>
            <a:r>
              <a:rPr lang="pt-BR" sz="1400" b="1" dirty="0">
                <a:solidFill>
                  <a:srgbClr val="C00000"/>
                </a:solidFill>
                <a:latin typeface="+mn-lt"/>
              </a:rPr>
              <a:t>VERS le CRC de BPCE FI</a:t>
            </a:r>
          </a:p>
        </p:txBody>
      </p:sp>
    </p:spTree>
    <p:extLst>
      <p:ext uri="{BB962C8B-B14F-4D97-AF65-F5344CB8AC3E}">
        <p14:creationId xmlns:p14="http://schemas.microsoft.com/office/powerpoint/2010/main" val="33013110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03 – Parcours </a:t>
            </a:r>
            <a:r>
              <a:rPr lang="fr-FR" dirty="0" err="1"/>
              <a:t>Monexpert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03</a:t>
            </a:r>
            <a:r>
              <a:rPr lang="fr-FR" dirty="0"/>
              <a:t> – Le </a:t>
            </a:r>
            <a:r>
              <a:rPr lang="fr-FR" dirty="0" err="1"/>
              <a:t>process</a:t>
            </a:r>
            <a:r>
              <a:rPr lang="fr-FR" dirty="0"/>
              <a:t> de souscription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652049F7-3B32-4214-A432-9F3481247768}"/>
              </a:ext>
            </a:extLst>
          </p:cNvPr>
          <p:cNvSpPr txBox="1">
            <a:spLocks/>
          </p:cNvSpPr>
          <p:nvPr/>
        </p:nvSpPr>
        <p:spPr>
          <a:xfrm>
            <a:off x="1706350" y="1394384"/>
            <a:ext cx="8453932" cy="81378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fr-FR" sz="1800">
                <a:solidFill>
                  <a:schemeClr val="accent1"/>
                </a:solidFill>
                <a:latin typeface="+mn-lt"/>
              </a:rPr>
              <a:t>BPCE FI traite le lead </a:t>
            </a:r>
            <a:endParaRPr lang="fr-FR" sz="1800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5" name="Image 1">
            <a:extLst>
              <a:ext uri="{FF2B5EF4-FFF2-40B4-BE49-F238E27FC236}">
                <a16:creationId xmlns:a16="http://schemas.microsoft.com/office/drawing/2014/main" id="{F2C3B3F8-01F1-4C04-AFEF-E6B03448D4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0" b="7675"/>
          <a:stretch/>
        </p:blipFill>
        <p:spPr bwMode="auto">
          <a:xfrm>
            <a:off x="1600043" y="3891742"/>
            <a:ext cx="3921109" cy="186150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B8AB459-DCB6-49E2-A9FE-61FCD1C1C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7136" y="1694363"/>
            <a:ext cx="5380427" cy="144785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A67AE201-A792-456E-99EA-8123821EF382}"/>
              </a:ext>
            </a:extLst>
          </p:cNvPr>
          <p:cNvSpPr/>
          <p:nvPr/>
        </p:nvSpPr>
        <p:spPr>
          <a:xfrm>
            <a:off x="6328732" y="2465929"/>
            <a:ext cx="132626" cy="119944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 : bas 6">
            <a:extLst>
              <a:ext uri="{FF2B5EF4-FFF2-40B4-BE49-F238E27FC236}">
                <a16:creationId xmlns:a16="http://schemas.microsoft.com/office/drawing/2014/main" id="{306C4740-7E33-43FA-B215-22CAB960F93E}"/>
              </a:ext>
            </a:extLst>
          </p:cNvPr>
          <p:cNvSpPr/>
          <p:nvPr/>
        </p:nvSpPr>
        <p:spPr>
          <a:xfrm>
            <a:off x="3464148" y="3348698"/>
            <a:ext cx="192898" cy="2233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B95F3B8-7DF0-4EE2-8303-8843A0C9679C}"/>
              </a:ext>
            </a:extLst>
          </p:cNvPr>
          <p:cNvSpPr txBox="1"/>
          <p:nvPr/>
        </p:nvSpPr>
        <p:spPr>
          <a:xfrm>
            <a:off x="7208200" y="1792674"/>
            <a:ext cx="3084708" cy="83099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fr-FR" sz="1200" b="1" dirty="0">
                <a:latin typeface="+mn-lt"/>
                <a:cs typeface="Calibri" panose="020F0502020204030204" pitchFamily="34" charset="0"/>
              </a:rPr>
              <a:t>Etape 1</a:t>
            </a:r>
            <a:r>
              <a:rPr lang="fr-FR" sz="1200" dirty="0">
                <a:latin typeface="+mn-lt"/>
                <a:cs typeface="Calibri" panose="020F0502020204030204" pitchFamily="34" charset="0"/>
              </a:rPr>
              <a:t> : L’AC BPCE FI traite le lead.</a:t>
            </a:r>
          </a:p>
          <a:p>
            <a:pPr algn="just"/>
            <a:r>
              <a:rPr lang="fr-FR" sz="1200" dirty="0">
                <a:latin typeface="+mn-lt"/>
                <a:cs typeface="Calibri" panose="020F0502020204030204" pitchFamily="34" charset="0"/>
              </a:rPr>
              <a:t>Le statut est modifié dans Monexpert afin que vous puissiez suivre l’évolution de votre lead.</a:t>
            </a:r>
          </a:p>
        </p:txBody>
      </p:sp>
      <p:pic>
        <p:nvPicPr>
          <p:cNvPr id="12" name="Graphique 11" descr="Courrier">
            <a:extLst>
              <a:ext uri="{FF2B5EF4-FFF2-40B4-BE49-F238E27FC236}">
                <a16:creationId xmlns:a16="http://schemas.microsoft.com/office/drawing/2014/main" id="{E4B2F239-710E-405B-BBF7-085B4D8798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53559" y="4453176"/>
            <a:ext cx="295150" cy="29515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7B84037-8D89-411D-88BE-FE23947E8459}"/>
              </a:ext>
            </a:extLst>
          </p:cNvPr>
          <p:cNvSpPr txBox="1"/>
          <p:nvPr/>
        </p:nvSpPr>
        <p:spPr>
          <a:xfrm>
            <a:off x="5917862" y="4023913"/>
            <a:ext cx="4315825" cy="83099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fr-FR" sz="1200" b="1" dirty="0">
                <a:latin typeface="+mn-lt"/>
                <a:cs typeface="Calibri" panose="020F0502020204030204" pitchFamily="34" charset="0"/>
              </a:rPr>
              <a:t>Etape 3</a:t>
            </a:r>
            <a:r>
              <a:rPr lang="fr-FR" sz="1200" dirty="0">
                <a:latin typeface="+mn-lt"/>
                <a:cs typeface="Calibri" panose="020F0502020204030204" pitchFamily="34" charset="0"/>
              </a:rPr>
              <a:t> : Oney réceptionne la demande de validation de l’agrément du commerçant et envoie automatiquement les Login/mdp de connexion au responsable du point de vente pour signature du contrat.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A7195D90-5AC2-4B30-A736-0E54E2715544}"/>
              </a:ext>
            </a:extLst>
          </p:cNvPr>
          <p:cNvCxnSpPr>
            <a:cxnSpLocks/>
          </p:cNvCxnSpPr>
          <p:nvPr/>
        </p:nvCxnSpPr>
        <p:spPr>
          <a:xfrm>
            <a:off x="6461358" y="2525901"/>
            <a:ext cx="530351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ECD4700D-55CC-420A-A405-415B0129546D}"/>
              </a:ext>
            </a:extLst>
          </p:cNvPr>
          <p:cNvSpPr txBox="1"/>
          <p:nvPr/>
        </p:nvSpPr>
        <p:spPr>
          <a:xfrm>
            <a:off x="7171572" y="3069210"/>
            <a:ext cx="3157963" cy="83099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fr-FR" sz="1200" b="1" dirty="0">
                <a:latin typeface="+mn-lt"/>
                <a:cs typeface="Calibri" panose="020F0502020204030204" pitchFamily="34" charset="0"/>
              </a:rPr>
              <a:t>Etape 2</a:t>
            </a:r>
            <a:r>
              <a:rPr lang="fr-FR" sz="1200" dirty="0">
                <a:latin typeface="+mn-lt"/>
                <a:cs typeface="Calibri" panose="020F0502020204030204" pitchFamily="34" charset="0"/>
              </a:rPr>
              <a:t> : </a:t>
            </a:r>
            <a:r>
              <a:rPr lang="fr-FR" sz="1200" dirty="0">
                <a:cs typeface="Calibri" panose="020F0502020204030204" pitchFamily="34" charset="0"/>
              </a:rPr>
              <a:t>L’AC BPCE FI se connecte </a:t>
            </a:r>
            <a:r>
              <a:rPr lang="fr-FR" sz="1200" dirty="0">
                <a:latin typeface="+mn-lt"/>
                <a:cs typeface="Calibri" panose="020F0502020204030204" pitchFamily="34" charset="0"/>
              </a:rPr>
              <a:t>directement à l’outil Oney, pour valider l’agrément commerçant pour le compte de Oney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8CEA83E-11F7-4817-8F4B-4DC6FE564AD2}"/>
              </a:ext>
            </a:extLst>
          </p:cNvPr>
          <p:cNvSpPr txBox="1"/>
          <p:nvPr/>
        </p:nvSpPr>
        <p:spPr>
          <a:xfrm>
            <a:off x="5933316" y="4902840"/>
            <a:ext cx="4317408" cy="1015663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fr-FR" sz="1200" b="1" dirty="0">
                <a:latin typeface="+mn-lt"/>
                <a:cs typeface="Calibri" panose="020F0502020204030204" pitchFamily="34" charset="0"/>
              </a:rPr>
              <a:t>Etape 4 : Oney informe BPCE FI de la signature du contrat commerçant. </a:t>
            </a:r>
          </a:p>
          <a:p>
            <a:pPr algn="just"/>
            <a:r>
              <a:rPr lang="fr-FR" sz="1200" dirty="0">
                <a:latin typeface="+mn-lt"/>
                <a:cs typeface="Calibri" panose="020F0502020204030204" pitchFamily="34" charset="0"/>
              </a:rPr>
              <a:t>Le statut est modifié dans Monexpert « 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Prise en charge Oney - Contrat signé ».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latin typeface="+mn-lt"/>
              </a:rPr>
              <a:t>Le commerçant peut proposer son 3X4X en magasin</a:t>
            </a:r>
            <a:endParaRPr lang="fr-FR" sz="1200" dirty="0">
              <a:latin typeface="+mn-lt"/>
            </a:endParaRP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B6E47CC0-9F89-4897-84A7-73237B19DA54}"/>
              </a:ext>
            </a:extLst>
          </p:cNvPr>
          <p:cNvCxnSpPr>
            <a:cxnSpLocks/>
          </p:cNvCxnSpPr>
          <p:nvPr/>
        </p:nvCxnSpPr>
        <p:spPr>
          <a:xfrm flipV="1">
            <a:off x="6987145" y="1948690"/>
            <a:ext cx="4564" cy="577211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B492C2CC-D036-453D-A79C-CA97687739B8}"/>
              </a:ext>
            </a:extLst>
          </p:cNvPr>
          <p:cNvCxnSpPr>
            <a:cxnSpLocks/>
          </p:cNvCxnSpPr>
          <p:nvPr/>
        </p:nvCxnSpPr>
        <p:spPr>
          <a:xfrm>
            <a:off x="6987145" y="1948690"/>
            <a:ext cx="196587" cy="1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83190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03 – Parcours </a:t>
            </a:r>
            <a:r>
              <a:rPr lang="fr-FR" dirty="0" err="1"/>
              <a:t>Monexpert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03</a:t>
            </a:r>
            <a:r>
              <a:rPr lang="fr-FR" dirty="0"/>
              <a:t> – Le </a:t>
            </a:r>
            <a:r>
              <a:rPr lang="fr-FR" dirty="0" err="1"/>
              <a:t>process</a:t>
            </a:r>
            <a:r>
              <a:rPr lang="fr-FR" dirty="0"/>
              <a:t> de souscription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0C36CC9-72DD-48CB-A44D-7FF5D35B7C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176" b="45103"/>
          <a:stretch/>
        </p:blipFill>
        <p:spPr>
          <a:xfrm>
            <a:off x="1432579" y="1806332"/>
            <a:ext cx="5451003" cy="1738906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71EC9CD1-5C7A-4D78-B5CF-78B09D70C884}"/>
              </a:ext>
            </a:extLst>
          </p:cNvPr>
          <p:cNvSpPr txBox="1">
            <a:spLocks/>
          </p:cNvSpPr>
          <p:nvPr/>
        </p:nvSpPr>
        <p:spPr>
          <a:xfrm>
            <a:off x="1905010" y="1449568"/>
            <a:ext cx="8651367" cy="81378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fr-FR" sz="1800">
                <a:latin typeface="+mn-lt"/>
              </a:rPr>
              <a:t>Cas d’informations complémentaires pour BPCE FI  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DC804990-0F1D-431D-9530-B3B0537FCB0B}"/>
              </a:ext>
            </a:extLst>
          </p:cNvPr>
          <p:cNvSpPr/>
          <p:nvPr/>
        </p:nvSpPr>
        <p:spPr>
          <a:xfrm>
            <a:off x="2232755" y="2785434"/>
            <a:ext cx="1143000" cy="220129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50A3088-954F-45E6-8A3A-3D34381F1DF3}"/>
              </a:ext>
            </a:extLst>
          </p:cNvPr>
          <p:cNvCxnSpPr>
            <a:cxnSpLocks/>
          </p:cNvCxnSpPr>
          <p:nvPr/>
        </p:nvCxnSpPr>
        <p:spPr>
          <a:xfrm flipV="1">
            <a:off x="3375755" y="2913278"/>
            <a:ext cx="3570889" cy="1"/>
          </a:xfrm>
          <a:prstGeom prst="line">
            <a:avLst/>
          </a:prstGeom>
          <a:ln w="19050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BC36C556-6B32-41B6-B0AF-7026E9E977F2}"/>
              </a:ext>
            </a:extLst>
          </p:cNvPr>
          <p:cNvSpPr txBox="1"/>
          <p:nvPr/>
        </p:nvSpPr>
        <p:spPr>
          <a:xfrm>
            <a:off x="6946644" y="2263357"/>
            <a:ext cx="3369955" cy="1015663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fr-FR" sz="1200">
                <a:latin typeface="+mn-lt"/>
                <a:cs typeface="Calibri" panose="020F0502020204030204" pitchFamily="34" charset="0"/>
              </a:rPr>
              <a:t>Etape 1 :  </a:t>
            </a:r>
          </a:p>
          <a:p>
            <a:pPr algn="just"/>
            <a:r>
              <a:rPr lang="fr-FR" sz="1200">
                <a:latin typeface="+mn-lt"/>
                <a:cs typeface="Calibri" panose="020F0502020204030204" pitchFamily="34" charset="0"/>
              </a:rPr>
              <a:t>Lorsque le statut « </a:t>
            </a:r>
            <a:r>
              <a:rPr lang="fr-FR" sz="1200" b="1">
                <a:solidFill>
                  <a:schemeClr val="tx1"/>
                </a:solidFill>
                <a:latin typeface="+mn-lt"/>
              </a:rPr>
              <a:t>Prise en charge - A traiter par la Banque - Besoin complément d'information pour BPCE FI </a:t>
            </a:r>
            <a:r>
              <a:rPr lang="fr-FR" sz="1200">
                <a:solidFill>
                  <a:schemeClr val="tx1"/>
                </a:solidFill>
                <a:latin typeface="+mn-lt"/>
              </a:rPr>
              <a:t>»</a:t>
            </a:r>
            <a:endParaRPr lang="fr-FR" sz="1200">
              <a:latin typeface="+mn-lt"/>
            </a:endParaRPr>
          </a:p>
          <a:p>
            <a:pPr algn="just"/>
            <a:r>
              <a:rPr lang="fr-FR" sz="1200">
                <a:latin typeface="+mn-lt"/>
                <a:cs typeface="Calibri" panose="020F0502020204030204" pitchFamily="34" charset="0"/>
              </a:rPr>
              <a:t>Dirigez vous dans l’onglet ouvrir la demande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4BC326C-95B5-4BC6-845D-7EA3E67F95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10" y="3512030"/>
            <a:ext cx="3201483" cy="245936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F30B0C30-98C8-4D8A-9E3F-7847DA857115}"/>
              </a:ext>
            </a:extLst>
          </p:cNvPr>
          <p:cNvCxnSpPr>
            <a:cxnSpLocks/>
          </p:cNvCxnSpPr>
          <p:nvPr/>
        </p:nvCxnSpPr>
        <p:spPr>
          <a:xfrm>
            <a:off x="4698175" y="5058396"/>
            <a:ext cx="1071988" cy="0"/>
          </a:xfrm>
          <a:prstGeom prst="line">
            <a:avLst/>
          </a:prstGeom>
          <a:ln w="19050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D74E387D-088D-4683-B81A-06132CCAA2F6}"/>
              </a:ext>
            </a:extLst>
          </p:cNvPr>
          <p:cNvSpPr txBox="1"/>
          <p:nvPr/>
        </p:nvSpPr>
        <p:spPr>
          <a:xfrm>
            <a:off x="5747237" y="4458231"/>
            <a:ext cx="4470668" cy="1384995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fr-FR" sz="1200" dirty="0">
                <a:latin typeface="+mn-lt"/>
                <a:cs typeface="Calibri" panose="020F0502020204030204" pitchFamily="34" charset="0"/>
              </a:rPr>
              <a:t>Etape 2 : Le CC pro peut lire la demande ou les infos demandées par BPCE FI.</a:t>
            </a:r>
          </a:p>
          <a:p>
            <a:pPr algn="just"/>
            <a:endParaRPr lang="fr-FR" sz="1200" dirty="0">
              <a:latin typeface="+mn-lt"/>
              <a:cs typeface="Calibri" panose="020F0502020204030204" pitchFamily="34" charset="0"/>
            </a:endParaRPr>
          </a:p>
          <a:p>
            <a:pPr algn="just"/>
            <a:r>
              <a:rPr lang="fr-FR" sz="1200" b="1" dirty="0">
                <a:solidFill>
                  <a:schemeClr val="accent3"/>
                </a:solidFill>
                <a:latin typeface="+mn-lt"/>
              </a:rPr>
              <a:t>&lt;!&gt;</a:t>
            </a:r>
            <a:r>
              <a:rPr lang="fr-FR" sz="1200" b="1" dirty="0">
                <a:latin typeface="+mn-lt"/>
              </a:rPr>
              <a:t> </a:t>
            </a:r>
            <a:r>
              <a:rPr lang="fr-FR" sz="1200" dirty="0">
                <a:latin typeface="+mn-lt"/>
              </a:rPr>
              <a:t>veillez à compléter les informations manquantes.</a:t>
            </a:r>
          </a:p>
          <a:p>
            <a:pPr algn="just"/>
            <a:r>
              <a:rPr lang="fr-FR" sz="1200" dirty="0">
                <a:latin typeface="+mn-lt"/>
              </a:rPr>
              <a:t>Le statut du lead passera automatiquement en :</a:t>
            </a:r>
          </a:p>
          <a:p>
            <a:pPr algn="just"/>
            <a:r>
              <a:rPr lang="fr-FR" sz="1200" b="1" dirty="0">
                <a:latin typeface="+mn-lt"/>
              </a:rPr>
              <a:t>« </a:t>
            </a:r>
            <a:r>
              <a:rPr lang="fr-FR" sz="1200" b="1" dirty="0">
                <a:solidFill>
                  <a:schemeClr val="tx1"/>
                </a:solidFill>
                <a:latin typeface="+mn-lt"/>
              </a:rPr>
              <a:t>A traiter par BPCE FI - Retour d'information complémentaire de la Banque »</a:t>
            </a:r>
            <a:endParaRPr lang="fr-FR" sz="1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430220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04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4908312" y="2008204"/>
            <a:ext cx="6930189" cy="3613491"/>
          </a:xfrm>
        </p:spPr>
        <p:txBody>
          <a:bodyPr>
            <a:norm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Contexte et enjeux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L’offre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process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de souscription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Le modèle économique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Les cibles et les ambitions</a:t>
            </a:r>
          </a:p>
        </p:txBody>
      </p:sp>
      <p:pic>
        <p:nvPicPr>
          <p:cNvPr id="4" name="Picture 2" descr="image0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1363" y="6145554"/>
            <a:ext cx="834700" cy="54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9567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04 – Modèle économique : 3 acteurs principaux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04</a:t>
            </a:r>
            <a:r>
              <a:rPr lang="fr-FR" dirty="0"/>
              <a:t> – Le modèle économique</a:t>
            </a:r>
          </a:p>
        </p:txBody>
      </p:sp>
      <p:pic>
        <p:nvPicPr>
          <p:cNvPr id="4" name="Picture 8" descr="Résultat de recherche d'images pour &quot;client&quot;&quot;">
            <a:extLst>
              <a:ext uri="{FF2B5EF4-FFF2-40B4-BE49-F238E27FC236}">
                <a16:creationId xmlns:a16="http://schemas.microsoft.com/office/drawing/2014/main" id="{C1752A3E-EA9D-4108-BA68-7814D383D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139" y="2852494"/>
            <a:ext cx="682649" cy="682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FCCF11-5706-495E-AC76-6319EBFFC5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1067" y="3014534"/>
            <a:ext cx="333375" cy="322444"/>
          </a:xfrm>
          <a:prstGeom prst="rect">
            <a:avLst/>
          </a:prstGeom>
        </p:spPr>
      </p:pic>
      <p:pic>
        <p:nvPicPr>
          <p:cNvPr id="8" name="Picture 4" descr="Résultat de recherche d'images pour &quot;logo bpce financement&quot;">
            <a:extLst>
              <a:ext uri="{FF2B5EF4-FFF2-40B4-BE49-F238E27FC236}">
                <a16:creationId xmlns:a16="http://schemas.microsoft.com/office/drawing/2014/main" id="{E3CDD059-6CF3-4278-BD62-3C3C5BFA4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076" y="2844710"/>
            <a:ext cx="1771075" cy="532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Résultat de recherche d'images pour &quot;oney&quot;">
            <a:extLst>
              <a:ext uri="{FF2B5EF4-FFF2-40B4-BE49-F238E27FC236}">
                <a16:creationId xmlns:a16="http://schemas.microsoft.com/office/drawing/2014/main" id="{E72C4F55-5C4D-4782-82E1-756412B18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193" y="2951881"/>
            <a:ext cx="1267733" cy="405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Résultat de recherche d'images pour &quot;commerçant&quot;&quot;">
            <a:extLst>
              <a:ext uri="{FF2B5EF4-FFF2-40B4-BE49-F238E27FC236}">
                <a16:creationId xmlns:a16="http://schemas.microsoft.com/office/drawing/2014/main" id="{D93C888E-288E-4B99-ADED-63ADCFE15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239" y="2951881"/>
            <a:ext cx="726115" cy="483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C1FFCD1-2A8D-4800-9428-1C94C8213F55}"/>
              </a:ext>
            </a:extLst>
          </p:cNvPr>
          <p:cNvSpPr txBox="1"/>
          <p:nvPr/>
        </p:nvSpPr>
        <p:spPr>
          <a:xfrm>
            <a:off x="3679337" y="1601369"/>
            <a:ext cx="24799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>
                <a:solidFill>
                  <a:srgbClr val="FF0000"/>
                </a:solidFill>
              </a:rPr>
              <a:t>1/ Paiement des mensualités</a:t>
            </a:r>
          </a:p>
          <a:p>
            <a:pPr algn="ctr"/>
            <a:r>
              <a:rPr lang="fr-FR" sz="1000" b="1">
                <a:solidFill>
                  <a:srgbClr val="FF0000"/>
                </a:solidFill>
              </a:rPr>
              <a:t>crédit 3X 4X en Gratuit 0%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2438E78-9438-4079-AA65-86026960FFA6}"/>
              </a:ext>
            </a:extLst>
          </p:cNvPr>
          <p:cNvSpPr txBox="1"/>
          <p:nvPr/>
        </p:nvSpPr>
        <p:spPr>
          <a:xfrm>
            <a:off x="3908443" y="2249300"/>
            <a:ext cx="22025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solidFill>
                  <a:schemeClr val="bg1">
                    <a:lumMod val="50000"/>
                  </a:schemeClr>
                </a:solidFill>
              </a:rPr>
              <a:t>2/ 3% </a:t>
            </a:r>
            <a:r>
              <a:rPr lang="fr-FR" sz="1000" dirty="0">
                <a:solidFill>
                  <a:schemeClr val="bg1">
                    <a:lumMod val="50000"/>
                  </a:schemeClr>
                </a:solidFill>
              </a:rPr>
              <a:t>3x</a:t>
            </a:r>
            <a:r>
              <a:rPr lang="fr-FR" sz="1000" b="1" dirty="0">
                <a:solidFill>
                  <a:schemeClr val="bg1">
                    <a:lumMod val="50000"/>
                  </a:schemeClr>
                </a:solidFill>
              </a:rPr>
              <a:t> ou 3,30% </a:t>
            </a:r>
            <a:r>
              <a:rPr lang="fr-FR" sz="1000" dirty="0">
                <a:solidFill>
                  <a:schemeClr val="bg1">
                    <a:lumMod val="50000"/>
                  </a:schemeClr>
                </a:solidFill>
              </a:rPr>
              <a:t>4X </a:t>
            </a:r>
            <a:r>
              <a:rPr lang="fr-FR" sz="1000" b="1" dirty="0">
                <a:solidFill>
                  <a:schemeClr val="bg1">
                    <a:lumMod val="50000"/>
                  </a:schemeClr>
                </a:solidFill>
              </a:rPr>
              <a:t> commission </a:t>
            </a:r>
          </a:p>
          <a:p>
            <a:pPr algn="ctr"/>
            <a:r>
              <a:rPr lang="fr-FR" sz="1000" b="1" dirty="0">
                <a:solidFill>
                  <a:schemeClr val="bg1">
                    <a:lumMod val="50000"/>
                  </a:schemeClr>
                </a:solidFill>
              </a:rPr>
              <a:t>sur montant des financements</a:t>
            </a:r>
          </a:p>
        </p:txBody>
      </p:sp>
      <p:sp>
        <p:nvSpPr>
          <p:cNvPr id="13" name="Parenthèse fermante 12">
            <a:extLst>
              <a:ext uri="{FF2B5EF4-FFF2-40B4-BE49-F238E27FC236}">
                <a16:creationId xmlns:a16="http://schemas.microsoft.com/office/drawing/2014/main" id="{83483203-A9C1-4841-83AB-191A262021D3}"/>
              </a:ext>
            </a:extLst>
          </p:cNvPr>
          <p:cNvSpPr/>
          <p:nvPr/>
        </p:nvSpPr>
        <p:spPr>
          <a:xfrm rot="16200000" flipH="1">
            <a:off x="2867657" y="3050055"/>
            <a:ext cx="495788" cy="1922720"/>
          </a:xfrm>
          <a:prstGeom prst="rightBracket">
            <a:avLst>
              <a:gd name="adj" fmla="val 129859"/>
            </a:avLst>
          </a:prstGeom>
          <a:ln>
            <a:solidFill>
              <a:srgbClr val="66327A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514210">
              <a:defRPr/>
            </a:pPr>
            <a:endParaRPr lang="fr-FR" sz="1200" kern="1200">
              <a:solidFill>
                <a:srgbClr val="757070"/>
              </a:solidFill>
              <a:latin typeface="Arial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B3EBCC4-1C32-4C1E-8020-F90B1ADECA5C}"/>
              </a:ext>
            </a:extLst>
          </p:cNvPr>
          <p:cNvSpPr txBox="1"/>
          <p:nvPr/>
        </p:nvSpPr>
        <p:spPr>
          <a:xfrm>
            <a:off x="1435161" y="3350156"/>
            <a:ext cx="13602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4/ </a:t>
            </a:r>
            <a:r>
              <a:rPr lang="fr-FR" sz="900" b="1" dirty="0" err="1">
                <a:solidFill>
                  <a:schemeClr val="bg1">
                    <a:lumMod val="50000"/>
                  </a:schemeClr>
                </a:solidFill>
              </a:rPr>
              <a:t>Oney</a:t>
            </a:r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 garde 0,68%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A4EC9FE-AD35-4D92-BFE2-0307321E0E64}"/>
              </a:ext>
            </a:extLst>
          </p:cNvPr>
          <p:cNvSpPr txBox="1"/>
          <p:nvPr/>
        </p:nvSpPr>
        <p:spPr>
          <a:xfrm>
            <a:off x="2021061" y="3503600"/>
            <a:ext cx="22164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5/ </a:t>
            </a:r>
            <a:r>
              <a:rPr lang="fr-FR" sz="900" b="1" dirty="0" err="1">
                <a:solidFill>
                  <a:schemeClr val="bg1">
                    <a:lumMod val="50000"/>
                  </a:schemeClr>
                </a:solidFill>
              </a:rPr>
              <a:t>Oney</a:t>
            </a:r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 reverse </a:t>
            </a:r>
          </a:p>
          <a:p>
            <a:pPr algn="ctr"/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commission 0,39% TTC + 0,15% NET</a:t>
            </a:r>
          </a:p>
          <a:p>
            <a:pPr algn="ctr"/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Selon grille tarification risque  </a:t>
            </a:r>
          </a:p>
        </p:txBody>
      </p:sp>
      <p:sp>
        <p:nvSpPr>
          <p:cNvPr id="16" name="Parenthèse fermante 15">
            <a:extLst>
              <a:ext uri="{FF2B5EF4-FFF2-40B4-BE49-F238E27FC236}">
                <a16:creationId xmlns:a16="http://schemas.microsoft.com/office/drawing/2014/main" id="{6A4B9540-C845-433B-8596-F09C6B457139}"/>
              </a:ext>
            </a:extLst>
          </p:cNvPr>
          <p:cNvSpPr/>
          <p:nvPr/>
        </p:nvSpPr>
        <p:spPr>
          <a:xfrm rot="16200000" flipH="1">
            <a:off x="5004382" y="2928892"/>
            <a:ext cx="556020" cy="1828679"/>
          </a:xfrm>
          <a:prstGeom prst="rightBracket">
            <a:avLst>
              <a:gd name="adj" fmla="val 129859"/>
            </a:avLst>
          </a:prstGeom>
          <a:ln>
            <a:solidFill>
              <a:srgbClr val="66327A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514210">
              <a:defRPr/>
            </a:pPr>
            <a:endParaRPr lang="fr-FR" sz="1200" kern="1200">
              <a:solidFill>
                <a:srgbClr val="757070"/>
              </a:solidFill>
              <a:latin typeface="Arial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3705BFE-7222-4CD8-ABDC-0DD559B7B361}"/>
              </a:ext>
            </a:extLst>
          </p:cNvPr>
          <p:cNvSpPr txBox="1"/>
          <p:nvPr/>
        </p:nvSpPr>
        <p:spPr>
          <a:xfrm>
            <a:off x="3426667" y="3284722"/>
            <a:ext cx="168450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6 : BPCE FI garde 0,33%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25CA23E-82DC-4550-988B-DD93AE946717}"/>
              </a:ext>
            </a:extLst>
          </p:cNvPr>
          <p:cNvSpPr txBox="1"/>
          <p:nvPr/>
        </p:nvSpPr>
        <p:spPr>
          <a:xfrm>
            <a:off x="4431821" y="3503584"/>
            <a:ext cx="182867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7/ BPCE FI reverse </a:t>
            </a:r>
          </a:p>
          <a:p>
            <a:pPr algn="ctr"/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commission  de 0,15% NET</a:t>
            </a:r>
          </a:p>
          <a:p>
            <a:pPr algn="ctr"/>
            <a:r>
              <a:rPr lang="fr-FR" sz="900" b="1" dirty="0">
                <a:solidFill>
                  <a:schemeClr val="bg1">
                    <a:lumMod val="50000"/>
                  </a:schemeClr>
                </a:solidFill>
              </a:rPr>
              <a:t>Selon grille tarification risque </a:t>
            </a:r>
          </a:p>
        </p:txBody>
      </p:sp>
      <p:sp>
        <p:nvSpPr>
          <p:cNvPr id="19" name="Parenthèse fermante 18">
            <a:extLst>
              <a:ext uri="{FF2B5EF4-FFF2-40B4-BE49-F238E27FC236}">
                <a16:creationId xmlns:a16="http://schemas.microsoft.com/office/drawing/2014/main" id="{4EA7B86A-5CFA-46B2-AEAB-E50C23049EFA}"/>
              </a:ext>
            </a:extLst>
          </p:cNvPr>
          <p:cNvSpPr/>
          <p:nvPr/>
        </p:nvSpPr>
        <p:spPr>
          <a:xfrm rot="16200000" flipH="1">
            <a:off x="3963498" y="1404722"/>
            <a:ext cx="834471" cy="5094946"/>
          </a:xfrm>
          <a:prstGeom prst="rightBracket">
            <a:avLst>
              <a:gd name="adj" fmla="val 129859"/>
            </a:avLst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514210">
              <a:defRPr/>
            </a:pPr>
            <a:endParaRPr lang="fr-FR" sz="1200" kern="1200">
              <a:latin typeface="Arial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ED50839-AD49-4F96-BF2E-1D3408B4AB12}"/>
              </a:ext>
            </a:extLst>
          </p:cNvPr>
          <p:cNvSpPr txBox="1"/>
          <p:nvPr/>
        </p:nvSpPr>
        <p:spPr>
          <a:xfrm>
            <a:off x="2344180" y="4366719"/>
            <a:ext cx="4292540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fr-FR" sz="1000" b="1">
                <a:solidFill>
                  <a:srgbClr val="FF0000"/>
                </a:solidFill>
              </a:rPr>
              <a:t>3/ Virement des fonds à J+2</a:t>
            </a:r>
          </a:p>
        </p:txBody>
      </p:sp>
      <p:sp>
        <p:nvSpPr>
          <p:cNvPr id="21" name="Parenthèse fermante 20">
            <a:extLst>
              <a:ext uri="{FF2B5EF4-FFF2-40B4-BE49-F238E27FC236}">
                <a16:creationId xmlns:a16="http://schemas.microsoft.com/office/drawing/2014/main" id="{34FE17C3-E375-434E-9D0F-520CC39648B9}"/>
              </a:ext>
            </a:extLst>
          </p:cNvPr>
          <p:cNvSpPr/>
          <p:nvPr/>
        </p:nvSpPr>
        <p:spPr>
          <a:xfrm rot="5400000" flipH="1">
            <a:off x="4385574" y="-657785"/>
            <a:ext cx="822625" cy="6125154"/>
          </a:xfrm>
          <a:prstGeom prst="rightBracket">
            <a:avLst>
              <a:gd name="adj" fmla="val 129859"/>
            </a:avLst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514210">
              <a:defRPr/>
            </a:pPr>
            <a:endParaRPr lang="fr-FR" sz="1200" kern="1200">
              <a:latin typeface="Arial"/>
            </a:endParaRPr>
          </a:p>
        </p:txBody>
      </p:sp>
      <p:sp>
        <p:nvSpPr>
          <p:cNvPr id="22" name="Parenthèse fermante 21">
            <a:extLst>
              <a:ext uri="{FF2B5EF4-FFF2-40B4-BE49-F238E27FC236}">
                <a16:creationId xmlns:a16="http://schemas.microsoft.com/office/drawing/2014/main" id="{B7EA97B4-7466-48EC-B24C-4FC450844AC5}"/>
              </a:ext>
            </a:extLst>
          </p:cNvPr>
          <p:cNvSpPr/>
          <p:nvPr/>
        </p:nvSpPr>
        <p:spPr>
          <a:xfrm rot="5400000" flipH="1">
            <a:off x="4377949" y="218800"/>
            <a:ext cx="509622" cy="4590889"/>
          </a:xfrm>
          <a:prstGeom prst="rightBracket">
            <a:avLst>
              <a:gd name="adj" fmla="val 129859"/>
            </a:avLst>
          </a:prstGeom>
          <a:ln>
            <a:solidFill>
              <a:srgbClr val="66327A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514210">
              <a:defRPr/>
            </a:pPr>
            <a:endParaRPr lang="fr-FR" sz="1200" kern="1200">
              <a:solidFill>
                <a:srgbClr val="757070"/>
              </a:solidFill>
              <a:latin typeface="Arial"/>
            </a:endParaRP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D72A157D-75FF-48B8-B2A8-3327C27C2661}"/>
              </a:ext>
            </a:extLst>
          </p:cNvPr>
          <p:cNvCxnSpPr>
            <a:cxnSpLocks/>
          </p:cNvCxnSpPr>
          <p:nvPr/>
        </p:nvCxnSpPr>
        <p:spPr>
          <a:xfrm flipV="1">
            <a:off x="7343509" y="3142043"/>
            <a:ext cx="281389" cy="2591"/>
          </a:xfrm>
          <a:prstGeom prst="straightConnector1">
            <a:avLst/>
          </a:prstGeom>
          <a:ln w="28575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enthèse fermante 23">
            <a:extLst>
              <a:ext uri="{FF2B5EF4-FFF2-40B4-BE49-F238E27FC236}">
                <a16:creationId xmlns:a16="http://schemas.microsoft.com/office/drawing/2014/main" id="{CCE50A04-F634-4799-86E7-42911183EAB8}"/>
              </a:ext>
            </a:extLst>
          </p:cNvPr>
          <p:cNvSpPr/>
          <p:nvPr/>
        </p:nvSpPr>
        <p:spPr>
          <a:xfrm rot="16200000" flipH="1">
            <a:off x="2890498" y="3042227"/>
            <a:ext cx="495785" cy="2042804"/>
          </a:xfrm>
          <a:prstGeom prst="rightBracket">
            <a:avLst>
              <a:gd name="adj" fmla="val 129859"/>
            </a:avLst>
          </a:prstGeom>
          <a:ln>
            <a:solidFill>
              <a:srgbClr val="66327A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514210">
              <a:defRPr/>
            </a:pPr>
            <a:endParaRPr lang="fr-FR" sz="1200" kern="1200">
              <a:solidFill>
                <a:srgbClr val="757070"/>
              </a:solidFill>
              <a:latin typeface="Arial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AF39CCA-0B14-4A83-9654-5D81024AA7E5}"/>
              </a:ext>
            </a:extLst>
          </p:cNvPr>
          <p:cNvGrpSpPr/>
          <p:nvPr/>
        </p:nvGrpSpPr>
        <p:grpSpPr>
          <a:xfrm>
            <a:off x="4513097" y="3379629"/>
            <a:ext cx="5952498" cy="2863320"/>
            <a:chOff x="-1524291" y="2590047"/>
            <a:chExt cx="5952498" cy="2863320"/>
          </a:xfrm>
        </p:grpSpPr>
        <p:sp>
          <p:nvSpPr>
            <p:cNvPr id="26" name="Arc plein 25">
              <a:extLst>
                <a:ext uri="{FF2B5EF4-FFF2-40B4-BE49-F238E27FC236}">
                  <a16:creationId xmlns:a16="http://schemas.microsoft.com/office/drawing/2014/main" id="{33DC9027-9D07-4643-AA0A-97C4A980E0E3}"/>
                </a:ext>
              </a:extLst>
            </p:cNvPr>
            <p:cNvSpPr/>
            <p:nvPr/>
          </p:nvSpPr>
          <p:spPr>
            <a:xfrm>
              <a:off x="-1524291" y="2590047"/>
              <a:ext cx="2863320" cy="2863320"/>
            </a:xfrm>
            <a:prstGeom prst="blockArc">
              <a:avLst>
                <a:gd name="adj1" fmla="val 18900000"/>
                <a:gd name="adj2" fmla="val 2700000"/>
                <a:gd name="adj3" fmla="val 660"/>
              </a:avLst>
            </a:prstGeom>
            <a:noFill/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Forme libre : forme 40">
              <a:extLst>
                <a:ext uri="{FF2B5EF4-FFF2-40B4-BE49-F238E27FC236}">
                  <a16:creationId xmlns:a16="http://schemas.microsoft.com/office/drawing/2014/main" id="{797F2DA5-D138-4959-901F-6E228F493411}"/>
                </a:ext>
              </a:extLst>
            </p:cNvPr>
            <p:cNvSpPr/>
            <p:nvPr/>
          </p:nvSpPr>
          <p:spPr>
            <a:xfrm>
              <a:off x="1326025" y="3274167"/>
              <a:ext cx="3078646" cy="424482"/>
            </a:xfrm>
            <a:custGeom>
              <a:avLst/>
              <a:gdLst>
                <a:gd name="connsiteX0" fmla="*/ 0 w 3078646"/>
                <a:gd name="connsiteY0" fmla="*/ 0 h 574672"/>
                <a:gd name="connsiteX1" fmla="*/ 3078646 w 3078646"/>
                <a:gd name="connsiteY1" fmla="*/ 0 h 574672"/>
                <a:gd name="connsiteX2" fmla="*/ 3078646 w 3078646"/>
                <a:gd name="connsiteY2" fmla="*/ 574672 h 574672"/>
                <a:gd name="connsiteX3" fmla="*/ 0 w 3078646"/>
                <a:gd name="connsiteY3" fmla="*/ 574672 h 574672"/>
                <a:gd name="connsiteX4" fmla="*/ 0 w 3078646"/>
                <a:gd name="connsiteY4" fmla="*/ 0 h 574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8646" h="574672">
                  <a:moveTo>
                    <a:pt x="0" y="0"/>
                  </a:moveTo>
                  <a:lnTo>
                    <a:pt x="3078646" y="0"/>
                  </a:lnTo>
                  <a:lnTo>
                    <a:pt x="3078646" y="574672"/>
                  </a:lnTo>
                  <a:lnTo>
                    <a:pt x="0" y="5746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36933" tIns="30480" rIns="30480" bIns="30480" numCol="1" spcCol="1270" anchor="ctr" anchorCtr="0">
              <a:noAutofit/>
            </a:bodyPr>
            <a:lstStyle/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100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Commissions TTC BPCE FI 0,39%  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114DF809-B6EC-4271-A60C-7F8B8E2E486C}"/>
                </a:ext>
              </a:extLst>
            </p:cNvPr>
            <p:cNvSpPr/>
            <p:nvPr/>
          </p:nvSpPr>
          <p:spPr>
            <a:xfrm>
              <a:off x="658317" y="3159050"/>
              <a:ext cx="853712" cy="530602"/>
            </a:xfrm>
            <a:prstGeom prst="ellipse">
              <a:avLst/>
            </a:prstGeom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9" name="Forme libre : forme 42">
              <a:extLst>
                <a:ext uri="{FF2B5EF4-FFF2-40B4-BE49-F238E27FC236}">
                  <a16:creationId xmlns:a16="http://schemas.microsoft.com/office/drawing/2014/main" id="{D74432B1-C9F0-4E20-995D-841FF3333750}"/>
                </a:ext>
              </a:extLst>
            </p:cNvPr>
            <p:cNvSpPr/>
            <p:nvPr/>
          </p:nvSpPr>
          <p:spPr>
            <a:xfrm>
              <a:off x="1365430" y="3859920"/>
              <a:ext cx="3046907" cy="424481"/>
            </a:xfrm>
            <a:custGeom>
              <a:avLst/>
              <a:gdLst>
                <a:gd name="connsiteX0" fmla="*/ 0 w 2924346"/>
                <a:gd name="connsiteY0" fmla="*/ 0 h 424482"/>
                <a:gd name="connsiteX1" fmla="*/ 2924346 w 2924346"/>
                <a:gd name="connsiteY1" fmla="*/ 0 h 424482"/>
                <a:gd name="connsiteX2" fmla="*/ 2924346 w 2924346"/>
                <a:gd name="connsiteY2" fmla="*/ 424482 h 424482"/>
                <a:gd name="connsiteX3" fmla="*/ 0 w 2924346"/>
                <a:gd name="connsiteY3" fmla="*/ 424482 h 424482"/>
                <a:gd name="connsiteX4" fmla="*/ 0 w 2924346"/>
                <a:gd name="connsiteY4" fmla="*/ 0 h 424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24346" h="424482">
                  <a:moveTo>
                    <a:pt x="0" y="0"/>
                  </a:moveTo>
                  <a:lnTo>
                    <a:pt x="2924346" y="0"/>
                  </a:lnTo>
                  <a:lnTo>
                    <a:pt x="2924346" y="424482"/>
                  </a:lnTo>
                  <a:lnTo>
                    <a:pt x="0" y="4244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36933" tIns="30480" rIns="30480" bIns="30480" numCol="1" spcCol="1270" anchor="ctr" anchorCtr="0">
              <a:noAutofit/>
            </a:bodyPr>
            <a:lstStyle/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100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Commissions ONEY 0,68%</a:t>
              </a:r>
            </a:p>
          </p:txBody>
        </p:sp>
        <p:sp>
          <p:nvSpPr>
            <p:cNvPr id="30" name="Forme libre : forme 43">
              <a:extLst>
                <a:ext uri="{FF2B5EF4-FFF2-40B4-BE49-F238E27FC236}">
                  <a16:creationId xmlns:a16="http://schemas.microsoft.com/office/drawing/2014/main" id="{B51E7466-B64E-489A-986A-19BF01A5800A}"/>
                </a:ext>
              </a:extLst>
            </p:cNvPr>
            <p:cNvSpPr/>
            <p:nvPr/>
          </p:nvSpPr>
          <p:spPr>
            <a:xfrm>
              <a:off x="1349561" y="4334803"/>
              <a:ext cx="3078646" cy="424482"/>
            </a:xfrm>
            <a:custGeom>
              <a:avLst/>
              <a:gdLst>
                <a:gd name="connsiteX0" fmla="*/ 0 w 3078646"/>
                <a:gd name="connsiteY0" fmla="*/ 0 h 424482"/>
                <a:gd name="connsiteX1" fmla="*/ 3078646 w 3078646"/>
                <a:gd name="connsiteY1" fmla="*/ 0 h 424482"/>
                <a:gd name="connsiteX2" fmla="*/ 3078646 w 3078646"/>
                <a:gd name="connsiteY2" fmla="*/ 424482 h 424482"/>
                <a:gd name="connsiteX3" fmla="*/ 0 w 3078646"/>
                <a:gd name="connsiteY3" fmla="*/ 424482 h 424482"/>
                <a:gd name="connsiteX4" fmla="*/ 0 w 3078646"/>
                <a:gd name="connsiteY4" fmla="*/ 0 h 424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8646" h="424482">
                  <a:moveTo>
                    <a:pt x="0" y="0"/>
                  </a:moveTo>
                  <a:lnTo>
                    <a:pt x="3078646" y="0"/>
                  </a:lnTo>
                  <a:lnTo>
                    <a:pt x="3078646" y="424482"/>
                  </a:lnTo>
                  <a:lnTo>
                    <a:pt x="0" y="4244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36933" tIns="30480" rIns="30480" bIns="30480" numCol="1" spcCol="1270" anchor="ctr" anchorCtr="0">
              <a:noAutofit/>
            </a:bodyPr>
            <a:lstStyle/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100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Commissions Réseaux </a:t>
              </a:r>
            </a:p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100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=&gt; </a:t>
              </a:r>
              <a:r>
                <a:rPr lang="fr-FR" sz="1100" b="1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0,15%</a:t>
              </a:r>
              <a:endParaRPr lang="fr-FR" sz="1100" kern="1200" dirty="0">
                <a:solidFill>
                  <a:srgbClr val="000000"/>
                </a:solidFill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DEA48CF3-2BA0-49F5-AE1E-5F9EBD36F38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743" t="30400" r="82935" b="65165"/>
          <a:stretch/>
        </p:blipFill>
        <p:spPr>
          <a:xfrm>
            <a:off x="6823987" y="4067908"/>
            <a:ext cx="656650" cy="223726"/>
          </a:xfrm>
          <a:prstGeom prst="rect">
            <a:avLst/>
          </a:prstGeom>
        </p:spPr>
      </p:pic>
      <p:sp>
        <p:nvSpPr>
          <p:cNvPr id="32" name="Ellipse 31">
            <a:extLst>
              <a:ext uri="{FF2B5EF4-FFF2-40B4-BE49-F238E27FC236}">
                <a16:creationId xmlns:a16="http://schemas.microsoft.com/office/drawing/2014/main" id="{0FA8DA07-B762-4B62-A690-3044F29D0C73}"/>
              </a:ext>
            </a:extLst>
          </p:cNvPr>
          <p:cNvSpPr/>
          <p:nvPr/>
        </p:nvSpPr>
        <p:spPr>
          <a:xfrm>
            <a:off x="6781765" y="4505837"/>
            <a:ext cx="814351" cy="530602"/>
          </a:xfrm>
          <a:prstGeom prst="ellipse">
            <a:avLst/>
          </a:prstGeom>
          <a:solidFill>
            <a:srgbClr val="FFFFFF">
              <a:hueOff val="0"/>
              <a:satOff val="0"/>
              <a:lumOff val="0"/>
              <a:alphaOff val="0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F9FEA913-E69D-405A-8ACB-128560AF7BA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7526" t="30400" r="78537" b="64893"/>
          <a:stretch/>
        </p:blipFill>
        <p:spPr>
          <a:xfrm>
            <a:off x="6946172" y="4587001"/>
            <a:ext cx="482355" cy="324387"/>
          </a:xfrm>
          <a:prstGeom prst="rect">
            <a:avLst/>
          </a:prstGeom>
        </p:spPr>
      </p:pic>
      <p:sp>
        <p:nvSpPr>
          <p:cNvPr id="34" name="Ellipse 33">
            <a:extLst>
              <a:ext uri="{FF2B5EF4-FFF2-40B4-BE49-F238E27FC236}">
                <a16:creationId xmlns:a16="http://schemas.microsoft.com/office/drawing/2014/main" id="{30C0B5A2-1074-4307-9D3B-850FD816FDC2}"/>
              </a:ext>
            </a:extLst>
          </p:cNvPr>
          <p:cNvSpPr/>
          <p:nvPr/>
        </p:nvSpPr>
        <p:spPr>
          <a:xfrm>
            <a:off x="6488250" y="5059370"/>
            <a:ext cx="950091" cy="530602"/>
          </a:xfrm>
          <a:prstGeom prst="ellipse">
            <a:avLst/>
          </a:prstGeom>
          <a:solidFill>
            <a:srgbClr val="FFFFFF">
              <a:hueOff val="0"/>
              <a:satOff val="0"/>
              <a:lumOff val="0"/>
              <a:alphaOff val="0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16651881-04C2-4420-BBBD-098E712DBA4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2343" t="30400" r="68207" b="65400"/>
          <a:stretch/>
        </p:blipFill>
        <p:spPr>
          <a:xfrm>
            <a:off x="6600238" y="5195027"/>
            <a:ext cx="763175" cy="215703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CAEEB38D-E659-4E2C-8619-1A2D28E6722A}"/>
              </a:ext>
            </a:extLst>
          </p:cNvPr>
          <p:cNvSpPr txBox="1"/>
          <p:nvPr/>
        </p:nvSpPr>
        <p:spPr>
          <a:xfrm>
            <a:off x="1435161" y="1430933"/>
            <a:ext cx="2237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u="sng"/>
              <a:t>Exemple sur modèle de gratuit </a:t>
            </a:r>
            <a:r>
              <a:rPr lang="fr-FR" sz="1600"/>
              <a:t>: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EB19664A-4F3D-4F0D-8AF2-B9CD8815E94F}"/>
              </a:ext>
            </a:extLst>
          </p:cNvPr>
          <p:cNvSpPr txBox="1"/>
          <p:nvPr/>
        </p:nvSpPr>
        <p:spPr>
          <a:xfrm>
            <a:off x="2239503" y="5418062"/>
            <a:ext cx="39497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800" kern="1200" dirty="0">
                <a:ea typeface="+mn-ea"/>
                <a:cs typeface="+mn-cs"/>
              </a:rPr>
              <a:t>Se référer au contrat de partenariat pour les bonus/malus</a:t>
            </a:r>
          </a:p>
        </p:txBody>
      </p:sp>
    </p:spTree>
    <p:extLst>
      <p:ext uri="{BB962C8B-B14F-4D97-AF65-F5344CB8AC3E}">
        <p14:creationId xmlns:p14="http://schemas.microsoft.com/office/powerpoint/2010/main" val="2383440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05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4908312" y="2008204"/>
            <a:ext cx="6930189" cy="3613491"/>
          </a:xfrm>
        </p:spPr>
        <p:txBody>
          <a:bodyPr>
            <a:norm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Contexte et enjeux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L’offre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process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de souscription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 modèle économique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Les cibles et les ambitions</a:t>
            </a:r>
          </a:p>
        </p:txBody>
      </p:sp>
      <p:pic>
        <p:nvPicPr>
          <p:cNvPr id="4" name="Picture 2" descr="image0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1363" y="6145554"/>
            <a:ext cx="834700" cy="54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81494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05 – Cibles et ambitions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05</a:t>
            </a:r>
            <a:r>
              <a:rPr lang="fr-FR" dirty="0"/>
              <a:t> – Cibles et ambitions</a:t>
            </a:r>
          </a:p>
        </p:txBody>
      </p:sp>
      <p:sp>
        <p:nvSpPr>
          <p:cNvPr id="8" name="Espace réservé du contenu 3">
            <a:extLst>
              <a:ext uri="{FF2B5EF4-FFF2-40B4-BE49-F238E27FC236}">
                <a16:creationId xmlns:a16="http://schemas.microsoft.com/office/drawing/2014/main" id="{91A9269B-C271-4ED3-972B-547D3B7EB420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569839" y="1495937"/>
            <a:ext cx="8360674" cy="37125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400" b="1" dirty="0">
                <a:solidFill>
                  <a:srgbClr val="C00000"/>
                </a:solidFill>
              </a:rPr>
              <a:t>Ambitions :</a:t>
            </a:r>
          </a:p>
          <a:p>
            <a:pPr lvl="1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Migrer </a:t>
            </a:r>
            <a:r>
              <a:rPr lang="fr-FR" sz="1400" b="1" dirty="0">
                <a:solidFill>
                  <a:schemeClr val="tx1"/>
                </a:solidFill>
              </a:rPr>
              <a:t>90% des commerçants PNF actuels </a:t>
            </a:r>
            <a:r>
              <a:rPr lang="fr-FR" sz="1400" dirty="0">
                <a:solidFill>
                  <a:schemeClr val="tx1"/>
                </a:solidFill>
              </a:rPr>
              <a:t>vers la nouvelle solution</a:t>
            </a:r>
          </a:p>
          <a:p>
            <a:pPr lvl="1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Equiper</a:t>
            </a:r>
            <a:r>
              <a:rPr lang="fr-FR" sz="1400" b="1" dirty="0">
                <a:solidFill>
                  <a:schemeClr val="tx1"/>
                </a:solidFill>
              </a:rPr>
              <a:t> 1 </a:t>
            </a:r>
            <a:r>
              <a:rPr lang="fr-FR" sz="1400" dirty="0">
                <a:solidFill>
                  <a:schemeClr val="tx1"/>
                </a:solidFill>
              </a:rPr>
              <a:t>client commerçant/pro </a:t>
            </a:r>
            <a:r>
              <a:rPr lang="fr-FR" sz="1400" b="1" dirty="0">
                <a:solidFill>
                  <a:schemeClr val="tx1"/>
                </a:solidFill>
              </a:rPr>
              <a:t>sur 2 </a:t>
            </a:r>
            <a:r>
              <a:rPr lang="fr-FR" sz="1400" dirty="0">
                <a:solidFill>
                  <a:schemeClr val="tx1"/>
                </a:solidFill>
              </a:rPr>
              <a:t>d’ici à 3 ans 2024</a:t>
            </a:r>
            <a:endParaRPr lang="fr-FR" sz="1400" u="sng" dirty="0"/>
          </a:p>
          <a:p>
            <a:pPr marL="0" indent="0">
              <a:buNone/>
            </a:pPr>
            <a:r>
              <a:rPr lang="fr-FR" sz="1400" b="1" dirty="0">
                <a:solidFill>
                  <a:srgbClr val="C00000"/>
                </a:solidFill>
              </a:rPr>
              <a:t>Cibles: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fr-FR" sz="1400" dirty="0">
                <a:solidFill>
                  <a:schemeClr val="bg2">
                    <a:lumMod val="75000"/>
                  </a:schemeClr>
                </a:solidFill>
              </a:rPr>
              <a:t> Se focaliser sur les activités appétentes :</a:t>
            </a:r>
          </a:p>
          <a:p>
            <a:pPr lvl="1"/>
            <a:r>
              <a:rPr lang="fr-FR" sz="1100" i="1" dirty="0"/>
              <a:t>Auto-moto réparation, école de conduite, Beauté</a:t>
            </a:r>
          </a:p>
          <a:p>
            <a:pPr lvl="1"/>
            <a:r>
              <a:rPr lang="fr-FR" sz="1100" i="1" dirty="0"/>
              <a:t>Meubles</a:t>
            </a:r>
          </a:p>
          <a:p>
            <a:pPr lvl="1"/>
            <a:r>
              <a:rPr lang="fr-FR" sz="1100" i="1" dirty="0"/>
              <a:t>Habillement</a:t>
            </a:r>
          </a:p>
          <a:p>
            <a:pPr lvl="1"/>
            <a:r>
              <a:rPr lang="fr-FR" sz="1100" i="1" dirty="0"/>
              <a:t>Beauté, Fleurs, électroménager, radio, TV, voyage…</a:t>
            </a:r>
            <a:endParaRPr lang="fr-FR" sz="500" dirty="0">
              <a:solidFill>
                <a:schemeClr val="bg2">
                  <a:lumMod val="75000"/>
                </a:schemeClr>
              </a:solidFill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fr-FR" sz="1400" dirty="0">
                <a:solidFill>
                  <a:schemeClr val="bg2">
                    <a:lumMod val="75000"/>
                  </a:schemeClr>
                </a:solidFill>
              </a:rPr>
              <a:t> Et c</a:t>
            </a:r>
            <a:r>
              <a:rPr lang="fr-FR" sz="1400" dirty="0">
                <a:solidFill>
                  <a:schemeClr val="bg2">
                    <a:lumMod val="75000"/>
                  </a:schemeClr>
                </a:solidFill>
                <a:sym typeface="Arial"/>
              </a:rPr>
              <a:t>onquérir de nouveaux marchés</a:t>
            </a:r>
            <a:endParaRPr lang="fr-FR" sz="1400" dirty="0"/>
          </a:p>
        </p:txBody>
      </p:sp>
      <p:graphicFrame>
        <p:nvGraphicFramePr>
          <p:cNvPr id="9" name="Diagramme 8">
            <a:extLst>
              <a:ext uri="{FF2B5EF4-FFF2-40B4-BE49-F238E27FC236}">
                <a16:creationId xmlns:a16="http://schemas.microsoft.com/office/drawing/2014/main" id="{FFCC9728-6009-4709-A51F-BFD6A433A4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9472257"/>
              </p:ext>
            </p:extLst>
          </p:nvPr>
        </p:nvGraphicFramePr>
        <p:xfrm>
          <a:off x="1930907" y="4106583"/>
          <a:ext cx="4670118" cy="18068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Graphique 34" descr="Dent">
            <a:extLst>
              <a:ext uri="{FF2B5EF4-FFF2-40B4-BE49-F238E27FC236}">
                <a16:creationId xmlns:a16="http://schemas.microsoft.com/office/drawing/2014/main" id="{4D43D51E-C350-4B0F-97BB-C6BD7A2F9B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89970" y="4437271"/>
            <a:ext cx="357952" cy="35795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ACA56800-F129-42DF-91AD-796ADB466845}"/>
              </a:ext>
            </a:extLst>
          </p:cNvPr>
          <p:cNvGrpSpPr/>
          <p:nvPr/>
        </p:nvGrpSpPr>
        <p:grpSpPr>
          <a:xfrm>
            <a:off x="2087882" y="5196624"/>
            <a:ext cx="445678" cy="391424"/>
            <a:chOff x="446071" y="3683114"/>
            <a:chExt cx="445678" cy="391424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279D0F5B-23A7-421C-B5C7-D2E9B18B9EE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8FAFB"/>
                </a:clrFrom>
                <a:clrTo>
                  <a:srgbClr val="F8FAFB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63675" y="3683114"/>
              <a:ext cx="428074" cy="391424"/>
            </a:xfrm>
            <a:prstGeom prst="rect">
              <a:avLst/>
            </a:prstGeom>
          </p:spPr>
        </p:pic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D7981E3D-4AB2-4541-8B60-89DE5C187EDD}"/>
                </a:ext>
              </a:extLst>
            </p:cNvPr>
            <p:cNvCxnSpPr/>
            <p:nvPr/>
          </p:nvCxnSpPr>
          <p:spPr>
            <a:xfrm flipV="1">
              <a:off x="446071" y="3734809"/>
              <a:ext cx="360040" cy="2880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799C0E86-9676-41DA-9963-EEA0F2F62234}"/>
                </a:ext>
              </a:extLst>
            </p:cNvPr>
            <p:cNvCxnSpPr/>
            <p:nvPr/>
          </p:nvCxnSpPr>
          <p:spPr>
            <a:xfrm>
              <a:off x="446071" y="3708263"/>
              <a:ext cx="313960" cy="341125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19A5BE68-D34C-43BE-8064-E158458A5367}"/>
              </a:ext>
            </a:extLst>
          </p:cNvPr>
          <p:cNvGrpSpPr/>
          <p:nvPr/>
        </p:nvGrpSpPr>
        <p:grpSpPr>
          <a:xfrm>
            <a:off x="5814559" y="2740892"/>
            <a:ext cx="786466" cy="768885"/>
            <a:chOff x="4630275" y="4202615"/>
            <a:chExt cx="786466" cy="768885"/>
          </a:xfrm>
        </p:grpSpPr>
        <p:pic>
          <p:nvPicPr>
            <p:cNvPr id="19" name="Graphique 4" descr="Voiture">
              <a:extLst>
                <a:ext uri="{FF2B5EF4-FFF2-40B4-BE49-F238E27FC236}">
                  <a16:creationId xmlns:a16="http://schemas.microsoft.com/office/drawing/2014/main" id="{A5505420-7195-4DEA-88F3-2946DB318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778835" y="4458910"/>
              <a:ext cx="512590" cy="512590"/>
            </a:xfrm>
            <a:prstGeom prst="rect">
              <a:avLst/>
            </a:prstGeom>
          </p:spPr>
        </p:pic>
        <p:pic>
          <p:nvPicPr>
            <p:cNvPr id="20" name="Graphique 9" descr="Soudeur">
              <a:extLst>
                <a:ext uri="{FF2B5EF4-FFF2-40B4-BE49-F238E27FC236}">
                  <a16:creationId xmlns:a16="http://schemas.microsoft.com/office/drawing/2014/main" id="{5DBC12A0-705F-4BA4-8114-FE259AB55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20228026">
              <a:off x="4630275" y="4235447"/>
              <a:ext cx="415376" cy="415376"/>
            </a:xfrm>
            <a:prstGeom prst="rect">
              <a:avLst/>
            </a:prstGeom>
          </p:spPr>
        </p:pic>
        <p:pic>
          <p:nvPicPr>
            <p:cNvPr id="21" name="Graphique 11" descr="Moto">
              <a:extLst>
                <a:ext uri="{FF2B5EF4-FFF2-40B4-BE49-F238E27FC236}">
                  <a16:creationId xmlns:a16="http://schemas.microsoft.com/office/drawing/2014/main" id="{FEDF92C5-1977-47AA-933F-209CF920C5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4904151" y="4202615"/>
              <a:ext cx="512590" cy="512590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173C525-A5F6-4FC4-9F08-95B9C76BB265}"/>
              </a:ext>
            </a:extLst>
          </p:cNvPr>
          <p:cNvGrpSpPr/>
          <p:nvPr/>
        </p:nvGrpSpPr>
        <p:grpSpPr>
          <a:xfrm>
            <a:off x="7023981" y="2834556"/>
            <a:ext cx="561507" cy="533820"/>
            <a:chOff x="3727260" y="4271910"/>
            <a:chExt cx="644020" cy="742326"/>
          </a:xfrm>
          <a:solidFill>
            <a:schemeClr val="accent2"/>
          </a:solidFill>
        </p:grpSpPr>
        <p:pic>
          <p:nvPicPr>
            <p:cNvPr id="23" name="Graphique 21" descr="Télévision">
              <a:extLst>
                <a:ext uri="{FF2B5EF4-FFF2-40B4-BE49-F238E27FC236}">
                  <a16:creationId xmlns:a16="http://schemas.microsoft.com/office/drawing/2014/main" id="{D329C901-7571-4016-B153-8A406F791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3727260" y="4501646"/>
              <a:ext cx="512590" cy="512590"/>
            </a:xfrm>
            <a:prstGeom prst="rect">
              <a:avLst/>
            </a:prstGeom>
          </p:spPr>
        </p:pic>
        <p:pic>
          <p:nvPicPr>
            <p:cNvPr id="24" name="Graphique 23" descr="Télécommande">
              <a:extLst>
                <a:ext uri="{FF2B5EF4-FFF2-40B4-BE49-F238E27FC236}">
                  <a16:creationId xmlns:a16="http://schemas.microsoft.com/office/drawing/2014/main" id="{AD50B2CB-1A29-430D-A432-A8B65F154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 rot="1136048">
              <a:off x="3858690" y="4271910"/>
              <a:ext cx="512590" cy="512590"/>
            </a:xfrm>
            <a:prstGeom prst="rect">
              <a:avLst/>
            </a:prstGeom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2327A5AD-E3CE-4FF9-BC46-E94B2DB64752}"/>
              </a:ext>
            </a:extLst>
          </p:cNvPr>
          <p:cNvGrpSpPr/>
          <p:nvPr/>
        </p:nvGrpSpPr>
        <p:grpSpPr>
          <a:xfrm>
            <a:off x="7960731" y="2878017"/>
            <a:ext cx="1142223" cy="470116"/>
            <a:chOff x="858638" y="4714180"/>
            <a:chExt cx="1706919" cy="608847"/>
          </a:xfrm>
        </p:grpSpPr>
        <p:pic>
          <p:nvPicPr>
            <p:cNvPr id="26" name="Graphique 13" descr="Divan">
              <a:extLst>
                <a:ext uri="{FF2B5EF4-FFF2-40B4-BE49-F238E27FC236}">
                  <a16:creationId xmlns:a16="http://schemas.microsoft.com/office/drawing/2014/main" id="{5C7CA051-C890-4BA1-BFA2-FFB6E2BA2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608103" y="4802013"/>
              <a:ext cx="512590" cy="512590"/>
            </a:xfrm>
            <a:prstGeom prst="rect">
              <a:avLst/>
            </a:prstGeom>
          </p:spPr>
        </p:pic>
        <p:pic>
          <p:nvPicPr>
            <p:cNvPr id="27" name="Graphique 15" descr="Lampe">
              <a:extLst>
                <a:ext uri="{FF2B5EF4-FFF2-40B4-BE49-F238E27FC236}">
                  <a16:creationId xmlns:a16="http://schemas.microsoft.com/office/drawing/2014/main" id="{5AB5E354-0120-4FAE-8A49-266DC6A9DB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1388926" y="4737440"/>
              <a:ext cx="415376" cy="415376"/>
            </a:xfrm>
            <a:prstGeom prst="rect">
              <a:avLst/>
            </a:prstGeom>
          </p:spPr>
        </p:pic>
        <p:pic>
          <p:nvPicPr>
            <p:cNvPr id="28" name="Graphique 17" descr="Fleurs en pot">
              <a:extLst>
                <a:ext uri="{FF2B5EF4-FFF2-40B4-BE49-F238E27FC236}">
                  <a16:creationId xmlns:a16="http://schemas.microsoft.com/office/drawing/2014/main" id="{617E263D-4C8E-49B0-BF97-9A5B173C44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2052967" y="4714180"/>
              <a:ext cx="512590" cy="512591"/>
            </a:xfrm>
            <a:prstGeom prst="rect">
              <a:avLst/>
            </a:prstGeom>
          </p:spPr>
        </p:pic>
        <p:pic>
          <p:nvPicPr>
            <p:cNvPr id="29" name="Graphique 26" descr="Robe">
              <a:extLst>
                <a:ext uri="{FF2B5EF4-FFF2-40B4-BE49-F238E27FC236}">
                  <a16:creationId xmlns:a16="http://schemas.microsoft.com/office/drawing/2014/main" id="{E6192B78-B51A-4894-80C4-000B42D4A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 rot="20425727">
              <a:off x="858638" y="4759786"/>
              <a:ext cx="563240" cy="563241"/>
            </a:xfrm>
            <a:prstGeom prst="rect">
              <a:avLst/>
            </a:prstGeom>
          </p:spPr>
        </p:pic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315585" y="3858808"/>
            <a:ext cx="3048568" cy="380304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8306851" y="4294366"/>
            <a:ext cx="34480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rgbClr val="FF0000"/>
                </a:solidFill>
              </a:rPr>
              <a:t>CE Grand Est Europe           370                      126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8328957" y="4211772"/>
            <a:ext cx="0" cy="37546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11336990" y="4206053"/>
            <a:ext cx="0" cy="37546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>
            <a:off x="8328957" y="4583401"/>
            <a:ext cx="3008033" cy="2957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88434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06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4908312" y="2008204"/>
            <a:ext cx="6930189" cy="3613491"/>
          </a:xfrm>
        </p:spPr>
        <p:txBody>
          <a:bodyPr>
            <a:normAutofit fontScale="92500" lnSpcReduction="20000"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Contexte et enjeux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L’offre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process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de souscription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 modèle économique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Les cibles et les ambitions</a:t>
            </a:r>
          </a:p>
          <a:p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Annexe</a:t>
            </a:r>
          </a:p>
        </p:txBody>
      </p:sp>
      <p:pic>
        <p:nvPicPr>
          <p:cNvPr id="4" name="Picture 2" descr="image0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1363" y="6145554"/>
            <a:ext cx="834700" cy="54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00799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Zoom sur l’éligibilité des clients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06</a:t>
            </a:r>
            <a:r>
              <a:rPr lang="fr-FR" dirty="0"/>
              <a:t> - Annexe</a:t>
            </a:r>
          </a:p>
        </p:txBody>
      </p:sp>
      <p:pic>
        <p:nvPicPr>
          <p:cNvPr id="6" name="Graphique 8" descr="Loupe">
            <a:extLst>
              <a:ext uri="{FF2B5EF4-FFF2-40B4-BE49-F238E27FC236}">
                <a16:creationId xmlns:a16="http://schemas.microsoft.com/office/drawing/2014/main" id="{5D1836A4-26FD-4110-91B6-4305E8C067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0118" y="591914"/>
            <a:ext cx="624103" cy="624103"/>
          </a:xfrm>
          <a:prstGeom prst="rect">
            <a:avLst/>
          </a:prstGeom>
        </p:spPr>
      </p:pic>
      <p:graphicFrame>
        <p:nvGraphicFramePr>
          <p:cNvPr id="8" name="Diagramme 7">
            <a:extLst>
              <a:ext uri="{FF2B5EF4-FFF2-40B4-BE49-F238E27FC236}">
                <a16:creationId xmlns:a16="http://schemas.microsoft.com/office/drawing/2014/main" id="{645EABFB-5E99-428F-888D-B9490818A7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0715678"/>
              </p:ext>
            </p:extLst>
          </p:nvPr>
        </p:nvGraphicFramePr>
        <p:xfrm>
          <a:off x="1121434" y="1440611"/>
          <a:ext cx="9946257" cy="48307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535778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Zoom sur liste d’exclusion des activités du paiement 3x 4x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06</a:t>
            </a:r>
            <a:r>
              <a:rPr lang="fr-FR" dirty="0"/>
              <a:t> - Annexe</a:t>
            </a:r>
          </a:p>
        </p:txBody>
      </p:sp>
      <p:pic>
        <p:nvPicPr>
          <p:cNvPr id="6" name="Graphique 8" descr="Loupe">
            <a:extLst>
              <a:ext uri="{FF2B5EF4-FFF2-40B4-BE49-F238E27FC236}">
                <a16:creationId xmlns:a16="http://schemas.microsoft.com/office/drawing/2014/main" id="{5D1836A4-26FD-4110-91B6-4305E8C067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0118" y="591914"/>
            <a:ext cx="624103" cy="6241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77A54BC-EF45-4219-A706-D29DF160C6DC}"/>
              </a:ext>
            </a:extLst>
          </p:cNvPr>
          <p:cNvSpPr/>
          <p:nvPr/>
        </p:nvSpPr>
        <p:spPr>
          <a:xfrm>
            <a:off x="702740" y="1568071"/>
            <a:ext cx="8663402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4605" algn="just"/>
            <a:r>
              <a:rPr lang="fr-FR" sz="1200" dirty="0">
                <a:latin typeface="+mn-lt"/>
                <a:ea typeface="Calibri" panose="020F0502020204030204" pitchFamily="34" charset="0"/>
              </a:rPr>
              <a:t> </a:t>
            </a:r>
          </a:p>
          <a:p>
            <a:pPr algn="just"/>
            <a:r>
              <a:rPr lang="fr-FR" sz="1200" dirty="0">
                <a:latin typeface="+mn-lt"/>
                <a:ea typeface="Calibri" panose="020F0502020204030204" pitchFamily="34" charset="0"/>
              </a:rPr>
              <a:t>Le commerçant s’interdit de proposer les Solutions de Paiement pour le paiement de biens ou de prestations de services qui seraient contraires à la loi, la morale et/ou l'ordre public, et notamment pour le paiement :</a:t>
            </a:r>
          </a:p>
          <a:p>
            <a:pPr algn="just"/>
            <a:r>
              <a:rPr lang="fr-FR" sz="1200" dirty="0">
                <a:latin typeface="+mn-lt"/>
                <a:ea typeface="Calibri" panose="020F0502020204030204" pitchFamily="34" charset="0"/>
              </a:rPr>
              <a:t> </a:t>
            </a:r>
          </a:p>
          <a:p>
            <a:pPr algn="just"/>
            <a:r>
              <a:rPr lang="fr-FR" sz="1200" dirty="0">
                <a:latin typeface="+mn-lt"/>
                <a:ea typeface="Calibri" panose="020F0502020204030204" pitchFamily="34" charset="0"/>
              </a:rPr>
              <a:t>- de jeux d’argent (paris ou bookmakers) ;</a:t>
            </a:r>
          </a:p>
          <a:p>
            <a:pPr algn="just"/>
            <a:r>
              <a:rPr lang="fr-FR" sz="1200" dirty="0">
                <a:latin typeface="+mn-lt"/>
                <a:ea typeface="Calibri" panose="020F0502020204030204" pitchFamily="34" charset="0"/>
              </a:rPr>
              <a:t>- des boissons de troisième, quatrième et cinquième catégorie à consommer sur place ou à emporter ;</a:t>
            </a:r>
          </a:p>
          <a:p>
            <a:pPr algn="just"/>
            <a:r>
              <a:rPr lang="fr-FR" sz="1200" dirty="0">
                <a:latin typeface="+mn-lt"/>
                <a:ea typeface="Calibri" panose="020F0502020204030204" pitchFamily="34" charset="0"/>
              </a:rPr>
              <a:t>- de biens liés à la pornographie, tels que par exemple les matériels érotiques ;</a:t>
            </a:r>
          </a:p>
          <a:p>
            <a:pPr algn="just"/>
            <a:r>
              <a:rPr lang="fr-FR" sz="1200" dirty="0">
                <a:latin typeface="+mn-lt"/>
                <a:ea typeface="Calibri" panose="020F0502020204030204" pitchFamily="34" charset="0"/>
              </a:rPr>
              <a:t>- de biens portant atteinte à l'ordre public ou interdits par la législation en vigueur (ex : pédophilie, nazisme, racisme etc.) ;</a:t>
            </a:r>
          </a:p>
          <a:p>
            <a:pPr algn="just"/>
            <a:r>
              <a:rPr lang="fr-FR" sz="1200" dirty="0">
                <a:latin typeface="+mn-lt"/>
                <a:ea typeface="Calibri" panose="020F0502020204030204" pitchFamily="34" charset="0"/>
              </a:rPr>
              <a:t>- de biens pouvant porter atteinte à l’image de Oney ; </a:t>
            </a:r>
          </a:p>
          <a:p>
            <a:pPr marR="14605" algn="just"/>
            <a:r>
              <a:rPr lang="fr-FR" sz="1200" dirty="0">
                <a:latin typeface="+mn-lt"/>
                <a:ea typeface="Calibri" panose="020F0502020204030204" pitchFamily="34" charset="0"/>
              </a:rPr>
              <a:t>- de biens ayant un quelconque lien avec le prosélytisme religieux, racial, sectaire ou politique…</a:t>
            </a:r>
            <a:r>
              <a:rPr lang="fr-FR" sz="1200" dirty="0" err="1">
                <a:latin typeface="+mn-lt"/>
                <a:ea typeface="Calibri" panose="020F0502020204030204" pitchFamily="34" charset="0"/>
              </a:rPr>
              <a:t>etc</a:t>
            </a:r>
            <a:endParaRPr lang="fr-FR" sz="1200" dirty="0">
              <a:latin typeface="+mn-lt"/>
              <a:ea typeface="Calibri" panose="020F0502020204030204" pitchFamily="34" charset="0"/>
            </a:endParaRPr>
          </a:p>
          <a:p>
            <a:pPr algn="just"/>
            <a:r>
              <a:rPr lang="fr-FR" sz="1200" dirty="0">
                <a:latin typeface="+mn-lt"/>
                <a:ea typeface="Calibri" panose="020F0502020204030204" pitchFamily="34" charset="0"/>
              </a:rPr>
              <a:t> </a:t>
            </a:r>
          </a:p>
          <a:p>
            <a:pPr algn="just"/>
            <a:r>
              <a:rPr lang="fr-FR" sz="1200" dirty="0">
                <a:latin typeface="+mn-lt"/>
                <a:ea typeface="Calibri" panose="020F0502020204030204" pitchFamily="34" charset="0"/>
              </a:rPr>
              <a:t>ou de tout autre commerce contraire à la législation en vigueur.</a:t>
            </a:r>
          </a:p>
          <a:p>
            <a:pPr algn="just">
              <a:lnSpc>
                <a:spcPts val="1200"/>
              </a:lnSpc>
            </a:pPr>
            <a:r>
              <a:rPr lang="fr-FR" sz="1200" b="1" dirty="0">
                <a:latin typeface="+mn-lt"/>
                <a:ea typeface="Calibri" panose="020F0502020204030204" pitchFamily="34" charset="0"/>
              </a:rPr>
              <a:t> </a:t>
            </a:r>
            <a:endParaRPr lang="fr-FR" sz="1200" dirty="0">
              <a:latin typeface="+mn-lt"/>
              <a:ea typeface="Calibri" panose="020F0502020204030204" pitchFamily="34" charset="0"/>
            </a:endParaRPr>
          </a:p>
          <a:p>
            <a:pPr algn="just"/>
            <a:r>
              <a:rPr lang="fr-FR" sz="1200" dirty="0">
                <a:latin typeface="+mn-lt"/>
                <a:ea typeface="Calibri" panose="020F0502020204030204" pitchFamily="34" charset="0"/>
              </a:rPr>
              <a:t>Le commerçant s’interdit également de proposer les Solutions de Paiement pour le paiement des cartes cadeaux</a:t>
            </a:r>
            <a:endParaRPr lang="fr-FR" sz="1200" dirty="0">
              <a:effectLst/>
              <a:latin typeface="+mn-lt"/>
              <a:ea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2D3351F-8C0B-46AE-989B-EC7EAA4D5D5D}"/>
              </a:ext>
            </a:extLst>
          </p:cNvPr>
          <p:cNvSpPr txBox="1"/>
          <p:nvPr/>
        </p:nvSpPr>
        <p:spPr>
          <a:xfrm>
            <a:off x="695325" y="4393689"/>
            <a:ext cx="6906024" cy="6771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altLang="fr-FR" sz="1200" b="1" dirty="0">
                <a:solidFill>
                  <a:schemeClr val="accent4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Liste d’exclusion des activités du paiement 3x 4x en proximité de Oney Bank, disponible dans le document ci-joint.</a:t>
            </a:r>
            <a:endParaRPr lang="fr-FR" altLang="fr-FR" sz="1200" b="1" dirty="0">
              <a:solidFill>
                <a:schemeClr val="accent4">
                  <a:lumMod val="50000"/>
                </a:schemeClr>
              </a:solidFill>
              <a:latin typeface="+mn-lt"/>
            </a:endParaRPr>
          </a:p>
          <a:p>
            <a:endParaRPr lang="fr-FR" dirty="0"/>
          </a:p>
        </p:txBody>
      </p:sp>
      <p:graphicFrame>
        <p:nvGraphicFramePr>
          <p:cNvPr id="2" name="Objet 1">
            <a:extLst>
              <a:ext uri="{FF2B5EF4-FFF2-40B4-BE49-F238E27FC236}">
                <a16:creationId xmlns:a16="http://schemas.microsoft.com/office/drawing/2014/main" id="{8DD35519-94A6-396A-21D1-7FEA31354D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6249286"/>
              </p:ext>
            </p:extLst>
          </p:nvPr>
        </p:nvGraphicFramePr>
        <p:xfrm>
          <a:off x="7601349" y="473224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4" imgW="914400" imgH="771480" progId="AcroExch.Document.DC">
                  <p:embed/>
                </p:oleObj>
              </mc:Choice>
              <mc:Fallback>
                <p:oleObj name="Acrobat Document" showAsIcon="1" r:id="rId4" imgW="914400" imgH="771480" progId="AcroExch.Document.DC">
                  <p:embed/>
                  <p:pic>
                    <p:nvPicPr>
                      <p:cNvPr id="2" name="Objet 1">
                        <a:extLst>
                          <a:ext uri="{FF2B5EF4-FFF2-40B4-BE49-F238E27FC236}">
                            <a16:creationId xmlns:a16="http://schemas.microsoft.com/office/drawing/2014/main" id="{8DD35519-94A6-396A-21D1-7FEA31354DB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01349" y="4732243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946140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Pilotage de l’activité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06</a:t>
            </a:r>
            <a:r>
              <a:rPr lang="fr-FR" dirty="0"/>
              <a:t> - Annexe</a:t>
            </a:r>
          </a:p>
        </p:txBody>
      </p:sp>
      <p:graphicFrame>
        <p:nvGraphicFramePr>
          <p:cNvPr id="10" name="Diagramme 9">
            <a:extLst>
              <a:ext uri="{FF2B5EF4-FFF2-40B4-BE49-F238E27FC236}">
                <a16:creationId xmlns:a16="http://schemas.microsoft.com/office/drawing/2014/main" id="{62FD3CF6-262F-43BF-907D-80274F625F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5934615"/>
              </p:ext>
            </p:extLst>
          </p:nvPr>
        </p:nvGraphicFramePr>
        <p:xfrm>
          <a:off x="1331329" y="1445524"/>
          <a:ext cx="794189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D090D909-8AF2-4BD9-A96B-A41258AF3FD0}"/>
              </a:ext>
            </a:extLst>
          </p:cNvPr>
          <p:cNvSpPr/>
          <p:nvPr/>
        </p:nvSpPr>
        <p:spPr>
          <a:xfrm>
            <a:off x="1738624" y="5713384"/>
            <a:ext cx="717212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500" b="1" dirty="0"/>
              <a:t>(1) </a:t>
            </a:r>
            <a:r>
              <a:rPr lang="fr-FR" sz="500" dirty="0"/>
              <a:t>Offre de financement sans assurance avec apport obligatoire, réservée aux particuliers et valable pour tout achat de 100€ à 3 000€. Sous réserve d’acceptation du dossier client par Oney Bank. Votre client dispose d’un délai de 14 jours pour renoncer à son crédit. Exemple en 3 fois pour un achat de 150€, apport de 52,18€, puis 2 mensualités de 50€. Crédit sur 2 mois au TAEG fixe de 19,31%. Coût du financement 2,18€ dans la limite de 15€ maximum. Exemple en 4 fois pour un achat de 400€, apport de 108,80€, puis 3 mensualités de 100€. Crédit sur 3 mois au TAEG fixe de 19,61%. Coût du financement 8,80€, dans la limite de 30€ maximum. Exemple avec un achat effectué le 30/03/2021</a:t>
            </a:r>
          </a:p>
        </p:txBody>
      </p:sp>
      <p:pic>
        <p:nvPicPr>
          <p:cNvPr id="12" name="Graphique 8" descr="Tendance à la hausse (droite à gauche)">
            <a:extLst>
              <a:ext uri="{FF2B5EF4-FFF2-40B4-BE49-F238E27FC236}">
                <a16:creationId xmlns:a16="http://schemas.microsoft.com/office/drawing/2014/main" id="{90B045CC-CAE1-4723-B2CF-D092468D7780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43427" y="1184147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01050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ney_Business_Dev">
    <a:dk1>
      <a:srgbClr val="53565A"/>
    </a:dk1>
    <a:lt1>
      <a:srgbClr val="FFFFFF"/>
    </a:lt1>
    <a:dk2>
      <a:srgbClr val="53565A"/>
    </a:dk2>
    <a:lt2>
      <a:srgbClr val="FFFFFF"/>
    </a:lt2>
    <a:accent1>
      <a:srgbClr val="84BD06"/>
    </a:accent1>
    <a:accent2>
      <a:srgbClr val="13C7FF"/>
    </a:accent2>
    <a:accent3>
      <a:srgbClr val="FF0083"/>
    </a:accent3>
    <a:accent4>
      <a:srgbClr val="FFC80F"/>
    </a:accent4>
    <a:accent5>
      <a:srgbClr val="002B4C"/>
    </a:accent5>
    <a:accent6>
      <a:srgbClr val="6900FF"/>
    </a:accent6>
    <a:hlink>
      <a:srgbClr val="84BD06"/>
    </a:hlink>
    <a:folHlink>
      <a:srgbClr val="84BD06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ney_Business_Dev">
    <a:dk1>
      <a:srgbClr val="53565A"/>
    </a:dk1>
    <a:lt1>
      <a:srgbClr val="FFFFFF"/>
    </a:lt1>
    <a:dk2>
      <a:srgbClr val="53565A"/>
    </a:dk2>
    <a:lt2>
      <a:srgbClr val="FFFFFF"/>
    </a:lt2>
    <a:accent1>
      <a:srgbClr val="84BD06"/>
    </a:accent1>
    <a:accent2>
      <a:srgbClr val="13C7FF"/>
    </a:accent2>
    <a:accent3>
      <a:srgbClr val="FF0083"/>
    </a:accent3>
    <a:accent4>
      <a:srgbClr val="FFC80F"/>
    </a:accent4>
    <a:accent5>
      <a:srgbClr val="002B4C"/>
    </a:accent5>
    <a:accent6>
      <a:srgbClr val="6900FF"/>
    </a:accent6>
    <a:hlink>
      <a:srgbClr val="84BD06"/>
    </a:hlink>
    <a:folHlink>
      <a:srgbClr val="84BD06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ney_Business_Dev">
    <a:dk1>
      <a:srgbClr val="53565A"/>
    </a:dk1>
    <a:lt1>
      <a:srgbClr val="FFFFFF"/>
    </a:lt1>
    <a:dk2>
      <a:srgbClr val="53565A"/>
    </a:dk2>
    <a:lt2>
      <a:srgbClr val="FFFFFF"/>
    </a:lt2>
    <a:accent1>
      <a:srgbClr val="84BD06"/>
    </a:accent1>
    <a:accent2>
      <a:srgbClr val="13C7FF"/>
    </a:accent2>
    <a:accent3>
      <a:srgbClr val="FF0083"/>
    </a:accent3>
    <a:accent4>
      <a:srgbClr val="FFC80F"/>
    </a:accent4>
    <a:accent5>
      <a:srgbClr val="002B4C"/>
    </a:accent5>
    <a:accent6>
      <a:srgbClr val="6900FF"/>
    </a:accent6>
    <a:hlink>
      <a:srgbClr val="84BD06"/>
    </a:hlink>
    <a:folHlink>
      <a:srgbClr val="84BD06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11" ma:contentTypeDescription="Create a new document." ma:contentTypeScope="" ma:versionID="1fdd38cdd583d584efeaf7caf4c9dd5d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5b3e72cbce3e94d8abe10038ead05920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D8E0393-00B5-4312-B220-291C2C28F5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purl.org/dc/elements/1.1/"/>
    <ds:schemaRef ds:uri="http://schemas.microsoft.com/office/2006/metadata/properties"/>
    <ds:schemaRef ds:uri="http://purl.org/dc/terms/"/>
    <ds:schemaRef ds:uri="df2096ab-7d57-4ad3-817e-19c322fe2331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a6eaa20e-8785-4f6a-ad54-680d61602c4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5180</TotalTime>
  <Words>3455</Words>
  <Application>Microsoft Office PowerPoint</Application>
  <PresentationFormat>Grand écran</PresentationFormat>
  <Paragraphs>524</Paragraphs>
  <Slides>31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40" baseType="lpstr">
      <vt:lpstr>Arial</vt:lpstr>
      <vt:lpstr>Arial Black</vt:lpstr>
      <vt:lpstr>Calibri</vt:lpstr>
      <vt:lpstr>Cambria Math</vt:lpstr>
      <vt:lpstr>Montserrat</vt:lpstr>
      <vt:lpstr>Montserrat Black</vt:lpstr>
      <vt:lpstr>Wingdings</vt:lpstr>
      <vt:lpstr>Thème Office</vt:lpstr>
      <vt:lpstr>Acrobat Document</vt:lpstr>
      <vt:lpstr>Présentation  3X4X Oney en Pxoximité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ZINCK Yves [CEGEE]</cp:lastModifiedBy>
  <cp:revision>299</cp:revision>
  <dcterms:created xsi:type="dcterms:W3CDTF">2020-06-24T09:20:11Z</dcterms:created>
  <dcterms:modified xsi:type="dcterms:W3CDTF">2024-01-30T07:46:21Z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0x0101007CF08BC8829F314590D703EC1C666923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2023-01-06T17:56:58Z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