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lteau Vanessa" initials="CV" lastIdx="6" clrIdx="0">
    <p:extLst>
      <p:ext uri="{19B8F6BF-5375-455C-9EA6-DF929625EA0E}">
        <p15:presenceInfo xmlns:p15="http://schemas.microsoft.com/office/powerpoint/2012/main" userId="Calteau Vaness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0029"/>
    <a:srgbClr val="666666"/>
    <a:srgbClr val="E6E6E6"/>
    <a:srgbClr val="385D8A"/>
    <a:srgbClr val="D7E0F1"/>
    <a:srgbClr val="89AAD6"/>
    <a:srgbClr val="192D6D"/>
    <a:srgbClr val="A5C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>
        <p:scale>
          <a:sx n="77" d="100"/>
          <a:sy n="77" d="100"/>
        </p:scale>
        <p:origin x="1776" y="-11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0834C-CA2F-43EE-8FF7-5CAD901E5FE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2A50B-39AB-4D99-B08D-9453F8831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14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914900" y="8475133"/>
            <a:ext cx="1600200" cy="48683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6CD031-D4DB-42BE-93E7-D6A25A1B877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5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46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0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66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9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7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4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54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0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536021" y="8786283"/>
            <a:ext cx="3785958" cy="1841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257800" y="8695869"/>
            <a:ext cx="1600200" cy="486833"/>
          </a:xfrm>
          <a:prstGeom prst="rect">
            <a:avLst/>
          </a:prstGeom>
        </p:spPr>
        <p:txBody>
          <a:bodyPr/>
          <a:lstStyle/>
          <a:p>
            <a:fld id="{8A6CD031-D4DB-42BE-93E7-D6A25A1B877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5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373216" y="877781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A6CD031-D4DB-42BE-93E7-D6A25A1B877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MSIPCMContentMarking" descr="{&quot;HashCode&quot;:1644228579,&quot;Placement&quot;:&quot;Footer&quot;}">
            <a:extLst>
              <a:ext uri="{FF2B5EF4-FFF2-40B4-BE49-F238E27FC236}">
                <a16:creationId xmlns:a16="http://schemas.microsoft.com/office/drawing/2014/main" id="{539E1546-8BFB-4F38-BAD9-4EC2EDDCE701}"/>
              </a:ext>
            </a:extLst>
          </p:cNvPr>
          <p:cNvSpPr txBox="1"/>
          <p:nvPr userDrawn="1"/>
        </p:nvSpPr>
        <p:spPr>
          <a:xfrm>
            <a:off x="0" y="90354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403914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www.orias.fr/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hyperlink" Target="https://www.youtube.com/watch?v=YDp_e-WkOjI" TargetMode="External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C788D52-2BE4-4364-91E9-1C9A7BDA36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4" b="37184"/>
          <a:stretch/>
        </p:blipFill>
        <p:spPr>
          <a:xfrm>
            <a:off x="26023" y="-24868"/>
            <a:ext cx="6858000" cy="190770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34FCE6-97A2-41C9-8BAF-6D6EC5C4C28E}"/>
              </a:ext>
            </a:extLst>
          </p:cNvPr>
          <p:cNvSpPr txBox="1"/>
          <p:nvPr/>
        </p:nvSpPr>
        <p:spPr>
          <a:xfrm>
            <a:off x="531055" y="479960"/>
            <a:ext cx="5970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PROXIMITE</a:t>
            </a:r>
          </a:p>
          <a:p>
            <a:pPr algn="ctr"/>
            <a:r>
              <a:rPr lang="fr-FR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NOUVELLE SOLUTION DE PAIEMENT </a:t>
            </a:r>
          </a:p>
          <a:p>
            <a:pPr algn="ctr"/>
            <a:r>
              <a:rPr lang="fr-FR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3X4X</a:t>
            </a:r>
            <a:r>
              <a:rPr lang="fr-FR" sz="900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  <a:r>
              <a:rPr lang="fr-FR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100 % DIGITALISEE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8B8429-F369-4F69-9EA2-76D915299A7C}"/>
              </a:ext>
            </a:extLst>
          </p:cNvPr>
          <p:cNvSpPr/>
          <p:nvPr/>
        </p:nvSpPr>
        <p:spPr>
          <a:xfrm>
            <a:off x="177401" y="2280447"/>
            <a:ext cx="3218346" cy="1657526"/>
          </a:xfrm>
          <a:prstGeom prst="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E4F708-2B2C-42A0-838D-8B5EC18BB568}"/>
              </a:ext>
            </a:extLst>
          </p:cNvPr>
          <p:cNvSpPr txBox="1"/>
          <p:nvPr/>
        </p:nvSpPr>
        <p:spPr>
          <a:xfrm>
            <a:off x="151104" y="2289596"/>
            <a:ext cx="321834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BREF</a:t>
            </a:r>
          </a:p>
          <a:p>
            <a:endParaRPr lang="fr-FR" sz="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solution de paiement fractionné est largement plébiscitée par les commerçants et les consommateurs.</a:t>
            </a:r>
          </a:p>
          <a:p>
            <a:endParaRPr lang="fr-FR" sz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constat : les solutions TPE sur le marché sont souvent accompagnées d’un process lourd (formulaires, justificatifs, délais de traitement…).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622916-E18E-40F2-BA27-03C4FD115AD1}"/>
              </a:ext>
            </a:extLst>
          </p:cNvPr>
          <p:cNvSpPr/>
          <p:nvPr/>
        </p:nvSpPr>
        <p:spPr>
          <a:xfrm>
            <a:off x="656692" y="269776"/>
            <a:ext cx="5544616" cy="136815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B00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 : avec coins arrondis en diagonale 14">
            <a:extLst>
              <a:ext uri="{FF2B5EF4-FFF2-40B4-BE49-F238E27FC236}">
                <a16:creationId xmlns:a16="http://schemas.microsoft.com/office/drawing/2014/main" id="{19C05A0F-0B9C-4CE9-9301-69AFD9948CEA}"/>
              </a:ext>
            </a:extLst>
          </p:cNvPr>
          <p:cNvSpPr/>
          <p:nvPr/>
        </p:nvSpPr>
        <p:spPr>
          <a:xfrm>
            <a:off x="563177" y="1588191"/>
            <a:ext cx="5731646" cy="515559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Proposer une solution simple, digitale et selfcare »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206581-5974-43F0-8586-C0B0493D168C}"/>
              </a:ext>
            </a:extLst>
          </p:cNvPr>
          <p:cNvSpPr/>
          <p:nvPr/>
        </p:nvSpPr>
        <p:spPr>
          <a:xfrm>
            <a:off x="219814" y="4036391"/>
            <a:ext cx="6458706" cy="148742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8487D68-972A-4093-9171-56384869ECD9}"/>
              </a:ext>
            </a:extLst>
          </p:cNvPr>
          <p:cNvSpPr txBox="1"/>
          <p:nvPr/>
        </p:nvSpPr>
        <p:spPr>
          <a:xfrm>
            <a:off x="230820" y="4072228"/>
            <a:ext cx="6303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solution de paiement 3X4X devient synonyme d’un parcours d’achat simple, </a:t>
            </a:r>
          </a:p>
          <a:p>
            <a:pPr algn="ctr"/>
            <a:r>
              <a:rPr lang="fr-FR" sz="11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 commerçant comme pour le client :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B6B5FD3-5DF5-4482-8C0F-A696BDE11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2" y="4427984"/>
            <a:ext cx="483539" cy="48353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EED9293-0277-4BDC-9800-53FEC95EEB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487" y="4427984"/>
            <a:ext cx="583155" cy="58315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F292AE-7520-4784-ABA0-2C7F1FECF6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76" y="4505094"/>
            <a:ext cx="426946" cy="426946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63C687F-A559-419D-AFBF-A9552E03C99A}"/>
              </a:ext>
            </a:extLst>
          </p:cNvPr>
          <p:cNvSpPr txBox="1"/>
          <p:nvPr/>
        </p:nvSpPr>
        <p:spPr>
          <a:xfrm>
            <a:off x="628676" y="5021632"/>
            <a:ext cx="157590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Rapide, fluide </a:t>
            </a:r>
          </a:p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Et personnalisable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6442CC-24C9-4191-8B4E-589B068E4E46}"/>
              </a:ext>
            </a:extLst>
          </p:cNvPr>
          <p:cNvSpPr txBox="1"/>
          <p:nvPr/>
        </p:nvSpPr>
        <p:spPr>
          <a:xfrm>
            <a:off x="2422221" y="4922025"/>
            <a:ext cx="23461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100 % digitalisée </a:t>
            </a:r>
            <a:r>
              <a:rPr lang="fr-FR" sz="800" i="1" dirty="0">
                <a:latin typeface="Arial" panose="020B0604020202020204" pitchFamily="34" charset="0"/>
                <a:cs typeface="Arial" panose="020B0604020202020204" pitchFamily="34" charset="0"/>
              </a:rPr>
              <a:t>(2) </a:t>
            </a:r>
          </a:p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avec des validations en temps réel du dossier client acheteur</a:t>
            </a:r>
            <a:r>
              <a:rPr lang="fr-FR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(3)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58C3E51-7918-461F-966F-7BBA88152821}"/>
              </a:ext>
            </a:extLst>
          </p:cNvPr>
          <p:cNvSpPr txBox="1"/>
          <p:nvPr/>
        </p:nvSpPr>
        <p:spPr>
          <a:xfrm>
            <a:off x="4639333" y="4958117"/>
            <a:ext cx="19459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Garantie</a:t>
            </a:r>
          </a:p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contre la fraude et </a:t>
            </a:r>
          </a:p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le risque d’impayés</a:t>
            </a:r>
            <a:r>
              <a:rPr lang="fr-FR" sz="800" i="1" dirty="0"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BB0C42EE-3235-438C-B260-079C166FEB87}"/>
              </a:ext>
            </a:extLst>
          </p:cNvPr>
          <p:cNvCxnSpPr/>
          <p:nvPr/>
        </p:nvCxnSpPr>
        <p:spPr>
          <a:xfrm>
            <a:off x="2420888" y="4537871"/>
            <a:ext cx="0" cy="888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6F42A78E-851E-47AD-B0F1-4F9D64E28160}"/>
              </a:ext>
            </a:extLst>
          </p:cNvPr>
          <p:cNvCxnSpPr/>
          <p:nvPr/>
        </p:nvCxnSpPr>
        <p:spPr>
          <a:xfrm>
            <a:off x="4725144" y="4537871"/>
            <a:ext cx="0" cy="888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A9D01965-CF90-49BE-9C9B-1B58ECEE45CE}"/>
              </a:ext>
            </a:extLst>
          </p:cNvPr>
          <p:cNvSpPr/>
          <p:nvPr/>
        </p:nvSpPr>
        <p:spPr>
          <a:xfrm>
            <a:off x="3466431" y="5714350"/>
            <a:ext cx="3218346" cy="2890098"/>
          </a:xfrm>
          <a:prstGeom prst="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6856251-B8C0-4F88-AE9C-BE311798A1E3}"/>
              </a:ext>
            </a:extLst>
          </p:cNvPr>
          <p:cNvSpPr txBox="1"/>
          <p:nvPr/>
        </p:nvSpPr>
        <p:spPr>
          <a:xfrm>
            <a:off x="548680" y="5940152"/>
            <a:ext cx="252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Seuil des montants possibles</a:t>
            </a:r>
          </a:p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De 100 à 3000 €.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22CA79E-AA6C-47F0-A842-D211081CAA8D}"/>
              </a:ext>
            </a:extLst>
          </p:cNvPr>
          <p:cNvSpPr txBox="1"/>
          <p:nvPr/>
        </p:nvSpPr>
        <p:spPr>
          <a:xfrm>
            <a:off x="548680" y="6388214"/>
            <a:ext cx="2801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de paiements acceptés</a:t>
            </a:r>
          </a:p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Carte Bancaire Visa et MasterCard (hors Maestro, Electron et American Express), avec ou sans frais selon le choix du commerçant.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83BD63C-C999-428C-9093-34366BE06C96}"/>
              </a:ext>
            </a:extLst>
          </p:cNvPr>
          <p:cNvSpPr txBox="1"/>
          <p:nvPr/>
        </p:nvSpPr>
        <p:spPr>
          <a:xfrm>
            <a:off x="548680" y="7096093"/>
            <a:ext cx="28019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Sécurisation de la solution</a:t>
            </a:r>
          </a:p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Paiement par Carte Bancaire sécurisé et garantie contre la fraude. Oney prend en charge 100 % du risque client</a:t>
            </a:r>
            <a:r>
              <a:rPr lang="fr-FR" sz="1000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(4)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(fraude et impayés).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8C1CF03-F2B1-4B88-9D72-A3148814B704}"/>
              </a:ext>
            </a:extLst>
          </p:cNvPr>
          <p:cNvSpPr txBox="1"/>
          <p:nvPr/>
        </p:nvSpPr>
        <p:spPr>
          <a:xfrm>
            <a:off x="548680" y="7952537"/>
            <a:ext cx="35924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Versement des fonds aux professionnels</a:t>
            </a: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Sous 48h.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E6CCE6D-E3A7-46BE-80C9-D07BC45E5DEF}"/>
              </a:ext>
            </a:extLst>
          </p:cNvPr>
          <p:cNvSpPr txBox="1"/>
          <p:nvPr/>
        </p:nvSpPr>
        <p:spPr>
          <a:xfrm>
            <a:off x="548680" y="8415906"/>
            <a:ext cx="2801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DB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délai de rétractation</a:t>
            </a:r>
          </a:p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De 14 jours existe pour le client</a:t>
            </a:r>
            <a:endParaRPr lang="fr-FR" sz="1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7FFADCA-EE6A-4F67-A3FA-CACCD3724E02}"/>
              </a:ext>
            </a:extLst>
          </p:cNvPr>
          <p:cNvSpPr txBox="1"/>
          <p:nvPr/>
        </p:nvSpPr>
        <p:spPr>
          <a:xfrm>
            <a:off x="1032347" y="5636112"/>
            <a:ext cx="1360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L’OFFRE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BE5F052-F5A8-4E1E-94FA-F73DEAAE4D3A}"/>
              </a:ext>
            </a:extLst>
          </p:cNvPr>
          <p:cNvSpPr txBox="1"/>
          <p:nvPr/>
        </p:nvSpPr>
        <p:spPr>
          <a:xfrm>
            <a:off x="3561925" y="5659089"/>
            <a:ext cx="3218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TARIFICATION</a:t>
            </a:r>
          </a:p>
        </p:txBody>
      </p:sp>
      <p:pic>
        <p:nvPicPr>
          <p:cNvPr id="44" name="Graphique 43" descr="Coche">
            <a:extLst>
              <a:ext uri="{FF2B5EF4-FFF2-40B4-BE49-F238E27FC236}">
                <a16:creationId xmlns:a16="http://schemas.microsoft.com/office/drawing/2014/main" id="{D8BE250E-7309-42D2-BD8F-B9E93E99DA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93013" y="4572000"/>
            <a:ext cx="208100" cy="208100"/>
          </a:xfrm>
          <a:prstGeom prst="rect">
            <a:avLst/>
          </a:prstGeom>
        </p:spPr>
      </p:pic>
      <p:sp>
        <p:nvSpPr>
          <p:cNvPr id="47" name="Espace réservé du numéro de diapositive 46">
            <a:extLst>
              <a:ext uri="{FF2B5EF4-FFF2-40B4-BE49-F238E27FC236}">
                <a16:creationId xmlns:a16="http://schemas.microsoft.com/office/drawing/2014/main" id="{118A6C09-3D9B-4066-A359-4EC73F6D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8789616"/>
            <a:ext cx="1600200" cy="486833"/>
          </a:xfrm>
        </p:spPr>
        <p:txBody>
          <a:bodyPr/>
          <a:lstStyle/>
          <a:p>
            <a:fld id="{8A6CD031-D4DB-42BE-93E7-D6A25A1B8778}" type="slidenum">
              <a:rPr lang="en-US" smtClean="0">
                <a:solidFill>
                  <a:schemeClr val="tx1"/>
                </a:solidFill>
              </a:rPr>
              <a:pPr/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AD143B-B39D-47C3-811C-59B6BA068142}"/>
              </a:ext>
            </a:extLst>
          </p:cNvPr>
          <p:cNvSpPr/>
          <p:nvPr/>
        </p:nvSpPr>
        <p:spPr>
          <a:xfrm>
            <a:off x="4582582" y="2290235"/>
            <a:ext cx="1162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CONTEXTE</a:t>
            </a:r>
          </a:p>
        </p:txBody>
      </p:sp>
      <p:sp>
        <p:nvSpPr>
          <p:cNvPr id="35" name="Espace réservé du pied de page 4">
            <a:extLst>
              <a:ext uri="{FF2B5EF4-FFF2-40B4-BE49-F238E27FC236}">
                <a16:creationId xmlns:a16="http://schemas.microsoft.com/office/drawing/2014/main" id="{11048BCC-A66A-4213-803D-3B25E2CCCEAD}"/>
              </a:ext>
            </a:extLst>
          </p:cNvPr>
          <p:cNvSpPr txBox="1">
            <a:spLocks/>
          </p:cNvSpPr>
          <p:nvPr/>
        </p:nvSpPr>
        <p:spPr>
          <a:xfrm>
            <a:off x="363667" y="8933230"/>
            <a:ext cx="6120680" cy="4015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Janvier 2023– </a:t>
            </a:r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Document à destination unique des clients professionnels de la caisse d’Epargne. Ce document ne peut être transmis aux consommateurs.  </a:t>
            </a: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8044690-04D7-4949-A067-464FA563E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20366"/>
              </p:ext>
            </p:extLst>
          </p:nvPr>
        </p:nvGraphicFramePr>
        <p:xfrm>
          <a:off x="3483567" y="6084168"/>
          <a:ext cx="3184073" cy="24598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506">
                  <a:extLst>
                    <a:ext uri="{9D8B030D-6E8A-4147-A177-3AD203B41FA5}">
                      <a16:colId xmlns:a16="http://schemas.microsoft.com/office/drawing/2014/main" val="337216913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283177378"/>
                    </a:ext>
                  </a:extLst>
                </a:gridCol>
                <a:gridCol w="1081455">
                  <a:extLst>
                    <a:ext uri="{9D8B030D-6E8A-4147-A177-3AD203B41FA5}">
                      <a16:colId xmlns:a16="http://schemas.microsoft.com/office/drawing/2014/main" val="2060127141"/>
                    </a:ext>
                  </a:extLst>
                </a:gridCol>
              </a:tblGrid>
              <a:tr h="42135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Montants d’achats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de 100€ à 3000€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Frais clients final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(% montant TTC)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Frais commerçant</a:t>
                      </a:r>
                    </a:p>
                    <a:p>
                      <a:pPr algn="ctr"/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(% montant TTC)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13726"/>
                  </a:ext>
                </a:extLst>
              </a:tr>
              <a:tr h="474489"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Paiement en 3X </a:t>
                      </a:r>
                    </a:p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sans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3,11%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588743"/>
                  </a:ext>
                </a:extLst>
              </a:tr>
              <a:tr h="474489"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Paiement en 3X </a:t>
                      </a:r>
                    </a:p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avec frais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1,56% </a:t>
                      </a:r>
                    </a:p>
                    <a:p>
                      <a:pPr algn="ctr"/>
                      <a:r>
                        <a:rPr lang="fr-FR" sz="1000" i="1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max 25</a:t>
                      </a:r>
                      <a:r>
                        <a:rPr lang="fr-FR" sz="1000" i="1" dirty="0">
                          <a:solidFill>
                            <a:schemeClr val="tx1"/>
                          </a:solidFill>
                          <a:effectLst/>
                        </a:rPr>
                        <a:t>€)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1,55%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251199"/>
                  </a:ext>
                </a:extLst>
              </a:tr>
              <a:tr h="140508"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57539"/>
                  </a:ext>
                </a:extLst>
              </a:tr>
              <a:tr h="474489"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Paiement en 4X </a:t>
                      </a:r>
                    </a:p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sans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3,44%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859034"/>
                  </a:ext>
                </a:extLst>
              </a:tr>
              <a:tr h="474489"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Paiement en 4X</a:t>
                      </a:r>
                    </a:p>
                    <a:p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avec frais</a:t>
                      </a:r>
                    </a:p>
                  </a:txBody>
                  <a:tcPr marL="50800" marR="50800" marT="50800" marB="5080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2,34% </a:t>
                      </a:r>
                    </a:p>
                    <a:p>
                      <a:pPr algn="ctr"/>
                      <a:r>
                        <a:rPr lang="fr-FR" sz="1000" i="1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fr-FR" sz="1000" i="1">
                          <a:solidFill>
                            <a:schemeClr val="tx1"/>
                          </a:solidFill>
                          <a:effectLst/>
                        </a:rPr>
                        <a:t>max 50</a:t>
                      </a:r>
                      <a:r>
                        <a:rPr lang="fr-FR" sz="1000" i="1" dirty="0">
                          <a:solidFill>
                            <a:schemeClr val="tx1"/>
                          </a:solidFill>
                          <a:effectLst/>
                        </a:rPr>
                        <a:t>€)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1,55%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50800" marB="508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478110"/>
                  </a:ext>
                </a:extLst>
              </a:tr>
            </a:tbl>
          </a:graphicData>
        </a:graphic>
      </p:graphicFrame>
      <p:pic>
        <p:nvPicPr>
          <p:cNvPr id="43" name="Image 42">
            <a:extLst>
              <a:ext uri="{FF2B5EF4-FFF2-40B4-BE49-F238E27FC236}">
                <a16:creationId xmlns:a16="http://schemas.microsoft.com/office/drawing/2014/main" id="{2EED0E8A-6FAE-4E6D-AAA0-02D20DBAF0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733" y="5888945"/>
            <a:ext cx="442947" cy="2882366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7CDB1EA5-10D8-48CE-A425-76EE882B4E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0924" y="8653668"/>
            <a:ext cx="2533353" cy="2602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F3A948-10B4-4F5B-B50C-A37FDAF62F41}"/>
              </a:ext>
            </a:extLst>
          </p:cNvPr>
          <p:cNvSpPr/>
          <p:nvPr/>
        </p:nvSpPr>
        <p:spPr>
          <a:xfrm>
            <a:off x="3473245" y="2485830"/>
            <a:ext cx="3429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BPCE est monté au capital de Oney Bank </a:t>
            </a:r>
          </a:p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à hauteur de 50,1 %.</a:t>
            </a:r>
            <a:endParaRPr lang="fr-FR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B5748BA-6D43-49F9-BAE0-9858119757D8}"/>
              </a:ext>
            </a:extLst>
          </p:cNvPr>
          <p:cNvSpPr/>
          <p:nvPr/>
        </p:nvSpPr>
        <p:spPr>
          <a:xfrm>
            <a:off x="3335224" y="3124302"/>
            <a:ext cx="34807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666666"/>
                </a:solidFill>
                <a:latin typeface="Gill Sans MT" panose="020B0502020104020203" pitchFamily="34" charset="0"/>
              </a:rPr>
              <a:t>A QUI EST DESTINÉ CETTE OFFRE ? </a:t>
            </a:r>
          </a:p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La solution s’adresse aux clients professionnels et entreprises </a:t>
            </a:r>
            <a:r>
              <a:rPr lang="fr-FR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(2)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de proximité de la Caisse d’Epargne pour une clientèle d’acheteurs particuliers.</a:t>
            </a:r>
          </a:p>
        </p:txBody>
      </p:sp>
    </p:spTree>
    <p:extLst>
      <p:ext uri="{BB962C8B-B14F-4D97-AF65-F5344CB8AC3E}">
        <p14:creationId xmlns:p14="http://schemas.microsoft.com/office/powerpoint/2010/main" val="2117987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D1BC321-1C90-4822-A60F-3FF7EED85767}"/>
              </a:ext>
            </a:extLst>
          </p:cNvPr>
          <p:cNvSpPr txBox="1"/>
          <p:nvPr/>
        </p:nvSpPr>
        <p:spPr>
          <a:xfrm>
            <a:off x="653841" y="3842628"/>
            <a:ext cx="5445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SOUSCRIPTION À LA SOLUTION 3X4X ONEY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F2B0E5-8C2C-46D7-BBF6-7D9F5A1FCFEE}"/>
              </a:ext>
            </a:extLst>
          </p:cNvPr>
          <p:cNvSpPr txBox="1"/>
          <p:nvPr/>
        </p:nvSpPr>
        <p:spPr>
          <a:xfrm>
            <a:off x="99404" y="4211960"/>
            <a:ext cx="6624737" cy="769441"/>
          </a:xfrm>
          <a:prstGeom prst="rect">
            <a:avLst/>
          </a:prstGeom>
          <a:noFill/>
          <a:ln>
            <a:solidFill>
              <a:srgbClr val="DB0029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Votre lead est un lead de souscription. Vous conservez la relation commerciale avec votre client. </a:t>
            </a: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Votre client ne sera pas contacté par téléphone par BPCE Financement ou Oney.</a:t>
            </a: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En cas d’accord, votre client recevra directement par e-mail, son contrat à signer électroniquement de la part de Oney Bank.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B4BC7B-FD49-4D4B-9655-389CE7369D9D}"/>
              </a:ext>
            </a:extLst>
          </p:cNvPr>
          <p:cNvSpPr/>
          <p:nvPr/>
        </p:nvSpPr>
        <p:spPr>
          <a:xfrm>
            <a:off x="0" y="5887196"/>
            <a:ext cx="6864036" cy="8420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>
              <a:ln>
                <a:solidFill>
                  <a:srgbClr val="89AAD6"/>
                </a:solidFill>
              </a:ln>
              <a:solidFill>
                <a:srgbClr val="89AAD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D4B10A-8878-467F-8C69-FC1DB0776BEE}"/>
              </a:ext>
            </a:extLst>
          </p:cNvPr>
          <p:cNvSpPr/>
          <p:nvPr/>
        </p:nvSpPr>
        <p:spPr>
          <a:xfrm>
            <a:off x="1043" y="5870037"/>
            <a:ext cx="1700808" cy="133470"/>
          </a:xfrm>
          <a:prstGeom prst="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Le commerçant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2FCD48-918C-4415-B5FA-6B62ABB0A01B}"/>
              </a:ext>
            </a:extLst>
          </p:cNvPr>
          <p:cNvSpPr/>
          <p:nvPr/>
        </p:nvSpPr>
        <p:spPr>
          <a:xfrm>
            <a:off x="1701851" y="5870037"/>
            <a:ext cx="1700808" cy="133470"/>
          </a:xfrm>
          <a:prstGeom prst="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Le CC PRO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A55520-2E40-4A26-90D7-D402B1804D6D}"/>
              </a:ext>
            </a:extLst>
          </p:cNvPr>
          <p:cNvSpPr/>
          <p:nvPr/>
        </p:nvSpPr>
        <p:spPr>
          <a:xfrm>
            <a:off x="3402659" y="5870037"/>
            <a:ext cx="3456384" cy="133470"/>
          </a:xfrm>
          <a:prstGeom prst="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L’attaché commercial de BPCE Fi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3925999-A0C5-4895-A3ED-FE6295B6261C}"/>
              </a:ext>
            </a:extLst>
          </p:cNvPr>
          <p:cNvCxnSpPr>
            <a:cxnSpLocks/>
          </p:cNvCxnSpPr>
          <p:nvPr/>
        </p:nvCxnSpPr>
        <p:spPr>
          <a:xfrm>
            <a:off x="1692735" y="5954714"/>
            <a:ext cx="6075" cy="67535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5D03C70-4051-4DB7-A347-7BF14F987C12}"/>
              </a:ext>
            </a:extLst>
          </p:cNvPr>
          <p:cNvSpPr/>
          <p:nvPr/>
        </p:nvSpPr>
        <p:spPr>
          <a:xfrm>
            <a:off x="-4994" y="7218855"/>
            <a:ext cx="6869029" cy="10081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>
              <a:ln>
                <a:solidFill>
                  <a:srgbClr val="89AAD6"/>
                </a:solidFill>
              </a:ln>
              <a:solidFill>
                <a:srgbClr val="89AAD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0069D3-E05C-4775-81BD-3EA7E9503765}"/>
              </a:ext>
            </a:extLst>
          </p:cNvPr>
          <p:cNvSpPr/>
          <p:nvPr/>
        </p:nvSpPr>
        <p:spPr>
          <a:xfrm>
            <a:off x="-4993" y="7214839"/>
            <a:ext cx="6858000" cy="135865"/>
          </a:xfrm>
          <a:prstGeom prst="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Le commerçant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DB12C3B-6BE6-480B-8099-8A785089ADC0}"/>
              </a:ext>
            </a:extLst>
          </p:cNvPr>
          <p:cNvCxnSpPr>
            <a:cxnSpLocks/>
          </p:cNvCxnSpPr>
          <p:nvPr/>
        </p:nvCxnSpPr>
        <p:spPr>
          <a:xfrm>
            <a:off x="2195254" y="7357948"/>
            <a:ext cx="0" cy="7583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4963D76E-A194-4E05-99C4-777AAE311A99}"/>
              </a:ext>
            </a:extLst>
          </p:cNvPr>
          <p:cNvSpPr txBox="1"/>
          <p:nvPr/>
        </p:nvSpPr>
        <p:spPr>
          <a:xfrm>
            <a:off x="-3040" y="6006645"/>
            <a:ext cx="17555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S’adresse à son agence bancaire </a:t>
            </a:r>
          </a:p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Justificatifs :RIB et KBIS.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5C3BC2D-1F1E-43AE-A09B-69E05CB04D0F}"/>
              </a:ext>
            </a:extLst>
          </p:cNvPr>
          <p:cNvSpPr txBox="1"/>
          <p:nvPr/>
        </p:nvSpPr>
        <p:spPr>
          <a:xfrm>
            <a:off x="1659844" y="5997728"/>
            <a:ext cx="1755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Le CC PRO se connecte à Monexpert et saisit un lead de souscription pour le commerçant.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57C3D6F-4A19-44B8-A108-F0C986203F8B}"/>
              </a:ext>
            </a:extLst>
          </p:cNvPr>
          <p:cNvSpPr txBox="1"/>
          <p:nvPr/>
        </p:nvSpPr>
        <p:spPr>
          <a:xfrm>
            <a:off x="3376453" y="5992308"/>
            <a:ext cx="1800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Se connecte à Monexpert et récupère les données de la fiche lead commerçant.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92591E9-513D-4025-9A25-C7C4C3BF5BCC}"/>
              </a:ext>
            </a:extLst>
          </p:cNvPr>
          <p:cNvSpPr txBox="1"/>
          <p:nvPr/>
        </p:nvSpPr>
        <p:spPr>
          <a:xfrm>
            <a:off x="5207268" y="5976259"/>
            <a:ext cx="1703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Se connecte à la plateforme Oney pour enregistrer la demande et communique l’accord.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EAB6964-E726-4DEC-AB0F-52A4C7B40D90}"/>
              </a:ext>
            </a:extLst>
          </p:cNvPr>
          <p:cNvSpPr txBox="1"/>
          <p:nvPr/>
        </p:nvSpPr>
        <p:spPr>
          <a:xfrm>
            <a:off x="0" y="7350555"/>
            <a:ext cx="2204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Le commerçant reçoit un email l’invitant à signer électroniquement son contrat Oney sur son espace client.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294F45C-8AF0-4647-BC47-D27396DDE013}"/>
              </a:ext>
            </a:extLst>
          </p:cNvPr>
          <p:cNvSpPr txBox="1"/>
          <p:nvPr/>
        </p:nvSpPr>
        <p:spPr>
          <a:xfrm>
            <a:off x="2207879" y="7357948"/>
            <a:ext cx="2126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Le commerçant signe son contrat Oney en signature électronique.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F8A8E28-EBF9-46E1-A6BD-8EBFD4CAC8A5}"/>
              </a:ext>
            </a:extLst>
          </p:cNvPr>
          <p:cNvSpPr txBox="1"/>
          <p:nvPr/>
        </p:nvSpPr>
        <p:spPr>
          <a:xfrm>
            <a:off x="4395876" y="7350555"/>
            <a:ext cx="23543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Le commerçant et ses vendeurs reçoivent un autre email leur donnant accès à l’outil de financement pour proposer le 3X4X à leurs clients </a:t>
            </a:r>
          </a:p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sur le lieu de vente. </a:t>
            </a:r>
          </a:p>
        </p:txBody>
      </p:sp>
      <p:sp>
        <p:nvSpPr>
          <p:cNvPr id="33" name="Espace réservé du numéro de diapositive 32">
            <a:extLst>
              <a:ext uri="{FF2B5EF4-FFF2-40B4-BE49-F238E27FC236}">
                <a16:creationId xmlns:a16="http://schemas.microsoft.com/office/drawing/2014/main" id="{AD6F825B-F157-412F-B977-6875B2360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D031-D4DB-42BE-93E7-D6A25A1B8778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4BC35ACC-052F-49F4-9EE3-27C458A902E4}"/>
              </a:ext>
            </a:extLst>
          </p:cNvPr>
          <p:cNvCxnSpPr>
            <a:cxnSpLocks/>
          </p:cNvCxnSpPr>
          <p:nvPr/>
        </p:nvCxnSpPr>
        <p:spPr>
          <a:xfrm>
            <a:off x="4387454" y="7357948"/>
            <a:ext cx="0" cy="7583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B2D3AC1-DEF3-46B3-8A71-909A8948256B}"/>
              </a:ext>
            </a:extLst>
          </p:cNvPr>
          <p:cNvCxnSpPr>
            <a:cxnSpLocks/>
          </p:cNvCxnSpPr>
          <p:nvPr/>
        </p:nvCxnSpPr>
        <p:spPr>
          <a:xfrm>
            <a:off x="3412379" y="5960314"/>
            <a:ext cx="6075" cy="67535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DFB35F7-FBD2-47EE-832E-9EA1E9D1588B}"/>
              </a:ext>
            </a:extLst>
          </p:cNvPr>
          <p:cNvCxnSpPr>
            <a:cxnSpLocks/>
          </p:cNvCxnSpPr>
          <p:nvPr/>
        </p:nvCxnSpPr>
        <p:spPr>
          <a:xfrm flipH="1">
            <a:off x="5164812" y="6009421"/>
            <a:ext cx="2685" cy="6236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7016C305-5F1C-499E-AA73-3EDAE2CD582D}"/>
              </a:ext>
            </a:extLst>
          </p:cNvPr>
          <p:cNvSpPr txBox="1"/>
          <p:nvPr/>
        </p:nvSpPr>
        <p:spPr>
          <a:xfrm>
            <a:off x="689948" y="265313"/>
            <a:ext cx="553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666666"/>
                </a:solidFill>
              </a:rPr>
              <a:t>UNE SOLUTION ADAPTÉE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382C9C7-2A43-473E-908B-0B37EBB8330B}"/>
              </a:ext>
            </a:extLst>
          </p:cNvPr>
          <p:cNvSpPr txBox="1"/>
          <p:nvPr/>
        </p:nvSpPr>
        <p:spPr>
          <a:xfrm>
            <a:off x="420224" y="1259202"/>
            <a:ext cx="287019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Plug &amp; Play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, le commerçant dispose en quelques minutes, de l’application 3X4X pour faire souscrire ses clients.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Solution « prête à l’emploi »,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rapide à mettre en place.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Acceptation en temps réel</a:t>
            </a:r>
            <a:r>
              <a:rPr lang="fr-F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du dossier client.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Financement à 100 %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du montant de l’achat sous 48h.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Animation en magasin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à la main du commerçant.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Un reporting digital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sur l’application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Choix de la formule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« gratuite ou payante » pour ses clients.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C1D8582-B8CC-4012-BA06-E1B367F94BCD}"/>
              </a:ext>
            </a:extLst>
          </p:cNvPr>
          <p:cNvSpPr txBox="1"/>
          <p:nvPr/>
        </p:nvSpPr>
        <p:spPr>
          <a:xfrm>
            <a:off x="3822702" y="1234941"/>
            <a:ext cx="287019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Une transaction par carte Bancaire immédiate</a:t>
            </a:r>
            <a:r>
              <a:rPr lang="fr-FR" sz="800" i="1" dirty="0">
                <a:latin typeface="Arial" panose="020B0604020202020204" pitchFamily="34" charset="0"/>
                <a:cs typeface="Arial" panose="020B0604020202020204" pitchFamily="34" charset="0"/>
              </a:rPr>
              <a:t>(5).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Pas de papier</a:t>
            </a:r>
            <a:r>
              <a:rPr lang="fr-F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à remplir et à envoyer.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Une réponse immédiate.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Solution simple et rapide.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8E149C44-BF9A-4BB2-8CEF-D8B61B7B50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186" y="2168800"/>
            <a:ext cx="1743337" cy="1163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199C27-C4AB-46D1-B8F1-30F6B3DA4C31}"/>
              </a:ext>
            </a:extLst>
          </p:cNvPr>
          <p:cNvSpPr/>
          <p:nvPr/>
        </p:nvSpPr>
        <p:spPr>
          <a:xfrm>
            <a:off x="-14868" y="8193854"/>
            <a:ext cx="413105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500" i="1" dirty="0">
                <a:latin typeface="Calibri" panose="020F0502020204030204" pitchFamily="34" charset="0"/>
                <a:ea typeface="Calibri" panose="020F0502020204030204" pitchFamily="34" charset="0"/>
              </a:rPr>
              <a:t>(1) Offre de financement sans assurance avec apport obligatoire, réservée aux particuliers et valable pour tout achat de</a:t>
            </a:r>
            <a:r>
              <a:rPr lang="fr-FR" sz="5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500" i="1" dirty="0">
                <a:latin typeface="Calibri" panose="020F0502020204030204" pitchFamily="34" charset="0"/>
                <a:ea typeface="Calibri" panose="020F0502020204030204" pitchFamily="34" charset="0"/>
              </a:rPr>
              <a:t>100€ à 3 000€. Sous réserve d’acceptation du dossier client par Oney Bank. Votre client dispose d’un délai de 14 jours</a:t>
            </a:r>
            <a:r>
              <a:rPr lang="fr-FR" sz="5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500" i="1" dirty="0">
                <a:latin typeface="Calibri" panose="020F0502020204030204" pitchFamily="34" charset="0"/>
                <a:ea typeface="Calibri" panose="020F0502020204030204" pitchFamily="34" charset="0"/>
              </a:rPr>
              <a:t>pour renoncer à son crédit. </a:t>
            </a:r>
            <a:r>
              <a:rPr lang="fr-FR" sz="500" i="1" dirty="0">
                <a:latin typeface="Calibri" panose="020F0502020204030204" pitchFamily="34" charset="0"/>
              </a:rPr>
              <a:t>qui le remplira avec le client. Exemple en 3 fois pour un achat de 150 €, apport de 52,34€, puis 2 mensualités de 50 €. Crédit sur 2 mois au TAEG fixe de 20,89 %. Coût du financement 2,34 € dans la limite de 25 € maximum. Exemple en 4 fois pour un achat de 400 €, apport de 109,36 €, puis 3 mensualités de 100 €. Crédit sur 3 mois au TAEG fixe de 21,01 %. Coût du financement 9,36 €, dans la limite de 50 € maximum. Exemple avec un achat effectué le 06/01/2023.(2) En cas de nécessité un formulaire papier pourra être mis à disposition du commerçant </a:t>
            </a:r>
          </a:p>
          <a:p>
            <a:pPr algn="just"/>
            <a:r>
              <a:rPr lang="fr-FR" sz="500" i="1" dirty="0">
                <a:latin typeface="Calibri" panose="020F0502020204030204" pitchFamily="34" charset="0"/>
              </a:rPr>
              <a:t>(3) Sous réserve d’acceptation après analyse du dossier.</a:t>
            </a:r>
          </a:p>
          <a:p>
            <a:pPr algn="just"/>
            <a:r>
              <a:rPr lang="fr-FR" sz="500" i="1" dirty="0">
                <a:latin typeface="Calibri" panose="020F0502020204030204" pitchFamily="34" charset="0"/>
              </a:rPr>
              <a:t>(4) Dans la limite des conditions prévues au contrat signé entre Oney et le Commerçant </a:t>
            </a:r>
          </a:p>
          <a:p>
            <a:pPr algn="just"/>
            <a:r>
              <a:rPr lang="fr-FR" sz="500" i="1" dirty="0">
                <a:latin typeface="Calibri" panose="020F0502020204030204" pitchFamily="34" charset="0"/>
              </a:rPr>
              <a:t>(5) Carte bancaire émise en France et sa validité doit couvrir la durée du financement, hors carte à autorisation systématique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2E8165-5013-4FAA-841A-49D818585FE2}"/>
              </a:ext>
            </a:extLst>
          </p:cNvPr>
          <p:cNvSpPr/>
          <p:nvPr/>
        </p:nvSpPr>
        <p:spPr>
          <a:xfrm>
            <a:off x="1211430" y="8918592"/>
            <a:ext cx="501138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SzPts val="1100"/>
            </a:pPr>
            <a:r>
              <a:rPr lang="fr-FR" sz="500" i="1" dirty="0">
                <a:latin typeface="Arial" panose="020B0604020202020204" pitchFamily="34" charset="0"/>
                <a:cs typeface="Arial" panose="020B0604020202020204" pitchFamily="34" charset="0"/>
              </a:rPr>
              <a:t>Oney Bank SA au capital de 51 286 585€ - 34 Avenue de Flandre 59 170 Croix - 546 380 197 RCS Lille Métropole - n° Orias 07 023 261 </a:t>
            </a:r>
            <a:r>
              <a:rPr lang="fr-FR" sz="500" i="1" dirty="0">
                <a:latin typeface="Arial" panose="020B0604020202020204" pitchFamily="34" charset="0"/>
                <a:cs typeface="Arial" panose="020B0604020202020204" pitchFamily="34" charset="0"/>
                <a:hlinkClick r:id="rId3" tooltip="https://www.orias.f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www.orias.fr</a:t>
            </a:r>
            <a:endParaRPr lang="fr-FR" sz="5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4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80BF958-7EC2-44FC-B34A-9B7BB42D4438}"/>
              </a:ext>
            </a:extLst>
          </p:cNvPr>
          <p:cNvSpPr txBox="1"/>
          <p:nvPr/>
        </p:nvSpPr>
        <p:spPr>
          <a:xfrm>
            <a:off x="3567583" y="3339532"/>
            <a:ext cx="2952162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fr-FR" sz="1050" b="1" dirty="0"/>
              <a:t>Pour visualiser une démo du parcours commerçant &amp; client : </a:t>
            </a:r>
            <a:r>
              <a:rPr lang="fr-FR" sz="1100" b="1" dirty="0">
                <a:solidFill>
                  <a:srgbClr val="FF0000"/>
                </a:solidFill>
                <a:hlinkClick r:id="rId4" tooltip="https://www.youtube.com/watch?v=ydp_e-wkoj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ICI</a:t>
            </a:r>
            <a:endParaRPr lang="fr-FR" sz="1100" b="1" dirty="0">
              <a:solidFill>
                <a:srgbClr val="FF0000"/>
              </a:solidFill>
            </a:endParaRPr>
          </a:p>
          <a:p>
            <a:pPr algn="ctr"/>
            <a:endParaRPr lang="fr-FR" sz="1100" b="1" dirty="0">
              <a:highlight>
                <a:srgbClr val="FFFF00"/>
              </a:highlight>
            </a:endParaRPr>
          </a:p>
        </p:txBody>
      </p:sp>
      <p:sp>
        <p:nvSpPr>
          <p:cNvPr id="38" name="Espace réservé du pied de page 4">
            <a:extLst>
              <a:ext uri="{FF2B5EF4-FFF2-40B4-BE49-F238E27FC236}">
                <a16:creationId xmlns:a16="http://schemas.microsoft.com/office/drawing/2014/main" id="{874CDE68-BD2E-4F7C-B3FA-F8CD4C5F299D}"/>
              </a:ext>
            </a:extLst>
          </p:cNvPr>
          <p:cNvSpPr txBox="1">
            <a:spLocks/>
          </p:cNvSpPr>
          <p:nvPr/>
        </p:nvSpPr>
        <p:spPr>
          <a:xfrm>
            <a:off x="363667" y="8933230"/>
            <a:ext cx="6120680" cy="4015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Mai 2021 – </a:t>
            </a:r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Document à destination unique des clients professionnels de la caisse d’Epargne. Ce document ne peut être transmis aux consommateurs.  </a:t>
            </a: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142346F3-CC28-4F94-AEE7-3F4CA15EED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02" t="51791"/>
          <a:stretch/>
        </p:blipFill>
        <p:spPr>
          <a:xfrm>
            <a:off x="178251" y="5443798"/>
            <a:ext cx="6624737" cy="389810"/>
          </a:xfrm>
          <a:prstGeom prst="rect">
            <a:avLst/>
          </a:prstGeom>
          <a:ln>
            <a:noFill/>
          </a:ln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5161F727-58A9-4FBB-BA10-591AB56127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479" t="32965" r="13576" b="5147"/>
          <a:stretch/>
        </p:blipFill>
        <p:spPr>
          <a:xfrm>
            <a:off x="1006411" y="5148064"/>
            <a:ext cx="4810725" cy="266302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68D42364-7FA3-4198-B82E-F9CD2DCB86EC}"/>
              </a:ext>
            </a:extLst>
          </p:cNvPr>
          <p:cNvSpPr/>
          <p:nvPr/>
        </p:nvSpPr>
        <p:spPr>
          <a:xfrm>
            <a:off x="1211430" y="5459185"/>
            <a:ext cx="216024" cy="1848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A6BF765-535D-410E-9207-1195B8939444}"/>
              </a:ext>
            </a:extLst>
          </p:cNvPr>
          <p:cNvSpPr/>
          <p:nvPr/>
        </p:nvSpPr>
        <p:spPr>
          <a:xfrm>
            <a:off x="2663808" y="5460594"/>
            <a:ext cx="216024" cy="1848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9D39E2B-FEC9-42CE-8465-B069D954352F}"/>
              </a:ext>
            </a:extLst>
          </p:cNvPr>
          <p:cNvSpPr/>
          <p:nvPr/>
        </p:nvSpPr>
        <p:spPr>
          <a:xfrm>
            <a:off x="4116186" y="5460594"/>
            <a:ext cx="216024" cy="1848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4E9626B-37AD-49EB-9774-4DA7CC76EE03}"/>
              </a:ext>
            </a:extLst>
          </p:cNvPr>
          <p:cNvSpPr/>
          <p:nvPr/>
        </p:nvSpPr>
        <p:spPr>
          <a:xfrm>
            <a:off x="5538558" y="5459185"/>
            <a:ext cx="216024" cy="1848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4F4BBF4C-4972-4230-B44A-DC01CFC2BE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855" b="5081"/>
          <a:stretch/>
        </p:blipFill>
        <p:spPr>
          <a:xfrm>
            <a:off x="383465" y="6779621"/>
            <a:ext cx="5775281" cy="376202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8526B015-A8F0-4CE2-856E-4BFAAF95AC0E}"/>
              </a:ext>
            </a:extLst>
          </p:cNvPr>
          <p:cNvSpPr/>
          <p:nvPr/>
        </p:nvSpPr>
        <p:spPr>
          <a:xfrm>
            <a:off x="1747309" y="6795436"/>
            <a:ext cx="216024" cy="1848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989B4FF-44F2-4C1F-AF4A-A600857EE19A}"/>
              </a:ext>
            </a:extLst>
          </p:cNvPr>
          <p:cNvSpPr/>
          <p:nvPr/>
        </p:nvSpPr>
        <p:spPr>
          <a:xfrm>
            <a:off x="3232918" y="6795436"/>
            <a:ext cx="216024" cy="1848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F2632B2-A91B-4FFC-A476-A8933E52C018}"/>
              </a:ext>
            </a:extLst>
          </p:cNvPr>
          <p:cNvSpPr/>
          <p:nvPr/>
        </p:nvSpPr>
        <p:spPr>
          <a:xfrm>
            <a:off x="4730527" y="6788296"/>
            <a:ext cx="216024" cy="1848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3" name="Rectangle : avec coins rognés en diagonale 62">
            <a:extLst>
              <a:ext uri="{FF2B5EF4-FFF2-40B4-BE49-F238E27FC236}">
                <a16:creationId xmlns:a16="http://schemas.microsoft.com/office/drawing/2014/main" id="{C84F8E2D-C455-4E69-8EF4-594DE7AEE7CC}"/>
              </a:ext>
            </a:extLst>
          </p:cNvPr>
          <p:cNvSpPr/>
          <p:nvPr/>
        </p:nvSpPr>
        <p:spPr>
          <a:xfrm>
            <a:off x="3645024" y="668981"/>
            <a:ext cx="2765284" cy="369332"/>
          </a:xfrm>
          <a:prstGeom prst="snip2Diag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Pour les clients acheteurs</a:t>
            </a:r>
          </a:p>
        </p:txBody>
      </p:sp>
      <p:sp>
        <p:nvSpPr>
          <p:cNvPr id="64" name="Rectangle : avec coins rognés en diagonale 63">
            <a:extLst>
              <a:ext uri="{FF2B5EF4-FFF2-40B4-BE49-F238E27FC236}">
                <a16:creationId xmlns:a16="http://schemas.microsoft.com/office/drawing/2014/main" id="{039FA72A-DB91-4FB5-ACDE-7FCBFFC85FA0}"/>
              </a:ext>
            </a:extLst>
          </p:cNvPr>
          <p:cNvSpPr/>
          <p:nvPr/>
        </p:nvSpPr>
        <p:spPr>
          <a:xfrm>
            <a:off x="467634" y="657199"/>
            <a:ext cx="2765284" cy="369332"/>
          </a:xfrm>
          <a:prstGeom prst="snip2DiagRect">
            <a:avLst/>
          </a:prstGeom>
          <a:solidFill>
            <a:srgbClr val="DB002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Pour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les commerçants</a:t>
            </a: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9D6E6C1A-A2D9-4E8F-AE05-9856B6945C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015" y="521191"/>
            <a:ext cx="560602" cy="666662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196B63A4-8B48-49AC-8BF9-CAEFFA0516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2073" y="552263"/>
            <a:ext cx="497178" cy="653010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5F557E8C-DE75-43BE-974B-24691BD47F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6186" y="8481992"/>
            <a:ext cx="2533353" cy="26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018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1DB13F40-0C24-4498-9191-00DD78B68B5C}" vid="{69E9BF48-F89C-4BDA-96E4-CB76F77BF99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DF063ED5DFB0459A557595B005E4F4" ma:contentTypeVersion="0" ma:contentTypeDescription="Crée un document." ma:contentTypeScope="" ma:versionID="45366bb114911dd96d992504bcec3c4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F83B22-ADE0-4561-8AD4-A0047D7D0F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20F13F-76CA-4BBE-AD55-34027E3A12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989F5DC-1B6A-4062-8685-E3B0E35FBBF0}">
  <ds:schemaRefs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1049</TotalTime>
  <Words>958</Words>
  <Application>Microsoft Office PowerPoint</Application>
  <PresentationFormat>Affichage à l'écran (4:3)</PresentationFormat>
  <Paragraphs>111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Gill Sans MT</vt:lpstr>
      <vt:lpstr>Verdana</vt:lpstr>
      <vt:lpstr>Wingdings</vt:lpstr>
      <vt:lpstr>Thème Office</vt:lpstr>
      <vt:lpstr>Présentation PowerPoint</vt:lpstr>
      <vt:lpstr>Présentation PowerPoint</vt:lpstr>
    </vt:vector>
  </TitlesOfParts>
  <Company>Natixis SA.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Rodrigues De Barros Julie</dc:creator>
  <cp:lastModifiedBy>ZINCK Yves [CEGEE]</cp:lastModifiedBy>
  <cp:revision>86</cp:revision>
  <dcterms:created xsi:type="dcterms:W3CDTF">2021-04-19T08:11:34Z</dcterms:created>
  <dcterms:modified xsi:type="dcterms:W3CDTF">2023-05-11T06:16:34Z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e83a6fe-0b6e-4399-9d09-a1c8d8d5000c_Enabled">
    <vt:lpwstr>True</vt:lpwstr>
  </property>
  <property fmtid="{D5CDD505-2E9C-101B-9397-08002B2CF9AE}" pid="3" name="MSIP_Label_6e83a6fe-0b6e-4399-9d09-a1c8d8d5000c_SiteId">
    <vt:lpwstr>d5bb6d35-8a82-4329-b49a-5030bd6497ab</vt:lpwstr>
  </property>
  <property fmtid="{D5CDD505-2E9C-101B-9397-08002B2CF9AE}" pid="4" name="MSIP_Label_6e83a6fe-0b6e-4399-9d09-a1c8d8d5000c_Owner">
    <vt:lpwstr>julie.rodriguesdebarros@natixis.com</vt:lpwstr>
  </property>
  <property fmtid="{D5CDD505-2E9C-101B-9397-08002B2CF9AE}" pid="5" name="MSIP_Label_6e83a6fe-0b6e-4399-9d09-a1c8d8d5000c_SetDate">
    <vt:lpwstr>2021-04-19T08:42:04.7995942Z</vt:lpwstr>
  </property>
  <property fmtid="{D5CDD505-2E9C-101B-9397-08002B2CF9AE}" pid="6" name="MSIP_Label_6e83a6fe-0b6e-4399-9d09-a1c8d8d5000c_Name">
    <vt:lpwstr>C1 - Public Natixis</vt:lpwstr>
  </property>
  <property fmtid="{D5CDD505-2E9C-101B-9397-08002B2CF9AE}" pid="7" name="MSIP_Label_6e83a6fe-0b6e-4399-9d09-a1c8d8d5000c_Application">
    <vt:lpwstr>Microsoft Azure Information Protection</vt:lpwstr>
  </property>
  <property fmtid="{D5CDD505-2E9C-101B-9397-08002B2CF9AE}" pid="8" name="MSIP_Label_6e83a6fe-0b6e-4399-9d09-a1c8d8d5000c_ActionId">
    <vt:lpwstr>3a02b9e4-3e31-43ab-9457-a9db81c9a8af</vt:lpwstr>
  </property>
  <property fmtid="{D5CDD505-2E9C-101B-9397-08002B2CF9AE}" pid="9" name="MSIP_Label_6e83a6fe-0b6e-4399-9d09-a1c8d8d5000c_Extended_MSFT_Method">
    <vt:lpwstr>Manual</vt:lpwstr>
  </property>
  <property fmtid="{D5CDD505-2E9C-101B-9397-08002B2CF9AE}" pid="10" name="Sensitivity">
    <vt:lpwstr>C1 - Public Natixis</vt:lpwstr>
  </property>
  <property fmtid="{D5CDD505-2E9C-101B-9397-08002B2CF9AE}" pid="11" name="ContentTypeId">
    <vt:lpwstr>0x0101007DDF063ED5DFB0459A557595B005E4F4</vt:lpwstr>
  </property>
</Properties>
</file>