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1"/>
  </p:notesMasterIdLst>
  <p:handoutMasterIdLst>
    <p:handoutMasterId r:id="rId22"/>
  </p:handoutMasterIdLst>
  <p:sldIdLst>
    <p:sldId id="286" r:id="rId13"/>
    <p:sldId id="421" r:id="rId14"/>
    <p:sldId id="415" r:id="rId15"/>
    <p:sldId id="416" r:id="rId16"/>
    <p:sldId id="418" r:id="rId17"/>
    <p:sldId id="409" r:id="rId18"/>
    <p:sldId id="420" r:id="rId19"/>
    <p:sldId id="413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581D41"/>
    <a:srgbClr val="F7DAAF"/>
    <a:srgbClr val="A79C86"/>
    <a:srgbClr val="EA9922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 varScale="1">
        <p:scale>
          <a:sx n="101" d="100"/>
          <a:sy n="101" d="100"/>
        </p:scale>
        <p:origin x="1548" y="11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26/06/2020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6889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325F1-50B3-42EE-800F-0CBD9CCCC2A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940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828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14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monexpert.d.bbg/" TargetMode="Externa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erciaux.celca.caisse-epargne.fr/download/446/monexpert/18428/memo-monexpert.pdf" TargetMode="External"/><Relationship Id="rId4" Type="http://schemas.openxmlformats.org/officeDocument/2006/relationships/hyperlink" Target="http://commerciaux.celca.caisse-epargne.fr/download/446/monexpert/18427/2020-presentation-du-portail-monexpert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26 juin 2020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26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Lancement Mon Expert : Sollicitez les experts et laissez les convertir vos opportunités commerciales !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955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26 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974" y="4194433"/>
            <a:ext cx="3848100" cy="174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6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re 1">
            <a:extLst>
              <a:ext uri="{FF2B5EF4-FFF2-40B4-BE49-F238E27FC236}">
                <a16:creationId xmlns:a16="http://schemas.microsoft.com/office/drawing/2014/main" id="{5303216F-1400-420D-9139-22C518EF59F1}"/>
              </a:ext>
            </a:extLst>
          </p:cNvPr>
          <p:cNvSpPr txBox="1">
            <a:spLocks/>
          </p:cNvSpPr>
          <p:nvPr/>
        </p:nvSpPr>
        <p:spPr>
          <a:xfrm>
            <a:off x="1172360" y="1184749"/>
            <a:ext cx="7428581" cy="3105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cap="all" dirty="0">
                <a:solidFill>
                  <a:srgbClr val="581D74"/>
                </a:solidFill>
                <a:latin typeface="Arial"/>
              </a:rPr>
              <a:t>MONEXPERT : Portail de transfert de </a:t>
            </a:r>
            <a:r>
              <a:rPr lang="fr-FR" sz="1400" cap="all" dirty="0" err="1" smtClean="0">
                <a:solidFill>
                  <a:srgbClr val="581D74"/>
                </a:solidFill>
                <a:latin typeface="Arial"/>
              </a:rPr>
              <a:t>leaDs</a:t>
            </a:r>
            <a:r>
              <a:rPr lang="fr-FR" sz="1400" cap="all" dirty="0" smtClean="0">
                <a:solidFill>
                  <a:srgbClr val="581D74"/>
                </a:solidFill>
                <a:latin typeface="Arial"/>
              </a:rPr>
              <a:t> (contacts qualifies).</a:t>
            </a:r>
            <a:endParaRPr lang="fr-FR" sz="1400" cap="all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4A3818F-298D-4D0D-9783-F219576943BC}"/>
              </a:ext>
            </a:extLst>
          </p:cNvPr>
          <p:cNvSpPr txBox="1"/>
          <p:nvPr/>
        </p:nvSpPr>
        <p:spPr>
          <a:xfrm>
            <a:off x="511460" y="1630746"/>
            <a:ext cx="7747305" cy="13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fr-FR" sz="15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  <a:r>
              <a:rPr lang="fr-FR" sz="1500" b="1" cap="all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500" b="1" cap="all" dirty="0">
                <a:latin typeface="Arial" panose="020B0604020202020204" pitchFamily="34" charset="0"/>
                <a:cs typeface="Arial" panose="020B0604020202020204" pitchFamily="34" charset="0"/>
              </a:rPr>
              <a:t>=  </a:t>
            </a:r>
            <a:r>
              <a:rPr lang="fr-FR" sz="1500" cap="all" dirty="0">
                <a:latin typeface="Arial" panose="020B0604020202020204" pitchFamily="34" charset="0"/>
                <a:cs typeface="Arial" panose="020B0604020202020204" pitchFamily="34" charset="0"/>
              </a:rPr>
              <a:t>point d’entrée </a:t>
            </a:r>
            <a:r>
              <a:rPr lang="fr-FR" sz="1500" b="1" cap="all" dirty="0">
                <a:latin typeface="Arial" panose="020B0604020202020204" pitchFamily="34" charset="0"/>
                <a:cs typeface="Arial" panose="020B0604020202020204" pitchFamily="34" charset="0"/>
              </a:rPr>
              <a:t>unique</a:t>
            </a:r>
          </a:p>
          <a:p>
            <a:pPr algn="ctr"/>
            <a:endParaRPr lang="fr-FR" sz="105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050" cap="all" dirty="0">
                <a:latin typeface="Arial" panose="020B0604020202020204" pitchFamily="34" charset="0"/>
                <a:cs typeface="Arial" panose="020B0604020202020204" pitchFamily="34" charset="0"/>
              </a:rPr>
              <a:t>Pour solliciter </a:t>
            </a:r>
            <a:r>
              <a:rPr lang="fr-FR" sz="1050" b="1" cap="all" dirty="0">
                <a:latin typeface="Arial" panose="020B0604020202020204" pitchFamily="34" charset="0"/>
                <a:cs typeface="Arial" panose="020B0604020202020204" pitchFamily="34" charset="0"/>
              </a:rPr>
              <a:t>les experts des </a:t>
            </a:r>
            <a:r>
              <a:rPr lang="fr-FR" sz="105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paiements (Monétique et e-commerce), des titres de service, de E-COTIZ et de l’affacturage. </a:t>
            </a:r>
            <a:endParaRPr lang="fr-FR" sz="105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4575" lvl="6" indent="-257175">
              <a:buFont typeface="Wingdings" panose="05000000000000000000" pitchFamily="2" charset="2"/>
              <a:buChar char="§"/>
            </a:pPr>
            <a:endParaRPr lang="fr-FR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050" b="1" dirty="0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fr-FR" sz="105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  <a:r>
              <a:rPr lang="fr-FR" sz="1050" b="1" cap="all" dirty="0">
                <a:latin typeface="Arial" panose="020B0604020202020204" pitchFamily="34" charset="0"/>
                <a:cs typeface="Arial" panose="020B0604020202020204" pitchFamily="34" charset="0"/>
              </a:rPr>
              <a:t>, l’ expertise à portée de main !</a:t>
            </a:r>
            <a:endParaRPr lang="fr-FR" sz="825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788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375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849C02A-794E-46FC-82FB-BACCAB209566}"/>
              </a:ext>
            </a:extLst>
          </p:cNvPr>
          <p:cNvSpPr/>
          <p:nvPr/>
        </p:nvSpPr>
        <p:spPr>
          <a:xfrm>
            <a:off x="3815884" y="4043834"/>
            <a:ext cx="1667873" cy="4847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>
              <a:buClr>
                <a:srgbClr val="581D74"/>
              </a:buClr>
              <a:defRPr/>
            </a:pP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Vos </a:t>
            </a:r>
            <a:r>
              <a:rPr lang="fr-FR" sz="1050" b="1" kern="0" dirty="0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EXPERTS </a:t>
            </a:r>
            <a:r>
              <a:rPr lang="fr-FR" sz="1050" b="1" kern="0" cap="all" dirty="0" err="1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MéTIERS</a:t>
            </a:r>
            <a:r>
              <a:rPr lang="fr-FR" sz="1050" b="1" kern="0" cap="all" dirty="0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 HABITUELS</a:t>
            </a:r>
            <a:r>
              <a:rPr lang="fr-FR" sz="1050" b="1" kern="0" dirty="0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 </a:t>
            </a: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reçoivent et traitent les leads transmis.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14F14EF-DE7E-4EBD-8AF1-D4FC4BD31AE6}"/>
              </a:ext>
            </a:extLst>
          </p:cNvPr>
          <p:cNvCxnSpPr/>
          <p:nvPr/>
        </p:nvCxnSpPr>
        <p:spPr>
          <a:xfrm flipV="1">
            <a:off x="6510430" y="3489734"/>
            <a:ext cx="0" cy="1620000"/>
          </a:xfrm>
          <a:prstGeom prst="line">
            <a:avLst/>
          </a:prstGeom>
          <a:ln w="28575" cmpd="sng">
            <a:solidFill>
              <a:schemeClr val="accent3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E239A79-77BE-4906-BC9E-655951727873}"/>
              </a:ext>
            </a:extLst>
          </p:cNvPr>
          <p:cNvGrpSpPr/>
          <p:nvPr/>
        </p:nvGrpSpPr>
        <p:grpSpPr>
          <a:xfrm>
            <a:off x="6542592" y="2671076"/>
            <a:ext cx="1108191" cy="1137168"/>
            <a:chOff x="2721924" y="1047538"/>
            <a:chExt cx="1692000" cy="1692000"/>
          </a:xfrm>
          <a:solidFill>
            <a:schemeClr val="accent3"/>
          </a:solidFill>
        </p:grpSpPr>
        <p:sp>
          <p:nvSpPr>
            <p:cNvPr id="49" name="Shape 12">
              <a:extLst>
                <a:ext uri="{FF2B5EF4-FFF2-40B4-BE49-F238E27FC236}">
                  <a16:creationId xmlns:a16="http://schemas.microsoft.com/office/drawing/2014/main" id="{8B586B37-2F7B-423D-BB65-B2DD4C8D1FCC}"/>
                </a:ext>
              </a:extLst>
            </p:cNvPr>
            <p:cNvSpPr/>
            <p:nvPr/>
          </p:nvSpPr>
          <p:spPr>
            <a:xfrm>
              <a:off x="2721924" y="1047538"/>
              <a:ext cx="1692000" cy="1692000"/>
            </a:xfrm>
            <a:prstGeom prst="ellipse">
              <a:avLst/>
            </a:prstGeom>
            <a:grpFill/>
            <a:ln w="762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pPr defTabSz="685800">
                <a:defRPr/>
              </a:pPr>
              <a:endParaRPr sz="825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Shape 190">
              <a:extLst>
                <a:ext uri="{FF2B5EF4-FFF2-40B4-BE49-F238E27FC236}">
                  <a16:creationId xmlns:a16="http://schemas.microsoft.com/office/drawing/2014/main" id="{7DD01AE1-9E54-4922-89DF-2DDDA7F236A6}"/>
                </a:ext>
              </a:extLst>
            </p:cNvPr>
            <p:cNvSpPr txBox="1">
              <a:spLocks/>
            </p:cNvSpPr>
            <p:nvPr/>
          </p:nvSpPr>
          <p:spPr>
            <a:xfrm>
              <a:off x="2902580" y="1679547"/>
              <a:ext cx="1438311" cy="412149"/>
            </a:xfrm>
            <a:prstGeom prst="rect">
              <a:avLst/>
            </a:prstGeom>
            <a:grpFill/>
          </p:spPr>
          <p:txBody>
            <a:bodyPr vert="horz" wrap="squar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 defTabSz="685800">
                <a:defRPr/>
              </a:pPr>
              <a:r>
                <a:rPr lang="en-US" sz="1800" kern="0" dirty="0">
                  <a:solidFill>
                    <a:srgbClr val="FFFFFF"/>
                  </a:solidFill>
                  <a:ea typeface="Cabin"/>
                  <a:cs typeface="Arial" panose="020B0604020202020204" pitchFamily="34" charset="0"/>
                  <a:sym typeface="Cabin"/>
                </a:rPr>
                <a:t>EFFICACE</a:t>
              </a:r>
              <a:endParaRPr lang="fr-FR" sz="1800" kern="0" dirty="0">
                <a:solidFill>
                  <a:srgbClr val="FFFFFF"/>
                </a:solidFill>
                <a:ea typeface="Cabin"/>
                <a:cs typeface="Arial" panose="020B0604020202020204" pitchFamily="34" charset="0"/>
                <a:sym typeface="Cabin"/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122CFAF-4E77-456F-801D-62C7E59A3A92}"/>
              </a:ext>
            </a:extLst>
          </p:cNvPr>
          <p:cNvGrpSpPr/>
          <p:nvPr/>
        </p:nvGrpSpPr>
        <p:grpSpPr>
          <a:xfrm>
            <a:off x="1021416" y="2723111"/>
            <a:ext cx="1102874" cy="1125309"/>
            <a:chOff x="4558224" y="1002129"/>
            <a:chExt cx="1692000" cy="16920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5" name="Shape 12">
              <a:extLst>
                <a:ext uri="{FF2B5EF4-FFF2-40B4-BE49-F238E27FC236}">
                  <a16:creationId xmlns:a16="http://schemas.microsoft.com/office/drawing/2014/main" id="{53179A6F-84F8-45BC-B08C-15975D7D14A8}"/>
                </a:ext>
              </a:extLst>
            </p:cNvPr>
            <p:cNvSpPr/>
            <p:nvPr/>
          </p:nvSpPr>
          <p:spPr>
            <a:xfrm>
              <a:off x="4558224" y="1002129"/>
              <a:ext cx="1692000" cy="1692000"/>
            </a:xfrm>
            <a:prstGeom prst="ellipse">
              <a:avLst/>
            </a:prstGeom>
            <a:grpFill/>
            <a:ln w="762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pPr defTabSz="685800">
                <a:defRPr/>
              </a:pPr>
              <a:endParaRPr sz="825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Shape 190">
              <a:extLst>
                <a:ext uri="{FF2B5EF4-FFF2-40B4-BE49-F238E27FC236}">
                  <a16:creationId xmlns:a16="http://schemas.microsoft.com/office/drawing/2014/main" id="{62A14013-DABC-446E-BB41-544816E03B33}"/>
                </a:ext>
              </a:extLst>
            </p:cNvPr>
            <p:cNvSpPr txBox="1">
              <a:spLocks/>
            </p:cNvSpPr>
            <p:nvPr/>
          </p:nvSpPr>
          <p:spPr>
            <a:xfrm>
              <a:off x="4741078" y="1655695"/>
              <a:ext cx="1318179" cy="416492"/>
            </a:xfrm>
            <a:prstGeom prst="rect">
              <a:avLst/>
            </a:prstGeom>
            <a:grpFill/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 defTabSz="685800">
                <a:defRPr/>
              </a:pPr>
              <a:r>
                <a:rPr lang="fr-FR" sz="1800" kern="0" dirty="0">
                  <a:solidFill>
                    <a:srgbClr val="FFFFFF"/>
                  </a:solidFill>
                  <a:latin typeface="Arial" panose="020B0604020202020204" pitchFamily="34" charset="0"/>
                  <a:ea typeface="Cabin"/>
                  <a:cs typeface="Arial" panose="020B0604020202020204" pitchFamily="34" charset="0"/>
                  <a:sym typeface="Cabin"/>
                </a:rPr>
                <a:t>SIMPLE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D76DF5E7-A842-4A33-9EE3-086AD84572ED}"/>
              </a:ext>
            </a:extLst>
          </p:cNvPr>
          <p:cNvGrpSpPr/>
          <p:nvPr/>
        </p:nvGrpSpPr>
        <p:grpSpPr>
          <a:xfrm>
            <a:off x="3790165" y="2723111"/>
            <a:ext cx="1194263" cy="1137168"/>
            <a:chOff x="7113127" y="982326"/>
            <a:chExt cx="1692000" cy="1692000"/>
          </a:xfrm>
        </p:grpSpPr>
        <p:sp>
          <p:nvSpPr>
            <p:cNvPr id="58" name="Shape 12">
              <a:extLst>
                <a:ext uri="{FF2B5EF4-FFF2-40B4-BE49-F238E27FC236}">
                  <a16:creationId xmlns:a16="http://schemas.microsoft.com/office/drawing/2014/main" id="{BAE318CE-1184-43EB-9A8B-709024AFBE62}"/>
                </a:ext>
              </a:extLst>
            </p:cNvPr>
            <p:cNvSpPr/>
            <p:nvPr/>
          </p:nvSpPr>
          <p:spPr>
            <a:xfrm>
              <a:off x="7113127" y="982326"/>
              <a:ext cx="1692000" cy="1692000"/>
            </a:xfrm>
            <a:prstGeom prst="ellipse">
              <a:avLst/>
            </a:prstGeom>
            <a:solidFill>
              <a:schemeClr val="accent4"/>
            </a:solidFill>
            <a:ln w="762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pPr defTabSz="685800">
                <a:defRPr/>
              </a:pPr>
              <a:endParaRPr sz="825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Shape 190">
              <a:extLst>
                <a:ext uri="{FF2B5EF4-FFF2-40B4-BE49-F238E27FC236}">
                  <a16:creationId xmlns:a16="http://schemas.microsoft.com/office/drawing/2014/main" id="{29CF8332-8F32-4D12-B2E7-DE4C33E36332}"/>
                </a:ext>
              </a:extLst>
            </p:cNvPr>
            <p:cNvSpPr txBox="1">
              <a:spLocks/>
            </p:cNvSpPr>
            <p:nvPr/>
          </p:nvSpPr>
          <p:spPr>
            <a:xfrm>
              <a:off x="7368651" y="1622255"/>
              <a:ext cx="1180970" cy="412149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2000" b="1" i="0" u="none" strike="noStrike" cap="all" baseline="0">
                  <a:solidFill>
                    <a:schemeClr val="accent1"/>
                  </a:solidFill>
                  <a:latin typeface="Arial Narrow" panose="020B0606020202030204" pitchFamily="34" charset="0"/>
                  <a:ea typeface="Arial Narrow" panose="020B0606020202030204" pitchFamily="34" charset="0"/>
                  <a:cs typeface="Arial"/>
                  <a:sym typeface="Arial"/>
                </a:defRPr>
              </a:lvl1pPr>
            </a:lstStyle>
            <a:p>
              <a:pPr algn="ctr" defTabSz="685800">
                <a:defRPr/>
              </a:pPr>
              <a:r>
                <a:rPr lang="en-US" sz="1800" kern="0" dirty="0">
                  <a:solidFill>
                    <a:srgbClr val="FFFFFF"/>
                  </a:solidFill>
                  <a:latin typeface="Arial" panose="020B0604020202020204" pitchFamily="34" charset="0"/>
                  <a:ea typeface="Cabin"/>
                  <a:cs typeface="Arial" panose="020B0604020202020204" pitchFamily="34" charset="0"/>
                  <a:sym typeface="Cabin"/>
                </a:rPr>
                <a:t>FACILE</a:t>
              </a:r>
            </a:p>
          </p:txBody>
        </p:sp>
      </p:grp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6FF1367E-0319-4EDA-A3A2-AC82690DBDA0}"/>
              </a:ext>
            </a:extLst>
          </p:cNvPr>
          <p:cNvCxnSpPr>
            <a:cxnSpLocks/>
          </p:cNvCxnSpPr>
          <p:nvPr/>
        </p:nvCxnSpPr>
        <p:spPr>
          <a:xfrm flipV="1">
            <a:off x="988906" y="3556999"/>
            <a:ext cx="8042" cy="1513947"/>
          </a:xfrm>
          <a:prstGeom prst="line">
            <a:avLst/>
          </a:prstGeom>
          <a:ln w="28575" cmpd="sng">
            <a:solidFill>
              <a:schemeClr val="accent2">
                <a:lumMod val="40000"/>
                <a:lumOff val="60000"/>
              </a:schemeClr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DCA21541-603B-4BA1-BD28-D734A1FE86B5}"/>
              </a:ext>
            </a:extLst>
          </p:cNvPr>
          <p:cNvCxnSpPr>
            <a:cxnSpLocks/>
          </p:cNvCxnSpPr>
          <p:nvPr/>
        </p:nvCxnSpPr>
        <p:spPr>
          <a:xfrm flipV="1">
            <a:off x="3740139" y="3556999"/>
            <a:ext cx="0" cy="1439427"/>
          </a:xfrm>
          <a:prstGeom prst="line">
            <a:avLst/>
          </a:prstGeom>
          <a:ln w="28575" cmpd="sng">
            <a:solidFill>
              <a:schemeClr val="accent4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8C86CE0-C3FB-416C-8FEF-1C60EC9159B5}"/>
              </a:ext>
            </a:extLst>
          </p:cNvPr>
          <p:cNvCxnSpPr>
            <a:cxnSpLocks/>
          </p:cNvCxnSpPr>
          <p:nvPr/>
        </p:nvCxnSpPr>
        <p:spPr>
          <a:xfrm>
            <a:off x="511460" y="1495343"/>
            <a:ext cx="808948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E150A9EA-AE4A-4308-904C-952450DC8AEB}"/>
              </a:ext>
            </a:extLst>
          </p:cNvPr>
          <p:cNvSpPr/>
          <p:nvPr/>
        </p:nvSpPr>
        <p:spPr>
          <a:xfrm>
            <a:off x="202662" y="5332671"/>
            <a:ext cx="1168020" cy="396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E6D9DB-BC9C-41FB-A11D-D7998C67FC45}"/>
              </a:ext>
            </a:extLst>
          </p:cNvPr>
          <p:cNvSpPr/>
          <p:nvPr/>
        </p:nvSpPr>
        <p:spPr>
          <a:xfrm>
            <a:off x="7625067" y="5369083"/>
            <a:ext cx="1419131" cy="60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2C8D7F-A91D-448D-8245-8822EBE85489}"/>
              </a:ext>
            </a:extLst>
          </p:cNvPr>
          <p:cNvSpPr/>
          <p:nvPr/>
        </p:nvSpPr>
        <p:spPr>
          <a:xfrm>
            <a:off x="1054684" y="3978363"/>
            <a:ext cx="1558114" cy="807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>
              <a:spcBef>
                <a:spcPts val="450"/>
              </a:spcBef>
              <a:defRPr/>
            </a:pP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Un </a:t>
            </a:r>
            <a:r>
              <a:rPr lang="fr-FR" sz="1050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  <a:sym typeface="Arial"/>
              </a:rPr>
              <a:t>OUTIL UNIQUE </a:t>
            </a: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et un </a:t>
            </a:r>
            <a:r>
              <a:rPr lang="fr-FR" sz="1050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  <a:sym typeface="Arial"/>
              </a:rPr>
              <a:t>PROCESS COMMUN </a:t>
            </a:r>
            <a:r>
              <a:rPr lang="fr-FR" sz="1050" b="1" kern="0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  <a:sym typeface="Arial"/>
              </a:rPr>
              <a:t> à </a:t>
            </a:r>
            <a:r>
              <a:rPr lang="fr-FR" sz="1050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  <a:sym typeface="Arial"/>
              </a:rPr>
              <a:t>NP, NIT, NIE et FACTOR</a:t>
            </a:r>
            <a:r>
              <a:rPr lang="fr-FR" sz="1050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  <a:cs typeface="Arial"/>
                <a:sym typeface="Arial"/>
              </a:rPr>
              <a:t> </a:t>
            </a: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pour la transmission de vos leads.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C293A7-DE1D-4796-83A1-CC7D9985CE15}"/>
              </a:ext>
            </a:extLst>
          </p:cNvPr>
          <p:cNvSpPr/>
          <p:nvPr/>
        </p:nvSpPr>
        <p:spPr>
          <a:xfrm>
            <a:off x="976829" y="5237712"/>
            <a:ext cx="155811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>
              <a:spcBef>
                <a:spcPts val="450"/>
              </a:spcBef>
              <a:defRPr/>
            </a:pPr>
            <a:r>
              <a:rPr lang="fr-FR" sz="1350" b="1" kern="0" dirty="0">
                <a:solidFill>
                  <a:schemeClr val="accent2"/>
                </a:solidFill>
                <a:latin typeface="Arial"/>
                <a:cs typeface="Arial"/>
                <a:sym typeface="Arial"/>
              </a:rPr>
              <a:t>C’est plus simple pour le conseiller.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56869D-3055-4903-9B99-5063BCEB5807}"/>
              </a:ext>
            </a:extLst>
          </p:cNvPr>
          <p:cNvSpPr/>
          <p:nvPr/>
        </p:nvSpPr>
        <p:spPr>
          <a:xfrm>
            <a:off x="3740140" y="5159555"/>
            <a:ext cx="1967747" cy="623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>
              <a:spcBef>
                <a:spcPts val="450"/>
              </a:spcBef>
              <a:defRPr/>
            </a:pPr>
            <a:r>
              <a:rPr lang="fr-FR" sz="1350" b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La mise en relation avec l’expert métier est facilitée.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94A25A9-DF89-479B-B0CC-FBAC54878F9E}"/>
              </a:ext>
            </a:extLst>
          </p:cNvPr>
          <p:cNvSpPr/>
          <p:nvPr/>
        </p:nvSpPr>
        <p:spPr>
          <a:xfrm>
            <a:off x="6660913" y="3930560"/>
            <a:ext cx="1477400" cy="1131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>
              <a:spcBef>
                <a:spcPts val="450"/>
              </a:spcBef>
              <a:defRPr/>
            </a:pP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Grâce au </a:t>
            </a:r>
            <a:r>
              <a:rPr lang="fr-FR" sz="1050" b="1" kern="0" dirty="0">
                <a:solidFill>
                  <a:schemeClr val="accent3"/>
                </a:solidFill>
                <a:latin typeface="Arial"/>
                <a:cs typeface="Arial"/>
                <a:sym typeface="Arial"/>
              </a:rPr>
              <a:t>REPORTING </a:t>
            </a: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et à la </a:t>
            </a:r>
            <a:r>
              <a:rPr lang="fr-FR" sz="1050" b="1" kern="0" dirty="0">
                <a:solidFill>
                  <a:schemeClr val="accent3"/>
                </a:solidFill>
                <a:latin typeface="Arial"/>
                <a:cs typeface="Arial"/>
                <a:sym typeface="Arial"/>
              </a:rPr>
              <a:t>MISE À JOUR DU STATUT </a:t>
            </a:r>
            <a:r>
              <a:rPr lang="fr-FR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du lead à chaque étape clé, vous pouvez suivre l’activité commerciale et la prise en charge des leads.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47A50A-6FAD-434E-8A77-DF2746D32A1D}"/>
              </a:ext>
            </a:extLst>
          </p:cNvPr>
          <p:cNvSpPr/>
          <p:nvPr/>
        </p:nvSpPr>
        <p:spPr>
          <a:xfrm>
            <a:off x="6660914" y="5278636"/>
            <a:ext cx="1967747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>
              <a:spcBef>
                <a:spcPts val="450"/>
              </a:spcBef>
              <a:defRPr/>
            </a:pPr>
            <a:r>
              <a:rPr lang="fr-FR" sz="1350" b="1" kern="0" dirty="0">
                <a:solidFill>
                  <a:schemeClr val="accent3"/>
                </a:solidFill>
                <a:latin typeface="Arial"/>
                <a:cs typeface="Arial"/>
                <a:sym typeface="Arial"/>
              </a:rPr>
              <a:t>Des moyens pour gagner en efficacité.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Qu’est ce que mon expert ?</a:t>
            </a:r>
            <a:endParaRPr lang="fr-FR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1" name="Rectangle 30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80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2F46ED5C-C0E0-4CBA-92DD-B4874496039A}"/>
              </a:ext>
            </a:extLst>
          </p:cNvPr>
          <p:cNvSpPr/>
          <p:nvPr/>
        </p:nvSpPr>
        <p:spPr>
          <a:xfrm>
            <a:off x="251639" y="1703721"/>
            <a:ext cx="3472415" cy="47747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AE36A190-58CB-4751-836C-D4708C298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643" y="2566247"/>
            <a:ext cx="5124838" cy="2725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6" name="Titre 1">
            <a:extLst>
              <a:ext uri="{FF2B5EF4-FFF2-40B4-BE49-F238E27FC236}">
                <a16:creationId xmlns:a16="http://schemas.microsoft.com/office/drawing/2014/main" id="{8F5506C1-C383-4BE6-A70C-1E419D739D25}"/>
              </a:ext>
            </a:extLst>
          </p:cNvPr>
          <p:cNvSpPr txBox="1">
            <a:spLocks/>
          </p:cNvSpPr>
          <p:nvPr/>
        </p:nvSpPr>
        <p:spPr>
          <a:xfrm>
            <a:off x="507097" y="1787323"/>
            <a:ext cx="3376445" cy="34089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b="0" dirty="0">
                <a:solidFill>
                  <a:schemeClr val="tx1"/>
                </a:solidFill>
                <a:latin typeface="Arial"/>
              </a:rPr>
              <a:t>Le conseiller ou chargé d’affaires choisit son besoin d’expertise et sollicite l’équipe dédiée.</a:t>
            </a:r>
            <a:endParaRPr lang="fr-FR" sz="1200" b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53" name="Titre 1">
            <a:extLst>
              <a:ext uri="{FF2B5EF4-FFF2-40B4-BE49-F238E27FC236}">
                <a16:creationId xmlns:a16="http://schemas.microsoft.com/office/drawing/2014/main" id="{5303216F-1400-420D-9139-22C518EF59F1}"/>
              </a:ext>
            </a:extLst>
          </p:cNvPr>
          <p:cNvSpPr txBox="1">
            <a:spLocks/>
          </p:cNvSpPr>
          <p:nvPr/>
        </p:nvSpPr>
        <p:spPr>
          <a:xfrm>
            <a:off x="1172360" y="1184749"/>
            <a:ext cx="7428581" cy="3105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cap="all" dirty="0">
                <a:solidFill>
                  <a:srgbClr val="581D74"/>
                </a:solidFill>
                <a:latin typeface="Arial"/>
              </a:rPr>
              <a:t>MONEXPERT : déjà 6 METIERS à VOTRE SERVICE</a:t>
            </a:r>
            <a:endParaRPr lang="fr-FR" sz="1800" cap="all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FBE2FF-6B21-4602-8488-AA18D02FE24E}"/>
              </a:ext>
            </a:extLst>
          </p:cNvPr>
          <p:cNvSpPr/>
          <p:nvPr/>
        </p:nvSpPr>
        <p:spPr>
          <a:xfrm>
            <a:off x="1173032" y="2870173"/>
            <a:ext cx="1956282" cy="1823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CAC5E15F-C1A9-4117-AEBF-5B19C90CAF05}"/>
              </a:ext>
            </a:extLst>
          </p:cNvPr>
          <p:cNvCxnSpPr>
            <a:cxnSpLocks/>
          </p:cNvCxnSpPr>
          <p:nvPr/>
        </p:nvCxnSpPr>
        <p:spPr>
          <a:xfrm>
            <a:off x="4652748" y="3178215"/>
            <a:ext cx="0" cy="247977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88677E7-FAD2-4E3C-A629-3D0A46C80088}"/>
              </a:ext>
            </a:extLst>
          </p:cNvPr>
          <p:cNvCxnSpPr>
            <a:cxnSpLocks/>
          </p:cNvCxnSpPr>
          <p:nvPr/>
        </p:nvCxnSpPr>
        <p:spPr>
          <a:xfrm>
            <a:off x="3129314" y="3896308"/>
            <a:ext cx="371493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9651A1E7-4521-448B-8097-F484CEF22B15}"/>
              </a:ext>
            </a:extLst>
          </p:cNvPr>
          <p:cNvSpPr txBox="1"/>
          <p:nvPr/>
        </p:nvSpPr>
        <p:spPr>
          <a:xfrm>
            <a:off x="199521" y="3591472"/>
            <a:ext cx="1398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Monétique santé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17952F0-FE8B-4D24-8C02-4B65AD9E7AD9}"/>
              </a:ext>
            </a:extLst>
          </p:cNvPr>
          <p:cNvSpPr txBox="1"/>
          <p:nvPr/>
        </p:nvSpPr>
        <p:spPr>
          <a:xfrm>
            <a:off x="7141878" y="1989719"/>
            <a:ext cx="1493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Titres de services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5E9F34-41DA-4AE2-A5C7-018C7C653FC6}"/>
              </a:ext>
            </a:extLst>
          </p:cNvPr>
          <p:cNvSpPr txBox="1"/>
          <p:nvPr/>
        </p:nvSpPr>
        <p:spPr>
          <a:xfrm>
            <a:off x="4800937" y="1838523"/>
            <a:ext cx="12380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E-commerce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EB36A3A8-359D-4224-AC89-E3007377C103}"/>
              </a:ext>
            </a:extLst>
          </p:cNvPr>
          <p:cNvSpPr txBox="1"/>
          <p:nvPr/>
        </p:nvSpPr>
        <p:spPr>
          <a:xfrm>
            <a:off x="4339142" y="5293803"/>
            <a:ext cx="719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  <a:latin typeface="Arial"/>
              </a:rPr>
              <a:t>E-</a:t>
            </a:r>
            <a:r>
              <a:rPr lang="fr-FR" sz="1200" b="1" dirty="0" err="1">
                <a:solidFill>
                  <a:schemeClr val="accent2"/>
                </a:solidFill>
                <a:latin typeface="Arial"/>
              </a:rPr>
              <a:t>Cotiz</a:t>
            </a:r>
            <a:endParaRPr lang="fr-FR" sz="1200" b="1" dirty="0">
              <a:solidFill>
                <a:schemeClr val="accent2"/>
              </a:solidFill>
              <a:latin typeface="Arial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F000A56B-4486-4B60-BC2F-0EEB1E474A61}"/>
              </a:ext>
            </a:extLst>
          </p:cNvPr>
          <p:cNvSpPr txBox="1"/>
          <p:nvPr/>
        </p:nvSpPr>
        <p:spPr>
          <a:xfrm>
            <a:off x="3634217" y="5548604"/>
            <a:ext cx="2129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prstClr val="black"/>
                </a:solidFill>
                <a:latin typeface="Arial"/>
              </a:rPr>
              <a:t>Solution gestion </a:t>
            </a:r>
          </a:p>
          <a:p>
            <a:pPr algn="ctr"/>
            <a:r>
              <a:rPr lang="fr-FR" sz="900" dirty="0">
                <a:solidFill>
                  <a:prstClr val="black"/>
                </a:solidFill>
                <a:latin typeface="Arial"/>
              </a:rPr>
              <a:t>des cotisations en ligne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A9E9814E-8011-47B1-A9D1-7BD2D0613D5A}"/>
              </a:ext>
            </a:extLst>
          </p:cNvPr>
          <p:cNvSpPr txBox="1"/>
          <p:nvPr/>
        </p:nvSpPr>
        <p:spPr>
          <a:xfrm>
            <a:off x="7299481" y="2279739"/>
            <a:ext cx="179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Titres-restaurant 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CFE7ACFA-5E4A-4744-8BA4-9A77E1E1B201}"/>
              </a:ext>
            </a:extLst>
          </p:cNvPr>
          <p:cNvSpPr txBox="1"/>
          <p:nvPr/>
        </p:nvSpPr>
        <p:spPr>
          <a:xfrm>
            <a:off x="7299481" y="2622806"/>
            <a:ext cx="1639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Titres cadeaux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081CE4FF-0EA0-4466-BB62-0659C9D68D24}"/>
              </a:ext>
            </a:extLst>
          </p:cNvPr>
          <p:cNvSpPr txBox="1"/>
          <p:nvPr/>
        </p:nvSpPr>
        <p:spPr>
          <a:xfrm>
            <a:off x="7299481" y="2446801"/>
            <a:ext cx="179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CESU Préfinancé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1C24D8A-33F7-48C1-AAFD-A3352E2297FA}"/>
              </a:ext>
            </a:extLst>
          </p:cNvPr>
          <p:cNvSpPr txBox="1"/>
          <p:nvPr/>
        </p:nvSpPr>
        <p:spPr>
          <a:xfrm>
            <a:off x="190037" y="3813572"/>
            <a:ext cx="179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prstClr val="black"/>
                </a:solidFill>
                <a:latin typeface="Arial"/>
              </a:rPr>
              <a:t>TPE BANCAIRE/TPE </a:t>
            </a:r>
            <a:r>
              <a:rPr lang="fr-FR" sz="900" cap="all" dirty="0" err="1">
                <a:solidFill>
                  <a:prstClr val="black"/>
                </a:solidFill>
                <a:latin typeface="Arial"/>
              </a:rPr>
              <a:t>SANTé</a:t>
            </a:r>
            <a:r>
              <a:rPr lang="fr-FR" sz="900" dirty="0">
                <a:solidFill>
                  <a:prstClr val="black"/>
                </a:solidFill>
                <a:latin typeface="Arial"/>
              </a:rPr>
              <a:t> 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D4C09A67-A797-465D-8AE3-ECC4BEE2B8E8}"/>
              </a:ext>
            </a:extLst>
          </p:cNvPr>
          <p:cNvSpPr txBox="1"/>
          <p:nvPr/>
        </p:nvSpPr>
        <p:spPr>
          <a:xfrm>
            <a:off x="4675603" y="2070562"/>
            <a:ext cx="208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PAYPLUG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prstClr val="black"/>
                </a:solidFill>
                <a:latin typeface="Arial"/>
              </a:rPr>
              <a:t>SP PLUS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F5BCBBE9-48FA-46A9-AF49-EAF51563AAD2}"/>
              </a:ext>
            </a:extLst>
          </p:cNvPr>
          <p:cNvSpPr txBox="1"/>
          <p:nvPr/>
        </p:nvSpPr>
        <p:spPr>
          <a:xfrm>
            <a:off x="6320928" y="5308594"/>
            <a:ext cx="1369118" cy="4039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2"/>
                </a:solidFill>
                <a:latin typeface="Arial"/>
              </a:rPr>
              <a:t>Affacturage</a:t>
            </a:r>
          </a:p>
          <a:p>
            <a:pPr algn="ctr"/>
            <a:r>
              <a:rPr lang="fr-FR" sz="825" b="1" dirty="0">
                <a:solidFill>
                  <a:schemeClr val="accent2"/>
                </a:solidFill>
                <a:latin typeface="Arial"/>
              </a:rPr>
              <a:t>(Marché des PROS)</a:t>
            </a:r>
            <a:endParaRPr lang="fr-FR" sz="1200" b="1" dirty="0">
              <a:solidFill>
                <a:schemeClr val="accent2"/>
              </a:solidFill>
              <a:latin typeface="Arial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A6483C75-6F9F-49A7-ACFD-1368FFC3B4E1}"/>
              </a:ext>
            </a:extLst>
          </p:cNvPr>
          <p:cNvCxnSpPr>
            <a:cxnSpLocks/>
          </p:cNvCxnSpPr>
          <p:nvPr/>
        </p:nvCxnSpPr>
        <p:spPr>
          <a:xfrm>
            <a:off x="560673" y="1581992"/>
            <a:ext cx="808948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5942EBB6-6C0D-4437-B035-142CAF842C15}"/>
              </a:ext>
            </a:extLst>
          </p:cNvPr>
          <p:cNvSpPr/>
          <p:nvPr/>
        </p:nvSpPr>
        <p:spPr>
          <a:xfrm>
            <a:off x="7568047" y="5287518"/>
            <a:ext cx="1419131" cy="6155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3725A8B-F73C-4E37-BAAE-33150B380DD5}"/>
              </a:ext>
            </a:extLst>
          </p:cNvPr>
          <p:cNvCxnSpPr>
            <a:cxnSpLocks/>
          </p:cNvCxnSpPr>
          <p:nvPr/>
        </p:nvCxnSpPr>
        <p:spPr>
          <a:xfrm>
            <a:off x="1893404" y="3896308"/>
            <a:ext cx="57647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4CEB3882-A065-4E46-BF45-B74F334F35AC}"/>
              </a:ext>
            </a:extLst>
          </p:cNvPr>
          <p:cNvCxnSpPr>
            <a:cxnSpLocks/>
          </p:cNvCxnSpPr>
          <p:nvPr/>
        </p:nvCxnSpPr>
        <p:spPr>
          <a:xfrm flipH="1">
            <a:off x="5809811" y="3813572"/>
            <a:ext cx="322517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BE3DBE85-A951-4DBF-924C-AD57994E6AAD}"/>
              </a:ext>
            </a:extLst>
          </p:cNvPr>
          <p:cNvCxnSpPr>
            <a:cxnSpLocks/>
          </p:cNvCxnSpPr>
          <p:nvPr/>
        </p:nvCxnSpPr>
        <p:spPr>
          <a:xfrm>
            <a:off x="4637261" y="2402084"/>
            <a:ext cx="0" cy="36231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78A4F139-CBCB-4B59-8D17-87764A9D0F8D}"/>
              </a:ext>
            </a:extLst>
          </p:cNvPr>
          <p:cNvSpPr/>
          <p:nvPr/>
        </p:nvSpPr>
        <p:spPr>
          <a:xfrm>
            <a:off x="7374740" y="5843144"/>
            <a:ext cx="179568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 à usage interne NP/NIE/NIT/ BPCE – 10  2019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Quels métiers a votre service ?</a:t>
            </a:r>
            <a:endParaRPr lang="fr-FR" dirty="0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12691" t="21592" r="13251" b="9105"/>
          <a:stretch/>
        </p:blipFill>
        <p:spPr>
          <a:xfrm>
            <a:off x="2412382" y="2748245"/>
            <a:ext cx="4687511" cy="2361485"/>
          </a:xfrm>
          <a:prstGeom prst="rect">
            <a:avLst/>
          </a:prstGeom>
        </p:spPr>
      </p:pic>
      <p:cxnSp>
        <p:nvCxnSpPr>
          <p:cNvPr id="7" name="Connecteur droit avec flèche 6"/>
          <p:cNvCxnSpPr/>
          <p:nvPr/>
        </p:nvCxnSpPr>
        <p:spPr>
          <a:xfrm>
            <a:off x="3268272" y="3896308"/>
            <a:ext cx="278985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>
            <a:off x="5948128" y="2319346"/>
            <a:ext cx="1151765" cy="117216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4339142" y="5109730"/>
            <a:ext cx="0" cy="32257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 flipV="1">
            <a:off x="5560142" y="4852219"/>
            <a:ext cx="760786" cy="43529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4652748" y="3178215"/>
            <a:ext cx="84314" cy="24797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64" name="Rectangle 63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20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58D6511-A1D7-46CA-87DD-AA79C345EC02}"/>
              </a:ext>
            </a:extLst>
          </p:cNvPr>
          <p:cNvSpPr/>
          <p:nvPr/>
        </p:nvSpPr>
        <p:spPr>
          <a:xfrm>
            <a:off x="4638926" y="3235388"/>
            <a:ext cx="4396775" cy="1135030"/>
          </a:xfrm>
          <a:prstGeom prst="rect">
            <a:avLst/>
          </a:prstGeom>
          <a:solidFill>
            <a:srgbClr val="60A285">
              <a:alpha val="2902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8224FF-4A17-43B5-B93E-21BA8D2BC8B3}"/>
              </a:ext>
            </a:extLst>
          </p:cNvPr>
          <p:cNvSpPr/>
          <p:nvPr/>
        </p:nvSpPr>
        <p:spPr>
          <a:xfrm>
            <a:off x="5652595" y="5327379"/>
            <a:ext cx="1001330" cy="501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95F6FD2-9494-455D-B293-2EAC1A146DC9}"/>
              </a:ext>
            </a:extLst>
          </p:cNvPr>
          <p:cNvSpPr/>
          <p:nvPr/>
        </p:nvSpPr>
        <p:spPr>
          <a:xfrm>
            <a:off x="2449676" y="4727415"/>
            <a:ext cx="4389671" cy="1143447"/>
          </a:xfrm>
          <a:prstGeom prst="rect">
            <a:avLst/>
          </a:prstGeom>
          <a:solidFill>
            <a:schemeClr val="accent4">
              <a:lumMod val="40000"/>
              <a:lumOff val="60000"/>
              <a:alpha val="28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28D803-DC9B-4F02-9479-0B63BAFFB77C}"/>
              </a:ext>
            </a:extLst>
          </p:cNvPr>
          <p:cNvSpPr/>
          <p:nvPr/>
        </p:nvSpPr>
        <p:spPr>
          <a:xfrm>
            <a:off x="132536" y="3216042"/>
            <a:ext cx="4312382" cy="1148448"/>
          </a:xfrm>
          <a:prstGeom prst="rect">
            <a:avLst/>
          </a:prstGeom>
          <a:solidFill>
            <a:srgbClr val="008080">
              <a:alpha val="13000"/>
            </a:srgb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916421-CEDD-4D2F-A989-9400A004F095}"/>
              </a:ext>
            </a:extLst>
          </p:cNvPr>
          <p:cNvSpPr/>
          <p:nvPr/>
        </p:nvSpPr>
        <p:spPr>
          <a:xfrm>
            <a:off x="138019" y="1711543"/>
            <a:ext cx="4318370" cy="1227446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A606186-B60B-43AB-B22E-D63FA5D5E3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99" y="2348216"/>
            <a:ext cx="206123" cy="17825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C487F69-A7DE-4DBE-A01C-DE1EC809FFEA}"/>
              </a:ext>
            </a:extLst>
          </p:cNvPr>
          <p:cNvSpPr txBox="1"/>
          <p:nvPr/>
        </p:nvSpPr>
        <p:spPr>
          <a:xfrm>
            <a:off x="1504698" y="2544892"/>
            <a:ext cx="20147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2060"/>
                </a:solidFill>
              </a:rPr>
              <a:t>Prise en charge par l’expert en monétique </a:t>
            </a:r>
          </a:p>
          <a:p>
            <a:r>
              <a:rPr lang="fr-FR" sz="675" b="1" dirty="0">
                <a:solidFill>
                  <a:srgbClr val="002060"/>
                </a:solidFill>
              </a:rPr>
              <a:t>santé, devis personnalisé envoyé au client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0249BFF-E95F-43E0-8728-568F8317C5F1}"/>
              </a:ext>
            </a:extLst>
          </p:cNvPr>
          <p:cNvSpPr txBox="1"/>
          <p:nvPr/>
        </p:nvSpPr>
        <p:spPr>
          <a:xfrm>
            <a:off x="3526851" y="2562928"/>
            <a:ext cx="11854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2060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rgbClr val="002060"/>
                </a:solidFill>
              </a:rPr>
              <a:t>en interne banque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16CA8AC-449E-4A15-89A3-36CC65B81E40}"/>
              </a:ext>
            </a:extLst>
          </p:cNvPr>
          <p:cNvSpPr txBox="1"/>
          <p:nvPr/>
        </p:nvSpPr>
        <p:spPr>
          <a:xfrm>
            <a:off x="1483409" y="2069630"/>
            <a:ext cx="645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09234B7-A391-49AD-9EBB-E3619A14848D}"/>
              </a:ext>
            </a:extLst>
          </p:cNvPr>
          <p:cNvSpPr txBox="1"/>
          <p:nvPr/>
        </p:nvSpPr>
        <p:spPr>
          <a:xfrm>
            <a:off x="2335405" y="2077323"/>
            <a:ext cx="864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Envoi du devis pour signature/info réseau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8DDE57-5D02-44AF-88DF-C12E983CD639}"/>
              </a:ext>
            </a:extLst>
          </p:cNvPr>
          <p:cNvSpPr txBox="1"/>
          <p:nvPr/>
        </p:nvSpPr>
        <p:spPr>
          <a:xfrm>
            <a:off x="3626641" y="1969921"/>
            <a:ext cx="930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Signature du contrat </a:t>
            </a:r>
            <a:r>
              <a:rPr lang="fr-FR" sz="600" b="1" dirty="0"/>
              <a:t>monétique santé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096AE7F-6BF1-457E-908A-6CD5B78A86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7495" y="2343193"/>
            <a:ext cx="175378" cy="17886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83CEBCA-D6B6-4E3D-9F1D-FCF4B868A7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060" y="2337581"/>
            <a:ext cx="175377" cy="191711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33168CB6-F189-415A-853E-2752D15FFC0D}"/>
              </a:ext>
            </a:extLst>
          </p:cNvPr>
          <p:cNvSpPr txBox="1"/>
          <p:nvPr/>
        </p:nvSpPr>
        <p:spPr>
          <a:xfrm>
            <a:off x="265582" y="2538811"/>
            <a:ext cx="10552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2060"/>
                </a:solidFill>
              </a:rPr>
              <a:t>Création d’une </a:t>
            </a:r>
          </a:p>
          <a:p>
            <a:r>
              <a:rPr lang="fr-FR" sz="675" b="1" dirty="0">
                <a:solidFill>
                  <a:srgbClr val="002060"/>
                </a:solidFill>
              </a:rPr>
              <a:t> demande - TPE Santé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FDFAC7A-E5BB-4A4B-A8E2-39B82AAF46B5}"/>
              </a:ext>
            </a:extLst>
          </p:cNvPr>
          <p:cNvCxnSpPr>
            <a:cxnSpLocks/>
          </p:cNvCxnSpPr>
          <p:nvPr/>
        </p:nvCxnSpPr>
        <p:spPr>
          <a:xfrm>
            <a:off x="1310351" y="1952727"/>
            <a:ext cx="0" cy="719929"/>
          </a:xfrm>
          <a:prstGeom prst="line">
            <a:avLst/>
          </a:prstGeom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ZoneTexte 129">
            <a:extLst>
              <a:ext uri="{FF2B5EF4-FFF2-40B4-BE49-F238E27FC236}">
                <a16:creationId xmlns:a16="http://schemas.microsoft.com/office/drawing/2014/main" id="{E8DD52F2-DA2C-47D9-AAD5-3C304F6AF54A}"/>
              </a:ext>
            </a:extLst>
          </p:cNvPr>
          <p:cNvSpPr txBox="1"/>
          <p:nvPr/>
        </p:nvSpPr>
        <p:spPr>
          <a:xfrm>
            <a:off x="292332" y="1763342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844BE2C6-237E-435E-AC94-EA7831B94E13}"/>
              </a:ext>
            </a:extLst>
          </p:cNvPr>
          <p:cNvSpPr txBox="1"/>
          <p:nvPr/>
        </p:nvSpPr>
        <p:spPr>
          <a:xfrm>
            <a:off x="3664963" y="2321542"/>
            <a:ext cx="85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de l’installation</a:t>
            </a:r>
          </a:p>
        </p:txBody>
      </p:sp>
      <p:pic>
        <p:nvPicPr>
          <p:cNvPr id="187" name="Image 186">
            <a:extLst>
              <a:ext uri="{FF2B5EF4-FFF2-40B4-BE49-F238E27FC236}">
                <a16:creationId xmlns:a16="http://schemas.microsoft.com/office/drawing/2014/main" id="{7E704810-7FD7-4C8F-A4A6-DF1D6F5012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68" y="3783057"/>
            <a:ext cx="205143" cy="178252"/>
          </a:xfrm>
          <a:prstGeom prst="rect">
            <a:avLst/>
          </a:prstGeom>
        </p:spPr>
      </p:pic>
      <p:sp>
        <p:nvSpPr>
          <p:cNvPr id="188" name="ZoneTexte 187">
            <a:extLst>
              <a:ext uri="{FF2B5EF4-FFF2-40B4-BE49-F238E27FC236}">
                <a16:creationId xmlns:a16="http://schemas.microsoft.com/office/drawing/2014/main" id="{2E0F711D-D8BB-45A6-B8D0-3E67B529BEB4}"/>
              </a:ext>
            </a:extLst>
          </p:cNvPr>
          <p:cNvSpPr txBox="1"/>
          <p:nvPr/>
        </p:nvSpPr>
        <p:spPr>
          <a:xfrm>
            <a:off x="1442459" y="4019344"/>
            <a:ext cx="182927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8080"/>
                </a:solidFill>
              </a:rPr>
              <a:t>Prise en charge par l’expert Titres de services,</a:t>
            </a:r>
          </a:p>
          <a:p>
            <a:r>
              <a:rPr lang="fr-FR" sz="675" b="1" dirty="0">
                <a:solidFill>
                  <a:srgbClr val="008080"/>
                </a:solidFill>
              </a:rPr>
              <a:t>proposition commerciale envoyée au client </a:t>
            </a: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341D7224-2BC9-492A-918C-455CB216D7E7}"/>
              </a:ext>
            </a:extLst>
          </p:cNvPr>
          <p:cNvSpPr txBox="1"/>
          <p:nvPr/>
        </p:nvSpPr>
        <p:spPr>
          <a:xfrm>
            <a:off x="3465141" y="4045033"/>
            <a:ext cx="9411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8080"/>
                </a:solidFill>
              </a:rPr>
              <a:t>Contractualisation par Natixis Intertitres</a:t>
            </a: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DD0C2A5F-95DF-456D-AD35-87CBD33FDC00}"/>
              </a:ext>
            </a:extLst>
          </p:cNvPr>
          <p:cNvSpPr txBox="1"/>
          <p:nvPr/>
        </p:nvSpPr>
        <p:spPr>
          <a:xfrm>
            <a:off x="1466010" y="3508120"/>
            <a:ext cx="1058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37B0FABF-FD90-4FE5-82BB-FF3E48BBCCBB}"/>
              </a:ext>
            </a:extLst>
          </p:cNvPr>
          <p:cNvSpPr txBox="1"/>
          <p:nvPr/>
        </p:nvSpPr>
        <p:spPr>
          <a:xfrm>
            <a:off x="2186230" y="3503752"/>
            <a:ext cx="940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</a:t>
            </a:r>
          </a:p>
          <a:p>
            <a:pPr algn="ctr"/>
            <a:r>
              <a:rPr lang="fr-FR" sz="600" dirty="0"/>
              <a:t>en direct avec le client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9A4EDB69-DB83-4EAA-B620-760536D06FDF}"/>
              </a:ext>
            </a:extLst>
          </p:cNvPr>
          <p:cNvSpPr txBox="1"/>
          <p:nvPr/>
        </p:nvSpPr>
        <p:spPr>
          <a:xfrm>
            <a:off x="3622393" y="3440155"/>
            <a:ext cx="867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Signature du contrat Titres de services</a:t>
            </a:r>
          </a:p>
        </p:txBody>
      </p:sp>
      <p:pic>
        <p:nvPicPr>
          <p:cNvPr id="193" name="Image 192">
            <a:extLst>
              <a:ext uri="{FF2B5EF4-FFF2-40B4-BE49-F238E27FC236}">
                <a16:creationId xmlns:a16="http://schemas.microsoft.com/office/drawing/2014/main" id="{B3DBF937-B051-4AF1-8B36-6B3B00BB58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2332" y="3814172"/>
            <a:ext cx="174544" cy="178860"/>
          </a:xfrm>
          <a:prstGeom prst="rect">
            <a:avLst/>
          </a:prstGeom>
        </p:spPr>
      </p:pic>
      <p:sp>
        <p:nvSpPr>
          <p:cNvPr id="197" name="ZoneTexte 196">
            <a:extLst>
              <a:ext uri="{FF2B5EF4-FFF2-40B4-BE49-F238E27FC236}">
                <a16:creationId xmlns:a16="http://schemas.microsoft.com/office/drawing/2014/main" id="{AFDCB2E2-AB39-4C62-AE8D-A3891A631C04}"/>
              </a:ext>
            </a:extLst>
          </p:cNvPr>
          <p:cNvSpPr txBox="1"/>
          <p:nvPr/>
        </p:nvSpPr>
        <p:spPr>
          <a:xfrm>
            <a:off x="288923" y="4012720"/>
            <a:ext cx="10609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008080"/>
                </a:solidFill>
              </a:rPr>
              <a:t>Création d’une demande - Titres de services </a:t>
            </a:r>
          </a:p>
        </p:txBody>
      </p:sp>
      <p:cxnSp>
        <p:nvCxnSpPr>
          <p:cNvPr id="198" name="Connecteur droit 197">
            <a:extLst>
              <a:ext uri="{FF2B5EF4-FFF2-40B4-BE49-F238E27FC236}">
                <a16:creationId xmlns:a16="http://schemas.microsoft.com/office/drawing/2014/main" id="{0BD95A01-9613-4839-B3ED-FCF0C94950A1}"/>
              </a:ext>
            </a:extLst>
          </p:cNvPr>
          <p:cNvCxnSpPr>
            <a:cxnSpLocks/>
          </p:cNvCxnSpPr>
          <p:nvPr/>
        </p:nvCxnSpPr>
        <p:spPr>
          <a:xfrm>
            <a:off x="1294569" y="3459615"/>
            <a:ext cx="0" cy="719929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ZoneTexte 204">
            <a:extLst>
              <a:ext uri="{FF2B5EF4-FFF2-40B4-BE49-F238E27FC236}">
                <a16:creationId xmlns:a16="http://schemas.microsoft.com/office/drawing/2014/main" id="{A3498DAB-FEE8-46D8-8375-234FD4A9A3E5}"/>
              </a:ext>
            </a:extLst>
          </p:cNvPr>
          <p:cNvSpPr txBox="1"/>
          <p:nvPr/>
        </p:nvSpPr>
        <p:spPr>
          <a:xfrm>
            <a:off x="1698261" y="3324892"/>
            <a:ext cx="186947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EXPERT Natixis Intertitres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6" name="ZoneTexte 205">
            <a:extLst>
              <a:ext uri="{FF2B5EF4-FFF2-40B4-BE49-F238E27FC236}">
                <a16:creationId xmlns:a16="http://schemas.microsoft.com/office/drawing/2014/main" id="{ABC0A3C1-7C67-468F-879C-FC0F5CC5A67F}"/>
              </a:ext>
            </a:extLst>
          </p:cNvPr>
          <p:cNvSpPr txBox="1"/>
          <p:nvPr/>
        </p:nvSpPr>
        <p:spPr>
          <a:xfrm>
            <a:off x="3634625" y="3807638"/>
            <a:ext cx="825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Envoi de la commande au client</a:t>
            </a:r>
          </a:p>
        </p:txBody>
      </p:sp>
      <p:pic>
        <p:nvPicPr>
          <p:cNvPr id="263" name="Image 262">
            <a:extLst>
              <a:ext uri="{FF2B5EF4-FFF2-40B4-BE49-F238E27FC236}">
                <a16:creationId xmlns:a16="http://schemas.microsoft.com/office/drawing/2014/main" id="{D0A5977C-3DA7-40B2-9578-58A9B688FD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496" y="3787528"/>
            <a:ext cx="146918" cy="190436"/>
          </a:xfrm>
          <a:prstGeom prst="rect">
            <a:avLst/>
          </a:prstGeom>
        </p:spPr>
      </p:pic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8A08C196-94DA-4595-9863-107743975F73}"/>
              </a:ext>
            </a:extLst>
          </p:cNvPr>
          <p:cNvCxnSpPr>
            <a:cxnSpLocks/>
          </p:cNvCxnSpPr>
          <p:nvPr/>
        </p:nvCxnSpPr>
        <p:spPr>
          <a:xfrm>
            <a:off x="3256547" y="3486606"/>
            <a:ext cx="0" cy="719929"/>
          </a:xfrm>
          <a:prstGeom prst="line">
            <a:avLst/>
          </a:prstGeom>
          <a:ln w="19050">
            <a:solidFill>
              <a:srgbClr val="0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2" name="Image 161">
            <a:extLst>
              <a:ext uri="{FF2B5EF4-FFF2-40B4-BE49-F238E27FC236}">
                <a16:creationId xmlns:a16="http://schemas.microsoft.com/office/drawing/2014/main" id="{CD7B1F28-7D7F-4999-B090-FA075A8226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912" y="3839607"/>
            <a:ext cx="205143" cy="178252"/>
          </a:xfrm>
          <a:prstGeom prst="rect">
            <a:avLst/>
          </a:prstGeom>
        </p:spPr>
      </p:pic>
      <p:sp>
        <p:nvSpPr>
          <p:cNvPr id="163" name="ZoneTexte 162">
            <a:extLst>
              <a:ext uri="{FF2B5EF4-FFF2-40B4-BE49-F238E27FC236}">
                <a16:creationId xmlns:a16="http://schemas.microsoft.com/office/drawing/2014/main" id="{C5BD4ECF-068F-41C9-8503-668C0034022B}"/>
              </a:ext>
            </a:extLst>
          </p:cNvPr>
          <p:cNvSpPr txBox="1"/>
          <p:nvPr/>
        </p:nvSpPr>
        <p:spPr>
          <a:xfrm>
            <a:off x="6004938" y="4093548"/>
            <a:ext cx="187789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3"/>
                </a:solidFill>
              </a:rPr>
              <a:t>Prise en charge par l’expert E-</a:t>
            </a:r>
            <a:r>
              <a:rPr lang="fr-FR" sz="675" b="1" dirty="0" err="1">
                <a:solidFill>
                  <a:schemeClr val="accent3"/>
                </a:solidFill>
              </a:rPr>
              <a:t>Cotiz</a:t>
            </a:r>
            <a:r>
              <a:rPr lang="fr-FR" sz="675" b="1" dirty="0">
                <a:solidFill>
                  <a:schemeClr val="accent3"/>
                </a:solidFill>
              </a:rPr>
              <a:t>,</a:t>
            </a:r>
          </a:p>
          <a:p>
            <a:r>
              <a:rPr lang="fr-FR" sz="675" b="1" dirty="0">
                <a:solidFill>
                  <a:schemeClr val="accent3"/>
                </a:solidFill>
              </a:rPr>
              <a:t>Proposition commerciale envoyée au client 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A69DBDF0-BDED-493D-B0B3-3D5E80FE6E31}"/>
              </a:ext>
            </a:extLst>
          </p:cNvPr>
          <p:cNvSpPr txBox="1"/>
          <p:nvPr/>
        </p:nvSpPr>
        <p:spPr>
          <a:xfrm>
            <a:off x="8105918" y="4077432"/>
            <a:ext cx="8501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3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chemeClr val="accent3"/>
                </a:solidFill>
              </a:rPr>
              <a:t>par E-</a:t>
            </a:r>
            <a:r>
              <a:rPr lang="fr-FR" sz="675" b="1" dirty="0" err="1">
                <a:solidFill>
                  <a:schemeClr val="accent3"/>
                </a:solidFill>
              </a:rPr>
              <a:t>Cotiz</a:t>
            </a:r>
            <a:endParaRPr lang="fr-FR" sz="675" b="1" dirty="0">
              <a:solidFill>
                <a:schemeClr val="accent3"/>
              </a:solidFill>
            </a:endParaRP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90C8D469-6908-412A-8D05-00A7E8FADB87}"/>
              </a:ext>
            </a:extLst>
          </p:cNvPr>
          <p:cNvSpPr txBox="1"/>
          <p:nvPr/>
        </p:nvSpPr>
        <p:spPr>
          <a:xfrm>
            <a:off x="6038076" y="3549265"/>
            <a:ext cx="644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DFC7D555-3339-4FC6-8599-72F92EC25EB3}"/>
              </a:ext>
            </a:extLst>
          </p:cNvPr>
          <p:cNvSpPr txBox="1"/>
          <p:nvPr/>
        </p:nvSpPr>
        <p:spPr>
          <a:xfrm>
            <a:off x="6817575" y="3553723"/>
            <a:ext cx="909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</a:t>
            </a:r>
          </a:p>
          <a:p>
            <a:pPr algn="ctr"/>
            <a:r>
              <a:rPr lang="fr-FR" sz="600" dirty="0"/>
              <a:t>en direct avec le client</a:t>
            </a: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9EEAB11F-3D9F-41CA-8C8C-68A0D9ABA175}"/>
              </a:ext>
            </a:extLst>
          </p:cNvPr>
          <p:cNvSpPr txBox="1"/>
          <p:nvPr/>
        </p:nvSpPr>
        <p:spPr>
          <a:xfrm>
            <a:off x="8083541" y="3448799"/>
            <a:ext cx="926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Signature du contrat</a:t>
            </a:r>
          </a:p>
          <a:p>
            <a:pPr algn="ctr"/>
            <a:r>
              <a:rPr lang="fr-FR" sz="600" dirty="0"/>
              <a:t> E-</a:t>
            </a:r>
            <a:r>
              <a:rPr lang="fr-FR" sz="600" dirty="0" err="1"/>
              <a:t>Cotiz</a:t>
            </a:r>
            <a:endParaRPr lang="fr-FR" sz="600" dirty="0"/>
          </a:p>
        </p:txBody>
      </p:sp>
      <p:pic>
        <p:nvPicPr>
          <p:cNvPr id="168" name="Image 167">
            <a:extLst>
              <a:ext uri="{FF2B5EF4-FFF2-40B4-BE49-F238E27FC236}">
                <a16:creationId xmlns:a16="http://schemas.microsoft.com/office/drawing/2014/main" id="{1EEC67C5-AF84-495C-9045-6E01AAC7B4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2045" y="3832760"/>
            <a:ext cx="174544" cy="178860"/>
          </a:xfrm>
          <a:prstGeom prst="rect">
            <a:avLst/>
          </a:prstGeom>
        </p:spPr>
      </p:pic>
      <p:sp>
        <p:nvSpPr>
          <p:cNvPr id="172" name="ZoneTexte 171">
            <a:extLst>
              <a:ext uri="{FF2B5EF4-FFF2-40B4-BE49-F238E27FC236}">
                <a16:creationId xmlns:a16="http://schemas.microsoft.com/office/drawing/2014/main" id="{90FACD4F-3B8A-4B7B-AD3E-F5D09C164E3E}"/>
              </a:ext>
            </a:extLst>
          </p:cNvPr>
          <p:cNvSpPr txBox="1"/>
          <p:nvPr/>
        </p:nvSpPr>
        <p:spPr>
          <a:xfrm>
            <a:off x="4750496" y="4065900"/>
            <a:ext cx="103560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3"/>
                </a:solidFill>
              </a:rPr>
              <a:t>Création </a:t>
            </a:r>
          </a:p>
          <a:p>
            <a:r>
              <a:rPr lang="fr-FR" sz="675" b="1" dirty="0">
                <a:solidFill>
                  <a:schemeClr val="accent3"/>
                </a:solidFill>
              </a:rPr>
              <a:t>d’une demande - e </a:t>
            </a:r>
            <a:r>
              <a:rPr lang="fr-FR" sz="675" b="1" dirty="0" err="1">
                <a:solidFill>
                  <a:schemeClr val="accent3"/>
                </a:solidFill>
              </a:rPr>
              <a:t>Cotiz</a:t>
            </a:r>
            <a:endParaRPr lang="fr-FR" sz="675" b="1" dirty="0">
              <a:solidFill>
                <a:schemeClr val="accent3"/>
              </a:solidFill>
            </a:endParaRPr>
          </a:p>
        </p:txBody>
      </p:sp>
      <p:cxnSp>
        <p:nvCxnSpPr>
          <p:cNvPr id="173" name="Connecteur droit 172">
            <a:extLst>
              <a:ext uri="{FF2B5EF4-FFF2-40B4-BE49-F238E27FC236}">
                <a16:creationId xmlns:a16="http://schemas.microsoft.com/office/drawing/2014/main" id="{2FBB851F-2794-4F5D-B084-F0B1966C4DCE}"/>
              </a:ext>
            </a:extLst>
          </p:cNvPr>
          <p:cNvCxnSpPr>
            <a:cxnSpLocks/>
          </p:cNvCxnSpPr>
          <p:nvPr/>
        </p:nvCxnSpPr>
        <p:spPr>
          <a:xfrm>
            <a:off x="5785879" y="3459796"/>
            <a:ext cx="1247" cy="770975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ZoneTexte 180">
            <a:extLst>
              <a:ext uri="{FF2B5EF4-FFF2-40B4-BE49-F238E27FC236}">
                <a16:creationId xmlns:a16="http://schemas.microsoft.com/office/drawing/2014/main" id="{F31BEF6A-80CF-4899-8FCD-7CFE4EFBD003}"/>
              </a:ext>
            </a:extLst>
          </p:cNvPr>
          <p:cNvSpPr txBox="1"/>
          <p:nvPr/>
        </p:nvSpPr>
        <p:spPr>
          <a:xfrm>
            <a:off x="8190583" y="3860220"/>
            <a:ext cx="85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de l’installation</a:t>
            </a: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EF9EB1F0-B77F-454F-A420-8F104674F6FD}"/>
              </a:ext>
            </a:extLst>
          </p:cNvPr>
          <p:cNvSpPr txBox="1"/>
          <p:nvPr/>
        </p:nvSpPr>
        <p:spPr>
          <a:xfrm>
            <a:off x="5828740" y="3367242"/>
            <a:ext cx="186947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EXPERT e-COTIZ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65" name="Image 264">
            <a:extLst>
              <a:ext uri="{FF2B5EF4-FFF2-40B4-BE49-F238E27FC236}">
                <a16:creationId xmlns:a16="http://schemas.microsoft.com/office/drawing/2014/main" id="{24749482-4997-4D05-B6F8-0B43643F4A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578" y="3817655"/>
            <a:ext cx="146918" cy="190436"/>
          </a:xfrm>
          <a:prstGeom prst="rect">
            <a:avLst/>
          </a:prstGeom>
        </p:spPr>
      </p:pic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970DABFD-BFCC-4DD4-B364-144041C4DBC8}"/>
              </a:ext>
            </a:extLst>
          </p:cNvPr>
          <p:cNvCxnSpPr>
            <a:cxnSpLocks/>
          </p:cNvCxnSpPr>
          <p:nvPr/>
        </p:nvCxnSpPr>
        <p:spPr>
          <a:xfrm>
            <a:off x="7852735" y="3510842"/>
            <a:ext cx="0" cy="719929"/>
          </a:xfrm>
          <a:prstGeom prst="line">
            <a:avLst/>
          </a:prstGeom>
          <a:ln w="1905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8" name="Image 267">
            <a:extLst>
              <a:ext uri="{FF2B5EF4-FFF2-40B4-BE49-F238E27FC236}">
                <a16:creationId xmlns:a16="http://schemas.microsoft.com/office/drawing/2014/main" id="{7D6799A3-81EC-4CD0-826F-D0BCEADECA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20" y="5316190"/>
            <a:ext cx="205143" cy="178252"/>
          </a:xfrm>
          <a:prstGeom prst="rect">
            <a:avLst/>
          </a:prstGeom>
        </p:spPr>
      </p:pic>
      <p:sp>
        <p:nvSpPr>
          <p:cNvPr id="269" name="ZoneTexte 268">
            <a:extLst>
              <a:ext uri="{FF2B5EF4-FFF2-40B4-BE49-F238E27FC236}">
                <a16:creationId xmlns:a16="http://schemas.microsoft.com/office/drawing/2014/main" id="{40392945-545F-4471-B642-7EFFE42DE933}"/>
              </a:ext>
            </a:extLst>
          </p:cNvPr>
          <p:cNvSpPr txBox="1"/>
          <p:nvPr/>
        </p:nvSpPr>
        <p:spPr>
          <a:xfrm>
            <a:off x="3710112" y="5572393"/>
            <a:ext cx="187789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75" b="1" dirty="0">
                <a:solidFill>
                  <a:schemeClr val="accent4"/>
                </a:solidFill>
              </a:rPr>
              <a:t>Prise en charge par l’expert BPCE Factor,</a:t>
            </a:r>
          </a:p>
          <a:p>
            <a:pPr algn="ctr"/>
            <a:r>
              <a:rPr lang="fr-FR" sz="675" b="1" dirty="0">
                <a:solidFill>
                  <a:schemeClr val="accent4"/>
                </a:solidFill>
              </a:rPr>
              <a:t>    Proposition commerciale envoyée au client </a:t>
            </a: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3DB258E0-B18D-4CDC-828E-28A2ADBD424D}"/>
              </a:ext>
            </a:extLst>
          </p:cNvPr>
          <p:cNvSpPr txBox="1"/>
          <p:nvPr/>
        </p:nvSpPr>
        <p:spPr>
          <a:xfrm>
            <a:off x="3832173" y="5036990"/>
            <a:ext cx="644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</a:t>
            </a:r>
          </a:p>
          <a:p>
            <a:r>
              <a:rPr lang="fr-FR" sz="600" dirty="0"/>
              <a:t>besoin client</a:t>
            </a:r>
            <a:endParaRPr lang="fr-FR" sz="675" dirty="0"/>
          </a:p>
        </p:txBody>
      </p:sp>
      <p:sp>
        <p:nvSpPr>
          <p:cNvPr id="272" name="ZoneTexte 271">
            <a:extLst>
              <a:ext uri="{FF2B5EF4-FFF2-40B4-BE49-F238E27FC236}">
                <a16:creationId xmlns:a16="http://schemas.microsoft.com/office/drawing/2014/main" id="{61675DA2-EE95-4641-8965-46AA088FFEF0}"/>
              </a:ext>
            </a:extLst>
          </p:cNvPr>
          <p:cNvSpPr txBox="1"/>
          <p:nvPr/>
        </p:nvSpPr>
        <p:spPr>
          <a:xfrm>
            <a:off x="4656797" y="5042050"/>
            <a:ext cx="909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</a:t>
            </a:r>
          </a:p>
          <a:p>
            <a:pPr algn="ctr"/>
            <a:r>
              <a:rPr lang="fr-FR" sz="600" dirty="0"/>
              <a:t>en direct avec le client</a:t>
            </a:r>
          </a:p>
        </p:txBody>
      </p:sp>
      <p:pic>
        <p:nvPicPr>
          <p:cNvPr id="274" name="Image 273">
            <a:extLst>
              <a:ext uri="{FF2B5EF4-FFF2-40B4-BE49-F238E27FC236}">
                <a16:creationId xmlns:a16="http://schemas.microsoft.com/office/drawing/2014/main" id="{44988D1F-6749-4E42-82A7-1E0F7B6BF9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68612" y="5320246"/>
            <a:ext cx="174544" cy="178860"/>
          </a:xfrm>
          <a:prstGeom prst="rect">
            <a:avLst/>
          </a:prstGeom>
        </p:spPr>
      </p:pic>
      <p:cxnSp>
        <p:nvCxnSpPr>
          <p:cNvPr id="278" name="Connecteur droit 277">
            <a:extLst>
              <a:ext uri="{FF2B5EF4-FFF2-40B4-BE49-F238E27FC236}">
                <a16:creationId xmlns:a16="http://schemas.microsoft.com/office/drawing/2014/main" id="{CED5ADEB-9A99-41DE-9D55-ADAF5BA9E4D9}"/>
              </a:ext>
            </a:extLst>
          </p:cNvPr>
          <p:cNvCxnSpPr>
            <a:cxnSpLocks/>
          </p:cNvCxnSpPr>
          <p:nvPr/>
        </p:nvCxnSpPr>
        <p:spPr>
          <a:xfrm>
            <a:off x="3628150" y="4974030"/>
            <a:ext cx="1247" cy="770975"/>
          </a:xfrm>
          <a:prstGeom prst="line">
            <a:avLst/>
          </a:prstGeom>
          <a:ln w="19050">
            <a:solidFill>
              <a:srgbClr val="F9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ZoneTexte 286">
            <a:extLst>
              <a:ext uri="{FF2B5EF4-FFF2-40B4-BE49-F238E27FC236}">
                <a16:creationId xmlns:a16="http://schemas.microsoft.com/office/drawing/2014/main" id="{2624074A-D15E-45A6-8D4D-8B7153580E31}"/>
              </a:ext>
            </a:extLst>
          </p:cNvPr>
          <p:cNvSpPr txBox="1"/>
          <p:nvPr/>
        </p:nvSpPr>
        <p:spPr>
          <a:xfrm>
            <a:off x="2446539" y="4514825"/>
            <a:ext cx="1101008" cy="2308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AFFACTURAGE</a:t>
            </a:r>
          </a:p>
        </p:txBody>
      </p:sp>
      <p:sp>
        <p:nvSpPr>
          <p:cNvPr id="288" name="ZoneTexte 287">
            <a:extLst>
              <a:ext uri="{FF2B5EF4-FFF2-40B4-BE49-F238E27FC236}">
                <a16:creationId xmlns:a16="http://schemas.microsoft.com/office/drawing/2014/main" id="{8E39EB17-AB00-48AA-B61C-E8A1AAB61136}"/>
              </a:ext>
            </a:extLst>
          </p:cNvPr>
          <p:cNvSpPr txBox="1"/>
          <p:nvPr/>
        </p:nvSpPr>
        <p:spPr>
          <a:xfrm>
            <a:off x="3757890" y="4776936"/>
            <a:ext cx="186947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EXPERT BPCE Factor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89" name="Image 288">
            <a:extLst>
              <a:ext uri="{FF2B5EF4-FFF2-40B4-BE49-F238E27FC236}">
                <a16:creationId xmlns:a16="http://schemas.microsoft.com/office/drawing/2014/main" id="{E4AB1141-395E-4FD7-9C4F-AEC64E9556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14" y="5333791"/>
            <a:ext cx="146918" cy="190436"/>
          </a:xfrm>
          <a:prstGeom prst="rect">
            <a:avLst/>
          </a:prstGeom>
        </p:spPr>
      </p:pic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E92DBE6F-4DC9-481B-B1E5-7C67E28F1D18}"/>
              </a:ext>
            </a:extLst>
          </p:cNvPr>
          <p:cNvCxnSpPr>
            <a:cxnSpLocks/>
          </p:cNvCxnSpPr>
          <p:nvPr/>
        </p:nvCxnSpPr>
        <p:spPr>
          <a:xfrm>
            <a:off x="5652144" y="5008319"/>
            <a:ext cx="0" cy="719929"/>
          </a:xfrm>
          <a:prstGeom prst="line">
            <a:avLst/>
          </a:prstGeom>
          <a:ln w="19050">
            <a:solidFill>
              <a:srgbClr val="F9CB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ZoneTexte 276">
            <a:extLst>
              <a:ext uri="{FF2B5EF4-FFF2-40B4-BE49-F238E27FC236}">
                <a16:creationId xmlns:a16="http://schemas.microsoft.com/office/drawing/2014/main" id="{8F8A4557-3B26-439A-B2F1-D6CF5EC93898}"/>
              </a:ext>
            </a:extLst>
          </p:cNvPr>
          <p:cNvSpPr txBox="1"/>
          <p:nvPr/>
        </p:nvSpPr>
        <p:spPr>
          <a:xfrm>
            <a:off x="2570215" y="5565257"/>
            <a:ext cx="1247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4"/>
                </a:solidFill>
              </a:rPr>
              <a:t>Création d’une demande - Affacturage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333DB8D-4890-4919-BC82-5D2305CEF8D0}"/>
              </a:ext>
            </a:extLst>
          </p:cNvPr>
          <p:cNvSpPr/>
          <p:nvPr/>
        </p:nvSpPr>
        <p:spPr>
          <a:xfrm>
            <a:off x="2476175" y="5597982"/>
            <a:ext cx="115498" cy="1159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161" name="Ellipse 160">
            <a:extLst>
              <a:ext uri="{FF2B5EF4-FFF2-40B4-BE49-F238E27FC236}">
                <a16:creationId xmlns:a16="http://schemas.microsoft.com/office/drawing/2014/main" id="{86F95BEB-16DC-4C01-92BF-50B9671F1C4D}"/>
              </a:ext>
            </a:extLst>
          </p:cNvPr>
          <p:cNvSpPr/>
          <p:nvPr/>
        </p:nvSpPr>
        <p:spPr>
          <a:xfrm>
            <a:off x="3744353" y="5597982"/>
            <a:ext cx="115498" cy="1159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76" name="Signe Plus 175">
            <a:extLst>
              <a:ext uri="{FF2B5EF4-FFF2-40B4-BE49-F238E27FC236}">
                <a16:creationId xmlns:a16="http://schemas.microsoft.com/office/drawing/2014/main" id="{1F685559-1717-4273-B1BE-16BB45F6D93F}"/>
              </a:ext>
            </a:extLst>
          </p:cNvPr>
          <p:cNvSpPr/>
          <p:nvPr/>
        </p:nvSpPr>
        <p:spPr>
          <a:xfrm>
            <a:off x="4483586" y="5093073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79" name="Signe Plus 178">
            <a:extLst>
              <a:ext uri="{FF2B5EF4-FFF2-40B4-BE49-F238E27FC236}">
                <a16:creationId xmlns:a16="http://schemas.microsoft.com/office/drawing/2014/main" id="{1368D7D1-D62D-4964-BC5C-F78B7EBE9846}"/>
              </a:ext>
            </a:extLst>
          </p:cNvPr>
          <p:cNvSpPr/>
          <p:nvPr/>
        </p:nvSpPr>
        <p:spPr>
          <a:xfrm>
            <a:off x="8508218" y="3719485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80" name="Signe Plus 179">
            <a:extLst>
              <a:ext uri="{FF2B5EF4-FFF2-40B4-BE49-F238E27FC236}">
                <a16:creationId xmlns:a16="http://schemas.microsoft.com/office/drawing/2014/main" id="{787E0B51-7F02-4ADC-8FC1-F32FCB4DEF3A}"/>
              </a:ext>
            </a:extLst>
          </p:cNvPr>
          <p:cNvSpPr/>
          <p:nvPr/>
        </p:nvSpPr>
        <p:spPr>
          <a:xfrm>
            <a:off x="6625366" y="3594685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201" name="Ellipse 200">
            <a:extLst>
              <a:ext uri="{FF2B5EF4-FFF2-40B4-BE49-F238E27FC236}">
                <a16:creationId xmlns:a16="http://schemas.microsoft.com/office/drawing/2014/main" id="{A5CC6A7F-6B5C-49FC-9E82-B773BA1AB146}"/>
              </a:ext>
            </a:extLst>
          </p:cNvPr>
          <p:cNvSpPr/>
          <p:nvPr/>
        </p:nvSpPr>
        <p:spPr>
          <a:xfrm>
            <a:off x="4655564" y="4125404"/>
            <a:ext cx="115498" cy="115935"/>
          </a:xfrm>
          <a:prstGeom prst="ellipse">
            <a:avLst/>
          </a:prstGeom>
          <a:solidFill>
            <a:srgbClr val="60A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203" name="Ellipse 202">
            <a:extLst>
              <a:ext uri="{FF2B5EF4-FFF2-40B4-BE49-F238E27FC236}">
                <a16:creationId xmlns:a16="http://schemas.microsoft.com/office/drawing/2014/main" id="{9AF01D49-9211-4876-BF9A-FD0033C8864F}"/>
              </a:ext>
            </a:extLst>
          </p:cNvPr>
          <p:cNvSpPr/>
          <p:nvPr/>
        </p:nvSpPr>
        <p:spPr>
          <a:xfrm>
            <a:off x="5874601" y="4125404"/>
            <a:ext cx="115498" cy="115935"/>
          </a:xfrm>
          <a:prstGeom prst="ellipse">
            <a:avLst/>
          </a:prstGeom>
          <a:solidFill>
            <a:srgbClr val="60A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204" name="Ellipse 203">
            <a:extLst>
              <a:ext uri="{FF2B5EF4-FFF2-40B4-BE49-F238E27FC236}">
                <a16:creationId xmlns:a16="http://schemas.microsoft.com/office/drawing/2014/main" id="{0E75E502-D1A9-4939-8A4F-5DE32A02C4E5}"/>
              </a:ext>
            </a:extLst>
          </p:cNvPr>
          <p:cNvSpPr/>
          <p:nvPr/>
        </p:nvSpPr>
        <p:spPr>
          <a:xfrm>
            <a:off x="7999503" y="4125404"/>
            <a:ext cx="115498" cy="115935"/>
          </a:xfrm>
          <a:prstGeom prst="ellipse">
            <a:avLst/>
          </a:prstGeom>
          <a:solidFill>
            <a:srgbClr val="60A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6" name="Ellipse 215">
            <a:extLst>
              <a:ext uri="{FF2B5EF4-FFF2-40B4-BE49-F238E27FC236}">
                <a16:creationId xmlns:a16="http://schemas.microsoft.com/office/drawing/2014/main" id="{54F03EA5-8ED1-4215-9B76-FB1320CC2D51}"/>
              </a:ext>
            </a:extLst>
          </p:cNvPr>
          <p:cNvSpPr/>
          <p:nvPr/>
        </p:nvSpPr>
        <p:spPr>
          <a:xfrm>
            <a:off x="184061" y="2562928"/>
            <a:ext cx="110598" cy="11279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217" name="Signe Plus 216">
            <a:extLst>
              <a:ext uri="{FF2B5EF4-FFF2-40B4-BE49-F238E27FC236}">
                <a16:creationId xmlns:a16="http://schemas.microsoft.com/office/drawing/2014/main" id="{BA8006BA-7468-416A-B0C2-BE4ABF789F32}"/>
              </a:ext>
            </a:extLst>
          </p:cNvPr>
          <p:cNvSpPr/>
          <p:nvPr/>
        </p:nvSpPr>
        <p:spPr>
          <a:xfrm>
            <a:off x="3872091" y="2208739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218" name="Ellipse 217">
            <a:extLst>
              <a:ext uri="{FF2B5EF4-FFF2-40B4-BE49-F238E27FC236}">
                <a16:creationId xmlns:a16="http://schemas.microsoft.com/office/drawing/2014/main" id="{16E7F425-688C-4D75-AE18-1346322CE5AF}"/>
              </a:ext>
            </a:extLst>
          </p:cNvPr>
          <p:cNvSpPr/>
          <p:nvPr/>
        </p:nvSpPr>
        <p:spPr>
          <a:xfrm>
            <a:off x="1408207" y="2580855"/>
            <a:ext cx="106280" cy="115935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219" name="Ellipse 218">
            <a:extLst>
              <a:ext uri="{FF2B5EF4-FFF2-40B4-BE49-F238E27FC236}">
                <a16:creationId xmlns:a16="http://schemas.microsoft.com/office/drawing/2014/main" id="{1F354A93-1DB2-4F5A-B4DF-4155D41BF129}"/>
              </a:ext>
            </a:extLst>
          </p:cNvPr>
          <p:cNvSpPr/>
          <p:nvPr/>
        </p:nvSpPr>
        <p:spPr>
          <a:xfrm>
            <a:off x="3401728" y="2589422"/>
            <a:ext cx="106280" cy="115935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20" name="Signe Plus 219">
            <a:extLst>
              <a:ext uri="{FF2B5EF4-FFF2-40B4-BE49-F238E27FC236}">
                <a16:creationId xmlns:a16="http://schemas.microsoft.com/office/drawing/2014/main" id="{9885357C-5EF8-4EF3-A2F2-EF2F8125A916}"/>
              </a:ext>
            </a:extLst>
          </p:cNvPr>
          <p:cNvSpPr/>
          <p:nvPr/>
        </p:nvSpPr>
        <p:spPr>
          <a:xfrm>
            <a:off x="2128894" y="2143616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74" name="Ellipse 173">
            <a:extLst>
              <a:ext uri="{FF2B5EF4-FFF2-40B4-BE49-F238E27FC236}">
                <a16:creationId xmlns:a16="http://schemas.microsoft.com/office/drawing/2014/main" id="{989B7B67-A3C3-429A-8202-C1435AAC676A}"/>
              </a:ext>
            </a:extLst>
          </p:cNvPr>
          <p:cNvSpPr/>
          <p:nvPr/>
        </p:nvSpPr>
        <p:spPr>
          <a:xfrm>
            <a:off x="204726" y="4040840"/>
            <a:ext cx="106280" cy="115935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182" name="Ellipse 181">
            <a:extLst>
              <a:ext uri="{FF2B5EF4-FFF2-40B4-BE49-F238E27FC236}">
                <a16:creationId xmlns:a16="http://schemas.microsoft.com/office/drawing/2014/main" id="{6809A448-8FAA-495B-A37C-91C06FB1513E}"/>
              </a:ext>
            </a:extLst>
          </p:cNvPr>
          <p:cNvSpPr/>
          <p:nvPr/>
        </p:nvSpPr>
        <p:spPr>
          <a:xfrm>
            <a:off x="1352391" y="4052746"/>
            <a:ext cx="106280" cy="115935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83" name="Ellipse 182">
            <a:extLst>
              <a:ext uri="{FF2B5EF4-FFF2-40B4-BE49-F238E27FC236}">
                <a16:creationId xmlns:a16="http://schemas.microsoft.com/office/drawing/2014/main" id="{34786A55-345E-4E9F-91FD-67F52711089C}"/>
              </a:ext>
            </a:extLst>
          </p:cNvPr>
          <p:cNvSpPr/>
          <p:nvPr/>
        </p:nvSpPr>
        <p:spPr>
          <a:xfrm>
            <a:off x="3344023" y="4088465"/>
            <a:ext cx="106280" cy="115935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6" name="Signe Plus 185">
            <a:extLst>
              <a:ext uri="{FF2B5EF4-FFF2-40B4-BE49-F238E27FC236}">
                <a16:creationId xmlns:a16="http://schemas.microsoft.com/office/drawing/2014/main" id="{05D90399-7147-49D5-9AF0-1F583920C25B}"/>
              </a:ext>
            </a:extLst>
          </p:cNvPr>
          <p:cNvSpPr/>
          <p:nvPr/>
        </p:nvSpPr>
        <p:spPr>
          <a:xfrm>
            <a:off x="3871700" y="3695835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94" name="Signe Plus 193">
            <a:extLst>
              <a:ext uri="{FF2B5EF4-FFF2-40B4-BE49-F238E27FC236}">
                <a16:creationId xmlns:a16="http://schemas.microsoft.com/office/drawing/2014/main" id="{D716D370-CBC8-4023-870B-F8BC207C1A91}"/>
              </a:ext>
            </a:extLst>
          </p:cNvPr>
          <p:cNvSpPr/>
          <p:nvPr/>
        </p:nvSpPr>
        <p:spPr>
          <a:xfrm>
            <a:off x="2064430" y="3568498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974350-C973-4587-A4A6-A3649AC09FF8}"/>
              </a:ext>
            </a:extLst>
          </p:cNvPr>
          <p:cNvSpPr txBox="1"/>
          <p:nvPr/>
        </p:nvSpPr>
        <p:spPr>
          <a:xfrm>
            <a:off x="129989" y="1509132"/>
            <a:ext cx="1199919" cy="2308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tx2"/>
                </a:solidFill>
                <a:latin typeface="+mj-lt"/>
              </a:rPr>
              <a:t>MONETIQUE SANTE</a:t>
            </a:r>
          </a:p>
        </p:txBody>
      </p:sp>
      <p:sp>
        <p:nvSpPr>
          <p:cNvPr id="210" name="ZoneTexte 209">
            <a:extLst>
              <a:ext uri="{FF2B5EF4-FFF2-40B4-BE49-F238E27FC236}">
                <a16:creationId xmlns:a16="http://schemas.microsoft.com/office/drawing/2014/main" id="{D8C7CBE6-64FD-483A-BE86-81FFB1E82FB3}"/>
              </a:ext>
            </a:extLst>
          </p:cNvPr>
          <p:cNvSpPr txBox="1"/>
          <p:nvPr/>
        </p:nvSpPr>
        <p:spPr>
          <a:xfrm>
            <a:off x="129804" y="3008285"/>
            <a:ext cx="1248031" cy="230832"/>
          </a:xfrm>
          <a:prstGeom prst="rect">
            <a:avLst/>
          </a:prstGeom>
          <a:solidFill>
            <a:srgbClr val="008080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TITRES DE SERVICES</a:t>
            </a:r>
          </a:p>
        </p:txBody>
      </p:sp>
      <p:cxnSp>
        <p:nvCxnSpPr>
          <p:cNvPr id="249" name="Connecteur droit 248">
            <a:extLst>
              <a:ext uri="{FF2B5EF4-FFF2-40B4-BE49-F238E27FC236}">
                <a16:creationId xmlns:a16="http://schemas.microsoft.com/office/drawing/2014/main" id="{46D1B323-E434-4F50-B924-5CD209DB872B}"/>
              </a:ext>
            </a:extLst>
          </p:cNvPr>
          <p:cNvCxnSpPr>
            <a:cxnSpLocks/>
          </p:cNvCxnSpPr>
          <p:nvPr/>
        </p:nvCxnSpPr>
        <p:spPr>
          <a:xfrm>
            <a:off x="3253949" y="1945751"/>
            <a:ext cx="0" cy="719929"/>
          </a:xfrm>
          <a:prstGeom prst="line">
            <a:avLst/>
          </a:prstGeom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ZoneTexte 269">
            <a:extLst>
              <a:ext uri="{FF2B5EF4-FFF2-40B4-BE49-F238E27FC236}">
                <a16:creationId xmlns:a16="http://schemas.microsoft.com/office/drawing/2014/main" id="{4B129D15-F2DF-4E64-85B6-E36D75DBEEEB}"/>
              </a:ext>
            </a:extLst>
          </p:cNvPr>
          <p:cNvSpPr txBox="1"/>
          <p:nvPr/>
        </p:nvSpPr>
        <p:spPr>
          <a:xfrm>
            <a:off x="5925399" y="5559274"/>
            <a:ext cx="10205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chemeClr val="accent4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chemeClr val="accent4"/>
                </a:solidFill>
              </a:rPr>
              <a:t>par BPCE Factor</a:t>
            </a:r>
          </a:p>
        </p:txBody>
      </p:sp>
      <p:sp>
        <p:nvSpPr>
          <p:cNvPr id="273" name="ZoneTexte 272">
            <a:extLst>
              <a:ext uri="{FF2B5EF4-FFF2-40B4-BE49-F238E27FC236}">
                <a16:creationId xmlns:a16="http://schemas.microsoft.com/office/drawing/2014/main" id="{F7634D2D-A6DD-46AF-BC6A-E471B8521B14}"/>
              </a:ext>
            </a:extLst>
          </p:cNvPr>
          <p:cNvSpPr txBox="1"/>
          <p:nvPr/>
        </p:nvSpPr>
        <p:spPr>
          <a:xfrm>
            <a:off x="5912301" y="4928769"/>
            <a:ext cx="926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Signature du contrat</a:t>
            </a:r>
          </a:p>
          <a:p>
            <a:pPr algn="ctr"/>
            <a:r>
              <a:rPr lang="fr-FR" sz="600" dirty="0"/>
              <a:t>BPCE Factor</a:t>
            </a:r>
          </a:p>
        </p:txBody>
      </p:sp>
      <p:sp>
        <p:nvSpPr>
          <p:cNvPr id="283" name="ZoneTexte 282">
            <a:extLst>
              <a:ext uri="{FF2B5EF4-FFF2-40B4-BE49-F238E27FC236}">
                <a16:creationId xmlns:a16="http://schemas.microsoft.com/office/drawing/2014/main" id="{925BAAB8-A45B-45CD-91B2-7EA6DCA30663}"/>
              </a:ext>
            </a:extLst>
          </p:cNvPr>
          <p:cNvSpPr txBox="1"/>
          <p:nvPr/>
        </p:nvSpPr>
        <p:spPr>
          <a:xfrm>
            <a:off x="6037825" y="5328837"/>
            <a:ext cx="701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du financement </a:t>
            </a:r>
          </a:p>
        </p:txBody>
      </p:sp>
      <p:sp>
        <p:nvSpPr>
          <p:cNvPr id="284" name="Signe Plus 283">
            <a:extLst>
              <a:ext uri="{FF2B5EF4-FFF2-40B4-BE49-F238E27FC236}">
                <a16:creationId xmlns:a16="http://schemas.microsoft.com/office/drawing/2014/main" id="{4D2D0F95-71A0-4C73-B72D-65262EB1184C}"/>
              </a:ext>
            </a:extLst>
          </p:cNvPr>
          <p:cNvSpPr/>
          <p:nvPr/>
        </p:nvSpPr>
        <p:spPr>
          <a:xfrm>
            <a:off x="6295474" y="5201327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69" name="Ellipse 168">
            <a:extLst>
              <a:ext uri="{FF2B5EF4-FFF2-40B4-BE49-F238E27FC236}">
                <a16:creationId xmlns:a16="http://schemas.microsoft.com/office/drawing/2014/main" id="{97F3B946-B476-4BED-B2B8-6A0663CADBDB}"/>
              </a:ext>
            </a:extLst>
          </p:cNvPr>
          <p:cNvSpPr/>
          <p:nvPr/>
        </p:nvSpPr>
        <p:spPr>
          <a:xfrm>
            <a:off x="5763112" y="5608500"/>
            <a:ext cx="115498" cy="1159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5" name="ZoneTexte 184">
            <a:extLst>
              <a:ext uri="{FF2B5EF4-FFF2-40B4-BE49-F238E27FC236}">
                <a16:creationId xmlns:a16="http://schemas.microsoft.com/office/drawing/2014/main" id="{6A116DC4-31DD-47B4-8245-96AC98478BE3}"/>
              </a:ext>
            </a:extLst>
          </p:cNvPr>
          <p:cNvSpPr txBox="1"/>
          <p:nvPr/>
        </p:nvSpPr>
        <p:spPr>
          <a:xfrm>
            <a:off x="4636072" y="3031807"/>
            <a:ext cx="661352" cy="230832"/>
          </a:xfrm>
          <a:prstGeom prst="rect">
            <a:avLst/>
          </a:prstGeom>
          <a:solidFill>
            <a:srgbClr val="60A285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E-COTIZ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AAADBE-DB63-401C-92B4-518E49DEC4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9014" y="2267838"/>
            <a:ext cx="219475" cy="2423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850424-F540-4500-97F7-9162A7F341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4620" y="3773219"/>
            <a:ext cx="219475" cy="24233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8A07F06-F449-4B20-A9FB-590915CFE7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8494" y="3797519"/>
            <a:ext cx="219475" cy="24233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BED7DF-7221-4DA9-89AD-57FF6139CD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7902" y="5275261"/>
            <a:ext cx="219475" cy="242337"/>
          </a:xfrm>
          <a:prstGeom prst="rect">
            <a:avLst/>
          </a:prstGeom>
        </p:spPr>
      </p:pic>
      <p:sp>
        <p:nvSpPr>
          <p:cNvPr id="146" name="Rectangle 145">
            <a:extLst>
              <a:ext uri="{FF2B5EF4-FFF2-40B4-BE49-F238E27FC236}">
                <a16:creationId xmlns:a16="http://schemas.microsoft.com/office/drawing/2014/main" id="{CA27341D-EB26-4A69-916E-A24ED064E868}"/>
              </a:ext>
            </a:extLst>
          </p:cNvPr>
          <p:cNvSpPr/>
          <p:nvPr/>
        </p:nvSpPr>
        <p:spPr>
          <a:xfrm>
            <a:off x="4645779" y="1368131"/>
            <a:ext cx="4391183" cy="1607066"/>
          </a:xfrm>
          <a:prstGeom prst="rect">
            <a:avLst/>
          </a:prstGeom>
          <a:solidFill>
            <a:srgbClr val="477A64">
              <a:alpha val="27451"/>
            </a:srgbClr>
          </a:solidFill>
          <a:ln>
            <a:solidFill>
              <a:srgbClr val="477A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EDE2E8F-9B15-4F8B-97CB-895847D45386}"/>
              </a:ext>
            </a:extLst>
          </p:cNvPr>
          <p:cNvSpPr/>
          <p:nvPr/>
        </p:nvSpPr>
        <p:spPr>
          <a:xfrm>
            <a:off x="4691632" y="2612078"/>
            <a:ext cx="4217294" cy="315891"/>
          </a:xfrm>
          <a:prstGeom prst="rect">
            <a:avLst/>
          </a:prstGeom>
          <a:noFill/>
          <a:ln w="15875">
            <a:solidFill>
              <a:srgbClr val="477A6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48" name="Image 147">
            <a:extLst>
              <a:ext uri="{FF2B5EF4-FFF2-40B4-BE49-F238E27FC236}">
                <a16:creationId xmlns:a16="http://schemas.microsoft.com/office/drawing/2014/main" id="{0A4333CD-6F28-47EB-8867-698AEA11F4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649" y="1833546"/>
            <a:ext cx="205143" cy="178252"/>
          </a:xfrm>
          <a:prstGeom prst="rect">
            <a:avLst/>
          </a:prstGeom>
        </p:spPr>
      </p:pic>
      <p:sp>
        <p:nvSpPr>
          <p:cNvPr id="149" name="ZoneTexte 148">
            <a:extLst>
              <a:ext uri="{FF2B5EF4-FFF2-40B4-BE49-F238E27FC236}">
                <a16:creationId xmlns:a16="http://schemas.microsoft.com/office/drawing/2014/main" id="{F8D645BA-F96C-4171-A66A-B17D4AF98893}"/>
              </a:ext>
            </a:extLst>
          </p:cNvPr>
          <p:cNvSpPr txBox="1"/>
          <p:nvPr/>
        </p:nvSpPr>
        <p:spPr>
          <a:xfrm>
            <a:off x="4809618" y="2056779"/>
            <a:ext cx="1247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477A64"/>
                </a:solidFill>
              </a:rPr>
              <a:t>Création d’une demande – Formulaire e commerce</a:t>
            </a:r>
          </a:p>
        </p:txBody>
      </p:sp>
      <p:cxnSp>
        <p:nvCxnSpPr>
          <p:cNvPr id="157" name="Connecteur droit 156">
            <a:extLst>
              <a:ext uri="{FF2B5EF4-FFF2-40B4-BE49-F238E27FC236}">
                <a16:creationId xmlns:a16="http://schemas.microsoft.com/office/drawing/2014/main" id="{BEEC2A68-4C24-4BB6-9645-9EE38051A458}"/>
              </a:ext>
            </a:extLst>
          </p:cNvPr>
          <p:cNvCxnSpPr>
            <a:cxnSpLocks/>
          </p:cNvCxnSpPr>
          <p:nvPr/>
        </p:nvCxnSpPr>
        <p:spPr>
          <a:xfrm>
            <a:off x="5943927" y="1703189"/>
            <a:ext cx="0" cy="54911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Ellipse 158">
            <a:extLst>
              <a:ext uri="{FF2B5EF4-FFF2-40B4-BE49-F238E27FC236}">
                <a16:creationId xmlns:a16="http://schemas.microsoft.com/office/drawing/2014/main" id="{6C73C1F7-E703-4FDA-8841-35DFF08F0CFA}"/>
              </a:ext>
            </a:extLst>
          </p:cNvPr>
          <p:cNvSpPr/>
          <p:nvPr/>
        </p:nvSpPr>
        <p:spPr>
          <a:xfrm>
            <a:off x="4703853" y="2077322"/>
            <a:ext cx="106280" cy="11593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0F9BA1D8-270E-4988-A2FE-3BAF14D9B996}"/>
              </a:ext>
            </a:extLst>
          </p:cNvPr>
          <p:cNvSpPr txBox="1"/>
          <p:nvPr/>
        </p:nvSpPr>
        <p:spPr>
          <a:xfrm>
            <a:off x="4663110" y="2591775"/>
            <a:ext cx="4187173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Si PAYPLUG ne peut pas prendre en charge le besoin client, la demande est renvoyée </a:t>
            </a:r>
            <a:r>
              <a:rPr lang="fr-FR" sz="600" b="1" dirty="0"/>
              <a:t>selon l’organisation de la CE :</a:t>
            </a:r>
          </a:p>
          <a:p>
            <a:r>
              <a:rPr lang="fr-FR" sz="600" dirty="0"/>
              <a:t>- vers la banque qui propose une autre solution : SP PLUS ou JEPAIEENLIGNE. </a:t>
            </a:r>
            <a:r>
              <a:rPr lang="fr-FR" sz="600" b="1" dirty="0"/>
              <a:t>Signature du contrat avec le conseiller.</a:t>
            </a:r>
          </a:p>
          <a:p>
            <a:r>
              <a:rPr lang="fr-FR" sz="600" dirty="0"/>
              <a:t>- vers  l’ équipe Monétique NPS pour réalisation du </a:t>
            </a:r>
            <a:r>
              <a:rPr lang="fr-FR" sz="600" dirty="0" err="1"/>
              <a:t>diag</a:t>
            </a:r>
            <a:r>
              <a:rPr lang="fr-FR" sz="600" dirty="0"/>
              <a:t> et devis. </a:t>
            </a:r>
            <a:r>
              <a:rPr lang="fr-FR" sz="600" b="1" dirty="0"/>
              <a:t>Signature du contrat avec  le conseiller.</a:t>
            </a:r>
          </a:p>
          <a:p>
            <a:endParaRPr lang="fr-FR" sz="675" b="1" dirty="0"/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77641057-0E18-4E76-8AE2-E44D414A232A}"/>
              </a:ext>
            </a:extLst>
          </p:cNvPr>
          <p:cNvSpPr txBox="1"/>
          <p:nvPr/>
        </p:nvSpPr>
        <p:spPr>
          <a:xfrm>
            <a:off x="6176644" y="2032570"/>
            <a:ext cx="17692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477A64"/>
                </a:solidFill>
              </a:rPr>
              <a:t>Prise en charge par l’expert PAYPLUG,</a:t>
            </a:r>
          </a:p>
          <a:p>
            <a:r>
              <a:rPr lang="fr-FR" sz="675" b="1" dirty="0">
                <a:solidFill>
                  <a:srgbClr val="477A64"/>
                </a:solidFill>
              </a:rPr>
              <a:t>Proposition commerciale envoyée au client </a:t>
            </a: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DC9A6F85-AED3-4A4E-8906-F4CC096F58B0}"/>
              </a:ext>
            </a:extLst>
          </p:cNvPr>
          <p:cNvSpPr txBox="1"/>
          <p:nvPr/>
        </p:nvSpPr>
        <p:spPr>
          <a:xfrm>
            <a:off x="7979231" y="2092792"/>
            <a:ext cx="86200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75" b="1" dirty="0">
                <a:solidFill>
                  <a:srgbClr val="477A64"/>
                </a:solidFill>
              </a:rPr>
              <a:t>Contractualisation </a:t>
            </a:r>
          </a:p>
          <a:p>
            <a:r>
              <a:rPr lang="fr-FR" sz="675" b="1" dirty="0">
                <a:solidFill>
                  <a:srgbClr val="477A64"/>
                </a:solidFill>
              </a:rPr>
              <a:t>par PAYPLUG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F56D0604-A83A-4C37-BC6A-7B4C03AFD438}"/>
              </a:ext>
            </a:extLst>
          </p:cNvPr>
          <p:cNvSpPr txBox="1"/>
          <p:nvPr/>
        </p:nvSpPr>
        <p:spPr>
          <a:xfrm>
            <a:off x="5992528" y="1608037"/>
            <a:ext cx="9092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Etude du besoin client</a:t>
            </a:r>
            <a:endParaRPr lang="fr-FR" sz="675" dirty="0"/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C2849398-88E8-4C87-A097-DF6FEB9A3B4A}"/>
              </a:ext>
            </a:extLst>
          </p:cNvPr>
          <p:cNvSpPr txBox="1"/>
          <p:nvPr/>
        </p:nvSpPr>
        <p:spPr>
          <a:xfrm>
            <a:off x="6875791" y="1544041"/>
            <a:ext cx="951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Négociation en direct avec le client</a:t>
            </a:r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C7529BDA-E507-4CC4-8EBB-02E5F4A9F44D}"/>
              </a:ext>
            </a:extLst>
          </p:cNvPr>
          <p:cNvSpPr txBox="1"/>
          <p:nvPr/>
        </p:nvSpPr>
        <p:spPr>
          <a:xfrm>
            <a:off x="7942561" y="1566388"/>
            <a:ext cx="926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" dirty="0"/>
              <a:t>Signature du contrat</a:t>
            </a:r>
          </a:p>
          <a:p>
            <a:pPr algn="ctr"/>
            <a:r>
              <a:rPr lang="fr-FR" sz="600" b="1" dirty="0"/>
              <a:t>PAYPLUG</a:t>
            </a:r>
          </a:p>
        </p:txBody>
      </p:sp>
      <p:pic>
        <p:nvPicPr>
          <p:cNvPr id="195" name="Image 194">
            <a:extLst>
              <a:ext uri="{FF2B5EF4-FFF2-40B4-BE49-F238E27FC236}">
                <a16:creationId xmlns:a16="http://schemas.microsoft.com/office/drawing/2014/main" id="{BDC1F039-14FF-4827-B608-2ABAFDBB7E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91625" y="1760673"/>
            <a:ext cx="174544" cy="178860"/>
          </a:xfrm>
          <a:prstGeom prst="rect">
            <a:avLst/>
          </a:prstGeom>
        </p:spPr>
      </p:pic>
      <p:pic>
        <p:nvPicPr>
          <p:cNvPr id="196" name="Image 195">
            <a:extLst>
              <a:ext uri="{FF2B5EF4-FFF2-40B4-BE49-F238E27FC236}">
                <a16:creationId xmlns:a16="http://schemas.microsoft.com/office/drawing/2014/main" id="{98479913-7E2D-43DD-B7E0-054D395F6C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876" y="1820341"/>
            <a:ext cx="166114" cy="159641"/>
          </a:xfrm>
          <a:prstGeom prst="rect">
            <a:avLst/>
          </a:prstGeom>
        </p:spPr>
      </p:pic>
      <p:pic>
        <p:nvPicPr>
          <p:cNvPr id="200" name="Image 199">
            <a:extLst>
              <a:ext uri="{FF2B5EF4-FFF2-40B4-BE49-F238E27FC236}">
                <a16:creationId xmlns:a16="http://schemas.microsoft.com/office/drawing/2014/main" id="{BD9F9841-7021-476A-8C48-69C1B830B4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92335" y="1882676"/>
            <a:ext cx="130131" cy="176204"/>
          </a:xfrm>
          <a:prstGeom prst="rect">
            <a:avLst/>
          </a:prstGeom>
        </p:spPr>
      </p:pic>
      <p:sp>
        <p:nvSpPr>
          <p:cNvPr id="202" name="ZoneTexte 201">
            <a:extLst>
              <a:ext uri="{FF2B5EF4-FFF2-40B4-BE49-F238E27FC236}">
                <a16:creationId xmlns:a16="http://schemas.microsoft.com/office/drawing/2014/main" id="{70D876CE-183B-48D3-B160-2DCD7E6EFA82}"/>
              </a:ext>
            </a:extLst>
          </p:cNvPr>
          <p:cNvSpPr txBox="1"/>
          <p:nvPr/>
        </p:nvSpPr>
        <p:spPr>
          <a:xfrm>
            <a:off x="8177673" y="1907014"/>
            <a:ext cx="720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Déclenchement de l’installation</a:t>
            </a:r>
          </a:p>
        </p:txBody>
      </p:sp>
      <p:pic>
        <p:nvPicPr>
          <p:cNvPr id="209" name="Image 208">
            <a:extLst>
              <a:ext uri="{FF2B5EF4-FFF2-40B4-BE49-F238E27FC236}">
                <a16:creationId xmlns:a16="http://schemas.microsoft.com/office/drawing/2014/main" id="{B34FC65B-0FB5-464B-95AB-EB3F97D046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571" y="1767112"/>
            <a:ext cx="146918" cy="190436"/>
          </a:xfrm>
          <a:prstGeom prst="rect">
            <a:avLst/>
          </a:prstGeom>
        </p:spPr>
      </p:pic>
      <p:sp>
        <p:nvSpPr>
          <p:cNvPr id="211" name="Ellipse 210">
            <a:extLst>
              <a:ext uri="{FF2B5EF4-FFF2-40B4-BE49-F238E27FC236}">
                <a16:creationId xmlns:a16="http://schemas.microsoft.com/office/drawing/2014/main" id="{241B1817-CE74-49AA-9F4B-52E9B2D5D7EB}"/>
              </a:ext>
            </a:extLst>
          </p:cNvPr>
          <p:cNvSpPr/>
          <p:nvPr/>
        </p:nvSpPr>
        <p:spPr>
          <a:xfrm>
            <a:off x="6075765" y="2091635"/>
            <a:ext cx="106280" cy="115935"/>
          </a:xfrm>
          <a:prstGeom prst="ellipse">
            <a:avLst/>
          </a:prstGeom>
          <a:solidFill>
            <a:srgbClr val="477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212" name="Ellipse 211">
            <a:extLst>
              <a:ext uri="{FF2B5EF4-FFF2-40B4-BE49-F238E27FC236}">
                <a16:creationId xmlns:a16="http://schemas.microsoft.com/office/drawing/2014/main" id="{0B40665F-ABA8-4A45-8AE5-F31EB09B3010}"/>
              </a:ext>
            </a:extLst>
          </p:cNvPr>
          <p:cNvSpPr/>
          <p:nvPr/>
        </p:nvSpPr>
        <p:spPr>
          <a:xfrm>
            <a:off x="7912477" y="2124541"/>
            <a:ext cx="106280" cy="115935"/>
          </a:xfrm>
          <a:prstGeom prst="ellipse">
            <a:avLst/>
          </a:prstGeom>
          <a:solidFill>
            <a:srgbClr val="477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75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4" name="Signe Plus 213">
            <a:extLst>
              <a:ext uri="{FF2B5EF4-FFF2-40B4-BE49-F238E27FC236}">
                <a16:creationId xmlns:a16="http://schemas.microsoft.com/office/drawing/2014/main" id="{262908E7-D61A-440E-ABF3-85A764D5EE03}"/>
              </a:ext>
            </a:extLst>
          </p:cNvPr>
          <p:cNvSpPr/>
          <p:nvPr/>
        </p:nvSpPr>
        <p:spPr>
          <a:xfrm>
            <a:off x="6816951" y="1766284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215" name="Signe Plus 214">
            <a:extLst>
              <a:ext uri="{FF2B5EF4-FFF2-40B4-BE49-F238E27FC236}">
                <a16:creationId xmlns:a16="http://schemas.microsoft.com/office/drawing/2014/main" id="{BF89FA94-2017-4E05-9407-11F7076D0965}"/>
              </a:ext>
            </a:extLst>
          </p:cNvPr>
          <p:cNvSpPr/>
          <p:nvPr/>
        </p:nvSpPr>
        <p:spPr>
          <a:xfrm>
            <a:off x="8484931" y="1814836"/>
            <a:ext cx="131330" cy="127510"/>
          </a:xfrm>
          <a:prstGeom prst="mathPlus">
            <a:avLst>
              <a:gd name="adj1" fmla="val 50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223" name="ZoneTexte 222">
            <a:extLst>
              <a:ext uri="{FF2B5EF4-FFF2-40B4-BE49-F238E27FC236}">
                <a16:creationId xmlns:a16="http://schemas.microsoft.com/office/drawing/2014/main" id="{2BB4C4BF-15FB-4480-8326-91A2CBF83F84}"/>
              </a:ext>
            </a:extLst>
          </p:cNvPr>
          <p:cNvSpPr txBox="1"/>
          <p:nvPr/>
        </p:nvSpPr>
        <p:spPr>
          <a:xfrm>
            <a:off x="4638981" y="1162967"/>
            <a:ext cx="866091" cy="230832"/>
          </a:xfrm>
          <a:prstGeom prst="rect">
            <a:avLst/>
          </a:prstGeom>
          <a:solidFill>
            <a:srgbClr val="477A64"/>
          </a:solidFill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  <a:latin typeface="+mj-lt"/>
              </a:rPr>
              <a:t>E COMMERCE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FA4DD0CD-6F06-4F31-A7E3-38AF1B1CA57A}"/>
              </a:ext>
            </a:extLst>
          </p:cNvPr>
          <p:cNvSpPr/>
          <p:nvPr/>
        </p:nvSpPr>
        <p:spPr>
          <a:xfrm>
            <a:off x="4649139" y="1402055"/>
            <a:ext cx="1175371" cy="20850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75" b="1" cap="all" dirty="0">
                <a:solidFill>
                  <a:schemeClr val="tx2"/>
                </a:solidFill>
                <a:latin typeface="+mj-lt"/>
              </a:rPr>
              <a:t>  </a:t>
            </a:r>
            <a:r>
              <a:rPr lang="fr-FR" sz="600" b="1" cap="all" dirty="0">
                <a:solidFill>
                  <a:schemeClr val="tx2"/>
                </a:solidFill>
                <a:latin typeface="+mj-lt"/>
              </a:rPr>
              <a:t>Vers un EXPERT PAYPLUG </a:t>
            </a:r>
            <a:endParaRPr lang="fr-FR" sz="675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E2459149-B412-4873-B359-22188C551DFC}"/>
              </a:ext>
            </a:extLst>
          </p:cNvPr>
          <p:cNvSpPr/>
          <p:nvPr/>
        </p:nvSpPr>
        <p:spPr>
          <a:xfrm>
            <a:off x="4648403" y="2355187"/>
            <a:ext cx="1180338" cy="19806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75" b="1" cap="all" dirty="0">
                <a:solidFill>
                  <a:schemeClr val="tx2"/>
                </a:solidFill>
                <a:latin typeface="+mj-lt"/>
              </a:rPr>
              <a:t>  </a:t>
            </a:r>
            <a:r>
              <a:rPr lang="fr-FR" sz="600" b="1" cap="all" dirty="0">
                <a:solidFill>
                  <a:schemeClr val="tx2"/>
                </a:solidFill>
                <a:latin typeface="+mj-lt"/>
              </a:rPr>
              <a:t>Vers un Expert BANQUE </a:t>
            </a:r>
            <a:endParaRPr lang="fr-FR" sz="675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885BE4D2-A8A8-4A15-B665-4A5DCF852DD1}"/>
              </a:ext>
            </a:extLst>
          </p:cNvPr>
          <p:cNvSpPr/>
          <p:nvPr/>
        </p:nvSpPr>
        <p:spPr>
          <a:xfrm>
            <a:off x="5932613" y="2362211"/>
            <a:ext cx="2742028" cy="198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675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228" name="Connecteur droit 227">
            <a:extLst>
              <a:ext uri="{FF2B5EF4-FFF2-40B4-BE49-F238E27FC236}">
                <a16:creationId xmlns:a16="http://schemas.microsoft.com/office/drawing/2014/main" id="{A6B841A0-D265-4B0F-A82F-19C39C9CEB4B}"/>
              </a:ext>
            </a:extLst>
          </p:cNvPr>
          <p:cNvCxnSpPr>
            <a:cxnSpLocks/>
          </p:cNvCxnSpPr>
          <p:nvPr/>
        </p:nvCxnSpPr>
        <p:spPr>
          <a:xfrm>
            <a:off x="7860112" y="1698292"/>
            <a:ext cx="5778" cy="543257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riangle isocèle 228">
            <a:extLst>
              <a:ext uri="{FF2B5EF4-FFF2-40B4-BE49-F238E27FC236}">
                <a16:creationId xmlns:a16="http://schemas.microsoft.com/office/drawing/2014/main" id="{61A7CB75-EC90-47F3-BADB-DDEE053EB1A0}"/>
              </a:ext>
            </a:extLst>
          </p:cNvPr>
          <p:cNvSpPr/>
          <p:nvPr/>
        </p:nvSpPr>
        <p:spPr>
          <a:xfrm rot="5400000">
            <a:off x="4581361" y="2418812"/>
            <a:ext cx="207750" cy="80501"/>
          </a:xfrm>
          <a:prstGeom prst="triangle">
            <a:avLst>
              <a:gd name="adj" fmla="val 5246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30" name="Triangle isocèle 229">
            <a:extLst>
              <a:ext uri="{FF2B5EF4-FFF2-40B4-BE49-F238E27FC236}">
                <a16:creationId xmlns:a16="http://schemas.microsoft.com/office/drawing/2014/main" id="{4E1B773D-759D-4870-A76E-FB0BD8A3F99B}"/>
              </a:ext>
            </a:extLst>
          </p:cNvPr>
          <p:cNvSpPr/>
          <p:nvPr/>
        </p:nvSpPr>
        <p:spPr>
          <a:xfrm rot="5400000">
            <a:off x="4594164" y="1462612"/>
            <a:ext cx="194938" cy="80501"/>
          </a:xfrm>
          <a:prstGeom prst="triangle">
            <a:avLst>
              <a:gd name="adj" fmla="val 5246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EDA02121-C2A2-4B60-9746-2C6E02D85130}"/>
              </a:ext>
            </a:extLst>
          </p:cNvPr>
          <p:cNvSpPr txBox="1"/>
          <p:nvPr/>
        </p:nvSpPr>
        <p:spPr>
          <a:xfrm>
            <a:off x="4899528" y="1659863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F507BABA-ADAC-414A-840A-CA8346B70E41}"/>
              </a:ext>
            </a:extLst>
          </p:cNvPr>
          <p:cNvSpPr txBox="1"/>
          <p:nvPr/>
        </p:nvSpPr>
        <p:spPr>
          <a:xfrm>
            <a:off x="4708593" y="3356453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4" name="ZoneTexte 233">
            <a:extLst>
              <a:ext uri="{FF2B5EF4-FFF2-40B4-BE49-F238E27FC236}">
                <a16:creationId xmlns:a16="http://schemas.microsoft.com/office/drawing/2014/main" id="{2443490A-E4B4-42C8-9B94-FB1E57F62E5E}"/>
              </a:ext>
            </a:extLst>
          </p:cNvPr>
          <p:cNvSpPr txBox="1"/>
          <p:nvPr/>
        </p:nvSpPr>
        <p:spPr>
          <a:xfrm>
            <a:off x="2570216" y="4801221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5" name="ZoneTexte 234">
            <a:extLst>
              <a:ext uri="{FF2B5EF4-FFF2-40B4-BE49-F238E27FC236}">
                <a16:creationId xmlns:a16="http://schemas.microsoft.com/office/drawing/2014/main" id="{E638B7A2-C3D3-466B-B0F8-BC04B22C1AAD}"/>
              </a:ext>
            </a:extLst>
          </p:cNvPr>
          <p:cNvSpPr txBox="1"/>
          <p:nvPr/>
        </p:nvSpPr>
        <p:spPr>
          <a:xfrm>
            <a:off x="187143" y="3307429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7" name="ZoneTexte 236">
            <a:extLst>
              <a:ext uri="{FF2B5EF4-FFF2-40B4-BE49-F238E27FC236}">
                <a16:creationId xmlns:a16="http://schemas.microsoft.com/office/drawing/2014/main" id="{E6C02770-B6C2-49D6-982E-9404FB34293A}"/>
              </a:ext>
            </a:extLst>
          </p:cNvPr>
          <p:cNvSpPr txBox="1"/>
          <p:nvPr/>
        </p:nvSpPr>
        <p:spPr>
          <a:xfrm>
            <a:off x="3545304" y="1767471"/>
            <a:ext cx="958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dirty="0">
                <a:solidFill>
                  <a:srgbClr val="C00000"/>
                </a:solidFill>
                <a:latin typeface="+mj-lt"/>
              </a:rPr>
              <a:t>Collaborateur CE</a:t>
            </a:r>
            <a:endParaRPr lang="fr-FR" sz="788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31A526D-C067-4335-914D-2F5402413671}"/>
              </a:ext>
            </a:extLst>
          </p:cNvPr>
          <p:cNvSpPr/>
          <p:nvPr/>
        </p:nvSpPr>
        <p:spPr>
          <a:xfrm>
            <a:off x="278891" y="5231156"/>
            <a:ext cx="1020590" cy="506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A7AC3D87-F1BD-42CF-8005-F0D230A4184D}"/>
              </a:ext>
            </a:extLst>
          </p:cNvPr>
          <p:cNvSpPr/>
          <p:nvPr/>
        </p:nvSpPr>
        <p:spPr>
          <a:xfrm>
            <a:off x="7714803" y="5264229"/>
            <a:ext cx="1020590" cy="506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B07A82F9-A030-4D02-A458-8E53A8EB3FEA}"/>
              </a:ext>
            </a:extLst>
          </p:cNvPr>
          <p:cNvSpPr txBox="1"/>
          <p:nvPr/>
        </p:nvSpPr>
        <p:spPr>
          <a:xfrm>
            <a:off x="1679379" y="1758120"/>
            <a:ext cx="1292374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b="1" cap="all" dirty="0">
                <a:solidFill>
                  <a:schemeClr val="tx2"/>
                </a:solidFill>
                <a:latin typeface="+mj-lt"/>
              </a:rPr>
              <a:t>EQUIPE Monétique NPS</a:t>
            </a:r>
            <a:endParaRPr lang="fr-FR" sz="788" b="1" cap="al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5E6CC5D1-00EE-4E83-9385-BADDF3B8E655}"/>
              </a:ext>
            </a:extLst>
          </p:cNvPr>
          <p:cNvSpPr txBox="1"/>
          <p:nvPr/>
        </p:nvSpPr>
        <p:spPr>
          <a:xfrm>
            <a:off x="11557" y="1016353"/>
            <a:ext cx="4433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5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Prise en charge </a:t>
            </a:r>
            <a:r>
              <a:rPr lang="fr-FR" sz="1200" b="1" dirty="0"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de vos </a:t>
            </a:r>
            <a:r>
              <a:rPr lang="fr-FR" sz="1200" b="1" dirty="0">
                <a:solidFill>
                  <a:schemeClr val="accent5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demandes par des équipes dédiées.</a:t>
            </a:r>
          </a:p>
        </p:txBody>
      </p:sp>
      <p:pic>
        <p:nvPicPr>
          <p:cNvPr id="127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Qui fait quoi ?</a:t>
            </a:r>
            <a:endParaRPr lang="fr-FR" dirty="0"/>
          </a:p>
        </p:txBody>
      </p:sp>
      <p:pic>
        <p:nvPicPr>
          <p:cNvPr id="129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33" name="Rectangle 132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26 2020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8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dirty="0" smtClean="0"/>
              <a:t>Comment accéder a mon expert ?  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3200400" y="1170580"/>
            <a:ext cx="2646219" cy="51261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  <a:r>
              <a:rPr lang="fr-FR" dirty="0" smtClean="0"/>
              <a:t> possibilités :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-153" t="11140" r="63736" b="-51"/>
          <a:stretch/>
        </p:blipFill>
        <p:spPr>
          <a:xfrm>
            <a:off x="69991" y="1764752"/>
            <a:ext cx="4502009" cy="451724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050473" y="3338945"/>
            <a:ext cx="203661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1. Taper mon expert </a:t>
            </a:r>
            <a:endParaRPr lang="fr-FR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1136073" y="2327564"/>
            <a:ext cx="858982" cy="9559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572000" y="1764752"/>
            <a:ext cx="0" cy="45172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250872" y="1848951"/>
            <a:ext cx="3355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2. Via l’URL : </a:t>
            </a:r>
            <a:r>
              <a:rPr lang="fr-FR" u="sng" dirty="0">
                <a:hlinkClick r:id="rId5"/>
              </a:rPr>
              <a:t>https://monexpert.d.bbg</a:t>
            </a:r>
            <a:endParaRPr lang="fr-FR" u="sng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/>
          <a:srcRect l="23380" t="18331" r="55963" b="20529"/>
          <a:stretch/>
        </p:blipFill>
        <p:spPr>
          <a:xfrm>
            <a:off x="6063835" y="2482612"/>
            <a:ext cx="2687782" cy="368266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641272" y="3960947"/>
            <a:ext cx="163057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3. Sur culture net</a:t>
            </a:r>
            <a:endParaRPr lang="fr-FR" dirty="0"/>
          </a:p>
        </p:txBody>
      </p:sp>
      <p:cxnSp>
        <p:nvCxnSpPr>
          <p:cNvPr id="14" name="Connecteur droit avec flèche 13"/>
          <p:cNvCxnSpPr>
            <a:stCxn id="10" idx="2"/>
          </p:cNvCxnSpPr>
          <p:nvPr/>
        </p:nvCxnSpPr>
        <p:spPr>
          <a:xfrm>
            <a:off x="5456560" y="4330279"/>
            <a:ext cx="815287" cy="11408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77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CCBBAC7-B677-4FF6-BF2B-DAB9E1596006}"/>
              </a:ext>
            </a:extLst>
          </p:cNvPr>
          <p:cNvSpPr/>
          <p:nvPr/>
        </p:nvSpPr>
        <p:spPr>
          <a:xfrm>
            <a:off x="39622" y="5320810"/>
            <a:ext cx="1419131" cy="60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81" name="Titre 1">
            <a:extLst>
              <a:ext uri="{FF2B5EF4-FFF2-40B4-BE49-F238E27FC236}">
                <a16:creationId xmlns:a16="http://schemas.microsoft.com/office/drawing/2014/main" id="{F8FC0D45-5686-4000-906A-B7012AFB0933}"/>
              </a:ext>
            </a:extLst>
          </p:cNvPr>
          <p:cNvSpPr txBox="1">
            <a:spLocks/>
          </p:cNvSpPr>
          <p:nvPr/>
        </p:nvSpPr>
        <p:spPr>
          <a:xfrm>
            <a:off x="642194" y="1762122"/>
            <a:ext cx="7630584" cy="4394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r-FR"/>
            </a:defPPr>
            <a:lvl1pPr lvl="0" defTabSz="685800">
              <a:lnSpc>
                <a:spcPct val="90000"/>
              </a:lnSpc>
              <a:spcBef>
                <a:spcPct val="0"/>
              </a:spcBef>
              <a:buNone/>
              <a:defRPr kumimoji="0" sz="1600" b="0" i="0" u="none" strike="noStrike" cap="all" spc="0" normalizeH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/>
                <a:ea typeface="+mj-ea"/>
                <a:cs typeface="+mj-cs"/>
              </a:defRPr>
            </a:lvl1pPr>
          </a:lstStyle>
          <a:p>
            <a:pPr algn="ctr"/>
            <a:r>
              <a:rPr lang="pt-BR" sz="1200" dirty="0"/>
              <a:t>ENVOI DU LEAD VERS UN EXPERT FILIALE </a:t>
            </a:r>
          </a:p>
          <a:p>
            <a:pPr algn="ctr"/>
            <a:r>
              <a:rPr lang="pt-BR" sz="1200" dirty="0"/>
              <a:t>VIA LA Création d’une demande de diagnostic en 3 étapes</a:t>
            </a:r>
            <a:endParaRPr lang="fr-FR" sz="1200" dirty="0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EEAF1E3A-8087-4A33-930B-C4D8DB30EABB}"/>
              </a:ext>
            </a:extLst>
          </p:cNvPr>
          <p:cNvSpPr/>
          <p:nvPr/>
        </p:nvSpPr>
        <p:spPr>
          <a:xfrm>
            <a:off x="463396" y="4590280"/>
            <a:ext cx="360716" cy="33551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fr-FR" kern="0" dirty="0">
                <a:solidFill>
                  <a:prstClr val="white"/>
                </a:solidFill>
                <a:latin typeface="Arial"/>
              </a:rPr>
              <a:t>1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E23D5CAB-0236-48C9-9E18-1A689F930DE2}"/>
              </a:ext>
            </a:extLst>
          </p:cNvPr>
          <p:cNvSpPr txBox="1"/>
          <p:nvPr/>
        </p:nvSpPr>
        <p:spPr>
          <a:xfrm>
            <a:off x="811017" y="4654059"/>
            <a:ext cx="24321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05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Le conseiller ou chargé d’affaires entreprise choisit le domaine métier selon son </a:t>
            </a:r>
            <a:r>
              <a:rPr lang="fr-FR" sz="1050" b="1" kern="0" dirty="0" smtClean="0">
                <a:solidFill>
                  <a:schemeClr val="accent5">
                    <a:lumMod val="75000"/>
                  </a:schemeClr>
                </a:solidFill>
                <a:latin typeface="Arial"/>
              </a:rPr>
              <a:t>besoin.</a:t>
            </a:r>
            <a:endParaRPr lang="fr-FR" sz="1050" kern="0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52734E1C-4212-4353-A9C0-A9AD225818FE}"/>
              </a:ext>
            </a:extLst>
          </p:cNvPr>
          <p:cNvSpPr/>
          <p:nvPr/>
        </p:nvSpPr>
        <p:spPr>
          <a:xfrm>
            <a:off x="3409960" y="4590280"/>
            <a:ext cx="360716" cy="33551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fr-FR" kern="0" dirty="0">
                <a:solidFill>
                  <a:prstClr val="white"/>
                </a:solidFill>
                <a:latin typeface="Arial"/>
              </a:rPr>
              <a:t>2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39A9DF9E-5342-4A26-9147-3CEC812D465B}"/>
              </a:ext>
            </a:extLst>
          </p:cNvPr>
          <p:cNvSpPr txBox="1"/>
          <p:nvPr/>
        </p:nvSpPr>
        <p:spPr>
          <a:xfrm>
            <a:off x="3784860" y="4638004"/>
            <a:ext cx="20680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050" b="1" kern="0" dirty="0" smtClean="0">
                <a:solidFill>
                  <a:schemeClr val="accent5">
                    <a:lumMod val="75000"/>
                  </a:schemeClr>
                </a:solidFill>
                <a:latin typeface="Arial"/>
              </a:rPr>
              <a:t>Il complète les informations générales du client.</a:t>
            </a:r>
            <a:endParaRPr lang="fr-FR" sz="1050" kern="0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2CAAF3C6-09D2-4123-BA32-C89E07D02309}"/>
              </a:ext>
            </a:extLst>
          </p:cNvPr>
          <p:cNvSpPr/>
          <p:nvPr/>
        </p:nvSpPr>
        <p:spPr>
          <a:xfrm>
            <a:off x="6332031" y="4567519"/>
            <a:ext cx="360716" cy="33551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fr-FR" kern="0" dirty="0">
                <a:solidFill>
                  <a:prstClr val="white"/>
                </a:solidFill>
                <a:latin typeface="Arial"/>
              </a:rPr>
              <a:t>3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0CAE4373-63B8-4EFB-BF70-2D4DAC49F10B}"/>
              </a:ext>
            </a:extLst>
          </p:cNvPr>
          <p:cNvSpPr txBox="1"/>
          <p:nvPr/>
        </p:nvSpPr>
        <p:spPr>
          <a:xfrm>
            <a:off x="6722980" y="4620194"/>
            <a:ext cx="232472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050" b="1" kern="0" dirty="0">
                <a:solidFill>
                  <a:schemeClr val="accent5">
                    <a:lumMod val="75000"/>
                  </a:schemeClr>
                </a:solidFill>
                <a:latin typeface="Arial"/>
              </a:rPr>
              <a:t>Il </a:t>
            </a:r>
            <a:r>
              <a:rPr lang="fr-FR" sz="1050" b="1" kern="0" dirty="0" smtClean="0">
                <a:solidFill>
                  <a:schemeClr val="accent5">
                    <a:lumMod val="75000"/>
                  </a:schemeClr>
                </a:solidFill>
                <a:latin typeface="Arial"/>
              </a:rPr>
              <a:t>complète les informations quant à la personne à contacter et valide l’agence de rattachement et ses coordonnées.</a:t>
            </a:r>
            <a:endParaRPr lang="fr-FR" sz="1050" kern="0" dirty="0">
              <a:solidFill>
                <a:schemeClr val="accent5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59D747B5-A963-4D8E-812A-67A33E831F36}"/>
              </a:ext>
            </a:extLst>
          </p:cNvPr>
          <p:cNvSpPr txBox="1">
            <a:spLocks/>
          </p:cNvSpPr>
          <p:nvPr/>
        </p:nvSpPr>
        <p:spPr>
          <a:xfrm>
            <a:off x="1032727" y="1167089"/>
            <a:ext cx="7540406" cy="3105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cap="all" dirty="0">
                <a:solidFill>
                  <a:srgbClr val="581D74"/>
                </a:solidFill>
                <a:latin typeface="Arial"/>
              </a:rPr>
              <a:t>Les bonnes pratiques pour créer un lead</a:t>
            </a:r>
            <a:endParaRPr lang="fr-FR" sz="1800" cap="all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E4362FF-CA71-4C8A-A869-51C1D696A91E}"/>
              </a:ext>
            </a:extLst>
          </p:cNvPr>
          <p:cNvCxnSpPr>
            <a:cxnSpLocks/>
          </p:cNvCxnSpPr>
          <p:nvPr/>
        </p:nvCxnSpPr>
        <p:spPr>
          <a:xfrm>
            <a:off x="560673" y="1581992"/>
            <a:ext cx="8089481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/>
              <a:t>Comment créer un lead ?</a:t>
            </a:r>
            <a:endParaRPr lang="fr-FR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19986" t="16071"/>
          <a:stretch/>
        </p:blipFill>
        <p:spPr>
          <a:xfrm>
            <a:off x="39623" y="2367388"/>
            <a:ext cx="2972754" cy="191221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Connecteur droit avec flèche 7"/>
          <p:cNvCxnSpPr>
            <a:stCxn id="83" idx="0"/>
          </p:cNvCxnSpPr>
          <p:nvPr/>
        </p:nvCxnSpPr>
        <p:spPr>
          <a:xfrm flipV="1">
            <a:off x="643754" y="3343275"/>
            <a:ext cx="1156471" cy="12470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l="32001" t="16178" r="12181" b="34"/>
          <a:stretch/>
        </p:blipFill>
        <p:spPr>
          <a:xfrm>
            <a:off x="3165902" y="2367388"/>
            <a:ext cx="2741712" cy="19122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/>
          <a:srcRect l="32138" t="19232" r="12299" b="4945"/>
          <a:stretch/>
        </p:blipFill>
        <p:spPr>
          <a:xfrm>
            <a:off x="6061138" y="2367388"/>
            <a:ext cx="2983060" cy="19122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80" y="6253486"/>
            <a:ext cx="3465422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19" name="Rectangle 18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4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S26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136717" y="25798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1" name="Titre 8"/>
          <p:cNvSpPr>
            <a:spLocks noGrp="1"/>
          </p:cNvSpPr>
          <p:nvPr>
            <p:ph type="title"/>
          </p:nvPr>
        </p:nvSpPr>
        <p:spPr>
          <a:xfrm>
            <a:off x="765175" y="379413"/>
            <a:ext cx="7910513" cy="709612"/>
          </a:xfrm>
        </p:spPr>
        <p:txBody>
          <a:bodyPr/>
          <a:lstStyle/>
          <a:p>
            <a:pPr algn="r"/>
            <a:r>
              <a:rPr lang="fr-FR" dirty="0" smtClean="0"/>
              <a:t>En résumé </a:t>
            </a:r>
            <a:endParaRPr lang="fr-FR" b="0" dirty="0"/>
          </a:p>
        </p:txBody>
      </p:sp>
      <p:sp>
        <p:nvSpPr>
          <p:cNvPr id="3" name="Rectangle 2"/>
          <p:cNvSpPr/>
          <p:nvPr/>
        </p:nvSpPr>
        <p:spPr>
          <a:xfrm>
            <a:off x="436583" y="1376865"/>
            <a:ext cx="72566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Vous retrouverez sous la rubrique des commerciaux </a:t>
            </a:r>
            <a:r>
              <a:rPr lang="fr-FR" dirty="0" smtClean="0"/>
              <a:t>: </a:t>
            </a:r>
          </a:p>
          <a:p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Présentation du portail </a:t>
            </a:r>
            <a:r>
              <a:rPr lang="fr-FR" dirty="0" err="1" smtClean="0"/>
              <a:t>Monexpert</a:t>
            </a:r>
            <a:r>
              <a:rPr lang="fr-FR" dirty="0" smtClean="0"/>
              <a:t> (</a:t>
            </a:r>
            <a:r>
              <a:rPr lang="fr-FR" i="1" dirty="0" smtClean="0"/>
              <a:t>ou cliquer </a:t>
            </a:r>
            <a:r>
              <a:rPr lang="fr-FR" i="1" dirty="0" smtClean="0">
                <a:hlinkClick r:id="rId4"/>
              </a:rPr>
              <a:t>ici )</a:t>
            </a:r>
            <a:endParaRPr lang="fr-FR" i="1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/>
              <a:t>Mémo </a:t>
            </a:r>
            <a:r>
              <a:rPr lang="fr-FR" dirty="0" err="1" smtClean="0"/>
              <a:t>Monexpert</a:t>
            </a:r>
            <a:r>
              <a:rPr lang="fr-FR" dirty="0" smtClean="0"/>
              <a:t> </a:t>
            </a:r>
            <a:r>
              <a:rPr lang="fr-FR" i="1" dirty="0" smtClean="0"/>
              <a:t>(ou cliquer </a:t>
            </a:r>
            <a:r>
              <a:rPr lang="fr-FR" i="1" dirty="0" smtClean="0">
                <a:hlinkClick r:id="rId5"/>
              </a:rPr>
              <a:t>ici)</a:t>
            </a:r>
            <a:endParaRPr lang="fr-FR" i="1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i="1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79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02ea4b1b-5614-43b2-acce-6a9ef10fff4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11338</TotalTime>
  <Words>758</Words>
  <Application>Microsoft Office PowerPoint</Application>
  <PresentationFormat>Affichage à l'écran (4:3)</PresentationFormat>
  <Paragraphs>177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8</vt:i4>
      </vt:variant>
    </vt:vector>
  </HeadingPairs>
  <TitlesOfParts>
    <vt:vector size="25" baseType="lpstr">
      <vt:lpstr>Aharoni</vt:lpstr>
      <vt:lpstr>Arial</vt:lpstr>
      <vt:lpstr>Arial Narrow</vt:lpstr>
      <vt:lpstr>Cabin</vt:lpstr>
      <vt:lpstr>Calibri</vt:lpstr>
      <vt:lpstr>Roboto Black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Qu’est ce que mon expert ?</vt:lpstr>
      <vt:lpstr>Quels métiers a votre service ?</vt:lpstr>
      <vt:lpstr>Qui fait quoi ?</vt:lpstr>
      <vt:lpstr>Comment accéder a mon expert ?  </vt:lpstr>
      <vt:lpstr>Comment créer un lead ?</vt:lpstr>
      <vt:lpstr>En résumé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489</cp:revision>
  <cp:lastPrinted>2020-01-23T16:40:35Z</cp:lastPrinted>
  <dcterms:created xsi:type="dcterms:W3CDTF">2016-06-03T08:10:53Z</dcterms:created>
  <dcterms:modified xsi:type="dcterms:W3CDTF">2020-06-26T10:26:50Z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yves.zinck@cegee.caisse-epargne.fr</vt:lpwstr>
  </property>
  <property fmtid="{D5CDD505-2E9C-101B-9397-08002B2CF9AE}" pid="5" name="MSIP_Label_48a19f0c-bea1-442e-a475-ed109d9ec508_SetDate">
    <vt:lpwstr>2020-06-04T09:21:33.2753665Z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