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3" r:id="rId5"/>
    <p:sldMasterId id="2147483672" r:id="rId6"/>
    <p:sldMasterId id="2147483681" r:id="rId7"/>
    <p:sldMasterId id="2147483690" r:id="rId8"/>
    <p:sldMasterId id="2147483699" r:id="rId9"/>
    <p:sldMasterId id="2147483708" r:id="rId10"/>
    <p:sldMasterId id="2147483717" r:id="rId11"/>
    <p:sldMasterId id="2147483726" r:id="rId12"/>
  </p:sldMasterIdLst>
  <p:notesMasterIdLst>
    <p:notesMasterId r:id="rId39"/>
  </p:notesMasterIdLst>
  <p:handoutMasterIdLst>
    <p:handoutMasterId r:id="rId40"/>
  </p:handoutMasterIdLst>
  <p:sldIdLst>
    <p:sldId id="256" r:id="rId13"/>
    <p:sldId id="278" r:id="rId14"/>
    <p:sldId id="300" r:id="rId15"/>
    <p:sldId id="299" r:id="rId16"/>
    <p:sldId id="258" r:id="rId17"/>
    <p:sldId id="298" r:id="rId18"/>
    <p:sldId id="343" r:id="rId19"/>
    <p:sldId id="284" r:id="rId20"/>
    <p:sldId id="297" r:id="rId21"/>
    <p:sldId id="277" r:id="rId22"/>
    <p:sldId id="275" r:id="rId23"/>
    <p:sldId id="286" r:id="rId24"/>
    <p:sldId id="303" r:id="rId25"/>
    <p:sldId id="333" r:id="rId26"/>
    <p:sldId id="291" r:id="rId27"/>
    <p:sldId id="290" r:id="rId28"/>
    <p:sldId id="289" r:id="rId29"/>
    <p:sldId id="322" r:id="rId30"/>
    <p:sldId id="292" r:id="rId31"/>
    <p:sldId id="340" r:id="rId32"/>
    <p:sldId id="293" r:id="rId33"/>
    <p:sldId id="302" r:id="rId34"/>
    <p:sldId id="344" r:id="rId35"/>
    <p:sldId id="285" r:id="rId36"/>
    <p:sldId id="342" r:id="rId37"/>
    <p:sldId id="294" r:id="rId38"/>
  </p:sldIdLst>
  <p:sldSz cx="9144000" cy="6858000" type="screen4x3"/>
  <p:notesSz cx="6669088" cy="9928225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00"/>
    <a:srgbClr val="EA9922"/>
    <a:srgbClr val="A6004E"/>
    <a:srgbClr val="581D41"/>
    <a:srgbClr val="CDCECC"/>
    <a:srgbClr val="9EA09E"/>
    <a:srgbClr val="4F504F"/>
    <a:srgbClr val="DE6225"/>
    <a:srgbClr val="DE62FF"/>
    <a:srgbClr val="A79C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50" autoAdjust="0"/>
    <p:restoredTop sz="98039" autoAdjust="0"/>
  </p:normalViewPr>
  <p:slideViewPr>
    <p:cSldViewPr snapToGrid="0" snapToObjects="1" showGuides="1">
      <p:cViewPr>
        <p:scale>
          <a:sx n="120" d="100"/>
          <a:sy n="120" d="100"/>
        </p:scale>
        <p:origin x="-684" y="96"/>
      </p:cViewPr>
      <p:guideLst>
        <p:guide orient="horz" pos="2175"/>
        <p:guide pos="2985"/>
        <p:guide pos="469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8" d="100"/>
          <a:sy n="68" d="100"/>
        </p:scale>
        <p:origin x="-3252" y="-9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4F504F"/>
              </a:solidFill>
            </a:ln>
          </c:spPr>
          <c:marker>
            <c:symbol val="none"/>
          </c:marker>
          <c:cat>
            <c:strRef>
              <c:f>Feuil1!$A$1:$L$1</c:f>
              <c:strCach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strCache>
            </c:strRef>
          </c:cat>
          <c:val>
            <c:numRef>
              <c:f>Feuil1!$A$2:$L$2</c:f>
              <c:numCache>
                <c:formatCode>General</c:formatCode>
                <c:ptCount val="12"/>
                <c:pt idx="0">
                  <c:v>99</c:v>
                </c:pt>
                <c:pt idx="1">
                  <c:v>104</c:v>
                </c:pt>
                <c:pt idx="2">
                  <c:v>107</c:v>
                </c:pt>
                <c:pt idx="3">
                  <c:v>111</c:v>
                </c:pt>
                <c:pt idx="4">
                  <c:v>116</c:v>
                </c:pt>
                <c:pt idx="5">
                  <c:v>122</c:v>
                </c:pt>
                <c:pt idx="6">
                  <c:v>123</c:v>
                </c:pt>
                <c:pt idx="7">
                  <c:v>128</c:v>
                </c:pt>
                <c:pt idx="8">
                  <c:v>133</c:v>
                </c:pt>
                <c:pt idx="9">
                  <c:v>138</c:v>
                </c:pt>
                <c:pt idx="10">
                  <c:v>142</c:v>
                </c:pt>
                <c:pt idx="11">
                  <c:v>144</c:v>
                </c:pt>
              </c:numCache>
            </c:numRef>
          </c:val>
          <c:smooth val="0"/>
        </c:ser>
        <c:ser>
          <c:idx val="1"/>
          <c:order val="1"/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Feuil1!$A$1:$L$1</c:f>
              <c:strCach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strCache>
            </c:strRef>
          </c:cat>
          <c:val>
            <c:numRef>
              <c:f>Feuil1!$A$3:$L$3</c:f>
              <c:numCache>
                <c:formatCode>General</c:formatCode>
                <c:ptCount val="12"/>
                <c:pt idx="0">
                  <c:v>34</c:v>
                </c:pt>
                <c:pt idx="1">
                  <c:v>42</c:v>
                </c:pt>
                <c:pt idx="2">
                  <c:v>43</c:v>
                </c:pt>
                <c:pt idx="3">
                  <c:v>45</c:v>
                </c:pt>
                <c:pt idx="4">
                  <c:v>46</c:v>
                </c:pt>
                <c:pt idx="5">
                  <c:v>48</c:v>
                </c:pt>
                <c:pt idx="6">
                  <c:v>48</c:v>
                </c:pt>
                <c:pt idx="7">
                  <c:v>48</c:v>
                </c:pt>
                <c:pt idx="8">
                  <c:v>49</c:v>
                </c:pt>
                <c:pt idx="9">
                  <c:v>51</c:v>
                </c:pt>
                <c:pt idx="10">
                  <c:v>47</c:v>
                </c:pt>
                <c:pt idx="11">
                  <c:v>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322048"/>
        <c:axId val="110323584"/>
      </c:lineChart>
      <c:catAx>
        <c:axId val="11032204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txPr>
          <a:bodyPr rot="-2700000" vert="horz"/>
          <a:lstStyle/>
          <a:p>
            <a:pPr>
              <a:defRPr sz="1400"/>
            </a:pPr>
            <a:endParaRPr lang="fr-FR"/>
          </a:p>
        </c:txPr>
        <c:crossAx val="110323584"/>
        <c:crosses val="autoZero"/>
        <c:auto val="1"/>
        <c:lblAlgn val="ctr"/>
        <c:lblOffset val="100"/>
        <c:noMultiLvlLbl val="0"/>
      </c:catAx>
      <c:valAx>
        <c:axId val="110323584"/>
        <c:scaling>
          <c:orientation val="minMax"/>
          <c:max val="150"/>
          <c:min val="2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0322048"/>
        <c:crosses val="autoZero"/>
        <c:crossBetween val="between"/>
        <c:majorUnit val="25"/>
        <c:minorUnit val="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04A43-571B-9D46-9580-A11883A7CE68}" type="datetimeFigureOut">
              <a:rPr lang="fr-FR" smtClean="0"/>
              <a:t>11/08/2016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008D8-7991-FA4E-B861-B0EF86D802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82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90AEF-4B4C-43A6-8E8D-23ABEF769E47}" type="datetimeFigureOut">
              <a:rPr lang="fr-FR" smtClean="0"/>
              <a:t>11/08/2016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73702-D598-4751-9096-22E12BABA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66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8915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4" name="Image 3" descr="Caisse_Epargne_verticale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936" y="4743668"/>
            <a:ext cx="3151032" cy="18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67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782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027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3852662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037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684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5399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4" name="Image 13" descr="Caisse_Epargne_verticale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936" y="4743668"/>
            <a:ext cx="3151032" cy="18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68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98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2819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909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2936993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718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952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5256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4" name="Image 13" descr="Caisse_Epargne_verticale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936" y="4743668"/>
            <a:ext cx="3151032" cy="18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17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5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614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7455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1630892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575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315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6471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4" name="Image 13" descr="Caisse_Epargne_verticale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936" y="4743668"/>
            <a:ext cx="3151032" cy="18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250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574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212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2147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3473959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125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696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8243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4" name="Image 13" descr="Caisse_Epargne_verticale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936" y="4743668"/>
            <a:ext cx="3151032" cy="18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10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93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73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551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2658081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321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918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5011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4" name="Image 13" descr="Caisse_Epargne_verticale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936" y="4743668"/>
            <a:ext cx="3151032" cy="18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690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30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530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460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1280819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94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807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3740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4" name="Image 13" descr="Caisse_Epargne_verticale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936" y="4743668"/>
            <a:ext cx="3151032" cy="18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94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96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920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099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2719274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255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020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574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805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6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7" name="Image 6" descr="Caisse_Epargne_horizontale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7" b="26252"/>
          <a:stretch/>
        </p:blipFill>
        <p:spPr>
          <a:xfrm>
            <a:off x="7235208" y="5526381"/>
            <a:ext cx="186184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75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85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66781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217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084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1" y="5217385"/>
            <a:ext cx="3877949" cy="1014037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66688" y="5372100"/>
            <a:ext cx="4418012" cy="4953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Attendus</a:t>
            </a:r>
          </a:p>
          <a:p>
            <a:pPr lvl="0"/>
            <a:endParaRPr lang="fr-FR" dirty="0" smtClean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66688" y="5867400"/>
            <a:ext cx="4418012" cy="6731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 smtClean="0"/>
              <a:t>Contact (nom + titre)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7289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1905" y="1614455"/>
            <a:ext cx="8033751" cy="1470025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230010"/>
            <a:ext cx="8042627" cy="92945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5" y="4832650"/>
            <a:ext cx="2648691" cy="146763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9217" y="1587577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4385938"/>
            <a:ext cx="9144000" cy="1322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31812"/>
            <a:ext cx="2407901" cy="385265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825462" y="1239567"/>
            <a:ext cx="4008438" cy="346075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5834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11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1921385"/>
            <a:ext cx="9144001" cy="1362075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3283460"/>
            <a:ext cx="7772400" cy="1500187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202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48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30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038712"/>
            <a:ext cx="8229600" cy="929456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1439703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764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557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7.emf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8.emf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Caisse_Epargne_horizontale.jpg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7" b="26252"/>
          <a:stretch/>
        </p:blipFill>
        <p:spPr>
          <a:xfrm>
            <a:off x="7249856" y="6395382"/>
            <a:ext cx="186184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15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2" r:id="rId3"/>
    <p:sldLayoutId id="2147483651" r:id="rId4"/>
    <p:sldLayoutId id="2147483650" r:id="rId5"/>
    <p:sldLayoutId id="2147483661" r:id="rId6"/>
    <p:sldLayoutId id="2147483652" r:id="rId7"/>
    <p:sldLayoutId id="2147483653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Capture d’écran 2014-02-18 à 17.45.05.jpg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26549" y="6357613"/>
            <a:ext cx="1930518" cy="47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0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 userDrawn="1"/>
        </p:nvSpPr>
        <p:spPr>
          <a:xfrm>
            <a:off x="25400" y="6362053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DE6225"/>
                </a:solidFill>
                <a:latin typeface="Helvetica"/>
                <a:cs typeface="Helvetica"/>
              </a:rPr>
              <a:t>ÉCONOMIE SOCIALE</a:t>
            </a:r>
            <a:br>
              <a:rPr lang="fr-FR" sz="1200" b="1" dirty="0" smtClean="0">
                <a:solidFill>
                  <a:srgbClr val="DE6225"/>
                </a:solidFill>
                <a:latin typeface="Helvetica"/>
                <a:cs typeface="Helvetica"/>
              </a:rPr>
            </a:br>
            <a:r>
              <a:rPr lang="fr-FR" sz="1200" b="1" dirty="0" smtClean="0">
                <a:solidFill>
                  <a:srgbClr val="DE6225"/>
                </a:solidFill>
                <a:latin typeface="Helvetica"/>
                <a:cs typeface="Helvetica"/>
              </a:rPr>
              <a:t>ET INSTITUTIONNELLE</a:t>
            </a:r>
            <a:endParaRPr lang="fr-FR" sz="1200" b="1" dirty="0">
              <a:solidFill>
                <a:srgbClr val="DE6225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768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 userDrawn="1"/>
        </p:nvSpPr>
        <p:spPr>
          <a:xfrm>
            <a:off x="25400" y="6450953"/>
            <a:ext cx="187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9E0827"/>
                </a:solidFill>
                <a:latin typeface="Helvetica"/>
                <a:cs typeface="Helvetica"/>
              </a:rPr>
              <a:t>ENTREPRISES</a:t>
            </a:r>
            <a:endParaRPr lang="fr-FR" sz="1200" b="1" dirty="0">
              <a:solidFill>
                <a:srgbClr val="9E0827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438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Griffetaupe.pdf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92102" y="6401670"/>
            <a:ext cx="1784297" cy="45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 userDrawn="1"/>
        </p:nvSpPr>
        <p:spPr>
          <a:xfrm>
            <a:off x="25400" y="6463653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581D41"/>
                </a:solidFill>
                <a:latin typeface="Helvetica"/>
                <a:cs typeface="Helvetica"/>
              </a:rPr>
              <a:t>IMMOBILIER PROFESSIONNEL</a:t>
            </a:r>
            <a:endParaRPr lang="fr-FR" sz="1200" b="1" dirty="0">
              <a:solidFill>
                <a:srgbClr val="581D4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3989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 userDrawn="1"/>
        </p:nvSpPr>
        <p:spPr>
          <a:xfrm>
            <a:off x="25400" y="6362053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A6004E"/>
                </a:solidFill>
                <a:latin typeface="Helvetica"/>
                <a:cs typeface="Helvetica"/>
              </a:rPr>
              <a:t>LOGEMENT</a:t>
            </a:r>
            <a:r>
              <a:rPr lang="fr-FR" sz="1200" b="1" baseline="0" dirty="0" smtClean="0">
                <a:solidFill>
                  <a:srgbClr val="A6004E"/>
                </a:solidFill>
                <a:latin typeface="Helvetica"/>
                <a:cs typeface="Helvetica"/>
              </a:rPr>
              <a:t> SOCIAL</a:t>
            </a:r>
            <a:br>
              <a:rPr lang="fr-FR" sz="1200" b="1" baseline="0" dirty="0" smtClean="0">
                <a:solidFill>
                  <a:srgbClr val="A6004E"/>
                </a:solidFill>
                <a:latin typeface="Helvetica"/>
                <a:cs typeface="Helvetica"/>
              </a:rPr>
            </a:br>
            <a:r>
              <a:rPr lang="fr-FR" sz="1200" b="1" baseline="0" dirty="0" smtClean="0">
                <a:solidFill>
                  <a:srgbClr val="A6004E"/>
                </a:solidFill>
                <a:latin typeface="Helvetica"/>
                <a:cs typeface="Helvetica"/>
              </a:rPr>
              <a:t>ET ÉCONOMIE MIXTE</a:t>
            </a:r>
            <a:endParaRPr lang="fr-FR" sz="1200" b="1" dirty="0">
              <a:solidFill>
                <a:srgbClr val="A6004E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6415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GRIFFE_PRO 2.pdf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  <p:pic>
        <p:nvPicPr>
          <p:cNvPr id="9" name="Image 8" descr="Caisse_Epargne_horizontale.jpg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7" b="26252"/>
          <a:stretch/>
        </p:blipFill>
        <p:spPr>
          <a:xfrm>
            <a:off x="7249856" y="6395382"/>
            <a:ext cx="186184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59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05200" y="63703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95" y="6325911"/>
            <a:ext cx="1990001" cy="520361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6287573"/>
            <a:ext cx="9144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 userDrawn="1"/>
        </p:nvSpPr>
        <p:spPr>
          <a:xfrm>
            <a:off x="25400" y="6463653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EA9922"/>
                </a:solidFill>
                <a:effectLst/>
                <a:latin typeface="Helvetica"/>
                <a:cs typeface="Helvetica"/>
              </a:rPr>
              <a:t>SECTEUR PUBLIC</a:t>
            </a:r>
            <a:endParaRPr lang="fr-FR" sz="1200" b="1" dirty="0">
              <a:solidFill>
                <a:srgbClr val="EA9922"/>
              </a:solidFill>
              <a:effectLst/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02865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8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gif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emf"/><Relationship Id="rId5" Type="http://schemas.openxmlformats.org/officeDocument/2006/relationships/image" Target="../media/image20.jpg"/><Relationship Id="rId4" Type="http://schemas.openxmlformats.org/officeDocument/2006/relationships/image" Target="../media/image19.jpg"/><Relationship Id="rId9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2.xml"/><Relationship Id="rId5" Type="http://schemas.openxmlformats.org/officeDocument/2006/relationships/slide" Target="slide14.xml"/><Relationship Id="rId4" Type="http://schemas.openxmlformats.org/officeDocument/2006/relationships/hyperlink" Target="mailto:luc.chaufournier@celca.caisse-epargne.fr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sa-conso.fr/" TargetMode="External"/><Relationship Id="rId3" Type="http://schemas.openxmlformats.org/officeDocument/2006/relationships/image" Target="../media/image43.jpeg"/><Relationship Id="rId7" Type="http://schemas.openxmlformats.org/officeDocument/2006/relationships/image" Target="../media/image45.png"/><Relationship Id="rId12" Type="http://schemas.openxmlformats.org/officeDocument/2006/relationships/image" Target="../media/image48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1.xml"/><Relationship Id="rId6" Type="http://schemas.openxmlformats.org/officeDocument/2006/relationships/hyperlink" Target="http://www.observatoiredelafranchise.fr/" TargetMode="External"/><Relationship Id="rId11" Type="http://schemas.openxmlformats.org/officeDocument/2006/relationships/image" Target="../media/image47.png"/><Relationship Id="rId5" Type="http://schemas.openxmlformats.org/officeDocument/2006/relationships/image" Target="../media/image44.png"/><Relationship Id="rId10" Type="http://schemas.openxmlformats.org/officeDocument/2006/relationships/hyperlink" Target="http://www.lindicateurdelafranchise.fr/" TargetMode="External"/><Relationship Id="rId4" Type="http://schemas.openxmlformats.org/officeDocument/2006/relationships/hyperlink" Target="http://www.franchise-magazine.com/" TargetMode="External"/><Relationship Id="rId9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9.png"/><Relationship Id="rId7" Type="http://schemas.openxmlformats.org/officeDocument/2006/relationships/hyperlink" Target="http://www.topfranchisemed.fr/" TargetMode="External"/><Relationship Id="rId2" Type="http://schemas.openxmlformats.org/officeDocument/2006/relationships/hyperlink" Target="http://www.franchiseparis.com/" TargetMode="Externa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3.png"/><Relationship Id="rId4" Type="http://schemas.openxmlformats.org/officeDocument/2006/relationships/hyperlink" Target="http://www.concours-devenir-franchiseur.fr/" TargetMode="External"/><Relationship Id="rId9" Type="http://schemas.openxmlformats.org/officeDocument/2006/relationships/hyperlink" Target="http://www.lyon-franchise.com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://culturenet.bpce.caisse-epargne.fr:8080/GCE.CultureNet.Web/Pages/Contenu.aspx?action=Contenu&amp;&amp;url=http://publi.bpce.caisse-epargne.fr/CM/MPROF/Pages/default.aspx?hauteuriframecontenu1024=600px&amp;amp;hauteuriframecontenu800=350px" TargetMode="External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://culturenet.bpce.caisse-epargne.fr:8080/GCE.CultureNet.Web/Pages/Contenu.aspx?action=Contenu&amp;&amp;url=http://publi.bpce.caisse-epargne.fr/CM/MPROF/Pages/default.aspx?hauteuriframecontenu1024=600px&amp;amp;hauteuriframecontenu800=350px" TargetMode="Externa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ilorcorner.fr" TargetMode="External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61.xml"/><Relationship Id="rId5" Type="http://schemas.openxmlformats.org/officeDocument/2006/relationships/hyperlink" Target="http://www.concours-devenir-franchiseur.com" TargetMode="External"/><Relationship Id="rId4" Type="http://schemas.openxmlformats.org/officeDocument/2006/relationships/hyperlink" Target="http://www.concours-devenir-franchiseur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V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4649"/>
            <a:ext cx="9144000" cy="1079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1905" y="2500167"/>
            <a:ext cx="8033751" cy="1470025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la franchise et le commerce associé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1905" y="3447260"/>
            <a:ext cx="8042627" cy="929456"/>
          </a:xfrm>
        </p:spPr>
        <p:txBody>
          <a:bodyPr/>
          <a:lstStyle/>
          <a:p>
            <a:r>
              <a:rPr lang="fr-FR" dirty="0" smtClean="0">
                <a:solidFill>
                  <a:srgbClr val="000000"/>
                </a:solidFill>
              </a:rPr>
              <a:t>Un enjeu stratégique pour les Caisses d’Epargne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62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17638"/>
            <a:ext cx="2145139" cy="4859088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Zoom sur l’organisation du commerce en France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858819" y="1600202"/>
            <a:ext cx="6823590" cy="480506"/>
          </a:xfr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solidFill>
                  <a:schemeClr val="accent1"/>
                </a:solidFill>
              </a:rPr>
              <a:t>Les indépendants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2</a:t>
            </a:fld>
            <a:endParaRPr lang="fr-FR"/>
          </a:p>
        </p:txBody>
      </p:sp>
      <p:sp>
        <p:nvSpPr>
          <p:cNvPr id="7" name="Espace réservé du contenu 5"/>
          <p:cNvSpPr txBox="1">
            <a:spLocks/>
          </p:cNvSpPr>
          <p:nvPr/>
        </p:nvSpPr>
        <p:spPr>
          <a:xfrm>
            <a:off x="2311572" y="5076150"/>
            <a:ext cx="488406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Wingdings" charset="2"/>
              <a:buNone/>
            </a:pPr>
            <a:r>
              <a:rPr lang="fr-FR" sz="1600" dirty="0" smtClean="0"/>
              <a:t>A noter : </a:t>
            </a:r>
            <a:r>
              <a:rPr lang="fr-FR" sz="1600" dirty="0"/>
              <a:t>Une enseigne peut se développer en succursale et en franchise (réseaux mixtes)</a:t>
            </a:r>
            <a:endParaRPr lang="fr-FR" sz="1600" dirty="0" smtClean="0"/>
          </a:p>
        </p:txBody>
      </p:sp>
      <p:sp>
        <p:nvSpPr>
          <p:cNvPr id="8" name="Espace réservé du contenu 5"/>
          <p:cNvSpPr txBox="1">
            <a:spLocks/>
          </p:cNvSpPr>
          <p:nvPr/>
        </p:nvSpPr>
        <p:spPr>
          <a:xfrm>
            <a:off x="1858819" y="2420888"/>
            <a:ext cx="6823590" cy="48050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CD0920"/>
                </a:solidFill>
              </a:rPr>
              <a:t>Les réseaux intégrés à 100 % : succursales </a:t>
            </a:r>
          </a:p>
        </p:txBody>
      </p:sp>
      <p:sp>
        <p:nvSpPr>
          <p:cNvPr id="9" name="Espace réservé du contenu 5"/>
          <p:cNvSpPr txBox="1">
            <a:spLocks/>
          </p:cNvSpPr>
          <p:nvPr/>
        </p:nvSpPr>
        <p:spPr>
          <a:xfrm>
            <a:off x="1858819" y="3212975"/>
            <a:ext cx="6823590" cy="777297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CD0920"/>
                </a:solidFill>
              </a:rPr>
              <a:t>Les réseaux organisés</a:t>
            </a:r>
          </a:p>
        </p:txBody>
      </p:sp>
      <p:sp>
        <p:nvSpPr>
          <p:cNvPr id="10" name="Espace réservé du contenu 5"/>
          <p:cNvSpPr txBox="1">
            <a:spLocks/>
          </p:cNvSpPr>
          <p:nvPr/>
        </p:nvSpPr>
        <p:spPr>
          <a:xfrm>
            <a:off x="2436091" y="3771778"/>
            <a:ext cx="2849024" cy="10097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None/>
            </a:pPr>
            <a:r>
              <a:rPr lang="fr-FR" dirty="0">
                <a:solidFill>
                  <a:srgbClr val="FFFFFF"/>
                </a:solidFill>
              </a:rPr>
              <a:t>La Franchise</a:t>
            </a:r>
          </a:p>
        </p:txBody>
      </p:sp>
      <p:sp>
        <p:nvSpPr>
          <p:cNvPr id="12" name="Espace réservé du contenu 5"/>
          <p:cNvSpPr txBox="1">
            <a:spLocks/>
          </p:cNvSpPr>
          <p:nvPr/>
        </p:nvSpPr>
        <p:spPr>
          <a:xfrm>
            <a:off x="5671521" y="3771778"/>
            <a:ext cx="2849024" cy="10097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None/>
            </a:pPr>
            <a:r>
              <a:rPr lang="fr-FR" dirty="0">
                <a:solidFill>
                  <a:srgbClr val="FFFFFF"/>
                </a:solidFill>
              </a:rPr>
              <a:t>Le commerce </a:t>
            </a:r>
            <a:r>
              <a:rPr lang="fr-FR" dirty="0" smtClean="0">
                <a:solidFill>
                  <a:srgbClr val="FFFFFF"/>
                </a:solidFill>
              </a:rPr>
              <a:t>associé </a:t>
            </a:r>
            <a:r>
              <a:rPr lang="fr-FR" dirty="0">
                <a:solidFill>
                  <a:schemeClr val="bg2"/>
                </a:solidFill>
              </a:rPr>
              <a:t>(coopératives </a:t>
            </a:r>
            <a:r>
              <a:rPr lang="fr-FR" dirty="0" smtClean="0">
                <a:solidFill>
                  <a:schemeClr val="bg2"/>
                </a:solidFill>
              </a:rPr>
              <a:t>de commerçants)</a:t>
            </a:r>
            <a:endParaRPr lang="fr-FR" dirty="0">
              <a:solidFill>
                <a:schemeClr val="bg2"/>
              </a:solidFill>
            </a:endParaRPr>
          </a:p>
        </p:txBody>
      </p:sp>
      <p:pic>
        <p:nvPicPr>
          <p:cNvPr id="14" name="Image 13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0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picto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1" t="12724" r="21718" b="67958"/>
          <a:stretch/>
        </p:blipFill>
        <p:spPr>
          <a:xfrm>
            <a:off x="5373993" y="4370606"/>
            <a:ext cx="2127417" cy="2122699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Franchise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3</a:t>
            </a:fld>
            <a:endParaRPr lang="fr-FR"/>
          </a:p>
        </p:txBody>
      </p:sp>
      <p:sp>
        <p:nvSpPr>
          <p:cNvPr id="12" name="Espace réservé du contenu 5"/>
          <p:cNvSpPr txBox="1">
            <a:spLocks/>
          </p:cNvSpPr>
          <p:nvPr/>
        </p:nvSpPr>
        <p:spPr>
          <a:xfrm>
            <a:off x="1612967" y="1664692"/>
            <a:ext cx="5888443" cy="435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800" dirty="0" smtClean="0">
                <a:solidFill>
                  <a:srgbClr val="CD0920"/>
                </a:solidFill>
              </a:rPr>
              <a:t>FRANCHISEUR                (TÊTE DE RÉSEAU)</a:t>
            </a:r>
          </a:p>
        </p:txBody>
      </p:sp>
      <p:sp>
        <p:nvSpPr>
          <p:cNvPr id="14" name="Espace réservé du contenu 5"/>
          <p:cNvSpPr txBox="1">
            <a:spLocks/>
          </p:cNvSpPr>
          <p:nvPr/>
        </p:nvSpPr>
        <p:spPr>
          <a:xfrm>
            <a:off x="5516409" y="5224481"/>
            <a:ext cx="1709154" cy="419306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800" dirty="0" smtClean="0"/>
              <a:t>FRANCHISÉS</a:t>
            </a:r>
          </a:p>
        </p:txBody>
      </p:sp>
      <p:pic>
        <p:nvPicPr>
          <p:cNvPr id="16" name="Image 15" descr="picto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9" t="10384" r="39723" b="71090"/>
          <a:stretch/>
        </p:blipFill>
        <p:spPr>
          <a:xfrm>
            <a:off x="3619234" y="1467273"/>
            <a:ext cx="1575722" cy="2071786"/>
          </a:xfrm>
          <a:prstGeom prst="rect">
            <a:avLst/>
          </a:prstGeom>
        </p:spPr>
      </p:pic>
      <p:sp>
        <p:nvSpPr>
          <p:cNvPr id="39" name="Flèche en arc 38"/>
          <p:cNvSpPr/>
          <p:nvPr/>
        </p:nvSpPr>
        <p:spPr>
          <a:xfrm rot="3950580">
            <a:off x="4207455" y="2474846"/>
            <a:ext cx="4260278" cy="3484115"/>
          </a:xfrm>
          <a:prstGeom prst="circularArrow">
            <a:avLst>
              <a:gd name="adj1" fmla="val 4910"/>
              <a:gd name="adj2" fmla="val 875418"/>
              <a:gd name="adj3" fmla="val 17949158"/>
              <a:gd name="adj4" fmla="val 11377057"/>
              <a:gd name="adj5" fmla="val 790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6401394" y="2801745"/>
            <a:ext cx="2830684" cy="619582"/>
          </a:xfrm>
          <a:solidFill>
            <a:srgbClr val="FFFFFF"/>
          </a:solidFill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fr-FR" dirty="0" smtClean="0">
                <a:solidFill>
                  <a:srgbClr val="CD0920"/>
                </a:solidFill>
              </a:rPr>
              <a:t>Concept commercial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fr-FR" dirty="0" smtClean="0">
                <a:solidFill>
                  <a:srgbClr val="CD0920"/>
                </a:solidFill>
              </a:rPr>
              <a:t>et accompagnement</a:t>
            </a:r>
            <a:endParaRPr lang="fr-FR" dirty="0">
              <a:solidFill>
                <a:srgbClr val="CD0920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endParaRPr lang="fr-FR" dirty="0" smtClean="0">
              <a:solidFill>
                <a:srgbClr val="CD0920"/>
              </a:solidFill>
            </a:endParaRPr>
          </a:p>
        </p:txBody>
      </p:sp>
      <p:sp>
        <p:nvSpPr>
          <p:cNvPr id="40" name="Flèche en arc 39"/>
          <p:cNvSpPr/>
          <p:nvPr/>
        </p:nvSpPr>
        <p:spPr>
          <a:xfrm rot="15409947">
            <a:off x="2826415" y="2213288"/>
            <a:ext cx="4260278" cy="3484115"/>
          </a:xfrm>
          <a:prstGeom prst="circularArrow">
            <a:avLst>
              <a:gd name="adj1" fmla="val 4910"/>
              <a:gd name="adj2" fmla="val 875418"/>
              <a:gd name="adj3" fmla="val 17949158"/>
              <a:gd name="adj4" fmla="val 11377057"/>
              <a:gd name="adj5" fmla="val 7904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Espace réservé du contenu 5"/>
          <p:cNvSpPr txBox="1">
            <a:spLocks/>
          </p:cNvSpPr>
          <p:nvPr/>
        </p:nvSpPr>
        <p:spPr>
          <a:xfrm>
            <a:off x="2775054" y="4597377"/>
            <a:ext cx="1770313" cy="534988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Lucida Grande"/>
              <a:buNone/>
            </a:pPr>
            <a:r>
              <a:rPr lang="fr-FR" dirty="0" smtClean="0"/>
              <a:t>Droits d’entrée</a:t>
            </a:r>
          </a:p>
          <a:p>
            <a:pPr marL="0" indent="0">
              <a:lnSpc>
                <a:spcPct val="80000"/>
              </a:lnSpc>
              <a:buFont typeface="Lucida Grande"/>
              <a:buNone/>
            </a:pPr>
            <a:r>
              <a:rPr lang="fr-FR" dirty="0" smtClean="0"/>
              <a:t>+ Royalties</a:t>
            </a:r>
          </a:p>
        </p:txBody>
      </p:sp>
      <p:pic>
        <p:nvPicPr>
          <p:cNvPr id="2" name="Image 1" descr="logo_jeff de bru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03" y="4139374"/>
            <a:ext cx="1229664" cy="565048"/>
          </a:xfrm>
          <a:prstGeom prst="rect">
            <a:avLst/>
          </a:prstGeom>
        </p:spPr>
      </p:pic>
      <p:pic>
        <p:nvPicPr>
          <p:cNvPr id="11" name="Image 10" descr="logo-paul-complet-carr25c325a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00" y="1595733"/>
            <a:ext cx="886271" cy="886271"/>
          </a:xfrm>
          <a:prstGeom prst="rect">
            <a:avLst/>
          </a:prstGeom>
        </p:spPr>
      </p:pic>
      <p:pic>
        <p:nvPicPr>
          <p:cNvPr id="13" name="Image 12" descr="Tryb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03" y="5382669"/>
            <a:ext cx="1229664" cy="640584"/>
          </a:xfrm>
          <a:prstGeom prst="rect">
            <a:avLst/>
          </a:prstGeom>
        </p:spPr>
      </p:pic>
      <p:pic>
        <p:nvPicPr>
          <p:cNvPr id="15" name="Image 14" descr="Yves-rocher-logo-gr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57" y="2904688"/>
            <a:ext cx="1385156" cy="616395"/>
          </a:xfrm>
          <a:prstGeom prst="rect">
            <a:avLst/>
          </a:prstGeom>
        </p:spPr>
      </p:pic>
      <p:pic>
        <p:nvPicPr>
          <p:cNvPr id="19" name="Image 18" descr="GRIFFE_PRO 2.pd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72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picto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3" t="61911" r="17693" b="16643"/>
          <a:stretch/>
        </p:blipFill>
        <p:spPr>
          <a:xfrm>
            <a:off x="2191369" y="4249957"/>
            <a:ext cx="6485087" cy="1895259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commerce associé</a:t>
            </a:r>
            <a:br>
              <a:rPr lang="fr-FR" dirty="0" smtClean="0"/>
            </a:br>
            <a:r>
              <a:rPr lang="fr-FR" dirty="0" smtClean="0"/>
              <a:t>(coopératives de commerçants)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2251364" y="1574607"/>
            <a:ext cx="6326909" cy="886692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 smtClean="0"/>
              <a:t>Commerçants indépendants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4</a:t>
            </a:fld>
            <a:endParaRPr lang="fr-FR"/>
          </a:p>
        </p:txBody>
      </p:sp>
      <p:pic>
        <p:nvPicPr>
          <p:cNvPr id="2" name="Image 1" descr="LOG_SUPER-U_Com_quadri_S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95" y="2163878"/>
            <a:ext cx="1329197" cy="513699"/>
          </a:xfrm>
          <a:prstGeom prst="rect">
            <a:avLst/>
          </a:prstGeom>
        </p:spPr>
      </p:pic>
      <p:pic>
        <p:nvPicPr>
          <p:cNvPr id="12" name="Image 11" descr="ATO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41" y="3073473"/>
            <a:ext cx="1024385" cy="809264"/>
          </a:xfrm>
          <a:prstGeom prst="rect">
            <a:avLst/>
          </a:prstGeom>
        </p:spPr>
      </p:pic>
      <p:pic>
        <p:nvPicPr>
          <p:cNvPr id="14" name="Image 13" descr="Point_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42" y="5521512"/>
            <a:ext cx="1024386" cy="338047"/>
          </a:xfrm>
          <a:prstGeom prst="rect">
            <a:avLst/>
          </a:prstGeom>
        </p:spPr>
      </p:pic>
      <p:pic>
        <p:nvPicPr>
          <p:cNvPr id="7" name="Image 6" descr="pictos.ai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3" t="41865" r="17693" b="39953"/>
          <a:stretch/>
        </p:blipFill>
        <p:spPr>
          <a:xfrm>
            <a:off x="2066158" y="2017953"/>
            <a:ext cx="6610298" cy="1607242"/>
          </a:xfrm>
          <a:prstGeom prst="rect">
            <a:avLst/>
          </a:prstGeom>
        </p:spPr>
      </p:pic>
      <p:sp>
        <p:nvSpPr>
          <p:cNvPr id="15" name="Espace réservé du contenu 5"/>
          <p:cNvSpPr txBox="1">
            <a:spLocks/>
          </p:cNvSpPr>
          <p:nvPr/>
        </p:nvSpPr>
        <p:spPr>
          <a:xfrm>
            <a:off x="2702791" y="5134950"/>
            <a:ext cx="2504209" cy="724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70000"/>
              </a:lnSpc>
              <a:buNone/>
            </a:pPr>
            <a:r>
              <a:rPr lang="fr-FR" dirty="0" smtClean="0">
                <a:solidFill>
                  <a:schemeClr val="bg2"/>
                </a:solidFill>
              </a:rPr>
              <a:t>Mutualisation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fr-FR" dirty="0" smtClean="0">
                <a:solidFill>
                  <a:schemeClr val="bg2"/>
                </a:solidFill>
              </a:rPr>
              <a:t>de moyens</a:t>
            </a:r>
          </a:p>
        </p:txBody>
      </p:sp>
      <p:sp>
        <p:nvSpPr>
          <p:cNvPr id="10" name="Flèche vers le bas 9"/>
          <p:cNvSpPr/>
          <p:nvPr/>
        </p:nvSpPr>
        <p:spPr>
          <a:xfrm>
            <a:off x="5207000" y="3498273"/>
            <a:ext cx="431800" cy="75168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contenu 5"/>
          <p:cNvSpPr txBox="1">
            <a:spLocks/>
          </p:cNvSpPr>
          <p:nvPr/>
        </p:nvSpPr>
        <p:spPr>
          <a:xfrm>
            <a:off x="2808116" y="3701395"/>
            <a:ext cx="2830684" cy="36953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70000"/>
              </a:lnSpc>
              <a:buFont typeface="Lucida Grande"/>
              <a:buNone/>
            </a:pPr>
            <a:r>
              <a:rPr lang="fr-FR" dirty="0" smtClean="0">
                <a:solidFill>
                  <a:srgbClr val="CD0920"/>
                </a:solidFill>
              </a:rPr>
              <a:t>Groupement</a:t>
            </a:r>
          </a:p>
        </p:txBody>
      </p:sp>
      <p:pic>
        <p:nvPicPr>
          <p:cNvPr id="3" name="Image 2" descr="700px-Biocoop_logo.sv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44" y="4553380"/>
            <a:ext cx="1298448" cy="500830"/>
          </a:xfrm>
          <a:prstGeom prst="rect">
            <a:avLst/>
          </a:prstGeom>
        </p:spPr>
      </p:pic>
      <p:pic>
        <p:nvPicPr>
          <p:cNvPr id="8" name="Image 7" descr="Krys_-_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03" y="1083753"/>
            <a:ext cx="732038" cy="690860"/>
          </a:xfrm>
          <a:prstGeom prst="rect">
            <a:avLst/>
          </a:prstGeom>
        </p:spPr>
      </p:pic>
      <p:sp>
        <p:nvSpPr>
          <p:cNvPr id="18" name="Espace réservé du contenu 5"/>
          <p:cNvSpPr txBox="1">
            <a:spLocks/>
          </p:cNvSpPr>
          <p:nvPr/>
        </p:nvSpPr>
        <p:spPr>
          <a:xfrm>
            <a:off x="5796136" y="3498273"/>
            <a:ext cx="3347864" cy="61853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Lucida Grande"/>
              <a:buNone/>
            </a:pPr>
            <a:r>
              <a:rPr lang="fr-FR" sz="1600" dirty="0" smtClean="0">
                <a:solidFill>
                  <a:srgbClr val="CD0920"/>
                </a:solidFill>
              </a:rPr>
              <a:t>Détenteurs de parts sociales : clients + actionnaires de la centrale</a:t>
            </a:r>
          </a:p>
        </p:txBody>
      </p:sp>
      <p:pic>
        <p:nvPicPr>
          <p:cNvPr id="19" name="Image 18" descr="GRIFFE_PRO 2.pd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  <p:sp>
        <p:nvSpPr>
          <p:cNvPr id="20" name="Espace réservé du contenu 5"/>
          <p:cNvSpPr txBox="1">
            <a:spLocks/>
          </p:cNvSpPr>
          <p:nvPr/>
        </p:nvSpPr>
        <p:spPr>
          <a:xfrm>
            <a:off x="5322426" y="5134950"/>
            <a:ext cx="2824143" cy="724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lnSpc>
                <a:spcPct val="70000"/>
              </a:lnSpc>
              <a:buNone/>
            </a:pPr>
            <a:r>
              <a:rPr lang="fr-FR" dirty="0">
                <a:solidFill>
                  <a:schemeClr val="bg2"/>
                </a:solidFill>
              </a:rPr>
              <a:t>Politique </a:t>
            </a:r>
            <a:r>
              <a:rPr lang="fr-FR" dirty="0" smtClean="0">
                <a:solidFill>
                  <a:schemeClr val="bg2"/>
                </a:solidFill>
              </a:rPr>
              <a:t>commerciale</a:t>
            </a:r>
          </a:p>
          <a:p>
            <a:pPr marL="114300" indent="0" algn="ctr">
              <a:lnSpc>
                <a:spcPct val="70000"/>
              </a:lnSpc>
              <a:buNone/>
            </a:pPr>
            <a:r>
              <a:rPr lang="fr-FR" dirty="0" smtClean="0">
                <a:solidFill>
                  <a:schemeClr val="bg2"/>
                </a:solidFill>
              </a:rPr>
              <a:t>commune  </a:t>
            </a:r>
            <a:endParaRPr lang="fr-FR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6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mettre l’accent aujourd’hui </a:t>
            </a:r>
            <a:br>
              <a:rPr lang="fr-FR" dirty="0" smtClean="0"/>
            </a:br>
            <a:r>
              <a:rPr lang="fr-FR" dirty="0" smtClean="0"/>
              <a:t>sur la franchise et le commerce associé ?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5</a:t>
            </a:fld>
            <a:endParaRPr lang="fr-FR"/>
          </a:p>
        </p:txBody>
      </p:sp>
      <p:pic>
        <p:nvPicPr>
          <p:cNvPr id="3" name="Image 2" descr="V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3460"/>
            <a:ext cx="9144000" cy="1079500"/>
          </a:xfrm>
          <a:prstGeom prst="rect">
            <a:avLst/>
          </a:prstGeom>
        </p:spPr>
      </p:pic>
      <p:pic>
        <p:nvPicPr>
          <p:cNvPr id="6" name="Image 5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5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graph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" r="77242" b="61804"/>
          <a:stretch/>
        </p:blipFill>
        <p:spPr>
          <a:xfrm>
            <a:off x="125332" y="2207589"/>
            <a:ext cx="5731841" cy="3005865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Franchise et commerce associé : </a:t>
            </a:r>
            <a:br>
              <a:rPr lang="fr-FR" dirty="0" smtClean="0"/>
            </a:br>
            <a:r>
              <a:rPr lang="fr-FR" dirty="0" smtClean="0"/>
              <a:t>un secteur de poids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1590813"/>
            <a:ext cx="8229600" cy="512618"/>
          </a:xfrm>
        </p:spPr>
        <p:txBody>
          <a:bodyPr/>
          <a:lstStyle/>
          <a:p>
            <a:r>
              <a:rPr lang="fr-FR" dirty="0" smtClean="0"/>
              <a:t>1 point de vente sur 2 est une franchise ou un commerce associé</a:t>
            </a:r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pic>
        <p:nvPicPr>
          <p:cNvPr id="2" name="Image 1" descr="graph.ai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36" t="56100" r="39471" b="13712"/>
          <a:stretch/>
        </p:blipFill>
        <p:spPr>
          <a:xfrm>
            <a:off x="5788415" y="2403409"/>
            <a:ext cx="3110144" cy="313518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6</a:t>
            </a:fld>
            <a:endParaRPr lang="fr-FR"/>
          </a:p>
        </p:txBody>
      </p:sp>
      <p:sp>
        <p:nvSpPr>
          <p:cNvPr id="7" name="Espace réservé du contenu 5"/>
          <p:cNvSpPr txBox="1">
            <a:spLocks/>
          </p:cNvSpPr>
          <p:nvPr/>
        </p:nvSpPr>
        <p:spPr>
          <a:xfrm>
            <a:off x="735362" y="2368504"/>
            <a:ext cx="2769838" cy="1141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dirty="0" smtClean="0">
                <a:solidFill>
                  <a:schemeClr val="accent1"/>
                </a:solidFill>
              </a:rPr>
              <a:t>FRANCHISE</a:t>
            </a:r>
          </a:p>
          <a:p>
            <a:pPr marL="0" indent="0">
              <a:buNone/>
            </a:pPr>
            <a:r>
              <a:rPr lang="fr-FR" sz="1400" dirty="0"/>
              <a:t>COMMERCE ASSOCIÉ</a:t>
            </a:r>
          </a:p>
          <a:p>
            <a:pPr marL="0" indent="0">
              <a:buNone/>
            </a:pPr>
            <a:endParaRPr lang="fr-FR" sz="1400" dirty="0" smtClean="0">
              <a:solidFill>
                <a:schemeClr val="accent1"/>
              </a:solidFill>
            </a:endParaRPr>
          </a:p>
        </p:txBody>
      </p:sp>
      <p:sp>
        <p:nvSpPr>
          <p:cNvPr id="9" name="Espace réservé du contenu 5"/>
          <p:cNvSpPr txBox="1">
            <a:spLocks/>
          </p:cNvSpPr>
          <p:nvPr/>
        </p:nvSpPr>
        <p:spPr>
          <a:xfrm>
            <a:off x="411020" y="5138748"/>
            <a:ext cx="2472889" cy="42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POINTS DE VENTE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10" name="Espace réservé du contenu 5"/>
          <p:cNvSpPr txBox="1">
            <a:spLocks/>
          </p:cNvSpPr>
          <p:nvPr/>
        </p:nvSpPr>
        <p:spPr>
          <a:xfrm>
            <a:off x="3278594" y="5173383"/>
            <a:ext cx="2472889" cy="797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fr-FR" sz="1600" dirty="0" smtClean="0"/>
              <a:t>CHIFFRE D’AFFAIRES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fr-FR" sz="1600" dirty="0" smtClean="0"/>
              <a:t>En milliards</a:t>
            </a:r>
          </a:p>
        </p:txBody>
      </p:sp>
      <p:sp>
        <p:nvSpPr>
          <p:cNvPr id="11" name="Espace réservé du contenu 5"/>
          <p:cNvSpPr txBox="1">
            <a:spLocks/>
          </p:cNvSpPr>
          <p:nvPr/>
        </p:nvSpPr>
        <p:spPr>
          <a:xfrm>
            <a:off x="6237001" y="5138748"/>
            <a:ext cx="2472889" cy="42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NOMBRE DE SALARIÉS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13" name="Espace réservé du contenu 5"/>
          <p:cNvSpPr txBox="1">
            <a:spLocks/>
          </p:cNvSpPr>
          <p:nvPr/>
        </p:nvSpPr>
        <p:spPr>
          <a:xfrm>
            <a:off x="878121" y="3696404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rgbClr val="FFFFFF"/>
                </a:solidFill>
              </a:rPr>
              <a:t>68 171</a:t>
            </a:r>
          </a:p>
        </p:txBody>
      </p:sp>
      <p:sp>
        <p:nvSpPr>
          <p:cNvPr id="14" name="Espace réservé du contenu 5"/>
          <p:cNvSpPr txBox="1">
            <a:spLocks/>
          </p:cNvSpPr>
          <p:nvPr/>
        </p:nvSpPr>
        <p:spPr>
          <a:xfrm>
            <a:off x="878121" y="4511958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rgbClr val="FFFFFF"/>
                </a:solidFill>
              </a:rPr>
              <a:t>43 870</a:t>
            </a:r>
          </a:p>
        </p:txBody>
      </p:sp>
      <p:sp>
        <p:nvSpPr>
          <p:cNvPr id="15" name="Espace réservé du contenu 5"/>
          <p:cNvSpPr txBox="1">
            <a:spLocks/>
          </p:cNvSpPr>
          <p:nvPr/>
        </p:nvSpPr>
        <p:spPr>
          <a:xfrm>
            <a:off x="3803002" y="2924842"/>
            <a:ext cx="1417784" cy="880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rgbClr val="FFFFFF"/>
                </a:solidFill>
              </a:rPr>
              <a:t>51</a:t>
            </a:r>
          </a:p>
        </p:txBody>
      </p:sp>
      <p:sp>
        <p:nvSpPr>
          <p:cNvPr id="16" name="Espace réservé du contenu 5"/>
          <p:cNvSpPr txBox="1">
            <a:spLocks/>
          </p:cNvSpPr>
          <p:nvPr/>
        </p:nvSpPr>
        <p:spPr>
          <a:xfrm>
            <a:off x="3803002" y="3964431"/>
            <a:ext cx="1417784" cy="792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rgbClr val="FFFFFF"/>
                </a:solidFill>
              </a:rPr>
              <a:t>143*</a:t>
            </a:r>
          </a:p>
        </p:txBody>
      </p:sp>
      <p:sp>
        <p:nvSpPr>
          <p:cNvPr id="17" name="Espace réservé du contenu 5"/>
          <p:cNvSpPr txBox="1">
            <a:spLocks/>
          </p:cNvSpPr>
          <p:nvPr/>
        </p:nvSpPr>
        <p:spPr>
          <a:xfrm>
            <a:off x="7193817" y="3523892"/>
            <a:ext cx="1417784" cy="440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rgbClr val="FFFFFF"/>
                </a:solidFill>
              </a:rPr>
              <a:t>335 000</a:t>
            </a:r>
          </a:p>
        </p:txBody>
      </p:sp>
      <p:sp>
        <p:nvSpPr>
          <p:cNvPr id="18" name="Espace réservé du contenu 5"/>
          <p:cNvSpPr txBox="1">
            <a:spLocks/>
          </p:cNvSpPr>
          <p:nvPr/>
        </p:nvSpPr>
        <p:spPr>
          <a:xfrm>
            <a:off x="6389663" y="4179891"/>
            <a:ext cx="1417784" cy="440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rgbClr val="FFFFFF"/>
                </a:solidFill>
              </a:rPr>
              <a:t>534 000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6696" y="2667318"/>
            <a:ext cx="178666" cy="178666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556696" y="2402637"/>
            <a:ext cx="178666" cy="178666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contenu 5"/>
          <p:cNvSpPr txBox="1">
            <a:spLocks/>
          </p:cNvSpPr>
          <p:nvPr/>
        </p:nvSpPr>
        <p:spPr>
          <a:xfrm>
            <a:off x="457200" y="5776807"/>
            <a:ext cx="8229600" cy="512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 smtClean="0"/>
              <a:t>*L’essentiel de ce CA est constitué par les enseignes de l’alimentaire (Intermarché, Leclerc, Système U…)</a:t>
            </a:r>
          </a:p>
          <a:p>
            <a:pPr marL="0" indent="0">
              <a:buNone/>
            </a:pPr>
            <a:r>
              <a:rPr lang="fr-FR" sz="1200" dirty="0" smtClean="0"/>
              <a:t>Données </a:t>
            </a:r>
            <a:r>
              <a:rPr lang="fr-FR" sz="1200" dirty="0"/>
              <a:t>2014 – sources Fédération Française de la </a:t>
            </a:r>
            <a:r>
              <a:rPr lang="fr-FR" sz="1200" dirty="0" smtClean="0"/>
              <a:t>Franchise et </a:t>
            </a:r>
            <a:r>
              <a:rPr lang="fr-FR" sz="1200" dirty="0"/>
              <a:t>Fédération du Commerce Associé </a:t>
            </a:r>
          </a:p>
        </p:txBody>
      </p:sp>
      <p:pic>
        <p:nvPicPr>
          <p:cNvPr id="22" name="Image 21" descr="GRIFFE_PRO 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2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Franchise et commerce associé : </a:t>
            </a:r>
            <a:br>
              <a:rPr lang="fr-FR" dirty="0"/>
            </a:br>
            <a:r>
              <a:rPr lang="fr-FR" dirty="0"/>
              <a:t>un secteur d’avenir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7</a:t>
            </a:fld>
            <a:endParaRPr lang="fr-FR"/>
          </a:p>
        </p:txBody>
      </p:sp>
      <p:sp>
        <p:nvSpPr>
          <p:cNvPr id="5" name="Espace réservé du contenu 5"/>
          <p:cNvSpPr txBox="1">
            <a:spLocks/>
          </p:cNvSpPr>
          <p:nvPr/>
        </p:nvSpPr>
        <p:spPr>
          <a:xfrm>
            <a:off x="457200" y="5807263"/>
            <a:ext cx="8229600" cy="782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/>
              <a:t>Sources : Fédération Française de la Franchise et Observatoire économique </a:t>
            </a:r>
            <a:r>
              <a:rPr lang="fr-FR" sz="1200" dirty="0" smtClean="0"/>
              <a:t>de </a:t>
            </a:r>
            <a:r>
              <a:rPr lang="fr-FR" sz="1200" dirty="0"/>
              <a:t>la Fédération du Commerce Coopératif et Associé pour l’année 2014</a:t>
            </a:r>
          </a:p>
        </p:txBody>
      </p:sp>
      <p:pic>
        <p:nvPicPr>
          <p:cNvPr id="6" name="Image 5" descr="graph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10" t="46910" r="17487" b="12322"/>
          <a:stretch/>
        </p:blipFill>
        <p:spPr>
          <a:xfrm>
            <a:off x="-584882" y="1829914"/>
            <a:ext cx="10038242" cy="40844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Espace réservé du contenu 5"/>
          <p:cNvSpPr txBox="1">
            <a:spLocks/>
          </p:cNvSpPr>
          <p:nvPr/>
        </p:nvSpPr>
        <p:spPr>
          <a:xfrm>
            <a:off x="758897" y="1733041"/>
            <a:ext cx="1981691" cy="867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fr-FR" b="1" dirty="0" smtClean="0"/>
              <a:t>68 171</a:t>
            </a:r>
            <a:r>
              <a:rPr lang="fr-FR" sz="1600" dirty="0" smtClean="0"/>
              <a:t/>
            </a:r>
            <a:br>
              <a:rPr lang="fr-FR" sz="1600" dirty="0" smtClean="0"/>
            </a:br>
            <a:r>
              <a:rPr lang="fr-FR" sz="1600" dirty="0" smtClean="0"/>
              <a:t>franchisés </a:t>
            </a:r>
          </a:p>
        </p:txBody>
      </p:sp>
      <p:sp>
        <p:nvSpPr>
          <p:cNvPr id="8" name="Espace réservé du contenu 5"/>
          <p:cNvSpPr txBox="1">
            <a:spLocks/>
          </p:cNvSpPr>
          <p:nvPr/>
        </p:nvSpPr>
        <p:spPr>
          <a:xfrm>
            <a:off x="1961021" y="3132614"/>
            <a:ext cx="1981691" cy="867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fr-FR" b="1" dirty="0" smtClean="0">
                <a:solidFill>
                  <a:schemeClr val="accent1"/>
                </a:solidFill>
              </a:rPr>
              <a:t>31 574</a:t>
            </a:r>
            <a:r>
              <a:rPr lang="fr-FR" sz="1600" dirty="0" smtClean="0">
                <a:solidFill>
                  <a:schemeClr val="accent1"/>
                </a:solidFill>
              </a:rPr>
              <a:t/>
            </a:r>
            <a:br>
              <a:rPr lang="fr-FR" sz="1600" dirty="0" smtClean="0">
                <a:solidFill>
                  <a:schemeClr val="accent1"/>
                </a:solidFill>
              </a:rPr>
            </a:br>
            <a:r>
              <a:rPr lang="fr-FR" sz="1600" dirty="0" smtClean="0">
                <a:solidFill>
                  <a:schemeClr val="accent1"/>
                </a:solidFill>
              </a:rPr>
              <a:t>entrepreneurs</a:t>
            </a:r>
            <a:br>
              <a:rPr lang="fr-FR" sz="1600" dirty="0" smtClean="0">
                <a:solidFill>
                  <a:schemeClr val="accent1"/>
                </a:solidFill>
              </a:rPr>
            </a:br>
            <a:r>
              <a:rPr lang="fr-FR" sz="1600" dirty="0" smtClean="0">
                <a:solidFill>
                  <a:schemeClr val="accent1"/>
                </a:solidFill>
              </a:rPr>
              <a:t>associés</a:t>
            </a:r>
          </a:p>
        </p:txBody>
      </p:sp>
      <p:sp>
        <p:nvSpPr>
          <p:cNvPr id="9" name="Espace réservé du contenu 5"/>
          <p:cNvSpPr txBox="1">
            <a:spLocks/>
          </p:cNvSpPr>
          <p:nvPr/>
        </p:nvSpPr>
        <p:spPr>
          <a:xfrm>
            <a:off x="5292080" y="2415716"/>
            <a:ext cx="1981691" cy="867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fr-FR" b="1" dirty="0" smtClean="0"/>
              <a:t>1 796</a:t>
            </a:r>
            <a:r>
              <a:rPr lang="fr-FR" sz="1600" dirty="0" smtClean="0"/>
              <a:t/>
            </a:r>
            <a:br>
              <a:rPr lang="fr-FR" sz="1600" dirty="0" smtClean="0"/>
            </a:br>
            <a:r>
              <a:rPr lang="fr-FR" sz="1600" dirty="0" smtClean="0"/>
              <a:t>franchiseurs </a:t>
            </a:r>
          </a:p>
        </p:txBody>
      </p:sp>
      <p:sp>
        <p:nvSpPr>
          <p:cNvPr id="10" name="Espace réservé du contenu 5"/>
          <p:cNvSpPr txBox="1">
            <a:spLocks/>
          </p:cNvSpPr>
          <p:nvPr/>
        </p:nvSpPr>
        <p:spPr>
          <a:xfrm>
            <a:off x="6510914" y="3952282"/>
            <a:ext cx="1981691" cy="1306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fr-FR" b="1" dirty="0" smtClean="0">
                <a:solidFill>
                  <a:srgbClr val="CD0920"/>
                </a:solidFill>
              </a:rPr>
              <a:t>153</a:t>
            </a:r>
            <a:r>
              <a:rPr lang="fr-FR" sz="1600" dirty="0" smtClean="0">
                <a:solidFill>
                  <a:srgbClr val="CD0920"/>
                </a:solidFill>
              </a:rPr>
              <a:t/>
            </a:r>
            <a:br>
              <a:rPr lang="fr-FR" sz="1600" dirty="0" smtClean="0">
                <a:solidFill>
                  <a:srgbClr val="CD0920"/>
                </a:solidFill>
              </a:rPr>
            </a:br>
            <a:r>
              <a:rPr lang="fr-FR" sz="1600" dirty="0" smtClean="0">
                <a:solidFill>
                  <a:srgbClr val="CD0920"/>
                </a:solidFill>
              </a:rPr>
              <a:t>enseignes</a:t>
            </a:r>
            <a:br>
              <a:rPr lang="fr-FR" sz="1600" dirty="0" smtClean="0">
                <a:solidFill>
                  <a:srgbClr val="CD0920"/>
                </a:solidFill>
              </a:rPr>
            </a:br>
            <a:r>
              <a:rPr lang="fr-FR" sz="1600" dirty="0" smtClean="0">
                <a:solidFill>
                  <a:srgbClr val="CD0920"/>
                </a:solidFill>
              </a:rPr>
              <a:t>nationales commerce</a:t>
            </a:r>
            <a:br>
              <a:rPr lang="fr-FR" sz="1600" dirty="0" smtClean="0">
                <a:solidFill>
                  <a:srgbClr val="CD0920"/>
                </a:solidFill>
              </a:rPr>
            </a:br>
            <a:r>
              <a:rPr lang="fr-FR" sz="1600" dirty="0" smtClean="0">
                <a:solidFill>
                  <a:srgbClr val="CD0920"/>
                </a:solidFill>
              </a:rPr>
              <a:t>associé </a:t>
            </a:r>
          </a:p>
        </p:txBody>
      </p:sp>
    </p:spTree>
    <p:extLst>
      <p:ext uri="{BB962C8B-B14F-4D97-AF65-F5344CB8AC3E}">
        <p14:creationId xmlns:p14="http://schemas.microsoft.com/office/powerpoint/2010/main" val="369090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Franchise et commerce associé : </a:t>
            </a:r>
            <a:br>
              <a:rPr lang="fr-FR" dirty="0"/>
            </a:br>
            <a:r>
              <a:rPr lang="fr-FR" dirty="0"/>
              <a:t>un secteur d’avenir</a:t>
            </a:r>
          </a:p>
        </p:txBody>
      </p:sp>
      <p:sp>
        <p:nvSpPr>
          <p:cNvPr id="2" name="Sous-titr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fr-FR" dirty="0"/>
              <a:t>2</a:t>
            </a:r>
            <a:r>
              <a:rPr lang="fr-FR" dirty="0" smtClean="0"/>
              <a:t> modèles </a:t>
            </a:r>
            <a:r>
              <a:rPr lang="fr-FR" dirty="0" smtClean="0">
                <a:solidFill>
                  <a:srgbClr val="000000"/>
                </a:solidFill>
              </a:rPr>
              <a:t>entrepreneuriaux </a:t>
            </a:r>
            <a:r>
              <a:rPr lang="fr-FR" dirty="0" smtClean="0"/>
              <a:t>très installés en France </a:t>
            </a:r>
          </a:p>
          <a:p>
            <a:r>
              <a:rPr lang="fr-FR" dirty="0" smtClean="0"/>
              <a:t>et parfaitement maîtrisés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8</a:t>
            </a:fld>
            <a:endParaRPr lang="fr-FR"/>
          </a:p>
        </p:txBody>
      </p:sp>
      <p:graphicFrame>
        <p:nvGraphicFramePr>
          <p:cNvPr id="14" name="Graphique 13"/>
          <p:cNvGraphicFramePr/>
          <p:nvPr>
            <p:extLst>
              <p:ext uri="{D42A27DB-BD31-4B8C-83A1-F6EECF244321}">
                <p14:modId xmlns:p14="http://schemas.microsoft.com/office/powerpoint/2010/main" val="2710890001"/>
              </p:ext>
            </p:extLst>
          </p:nvPr>
        </p:nvGraphicFramePr>
        <p:xfrm>
          <a:off x="457200" y="1520751"/>
          <a:ext cx="6294007" cy="3316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Espace réservé du contenu 5"/>
          <p:cNvSpPr txBox="1">
            <a:spLocks/>
          </p:cNvSpPr>
          <p:nvPr/>
        </p:nvSpPr>
        <p:spPr>
          <a:xfrm>
            <a:off x="6161926" y="3284371"/>
            <a:ext cx="397106" cy="219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300" dirty="0" smtClean="0">
                <a:solidFill>
                  <a:srgbClr val="FFFFFF"/>
                </a:solidFill>
              </a:rPr>
              <a:t>51</a:t>
            </a:r>
            <a:endParaRPr lang="fr-FR" sz="1300" dirty="0">
              <a:solidFill>
                <a:srgbClr val="FFFFFF"/>
              </a:solidFill>
            </a:endParaRPr>
          </a:p>
        </p:txBody>
      </p:sp>
      <p:sp>
        <p:nvSpPr>
          <p:cNvPr id="16" name="Espace réservé du contenu 5"/>
          <p:cNvSpPr txBox="1">
            <a:spLocks/>
          </p:cNvSpPr>
          <p:nvPr/>
        </p:nvSpPr>
        <p:spPr>
          <a:xfrm>
            <a:off x="6161926" y="1520751"/>
            <a:ext cx="397106" cy="219363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300" dirty="0" smtClean="0">
                <a:solidFill>
                  <a:srgbClr val="FFFFFF"/>
                </a:solidFill>
              </a:rPr>
              <a:t>143</a:t>
            </a:r>
            <a:endParaRPr lang="fr-FR" sz="1300" dirty="0">
              <a:solidFill>
                <a:srgbClr val="FFFFFF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751207" y="1458270"/>
            <a:ext cx="2249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4F504F"/>
                </a:solidFill>
              </a:rPr>
              <a:t>Commerce associé : croissance </a:t>
            </a:r>
            <a:r>
              <a:rPr lang="fr-FR" sz="1600" b="1" dirty="0" smtClean="0">
                <a:solidFill>
                  <a:srgbClr val="4F504F"/>
                </a:solidFill>
              </a:rPr>
              <a:t>du </a:t>
            </a:r>
            <a:r>
              <a:rPr lang="fr-FR" sz="1600" b="1" dirty="0">
                <a:solidFill>
                  <a:srgbClr val="4F504F"/>
                </a:solidFill>
              </a:rPr>
              <a:t>chiffre d’affaires (Mds €</a:t>
            </a:r>
            <a:r>
              <a:rPr lang="fr-FR" sz="1600" b="1" dirty="0" smtClean="0">
                <a:solidFill>
                  <a:srgbClr val="4F504F"/>
                </a:solidFill>
              </a:rPr>
              <a:t>)</a:t>
            </a:r>
            <a:endParaRPr lang="fr-FR" sz="1600" b="1" dirty="0">
              <a:solidFill>
                <a:srgbClr val="4F504F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751207" y="3101665"/>
            <a:ext cx="15055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accent1"/>
                </a:solidFill>
              </a:rPr>
              <a:t>Franchise CA </a:t>
            </a:r>
            <a:r>
              <a:rPr lang="fr-FR" sz="1600" b="1" dirty="0" smtClean="0">
                <a:solidFill>
                  <a:schemeClr val="accent1"/>
                </a:solidFill>
              </a:rPr>
              <a:t/>
            </a:r>
            <a:br>
              <a:rPr lang="fr-FR" sz="1600" b="1" dirty="0" smtClean="0">
                <a:solidFill>
                  <a:schemeClr val="accent1"/>
                </a:solidFill>
              </a:rPr>
            </a:br>
            <a:r>
              <a:rPr lang="fr-FR" sz="1600" b="1" dirty="0" smtClean="0">
                <a:solidFill>
                  <a:schemeClr val="accent1"/>
                </a:solidFill>
              </a:rPr>
              <a:t>(Mds €</a:t>
            </a:r>
            <a:r>
              <a:rPr lang="fr-FR" sz="1600" b="1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1" name="Espace réservé du contenu 5"/>
          <p:cNvSpPr txBox="1">
            <a:spLocks/>
          </p:cNvSpPr>
          <p:nvPr/>
        </p:nvSpPr>
        <p:spPr>
          <a:xfrm>
            <a:off x="356940" y="5997021"/>
            <a:ext cx="8229600" cy="512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/>
              <a:t>Sources FFF et FCA</a:t>
            </a:r>
          </a:p>
        </p:txBody>
      </p:sp>
      <p:pic>
        <p:nvPicPr>
          <p:cNvPr id="12" name="Image 11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6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graph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" t="54379" r="58058"/>
          <a:stretch/>
        </p:blipFill>
        <p:spPr>
          <a:xfrm>
            <a:off x="434483" y="3755892"/>
            <a:ext cx="8666884" cy="3152239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Franchise et commerce associé :</a:t>
            </a:r>
            <a:br>
              <a:rPr lang="fr-FR" dirty="0" smtClean="0"/>
            </a:br>
            <a:r>
              <a:rPr lang="fr-FR" dirty="0" smtClean="0"/>
              <a:t>un levier de PNB important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9</a:t>
            </a:fld>
            <a:endParaRPr lang="fr-FR" dirty="0"/>
          </a:p>
        </p:txBody>
      </p:sp>
      <p:sp>
        <p:nvSpPr>
          <p:cNvPr id="6" name="Espace réservé du contenu 5"/>
          <p:cNvSpPr txBox="1">
            <a:spLocks/>
          </p:cNvSpPr>
          <p:nvPr/>
        </p:nvSpPr>
        <p:spPr>
          <a:xfrm>
            <a:off x="457200" y="1554016"/>
            <a:ext cx="8229600" cy="2833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 smtClean="0"/>
              <a:t>Concernant notre fond de commerce:</a:t>
            </a:r>
          </a:p>
          <a:p>
            <a:r>
              <a:rPr lang="fr-FR" dirty="0" smtClean="0"/>
              <a:t>Des </a:t>
            </a:r>
            <a:r>
              <a:rPr lang="fr-FR" dirty="0"/>
              <a:t>besoins en financement plus importants</a:t>
            </a:r>
          </a:p>
          <a:p>
            <a:r>
              <a:rPr lang="fr-FR" dirty="0" smtClean="0"/>
              <a:t>Une </a:t>
            </a:r>
            <a:r>
              <a:rPr lang="fr-FR" dirty="0"/>
              <a:t>clientèle plus active que la </a:t>
            </a:r>
            <a:r>
              <a:rPr lang="fr-FR" dirty="0" smtClean="0"/>
              <a:t>moyenne</a:t>
            </a:r>
          </a:p>
          <a:p>
            <a:r>
              <a:rPr lang="fr-FR" dirty="0" smtClean="0"/>
              <a:t>Les franchisés ayant une ancienneté de plus </a:t>
            </a:r>
            <a:br>
              <a:rPr lang="fr-FR" dirty="0" smtClean="0"/>
            </a:br>
            <a:r>
              <a:rPr lang="fr-FR" dirty="0" smtClean="0"/>
              <a:t>de 10 ans sont 30% à exploiter au moins 2 points </a:t>
            </a:r>
            <a:br>
              <a:rPr lang="fr-FR" dirty="0" smtClean="0"/>
            </a:br>
            <a:r>
              <a:rPr lang="fr-FR" dirty="0" smtClean="0"/>
              <a:t>de vente sous la même enseigne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8" name="Espace réservé du contenu 5"/>
          <p:cNvSpPr txBox="1">
            <a:spLocks/>
          </p:cNvSpPr>
          <p:nvPr/>
        </p:nvSpPr>
        <p:spPr>
          <a:xfrm>
            <a:off x="7029096" y="2728188"/>
            <a:ext cx="2769838" cy="1141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dirty="0" smtClean="0">
                <a:solidFill>
                  <a:schemeClr val="accent1"/>
                </a:solidFill>
              </a:rPr>
              <a:t>FRANCHISÉS</a:t>
            </a:r>
          </a:p>
          <a:p>
            <a:pPr marL="0" indent="0">
              <a:buNone/>
            </a:pPr>
            <a:r>
              <a:rPr lang="fr-FR" sz="1400" dirty="0" smtClean="0"/>
              <a:t>COMMERÇANTS</a:t>
            </a:r>
            <a:endParaRPr lang="fr-FR" sz="1400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fr-FR" sz="1400" dirty="0" smtClean="0"/>
              <a:t>PROS EN GENERAL</a:t>
            </a:r>
            <a:endParaRPr lang="fr-FR" sz="1400" dirty="0"/>
          </a:p>
          <a:p>
            <a:pPr marL="0" indent="0">
              <a:buNone/>
            </a:pPr>
            <a:endParaRPr lang="fr-FR" sz="1400" dirty="0" smtClean="0">
              <a:solidFill>
                <a:schemeClr val="accent1"/>
              </a:solidFill>
            </a:endParaRPr>
          </a:p>
        </p:txBody>
      </p:sp>
      <p:sp>
        <p:nvSpPr>
          <p:cNvPr id="9" name="Espace réservé du contenu 5"/>
          <p:cNvSpPr txBox="1">
            <a:spLocks/>
          </p:cNvSpPr>
          <p:nvPr/>
        </p:nvSpPr>
        <p:spPr>
          <a:xfrm>
            <a:off x="217241" y="5665419"/>
            <a:ext cx="2537567" cy="868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CREDIT MLT A L’INSTALLATION (EN €)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11" name="Espace réservé du contenu 5"/>
          <p:cNvSpPr txBox="1">
            <a:spLocks/>
          </p:cNvSpPr>
          <p:nvPr/>
        </p:nvSpPr>
        <p:spPr>
          <a:xfrm>
            <a:off x="459548" y="4620244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73 000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0430" y="3302315"/>
            <a:ext cx="178666" cy="178666"/>
          </a:xfrm>
          <a:prstGeom prst="rect">
            <a:avLst/>
          </a:prstGeom>
          <a:solidFill>
            <a:schemeClr val="bg2"/>
          </a:solidFill>
          <a:ln>
            <a:solidFill>
              <a:srgbClr val="4F50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6850430" y="2779033"/>
            <a:ext cx="178666" cy="178666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contenu 5"/>
          <p:cNvSpPr txBox="1">
            <a:spLocks/>
          </p:cNvSpPr>
          <p:nvPr/>
        </p:nvSpPr>
        <p:spPr>
          <a:xfrm>
            <a:off x="2701829" y="5672520"/>
            <a:ext cx="3145858" cy="758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PART ACTIFS NOUVELLE DEFINITION/ACTIFS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6850430" y="3040726"/>
            <a:ext cx="178666" cy="178666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contenu 5"/>
          <p:cNvSpPr txBox="1">
            <a:spLocks/>
          </p:cNvSpPr>
          <p:nvPr/>
        </p:nvSpPr>
        <p:spPr>
          <a:xfrm>
            <a:off x="1158609" y="3722468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300 000</a:t>
            </a:r>
          </a:p>
        </p:txBody>
      </p:sp>
      <p:sp>
        <p:nvSpPr>
          <p:cNvPr id="21" name="Espace réservé du contenu 5"/>
          <p:cNvSpPr txBox="1">
            <a:spLocks/>
          </p:cNvSpPr>
          <p:nvPr/>
        </p:nvSpPr>
        <p:spPr>
          <a:xfrm>
            <a:off x="2953641" y="4283565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53%</a:t>
            </a:r>
          </a:p>
        </p:txBody>
      </p:sp>
      <p:sp>
        <p:nvSpPr>
          <p:cNvPr id="22" name="Espace réservé du contenu 5"/>
          <p:cNvSpPr txBox="1">
            <a:spLocks/>
          </p:cNvSpPr>
          <p:nvPr/>
        </p:nvSpPr>
        <p:spPr>
          <a:xfrm>
            <a:off x="3637114" y="4017405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65%</a:t>
            </a:r>
          </a:p>
        </p:txBody>
      </p:sp>
      <p:sp>
        <p:nvSpPr>
          <p:cNvPr id="23" name="Espace réservé du contenu 5"/>
          <p:cNvSpPr txBox="1">
            <a:spLocks/>
          </p:cNvSpPr>
          <p:nvPr/>
        </p:nvSpPr>
        <p:spPr>
          <a:xfrm>
            <a:off x="4310251" y="3746085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rgbClr val="CD0920"/>
                </a:solidFill>
              </a:rPr>
              <a:t>79%</a:t>
            </a:r>
          </a:p>
        </p:txBody>
      </p:sp>
      <p:sp>
        <p:nvSpPr>
          <p:cNvPr id="24" name="Espace réservé du contenu 5"/>
          <p:cNvSpPr txBox="1">
            <a:spLocks/>
          </p:cNvSpPr>
          <p:nvPr/>
        </p:nvSpPr>
        <p:spPr>
          <a:xfrm>
            <a:off x="6066695" y="4886404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23%</a:t>
            </a:r>
          </a:p>
        </p:txBody>
      </p:sp>
      <p:sp>
        <p:nvSpPr>
          <p:cNvPr id="25" name="Espace réservé du contenu 5"/>
          <p:cNvSpPr txBox="1">
            <a:spLocks/>
          </p:cNvSpPr>
          <p:nvPr/>
        </p:nvSpPr>
        <p:spPr>
          <a:xfrm>
            <a:off x="6750168" y="4603532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37%</a:t>
            </a:r>
          </a:p>
        </p:txBody>
      </p:sp>
      <p:sp>
        <p:nvSpPr>
          <p:cNvPr id="26" name="Espace réservé du contenu 5"/>
          <p:cNvSpPr txBox="1">
            <a:spLocks/>
          </p:cNvSpPr>
          <p:nvPr/>
        </p:nvSpPr>
        <p:spPr>
          <a:xfrm>
            <a:off x="7423305" y="4215228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rgbClr val="CD0920"/>
                </a:solidFill>
              </a:rPr>
              <a:t>56%</a:t>
            </a:r>
          </a:p>
        </p:txBody>
      </p:sp>
      <p:sp>
        <p:nvSpPr>
          <p:cNvPr id="27" name="Espace réservé du contenu 5"/>
          <p:cNvSpPr txBox="1">
            <a:spLocks/>
          </p:cNvSpPr>
          <p:nvPr/>
        </p:nvSpPr>
        <p:spPr>
          <a:xfrm>
            <a:off x="5861007" y="5672520"/>
            <a:ext cx="3145858" cy="758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PART ACTIFS</a:t>
            </a:r>
            <a:br>
              <a:rPr lang="fr-FR" sz="1600" dirty="0" smtClean="0"/>
            </a:br>
            <a:r>
              <a:rPr lang="fr-FR" sz="1600" dirty="0" smtClean="0"/>
              <a:t>ÉQUIPÉS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28" name="Image 27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8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Franchise et commerce associé :</a:t>
            </a:r>
            <a:br>
              <a:rPr lang="fr-FR" dirty="0" smtClean="0"/>
            </a:br>
            <a:r>
              <a:rPr lang="fr-FR" dirty="0" smtClean="0"/>
              <a:t>un segment présentant un « bon risque »</a:t>
            </a:r>
            <a:endParaRPr lang="fr-FR" dirty="0"/>
          </a:p>
        </p:txBody>
      </p:sp>
      <p:sp>
        <p:nvSpPr>
          <p:cNvPr id="2" name="Sous-titr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fr-FR" dirty="0" smtClean="0"/>
              <a:t>Le segment </a:t>
            </a:r>
            <a:r>
              <a:rPr lang="fr-FR" dirty="0" err="1" smtClean="0"/>
              <a:t>Franchise-Commerce</a:t>
            </a:r>
            <a:r>
              <a:rPr lang="fr-FR" dirty="0" smtClean="0"/>
              <a:t> Associé est l’un</a:t>
            </a:r>
            <a:br>
              <a:rPr lang="fr-FR" dirty="0" smtClean="0"/>
            </a:br>
            <a:r>
              <a:rPr lang="fr-FR" dirty="0" smtClean="0"/>
              <a:t>des 4 leviers de notre plan stratégique 2014/2017</a:t>
            </a:r>
            <a:endParaRPr lang="fr-FR" dirty="0"/>
          </a:p>
        </p:txBody>
      </p:sp>
      <p:pic>
        <p:nvPicPr>
          <p:cNvPr id="4" name="Image 3" descr="graph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5" t="8459" r="32198" b="52646"/>
          <a:stretch/>
        </p:blipFill>
        <p:spPr>
          <a:xfrm>
            <a:off x="525969" y="2189239"/>
            <a:ext cx="8401082" cy="3399134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10</a:t>
            </a:fld>
            <a:endParaRPr lang="fr-FR"/>
          </a:p>
        </p:txBody>
      </p:sp>
      <p:sp>
        <p:nvSpPr>
          <p:cNvPr id="7" name="Espace réservé du contenu 5"/>
          <p:cNvSpPr txBox="1">
            <a:spLocks/>
          </p:cNvSpPr>
          <p:nvPr/>
        </p:nvSpPr>
        <p:spPr>
          <a:xfrm>
            <a:off x="5761945" y="2309920"/>
            <a:ext cx="2769838" cy="1141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dirty="0" smtClean="0">
                <a:solidFill>
                  <a:schemeClr val="accent1"/>
                </a:solidFill>
              </a:rPr>
              <a:t>FRANCHISE</a:t>
            </a:r>
          </a:p>
          <a:p>
            <a:pPr marL="0" indent="0">
              <a:buNone/>
            </a:pPr>
            <a:r>
              <a:rPr lang="fr-FR" sz="1400" dirty="0" smtClean="0"/>
              <a:t>COMMERCANTS</a:t>
            </a:r>
            <a:endParaRPr lang="fr-FR" sz="1400" dirty="0"/>
          </a:p>
          <a:p>
            <a:pPr marL="0" indent="0">
              <a:buNone/>
            </a:pPr>
            <a:endParaRPr lang="fr-FR" sz="1400" dirty="0" smtClean="0">
              <a:solidFill>
                <a:schemeClr val="accent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83279" y="2608734"/>
            <a:ext cx="178666" cy="178666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5583279" y="2344053"/>
            <a:ext cx="178666" cy="178666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contenu 5"/>
          <p:cNvSpPr txBox="1">
            <a:spLocks/>
          </p:cNvSpPr>
          <p:nvPr/>
        </p:nvSpPr>
        <p:spPr>
          <a:xfrm>
            <a:off x="1128600" y="4547625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/>
              <a:t>1 à 7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12" name="Espace réservé du contenu 5"/>
          <p:cNvSpPr txBox="1">
            <a:spLocks/>
          </p:cNvSpPr>
          <p:nvPr/>
        </p:nvSpPr>
        <p:spPr>
          <a:xfrm>
            <a:off x="3993643" y="4547625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/>
              <a:t>8 à 10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13" name="Espace réservé du contenu 5"/>
          <p:cNvSpPr txBox="1">
            <a:spLocks/>
          </p:cNvSpPr>
          <p:nvPr/>
        </p:nvSpPr>
        <p:spPr>
          <a:xfrm>
            <a:off x="5974151" y="4547625"/>
            <a:ext cx="2944252" cy="624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/>
              <a:t>Contentieux et </a:t>
            </a:r>
            <a:r>
              <a:rPr lang="fr-FR" sz="1600" dirty="0" smtClean="0"/>
              <a:t>douteux</a:t>
            </a:r>
          </a:p>
        </p:txBody>
      </p:sp>
      <p:sp>
        <p:nvSpPr>
          <p:cNvPr id="14" name="Espace réservé du contenu 5"/>
          <p:cNvSpPr txBox="1">
            <a:spLocks/>
          </p:cNvSpPr>
          <p:nvPr/>
        </p:nvSpPr>
        <p:spPr>
          <a:xfrm>
            <a:off x="5036507" y="1775026"/>
            <a:ext cx="2781773" cy="481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/>
              <a:t>NOTES BÂLE 2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15" name="Espace réservé du contenu 5"/>
          <p:cNvSpPr txBox="1">
            <a:spLocks/>
          </p:cNvSpPr>
          <p:nvPr/>
        </p:nvSpPr>
        <p:spPr>
          <a:xfrm>
            <a:off x="843470" y="2993876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73,5%</a:t>
            </a:r>
          </a:p>
        </p:txBody>
      </p:sp>
      <p:sp>
        <p:nvSpPr>
          <p:cNvPr id="16" name="Espace réservé du contenu 5"/>
          <p:cNvSpPr txBox="1">
            <a:spLocks/>
          </p:cNvSpPr>
          <p:nvPr/>
        </p:nvSpPr>
        <p:spPr>
          <a:xfrm>
            <a:off x="1528828" y="2155816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80,5%</a:t>
            </a:r>
          </a:p>
        </p:txBody>
      </p:sp>
      <p:sp>
        <p:nvSpPr>
          <p:cNvPr id="17" name="Espace réservé du contenu 5"/>
          <p:cNvSpPr txBox="1">
            <a:spLocks/>
          </p:cNvSpPr>
          <p:nvPr/>
        </p:nvSpPr>
        <p:spPr>
          <a:xfrm>
            <a:off x="3618723" y="2670526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11,5%</a:t>
            </a:r>
          </a:p>
        </p:txBody>
      </p:sp>
      <p:sp>
        <p:nvSpPr>
          <p:cNvPr id="18" name="Espace réservé du contenu 5"/>
          <p:cNvSpPr txBox="1">
            <a:spLocks/>
          </p:cNvSpPr>
          <p:nvPr/>
        </p:nvSpPr>
        <p:spPr>
          <a:xfrm>
            <a:off x="4334108" y="2892685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>
                <a:solidFill>
                  <a:schemeClr val="accent1"/>
                </a:solidFill>
              </a:rPr>
              <a:t>1</a:t>
            </a:r>
            <a:r>
              <a:rPr lang="fr-FR" sz="1600" dirty="0" smtClean="0">
                <a:solidFill>
                  <a:schemeClr val="accent1"/>
                </a:solidFill>
              </a:rPr>
              <a:t>0,5%</a:t>
            </a:r>
          </a:p>
        </p:txBody>
      </p:sp>
      <p:sp>
        <p:nvSpPr>
          <p:cNvPr id="19" name="Espace réservé du contenu 5"/>
          <p:cNvSpPr txBox="1">
            <a:spLocks/>
          </p:cNvSpPr>
          <p:nvPr/>
        </p:nvSpPr>
        <p:spPr>
          <a:xfrm>
            <a:off x="6417206" y="3236732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/>
              <a:t>8,9%</a:t>
            </a:r>
          </a:p>
        </p:txBody>
      </p:sp>
      <p:sp>
        <p:nvSpPr>
          <p:cNvPr id="20" name="Espace réservé du contenu 5"/>
          <p:cNvSpPr txBox="1">
            <a:spLocks/>
          </p:cNvSpPr>
          <p:nvPr/>
        </p:nvSpPr>
        <p:spPr>
          <a:xfrm>
            <a:off x="7134453" y="3767098"/>
            <a:ext cx="1417784" cy="36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6,5%</a:t>
            </a:r>
          </a:p>
        </p:txBody>
      </p:sp>
      <p:pic>
        <p:nvPicPr>
          <p:cNvPr id="21" name="Image 20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1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V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3460"/>
            <a:ext cx="9144000" cy="1079500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Développer la franchise </a:t>
            </a:r>
            <a:br>
              <a:rPr lang="fr-FR" dirty="0" smtClean="0"/>
            </a:br>
            <a:r>
              <a:rPr lang="fr-FR" dirty="0" smtClean="0"/>
              <a:t>et le commerce associé ?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11</a:t>
            </a:fld>
            <a:endParaRPr lang="fr-FR"/>
          </a:p>
        </p:txBody>
      </p:sp>
      <p:pic>
        <p:nvPicPr>
          <p:cNvPr id="6" name="Image 5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66103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0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/>
                </a:solidFill>
              </a:rPr>
              <a:t>L’enjeu : DOPER n</a:t>
            </a:r>
            <a:r>
              <a:rPr lang="fr-FR" dirty="0" smtClean="0"/>
              <a:t>otre taux de transformation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3434172"/>
            <a:ext cx="1538264" cy="48793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MAIS </a:t>
            </a:r>
          </a:p>
        </p:txBody>
      </p:sp>
      <p:sp>
        <p:nvSpPr>
          <p:cNvPr id="2" name="Sous-titr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fr-FR" dirty="0" smtClean="0"/>
              <a:t>Existence évidente d’une marge de progression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12</a:t>
            </a:fld>
            <a:endParaRPr lang="fr-FR"/>
          </a:p>
        </p:txBody>
      </p:sp>
      <p:pic>
        <p:nvPicPr>
          <p:cNvPr id="4" name="Image 3" descr="Caisse_Depargne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2" t="42256" r="44450" b="49824"/>
          <a:stretch/>
        </p:blipFill>
        <p:spPr>
          <a:xfrm>
            <a:off x="810479" y="1397146"/>
            <a:ext cx="1570826" cy="1602222"/>
          </a:xfrm>
          <a:prstGeom prst="rect">
            <a:avLst/>
          </a:prstGeom>
        </p:spPr>
      </p:pic>
      <p:sp>
        <p:nvSpPr>
          <p:cNvPr id="8" name="Espace réservé du contenu 5"/>
          <p:cNvSpPr txBox="1">
            <a:spLocks/>
          </p:cNvSpPr>
          <p:nvPr/>
        </p:nvSpPr>
        <p:spPr>
          <a:xfrm>
            <a:off x="2852459" y="1821559"/>
            <a:ext cx="5375003" cy="902424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>
                <a:solidFill>
                  <a:schemeClr val="bg2"/>
                </a:solidFill>
              </a:rPr>
              <a:t>2</a:t>
            </a:r>
            <a:r>
              <a:rPr lang="fr-FR" baseline="30000" dirty="0" smtClean="0">
                <a:solidFill>
                  <a:schemeClr val="bg2"/>
                </a:solidFill>
              </a:rPr>
              <a:t>e</a:t>
            </a:r>
            <a:r>
              <a:rPr lang="fr-FR" dirty="0" smtClean="0">
                <a:solidFill>
                  <a:schemeClr val="bg2"/>
                </a:solidFill>
              </a:rPr>
              <a:t> banque recommandée</a:t>
            </a:r>
            <a:br>
              <a:rPr lang="fr-FR" dirty="0" smtClean="0">
                <a:solidFill>
                  <a:schemeClr val="bg2"/>
                </a:solidFill>
              </a:rPr>
            </a:br>
            <a:r>
              <a:rPr lang="fr-FR" dirty="0" smtClean="0">
                <a:solidFill>
                  <a:schemeClr val="bg2"/>
                </a:solidFill>
              </a:rPr>
              <a:t>par les têtes de réseaux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9" name="Espace réservé du contenu 5"/>
          <p:cNvSpPr txBox="1">
            <a:spLocks/>
          </p:cNvSpPr>
          <p:nvPr/>
        </p:nvSpPr>
        <p:spPr>
          <a:xfrm>
            <a:off x="457199" y="3895139"/>
            <a:ext cx="8409709" cy="111023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4</a:t>
            </a:r>
            <a:r>
              <a:rPr lang="fr-FR" baseline="30000" dirty="0"/>
              <a:t>e</a:t>
            </a:r>
            <a:r>
              <a:rPr lang="fr-FR" dirty="0"/>
              <a:t> banque sur le segment d</a:t>
            </a:r>
            <a:r>
              <a:rPr lang="fr-FR" dirty="0" smtClean="0"/>
              <a:t>es </a:t>
            </a:r>
            <a:r>
              <a:rPr lang="fr-FR" dirty="0"/>
              <a:t>franchisés (taux de pénétration : 10%</a:t>
            </a:r>
            <a:r>
              <a:rPr lang="fr-FR" dirty="0" smtClean="0"/>
              <a:t>)</a:t>
            </a:r>
          </a:p>
          <a:p>
            <a:r>
              <a:rPr lang="fr-FR" dirty="0"/>
              <a:t>5</a:t>
            </a:r>
            <a:r>
              <a:rPr lang="fr-FR" baseline="30000" dirty="0"/>
              <a:t>e</a:t>
            </a:r>
            <a:r>
              <a:rPr lang="fr-FR" dirty="0"/>
              <a:t> sur celui des </a:t>
            </a:r>
            <a:r>
              <a:rPr lang="fr-FR" dirty="0" smtClean="0"/>
              <a:t>têtes de réseaux (</a:t>
            </a:r>
            <a:r>
              <a:rPr lang="fr-FR" dirty="0"/>
              <a:t>taux de pénétration 17%)</a:t>
            </a:r>
          </a:p>
          <a:p>
            <a:endParaRPr lang="fr-FR" dirty="0"/>
          </a:p>
        </p:txBody>
      </p:sp>
      <p:pic>
        <p:nvPicPr>
          <p:cNvPr id="10" name="Image 9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3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Filière organisée pour relever le défi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13</a:t>
            </a:fld>
            <a:endParaRPr lang="fr-FR"/>
          </a:p>
        </p:txBody>
      </p:sp>
      <p:pic>
        <p:nvPicPr>
          <p:cNvPr id="6" name="Image 5" descr="picto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9" t="10384" r="39723" b="71090"/>
          <a:stretch/>
        </p:blipFill>
        <p:spPr>
          <a:xfrm>
            <a:off x="4585435" y="1440424"/>
            <a:ext cx="498790" cy="655818"/>
          </a:xfrm>
          <a:prstGeom prst="rect">
            <a:avLst/>
          </a:prstGeom>
        </p:spPr>
      </p:pic>
      <p:pic>
        <p:nvPicPr>
          <p:cNvPr id="8" name="Image 7" descr="picto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9" t="10384" r="39723" b="71090"/>
          <a:stretch/>
        </p:blipFill>
        <p:spPr>
          <a:xfrm>
            <a:off x="4277423" y="1440424"/>
            <a:ext cx="498790" cy="655818"/>
          </a:xfrm>
          <a:prstGeom prst="rect">
            <a:avLst/>
          </a:prstGeom>
        </p:spPr>
      </p:pic>
      <p:pic>
        <p:nvPicPr>
          <p:cNvPr id="9" name="Image 8" descr="picto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9" t="10384" r="39723" b="71090"/>
          <a:stretch/>
        </p:blipFill>
        <p:spPr>
          <a:xfrm>
            <a:off x="3996051" y="1440424"/>
            <a:ext cx="498790" cy="655818"/>
          </a:xfrm>
          <a:prstGeom prst="rect">
            <a:avLst/>
          </a:prstGeom>
        </p:spPr>
      </p:pic>
      <p:pic>
        <p:nvPicPr>
          <p:cNvPr id="10" name="Image 9" descr="pictos.ai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9" t="62034" r="17693" b="23337"/>
          <a:stretch/>
        </p:blipFill>
        <p:spPr>
          <a:xfrm>
            <a:off x="5392211" y="1500909"/>
            <a:ext cx="2142348" cy="554879"/>
          </a:xfrm>
          <a:prstGeom prst="rect">
            <a:avLst/>
          </a:prstGeom>
        </p:spPr>
      </p:pic>
      <p:sp>
        <p:nvSpPr>
          <p:cNvPr id="12" name="Flèche vers le bas 11"/>
          <p:cNvSpPr/>
          <p:nvPr/>
        </p:nvSpPr>
        <p:spPr>
          <a:xfrm>
            <a:off x="5392211" y="2425243"/>
            <a:ext cx="431800" cy="56691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contenu 5"/>
          <p:cNvSpPr txBox="1">
            <a:spLocks/>
          </p:cNvSpPr>
          <p:nvPr/>
        </p:nvSpPr>
        <p:spPr>
          <a:xfrm>
            <a:off x="3555992" y="2015426"/>
            <a:ext cx="4198983" cy="32204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chemeClr val="accent1"/>
                </a:solidFill>
              </a:rPr>
              <a:t>Franchiseurs et Groupements coopératifs</a:t>
            </a:r>
            <a:endParaRPr lang="fr-FR" sz="1600" dirty="0">
              <a:solidFill>
                <a:schemeClr val="accent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753122" y="2511915"/>
            <a:ext cx="1760537" cy="215662"/>
          </a:xfrm>
          <a:prstGeom prst="roundRect">
            <a:avLst/>
          </a:prstGeom>
          <a:solidFill>
            <a:srgbClr val="FFFFFF"/>
          </a:solidFill>
          <a:ln w="19050">
            <a:noFill/>
          </a:ln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</a:pPr>
            <a:r>
              <a:rPr lang="fr-FR" sz="1000" dirty="0">
                <a:latin typeface="Arial" charset="0"/>
              </a:rPr>
              <a:t>Déposent des dossiers à</a:t>
            </a:r>
          </a:p>
        </p:txBody>
      </p:sp>
      <p:pic>
        <p:nvPicPr>
          <p:cNvPr id="21" name="Image 20" descr="picto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9" t="10384" r="39723" b="71090"/>
          <a:stretch/>
        </p:blipFill>
        <p:spPr>
          <a:xfrm>
            <a:off x="3666868" y="1440424"/>
            <a:ext cx="498790" cy="655818"/>
          </a:xfrm>
          <a:prstGeom prst="rect">
            <a:avLst/>
          </a:prstGeom>
        </p:spPr>
      </p:pic>
      <p:pic>
        <p:nvPicPr>
          <p:cNvPr id="23" name="Image 22" descr="picto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9" t="10384" r="39723" b="71090"/>
          <a:stretch/>
        </p:blipFill>
        <p:spPr>
          <a:xfrm>
            <a:off x="4904967" y="1440424"/>
            <a:ext cx="498790" cy="655818"/>
          </a:xfrm>
          <a:prstGeom prst="rect">
            <a:avLst/>
          </a:prstGeom>
        </p:spPr>
      </p:pic>
      <p:sp>
        <p:nvSpPr>
          <p:cNvPr id="25" name="Espace réservé du contenu 5"/>
          <p:cNvSpPr txBox="1">
            <a:spLocks/>
          </p:cNvSpPr>
          <p:nvPr/>
        </p:nvSpPr>
        <p:spPr>
          <a:xfrm>
            <a:off x="207818" y="2511915"/>
            <a:ext cx="3348173" cy="1321175"/>
          </a:xfrm>
          <a:prstGeom prst="rect">
            <a:avLst/>
          </a:prstGeom>
          <a:noFill/>
          <a:ln>
            <a:solidFill>
              <a:srgbClr val="CD092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00100">
              <a:lnSpc>
                <a:spcPct val="90000"/>
              </a:lnSpc>
            </a:pPr>
            <a:r>
              <a:rPr lang="fr-FR" sz="1200" dirty="0" smtClean="0">
                <a:latin typeface="Arial" charset="0"/>
                <a:ea typeface="MS PGothic" charset="0"/>
                <a:cs typeface="MS PGothic" charset="0"/>
              </a:rPr>
              <a:t>Animation des </a:t>
            </a:r>
            <a:r>
              <a:rPr lang="fr-FR" sz="1200" dirty="0">
                <a:latin typeface="Arial" charset="0"/>
                <a:ea typeface="MS PGothic" charset="0"/>
                <a:cs typeface="MS PGothic" charset="0"/>
              </a:rPr>
              <a:t>partenariats avec les têtes de réseaux</a:t>
            </a:r>
            <a:endParaRPr lang="fr-FR" sz="1200" dirty="0" smtClean="0">
              <a:latin typeface="Arial" charset="0"/>
              <a:ea typeface="MS PGothic" charset="0"/>
              <a:cs typeface="MS PGothic" charset="0"/>
            </a:endParaRPr>
          </a:p>
          <a:p>
            <a:pPr defTabSz="800100">
              <a:lnSpc>
                <a:spcPct val="90000"/>
              </a:lnSpc>
            </a:pPr>
            <a:r>
              <a:rPr lang="fr-FR" sz="1200" dirty="0" smtClean="0">
                <a:latin typeface="Arial" charset="0"/>
                <a:ea typeface="MS PGothic" charset="0"/>
                <a:cs typeface="MS PGothic" charset="0"/>
              </a:rPr>
              <a:t>Apport d’affaires aux Caisses d’Epargne</a:t>
            </a:r>
            <a:endParaRPr lang="fr-FR" sz="1200" dirty="0">
              <a:latin typeface="Arial" charset="0"/>
              <a:ea typeface="MS PGothic" charset="0"/>
              <a:cs typeface="MS PGothic" charset="0"/>
            </a:endParaRPr>
          </a:p>
          <a:p>
            <a:pPr defTabSz="800100">
              <a:lnSpc>
                <a:spcPct val="90000"/>
              </a:lnSpc>
            </a:pPr>
            <a:r>
              <a:rPr lang="fr-FR" sz="1200" dirty="0" smtClean="0">
                <a:latin typeface="Arial" charset="0"/>
                <a:ea typeface="MS PGothic" charset="0"/>
                <a:cs typeface="MS PGothic" charset="0"/>
              </a:rPr>
              <a:t>Production de fiches enseignes</a:t>
            </a:r>
            <a:endParaRPr lang="fr-FR" sz="1200" dirty="0">
              <a:latin typeface="Arial" charset="0"/>
              <a:ea typeface="MS PGothic" charset="0"/>
              <a:cs typeface="MS PGothic" charset="0"/>
            </a:endParaRPr>
          </a:p>
          <a:p>
            <a:pPr defTabSz="800100">
              <a:lnSpc>
                <a:spcPct val="90000"/>
              </a:lnSpc>
            </a:pPr>
            <a:r>
              <a:rPr lang="fr-FR" sz="1200" dirty="0" smtClean="0">
                <a:latin typeface="Arial" charset="0"/>
                <a:ea typeface="MS PGothic" charset="0"/>
                <a:cs typeface="MS PGothic" charset="0"/>
              </a:rPr>
              <a:t>Actions de communication favorisant le référencement de la banque</a:t>
            </a:r>
            <a:endParaRPr lang="fr-FR" sz="1200" dirty="0">
              <a:latin typeface="Arial" charset="0"/>
              <a:ea typeface="MS PGothic" charset="0"/>
              <a:cs typeface="MS PGothic" charset="0"/>
            </a:endParaRPr>
          </a:p>
        </p:txBody>
      </p:sp>
      <p:sp>
        <p:nvSpPr>
          <p:cNvPr id="28" name="Espace réservé du contenu 5"/>
          <p:cNvSpPr txBox="1">
            <a:spLocks/>
          </p:cNvSpPr>
          <p:nvPr/>
        </p:nvSpPr>
        <p:spPr>
          <a:xfrm>
            <a:off x="4654705" y="3054676"/>
            <a:ext cx="1928224" cy="77841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chemeClr val="bg2"/>
                </a:solidFill>
              </a:rPr>
              <a:t>1 pôle national</a:t>
            </a:r>
            <a:endParaRPr lang="fr-FR" sz="1600" dirty="0">
              <a:solidFill>
                <a:schemeClr val="bg2"/>
              </a:solidFill>
            </a:endParaRPr>
          </a:p>
        </p:txBody>
      </p:sp>
      <p:sp>
        <p:nvSpPr>
          <p:cNvPr id="30" name="Double flèche horizontale 29"/>
          <p:cNvSpPr/>
          <p:nvPr/>
        </p:nvSpPr>
        <p:spPr>
          <a:xfrm>
            <a:off x="3557316" y="3315071"/>
            <a:ext cx="1052534" cy="257053"/>
          </a:xfrm>
          <a:prstGeom prst="leftRightArrow">
            <a:avLst>
              <a:gd name="adj1" fmla="val 14149"/>
              <a:gd name="adj2" fmla="val 7868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space réservé du contenu 5"/>
          <p:cNvSpPr txBox="1">
            <a:spLocks/>
          </p:cNvSpPr>
          <p:nvPr/>
        </p:nvSpPr>
        <p:spPr>
          <a:xfrm>
            <a:off x="3625262" y="4046379"/>
            <a:ext cx="3978567" cy="83372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600" dirty="0" smtClean="0">
                <a:solidFill>
                  <a:schemeClr val="bg2"/>
                </a:solidFill>
              </a:rPr>
              <a:t>17 référents prescription pro franchise :</a:t>
            </a:r>
          </a:p>
          <a:p>
            <a:pPr marL="0" indent="0" algn="ctr">
              <a:buNone/>
            </a:pPr>
            <a:r>
              <a:rPr lang="fr-FR" sz="1600" dirty="0" smtClean="0">
                <a:solidFill>
                  <a:schemeClr val="bg2"/>
                </a:solidFill>
              </a:rPr>
              <a:t>1 par caisse</a:t>
            </a:r>
            <a:endParaRPr lang="fr-FR" sz="1600" dirty="0">
              <a:solidFill>
                <a:schemeClr val="bg2"/>
              </a:solidFill>
            </a:endParaRPr>
          </a:p>
        </p:txBody>
      </p:sp>
      <p:sp>
        <p:nvSpPr>
          <p:cNvPr id="32" name="Espace réservé du contenu 5"/>
          <p:cNvSpPr txBox="1">
            <a:spLocks/>
          </p:cNvSpPr>
          <p:nvPr/>
        </p:nvSpPr>
        <p:spPr>
          <a:xfrm>
            <a:off x="2343743" y="5249555"/>
            <a:ext cx="3048468" cy="915717"/>
          </a:xfrm>
          <a:prstGeom prst="rect">
            <a:avLst/>
          </a:prstGeom>
          <a:solidFill>
            <a:srgbClr val="FFFFFF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1400" dirty="0">
                <a:solidFill>
                  <a:schemeClr val="accent2"/>
                </a:solidFill>
              </a:rPr>
              <a:t>Le dossier est monté </a:t>
            </a:r>
            <a:r>
              <a:rPr lang="fr-FR" sz="1400" dirty="0" smtClean="0">
                <a:solidFill>
                  <a:schemeClr val="accent2"/>
                </a:solidFill>
              </a:rPr>
              <a:t/>
            </a:r>
            <a:br>
              <a:rPr lang="fr-FR" sz="1400" dirty="0" smtClean="0">
                <a:solidFill>
                  <a:schemeClr val="accent2"/>
                </a:solidFill>
              </a:rPr>
            </a:br>
            <a:r>
              <a:rPr lang="fr-FR" sz="1400" dirty="0" smtClean="0">
                <a:solidFill>
                  <a:schemeClr val="accent2"/>
                </a:solidFill>
              </a:rPr>
              <a:t>dans </a:t>
            </a:r>
            <a:r>
              <a:rPr lang="fr-FR" sz="1400" dirty="0">
                <a:solidFill>
                  <a:schemeClr val="accent2"/>
                </a:solidFill>
              </a:rPr>
              <a:t>le pôle expert régional « Prescription-Pro-Franchise »</a:t>
            </a:r>
          </a:p>
        </p:txBody>
      </p:sp>
      <p:sp>
        <p:nvSpPr>
          <p:cNvPr id="33" name="Espace réservé du contenu 5"/>
          <p:cNvSpPr txBox="1">
            <a:spLocks/>
          </p:cNvSpPr>
          <p:nvPr/>
        </p:nvSpPr>
        <p:spPr>
          <a:xfrm>
            <a:off x="5835065" y="5249555"/>
            <a:ext cx="3048468" cy="915717"/>
          </a:xfrm>
          <a:prstGeom prst="rect">
            <a:avLst/>
          </a:prstGeom>
          <a:solidFill>
            <a:srgbClr val="FFFFFF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1400" dirty="0">
                <a:solidFill>
                  <a:schemeClr val="accent2"/>
                </a:solidFill>
              </a:rPr>
              <a:t>Le dossier est monté </a:t>
            </a:r>
            <a:r>
              <a:rPr lang="fr-FR" sz="1400" dirty="0" smtClean="0">
                <a:solidFill>
                  <a:schemeClr val="accent2"/>
                </a:solidFill>
              </a:rPr>
              <a:t/>
            </a:r>
            <a:br>
              <a:rPr lang="fr-FR" sz="1400" dirty="0" smtClean="0">
                <a:solidFill>
                  <a:schemeClr val="accent2"/>
                </a:solidFill>
              </a:rPr>
            </a:br>
            <a:r>
              <a:rPr lang="fr-FR" sz="1400" dirty="0" smtClean="0">
                <a:solidFill>
                  <a:schemeClr val="accent2"/>
                </a:solidFill>
              </a:rPr>
              <a:t>dans le réseau</a:t>
            </a:r>
            <a:endParaRPr lang="fr-FR" sz="1400" dirty="0">
              <a:solidFill>
                <a:schemeClr val="accent2"/>
              </a:solidFill>
            </a:endParaRPr>
          </a:p>
        </p:txBody>
      </p:sp>
      <p:cxnSp>
        <p:nvCxnSpPr>
          <p:cNvPr id="35" name="Connecteur droit 34"/>
          <p:cNvCxnSpPr>
            <a:stCxn id="28" idx="2"/>
            <a:endCxn id="31" idx="0"/>
          </p:cNvCxnSpPr>
          <p:nvPr/>
        </p:nvCxnSpPr>
        <p:spPr>
          <a:xfrm flipH="1">
            <a:off x="5614546" y="3833089"/>
            <a:ext cx="4271" cy="213290"/>
          </a:xfrm>
          <a:prstGeom prst="line">
            <a:avLst/>
          </a:prstGeom>
          <a:ln>
            <a:solidFill>
              <a:srgbClr val="4F50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>
            <a:stCxn id="31" idx="2"/>
          </p:cNvCxnSpPr>
          <p:nvPr/>
        </p:nvCxnSpPr>
        <p:spPr>
          <a:xfrm>
            <a:off x="5614546" y="4880100"/>
            <a:ext cx="4271" cy="207818"/>
          </a:xfrm>
          <a:prstGeom prst="line">
            <a:avLst/>
          </a:prstGeom>
          <a:ln>
            <a:solidFill>
              <a:srgbClr val="4F50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3867720" y="5087918"/>
            <a:ext cx="3498272" cy="0"/>
          </a:xfrm>
          <a:prstGeom prst="line">
            <a:avLst/>
          </a:prstGeom>
          <a:ln>
            <a:solidFill>
              <a:srgbClr val="4F50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3867720" y="5087918"/>
            <a:ext cx="257" cy="161637"/>
          </a:xfrm>
          <a:prstGeom prst="line">
            <a:avLst/>
          </a:prstGeom>
          <a:ln>
            <a:solidFill>
              <a:srgbClr val="4F50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endCxn id="33" idx="0"/>
          </p:cNvCxnSpPr>
          <p:nvPr/>
        </p:nvCxnSpPr>
        <p:spPr>
          <a:xfrm flipH="1">
            <a:off x="7359299" y="5087918"/>
            <a:ext cx="6693" cy="161637"/>
          </a:xfrm>
          <a:prstGeom prst="line">
            <a:avLst/>
          </a:prstGeom>
          <a:ln>
            <a:solidFill>
              <a:srgbClr val="4F50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207818" y="4584590"/>
            <a:ext cx="1824183" cy="1569660"/>
          </a:xfrm>
          <a:prstGeom prst="rect">
            <a:avLst/>
          </a:prstGeom>
          <a:solidFill>
            <a:srgbClr val="CD0920"/>
          </a:solidFill>
        </p:spPr>
        <p:txBody>
          <a:bodyPr wrap="square">
            <a:spAutoFit/>
          </a:bodyPr>
          <a:lstStyle/>
          <a:p>
            <a:pPr algn="ctr"/>
            <a:endParaRPr lang="fr-FR" sz="1600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algn="ctr"/>
            <a:endParaRPr lang="fr-FR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algn="ctr"/>
            <a:endParaRPr lang="fr-FR" sz="1600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algn="ctr"/>
            <a:r>
              <a:rPr lang="fr-FR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Deux </a:t>
            </a:r>
            <a:r>
              <a:rPr lang="fr-FR" sz="1600" dirty="0">
                <a:solidFill>
                  <a:srgbClr val="FFFFFF"/>
                </a:solidFill>
                <a:latin typeface="Arial" charset="0"/>
                <a:cs typeface="Arial" charset="0"/>
              </a:rPr>
              <a:t>réunions nationales filière prescription </a:t>
            </a:r>
            <a:r>
              <a:rPr lang="fr-FR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pro</a:t>
            </a:r>
            <a:endParaRPr lang="fr-FR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46" name="Croix 45"/>
          <p:cNvSpPr/>
          <p:nvPr/>
        </p:nvSpPr>
        <p:spPr>
          <a:xfrm rot="21309746">
            <a:off x="548000" y="4265121"/>
            <a:ext cx="1119273" cy="1119273"/>
          </a:xfrm>
          <a:prstGeom prst="mathPlus">
            <a:avLst>
              <a:gd name="adj1" fmla="val 26163"/>
            </a:avLst>
          </a:prstGeom>
          <a:solidFill>
            <a:schemeClr val="bg2"/>
          </a:solidFill>
          <a:ln>
            <a:solidFill>
              <a:srgbClr val="CD092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 descr="GRIFFE_PRO 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référent « Franchise » par caisse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3505200" y="6468087"/>
            <a:ext cx="1562266" cy="267352"/>
          </a:xfrm>
        </p:spPr>
        <p:txBody>
          <a:bodyPr/>
          <a:lstStyle/>
          <a:p>
            <a:r>
              <a:rPr lang="fr-FR" dirty="0" smtClean="0"/>
              <a:t>14</a:t>
            </a:r>
            <a:endParaRPr lang="fr-FR" dirty="0"/>
          </a:p>
        </p:txBody>
      </p:sp>
      <p:pic>
        <p:nvPicPr>
          <p:cNvPr id="52" name="Image 51" descr="Carte France_regions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81" y="1221502"/>
            <a:ext cx="5503292" cy="5140672"/>
          </a:xfrm>
          <a:prstGeom prst="rect">
            <a:avLst/>
          </a:prstGeom>
        </p:spPr>
      </p:pic>
      <p:pic>
        <p:nvPicPr>
          <p:cNvPr id="63" name="Image 62" descr="lorraineCA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864" y="1752443"/>
            <a:ext cx="1621125" cy="1493141"/>
          </a:xfrm>
          <a:prstGeom prst="rect">
            <a:avLst/>
          </a:prstGeom>
        </p:spPr>
      </p:pic>
      <p:sp>
        <p:nvSpPr>
          <p:cNvPr id="22" name="Sous-titre 1"/>
          <p:cNvSpPr>
            <a:spLocks noGrp="1"/>
          </p:cNvSpPr>
          <p:nvPr>
            <p:ph type="subTitle" idx="13"/>
          </p:nvPr>
        </p:nvSpPr>
        <p:spPr>
          <a:xfrm>
            <a:off x="1052215" y="3466683"/>
            <a:ext cx="7018055" cy="1722252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CD0920"/>
                </a:solidFill>
              </a:rPr>
              <a:t>LORRAINE CHAMPAGNE ARDENNE (08•10•51•52•54•55•57•88)</a:t>
            </a:r>
          </a:p>
          <a:p>
            <a:r>
              <a:rPr lang="fr-FR" dirty="0" smtClean="0"/>
              <a:t>Luc </a:t>
            </a:r>
            <a:r>
              <a:rPr lang="fr-FR" dirty="0"/>
              <a:t>Chaufournier</a:t>
            </a:r>
          </a:p>
          <a:p>
            <a:r>
              <a:rPr lang="fr-FR" dirty="0" err="1">
                <a:hlinkClick r:id="rId4"/>
              </a:rPr>
              <a:t>luc.chaufournier@celca.caisse-epargne.fr</a:t>
            </a:r>
            <a:r>
              <a:rPr lang="fr-FR" dirty="0">
                <a:hlinkClick r:id="rId4"/>
              </a:rPr>
              <a:t> </a:t>
            </a:r>
            <a:endParaRPr lang="fr-FR" dirty="0"/>
          </a:p>
        </p:txBody>
      </p:sp>
      <p:sp>
        <p:nvSpPr>
          <p:cNvPr id="9" name="Sous-titre 1">
            <a:hlinkClick r:id="rId5" action="ppaction://hlinksldjump"/>
          </p:cNvPr>
          <p:cNvSpPr txBox="1">
            <a:spLocks/>
          </p:cNvSpPr>
          <p:nvPr/>
        </p:nvSpPr>
        <p:spPr>
          <a:xfrm>
            <a:off x="7750888" y="3466684"/>
            <a:ext cx="319382" cy="294777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rgbClr val="CD0920"/>
            </a:solidFill>
            <a:prstDash val="solid"/>
            <a:round/>
          </a:ln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None/>
              <a:defRPr sz="20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2"/>
                </a:solidFill>
              </a:rPr>
              <a:t>X</a:t>
            </a:r>
            <a:endParaRPr lang="fr-FR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9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V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3460"/>
            <a:ext cx="9144000" cy="1079500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 reflexes à adopter au </a:t>
            </a:r>
            <a:r>
              <a:rPr lang="fr-FR" dirty="0" err="1" smtClean="0"/>
              <a:t>QuotidiEn</a:t>
            </a:r>
            <a:endParaRPr lang="fr-FR" sz="2000" b="0" dirty="0">
              <a:solidFill>
                <a:srgbClr val="92D050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15</a:t>
            </a:fld>
            <a:endParaRPr lang="fr-FR"/>
          </a:p>
        </p:txBody>
      </p:sp>
      <p:pic>
        <p:nvPicPr>
          <p:cNvPr id="6" name="Image 5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Reflexe N°1 : utiliser les fiches enseignes </a:t>
            </a:r>
            <a:br>
              <a:rPr lang="fr-FR" dirty="0" smtClean="0"/>
            </a:br>
            <a:r>
              <a:rPr lang="fr-FR" dirty="0" smtClean="0"/>
              <a:t>a votre disposition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16</a:t>
            </a:fld>
            <a:endParaRPr lang="fr-FR" dirty="0"/>
          </a:p>
        </p:txBody>
      </p:sp>
      <p:pic>
        <p:nvPicPr>
          <p:cNvPr id="2" name="Image 1" descr="Fiche enseigne POINT S 2014_Page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3292570" cy="4658288"/>
          </a:xfrm>
          <a:prstGeom prst="rect">
            <a:avLst/>
          </a:prstGeom>
        </p:spPr>
      </p:pic>
      <p:sp>
        <p:nvSpPr>
          <p:cNvPr id="11" name="Espace réservé du contenu 5"/>
          <p:cNvSpPr txBox="1">
            <a:spLocks/>
          </p:cNvSpPr>
          <p:nvPr/>
        </p:nvSpPr>
        <p:spPr>
          <a:xfrm>
            <a:off x="3416187" y="2285280"/>
            <a:ext cx="5094362" cy="20673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accent2"/>
                </a:solidFill>
              </a:rPr>
              <a:t>Identité</a:t>
            </a:r>
            <a:endParaRPr lang="fr-FR" dirty="0">
              <a:solidFill>
                <a:schemeClr val="accent2"/>
              </a:solidFill>
            </a:endParaRPr>
          </a:p>
          <a:p>
            <a:r>
              <a:rPr lang="fr-FR" dirty="0" smtClean="0">
                <a:solidFill>
                  <a:schemeClr val="accent2"/>
                </a:solidFill>
              </a:rPr>
              <a:t>Historique</a:t>
            </a:r>
            <a:endParaRPr lang="fr-FR" dirty="0">
              <a:solidFill>
                <a:schemeClr val="accent2"/>
              </a:solidFill>
            </a:endParaRPr>
          </a:p>
          <a:p>
            <a:r>
              <a:rPr lang="fr-FR" dirty="0" smtClean="0">
                <a:solidFill>
                  <a:schemeClr val="accent2"/>
                </a:solidFill>
              </a:rPr>
              <a:t>Concept</a:t>
            </a:r>
            <a:endParaRPr lang="fr-FR" dirty="0">
              <a:solidFill>
                <a:schemeClr val="accent2"/>
              </a:solidFill>
            </a:endParaRPr>
          </a:p>
          <a:p>
            <a:r>
              <a:rPr lang="fr-FR" dirty="0" smtClean="0">
                <a:solidFill>
                  <a:schemeClr val="accent2"/>
                </a:solidFill>
              </a:rPr>
              <a:t>Structure </a:t>
            </a:r>
            <a:r>
              <a:rPr lang="fr-FR" dirty="0">
                <a:solidFill>
                  <a:schemeClr val="accent2"/>
                </a:solidFill>
              </a:rPr>
              <a:t>du réseau</a:t>
            </a:r>
          </a:p>
          <a:p>
            <a:r>
              <a:rPr lang="fr-FR" dirty="0" smtClean="0">
                <a:solidFill>
                  <a:schemeClr val="accent2"/>
                </a:solidFill>
              </a:rPr>
              <a:t>Performances</a:t>
            </a:r>
            <a:endParaRPr lang="fr-FR" dirty="0">
              <a:solidFill>
                <a:schemeClr val="accent2"/>
              </a:solidFill>
            </a:endParaRPr>
          </a:p>
          <a:p>
            <a:r>
              <a:rPr lang="fr-FR" dirty="0" smtClean="0">
                <a:solidFill>
                  <a:schemeClr val="accent2"/>
                </a:solidFill>
              </a:rPr>
              <a:t>Relations </a:t>
            </a:r>
            <a:r>
              <a:rPr lang="fr-FR" dirty="0">
                <a:solidFill>
                  <a:schemeClr val="accent2"/>
                </a:solidFill>
              </a:rPr>
              <a:t>franchiseur-franchisés</a:t>
            </a:r>
          </a:p>
          <a:p>
            <a:r>
              <a:rPr lang="fr-FR" dirty="0" smtClean="0">
                <a:solidFill>
                  <a:schemeClr val="accent2"/>
                </a:solidFill>
              </a:rPr>
              <a:t>Performances </a:t>
            </a:r>
            <a:r>
              <a:rPr lang="fr-FR" dirty="0">
                <a:solidFill>
                  <a:schemeClr val="accent2"/>
                </a:solidFill>
              </a:rPr>
              <a:t>et </a:t>
            </a:r>
            <a:r>
              <a:rPr lang="fr-FR" dirty="0" smtClean="0">
                <a:solidFill>
                  <a:schemeClr val="accent2"/>
                </a:solidFill>
              </a:rPr>
              <a:t>analyse </a:t>
            </a:r>
            <a:r>
              <a:rPr lang="fr-FR" dirty="0">
                <a:solidFill>
                  <a:schemeClr val="accent2"/>
                </a:solidFill>
              </a:rPr>
              <a:t>financière</a:t>
            </a:r>
          </a:p>
        </p:txBody>
      </p:sp>
      <p:sp>
        <p:nvSpPr>
          <p:cNvPr id="12" name="Espace réservé du contenu 5"/>
          <p:cNvSpPr txBox="1">
            <a:spLocks/>
          </p:cNvSpPr>
          <p:nvPr/>
        </p:nvSpPr>
        <p:spPr>
          <a:xfrm>
            <a:off x="2227005" y="1610882"/>
            <a:ext cx="6283544" cy="525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fr-FR" dirty="0" smtClean="0">
                <a:solidFill>
                  <a:srgbClr val="FFFFFF"/>
                </a:solidFill>
              </a:rPr>
              <a:t>Enseigne par enseigne, toutes les infos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05200" y="4584590"/>
            <a:ext cx="5211619" cy="1323439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r-FR" sz="1600" dirty="0" smtClean="0">
                <a:solidFill>
                  <a:srgbClr val="CD0920"/>
                </a:solidFill>
              </a:rPr>
              <a:t>Où </a:t>
            </a:r>
            <a:r>
              <a:rPr lang="fr-FR" sz="1600" dirty="0">
                <a:solidFill>
                  <a:srgbClr val="CD0920"/>
                </a:solidFill>
              </a:rPr>
              <a:t>trouver ces fiches ?</a:t>
            </a:r>
          </a:p>
          <a:p>
            <a:r>
              <a:rPr lang="fr-FR" sz="1600" dirty="0"/>
              <a:t>Marché des professionnels </a:t>
            </a:r>
            <a:r>
              <a:rPr lang="fr-FR" sz="1600" dirty="0" smtClean="0"/>
              <a:t>:</a:t>
            </a:r>
            <a:r>
              <a:rPr lang="fr-FR" sz="16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fi</a:t>
            </a:r>
          </a:p>
          <a:p>
            <a:endParaRPr lang="fr-FR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endParaRPr lang="fr-FR" sz="1600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endParaRPr lang="fr-FR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Espace réservé du contenu 5"/>
          <p:cNvSpPr txBox="1">
            <a:spLocks/>
          </p:cNvSpPr>
          <p:nvPr/>
        </p:nvSpPr>
        <p:spPr>
          <a:xfrm rot="414791">
            <a:off x="7751749" y="3798587"/>
            <a:ext cx="1039228" cy="17081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?</a:t>
            </a:r>
            <a:endParaRPr lang="fr-FR" sz="12000" dirty="0">
              <a:ln w="10160">
                <a:solidFill>
                  <a:schemeClr val="accent1"/>
                </a:solidFill>
                <a:prstDash val="solid"/>
              </a:ln>
              <a:solidFill>
                <a:schemeClr val="accent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86018" y="5270711"/>
            <a:ext cx="1009073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1400" dirty="0" smtClean="0">
                <a:solidFill>
                  <a:schemeClr val="bg2"/>
                </a:solidFill>
              </a:rPr>
              <a:t>Club </a:t>
            </a:r>
          </a:p>
          <a:p>
            <a:pPr algn="ctr"/>
            <a:r>
              <a:rPr lang="fr-FR" sz="1400" dirty="0" smtClean="0">
                <a:solidFill>
                  <a:schemeClr val="bg2"/>
                </a:solidFill>
              </a:rPr>
              <a:t>Métiers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51398" y="5270711"/>
            <a:ext cx="1764146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1400" dirty="0" smtClean="0">
                <a:solidFill>
                  <a:schemeClr val="bg2"/>
                </a:solidFill>
              </a:rPr>
              <a:t>Franchise </a:t>
            </a:r>
            <a:r>
              <a:rPr lang="fr-FR" sz="1400" dirty="0">
                <a:solidFill>
                  <a:schemeClr val="bg2"/>
                </a:solidFill>
              </a:rPr>
              <a:t>et Commerce </a:t>
            </a:r>
            <a:r>
              <a:rPr lang="fr-FR" sz="1400" dirty="0" smtClean="0">
                <a:solidFill>
                  <a:schemeClr val="bg2"/>
                </a:solidFill>
              </a:rPr>
              <a:t>Associé</a:t>
            </a:r>
            <a:endParaRPr lang="fr-FR" sz="14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76469" y="5270711"/>
            <a:ext cx="1713345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1400" dirty="0" smtClean="0">
                <a:solidFill>
                  <a:schemeClr val="bg2"/>
                </a:solidFill>
              </a:rPr>
              <a:t>Fiches enseignes </a:t>
            </a:r>
            <a:r>
              <a:rPr lang="fr-FR" sz="1400" dirty="0" smtClean="0">
                <a:solidFill>
                  <a:schemeClr val="bg2"/>
                </a:solidFill>
                <a:latin typeface="Arial" charset="0"/>
                <a:cs typeface="Arial" charset="0"/>
              </a:rPr>
              <a:t>nationales </a:t>
            </a:r>
            <a:endParaRPr lang="fr-FR" sz="14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Espace réservé du contenu 5"/>
          <p:cNvSpPr txBox="1">
            <a:spLocks/>
          </p:cNvSpPr>
          <p:nvPr/>
        </p:nvSpPr>
        <p:spPr>
          <a:xfrm>
            <a:off x="4525820" y="5229200"/>
            <a:ext cx="415636" cy="564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800" dirty="0" smtClean="0">
                <a:solidFill>
                  <a:schemeClr val="accent1"/>
                </a:solidFill>
              </a:rPr>
              <a:t>&gt;</a:t>
            </a:r>
            <a:endParaRPr lang="fr-FR" sz="2800" dirty="0">
              <a:solidFill>
                <a:schemeClr val="accent1"/>
              </a:solidFill>
            </a:endParaRPr>
          </a:p>
        </p:txBody>
      </p:sp>
      <p:sp>
        <p:nvSpPr>
          <p:cNvPr id="20" name="Espace réservé du contenu 5"/>
          <p:cNvSpPr txBox="1">
            <a:spLocks/>
          </p:cNvSpPr>
          <p:nvPr/>
        </p:nvSpPr>
        <p:spPr>
          <a:xfrm>
            <a:off x="6550851" y="5229200"/>
            <a:ext cx="415636" cy="564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800" dirty="0" smtClean="0">
                <a:solidFill>
                  <a:schemeClr val="accent1"/>
                </a:solidFill>
              </a:rPr>
              <a:t>&gt;</a:t>
            </a:r>
            <a:endParaRPr lang="fr-FR" sz="2800" dirty="0">
              <a:solidFill>
                <a:schemeClr val="accent1"/>
              </a:solidFill>
            </a:endParaRPr>
          </a:p>
        </p:txBody>
      </p:sp>
      <p:pic>
        <p:nvPicPr>
          <p:cNvPr id="14" name="Image 13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39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Reflexe N°2 : </a:t>
            </a:r>
            <a:r>
              <a:rPr lang="fr-FR" dirty="0" err="1" smtClean="0">
                <a:solidFill>
                  <a:schemeClr val="accent1"/>
                </a:solidFill>
              </a:rPr>
              <a:t>TopER</a:t>
            </a:r>
            <a:r>
              <a:rPr lang="fr-FR" dirty="0" smtClean="0">
                <a:solidFill>
                  <a:schemeClr val="accent1"/>
                </a:solidFill>
              </a:rPr>
              <a:t> pour pouvoir piloter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17</a:t>
            </a:fld>
            <a:endParaRPr lang="fr-FR"/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087" y="1417637"/>
            <a:ext cx="6906634" cy="483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" name="Picture 2" descr="http://acheter-espagne.be/wp-content/uploads/2014/07/fl%C3%A8che-rou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038058">
            <a:off x="2884683" y="5108738"/>
            <a:ext cx="754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ous-titre 4"/>
          <p:cNvSpPr>
            <a:spLocks noGrp="1"/>
          </p:cNvSpPr>
          <p:nvPr>
            <p:ph type="subTitle" idx="13"/>
          </p:nvPr>
        </p:nvSpPr>
        <p:spPr>
          <a:xfrm>
            <a:off x="3412837" y="5242052"/>
            <a:ext cx="1489364" cy="565311"/>
          </a:xfrm>
          <a:solidFill>
            <a:schemeClr val="bg2"/>
          </a:solidFill>
        </p:spPr>
        <p:txBody>
          <a:bodyPr anchor="ctr">
            <a:normAutofit/>
          </a:bodyPr>
          <a:lstStyle/>
          <a:p>
            <a:r>
              <a:rPr lang="fr-FR" sz="1600" dirty="0" smtClean="0"/>
              <a:t>1 - Toper</a:t>
            </a:r>
            <a:endParaRPr lang="fr-FR" sz="1600" dirty="0"/>
          </a:p>
        </p:txBody>
      </p:sp>
      <p:pic>
        <p:nvPicPr>
          <p:cNvPr id="9" name="Image 8" descr="GRIFFE_PRO 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  <p:pic>
        <p:nvPicPr>
          <p:cNvPr id="10" name="Picture 2" descr="http://acheter-espagne.be/wp-content/uploads/2014/07/fl%C3%A8che-rou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038058">
            <a:off x="7432970" y="3428034"/>
            <a:ext cx="754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ous-titre 4"/>
          <p:cNvSpPr txBox="1">
            <a:spLocks/>
          </p:cNvSpPr>
          <p:nvPr/>
        </p:nvSpPr>
        <p:spPr>
          <a:xfrm>
            <a:off x="7325063" y="3728736"/>
            <a:ext cx="1489364" cy="892005"/>
          </a:xfrm>
          <a:prstGeom prst="rect">
            <a:avLst/>
          </a:prstGeom>
          <a:solidFill>
            <a:schemeClr val="bg2"/>
          </a:solidFill>
          <a:ln w="38100" cap="flat" cmpd="sng" algn="ctr">
            <a:solidFill>
              <a:srgbClr val="CD0920"/>
            </a:solidFill>
            <a:prstDash val="solid"/>
            <a:round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None/>
              <a:defRPr sz="20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/>
              <a:t>Qualifier à l’entrée en relation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05920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7" t="11315" r="4647" b="28432"/>
          <a:stretch/>
        </p:blipFill>
        <p:spPr bwMode="auto">
          <a:xfrm>
            <a:off x="1204086" y="1518641"/>
            <a:ext cx="6760250" cy="3649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à coins arrondis 2"/>
          <p:cNvSpPr/>
          <p:nvPr/>
        </p:nvSpPr>
        <p:spPr>
          <a:xfrm>
            <a:off x="6218045" y="2130722"/>
            <a:ext cx="543105" cy="3037152"/>
          </a:xfrm>
          <a:prstGeom prst="roundRect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57150" cmpd="sng">
                <a:solidFill>
                  <a:schemeClr val="tx1"/>
                </a:solidFill>
              </a:ln>
            </a:endParaRPr>
          </a:p>
        </p:txBody>
      </p:sp>
      <p:pic>
        <p:nvPicPr>
          <p:cNvPr id="8" name="Picture 2" descr="http://acheter-espagne.be/wp-content/uploads/2014/07/fl%C3%A8che-rou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61942">
            <a:off x="6541125" y="4983722"/>
            <a:ext cx="754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ous-titre 4"/>
          <p:cNvSpPr>
            <a:spLocks noGrp="1"/>
          </p:cNvSpPr>
          <p:nvPr>
            <p:ph type="subTitle" idx="13"/>
          </p:nvPr>
        </p:nvSpPr>
        <p:spPr>
          <a:xfrm>
            <a:off x="1069108" y="5375778"/>
            <a:ext cx="7323613" cy="690743"/>
          </a:xfrm>
          <a:solidFill>
            <a:schemeClr val="bg2"/>
          </a:solidFill>
        </p:spPr>
        <p:txBody>
          <a:bodyPr/>
          <a:lstStyle/>
          <a:p>
            <a:r>
              <a:rPr lang="fr-FR" dirty="0"/>
              <a:t>2 </a:t>
            </a:r>
            <a:r>
              <a:rPr lang="fr-FR" dirty="0" smtClean="0"/>
              <a:t>- </a:t>
            </a:r>
            <a:r>
              <a:rPr lang="fr-FR" dirty="0"/>
              <a:t>Identification au niveau </a:t>
            </a:r>
            <a:r>
              <a:rPr lang="fr-FR" dirty="0" smtClean="0"/>
              <a:t>du </a:t>
            </a:r>
            <a:r>
              <a:rPr lang="fr-FR" dirty="0"/>
              <a:t>fonds de commerce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Reflexe N</a:t>
            </a:r>
            <a:r>
              <a:rPr lang="fr-FR" dirty="0" smtClean="0"/>
              <a:t>°2 </a:t>
            </a:r>
            <a:r>
              <a:rPr lang="fr-FR" dirty="0"/>
              <a:t>: </a:t>
            </a:r>
            <a:r>
              <a:rPr lang="fr-FR" dirty="0" err="1">
                <a:solidFill>
                  <a:schemeClr val="accent1"/>
                </a:solidFill>
              </a:rPr>
              <a:t>TopER</a:t>
            </a:r>
            <a:r>
              <a:rPr lang="fr-FR" dirty="0">
                <a:solidFill>
                  <a:schemeClr val="accent1"/>
                </a:solidFill>
              </a:rPr>
              <a:t> pour pouvoir piloter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18</a:t>
            </a:fld>
            <a:endParaRPr lang="fr-FR"/>
          </a:p>
        </p:txBody>
      </p:sp>
      <p:pic>
        <p:nvPicPr>
          <p:cNvPr id="10" name="Image 9" descr="GRIFFE_PRO 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5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Reflexe N°3 : exploiter « l’effet </a:t>
            </a:r>
            <a:r>
              <a:rPr lang="fr-FR" dirty="0" err="1" smtClean="0"/>
              <a:t>reseau</a:t>
            </a:r>
            <a:r>
              <a:rPr lang="fr-FR" dirty="0" smtClean="0"/>
              <a:t> »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518038" y="1600201"/>
            <a:ext cx="8168761" cy="881463"/>
          </a:xfrm>
        </p:spPr>
        <p:txBody>
          <a:bodyPr>
            <a:normAutofit/>
          </a:bodyPr>
          <a:lstStyle/>
          <a:p>
            <a:r>
              <a:rPr lang="fr-FR" dirty="0" smtClean="0"/>
              <a:t>Un franchisé (ou un affilié) n’est pas un client pro comme un autre.</a:t>
            </a:r>
          </a:p>
          <a:p>
            <a:r>
              <a:rPr lang="fr-FR" dirty="0" smtClean="0"/>
              <a:t>Son appartenance à un réseau offre un effet de levier.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19</a:t>
            </a:fld>
            <a:endParaRPr lang="fr-FR"/>
          </a:p>
        </p:txBody>
      </p:sp>
      <p:sp>
        <p:nvSpPr>
          <p:cNvPr id="10" name="Espace réservé du contenu 5"/>
          <p:cNvSpPr txBox="1">
            <a:spLocks/>
          </p:cNvSpPr>
          <p:nvPr/>
        </p:nvSpPr>
        <p:spPr>
          <a:xfrm>
            <a:off x="7216396" y="4383280"/>
            <a:ext cx="2056421" cy="493093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200" dirty="0" smtClean="0"/>
              <a:t>AUTRES</a:t>
            </a:r>
            <a:br>
              <a:rPr lang="fr-FR" sz="1200" dirty="0" smtClean="0"/>
            </a:br>
            <a:r>
              <a:rPr lang="fr-FR" sz="1200" dirty="0" smtClean="0"/>
              <a:t>FRANCHISÉS</a:t>
            </a:r>
          </a:p>
        </p:txBody>
      </p:sp>
      <p:pic>
        <p:nvPicPr>
          <p:cNvPr id="11" name="Image 10" descr="picto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9" t="10384" r="39723" b="71090"/>
          <a:stretch/>
        </p:blipFill>
        <p:spPr>
          <a:xfrm>
            <a:off x="6965497" y="3415184"/>
            <a:ext cx="853364" cy="1122017"/>
          </a:xfrm>
          <a:prstGeom prst="rect">
            <a:avLst/>
          </a:prstGeom>
        </p:spPr>
      </p:pic>
      <p:sp>
        <p:nvSpPr>
          <p:cNvPr id="12" name="Flèche en arc 11"/>
          <p:cNvSpPr/>
          <p:nvPr/>
        </p:nvSpPr>
        <p:spPr>
          <a:xfrm rot="1108758">
            <a:off x="4277578" y="2493321"/>
            <a:ext cx="4703839" cy="3277654"/>
          </a:xfrm>
          <a:prstGeom prst="circularArrow">
            <a:avLst>
              <a:gd name="adj1" fmla="val 4910"/>
              <a:gd name="adj2" fmla="val 875418"/>
              <a:gd name="adj3" fmla="val 17949158"/>
              <a:gd name="adj4" fmla="val 11377057"/>
              <a:gd name="adj5" fmla="val 790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Flèche en arc 13"/>
          <p:cNvSpPr/>
          <p:nvPr/>
        </p:nvSpPr>
        <p:spPr>
          <a:xfrm rot="11106940">
            <a:off x="4016162" y="2854838"/>
            <a:ext cx="4703839" cy="3277655"/>
          </a:xfrm>
          <a:prstGeom prst="circularArrow">
            <a:avLst>
              <a:gd name="adj1" fmla="val 4910"/>
              <a:gd name="adj2" fmla="val 875418"/>
              <a:gd name="adj3" fmla="val 17949158"/>
              <a:gd name="adj4" fmla="val 11377057"/>
              <a:gd name="adj5" fmla="val 7904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Espace réservé du contenu 5"/>
          <p:cNvSpPr txBox="1">
            <a:spLocks/>
          </p:cNvSpPr>
          <p:nvPr/>
        </p:nvSpPr>
        <p:spPr>
          <a:xfrm>
            <a:off x="5001701" y="2902580"/>
            <a:ext cx="2133600" cy="63620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 typeface="Lucida Grande"/>
              <a:buNone/>
            </a:pPr>
            <a:r>
              <a:rPr lang="fr-FR" sz="1400" dirty="0" smtClean="0">
                <a:solidFill>
                  <a:srgbClr val="CD0920"/>
                </a:solidFill>
              </a:rPr>
              <a:t>REMONTÉE </a:t>
            </a:r>
            <a:br>
              <a:rPr lang="fr-FR" sz="1400" dirty="0" smtClean="0">
                <a:solidFill>
                  <a:srgbClr val="CD0920"/>
                </a:solidFill>
              </a:rPr>
            </a:br>
            <a:r>
              <a:rPr lang="fr-FR" sz="1400" dirty="0" smtClean="0">
                <a:solidFill>
                  <a:srgbClr val="CD0920"/>
                </a:solidFill>
              </a:rPr>
              <a:t>D’INFOS POSITIVES</a:t>
            </a:r>
          </a:p>
        </p:txBody>
      </p:sp>
      <p:sp>
        <p:nvSpPr>
          <p:cNvPr id="16" name="Espace réservé du contenu 5"/>
          <p:cNvSpPr txBox="1">
            <a:spLocks/>
          </p:cNvSpPr>
          <p:nvPr/>
        </p:nvSpPr>
        <p:spPr>
          <a:xfrm>
            <a:off x="3425905" y="3631731"/>
            <a:ext cx="2310438" cy="73827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400" dirty="0" smtClean="0"/>
              <a:t>FRANCHISÉ</a:t>
            </a:r>
            <a:br>
              <a:rPr lang="fr-FR" sz="1400" dirty="0" smtClean="0"/>
            </a:br>
            <a:r>
              <a:rPr lang="fr-FR" sz="1400" dirty="0" smtClean="0"/>
              <a:t>SATISFAIT</a:t>
            </a:r>
          </a:p>
        </p:txBody>
      </p:sp>
      <p:sp>
        <p:nvSpPr>
          <p:cNvPr id="9" name="Espace réservé du contenu 5"/>
          <p:cNvSpPr txBox="1">
            <a:spLocks/>
          </p:cNvSpPr>
          <p:nvPr/>
        </p:nvSpPr>
        <p:spPr>
          <a:xfrm>
            <a:off x="6333941" y="4478908"/>
            <a:ext cx="1368097" cy="315113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400" dirty="0" smtClean="0">
                <a:solidFill>
                  <a:srgbClr val="CD0920"/>
                </a:solidFill>
              </a:rPr>
              <a:t>FRANCHISEUR</a:t>
            </a:r>
          </a:p>
        </p:txBody>
      </p:sp>
      <p:sp>
        <p:nvSpPr>
          <p:cNvPr id="17" name="Espace réservé du contenu 5"/>
          <p:cNvSpPr txBox="1">
            <a:spLocks/>
          </p:cNvSpPr>
          <p:nvPr/>
        </p:nvSpPr>
        <p:spPr>
          <a:xfrm>
            <a:off x="5736343" y="5274892"/>
            <a:ext cx="1935225" cy="63620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 typeface="Lucida Grande"/>
              <a:buNone/>
            </a:pPr>
            <a:r>
              <a:rPr lang="fr-FR" sz="1400" dirty="0" smtClean="0">
                <a:solidFill>
                  <a:schemeClr val="accent2"/>
                </a:solidFill>
              </a:rPr>
              <a:t>HAUSSE TAUX DE PÉNÉTRATION</a:t>
            </a:r>
          </a:p>
        </p:txBody>
      </p:sp>
      <p:pic>
        <p:nvPicPr>
          <p:cNvPr id="18" name="Image 17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  <p:pic>
        <p:nvPicPr>
          <p:cNvPr id="8" name="Image 7" descr="picto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1" t="12724" r="21718" b="67958"/>
          <a:stretch/>
        </p:blipFill>
        <p:spPr>
          <a:xfrm>
            <a:off x="7584030" y="3538786"/>
            <a:ext cx="1053508" cy="1051172"/>
          </a:xfrm>
          <a:prstGeom prst="rect">
            <a:avLst/>
          </a:prstGeom>
        </p:spPr>
      </p:pic>
      <p:pic>
        <p:nvPicPr>
          <p:cNvPr id="19" name="Image 18" descr="Caisse_Depargne.ai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2" t="42256" r="44450" b="49824"/>
          <a:stretch/>
        </p:blipFill>
        <p:spPr>
          <a:xfrm>
            <a:off x="3967831" y="4757073"/>
            <a:ext cx="1198338" cy="1222290"/>
          </a:xfrm>
          <a:prstGeom prst="rect">
            <a:avLst/>
          </a:prstGeom>
        </p:spPr>
      </p:pic>
      <p:sp>
        <p:nvSpPr>
          <p:cNvPr id="20" name="Flèche en arc 19"/>
          <p:cNvSpPr/>
          <p:nvPr/>
        </p:nvSpPr>
        <p:spPr>
          <a:xfrm rot="20543789" flipH="1">
            <a:off x="407170" y="2443158"/>
            <a:ext cx="4546854" cy="3277654"/>
          </a:xfrm>
          <a:prstGeom prst="circularArrow">
            <a:avLst>
              <a:gd name="adj1" fmla="val 4910"/>
              <a:gd name="adj2" fmla="val 875418"/>
              <a:gd name="adj3" fmla="val 17949158"/>
              <a:gd name="adj4" fmla="val 11377057"/>
              <a:gd name="adj5" fmla="val 790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" name="Image 3" descr="pictos.ai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9" t="9787" r="71067" b="74887"/>
          <a:stretch/>
        </p:blipFill>
        <p:spPr>
          <a:xfrm>
            <a:off x="4024851" y="2651653"/>
            <a:ext cx="1209538" cy="1048715"/>
          </a:xfrm>
          <a:prstGeom prst="rect">
            <a:avLst/>
          </a:prstGeom>
        </p:spPr>
      </p:pic>
      <p:sp>
        <p:nvSpPr>
          <p:cNvPr id="21" name="Flèche en arc 20"/>
          <p:cNvSpPr/>
          <p:nvPr/>
        </p:nvSpPr>
        <p:spPr>
          <a:xfrm rot="10477284" flipH="1">
            <a:off x="339933" y="2882239"/>
            <a:ext cx="4720724" cy="3277655"/>
          </a:xfrm>
          <a:prstGeom prst="circularArrow">
            <a:avLst>
              <a:gd name="adj1" fmla="val 5146"/>
              <a:gd name="adj2" fmla="val 875418"/>
              <a:gd name="adj3" fmla="val 18052825"/>
              <a:gd name="adj4" fmla="val 11377057"/>
              <a:gd name="adj5" fmla="val 7904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Espace réservé du contenu 5"/>
          <p:cNvSpPr txBox="1">
            <a:spLocks/>
          </p:cNvSpPr>
          <p:nvPr/>
        </p:nvSpPr>
        <p:spPr>
          <a:xfrm>
            <a:off x="1306600" y="5274892"/>
            <a:ext cx="1935225" cy="63620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 typeface="Lucida Grande"/>
              <a:buNone/>
            </a:pPr>
            <a:r>
              <a:rPr lang="fr-FR" sz="1400" dirty="0" smtClean="0">
                <a:solidFill>
                  <a:schemeClr val="accent2"/>
                </a:solidFill>
              </a:rPr>
              <a:t>HAUSSE TAUX DE PÉNÉTRATION</a:t>
            </a:r>
          </a:p>
        </p:txBody>
      </p:sp>
      <p:pic>
        <p:nvPicPr>
          <p:cNvPr id="7" name="Image 6" descr="pictos.ai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0" t="83625" r="65736"/>
          <a:stretch/>
        </p:blipFill>
        <p:spPr>
          <a:xfrm>
            <a:off x="155105" y="3415184"/>
            <a:ext cx="1856659" cy="1507688"/>
          </a:xfrm>
          <a:prstGeom prst="rect">
            <a:avLst/>
          </a:prstGeom>
        </p:spPr>
      </p:pic>
      <p:sp>
        <p:nvSpPr>
          <p:cNvPr id="23" name="Espace réservé du contenu 5"/>
          <p:cNvSpPr txBox="1">
            <a:spLocks/>
          </p:cNvSpPr>
          <p:nvPr/>
        </p:nvSpPr>
        <p:spPr>
          <a:xfrm>
            <a:off x="1891251" y="2902580"/>
            <a:ext cx="2133600" cy="98285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 typeface="Lucida Grande"/>
              <a:buNone/>
            </a:pPr>
            <a:r>
              <a:rPr lang="fr-FR" sz="1400" dirty="0" smtClean="0">
                <a:solidFill>
                  <a:srgbClr val="CD0920"/>
                </a:solidFill>
              </a:rPr>
              <a:t>ÉCHANGES </a:t>
            </a:r>
            <a:br>
              <a:rPr lang="fr-FR" sz="1400" dirty="0" smtClean="0">
                <a:solidFill>
                  <a:srgbClr val="CD0920"/>
                </a:solidFill>
              </a:rPr>
            </a:br>
            <a:r>
              <a:rPr lang="fr-FR" sz="1400" dirty="0" smtClean="0">
                <a:solidFill>
                  <a:srgbClr val="CD0920"/>
                </a:solidFill>
              </a:rPr>
              <a:t>POSITIFS LORS DES CONVENTIONS</a:t>
            </a:r>
          </a:p>
          <a:p>
            <a:pPr marL="0" indent="0" algn="ctr">
              <a:lnSpc>
                <a:spcPct val="80000"/>
              </a:lnSpc>
              <a:buFont typeface="Lucida Grande"/>
              <a:buNone/>
            </a:pPr>
            <a:endParaRPr lang="fr-FR" sz="1400" dirty="0" smtClean="0">
              <a:solidFill>
                <a:srgbClr val="CD09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38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contenu 5"/>
          <p:cNvSpPr txBox="1">
            <a:spLocks/>
          </p:cNvSpPr>
          <p:nvPr/>
        </p:nvSpPr>
        <p:spPr>
          <a:xfrm>
            <a:off x="6115616" y="3869404"/>
            <a:ext cx="2562532" cy="1939814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1400" dirty="0">
              <a:solidFill>
                <a:schemeClr val="bg2"/>
              </a:solidFill>
            </a:endParaRPr>
          </a:p>
        </p:txBody>
      </p:sp>
      <p:sp>
        <p:nvSpPr>
          <p:cNvPr id="21" name="Espace réservé du contenu 5"/>
          <p:cNvSpPr txBox="1">
            <a:spLocks/>
          </p:cNvSpPr>
          <p:nvPr/>
        </p:nvSpPr>
        <p:spPr>
          <a:xfrm>
            <a:off x="6115616" y="1625589"/>
            <a:ext cx="2562532" cy="1939814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1400" dirty="0">
              <a:solidFill>
                <a:schemeClr val="bg2"/>
              </a:solidFill>
            </a:endParaRPr>
          </a:p>
        </p:txBody>
      </p:sp>
      <p:sp>
        <p:nvSpPr>
          <p:cNvPr id="20" name="Espace réservé du contenu 5"/>
          <p:cNvSpPr txBox="1">
            <a:spLocks/>
          </p:cNvSpPr>
          <p:nvPr/>
        </p:nvSpPr>
        <p:spPr>
          <a:xfrm>
            <a:off x="3248817" y="1625588"/>
            <a:ext cx="2562532" cy="4198365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1400" dirty="0">
              <a:solidFill>
                <a:schemeClr val="bg2"/>
              </a:solidFill>
            </a:endParaRPr>
          </a:p>
        </p:txBody>
      </p:sp>
      <p:sp>
        <p:nvSpPr>
          <p:cNvPr id="6" name="Espace réservé du contenu 5"/>
          <p:cNvSpPr txBox="1">
            <a:spLocks/>
          </p:cNvSpPr>
          <p:nvPr/>
        </p:nvSpPr>
        <p:spPr>
          <a:xfrm>
            <a:off x="370232" y="1625588"/>
            <a:ext cx="2562532" cy="4198365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1400" dirty="0">
              <a:solidFill>
                <a:schemeClr val="bg2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Nos partenariats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20</a:t>
            </a:fld>
            <a:endParaRPr lang="fr-FR"/>
          </a:p>
        </p:txBody>
      </p:sp>
      <p:sp>
        <p:nvSpPr>
          <p:cNvPr id="5" name="Espace réservé du contenu 5"/>
          <p:cNvSpPr txBox="1">
            <a:spLocks/>
          </p:cNvSpPr>
          <p:nvPr/>
        </p:nvSpPr>
        <p:spPr>
          <a:xfrm>
            <a:off x="370232" y="1625589"/>
            <a:ext cx="2562532" cy="505133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400" dirty="0" smtClean="0">
                <a:solidFill>
                  <a:schemeClr val="bg2"/>
                </a:solidFill>
              </a:rPr>
              <a:t>Fédérations professionnelles</a:t>
            </a:r>
            <a:endParaRPr lang="fr-FR" sz="1400" dirty="0">
              <a:solidFill>
                <a:schemeClr val="bg2"/>
              </a:solidFill>
            </a:endParaRPr>
          </a:p>
        </p:txBody>
      </p:sp>
      <p:sp>
        <p:nvSpPr>
          <p:cNvPr id="8" name="Espace réservé du contenu 5"/>
          <p:cNvSpPr txBox="1">
            <a:spLocks/>
          </p:cNvSpPr>
          <p:nvPr/>
        </p:nvSpPr>
        <p:spPr>
          <a:xfrm>
            <a:off x="3248817" y="1625589"/>
            <a:ext cx="2562532" cy="505133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400" dirty="0" smtClean="0">
                <a:solidFill>
                  <a:schemeClr val="bg2"/>
                </a:solidFill>
              </a:rPr>
              <a:t>Partenaires médias</a:t>
            </a:r>
            <a:endParaRPr lang="fr-FR" sz="1400" dirty="0">
              <a:solidFill>
                <a:schemeClr val="bg2"/>
              </a:solidFill>
            </a:endParaRPr>
          </a:p>
        </p:txBody>
      </p:sp>
      <p:sp>
        <p:nvSpPr>
          <p:cNvPr id="10" name="Espace réservé du contenu 5"/>
          <p:cNvSpPr txBox="1">
            <a:spLocks/>
          </p:cNvSpPr>
          <p:nvPr/>
        </p:nvSpPr>
        <p:spPr>
          <a:xfrm>
            <a:off x="6115616" y="1629717"/>
            <a:ext cx="2562532" cy="505133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400" dirty="0" smtClean="0">
                <a:solidFill>
                  <a:schemeClr val="bg2"/>
                </a:solidFill>
              </a:rPr>
              <a:t>Partenaires d’études</a:t>
            </a:r>
            <a:endParaRPr lang="fr-FR" sz="1400" dirty="0">
              <a:solidFill>
                <a:schemeClr val="bg2"/>
              </a:solidFill>
            </a:endParaRPr>
          </a:p>
        </p:txBody>
      </p:sp>
      <p:sp>
        <p:nvSpPr>
          <p:cNvPr id="12" name="Espace réservé du contenu 5"/>
          <p:cNvSpPr txBox="1">
            <a:spLocks/>
          </p:cNvSpPr>
          <p:nvPr/>
        </p:nvSpPr>
        <p:spPr>
          <a:xfrm>
            <a:off x="6115616" y="3869404"/>
            <a:ext cx="2562532" cy="505133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400" dirty="0" smtClean="0">
                <a:solidFill>
                  <a:schemeClr val="bg2"/>
                </a:solidFill>
              </a:rPr>
              <a:t>Partenaires concours</a:t>
            </a:r>
            <a:endParaRPr lang="fr-FR" sz="1400" dirty="0">
              <a:solidFill>
                <a:schemeClr val="bg2"/>
              </a:solidFill>
            </a:endParaRPr>
          </a:p>
        </p:txBody>
      </p:sp>
      <p:pic>
        <p:nvPicPr>
          <p:cNvPr id="13" name="Image 12" descr="images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46" y="2705915"/>
            <a:ext cx="1198759" cy="859487"/>
          </a:xfrm>
          <a:prstGeom prst="rect">
            <a:avLst/>
          </a:prstGeom>
        </p:spPr>
      </p:pic>
      <p:pic>
        <p:nvPicPr>
          <p:cNvPr id="14" name="Image 13" descr="Unknown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92" y="4303949"/>
            <a:ext cx="1646119" cy="836124"/>
          </a:xfrm>
          <a:prstGeom prst="rect">
            <a:avLst/>
          </a:prstGeom>
        </p:spPr>
      </p:pic>
      <p:pic>
        <p:nvPicPr>
          <p:cNvPr id="15" name="Picture 1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975" y="4927626"/>
            <a:ext cx="174307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3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537" y="2573590"/>
            <a:ext cx="11239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4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575" y="3706736"/>
            <a:ext cx="12858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975" y="2497683"/>
            <a:ext cx="1753122" cy="72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5" descr="http://www.concours-devenir-franchiseur.fr/fichiers_site/a2909sel/contenu_pages/graphisme_global/logo_passeport_pour_la_franchise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743" y="4708097"/>
            <a:ext cx="1600354" cy="70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5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plan événementiel</a:t>
            </a:r>
            <a:endParaRPr lang="fr-FR" dirty="0">
              <a:solidFill>
                <a:srgbClr val="92D05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21</a:t>
            </a:fld>
            <a:endParaRPr lang="fr-FR"/>
          </a:p>
        </p:txBody>
      </p:sp>
      <p:pic>
        <p:nvPicPr>
          <p:cNvPr id="7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395289" y="2765255"/>
            <a:ext cx="115252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76" y="3174830"/>
            <a:ext cx="128746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083" y="3162130"/>
            <a:ext cx="11525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851" y="2806530"/>
            <a:ext cx="1031875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1"/>
          <p:cNvSpPr txBox="1">
            <a:spLocks/>
          </p:cNvSpPr>
          <p:nvPr/>
        </p:nvSpPr>
        <p:spPr bwMode="auto">
          <a:xfrm>
            <a:off x="3916508" y="2855742"/>
            <a:ext cx="1249363" cy="31115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/>
                <a:ea typeface="MS PGothic" pitchFamily="34" charset="-128"/>
                <a:cs typeface="Eurostile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MS PGothic" pitchFamily="34" charset="-128"/>
                <a:cs typeface="Eurostile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MS PGothic" pitchFamily="34" charset="-128"/>
                <a:cs typeface="Eurostile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MS PGothic" pitchFamily="34" charset="-128"/>
                <a:cs typeface="Eurostile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625B44"/>
                </a:solidFill>
                <a:latin typeface="Eurostile" charset="0"/>
                <a:ea typeface="MS PGothic" pitchFamily="34" charset="-128"/>
                <a:cs typeface="Eurostile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fr-FR" altLang="fr-FR" sz="1800" kern="0" dirty="0" smtClean="0">
                <a:latin typeface="Eurostile" charset="0"/>
                <a:cs typeface="Eurostile" charset="0"/>
              </a:rPr>
              <a:t>Colloque</a:t>
            </a:r>
            <a:endParaRPr lang="fr-FR" altLang="fr-FR" kern="0" dirty="0" smtClean="0">
              <a:latin typeface="Eurostile" charset="0"/>
              <a:cs typeface="Eurostile" charset="0"/>
            </a:endParaRPr>
          </a:p>
        </p:txBody>
      </p:sp>
      <p:pic>
        <p:nvPicPr>
          <p:cNvPr id="12" name="Picture 15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061" y="3268492"/>
            <a:ext cx="14398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5"/>
          <p:cNvSpPr txBox="1">
            <a:spLocks/>
          </p:cNvSpPr>
          <p:nvPr/>
        </p:nvSpPr>
        <p:spPr>
          <a:xfrm>
            <a:off x="395289" y="3916961"/>
            <a:ext cx="1152525" cy="504055"/>
          </a:xfrm>
          <a:prstGeom prst="rect">
            <a:avLst/>
          </a:prstGeom>
          <a:solidFill>
            <a:srgbClr val="CD0920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400" dirty="0" smtClean="0">
                <a:solidFill>
                  <a:schemeClr val="bg2"/>
                </a:solidFill>
              </a:rPr>
              <a:t>Mars</a:t>
            </a:r>
            <a:endParaRPr lang="fr-FR" sz="1400" dirty="0">
              <a:solidFill>
                <a:schemeClr val="bg2"/>
              </a:solidFill>
            </a:endParaRPr>
          </a:p>
        </p:txBody>
      </p:sp>
      <p:sp>
        <p:nvSpPr>
          <p:cNvPr id="16" name="Espace réservé du contenu 5"/>
          <p:cNvSpPr txBox="1">
            <a:spLocks/>
          </p:cNvSpPr>
          <p:nvPr/>
        </p:nvSpPr>
        <p:spPr>
          <a:xfrm>
            <a:off x="2123729" y="3916961"/>
            <a:ext cx="1152525" cy="504055"/>
          </a:xfrm>
          <a:prstGeom prst="rect">
            <a:avLst/>
          </a:prstGeom>
          <a:solidFill>
            <a:srgbClr val="CD0920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400" dirty="0" smtClean="0">
                <a:solidFill>
                  <a:schemeClr val="bg2"/>
                </a:solidFill>
              </a:rPr>
              <a:t>Juin</a:t>
            </a:r>
            <a:endParaRPr lang="fr-FR" sz="1400" dirty="0">
              <a:solidFill>
                <a:schemeClr val="bg2"/>
              </a:solidFill>
            </a:endParaRPr>
          </a:p>
        </p:txBody>
      </p:sp>
      <p:sp>
        <p:nvSpPr>
          <p:cNvPr id="17" name="Espace réservé du contenu 5"/>
          <p:cNvSpPr txBox="1">
            <a:spLocks/>
          </p:cNvSpPr>
          <p:nvPr/>
        </p:nvSpPr>
        <p:spPr>
          <a:xfrm>
            <a:off x="3923929" y="3916961"/>
            <a:ext cx="3217994" cy="504055"/>
          </a:xfrm>
          <a:prstGeom prst="rect">
            <a:avLst/>
          </a:prstGeom>
          <a:solidFill>
            <a:srgbClr val="CD0920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400" dirty="0" smtClean="0">
                <a:solidFill>
                  <a:schemeClr val="bg2"/>
                </a:solidFill>
              </a:rPr>
              <a:t>Octobre</a:t>
            </a:r>
            <a:endParaRPr lang="fr-FR" sz="1400" dirty="0">
              <a:solidFill>
                <a:schemeClr val="bg2"/>
              </a:solidFill>
            </a:endParaRPr>
          </a:p>
        </p:txBody>
      </p:sp>
      <p:sp>
        <p:nvSpPr>
          <p:cNvPr id="19" name="Espace réservé du contenu 5"/>
          <p:cNvSpPr txBox="1">
            <a:spLocks/>
          </p:cNvSpPr>
          <p:nvPr/>
        </p:nvSpPr>
        <p:spPr>
          <a:xfrm>
            <a:off x="7524329" y="3916961"/>
            <a:ext cx="1152525" cy="504055"/>
          </a:xfrm>
          <a:prstGeom prst="rect">
            <a:avLst/>
          </a:prstGeom>
          <a:solidFill>
            <a:srgbClr val="CD0920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1400" dirty="0" smtClean="0">
                <a:solidFill>
                  <a:schemeClr val="bg2"/>
                </a:solidFill>
              </a:rPr>
              <a:t>Novembre</a:t>
            </a:r>
            <a:endParaRPr lang="fr-FR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07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Ensemble, osons la franchise</a:t>
            </a:r>
            <a:br>
              <a:rPr lang="fr-FR" dirty="0" smtClean="0"/>
            </a:br>
            <a:r>
              <a:rPr lang="fr-FR" dirty="0" smtClean="0"/>
              <a:t>et le commerce associé !</a:t>
            </a:r>
            <a:endParaRPr lang="fr-FR" sz="2000" b="0" dirty="0">
              <a:solidFill>
                <a:srgbClr val="92D050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22</a:t>
            </a:fld>
            <a:endParaRPr lang="fr-FR"/>
          </a:p>
        </p:txBody>
      </p:sp>
      <p:sp>
        <p:nvSpPr>
          <p:cNvPr id="8" name="Espace réservé du contenu 5"/>
          <p:cNvSpPr txBox="1">
            <a:spLocks/>
          </p:cNvSpPr>
          <p:nvPr/>
        </p:nvSpPr>
        <p:spPr>
          <a:xfrm>
            <a:off x="1931246" y="4725003"/>
            <a:ext cx="6262255" cy="1828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Facilitons la circulation de </a:t>
            </a:r>
            <a:r>
              <a:rPr lang="fr-FR" dirty="0" smtClean="0"/>
              <a:t>l’information</a:t>
            </a:r>
            <a:endParaRPr lang="fr-FR" dirty="0"/>
          </a:p>
          <a:p>
            <a:r>
              <a:rPr lang="fr-FR" dirty="0"/>
              <a:t>Partageons les expériences</a:t>
            </a:r>
          </a:p>
        </p:txBody>
      </p:sp>
      <p:pic>
        <p:nvPicPr>
          <p:cNvPr id="3" name="Image 2" descr="V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3460"/>
            <a:ext cx="9144000" cy="1079500"/>
          </a:xfrm>
          <a:prstGeom prst="rect">
            <a:avLst/>
          </a:prstGeom>
        </p:spPr>
      </p:pic>
      <p:pic>
        <p:nvPicPr>
          <p:cNvPr id="6" name="Image 5" descr="GRIFFE_PRO 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7004" y="6457747"/>
            <a:ext cx="2391401" cy="2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4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23</a:t>
            </a:fld>
            <a:endParaRPr lang="fr-FR"/>
          </a:p>
        </p:txBody>
      </p:sp>
      <p:sp>
        <p:nvSpPr>
          <p:cNvPr id="5" name="Espace réservé du contenu 5"/>
          <p:cNvSpPr txBox="1">
            <a:spLocks/>
          </p:cNvSpPr>
          <p:nvPr/>
        </p:nvSpPr>
        <p:spPr>
          <a:xfrm>
            <a:off x="370233" y="1550385"/>
            <a:ext cx="1512315" cy="638828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6" name="Espace réservé du contenu 5"/>
          <p:cNvSpPr txBox="1">
            <a:spLocks/>
          </p:cNvSpPr>
          <p:nvPr/>
        </p:nvSpPr>
        <p:spPr>
          <a:xfrm>
            <a:off x="370233" y="1550385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Services funéraires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278327" y="1930321"/>
            <a:ext cx="1195542" cy="32998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900" dirty="0" smtClean="0"/>
              <a:t>Roc </a:t>
            </a:r>
            <a:r>
              <a:rPr lang="fr-FR" sz="900" dirty="0" err="1" smtClean="0"/>
              <a:t>Eclerc</a:t>
            </a:r>
            <a:r>
              <a:rPr lang="fr-FR" sz="900" dirty="0" smtClean="0"/>
              <a:t> </a:t>
            </a:r>
            <a:r>
              <a:rPr lang="fr-FR" sz="900" dirty="0"/>
              <a:t> </a:t>
            </a:r>
            <a:r>
              <a:rPr lang="fr-FR" sz="900" dirty="0" smtClean="0"/>
              <a:t> </a:t>
            </a:r>
            <a:endParaRPr lang="fr-FR" sz="900" dirty="0"/>
          </a:p>
        </p:txBody>
      </p:sp>
      <p:sp>
        <p:nvSpPr>
          <p:cNvPr id="10" name="Espace réservé du contenu 5"/>
          <p:cNvSpPr txBox="1">
            <a:spLocks/>
          </p:cNvSpPr>
          <p:nvPr/>
        </p:nvSpPr>
        <p:spPr>
          <a:xfrm>
            <a:off x="370233" y="2310756"/>
            <a:ext cx="1512315" cy="942512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11" name="Espace réservé du contenu 5"/>
          <p:cNvSpPr txBox="1">
            <a:spLocks/>
          </p:cNvSpPr>
          <p:nvPr/>
        </p:nvSpPr>
        <p:spPr>
          <a:xfrm>
            <a:off x="370233" y="2310757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Boulangers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278325" y="2690693"/>
            <a:ext cx="1512318" cy="562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 smtClean="0"/>
              <a:t>Brioche dorée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La mie </a:t>
            </a:r>
            <a:r>
              <a:rPr lang="fr-FR" sz="900" dirty="0" err="1" smtClean="0"/>
              <a:t>caline</a:t>
            </a:r>
            <a:endParaRPr lang="fr-FR" sz="900" dirty="0" smtClean="0"/>
          </a:p>
          <a:p>
            <a:pPr>
              <a:lnSpc>
                <a:spcPct val="90000"/>
              </a:lnSpc>
            </a:pPr>
            <a:r>
              <a:rPr lang="fr-FR" sz="900" dirty="0" smtClean="0"/>
              <a:t>Paul  </a:t>
            </a:r>
            <a:endParaRPr lang="fr-FR" sz="900" dirty="0"/>
          </a:p>
        </p:txBody>
      </p:sp>
      <p:sp>
        <p:nvSpPr>
          <p:cNvPr id="17" name="Espace réservé du contenu 5"/>
          <p:cNvSpPr txBox="1">
            <a:spLocks/>
          </p:cNvSpPr>
          <p:nvPr/>
        </p:nvSpPr>
        <p:spPr>
          <a:xfrm>
            <a:off x="370233" y="3374691"/>
            <a:ext cx="1512315" cy="786484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18" name="Espace réservé du contenu 5"/>
          <p:cNvSpPr txBox="1">
            <a:spLocks/>
          </p:cNvSpPr>
          <p:nvPr/>
        </p:nvSpPr>
        <p:spPr>
          <a:xfrm>
            <a:off x="370233" y="3374692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Cavistes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278325" y="3754628"/>
            <a:ext cx="1512318" cy="481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 err="1" smtClean="0"/>
              <a:t>Cavavin</a:t>
            </a:r>
            <a:endParaRPr lang="fr-FR" sz="900" dirty="0" smtClean="0"/>
          </a:p>
          <a:p>
            <a:pPr>
              <a:lnSpc>
                <a:spcPct val="90000"/>
              </a:lnSpc>
            </a:pPr>
            <a:r>
              <a:rPr lang="fr-FR" sz="900" dirty="0" err="1" smtClean="0"/>
              <a:t>Intercaves</a:t>
            </a:r>
            <a:r>
              <a:rPr lang="fr-FR" sz="900" dirty="0" smtClean="0"/>
              <a:t>  </a:t>
            </a:r>
            <a:endParaRPr lang="fr-FR" sz="900" dirty="0"/>
          </a:p>
        </p:txBody>
      </p:sp>
      <p:sp>
        <p:nvSpPr>
          <p:cNvPr id="20" name="Espace réservé du contenu 5"/>
          <p:cNvSpPr txBox="1">
            <a:spLocks/>
          </p:cNvSpPr>
          <p:nvPr/>
        </p:nvSpPr>
        <p:spPr>
          <a:xfrm>
            <a:off x="370233" y="4277317"/>
            <a:ext cx="1512315" cy="1449776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21" name="Espace réservé du contenu 5"/>
          <p:cNvSpPr txBox="1">
            <a:spLocks/>
          </p:cNvSpPr>
          <p:nvPr/>
        </p:nvSpPr>
        <p:spPr>
          <a:xfrm>
            <a:off x="370233" y="4277318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Opticiens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22" name="Espace réservé du contenu 2"/>
          <p:cNvSpPr txBox="1">
            <a:spLocks/>
          </p:cNvSpPr>
          <p:nvPr/>
        </p:nvSpPr>
        <p:spPr>
          <a:xfrm>
            <a:off x="278326" y="4648759"/>
            <a:ext cx="1760410" cy="1265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 smtClean="0"/>
              <a:t>Krys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Grand Optical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Générale d’Optique</a:t>
            </a:r>
          </a:p>
          <a:p>
            <a:pPr>
              <a:lnSpc>
                <a:spcPct val="90000"/>
              </a:lnSpc>
            </a:pPr>
            <a:r>
              <a:rPr lang="fr-FR" sz="900" dirty="0" err="1" smtClean="0"/>
              <a:t>Optic</a:t>
            </a:r>
            <a:r>
              <a:rPr lang="fr-FR" sz="900" dirty="0" smtClean="0"/>
              <a:t> 2000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Afflelou</a:t>
            </a:r>
          </a:p>
          <a:p>
            <a:pPr>
              <a:lnSpc>
                <a:spcPct val="90000"/>
              </a:lnSpc>
            </a:pPr>
            <a:r>
              <a:rPr lang="fr-FR" sz="900" dirty="0" err="1" smtClean="0"/>
              <a:t>Atol</a:t>
            </a:r>
            <a:r>
              <a:rPr lang="fr-FR" sz="900" dirty="0" smtClean="0"/>
              <a:t>  </a:t>
            </a:r>
            <a:endParaRPr lang="fr-FR" sz="900" dirty="0"/>
          </a:p>
        </p:txBody>
      </p:sp>
      <p:sp>
        <p:nvSpPr>
          <p:cNvPr id="23" name="Espace réservé du contenu 5"/>
          <p:cNvSpPr txBox="1">
            <a:spLocks/>
          </p:cNvSpPr>
          <p:nvPr/>
        </p:nvSpPr>
        <p:spPr>
          <a:xfrm>
            <a:off x="2130644" y="1550384"/>
            <a:ext cx="1512315" cy="760373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24" name="Espace réservé du contenu 5"/>
          <p:cNvSpPr txBox="1">
            <a:spLocks/>
          </p:cNvSpPr>
          <p:nvPr/>
        </p:nvSpPr>
        <p:spPr>
          <a:xfrm>
            <a:off x="2130644" y="1550385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Parfumeries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25" name="Espace réservé du contenu 2"/>
          <p:cNvSpPr txBox="1">
            <a:spLocks/>
          </p:cNvSpPr>
          <p:nvPr/>
        </p:nvSpPr>
        <p:spPr>
          <a:xfrm>
            <a:off x="2038738" y="1930321"/>
            <a:ext cx="1596461" cy="453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 smtClean="0"/>
              <a:t>Beauty </a:t>
            </a:r>
            <a:r>
              <a:rPr lang="fr-FR" sz="900" dirty="0" err="1" smtClean="0"/>
              <a:t>Success</a:t>
            </a:r>
            <a:endParaRPr lang="fr-FR" sz="900" dirty="0" smtClean="0"/>
          </a:p>
          <a:p>
            <a:pPr>
              <a:lnSpc>
                <a:spcPct val="90000"/>
              </a:lnSpc>
            </a:pPr>
            <a:r>
              <a:rPr lang="fr-FR" sz="900" dirty="0" smtClean="0"/>
              <a:t>Yves Rocher  </a:t>
            </a:r>
            <a:endParaRPr lang="fr-FR" sz="900" dirty="0"/>
          </a:p>
        </p:txBody>
      </p:sp>
      <p:sp>
        <p:nvSpPr>
          <p:cNvPr id="26" name="Espace réservé du contenu 5"/>
          <p:cNvSpPr txBox="1">
            <a:spLocks/>
          </p:cNvSpPr>
          <p:nvPr/>
        </p:nvSpPr>
        <p:spPr>
          <a:xfrm>
            <a:off x="2130644" y="2442758"/>
            <a:ext cx="1512315" cy="810509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27" name="Espace réservé du contenu 5"/>
          <p:cNvSpPr txBox="1">
            <a:spLocks/>
          </p:cNvSpPr>
          <p:nvPr/>
        </p:nvSpPr>
        <p:spPr>
          <a:xfrm>
            <a:off x="2130644" y="2442760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Epiceries, supérettes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28" name="Espace réservé du contenu 2"/>
          <p:cNvSpPr txBox="1">
            <a:spLocks/>
          </p:cNvSpPr>
          <p:nvPr/>
        </p:nvSpPr>
        <p:spPr>
          <a:xfrm>
            <a:off x="2038738" y="2811156"/>
            <a:ext cx="1596461" cy="685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 smtClean="0"/>
              <a:t>Carrefour City</a:t>
            </a:r>
          </a:p>
          <a:p>
            <a:pPr>
              <a:lnSpc>
                <a:spcPct val="90000"/>
              </a:lnSpc>
            </a:pPr>
            <a:r>
              <a:rPr lang="fr-FR" sz="900" dirty="0"/>
              <a:t>Carrefour </a:t>
            </a:r>
            <a:r>
              <a:rPr lang="fr-FR" sz="900" dirty="0" err="1" smtClean="0"/>
              <a:t>Market</a:t>
            </a:r>
            <a:endParaRPr lang="fr-FR" sz="900" dirty="0"/>
          </a:p>
        </p:txBody>
      </p:sp>
      <p:sp>
        <p:nvSpPr>
          <p:cNvPr id="29" name="Espace réservé du contenu 5"/>
          <p:cNvSpPr txBox="1">
            <a:spLocks/>
          </p:cNvSpPr>
          <p:nvPr/>
        </p:nvSpPr>
        <p:spPr>
          <a:xfrm>
            <a:off x="2130644" y="3378862"/>
            <a:ext cx="1512315" cy="1269897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30" name="Espace réservé du contenu 5"/>
          <p:cNvSpPr txBox="1">
            <a:spLocks/>
          </p:cNvSpPr>
          <p:nvPr/>
        </p:nvSpPr>
        <p:spPr>
          <a:xfrm>
            <a:off x="2130644" y="3378864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Commerce de détail</a:t>
            </a:r>
            <a:r>
              <a:rPr lang="fr-FR" sz="900" dirty="0">
                <a:solidFill>
                  <a:schemeClr val="bg2"/>
                </a:solidFill>
              </a:rPr>
              <a:t/>
            </a:r>
            <a:br>
              <a:rPr lang="fr-FR" sz="900" dirty="0">
                <a:solidFill>
                  <a:schemeClr val="bg2"/>
                </a:solidFill>
              </a:rPr>
            </a:br>
            <a:r>
              <a:rPr lang="fr-FR" sz="900" dirty="0" smtClean="0">
                <a:solidFill>
                  <a:schemeClr val="bg2"/>
                </a:solidFill>
              </a:rPr>
              <a:t>alimentaire</a:t>
            </a:r>
          </a:p>
        </p:txBody>
      </p:sp>
      <p:sp>
        <p:nvSpPr>
          <p:cNvPr id="31" name="Espace réservé du contenu 2"/>
          <p:cNvSpPr txBox="1">
            <a:spLocks/>
          </p:cNvSpPr>
          <p:nvPr/>
        </p:nvSpPr>
        <p:spPr>
          <a:xfrm>
            <a:off x="2038738" y="3755615"/>
            <a:ext cx="1596461" cy="827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/>
              <a:t>La vie </a:t>
            </a:r>
            <a:r>
              <a:rPr lang="fr-FR" sz="900" dirty="0" smtClean="0"/>
              <a:t>claire</a:t>
            </a:r>
          </a:p>
          <a:p>
            <a:pPr>
              <a:lnSpc>
                <a:spcPct val="90000"/>
              </a:lnSpc>
            </a:pPr>
            <a:r>
              <a:rPr lang="fr-FR" sz="900" dirty="0" err="1" smtClean="0"/>
              <a:t>Bioccop</a:t>
            </a:r>
            <a:endParaRPr lang="fr-FR" sz="900" dirty="0" smtClean="0"/>
          </a:p>
          <a:p>
            <a:pPr>
              <a:lnSpc>
                <a:spcPct val="90000"/>
              </a:lnSpc>
            </a:pPr>
            <a:r>
              <a:rPr lang="fr-FR" sz="900" dirty="0" err="1" smtClean="0"/>
              <a:t>Naturhouse</a:t>
            </a:r>
            <a:endParaRPr lang="fr-FR" sz="900" dirty="0" smtClean="0"/>
          </a:p>
          <a:p>
            <a:pPr>
              <a:lnSpc>
                <a:spcPct val="90000"/>
              </a:lnSpc>
            </a:pPr>
            <a:r>
              <a:rPr lang="fr-FR" sz="900" dirty="0" smtClean="0"/>
              <a:t>Jeff </a:t>
            </a:r>
            <a:r>
              <a:rPr lang="fr-FR" sz="900" dirty="0"/>
              <a:t>de </a:t>
            </a:r>
            <a:r>
              <a:rPr lang="fr-FR" sz="900" dirty="0" smtClean="0"/>
              <a:t>Bruges</a:t>
            </a:r>
          </a:p>
          <a:p>
            <a:pPr>
              <a:lnSpc>
                <a:spcPct val="90000"/>
              </a:lnSpc>
            </a:pPr>
            <a:r>
              <a:rPr lang="fr-FR" sz="900" dirty="0" err="1" smtClean="0"/>
              <a:t>Efféa</a:t>
            </a:r>
            <a:endParaRPr lang="fr-FR" sz="900" dirty="0"/>
          </a:p>
        </p:txBody>
      </p:sp>
      <p:sp>
        <p:nvSpPr>
          <p:cNvPr id="32" name="Espace réservé du contenu 5"/>
          <p:cNvSpPr txBox="1">
            <a:spLocks/>
          </p:cNvSpPr>
          <p:nvPr/>
        </p:nvSpPr>
        <p:spPr>
          <a:xfrm>
            <a:off x="3902595" y="4151098"/>
            <a:ext cx="1512315" cy="770452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33" name="Espace réservé du contenu 5"/>
          <p:cNvSpPr txBox="1">
            <a:spLocks/>
          </p:cNvSpPr>
          <p:nvPr/>
        </p:nvSpPr>
        <p:spPr>
          <a:xfrm>
            <a:off x="3902595" y="4151099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Dépôts ventes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34" name="Espace réservé du contenu 2"/>
          <p:cNvSpPr txBox="1">
            <a:spLocks/>
          </p:cNvSpPr>
          <p:nvPr/>
        </p:nvSpPr>
        <p:spPr>
          <a:xfrm>
            <a:off x="3810687" y="4514323"/>
            <a:ext cx="1512318" cy="4072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fr-FR" sz="900" dirty="0" smtClean="0"/>
              <a:t>Cash Express</a:t>
            </a:r>
          </a:p>
          <a:p>
            <a:pPr>
              <a:lnSpc>
                <a:spcPct val="110000"/>
              </a:lnSpc>
            </a:pPr>
            <a:r>
              <a:rPr lang="fr-FR" sz="900" dirty="0" err="1" smtClean="0"/>
              <a:t>Easy</a:t>
            </a:r>
            <a:r>
              <a:rPr lang="fr-FR" sz="900" dirty="0" smtClean="0"/>
              <a:t> Cash </a:t>
            </a:r>
            <a:endParaRPr lang="fr-FR" sz="900" dirty="0"/>
          </a:p>
        </p:txBody>
      </p:sp>
      <p:sp>
        <p:nvSpPr>
          <p:cNvPr id="35" name="Espace réservé du contenu 5"/>
          <p:cNvSpPr txBox="1">
            <a:spLocks/>
          </p:cNvSpPr>
          <p:nvPr/>
        </p:nvSpPr>
        <p:spPr>
          <a:xfrm>
            <a:off x="3902593" y="1550384"/>
            <a:ext cx="1512315" cy="760373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36" name="Espace réservé du contenu 5"/>
          <p:cNvSpPr txBox="1">
            <a:spLocks/>
          </p:cNvSpPr>
          <p:nvPr/>
        </p:nvSpPr>
        <p:spPr>
          <a:xfrm>
            <a:off x="3902593" y="1550385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Instituts de beauté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37" name="Espace réservé du contenu 2"/>
          <p:cNvSpPr txBox="1">
            <a:spLocks/>
          </p:cNvSpPr>
          <p:nvPr/>
        </p:nvSpPr>
        <p:spPr>
          <a:xfrm>
            <a:off x="3810687" y="1930321"/>
            <a:ext cx="1596461" cy="685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 smtClean="0"/>
              <a:t>L'</a:t>
            </a:r>
            <a:r>
              <a:rPr lang="fr-FR" sz="900" dirty="0" err="1" smtClean="0"/>
              <a:t>Onglerie</a:t>
            </a:r>
            <a:endParaRPr lang="fr-FR" sz="900" dirty="0" smtClean="0"/>
          </a:p>
          <a:p>
            <a:pPr>
              <a:lnSpc>
                <a:spcPct val="90000"/>
              </a:lnSpc>
            </a:pPr>
            <a:r>
              <a:rPr lang="fr-FR" sz="900" dirty="0" smtClean="0"/>
              <a:t>Citron Vert </a:t>
            </a:r>
            <a:endParaRPr lang="fr-FR" sz="900" dirty="0"/>
          </a:p>
        </p:txBody>
      </p:sp>
      <p:sp>
        <p:nvSpPr>
          <p:cNvPr id="38" name="Espace réservé du contenu 5"/>
          <p:cNvSpPr txBox="1">
            <a:spLocks/>
          </p:cNvSpPr>
          <p:nvPr/>
        </p:nvSpPr>
        <p:spPr>
          <a:xfrm>
            <a:off x="3902593" y="2442758"/>
            <a:ext cx="1512315" cy="810509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39" name="Espace réservé du contenu 5"/>
          <p:cNvSpPr txBox="1">
            <a:spLocks/>
          </p:cNvSpPr>
          <p:nvPr/>
        </p:nvSpPr>
        <p:spPr>
          <a:xfrm>
            <a:off x="3902593" y="2442760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Autres services à domicile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40" name="Espace réservé du contenu 2"/>
          <p:cNvSpPr txBox="1">
            <a:spLocks/>
          </p:cNvSpPr>
          <p:nvPr/>
        </p:nvSpPr>
        <p:spPr>
          <a:xfrm>
            <a:off x="3810687" y="2814340"/>
            <a:ext cx="1596461" cy="685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 smtClean="0"/>
              <a:t>Daniel </a:t>
            </a:r>
            <a:r>
              <a:rPr lang="fr-FR" sz="900" smtClean="0"/>
              <a:t>Moquet</a:t>
            </a:r>
            <a:endParaRPr lang="fr-FR" sz="900" dirty="0" smtClean="0"/>
          </a:p>
          <a:p>
            <a:pPr>
              <a:lnSpc>
                <a:spcPct val="90000"/>
              </a:lnSpc>
            </a:pPr>
            <a:r>
              <a:rPr lang="fr-FR" sz="900" dirty="0" err="1" smtClean="0"/>
              <a:t>Tryba</a:t>
            </a:r>
            <a:endParaRPr lang="fr-FR" sz="900" dirty="0"/>
          </a:p>
        </p:txBody>
      </p:sp>
      <p:sp>
        <p:nvSpPr>
          <p:cNvPr id="41" name="Espace réservé du contenu 5"/>
          <p:cNvSpPr txBox="1">
            <a:spLocks/>
          </p:cNvSpPr>
          <p:nvPr/>
        </p:nvSpPr>
        <p:spPr>
          <a:xfrm>
            <a:off x="3902593" y="3386667"/>
            <a:ext cx="1512315" cy="643456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42" name="Espace réservé du contenu 5"/>
          <p:cNvSpPr txBox="1">
            <a:spLocks/>
          </p:cNvSpPr>
          <p:nvPr/>
        </p:nvSpPr>
        <p:spPr>
          <a:xfrm>
            <a:off x="3902593" y="3386667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Aide à domicile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43" name="Espace réservé du contenu 2"/>
          <p:cNvSpPr txBox="1">
            <a:spLocks/>
          </p:cNvSpPr>
          <p:nvPr/>
        </p:nvSpPr>
        <p:spPr>
          <a:xfrm>
            <a:off x="3810687" y="3759708"/>
            <a:ext cx="1596461" cy="329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 err="1"/>
              <a:t>Adhap</a:t>
            </a:r>
            <a:r>
              <a:rPr lang="fr-FR" sz="900" dirty="0"/>
              <a:t> </a:t>
            </a:r>
            <a:r>
              <a:rPr lang="fr-FR" sz="900" dirty="0" smtClean="0"/>
              <a:t>Services  </a:t>
            </a:r>
            <a:endParaRPr lang="fr-FR" sz="900" dirty="0"/>
          </a:p>
        </p:txBody>
      </p:sp>
      <p:sp>
        <p:nvSpPr>
          <p:cNvPr id="44" name="Espace réservé du contenu 5"/>
          <p:cNvSpPr txBox="1">
            <a:spLocks/>
          </p:cNvSpPr>
          <p:nvPr/>
        </p:nvSpPr>
        <p:spPr>
          <a:xfrm>
            <a:off x="2130645" y="4775430"/>
            <a:ext cx="1512315" cy="949168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45" name="Espace réservé du contenu 5"/>
          <p:cNvSpPr txBox="1">
            <a:spLocks/>
          </p:cNvSpPr>
          <p:nvPr/>
        </p:nvSpPr>
        <p:spPr>
          <a:xfrm>
            <a:off x="2130645" y="4775431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Coiffeurs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46" name="Espace réservé du contenu 2"/>
          <p:cNvSpPr txBox="1">
            <a:spLocks/>
          </p:cNvSpPr>
          <p:nvPr/>
        </p:nvSpPr>
        <p:spPr>
          <a:xfrm>
            <a:off x="2038738" y="5155367"/>
            <a:ext cx="1596462" cy="695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/>
              <a:t>Franck Provost </a:t>
            </a:r>
            <a:endParaRPr lang="fr-FR" sz="900" dirty="0" smtClean="0"/>
          </a:p>
          <a:p>
            <a:r>
              <a:rPr lang="fr-FR" sz="900" dirty="0" smtClean="0"/>
              <a:t>Jean</a:t>
            </a:r>
            <a:r>
              <a:rPr lang="fr-FR" sz="900" dirty="0"/>
              <a:t>-Louis David </a:t>
            </a:r>
            <a:endParaRPr lang="fr-FR" sz="900" dirty="0" smtClean="0"/>
          </a:p>
          <a:p>
            <a:r>
              <a:rPr lang="fr-FR" sz="900" dirty="0" smtClean="0"/>
              <a:t>Saint Algue </a:t>
            </a:r>
            <a:endParaRPr lang="fr-FR" sz="900" dirty="0"/>
          </a:p>
        </p:txBody>
      </p:sp>
      <p:sp>
        <p:nvSpPr>
          <p:cNvPr id="47" name="Espace réservé du contenu 5"/>
          <p:cNvSpPr txBox="1">
            <a:spLocks/>
          </p:cNvSpPr>
          <p:nvPr/>
        </p:nvSpPr>
        <p:spPr>
          <a:xfrm>
            <a:off x="5638800" y="1556791"/>
            <a:ext cx="1512315" cy="936105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48" name="Espace réservé du contenu 5"/>
          <p:cNvSpPr txBox="1">
            <a:spLocks/>
          </p:cNvSpPr>
          <p:nvPr/>
        </p:nvSpPr>
        <p:spPr>
          <a:xfrm>
            <a:off x="5638800" y="1556792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Cuisinistes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49" name="Espace réservé du contenu 2"/>
          <p:cNvSpPr txBox="1">
            <a:spLocks/>
          </p:cNvSpPr>
          <p:nvPr/>
        </p:nvSpPr>
        <p:spPr>
          <a:xfrm>
            <a:off x="5538541" y="1916832"/>
            <a:ext cx="1596462" cy="698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 err="1"/>
              <a:t>Mobalpa</a:t>
            </a:r>
            <a:r>
              <a:rPr lang="fr-FR" sz="900" dirty="0"/>
              <a:t> 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Schmidt </a:t>
            </a:r>
          </a:p>
          <a:p>
            <a:pPr>
              <a:lnSpc>
                <a:spcPct val="90000"/>
              </a:lnSpc>
            </a:pPr>
            <a:r>
              <a:rPr lang="fr-FR" sz="900" dirty="0" err="1" smtClean="0"/>
              <a:t>Ixina</a:t>
            </a:r>
            <a:endParaRPr lang="fr-FR" sz="900" dirty="0" smtClean="0"/>
          </a:p>
        </p:txBody>
      </p:sp>
      <p:sp>
        <p:nvSpPr>
          <p:cNvPr id="51" name="Espace réservé du contenu 5"/>
          <p:cNvSpPr txBox="1">
            <a:spLocks/>
          </p:cNvSpPr>
          <p:nvPr/>
        </p:nvSpPr>
        <p:spPr>
          <a:xfrm>
            <a:off x="7364200" y="2808637"/>
            <a:ext cx="1512315" cy="1221486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52" name="Espace réservé du contenu 5"/>
          <p:cNvSpPr txBox="1">
            <a:spLocks/>
          </p:cNvSpPr>
          <p:nvPr/>
        </p:nvSpPr>
        <p:spPr>
          <a:xfrm>
            <a:off x="7364200" y="2808638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Garages (réparation auto, moto…)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53" name="Espace réservé du contenu 2"/>
          <p:cNvSpPr txBox="1">
            <a:spLocks/>
          </p:cNvSpPr>
          <p:nvPr/>
        </p:nvSpPr>
        <p:spPr>
          <a:xfrm>
            <a:off x="7263941" y="3185390"/>
            <a:ext cx="1596462" cy="928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 smtClean="0"/>
              <a:t>Norauto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Point S</a:t>
            </a:r>
          </a:p>
          <a:p>
            <a:pPr>
              <a:lnSpc>
                <a:spcPct val="90000"/>
              </a:lnSpc>
            </a:pPr>
            <a:r>
              <a:rPr lang="fr-FR" sz="900" dirty="0" err="1" smtClean="0"/>
              <a:t>Dafy</a:t>
            </a:r>
            <a:r>
              <a:rPr lang="fr-FR" sz="900" dirty="0" smtClean="0"/>
              <a:t> Moto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Culture </a:t>
            </a:r>
            <a:r>
              <a:rPr lang="fr-FR" sz="900" dirty="0"/>
              <a:t>vélo</a:t>
            </a:r>
          </a:p>
        </p:txBody>
      </p:sp>
      <p:sp>
        <p:nvSpPr>
          <p:cNvPr id="54" name="Espace réservé du contenu 5"/>
          <p:cNvSpPr txBox="1">
            <a:spLocks/>
          </p:cNvSpPr>
          <p:nvPr/>
        </p:nvSpPr>
        <p:spPr>
          <a:xfrm>
            <a:off x="5638800" y="2619224"/>
            <a:ext cx="1512315" cy="755468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55" name="Espace réservé du contenu 5"/>
          <p:cNvSpPr txBox="1">
            <a:spLocks/>
          </p:cNvSpPr>
          <p:nvPr/>
        </p:nvSpPr>
        <p:spPr>
          <a:xfrm>
            <a:off x="5638800" y="2619225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Hôtels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56" name="Espace réservé du contenu 2"/>
          <p:cNvSpPr txBox="1">
            <a:spLocks/>
          </p:cNvSpPr>
          <p:nvPr/>
        </p:nvSpPr>
        <p:spPr>
          <a:xfrm>
            <a:off x="5538541" y="2979265"/>
            <a:ext cx="1596462" cy="395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/>
              <a:t>B&amp;</a:t>
            </a:r>
            <a:r>
              <a:rPr lang="fr-FR" sz="900" dirty="0" smtClean="0"/>
              <a:t>B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Ibis</a:t>
            </a:r>
            <a:endParaRPr lang="fr-FR" sz="900" dirty="0"/>
          </a:p>
        </p:txBody>
      </p:sp>
      <p:sp>
        <p:nvSpPr>
          <p:cNvPr id="57" name="Espace réservé du contenu 5"/>
          <p:cNvSpPr txBox="1">
            <a:spLocks/>
          </p:cNvSpPr>
          <p:nvPr/>
        </p:nvSpPr>
        <p:spPr>
          <a:xfrm>
            <a:off x="5638800" y="3483320"/>
            <a:ext cx="1512315" cy="2273808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58" name="Espace réservé du contenu 5"/>
          <p:cNvSpPr txBox="1">
            <a:spLocks/>
          </p:cNvSpPr>
          <p:nvPr/>
        </p:nvSpPr>
        <p:spPr>
          <a:xfrm>
            <a:off x="5638800" y="3483321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Restaurants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59" name="Espace réservé du contenu 2"/>
          <p:cNvSpPr txBox="1">
            <a:spLocks/>
          </p:cNvSpPr>
          <p:nvPr/>
        </p:nvSpPr>
        <p:spPr>
          <a:xfrm>
            <a:off x="5538541" y="3843361"/>
            <a:ext cx="1596462" cy="1913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/>
              <a:t>La </a:t>
            </a:r>
            <a:r>
              <a:rPr lang="fr-FR" sz="900" dirty="0" err="1"/>
              <a:t>pataterie</a:t>
            </a:r>
            <a:r>
              <a:rPr lang="fr-FR" sz="900" dirty="0"/>
              <a:t> </a:t>
            </a:r>
            <a:endParaRPr lang="fr-FR" sz="900" dirty="0" smtClean="0"/>
          </a:p>
          <a:p>
            <a:pPr>
              <a:lnSpc>
                <a:spcPct val="90000"/>
              </a:lnSpc>
            </a:pPr>
            <a:r>
              <a:rPr lang="fr-FR" sz="900" dirty="0" err="1" smtClean="0"/>
              <a:t>Courtepaille</a:t>
            </a:r>
            <a:r>
              <a:rPr lang="fr-FR" sz="9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Del </a:t>
            </a:r>
            <a:r>
              <a:rPr lang="fr-FR" sz="900" dirty="0"/>
              <a:t>Arte 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La </a:t>
            </a:r>
            <a:r>
              <a:rPr lang="fr-FR" sz="900" dirty="0"/>
              <a:t>Boucherie </a:t>
            </a:r>
            <a:endParaRPr lang="fr-FR" sz="900" dirty="0" smtClean="0"/>
          </a:p>
          <a:p>
            <a:pPr>
              <a:lnSpc>
                <a:spcPct val="90000"/>
              </a:lnSpc>
            </a:pPr>
            <a:r>
              <a:rPr lang="fr-FR" sz="900" dirty="0" err="1" smtClean="0"/>
              <a:t>Hippopotamus</a:t>
            </a:r>
            <a:r>
              <a:rPr lang="fr-FR" sz="9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Mc </a:t>
            </a:r>
            <a:r>
              <a:rPr lang="fr-FR" sz="900" dirty="0" err="1"/>
              <a:t>Donald’s</a:t>
            </a:r>
            <a:r>
              <a:rPr lang="fr-FR" sz="900" dirty="0"/>
              <a:t> </a:t>
            </a:r>
            <a:endParaRPr lang="fr-FR" sz="900" dirty="0" smtClean="0"/>
          </a:p>
          <a:p>
            <a:pPr>
              <a:lnSpc>
                <a:spcPct val="90000"/>
              </a:lnSpc>
            </a:pPr>
            <a:r>
              <a:rPr lang="fr-FR" sz="900" dirty="0" smtClean="0"/>
              <a:t>KFC </a:t>
            </a:r>
            <a:r>
              <a:rPr lang="fr-FR" sz="900" dirty="0"/>
              <a:t>  </a:t>
            </a:r>
            <a:endParaRPr lang="fr-FR" sz="900" dirty="0" smtClean="0"/>
          </a:p>
          <a:p>
            <a:pPr>
              <a:lnSpc>
                <a:spcPct val="90000"/>
              </a:lnSpc>
            </a:pPr>
            <a:r>
              <a:rPr lang="fr-FR" sz="900" dirty="0" smtClean="0"/>
              <a:t>Quick </a:t>
            </a:r>
          </a:p>
          <a:p>
            <a:pPr>
              <a:lnSpc>
                <a:spcPct val="90000"/>
              </a:lnSpc>
            </a:pPr>
            <a:r>
              <a:rPr lang="fr-FR" sz="900" dirty="0" err="1" smtClean="0"/>
              <a:t>Domino's</a:t>
            </a:r>
            <a:r>
              <a:rPr lang="fr-FR" sz="900" dirty="0" smtClean="0"/>
              <a:t> </a:t>
            </a:r>
            <a:r>
              <a:rPr lang="fr-FR" sz="900" dirty="0"/>
              <a:t>pizza 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Au </a:t>
            </a:r>
            <a:r>
              <a:rPr lang="fr-FR" sz="900" dirty="0"/>
              <a:t>bureau 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Burger </a:t>
            </a:r>
            <a:r>
              <a:rPr lang="fr-FR" sz="900" dirty="0"/>
              <a:t>King 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Speed </a:t>
            </a:r>
            <a:r>
              <a:rPr lang="fr-FR" sz="900" dirty="0"/>
              <a:t>Burger</a:t>
            </a:r>
          </a:p>
        </p:txBody>
      </p:sp>
      <p:sp>
        <p:nvSpPr>
          <p:cNvPr id="60" name="Espace réservé du contenu 5"/>
          <p:cNvSpPr txBox="1">
            <a:spLocks/>
          </p:cNvSpPr>
          <p:nvPr/>
        </p:nvSpPr>
        <p:spPr>
          <a:xfrm>
            <a:off x="7380312" y="1556790"/>
            <a:ext cx="1512315" cy="1117051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61" name="Espace réservé du contenu 5"/>
          <p:cNvSpPr txBox="1">
            <a:spLocks/>
          </p:cNvSpPr>
          <p:nvPr/>
        </p:nvSpPr>
        <p:spPr>
          <a:xfrm>
            <a:off x="7380312" y="1556792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Commerce de détail d’habillement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62" name="Espace réservé du contenu 2"/>
          <p:cNvSpPr txBox="1">
            <a:spLocks/>
          </p:cNvSpPr>
          <p:nvPr/>
        </p:nvSpPr>
        <p:spPr>
          <a:xfrm>
            <a:off x="7280053" y="1916832"/>
            <a:ext cx="1596462" cy="702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900" dirty="0" smtClean="0"/>
              <a:t>Orchestra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Cache </a:t>
            </a:r>
            <a:r>
              <a:rPr lang="fr-FR" sz="900" dirty="0"/>
              <a:t>Cache </a:t>
            </a:r>
            <a:endParaRPr lang="fr-FR" sz="900" dirty="0" smtClean="0"/>
          </a:p>
          <a:p>
            <a:pPr>
              <a:lnSpc>
                <a:spcPct val="90000"/>
              </a:lnSpc>
            </a:pPr>
            <a:r>
              <a:rPr lang="fr-FR" sz="900" dirty="0" smtClean="0"/>
              <a:t>Bréal </a:t>
            </a:r>
          </a:p>
          <a:p>
            <a:pPr>
              <a:lnSpc>
                <a:spcPct val="90000"/>
              </a:lnSpc>
            </a:pPr>
            <a:r>
              <a:rPr lang="fr-FR" sz="900" dirty="0" smtClean="0"/>
              <a:t>Bonobo</a:t>
            </a:r>
            <a:endParaRPr lang="fr-FR" sz="900" dirty="0"/>
          </a:p>
        </p:txBody>
      </p:sp>
      <p:sp>
        <p:nvSpPr>
          <p:cNvPr id="63" name="Espace réservé du contenu 5"/>
          <p:cNvSpPr txBox="1">
            <a:spLocks/>
          </p:cNvSpPr>
          <p:nvPr/>
        </p:nvSpPr>
        <p:spPr>
          <a:xfrm>
            <a:off x="3902591" y="5067516"/>
            <a:ext cx="1512315" cy="648073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64" name="Espace réservé du contenu 5"/>
          <p:cNvSpPr txBox="1">
            <a:spLocks/>
          </p:cNvSpPr>
          <p:nvPr/>
        </p:nvSpPr>
        <p:spPr>
          <a:xfrm>
            <a:off x="3902591" y="5067517"/>
            <a:ext cx="1512315" cy="363085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Equipement du bureau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65" name="Espace réservé du contenu 2"/>
          <p:cNvSpPr txBox="1">
            <a:spLocks/>
          </p:cNvSpPr>
          <p:nvPr/>
        </p:nvSpPr>
        <p:spPr>
          <a:xfrm>
            <a:off x="3802332" y="5427557"/>
            <a:ext cx="1596462" cy="288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fr-FR" sz="900" dirty="0"/>
              <a:t>Bureau Vallée</a:t>
            </a:r>
          </a:p>
        </p:txBody>
      </p:sp>
      <p:sp>
        <p:nvSpPr>
          <p:cNvPr id="66" name="Espace réservé du contenu 5"/>
          <p:cNvSpPr txBox="1">
            <a:spLocks/>
          </p:cNvSpPr>
          <p:nvPr/>
        </p:nvSpPr>
        <p:spPr>
          <a:xfrm>
            <a:off x="7380312" y="4151098"/>
            <a:ext cx="1512315" cy="770452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67" name="Espace réservé du contenu 5"/>
          <p:cNvSpPr txBox="1">
            <a:spLocks/>
          </p:cNvSpPr>
          <p:nvPr/>
        </p:nvSpPr>
        <p:spPr>
          <a:xfrm>
            <a:off x="7380312" y="4151099"/>
            <a:ext cx="1512315" cy="412136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Autres commerces</a:t>
            </a:r>
            <a:br>
              <a:rPr lang="fr-FR" sz="900" dirty="0" smtClean="0">
                <a:solidFill>
                  <a:schemeClr val="bg2"/>
                </a:solidFill>
              </a:rPr>
            </a:br>
            <a:r>
              <a:rPr lang="fr-FR" sz="900" dirty="0" smtClean="0">
                <a:solidFill>
                  <a:schemeClr val="bg2"/>
                </a:solidFill>
              </a:rPr>
              <a:t> de détail spécialisés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68" name="Espace réservé du contenu 2"/>
          <p:cNvSpPr txBox="1">
            <a:spLocks/>
          </p:cNvSpPr>
          <p:nvPr/>
        </p:nvSpPr>
        <p:spPr>
          <a:xfrm>
            <a:off x="7280053" y="4560189"/>
            <a:ext cx="1596462" cy="288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fr-FR" sz="900" dirty="0"/>
              <a:t>Marché aux affaires</a:t>
            </a:r>
          </a:p>
        </p:txBody>
      </p:sp>
      <p:sp>
        <p:nvSpPr>
          <p:cNvPr id="69" name="Espace réservé du contenu 5"/>
          <p:cNvSpPr txBox="1">
            <a:spLocks/>
          </p:cNvSpPr>
          <p:nvPr/>
        </p:nvSpPr>
        <p:spPr>
          <a:xfrm>
            <a:off x="7380312" y="5106154"/>
            <a:ext cx="1512315" cy="648073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70" name="Espace réservé du contenu 5"/>
          <p:cNvSpPr txBox="1">
            <a:spLocks/>
          </p:cNvSpPr>
          <p:nvPr/>
        </p:nvSpPr>
        <p:spPr>
          <a:xfrm>
            <a:off x="7380312" y="5067517"/>
            <a:ext cx="1512315" cy="401724"/>
          </a:xfrm>
          <a:prstGeom prst="rect">
            <a:avLst/>
          </a:prstGeom>
          <a:solidFill>
            <a:srgbClr val="4F504F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Lucida Grande"/>
              <a:buNone/>
            </a:pPr>
            <a:r>
              <a:rPr lang="fr-FR" sz="900" dirty="0" smtClean="0">
                <a:solidFill>
                  <a:schemeClr val="bg2"/>
                </a:solidFill>
              </a:rPr>
              <a:t>Autres activités de soutien aux entreprises</a:t>
            </a:r>
            <a:endParaRPr lang="fr-FR" sz="900" dirty="0">
              <a:solidFill>
                <a:schemeClr val="bg2"/>
              </a:solidFill>
            </a:endParaRPr>
          </a:p>
        </p:txBody>
      </p:sp>
      <p:sp>
        <p:nvSpPr>
          <p:cNvPr id="71" name="Espace réservé du contenu 2"/>
          <p:cNvSpPr txBox="1">
            <a:spLocks/>
          </p:cNvSpPr>
          <p:nvPr/>
        </p:nvSpPr>
        <p:spPr>
          <a:xfrm>
            <a:off x="7280053" y="5466195"/>
            <a:ext cx="1596462" cy="288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fr-FR" sz="900" dirty="0" err="1" smtClean="0"/>
              <a:t>Gifi</a:t>
            </a:r>
            <a:endParaRPr lang="fr-FR" sz="900" dirty="0"/>
          </a:p>
        </p:txBody>
      </p:sp>
      <p:sp>
        <p:nvSpPr>
          <p:cNvPr id="73" name="Titre 1"/>
          <p:cNvSpPr txBox="1">
            <a:spLocks/>
          </p:cNvSpPr>
          <p:nvPr/>
        </p:nvSpPr>
        <p:spPr>
          <a:xfrm>
            <a:off x="152400" y="274638"/>
            <a:ext cx="9144000" cy="1143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kern="1200" cap="all">
                <a:solidFill>
                  <a:srgbClr val="CD0920"/>
                </a:solidFill>
                <a:latin typeface="Franklin Gothic Medium"/>
                <a:ea typeface="+mj-ea"/>
                <a:cs typeface="Franklin Gothic Medium"/>
              </a:defRPr>
            </a:lvl1pPr>
          </a:lstStyle>
          <a:p>
            <a:r>
              <a:rPr lang="fr-FR" smtClean="0"/>
              <a:t>Nos 60 enseignes prioritaires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926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Annexe 1 – communication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18170" y="1600200"/>
            <a:ext cx="1288466" cy="580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chemeClr val="accent1"/>
                </a:solidFill>
              </a:rPr>
              <a:t>Affiches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24</a:t>
            </a:fld>
            <a:endParaRPr lang="fr-FR"/>
          </a:p>
        </p:txBody>
      </p:sp>
      <p:pic>
        <p:nvPicPr>
          <p:cNvPr id="8" name="Picture 4" descr="O:\DBCA\MARCHE_DES_PROFESSIONNELS\COMMUNICATION\COMMUNICATION EXTERNE\AFFICHES\FRANCHISEUR.bm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180857"/>
            <a:ext cx="2435225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O:\DBCA\MARCHE_DES_PROFESSIONNELS\COMMUNICATION\COMMUNICATION EXTERNE\AFFICHES\FRANCHISE2.bmp">
            <a:hlinkClick r:id="rId2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180857"/>
            <a:ext cx="2393950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D:\Profiles\jorel\Desktop\FRANCHISE.bmp">
            <a:hlinkClick r:id="rId2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180857"/>
            <a:ext cx="2390775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633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Annexe 1 – communication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25</a:t>
            </a:fld>
            <a:endParaRPr lang="fr-FR"/>
          </a:p>
        </p:txBody>
      </p:sp>
      <p:sp>
        <p:nvSpPr>
          <p:cNvPr id="5" name="Espace réservé du contenu 5"/>
          <p:cNvSpPr txBox="1">
            <a:spLocks/>
          </p:cNvSpPr>
          <p:nvPr/>
        </p:nvSpPr>
        <p:spPr>
          <a:xfrm>
            <a:off x="670589" y="1600200"/>
            <a:ext cx="1288466" cy="580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Char char="▶"/>
              <a:defRPr sz="20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806450" indent="-34925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Char char="•"/>
              <a:defRPr sz="18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Char char=""/>
              <a:defRPr sz="16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Char char="§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Char char="-"/>
              <a:defRPr sz="1400" kern="120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 Grande"/>
              <a:buNone/>
            </a:pPr>
            <a:r>
              <a:rPr lang="fr-FR" dirty="0" smtClean="0">
                <a:solidFill>
                  <a:schemeClr val="accent1"/>
                </a:solidFill>
              </a:rPr>
              <a:t>PLV</a:t>
            </a:r>
            <a:endParaRPr lang="fr-FR" dirty="0"/>
          </a:p>
        </p:txBody>
      </p:sp>
      <p:pic>
        <p:nvPicPr>
          <p:cNvPr id="6" name="Picture 3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2" t="24683" r="3708" b="20969"/>
          <a:stretch/>
        </p:blipFill>
        <p:spPr bwMode="auto">
          <a:xfrm>
            <a:off x="1857063" y="1518660"/>
            <a:ext cx="4704678" cy="2238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" t="24519" r="3302" b="21691"/>
          <a:stretch/>
        </p:blipFill>
        <p:spPr bwMode="auto">
          <a:xfrm>
            <a:off x="1857063" y="3987193"/>
            <a:ext cx="4704678" cy="221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616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V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29184"/>
            <a:ext cx="2145542" cy="4859998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Annexe 2  – zoom sur le passeport</a:t>
            </a:r>
            <a:br>
              <a:rPr lang="fr-FR" dirty="0" smtClean="0"/>
            </a:br>
            <a:r>
              <a:rPr lang="fr-FR" dirty="0" smtClean="0"/>
              <a:t>pour la franchise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2436090" y="1600201"/>
            <a:ext cx="6250709" cy="4770114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Le concours pour devenir franchiseur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Ouvert à tous ceux qui ont un  concept original… et souhaitent le développer</a:t>
            </a:r>
          </a:p>
          <a:p>
            <a:endParaRPr lang="fr-FR" dirty="0"/>
          </a:p>
          <a:p>
            <a:r>
              <a:rPr lang="fr-FR" dirty="0" smtClean="0">
                <a:solidFill>
                  <a:schemeClr val="accent1"/>
                </a:solidFill>
              </a:rPr>
              <a:t>PLUS DE 100 000 € </a:t>
            </a:r>
            <a:r>
              <a:rPr lang="fr-FR" dirty="0" smtClean="0"/>
              <a:t>de prestations de conseils à gagner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dirty="0" smtClean="0"/>
              <a:t>Lauréat 2014 </a:t>
            </a:r>
            <a:r>
              <a:rPr lang="fr-FR" dirty="0" err="1" smtClean="0"/>
              <a:t>Tailor</a:t>
            </a:r>
            <a:r>
              <a:rPr lang="fr-FR" dirty="0" smtClean="0"/>
              <a:t> Corner</a:t>
            </a:r>
          </a:p>
          <a:p>
            <a:pPr marL="0" indent="0">
              <a:buNone/>
            </a:pPr>
            <a:r>
              <a:rPr lang="fr-FR" dirty="0" smtClean="0">
                <a:hlinkClick r:id="rId3"/>
              </a:rPr>
              <a:t>www.tailorcorner.fr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Lauréat 2015 Syndic Experts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26</a:t>
            </a:fld>
            <a:endParaRPr lang="fr-FR"/>
          </a:p>
        </p:txBody>
      </p:sp>
      <p:sp>
        <p:nvSpPr>
          <p:cNvPr id="9" name="Sous-titre 1"/>
          <p:cNvSpPr txBox="1">
            <a:spLocks/>
          </p:cNvSpPr>
          <p:nvPr/>
        </p:nvSpPr>
        <p:spPr>
          <a:xfrm>
            <a:off x="609600" y="4013336"/>
            <a:ext cx="8229600" cy="723021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CD0920"/>
            </a:solidFill>
            <a:prstDash val="solid"/>
            <a:round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75000"/>
              <a:buFont typeface="Lucida Grande"/>
              <a:buNone/>
              <a:defRPr sz="2000" kern="1200" baseline="0">
                <a:solidFill>
                  <a:srgbClr val="4F504F"/>
                </a:solidFill>
                <a:latin typeface="Helvetica"/>
                <a:ea typeface="+mn-ea"/>
                <a:cs typeface="Helvetica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125000"/>
              <a:buFont typeface="Arial"/>
              <a:buNone/>
              <a:defRPr sz="1800" kern="1200" baseline="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SzPct val="80000"/>
              <a:buFont typeface="Wingdings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Wingdings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rgbClr val="CD0920"/>
              </a:buClr>
              <a:buFont typeface="Lucida Grande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POUR EN SAVOIR PLUS…  </a:t>
            </a:r>
            <a:r>
              <a:rPr lang="fr-FR" dirty="0" smtClean="0">
                <a:hlinkClick r:id="rId4"/>
              </a:rPr>
              <a:t>www.concours</a:t>
            </a:r>
            <a:r>
              <a:rPr lang="fr-FR" dirty="0">
                <a:hlinkClick r:id="rId5"/>
              </a:rPr>
              <a:t>-devenir-franchiseur.com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0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Caisse d'Epargne">
  <a:themeElements>
    <a:clrScheme name="Personnalisée 1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BF0019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-Décideurs en région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Economie sociale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Entreprises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Gestion privée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6_Immo pro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7_Logement social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8_Pro">
  <a:themeElements>
    <a:clrScheme name="Personnalisée 2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BF0019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9_Secteur Public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5C3337D1ACBC4F8A891DD90A3CFEC7" ma:contentTypeVersion="0" ma:contentTypeDescription="Crée un document." ma:contentTypeScope="" ma:versionID="f7fb31b43908d98b6cb4d725dbfecc9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B4E99E-66FE-4015-B96E-0ACA768185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C618D2F-33ED-4F99-AD0F-5FF6A76CE78E}">
  <ds:schemaRefs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A6216FD-29E0-49AA-A98E-B72386B289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12541</TotalTime>
  <Words>850</Words>
  <Application>Microsoft Office PowerPoint</Application>
  <PresentationFormat>Affichage à l'écran (4:3)</PresentationFormat>
  <Paragraphs>307</Paragraphs>
  <Slides>26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26</vt:i4>
      </vt:variant>
    </vt:vector>
  </HeadingPairs>
  <TitlesOfParts>
    <vt:vector size="35" baseType="lpstr">
      <vt:lpstr>1-Caisse d'Epargne</vt:lpstr>
      <vt:lpstr>2-Décideurs en région</vt:lpstr>
      <vt:lpstr>3_Economie sociale</vt:lpstr>
      <vt:lpstr>4_Entreprises</vt:lpstr>
      <vt:lpstr>5_Gestion privée</vt:lpstr>
      <vt:lpstr>6_Immo pro</vt:lpstr>
      <vt:lpstr>7_Logement social</vt:lpstr>
      <vt:lpstr>8_Pro</vt:lpstr>
      <vt:lpstr>9_Secteur Public</vt:lpstr>
      <vt:lpstr>la franchise et le commerce associé</vt:lpstr>
      <vt:lpstr>Zoom sur l’organisation du commerce en France</vt:lpstr>
      <vt:lpstr>La Franchise</vt:lpstr>
      <vt:lpstr>Le commerce associé (coopératives de commerçants)</vt:lpstr>
      <vt:lpstr>Pourquoi mettre l’accent aujourd’hui  sur la franchise et le commerce associé ?</vt:lpstr>
      <vt:lpstr>Franchise et commerce associé :  un secteur de poids</vt:lpstr>
      <vt:lpstr>Franchise et commerce associé :  un secteur d’avenir</vt:lpstr>
      <vt:lpstr>Franchise et commerce associé :  un secteur d’avenir</vt:lpstr>
      <vt:lpstr>Franchise et commerce associé : un levier de PNB important</vt:lpstr>
      <vt:lpstr>Franchise et commerce associé : un segment présentant un « bon risque »</vt:lpstr>
      <vt:lpstr>Comment Développer la franchise  et le commerce associé ?</vt:lpstr>
      <vt:lpstr>L’enjeu : DOPER notre taux de transformation</vt:lpstr>
      <vt:lpstr>Une Filière organisée pour relever le défi</vt:lpstr>
      <vt:lpstr>Un référent « Franchise » par caisse</vt:lpstr>
      <vt:lpstr>3 reflexes à adopter au QuotidiEn</vt:lpstr>
      <vt:lpstr>Reflexe N°1 : utiliser les fiches enseignes  a votre disposition</vt:lpstr>
      <vt:lpstr>Reflexe N°2 : TopER pour pouvoir piloter</vt:lpstr>
      <vt:lpstr>Reflexe N°2 : TopER pour pouvoir piloter</vt:lpstr>
      <vt:lpstr>Reflexe N°3 : exploiter « l’effet reseau »</vt:lpstr>
      <vt:lpstr>Nos partenariats</vt:lpstr>
      <vt:lpstr>Le plan événementiel</vt:lpstr>
      <vt:lpstr>Ensemble, osons la franchise et le commerce associé !</vt:lpstr>
      <vt:lpstr>  </vt:lpstr>
      <vt:lpstr>Annexe 1 – communication</vt:lpstr>
      <vt:lpstr>Annexe 1 – communication</vt:lpstr>
      <vt:lpstr>Annexe 2  – zoom sur le passeport pour la franchise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Groupe \Tbwa</dc:creator>
  <cp:lastModifiedBy>A5704641</cp:lastModifiedBy>
  <cp:revision>388</cp:revision>
  <cp:lastPrinted>2015-06-29T08:29:50Z</cp:lastPrinted>
  <dcterms:created xsi:type="dcterms:W3CDTF">2014-02-18T14:40:41Z</dcterms:created>
  <dcterms:modified xsi:type="dcterms:W3CDTF">2016-08-11T09:33:24Z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0x0101008F5C3337D1ACBC4F8A891DD90A3CFEC7</vt:lpwstr>
  </property>
</Properties>
</file>