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10" r:id="rId6"/>
  </p:sldMasterIdLst>
  <p:notesMasterIdLst>
    <p:notesMasterId r:id="rId28"/>
  </p:notesMasterIdLst>
  <p:sldIdLst>
    <p:sldId id="268" r:id="rId7"/>
    <p:sldId id="634" r:id="rId8"/>
    <p:sldId id="635" r:id="rId9"/>
    <p:sldId id="636" r:id="rId10"/>
    <p:sldId id="637" r:id="rId11"/>
    <p:sldId id="638" r:id="rId12"/>
    <p:sldId id="639" r:id="rId13"/>
    <p:sldId id="640" r:id="rId14"/>
    <p:sldId id="641" r:id="rId15"/>
    <p:sldId id="643" r:id="rId16"/>
    <p:sldId id="642" r:id="rId17"/>
    <p:sldId id="644" r:id="rId18"/>
    <p:sldId id="645" r:id="rId19"/>
    <p:sldId id="646" r:id="rId20"/>
    <p:sldId id="647" r:id="rId21"/>
    <p:sldId id="648" r:id="rId22"/>
    <p:sldId id="649" r:id="rId23"/>
    <p:sldId id="650" r:id="rId24"/>
    <p:sldId id="652" r:id="rId25"/>
    <p:sldId id="600" r:id="rId26"/>
    <p:sldId id="295" r:id="rId27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5858"/>
    <a:srgbClr val="FFD817"/>
    <a:srgbClr val="E0E0E0"/>
    <a:srgbClr val="AC595D"/>
    <a:srgbClr val="006600"/>
    <a:srgbClr val="3EAB36"/>
    <a:srgbClr val="005FAB"/>
    <a:srgbClr val="0057A6"/>
    <a:srgbClr val="558C0E"/>
    <a:srgbClr val="201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89720" autoAdjust="0"/>
  </p:normalViewPr>
  <p:slideViewPr>
    <p:cSldViewPr snapToGrid="0">
      <p:cViewPr varScale="1">
        <p:scale>
          <a:sx n="56" d="100"/>
          <a:sy n="56" d="100"/>
        </p:scale>
        <p:origin x="944" y="48"/>
      </p:cViewPr>
      <p:guideLst/>
    </p:cSldViewPr>
  </p:slideViewPr>
  <p:outlineViewPr>
    <p:cViewPr>
      <p:scale>
        <a:sx n="33" d="100"/>
        <a:sy n="33" d="100"/>
      </p:scale>
      <p:origin x="0" y="-30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2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01/12/2023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60375" y="1227138"/>
            <a:ext cx="5880100" cy="3308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6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2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274345" y="-11665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" y="22538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EC8667-B2C9-8408-6F96-F539EA0D4C06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Evolutions tarifaires Pros au 1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janvier 2024 - Semaine S48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6FAB31-FB46-4F9D-638D-097A945C7E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Evolutions tarifaires Pros au 1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janvier 2024 - Semaine S48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838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198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3C3431-C37F-401F-92B6-271D71CFCEEF}"/>
              </a:ext>
            </a:extLst>
          </p:cNvPr>
          <p:cNvSpPr txBox="1"/>
          <p:nvPr userDrawn="1"/>
        </p:nvSpPr>
        <p:spPr>
          <a:xfrm>
            <a:off x="3988845" y="6520594"/>
            <a:ext cx="4808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Offre RC Pro médicale by WTW - Semaine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Sxx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804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36C53B53-61F0-4B1A-9109-24F3DE38B1F3}"/>
              </a:ext>
            </a:extLst>
          </p:cNvPr>
          <p:cNvSpPr txBox="1"/>
          <p:nvPr userDrawn="1"/>
        </p:nvSpPr>
        <p:spPr>
          <a:xfrm>
            <a:off x="3988845" y="6520594"/>
            <a:ext cx="4808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Offre RC Pro médicale by WTW - Semaine S21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5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912571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3988845" y="6520594"/>
            <a:ext cx="4808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du partenariat by WTW - Semaine S21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30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829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031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3490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399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999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637914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57504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669565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42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5" r:id="rId3"/>
    <p:sldLayoutId id="2147483708" r:id="rId4"/>
    <p:sldLayoutId id="214748370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img.caisse-epargne.fr/app/uploads/sites/10/2023/11/23092910/tarifpro-01-2024-web.pdf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://commerciaux.celca.caisse-epargne.fr/download/456/tarification/31728/tarif-pro-au-1er-janvier-2024.pdf" TargetMode="External"/><Relationship Id="rId7" Type="http://schemas.openxmlformats.org/officeDocument/2006/relationships/hyperlink" Target="http://commerciaux.celca.caisse-epargne.fr/download/456/tarification/27644/connaitre-et-expliquer-la-tarification-ce-maj-092022.pdf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37.png"/><Relationship Id="rId10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01/12/2023    S48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Evolutions tarifaires Marchés des Pros, Agri-Viti et des Associations de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proxi</a:t>
            </a:r>
            <a:endParaRPr lang="fr-FR" sz="1100" b="1" dirty="0">
              <a:ln>
                <a:solidFill>
                  <a:prstClr val="white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5EC480D-D414-3830-025F-642489617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1958" y="2777771"/>
            <a:ext cx="2075722" cy="2924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C10E4-792E-C1F4-E88C-5C39385C7EB0}"/>
              </a:ext>
            </a:extLst>
          </p:cNvPr>
          <p:cNvSpPr/>
          <p:nvPr/>
        </p:nvSpPr>
        <p:spPr>
          <a:xfrm>
            <a:off x="6006164" y="2560320"/>
            <a:ext cx="5752923" cy="3074669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9BD6DD-BF46-1146-1C2C-AC96AA4A5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104" y="1251284"/>
            <a:ext cx="3382888" cy="4766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43E245-F7CD-C074-5EFB-FCC41643A238}"/>
              </a:ext>
            </a:extLst>
          </p:cNvPr>
          <p:cNvSpPr/>
          <p:nvPr/>
        </p:nvSpPr>
        <p:spPr>
          <a:xfrm>
            <a:off x="6212057" y="2758826"/>
            <a:ext cx="53411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2800" dirty="0">
                <a:solidFill>
                  <a:srgbClr val="C00000"/>
                </a:solidFill>
                <a:latin typeface="Montserrat Black" panose="00000A00000000000000" pitchFamily="2" charset="0"/>
              </a:rPr>
              <a:t>Les évolutions tarifaires applicables au </a:t>
            </a:r>
            <a: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1</a:t>
            </a:r>
            <a:r>
              <a:rPr lang="fr-FR" sz="28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er</a:t>
            </a:r>
            <a:r>
              <a:rPr lang="fr-F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janvier 2024</a:t>
            </a:r>
            <a:r>
              <a:rPr lang="fr-FR" sz="2800" dirty="0">
                <a:solidFill>
                  <a:srgbClr val="C00000"/>
                </a:solidFill>
                <a:latin typeface="Montserrat Black" panose="00000A00000000000000" pitchFamily="2" charset="0"/>
              </a:rPr>
              <a:t> sur le Marché des Professionnels, Agri/Viti &amp;  des Associations de Proximité</a:t>
            </a:r>
          </a:p>
        </p:txBody>
      </p:sp>
    </p:spTree>
    <p:extLst>
      <p:ext uri="{BB962C8B-B14F-4D97-AF65-F5344CB8AC3E}">
        <p14:creationId xmlns:p14="http://schemas.microsoft.com/office/powerpoint/2010/main" val="85940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38A9F269-EAA7-40E5-BD94-4467665266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83429" y="1794747"/>
            <a:ext cx="7807334" cy="4023689"/>
          </a:xfrm>
        </p:spPr>
        <p:txBody>
          <a:bodyPr/>
          <a:lstStyle/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Evolutions tarifaires sur le Marché des Professionnels, Agri-Viti</a:t>
            </a:r>
          </a:p>
          <a:p>
            <a:pPr>
              <a:buClrTx/>
            </a:pPr>
            <a:r>
              <a:rPr lang="fr-FR" sz="2400" dirty="0"/>
              <a:t>Evolutions tarifaires sur le Marché des Associations de proximité</a:t>
            </a:r>
          </a:p>
          <a:p>
            <a:pPr>
              <a:buClrTx/>
            </a:pPr>
            <a:r>
              <a:rPr lang="fr-FR" sz="2400" dirty="0"/>
              <a:t>Commission d’intervention</a:t>
            </a:r>
          </a:p>
          <a:p>
            <a:pPr>
              <a:buClrTx/>
            </a:pPr>
            <a:r>
              <a:rPr lang="fr-FR" sz="2400" dirty="0"/>
              <a:t>Mise à disposition plaquette Tari Pro 2024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05BF79-5F2A-4D97-B00E-B27F1AD96E6E}"/>
              </a:ext>
            </a:extLst>
          </p:cNvPr>
          <p:cNvSpPr/>
          <p:nvPr/>
        </p:nvSpPr>
        <p:spPr>
          <a:xfrm>
            <a:off x="3389862" y="1794747"/>
            <a:ext cx="7994468" cy="87980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5075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1. Evolutions tarifaires sur le Marché des Pros, Agri-Viti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D0FC12-EF7B-09ED-2449-39BDFE32BB32}"/>
              </a:ext>
            </a:extLst>
          </p:cNvPr>
          <p:cNvSpPr/>
          <p:nvPr/>
        </p:nvSpPr>
        <p:spPr>
          <a:xfrm>
            <a:off x="379061" y="1070934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Les forfaits Pros </a:t>
            </a:r>
            <a:r>
              <a:rPr lang="fr-FR" sz="1100" i="1" dirty="0">
                <a:solidFill>
                  <a:srgbClr val="15BDB6"/>
                </a:solidFill>
                <a:latin typeface="Montserrat Black" panose="00000A00000000000000" pitchFamily="2" charset="0"/>
              </a:rPr>
              <a:t>(p.6 de la plaquette) </a:t>
            </a: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:</a:t>
            </a:r>
            <a:endParaRPr lang="fr-FR" b="1" i="1" dirty="0">
              <a:solidFill>
                <a:srgbClr val="0070C0"/>
              </a:solidFill>
              <a:latin typeface="Arial Narrow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2689357-1340-113D-1D0A-1E49CB29074D}"/>
              </a:ext>
            </a:extLst>
          </p:cNvPr>
          <p:cNvSpPr/>
          <p:nvPr/>
        </p:nvSpPr>
        <p:spPr>
          <a:xfrm>
            <a:off x="1184366" y="1493358"/>
            <a:ext cx="10518224" cy="4894353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2E328D-B60F-A87C-77F1-568F14485EDD}"/>
              </a:ext>
            </a:extLst>
          </p:cNvPr>
          <p:cNvSpPr/>
          <p:nvPr/>
        </p:nvSpPr>
        <p:spPr>
          <a:xfrm rot="16200000">
            <a:off x="-1898537" y="3653121"/>
            <a:ext cx="4894354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FB1B54F-5B33-8B53-6BDD-1CB2E8C33CD0}"/>
              </a:ext>
            </a:extLst>
          </p:cNvPr>
          <p:cNvSpPr txBox="1"/>
          <p:nvPr/>
        </p:nvSpPr>
        <p:spPr>
          <a:xfrm>
            <a:off x="1219201" y="1502036"/>
            <a:ext cx="1048338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Ce qui change au 1</a:t>
            </a:r>
            <a:r>
              <a:rPr lang="fr-FR" b="1" u="sng" baseline="30000" dirty="0">
                <a:solidFill>
                  <a:srgbClr val="000000"/>
                </a:solidFill>
                <a:latin typeface="Arial Narrow"/>
              </a:rPr>
              <a:t>er</a:t>
            </a:r>
            <a:r>
              <a:rPr lang="fr-FR" b="1" u="sng" dirty="0">
                <a:solidFill>
                  <a:srgbClr val="000000"/>
                </a:solidFill>
                <a:latin typeface="Arial Narrow"/>
              </a:rPr>
              <a:t> janvier 2024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: augmentation de la cotisation mensuelle de nos forfaits 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Libre Convergence, </a:t>
            </a:r>
            <a:r>
              <a:rPr lang="fr-FR" b="1" dirty="0" err="1">
                <a:solidFill>
                  <a:srgbClr val="000000"/>
                </a:solidFill>
                <a:latin typeface="Arial Narrow"/>
              </a:rPr>
              <a:t>Labelis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, </a:t>
            </a:r>
            <a:r>
              <a:rPr lang="fr-FR" b="1" dirty="0" err="1">
                <a:solidFill>
                  <a:srgbClr val="000000"/>
                </a:solidFill>
                <a:latin typeface="Arial Narrow"/>
              </a:rPr>
              <a:t>Vitibanque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et Franchise &amp; Vous dans des proportions proches de celles de l’inflation 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+ introduction d’un différentiel entre tarif Carte DI et Carte DD dans l’équipement du forfait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Objectifs visés par la révision tarifaire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Absorber l’inflation tout en nous maintenant proches des standards des autres CE et de nos concurrents</a:t>
            </a:r>
            <a:r>
              <a:rPr lang="fr-FR" sz="12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. 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à"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Adosser la tarification des forfaits « sans carte » à celle de nos forfaits avec carte pour inciter à l’équipement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Induire un léger surcoût de l’équipement Carte DI par rapport à DD pour inciter à équiper en carte à DD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</a:pPr>
            <a:endParaRPr lang="fr-FR" sz="800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algn="ctr">
              <a:defRPr/>
            </a:pPr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sym typeface="Wingdings" panose="05000000000000000000" pitchFamily="2" charset="2"/>
              </a:rPr>
              <a:t>Gain de PNB attendu  +207 K€</a:t>
            </a: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AE4A2B-E292-0804-6F8F-231097C068FE}"/>
              </a:ext>
            </a:extLst>
          </p:cNvPr>
          <p:cNvSpPr/>
          <p:nvPr/>
        </p:nvSpPr>
        <p:spPr>
          <a:xfrm>
            <a:off x="1410114" y="4154458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Labelis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Libre Convergence, Franchise &amp; Vous,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Vitibanque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sans carte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0C2DE7-2FF1-8FBD-DC33-7D70A19B7D7D}"/>
              </a:ext>
            </a:extLst>
          </p:cNvPr>
          <p:cNvSpPr/>
          <p:nvPr/>
        </p:nvSpPr>
        <p:spPr>
          <a:xfrm>
            <a:off x="8553157" y="4154458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26 € à 27,50 € TTC /mois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68AE220-70F5-D104-641A-E6F72DE33D85}"/>
              </a:ext>
            </a:extLst>
          </p:cNvPr>
          <p:cNvSpPr/>
          <p:nvPr/>
        </p:nvSpPr>
        <p:spPr>
          <a:xfrm>
            <a:off x="1410114" y="4529168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Labelis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Libre Convergence, Franchise &amp; Vous,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Vitibanque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Visa business DI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41AE99-7B38-C2A5-C6F0-34D2B949D6D6}"/>
              </a:ext>
            </a:extLst>
          </p:cNvPr>
          <p:cNvSpPr/>
          <p:nvPr/>
        </p:nvSpPr>
        <p:spPr>
          <a:xfrm>
            <a:off x="8553157" y="4529168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26 € à 28 € TTC / mois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12BA179-D392-6524-1C2F-02979A08F25F}"/>
              </a:ext>
            </a:extLst>
          </p:cNvPr>
          <p:cNvSpPr/>
          <p:nvPr/>
        </p:nvSpPr>
        <p:spPr>
          <a:xfrm>
            <a:off x="1410114" y="5211891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Labelis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Libre Convergence, Franchise &amp; Vous,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Vitibanque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Visa Gold business DI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91A94F-8C43-43D0-1DDB-BA95D32A17F6}"/>
              </a:ext>
            </a:extLst>
          </p:cNvPr>
          <p:cNvSpPr/>
          <p:nvPr/>
        </p:nvSpPr>
        <p:spPr>
          <a:xfrm>
            <a:off x="8553157" y="5211891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31 € à 33 € TTC / mois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1723E7-9337-1734-3CDB-86F8C790EF21}"/>
              </a:ext>
            </a:extLst>
          </p:cNvPr>
          <p:cNvSpPr/>
          <p:nvPr/>
        </p:nvSpPr>
        <p:spPr>
          <a:xfrm>
            <a:off x="1410114" y="5504368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Labelis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Libre Convergence, Franchise &amp; Vous,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Vitibanque</a:t>
            </a:r>
            <a:r>
              <a:rPr kumimoji="0" lang="fr-FR" sz="15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</a:t>
            </a: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Visa Gold business DD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7F103B-EA95-82EE-4BC2-258F570E37DC}"/>
              </a:ext>
            </a:extLst>
          </p:cNvPr>
          <p:cNvSpPr/>
          <p:nvPr/>
        </p:nvSpPr>
        <p:spPr>
          <a:xfrm>
            <a:off x="8553157" y="5504368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31 € à 32,50 € TTC / mois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4A1EC9-9998-6C60-A66A-7527E6239E27}"/>
              </a:ext>
            </a:extLst>
          </p:cNvPr>
          <p:cNvSpPr/>
          <p:nvPr/>
        </p:nvSpPr>
        <p:spPr>
          <a:xfrm>
            <a:off x="1410114" y="5923901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Labelis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Libre Convergence, Franchise &amp; Vous,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Vitibanque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Visa Platinum DD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326D77-58BE-4238-D244-71D8F6364FB5}"/>
              </a:ext>
            </a:extLst>
          </p:cNvPr>
          <p:cNvSpPr/>
          <p:nvPr/>
        </p:nvSpPr>
        <p:spPr>
          <a:xfrm>
            <a:off x="8553157" y="5923901"/>
            <a:ext cx="3038621" cy="298353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Maintien à 35 € TTC / mois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2755BFC-BCCA-FCCC-B4D4-0914A4E991A5}"/>
              </a:ext>
            </a:extLst>
          </p:cNvPr>
          <p:cNvSpPr/>
          <p:nvPr/>
        </p:nvSpPr>
        <p:spPr>
          <a:xfrm>
            <a:off x="1410114" y="4820960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Labelis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Libre Convergence, Franchise &amp; Vous, </a:t>
            </a:r>
            <a:r>
              <a:rPr kumimoji="0" lang="fr-FR" sz="1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Vitibanque</a:t>
            </a:r>
            <a:r>
              <a: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Visa business DD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6231CCA-FC99-4F3F-27C5-038E77E8BE85}"/>
              </a:ext>
            </a:extLst>
          </p:cNvPr>
          <p:cNvSpPr/>
          <p:nvPr/>
        </p:nvSpPr>
        <p:spPr>
          <a:xfrm>
            <a:off x="8553157" y="4820960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26 € à 27,50 € TTC / mois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7AA9EC19-3D1B-4559-5E3D-B45FFC76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218" y="848141"/>
            <a:ext cx="2277564" cy="514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2816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1. Evolutions tarifaires sur le Marché des Pros, Agri-Viti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1’/5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D0FC12-EF7B-09ED-2449-39BDFE32BB32}"/>
              </a:ext>
            </a:extLst>
          </p:cNvPr>
          <p:cNvSpPr/>
          <p:nvPr/>
        </p:nvSpPr>
        <p:spPr>
          <a:xfrm>
            <a:off x="379061" y="1070934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Les forfaits Pros 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15BDB6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(p.6 de la plaquette)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: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2E328D-B60F-A87C-77F1-568F14485EDD}"/>
              </a:ext>
            </a:extLst>
          </p:cNvPr>
          <p:cNvSpPr/>
          <p:nvPr/>
        </p:nvSpPr>
        <p:spPr>
          <a:xfrm rot="16200000">
            <a:off x="-1898537" y="3653121"/>
            <a:ext cx="4894354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7AA9EC19-3D1B-4559-5E3D-B45FFC76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218" y="848141"/>
            <a:ext cx="2277564" cy="514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ED89F5-4B16-9737-449F-5A1A69103B4B}"/>
              </a:ext>
            </a:extLst>
          </p:cNvPr>
          <p:cNvSpPr/>
          <p:nvPr/>
        </p:nvSpPr>
        <p:spPr>
          <a:xfrm>
            <a:off x="1020737" y="1693837"/>
            <a:ext cx="10518224" cy="435129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7E9A3EB-3153-1542-F0D8-E494BDF033C0}"/>
              </a:ext>
            </a:extLst>
          </p:cNvPr>
          <p:cNvSpPr txBox="1"/>
          <p:nvPr/>
        </p:nvSpPr>
        <p:spPr>
          <a:xfrm>
            <a:off x="1055572" y="1743996"/>
            <a:ext cx="104833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Impacts sur l’ajout de l’option à CE net Remises / CE net EDI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: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  <a:r>
              <a:rPr lang="fr-FR" sz="1600" dirty="0">
                <a:solidFill>
                  <a:srgbClr val="000000"/>
                </a:solidFill>
                <a:latin typeface="Arial Narrow"/>
              </a:rPr>
              <a:t>l’abonnement à CE net Comptes hors forfait augmentant de 8,50 € à 9,50 € (</a:t>
            </a:r>
            <a:r>
              <a:rPr lang="fr-FR" sz="1600" i="1" dirty="0" err="1">
                <a:solidFill>
                  <a:srgbClr val="000000"/>
                </a:solidFill>
                <a:latin typeface="Arial Narrow"/>
              </a:rPr>
              <a:t>cf</a:t>
            </a:r>
            <a:r>
              <a:rPr lang="fr-FR" sz="1600" i="1" dirty="0">
                <a:solidFill>
                  <a:srgbClr val="000000"/>
                </a:solidFill>
                <a:latin typeface="Arial Narrow"/>
              </a:rPr>
              <a:t> dia 10</a:t>
            </a:r>
            <a:r>
              <a:rPr lang="fr-FR" sz="1600" dirty="0">
                <a:solidFill>
                  <a:srgbClr val="000000"/>
                </a:solidFill>
                <a:latin typeface="Arial Narrow"/>
              </a:rPr>
              <a:t>), afin de respecter les règles édictées par le rapport </a:t>
            </a:r>
            <a:r>
              <a:rPr lang="fr-FR" sz="1600" dirty="0" err="1">
                <a:solidFill>
                  <a:srgbClr val="000000"/>
                </a:solidFill>
                <a:latin typeface="Arial Narrow"/>
              </a:rPr>
              <a:t>Pauget</a:t>
            </a:r>
            <a:r>
              <a:rPr lang="fr-FR" sz="1600" dirty="0">
                <a:solidFill>
                  <a:srgbClr val="000000"/>
                </a:solidFill>
                <a:latin typeface="Arial Narrow"/>
              </a:rPr>
              <a:t>-Constant, le surplus occasionné par l’ajout de l’abonnement CE net Remises ou CE net EDI dans le cadre d’un forfait va devoir être revu à la baisse dans les mêmes proportions.   </a:t>
            </a: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68CFA2-B0D8-6691-B696-B214D4A11460}"/>
              </a:ext>
            </a:extLst>
          </p:cNvPr>
          <p:cNvSpPr/>
          <p:nvPr/>
        </p:nvSpPr>
        <p:spPr>
          <a:xfrm>
            <a:off x="1246485" y="5334017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Surplus au Forfait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(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Labelis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LCE, Franchise,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Vitibanque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)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avec option abonnement CE net Remises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CD736C-5AA3-1975-ECF0-1D37E997EE15}"/>
              </a:ext>
            </a:extLst>
          </p:cNvPr>
          <p:cNvSpPr/>
          <p:nvPr/>
        </p:nvSpPr>
        <p:spPr>
          <a:xfrm>
            <a:off x="8389528" y="5334017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14,50 € à 13,50 € TTC / mois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7E5EA869-C0E5-43F5-A0A9-1ADA8405B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741" y="2549149"/>
            <a:ext cx="7576457" cy="189706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3758B9F9-1232-C042-1926-5806ECB04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7350" y="4446299"/>
            <a:ext cx="5443969" cy="817715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8474804A-587B-7538-94EF-0DAD6958A9C0}"/>
              </a:ext>
            </a:extLst>
          </p:cNvPr>
          <p:cNvSpPr/>
          <p:nvPr/>
        </p:nvSpPr>
        <p:spPr>
          <a:xfrm>
            <a:off x="1246485" y="5665775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Surplus au Forfait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(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Labelis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LCE,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Franchise,Vitibanque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)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avec option abonnement CE net EDI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353C734-0874-6222-D589-FC181287CB32}"/>
              </a:ext>
            </a:extLst>
          </p:cNvPr>
          <p:cNvSpPr/>
          <p:nvPr/>
        </p:nvSpPr>
        <p:spPr>
          <a:xfrm>
            <a:off x="8389528" y="5665775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46,50 € à 45,50 € TTC / mois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E7CF5298-875D-A8E9-FC86-120EB18109CC}"/>
              </a:ext>
            </a:extLst>
          </p:cNvPr>
          <p:cNvSpPr txBox="1"/>
          <p:nvPr/>
        </p:nvSpPr>
        <p:spPr>
          <a:xfrm>
            <a:off x="6634256" y="3242450"/>
            <a:ext cx="315185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9,50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756AEAB-CF3F-513A-FCFD-7436A1E5E86F}"/>
              </a:ext>
            </a:extLst>
          </p:cNvPr>
          <p:cNvSpPr txBox="1"/>
          <p:nvPr/>
        </p:nvSpPr>
        <p:spPr>
          <a:xfrm>
            <a:off x="4860759" y="3753852"/>
            <a:ext cx="331052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13,50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40782DA-2808-A596-CC31-E3D54F0E7C5A}"/>
              </a:ext>
            </a:extLst>
          </p:cNvPr>
          <p:cNvSpPr txBox="1"/>
          <p:nvPr/>
        </p:nvSpPr>
        <p:spPr>
          <a:xfrm>
            <a:off x="6335766" y="3916964"/>
            <a:ext cx="1540366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23 € - 9,50 € = 13,50 €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35482AE-7888-34C7-4505-BDC93AF0F511}"/>
              </a:ext>
            </a:extLst>
          </p:cNvPr>
          <p:cNvSpPr txBox="1"/>
          <p:nvPr/>
        </p:nvSpPr>
        <p:spPr>
          <a:xfrm>
            <a:off x="7105949" y="4239312"/>
            <a:ext cx="315185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9,50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E5197EB-0312-61B3-09EF-85FDDA803C0B}"/>
              </a:ext>
            </a:extLst>
          </p:cNvPr>
          <p:cNvSpPr txBox="1"/>
          <p:nvPr/>
        </p:nvSpPr>
        <p:spPr>
          <a:xfrm>
            <a:off x="7831853" y="4248303"/>
            <a:ext cx="452074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45,50 €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E1CBDD2D-ACB3-28EB-CFC7-0B0F041FF247}"/>
              </a:ext>
            </a:extLst>
          </p:cNvPr>
          <p:cNvSpPr txBox="1"/>
          <p:nvPr/>
        </p:nvSpPr>
        <p:spPr>
          <a:xfrm>
            <a:off x="6791848" y="4636197"/>
            <a:ext cx="559769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050" b="1" dirty="0"/>
              <a:t>9,50 €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4D782929-C0A7-3A0A-CC49-5DA9401633E5}"/>
              </a:ext>
            </a:extLst>
          </p:cNvPr>
          <p:cNvSpPr txBox="1"/>
          <p:nvPr/>
        </p:nvSpPr>
        <p:spPr>
          <a:xfrm>
            <a:off x="6610969" y="4985948"/>
            <a:ext cx="77457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000" b="1" dirty="0"/>
              <a:t>0 </a:t>
            </a:r>
            <a:r>
              <a:rPr lang="fr-FR" sz="600" dirty="0"/>
              <a:t>puisqu’intégré</a:t>
            </a:r>
            <a:endParaRPr lang="fr-FR" sz="1000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7B8F7A37-A53A-6290-2F1E-A6C6744D9B5A}"/>
              </a:ext>
            </a:extLst>
          </p:cNvPr>
          <p:cNvSpPr txBox="1"/>
          <p:nvPr/>
        </p:nvSpPr>
        <p:spPr>
          <a:xfrm>
            <a:off x="7502747" y="4966739"/>
            <a:ext cx="788999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500" dirty="0"/>
              <a:t>23-9,50 = </a:t>
            </a:r>
            <a:r>
              <a:rPr lang="fr-FR" sz="800" b="1" dirty="0"/>
              <a:t>13,50€</a:t>
            </a:r>
            <a:endParaRPr lang="fr-FR" sz="800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0F65FCA2-5F30-2523-AD9F-CD7568081AE1}"/>
              </a:ext>
            </a:extLst>
          </p:cNvPr>
          <p:cNvSpPr txBox="1"/>
          <p:nvPr/>
        </p:nvSpPr>
        <p:spPr>
          <a:xfrm>
            <a:off x="8403867" y="4969179"/>
            <a:ext cx="886781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dirty="0"/>
              <a:t>55-9,50 = </a:t>
            </a:r>
            <a:r>
              <a:rPr lang="fr-FR" sz="900" b="1" dirty="0"/>
              <a:t>45,50€</a:t>
            </a:r>
            <a:endParaRPr lang="fr-FR" sz="900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68491CE-33D4-5B74-2A70-0EF43A01A955}"/>
              </a:ext>
            </a:extLst>
          </p:cNvPr>
          <p:cNvSpPr txBox="1"/>
          <p:nvPr/>
        </p:nvSpPr>
        <p:spPr>
          <a:xfrm>
            <a:off x="7516927" y="4593334"/>
            <a:ext cx="853119" cy="33855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fr-FR" sz="1000" b="1" dirty="0"/>
              <a:t>23 € </a:t>
            </a:r>
          </a:p>
          <a:p>
            <a:pPr algn="ctr"/>
            <a:r>
              <a:rPr lang="fr-FR" sz="600" dirty="0"/>
              <a:t>dont 9,50€ de </a:t>
            </a:r>
            <a:r>
              <a:rPr lang="fr-FR" sz="600" dirty="0" err="1"/>
              <a:t>CeNet</a:t>
            </a:r>
            <a:r>
              <a:rPr lang="fr-FR" sz="600" dirty="0"/>
              <a:t> Comptes</a:t>
            </a:r>
            <a:endParaRPr lang="fr-FR" sz="1000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C787D756-DD69-88CB-D88A-630775B7C905}"/>
              </a:ext>
            </a:extLst>
          </p:cNvPr>
          <p:cNvSpPr txBox="1"/>
          <p:nvPr/>
        </p:nvSpPr>
        <p:spPr>
          <a:xfrm>
            <a:off x="8403867" y="4594452"/>
            <a:ext cx="853119" cy="33855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fr-FR" sz="1000" b="1" dirty="0"/>
              <a:t>55 € </a:t>
            </a:r>
          </a:p>
          <a:p>
            <a:pPr algn="ctr"/>
            <a:r>
              <a:rPr lang="fr-FR" sz="600" dirty="0"/>
              <a:t>dont 9,50€ de </a:t>
            </a:r>
            <a:r>
              <a:rPr lang="fr-FR" sz="600" dirty="0" err="1"/>
              <a:t>CeNet</a:t>
            </a:r>
            <a:r>
              <a:rPr lang="fr-FR" sz="600" dirty="0"/>
              <a:t> Comptes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92695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1. Evolutions tarifaires sur le Marché des Pros, Agri-Viti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2/5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D0FC12-EF7B-09ED-2449-39BDFE32BB32}"/>
              </a:ext>
            </a:extLst>
          </p:cNvPr>
          <p:cNvSpPr/>
          <p:nvPr/>
        </p:nvSpPr>
        <p:spPr>
          <a:xfrm>
            <a:off x="379061" y="1070934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Les forfaits </a:t>
            </a: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Auto-Entrepreneur &amp; SCI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 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15BDB6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(p.6 &amp; 7 de la plaquette)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: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2689357-1340-113D-1D0A-1E49CB29074D}"/>
              </a:ext>
            </a:extLst>
          </p:cNvPr>
          <p:cNvSpPr/>
          <p:nvPr/>
        </p:nvSpPr>
        <p:spPr>
          <a:xfrm>
            <a:off x="1184366" y="2599766"/>
            <a:ext cx="10518224" cy="378794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2E328D-B60F-A87C-77F1-568F14485EDD}"/>
              </a:ext>
            </a:extLst>
          </p:cNvPr>
          <p:cNvSpPr/>
          <p:nvPr/>
        </p:nvSpPr>
        <p:spPr>
          <a:xfrm rot="16200000">
            <a:off x="-1345331" y="4206326"/>
            <a:ext cx="3787944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7AA9EC19-3D1B-4559-5E3D-B45FFC76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026" y="845262"/>
            <a:ext cx="2277564" cy="514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1750CB-E5AB-F58D-69FA-CAB87D692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746" y="1626418"/>
            <a:ext cx="4943475" cy="600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C6FA7A-C33B-2EB5-FD30-27C719F01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478" y="1626418"/>
            <a:ext cx="4981575" cy="600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4B79234-8D9C-87B6-87D6-9F68121A053D}"/>
              </a:ext>
            </a:extLst>
          </p:cNvPr>
          <p:cNvSpPr txBox="1"/>
          <p:nvPr/>
        </p:nvSpPr>
        <p:spPr>
          <a:xfrm>
            <a:off x="1219201" y="2717974"/>
            <a:ext cx="104833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Ce qui change au 1</a:t>
            </a:r>
            <a:r>
              <a:rPr lang="fr-FR" b="1" u="sng" baseline="30000" dirty="0">
                <a:solidFill>
                  <a:srgbClr val="000000"/>
                </a:solidFill>
                <a:latin typeface="Arial Narrow"/>
              </a:rPr>
              <a:t>er</a:t>
            </a:r>
            <a:r>
              <a:rPr lang="fr-FR" b="1" u="sng" dirty="0">
                <a:solidFill>
                  <a:srgbClr val="000000"/>
                </a:solidFill>
                <a:latin typeface="Arial Narrow"/>
              </a:rPr>
              <a:t> janvier 2024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: augmentation de la cotisation mensuelle de ces 2 forfaits 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dans des proportions proches de celles de l’inflation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Objectif visé par la révision tarifaire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Absorber l’inflation tout en restant positionnés par rapport à nos concurrents</a:t>
            </a:r>
            <a:r>
              <a:rPr lang="fr-FR" sz="12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.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endParaRPr lang="fr-FR" sz="1200" i="1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marL="742950" lvl="1" indent="-285750" algn="ctr">
              <a:buFont typeface="Wingdings" panose="05000000000000000000" pitchFamily="2" charset="2"/>
              <a:buChar char="à"/>
              <a:defRPr/>
            </a:pPr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sym typeface="Wingdings" panose="05000000000000000000" pitchFamily="2" charset="2"/>
              </a:rPr>
              <a:t>Gain de PNB attendu  +46 K€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sym typeface="Wingdings" panose="05000000000000000000" pitchFamily="2" charset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1FD2C5-2232-7EF3-929C-9B94E68F66D1}"/>
              </a:ext>
            </a:extLst>
          </p:cNvPr>
          <p:cNvSpPr txBox="1"/>
          <p:nvPr/>
        </p:nvSpPr>
        <p:spPr>
          <a:xfrm>
            <a:off x="5483586" y="155215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*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31EB7E-ED99-3864-9E4A-DB7ED553FCE0}"/>
              </a:ext>
            </a:extLst>
          </p:cNvPr>
          <p:cNvSpPr txBox="1"/>
          <p:nvPr/>
        </p:nvSpPr>
        <p:spPr>
          <a:xfrm>
            <a:off x="1602999" y="2312622"/>
            <a:ext cx="4980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dirty="0"/>
              <a:t>* remplacée par nouvelle offre Freelance – stock maintenu (pas de transformation)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3AF5BF-46A7-F2D1-87D3-ED3F2D2EA25D}"/>
              </a:ext>
            </a:extLst>
          </p:cNvPr>
          <p:cNvSpPr/>
          <p:nvPr/>
        </p:nvSpPr>
        <p:spPr>
          <a:xfrm>
            <a:off x="1663337" y="4976729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Auto-Entrepreneur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sans carte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A35FDD-4ECA-2290-A94C-8E1EFEE1CE50}"/>
              </a:ext>
            </a:extLst>
          </p:cNvPr>
          <p:cNvSpPr/>
          <p:nvPr/>
        </p:nvSpPr>
        <p:spPr>
          <a:xfrm>
            <a:off x="8813074" y="4976729"/>
            <a:ext cx="2586446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12 € à 12,50 € /mois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E89062-CF25-4EE6-AD80-D2E172CE5EA0}"/>
              </a:ext>
            </a:extLst>
          </p:cNvPr>
          <p:cNvSpPr/>
          <p:nvPr/>
        </p:nvSpPr>
        <p:spPr>
          <a:xfrm>
            <a:off x="1663337" y="5459686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SCI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sans carte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C23997-C312-EF2D-8361-747623835250}"/>
              </a:ext>
            </a:extLst>
          </p:cNvPr>
          <p:cNvSpPr/>
          <p:nvPr/>
        </p:nvSpPr>
        <p:spPr>
          <a:xfrm>
            <a:off x="8813074" y="5459686"/>
            <a:ext cx="2586446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12 € à 12,50 € /mois</a:t>
            </a:r>
          </a:p>
        </p:txBody>
      </p:sp>
    </p:spTree>
    <p:extLst>
      <p:ext uri="{BB962C8B-B14F-4D97-AF65-F5344CB8AC3E}">
        <p14:creationId xmlns:p14="http://schemas.microsoft.com/office/powerpoint/2010/main" val="292047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1. Evolutions tarifaires sur le Marché des Pros, Agri-Viti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3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/5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1F82AC-807E-E91A-AE88-79B06CF8DCBC}"/>
              </a:ext>
            </a:extLst>
          </p:cNvPr>
          <p:cNvSpPr/>
          <p:nvPr/>
        </p:nvSpPr>
        <p:spPr>
          <a:xfrm>
            <a:off x="1184366" y="2207241"/>
            <a:ext cx="10518224" cy="38800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D4073D-60D7-7299-8999-0DC204353432}"/>
              </a:ext>
            </a:extLst>
          </p:cNvPr>
          <p:cNvSpPr/>
          <p:nvPr/>
        </p:nvSpPr>
        <p:spPr>
          <a:xfrm>
            <a:off x="342852" y="1204621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Les frais de tenue de compte - hors forfait </a:t>
            </a:r>
            <a:r>
              <a:rPr lang="fr-FR" sz="1100" i="1" dirty="0">
                <a:solidFill>
                  <a:srgbClr val="15BDB6"/>
                </a:solidFill>
                <a:latin typeface="Montserrat Black" panose="00000A00000000000000" pitchFamily="2" charset="0"/>
              </a:rPr>
              <a:t>(p.9 de la plaquette) </a:t>
            </a: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:</a:t>
            </a:r>
            <a:endParaRPr lang="fr-FR" b="1" i="1" dirty="0">
              <a:solidFill>
                <a:srgbClr val="0070C0"/>
              </a:solidFill>
              <a:latin typeface="Arial Narrow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CC9647-E0AC-ADB5-8ECC-F01927E04670}"/>
              </a:ext>
            </a:extLst>
          </p:cNvPr>
          <p:cNvSpPr/>
          <p:nvPr/>
        </p:nvSpPr>
        <p:spPr>
          <a:xfrm rot="16200000">
            <a:off x="-1391386" y="3851171"/>
            <a:ext cx="3880051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7B39D7D-0840-8606-2A43-65FF88FAE4A4}"/>
              </a:ext>
            </a:extLst>
          </p:cNvPr>
          <p:cNvSpPr txBox="1"/>
          <p:nvPr/>
        </p:nvSpPr>
        <p:spPr>
          <a:xfrm>
            <a:off x="1219201" y="2264228"/>
            <a:ext cx="104833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Ce qui change au 1</a:t>
            </a:r>
            <a:r>
              <a:rPr lang="fr-FR" b="1" u="sng" baseline="30000" dirty="0">
                <a:solidFill>
                  <a:srgbClr val="000000"/>
                </a:solidFill>
                <a:latin typeface="Arial Narrow"/>
              </a:rPr>
              <a:t>er</a:t>
            </a:r>
            <a:r>
              <a:rPr lang="fr-FR" b="1" u="sng" dirty="0">
                <a:solidFill>
                  <a:srgbClr val="000000"/>
                </a:solidFill>
                <a:latin typeface="Arial Narrow"/>
              </a:rPr>
              <a:t> janvier 2024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: augmentation de ces frais de tenue de compte hors forfait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dans des proportions proches de celles de l’inflation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Objectifs visés par la révision tarifaire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Absorber l’inflation tout en nous maintenant proches des standards des autres CE et de nos concurrents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Rester en conformité avec le rapport </a:t>
            </a:r>
            <a:r>
              <a:rPr lang="fr-FR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Pauget</a:t>
            </a: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-Constant </a:t>
            </a:r>
            <a:r>
              <a:rPr lang="fr-FR" sz="14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(</a:t>
            </a:r>
            <a:r>
              <a:rPr lang="fr-FR" sz="1400" i="1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cf</a:t>
            </a:r>
            <a:r>
              <a:rPr lang="fr-FR" sz="14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</a:t>
            </a:r>
            <a:r>
              <a:rPr lang="fr-FR" sz="1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∑ des composantes unitaires forfait doit être &gt; tarif forfait)</a:t>
            </a: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à"/>
              <a:defRPr/>
            </a:pPr>
            <a:r>
              <a:rPr lang="fr-FR" b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Inciter les clients Pros à s’équiper en forfaits, </a:t>
            </a:r>
            <a:r>
              <a:rPr lang="fr-FR" b="1" dirty="0">
                <a:solidFill>
                  <a:srgbClr val="00B050"/>
                </a:solidFill>
                <a:latin typeface="Arial Narrow"/>
                <a:sym typeface="Wingdings" panose="05000000000000000000" pitchFamily="2" charset="2"/>
              </a:rPr>
              <a:t>les frais de tenue de compte étant intégrés à la cotisation</a:t>
            </a:r>
            <a:endParaRPr lang="fr-FR" b="1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à"/>
              <a:defRPr/>
            </a:pPr>
            <a:endParaRPr lang="fr-FR" b="1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algn="ctr">
              <a:defRPr/>
            </a:pPr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sym typeface="Wingdings" panose="05000000000000000000" pitchFamily="2" charset="2"/>
              </a:rPr>
              <a:t>Gain de PNB attendu  +11 K€</a:t>
            </a: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B5962A-1E7C-2DCC-9FE8-F605DC286EDC}"/>
              </a:ext>
            </a:extLst>
          </p:cNvPr>
          <p:cNvSpPr/>
          <p:nvPr/>
        </p:nvSpPr>
        <p:spPr>
          <a:xfrm>
            <a:off x="1663337" y="5158468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Frais de tenue de compte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HORS FORFAIT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130CBC-7B13-6346-1D69-4614DB635F27}"/>
              </a:ext>
            </a:extLst>
          </p:cNvPr>
          <p:cNvSpPr/>
          <p:nvPr/>
        </p:nvSpPr>
        <p:spPr>
          <a:xfrm>
            <a:off x="8813074" y="5158468"/>
            <a:ext cx="2586446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Passent de 57 € à 60 € / trim.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F95FA83-8CF7-FB06-1EE2-6BD1EA0D8C69}"/>
              </a:ext>
            </a:extLst>
          </p:cNvPr>
          <p:cNvSpPr/>
          <p:nvPr/>
        </p:nvSpPr>
        <p:spPr>
          <a:xfrm>
            <a:off x="1663337" y="5535663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Frais de tenue de compte SCI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HORS FORFAIT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E2102F0-4B60-906D-CC9F-498B5438499C}"/>
              </a:ext>
            </a:extLst>
          </p:cNvPr>
          <p:cNvSpPr/>
          <p:nvPr/>
        </p:nvSpPr>
        <p:spPr>
          <a:xfrm>
            <a:off x="8813074" y="5535663"/>
            <a:ext cx="2586446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Passent de 34 € à 36 € / trim.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34036E08-38EC-370B-86D1-78DD1D425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3925" y="1201994"/>
            <a:ext cx="882831" cy="313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E452500-DCF5-27E9-3E33-C59FB2316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384" y="1256702"/>
            <a:ext cx="2603454" cy="192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9FE6C4B-33E9-7939-2921-CB135AE89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013" y="1630914"/>
            <a:ext cx="5076825" cy="371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8472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1. Evolutions tarifaires sur le Marché des Pros, Agri-Viti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4/5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CD9B7F2-2810-3CE7-F726-893DDFEB2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481" y="975290"/>
            <a:ext cx="2609850" cy="209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47A8B6-D4E7-C686-9D41-3E9992BAB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990" y="916259"/>
            <a:ext cx="957262" cy="323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CCDB14B-5025-5AAC-4090-DC8F8B4B801F}"/>
              </a:ext>
            </a:extLst>
          </p:cNvPr>
          <p:cNvSpPr/>
          <p:nvPr/>
        </p:nvSpPr>
        <p:spPr>
          <a:xfrm>
            <a:off x="1184366" y="2264228"/>
            <a:ext cx="10518224" cy="3823063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4C7D5-FBF7-31E8-3121-6F076C3957D8}"/>
              </a:ext>
            </a:extLst>
          </p:cNvPr>
          <p:cNvSpPr/>
          <p:nvPr/>
        </p:nvSpPr>
        <p:spPr>
          <a:xfrm>
            <a:off x="456063" y="986112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L’abonnement DEI PRO - hors forfait </a:t>
            </a:r>
            <a:r>
              <a:rPr lang="fr-FR" sz="1100" i="1" dirty="0">
                <a:solidFill>
                  <a:srgbClr val="15BDB6"/>
                </a:solidFill>
                <a:latin typeface="Montserrat Black" panose="00000A00000000000000" pitchFamily="2" charset="0"/>
              </a:rPr>
              <a:t>(p.20 de la plaquette) </a:t>
            </a: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:</a:t>
            </a:r>
            <a:endParaRPr lang="fr-FR" b="1" i="1" dirty="0">
              <a:solidFill>
                <a:srgbClr val="0070C0"/>
              </a:solidFill>
              <a:latin typeface="Arial Narrow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672E21-B02B-BAC2-8D67-1D4F5BB80387}"/>
              </a:ext>
            </a:extLst>
          </p:cNvPr>
          <p:cNvSpPr/>
          <p:nvPr/>
        </p:nvSpPr>
        <p:spPr>
          <a:xfrm rot="16200000">
            <a:off x="-1362892" y="3879667"/>
            <a:ext cx="3823061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5DEDD21-F305-C33A-24D1-A4AAED8F2631}"/>
              </a:ext>
            </a:extLst>
          </p:cNvPr>
          <p:cNvSpPr txBox="1"/>
          <p:nvPr/>
        </p:nvSpPr>
        <p:spPr>
          <a:xfrm>
            <a:off x="1219201" y="2264228"/>
            <a:ext cx="104833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Ce qui change au 1</a:t>
            </a:r>
            <a:r>
              <a:rPr lang="fr-FR" b="1" u="sng" baseline="30000" dirty="0">
                <a:solidFill>
                  <a:srgbClr val="000000"/>
                </a:solidFill>
                <a:latin typeface="Arial Narrow"/>
              </a:rPr>
              <a:t>er</a:t>
            </a:r>
            <a:r>
              <a:rPr lang="fr-FR" b="1" u="sng" dirty="0">
                <a:solidFill>
                  <a:srgbClr val="000000"/>
                </a:solidFill>
                <a:latin typeface="Arial Narrow"/>
              </a:rPr>
              <a:t> janvier 2024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: augmentation de la cotisation mensuelle de l’abonnement DEI PRO et de CE Net Comptes hors forfait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dans des proportions allant au-delà de celles de l’inflation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Objectifs visés par la révision tarifaire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Absorber l’inflation tout en nous maintenant proches des standards des autres CE et de nos concurrents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Rester en conformité avec le rapport </a:t>
            </a:r>
            <a:r>
              <a:rPr lang="fr-FR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Pauget</a:t>
            </a: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-Constant </a:t>
            </a:r>
            <a:r>
              <a:rPr lang="fr-FR" sz="14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(</a:t>
            </a:r>
            <a:r>
              <a:rPr lang="fr-FR" sz="1400" i="1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cf</a:t>
            </a:r>
            <a:r>
              <a:rPr lang="fr-FR" sz="14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</a:t>
            </a:r>
            <a:r>
              <a:rPr lang="fr-FR" sz="1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∑ des composantes unitaires forfait doit être &gt; tarif forfait)</a:t>
            </a: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b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Inciter les clients Pros et Associations à s’équiper en forfaits, </a:t>
            </a:r>
            <a:r>
              <a:rPr lang="fr-FR" b="1" dirty="0">
                <a:solidFill>
                  <a:srgbClr val="00B050"/>
                </a:solidFill>
                <a:latin typeface="Arial Narrow"/>
                <a:sym typeface="Wingdings" panose="05000000000000000000" pitchFamily="2" charset="2"/>
              </a:rPr>
              <a:t>l’abonnement de banque à distance y étant intégré.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Aligner les frais de CE Net Comptes sur ceux de DEI PRO</a:t>
            </a:r>
          </a:p>
          <a:p>
            <a:pPr lvl="1" algn="just">
              <a:defRPr/>
            </a:pPr>
            <a:endParaRPr lang="fr-F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sym typeface="Wingdings" panose="05000000000000000000" pitchFamily="2" charset="2"/>
            </a:endParaRPr>
          </a:p>
          <a:p>
            <a:pPr lvl="1" algn="ctr">
              <a:defRPr/>
            </a:pPr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sym typeface="Wingdings" panose="05000000000000000000" pitchFamily="2" charset="2"/>
              </a:rPr>
              <a:t>Gain de PNB attendu  +10 K€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sym typeface="Wingdings" panose="05000000000000000000" pitchFamily="2" charset="2"/>
            </a:endParaRPr>
          </a:p>
          <a:p>
            <a:pPr lvl="1" algn="just">
              <a:defRPr/>
            </a:pP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B584F1-2338-701B-5078-5F239A42091F}"/>
              </a:ext>
            </a:extLst>
          </p:cNvPr>
          <p:cNvSpPr/>
          <p:nvPr/>
        </p:nvSpPr>
        <p:spPr>
          <a:xfrm>
            <a:off x="1663337" y="5567766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Abonnement DEI PRO / CE Net Comptes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HORS FORFAIT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F009B6-DED5-EBFD-1222-5D47931F37B8}"/>
              </a:ext>
            </a:extLst>
          </p:cNvPr>
          <p:cNvSpPr/>
          <p:nvPr/>
        </p:nvSpPr>
        <p:spPr>
          <a:xfrm>
            <a:off x="8813074" y="5567766"/>
            <a:ext cx="2586446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8,50 € à 9,50 € / mois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FDD2F7A-F8E1-D283-1F4E-D325EE06F293}"/>
              </a:ext>
            </a:extLst>
          </p:cNvPr>
          <p:cNvSpPr txBox="1"/>
          <p:nvPr/>
        </p:nvSpPr>
        <p:spPr>
          <a:xfrm>
            <a:off x="10114883" y="2050966"/>
            <a:ext cx="16466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i="1" dirty="0">
                <a:solidFill>
                  <a:prstClr val="white">
                    <a:lumMod val="50000"/>
                  </a:prstClr>
                </a:solidFill>
                <a:latin typeface="Arial Narrow"/>
              </a:rPr>
              <a:t>(1) Hors coût du fournisseur d’accès internet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D61DA53-D39F-9D72-3CBA-6441089CB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4815" y="1331118"/>
            <a:ext cx="5057775" cy="666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8032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1. Evolutions tarifaires sur le Marché des Pros, Agri-Viti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5/5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9B4F016-8ED1-E60C-9E50-974C4B5916FB}"/>
              </a:ext>
            </a:extLst>
          </p:cNvPr>
          <p:cNvSpPr/>
          <p:nvPr/>
        </p:nvSpPr>
        <p:spPr>
          <a:xfrm>
            <a:off x="1184366" y="1671462"/>
            <a:ext cx="10518224" cy="441582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85F085-3944-D7E2-A020-7D2256F5B149}"/>
              </a:ext>
            </a:extLst>
          </p:cNvPr>
          <p:cNvSpPr/>
          <p:nvPr/>
        </p:nvSpPr>
        <p:spPr>
          <a:xfrm>
            <a:off x="456063" y="1088982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Le prix des cartes à l’unité - hors forfait </a:t>
            </a:r>
            <a:r>
              <a:rPr lang="fr-FR" sz="1100" i="1" dirty="0">
                <a:solidFill>
                  <a:srgbClr val="15BDB6"/>
                </a:solidFill>
                <a:latin typeface="Montserrat Black" panose="00000A00000000000000" pitchFamily="2" charset="0"/>
              </a:rPr>
              <a:t>(p.14 de la plaquette) </a:t>
            </a: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:</a:t>
            </a:r>
            <a:endParaRPr lang="fr-FR" b="1" i="1" dirty="0">
              <a:solidFill>
                <a:srgbClr val="0070C0"/>
              </a:solidFill>
              <a:latin typeface="Arial Narrow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AA5A269-9B04-055A-2DD6-82EAFBA2D439}"/>
              </a:ext>
            </a:extLst>
          </p:cNvPr>
          <p:cNvSpPr/>
          <p:nvPr/>
        </p:nvSpPr>
        <p:spPr>
          <a:xfrm rot="16200000">
            <a:off x="-1660439" y="3582121"/>
            <a:ext cx="4418155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B3B2D7B-FA66-5FF3-80C5-60250C090828}"/>
              </a:ext>
            </a:extLst>
          </p:cNvPr>
          <p:cNvSpPr txBox="1"/>
          <p:nvPr/>
        </p:nvSpPr>
        <p:spPr>
          <a:xfrm>
            <a:off x="1219201" y="1669135"/>
            <a:ext cx="104833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Ce qui change au 1</a:t>
            </a:r>
            <a:r>
              <a:rPr lang="fr-FR" b="1" u="sng" baseline="30000" dirty="0">
                <a:solidFill>
                  <a:srgbClr val="000000"/>
                </a:solidFill>
                <a:latin typeface="Arial Narrow"/>
              </a:rPr>
              <a:t>er</a:t>
            </a:r>
            <a:r>
              <a:rPr lang="fr-FR" b="1" u="sng" dirty="0">
                <a:solidFill>
                  <a:srgbClr val="000000"/>
                </a:solidFill>
                <a:latin typeface="Arial Narrow"/>
              </a:rPr>
              <a:t> janvier 2024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: augmentation de la cotisation annuelle de nos cartes hors forfait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dans des proportions proches de celles de l’inflation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FR" sz="800" dirty="0">
              <a:solidFill>
                <a:srgbClr val="000000"/>
              </a:solidFill>
              <a:latin typeface="Arial Narrow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Objectifs visés par la révision tarifaire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Absorber l’inflation tout en nous maintenant proches des standards des autres CE et de nos concurrents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Rester en conformité avec le rapport </a:t>
            </a:r>
            <a:r>
              <a:rPr lang="fr-FR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Pauget</a:t>
            </a: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-Constant</a:t>
            </a:r>
            <a:r>
              <a:rPr lang="fr-FR" sz="1600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</a:t>
            </a:r>
            <a:r>
              <a:rPr lang="fr-FR" sz="12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(</a:t>
            </a:r>
            <a:r>
              <a:rPr lang="fr-FR" sz="1200" i="1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cf</a:t>
            </a:r>
            <a:r>
              <a:rPr lang="fr-FR" sz="12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</a:t>
            </a:r>
            <a:r>
              <a:rPr lang="fr-FR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∑ des composantes unitaires forfait doit être &gt; tarif forfait)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</a:pPr>
            <a:r>
              <a:rPr lang="fr-FR" sz="1600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Induire un léger surcoût de l’équipement Carte DI par rapport à DD pour inciter à équiper en carte à DD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endParaRPr lang="fr-FR" sz="400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algn="ctr">
              <a:defRPr/>
            </a:pPr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sym typeface="Wingdings" panose="05000000000000000000" pitchFamily="2" charset="2"/>
              </a:rPr>
              <a:t>Gain de PNB attendu  +15 K€</a:t>
            </a: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C3714F-B2C6-B379-FBEE-A8F6898F1D37}"/>
              </a:ext>
            </a:extLst>
          </p:cNvPr>
          <p:cNvSpPr/>
          <p:nvPr/>
        </p:nvSpPr>
        <p:spPr>
          <a:xfrm>
            <a:off x="1410114" y="4249945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business DI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5027811-3BF5-7E96-D1C8-5B71E097255A}"/>
              </a:ext>
            </a:extLst>
          </p:cNvPr>
          <p:cNvSpPr/>
          <p:nvPr/>
        </p:nvSpPr>
        <p:spPr>
          <a:xfrm>
            <a:off x="8553157" y="4249945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54,50 € à 57 € TTC / an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CEB22D-5178-F8B2-DF4F-F09716BD95B1}"/>
              </a:ext>
            </a:extLst>
          </p:cNvPr>
          <p:cNvSpPr/>
          <p:nvPr/>
        </p:nvSpPr>
        <p:spPr>
          <a:xfrm>
            <a:off x="1410114" y="4974775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Gold business DI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36177C8-516B-9ED4-C5CE-B2D38D184F67}"/>
              </a:ext>
            </a:extLst>
          </p:cNvPr>
          <p:cNvSpPr/>
          <p:nvPr/>
        </p:nvSpPr>
        <p:spPr>
          <a:xfrm>
            <a:off x="8553157" y="4974775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140 € à 147 € TTC / an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E7CB685-89D4-2943-6628-F8A9BCCF099E}"/>
              </a:ext>
            </a:extLst>
          </p:cNvPr>
          <p:cNvSpPr/>
          <p:nvPr/>
        </p:nvSpPr>
        <p:spPr>
          <a:xfrm>
            <a:off x="1410114" y="5692567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Platinum DD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D0A119A-C280-04A8-F6AB-70629639BF21}"/>
              </a:ext>
            </a:extLst>
          </p:cNvPr>
          <p:cNvSpPr/>
          <p:nvPr/>
        </p:nvSpPr>
        <p:spPr>
          <a:xfrm>
            <a:off x="8553157" y="5692567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235 € à 245 € TTC / an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C5B1F65-5235-C355-8A7D-288C0EF920E5}"/>
              </a:ext>
            </a:extLst>
          </p:cNvPr>
          <p:cNvSpPr/>
          <p:nvPr/>
        </p:nvSpPr>
        <p:spPr>
          <a:xfrm>
            <a:off x="1410114" y="3845103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Business à contrôle de solde systématique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0590706-207B-CF0F-8A68-0B568E89A036}"/>
              </a:ext>
            </a:extLst>
          </p:cNvPr>
          <p:cNvSpPr/>
          <p:nvPr/>
        </p:nvSpPr>
        <p:spPr>
          <a:xfrm>
            <a:off x="8553157" y="3845103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41 € à 43 € TTC / an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53624C5B-BB70-6F4F-DD5C-C109D4FA7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6617" y="677870"/>
            <a:ext cx="977128" cy="464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1E9B50E-4BA7-0BD3-B8B6-A5AE540E4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690" y="1203246"/>
            <a:ext cx="3807142" cy="353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F7E6663F-F566-5574-2655-7BC1267AA84C}"/>
              </a:ext>
            </a:extLst>
          </p:cNvPr>
          <p:cNvSpPr/>
          <p:nvPr/>
        </p:nvSpPr>
        <p:spPr>
          <a:xfrm>
            <a:off x="1410114" y="4549519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business DD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F79EA6C-D4B5-C406-EED4-A0627CAE550B}"/>
              </a:ext>
            </a:extLst>
          </p:cNvPr>
          <p:cNvSpPr/>
          <p:nvPr/>
        </p:nvSpPr>
        <p:spPr>
          <a:xfrm>
            <a:off x="8553157" y="4549519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54,50 € à 56 € TTC / an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E05EC2A-C73D-C015-97C7-2BCC244A5FE9}"/>
              </a:ext>
            </a:extLst>
          </p:cNvPr>
          <p:cNvSpPr/>
          <p:nvPr/>
        </p:nvSpPr>
        <p:spPr>
          <a:xfrm>
            <a:off x="1410114" y="5261257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Gold business DD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753BC53-B1E3-4CBB-D189-4A8B56B17CCF}"/>
              </a:ext>
            </a:extLst>
          </p:cNvPr>
          <p:cNvSpPr/>
          <p:nvPr/>
        </p:nvSpPr>
        <p:spPr>
          <a:xfrm>
            <a:off x="8553157" y="5261257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140 € à 145 € TTC / an</a:t>
            </a:r>
          </a:p>
        </p:txBody>
      </p:sp>
    </p:spTree>
    <p:extLst>
      <p:ext uri="{BB962C8B-B14F-4D97-AF65-F5344CB8AC3E}">
        <p14:creationId xmlns:p14="http://schemas.microsoft.com/office/powerpoint/2010/main" val="434669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38A9F269-EAA7-40E5-BD94-4467665266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83429" y="1794747"/>
            <a:ext cx="7807334" cy="4023689"/>
          </a:xfrm>
        </p:spPr>
        <p:txBody>
          <a:bodyPr/>
          <a:lstStyle/>
          <a:p>
            <a:pPr>
              <a:buClrTx/>
            </a:pPr>
            <a:r>
              <a:rPr lang="fr-FR" sz="2400" dirty="0"/>
              <a:t>Evolutions tarifaires sur le Marché des Professionnels, Agri-Viti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Evolutions tarifaires sur le Marché des Associations de proximité</a:t>
            </a:r>
          </a:p>
          <a:p>
            <a:pPr>
              <a:buClrTx/>
            </a:pPr>
            <a:r>
              <a:rPr lang="fr-FR" sz="2400" dirty="0"/>
              <a:t>Commission d’intervention</a:t>
            </a:r>
          </a:p>
          <a:p>
            <a:pPr>
              <a:buClrTx/>
            </a:pPr>
            <a:r>
              <a:rPr lang="fr-FR" sz="2400" dirty="0"/>
              <a:t>Mise à disposition plaquette Tari Pro 2024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05BF79-5F2A-4D97-B00E-B27F1AD96E6E}"/>
              </a:ext>
            </a:extLst>
          </p:cNvPr>
          <p:cNvSpPr/>
          <p:nvPr/>
        </p:nvSpPr>
        <p:spPr>
          <a:xfrm>
            <a:off x="3389862" y="2547005"/>
            <a:ext cx="7994468" cy="87980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996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2. Evolutions tarifaires sur le Marché des Associations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1/4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66F940-FA1B-FDD0-C01F-1F3A85B88E17}"/>
              </a:ext>
            </a:extLst>
          </p:cNvPr>
          <p:cNvSpPr/>
          <p:nvPr/>
        </p:nvSpPr>
        <p:spPr>
          <a:xfrm>
            <a:off x="1184366" y="1790426"/>
            <a:ext cx="10518224" cy="415970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21851F-EBBA-FD6C-9867-66FB1A119433}"/>
              </a:ext>
            </a:extLst>
          </p:cNvPr>
          <p:cNvSpPr/>
          <p:nvPr/>
        </p:nvSpPr>
        <p:spPr>
          <a:xfrm>
            <a:off x="456063" y="1203282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Les forfaits Associations </a:t>
            </a:r>
            <a:r>
              <a:rPr lang="fr-FR" sz="1100" i="1" dirty="0">
                <a:solidFill>
                  <a:srgbClr val="15BDB6"/>
                </a:solidFill>
                <a:latin typeface="Montserrat Black" panose="00000A00000000000000" pitchFamily="2" charset="0"/>
              </a:rPr>
              <a:t>(p.7 &amp; 8 de la plaquette) </a:t>
            </a: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:</a:t>
            </a:r>
            <a:endParaRPr lang="fr-FR" b="1" i="1" dirty="0">
              <a:solidFill>
                <a:srgbClr val="0070C0"/>
              </a:solidFill>
              <a:latin typeface="Arial Narrow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152047-3DB6-C4DE-65A2-73B6B69C7C69}"/>
              </a:ext>
            </a:extLst>
          </p:cNvPr>
          <p:cNvSpPr/>
          <p:nvPr/>
        </p:nvSpPr>
        <p:spPr>
          <a:xfrm rot="16200000">
            <a:off x="-1531215" y="3574185"/>
            <a:ext cx="4159706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5E0469B-FA2D-E75F-83A9-BAE9B87BB32B}"/>
              </a:ext>
            </a:extLst>
          </p:cNvPr>
          <p:cNvSpPr txBox="1"/>
          <p:nvPr/>
        </p:nvSpPr>
        <p:spPr>
          <a:xfrm>
            <a:off x="1219201" y="1840585"/>
            <a:ext cx="104833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Ce qui change au 1</a:t>
            </a:r>
            <a:r>
              <a:rPr lang="fr-FR" b="1" u="sng" baseline="30000" dirty="0">
                <a:solidFill>
                  <a:srgbClr val="000000"/>
                </a:solidFill>
                <a:latin typeface="Arial Narrow"/>
              </a:rPr>
              <a:t>er</a:t>
            </a:r>
            <a:r>
              <a:rPr lang="fr-FR" b="1" u="sng" dirty="0">
                <a:solidFill>
                  <a:srgbClr val="000000"/>
                </a:solidFill>
                <a:latin typeface="Arial Narrow"/>
              </a:rPr>
              <a:t> janvier 2024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: augmentation de la cotisation mensuelle de nos 3 forfaits Associations, y compris celui qui n’est plus commercialisé (</a:t>
            </a:r>
            <a:r>
              <a:rPr lang="fr-FR" i="1" dirty="0" err="1">
                <a:solidFill>
                  <a:srgbClr val="000000"/>
                </a:solidFill>
                <a:latin typeface="Arial Narrow"/>
              </a:rPr>
              <a:t>Associatis</a:t>
            </a:r>
            <a:r>
              <a:rPr lang="fr-FR" i="1" dirty="0">
                <a:solidFill>
                  <a:srgbClr val="000000"/>
                </a:solidFill>
                <a:latin typeface="Arial Narrow"/>
              </a:rPr>
              <a:t>, depuis 2015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)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dans des proportions proches de celles de l’inflation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Objectifs visés par la révision tarifaire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sz="1600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Absorber l’inflation tout en nous maintenant proches des standards des autres CE et de nos concurrents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sz="1600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Rappel : forfait </a:t>
            </a:r>
            <a:r>
              <a:rPr lang="fr-FR" sz="1600" b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Bouquet Liberté Association</a:t>
            </a:r>
            <a:r>
              <a:rPr lang="fr-FR" sz="1600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est </a:t>
            </a:r>
            <a:r>
              <a:rPr lang="fr-FR" sz="16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destiné aux associations avec budget compris entre 5 K€ et 100 K€</a:t>
            </a:r>
            <a:r>
              <a:rPr lang="fr-FR" sz="1600" b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</a:t>
            </a:r>
            <a:r>
              <a:rPr lang="fr-FR" sz="1600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et forfait </a:t>
            </a:r>
            <a:r>
              <a:rPr lang="fr-FR" sz="1600" b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Service Association - sans carte </a:t>
            </a:r>
            <a:r>
              <a:rPr lang="fr-FR" sz="1600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est </a:t>
            </a:r>
            <a:r>
              <a:rPr lang="fr-FR" sz="16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destiné aux associations plus modestes ayant un budget &lt; à 5 K€</a:t>
            </a:r>
            <a:endParaRPr lang="fr-FR" sz="1600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lvl="1" algn="ctr">
              <a:defRPr/>
            </a:pPr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sym typeface="Wingdings" panose="05000000000000000000" pitchFamily="2" charset="2"/>
              </a:rPr>
              <a:t>Gain de PNB attendu  +12 K€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sym typeface="Wingdings" panose="05000000000000000000" pitchFamily="2" charset="2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28A412C4-4B5C-B2AE-5191-A6DC43928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450" y="1203282"/>
            <a:ext cx="1771919" cy="400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56D1B71-892D-707A-7EF7-277C977875B9}"/>
              </a:ext>
            </a:extLst>
          </p:cNvPr>
          <p:cNvSpPr/>
          <p:nvPr/>
        </p:nvSpPr>
        <p:spPr>
          <a:xfrm>
            <a:off x="1617785" y="4017660"/>
            <a:ext cx="7073369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BOUQUET LIBERTE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sans carte</a:t>
            </a:r>
            <a:r>
              <a:rPr kumimoji="0" lang="fr-FR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*</a:t>
            </a:r>
            <a:endParaRPr kumimoji="0" lang="fr-FR" sz="160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9F7BED9-EBC4-38AA-F371-45C1EC1599AB}"/>
              </a:ext>
            </a:extLst>
          </p:cNvPr>
          <p:cNvSpPr/>
          <p:nvPr/>
        </p:nvSpPr>
        <p:spPr>
          <a:xfrm>
            <a:off x="8813074" y="4017660"/>
            <a:ext cx="2586446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7 € à 7,30 € / mois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022BA0A-2134-72FB-0435-CA2EEC44EFCC}"/>
              </a:ext>
            </a:extLst>
          </p:cNvPr>
          <p:cNvSpPr/>
          <p:nvPr/>
        </p:nvSpPr>
        <p:spPr>
          <a:xfrm>
            <a:off x="1617785" y="4471437"/>
            <a:ext cx="7073369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SERVICE ASSOCIATION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sans carte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0E141F9-CE84-F7F3-E88E-8BF09E047012}"/>
              </a:ext>
            </a:extLst>
          </p:cNvPr>
          <p:cNvSpPr/>
          <p:nvPr/>
        </p:nvSpPr>
        <p:spPr>
          <a:xfrm>
            <a:off x="8813074" y="4471437"/>
            <a:ext cx="2586446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4,50 € à 4,70 € / mois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A86880-5878-C992-728D-06BDA1B2F69A}"/>
              </a:ext>
            </a:extLst>
          </p:cNvPr>
          <p:cNvSpPr/>
          <p:nvPr/>
        </p:nvSpPr>
        <p:spPr>
          <a:xfrm>
            <a:off x="1617785" y="4911062"/>
            <a:ext cx="7073369" cy="882305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ASSOCIATIS**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sans carte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ASSOCIATIS**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carte de retrait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FORFAIT ASSOCIATIS**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carte Visa Electron ou Business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Associatis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à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ctrle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de solde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C9100BC-5785-0FD1-307D-FCE608E7F8C1}"/>
              </a:ext>
            </a:extLst>
          </p:cNvPr>
          <p:cNvSpPr/>
          <p:nvPr/>
        </p:nvSpPr>
        <p:spPr>
          <a:xfrm>
            <a:off x="8813074" y="4911063"/>
            <a:ext cx="2586446" cy="882304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5 € à 5,50 € / mois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7 € à 7,50 € / mois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7,50 € à 8 € / mois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52D4B31B-817C-6996-CBCA-262AA2BB9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1883" y="1336985"/>
            <a:ext cx="1143000" cy="19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8DC1F005-9702-6D20-C458-9D1165E30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3517" y="1153702"/>
            <a:ext cx="1630680" cy="556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A76EAADA-EA67-4890-A976-28B92FA113D2}"/>
              </a:ext>
            </a:extLst>
          </p:cNvPr>
          <p:cNvSpPr txBox="1"/>
          <p:nvPr/>
        </p:nvSpPr>
        <p:spPr>
          <a:xfrm>
            <a:off x="1979316" y="5992653"/>
            <a:ext cx="3078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* tarifs BL avec carte : voir dia suivante</a:t>
            </a:r>
            <a:endParaRPr lang="fr-FR" dirty="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688260F-211E-E9B8-A951-23DBCB9FF0F4}"/>
              </a:ext>
            </a:extLst>
          </p:cNvPr>
          <p:cNvSpPr txBox="1"/>
          <p:nvPr/>
        </p:nvSpPr>
        <p:spPr>
          <a:xfrm>
            <a:off x="6639499" y="6000047"/>
            <a:ext cx="4406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** forfait </a:t>
            </a:r>
            <a:r>
              <a:rPr lang="fr-FR" sz="1600" i="1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Associatis</a:t>
            </a:r>
            <a:r>
              <a:rPr lang="fr-FR" sz="16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n’est plus commercialisé depuis 2015</a:t>
            </a:r>
            <a:endParaRPr lang="fr-FR" dirty="0">
              <a:solidFill>
                <a:srgbClr val="000000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967707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2. Evolutions tarifaires sur le Marché des Associations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2/4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23BB36-4437-B8C5-A9E3-8E59238B7E29}"/>
              </a:ext>
            </a:extLst>
          </p:cNvPr>
          <p:cNvSpPr/>
          <p:nvPr/>
        </p:nvSpPr>
        <p:spPr>
          <a:xfrm>
            <a:off x="1184366" y="1927586"/>
            <a:ext cx="10518224" cy="415970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4A6DE1-0E68-FFE9-1E3C-CD577B152476}"/>
              </a:ext>
            </a:extLst>
          </p:cNvPr>
          <p:cNvSpPr/>
          <p:nvPr/>
        </p:nvSpPr>
        <p:spPr>
          <a:xfrm>
            <a:off x="456063" y="1226142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Le forfait Bouquet Liberté Association </a:t>
            </a:r>
            <a:r>
              <a:rPr lang="fr-FR" sz="1100" i="1" dirty="0">
                <a:solidFill>
                  <a:srgbClr val="15BDB6"/>
                </a:solidFill>
                <a:latin typeface="Montserrat Black" panose="00000A00000000000000" pitchFamily="2" charset="0"/>
              </a:rPr>
              <a:t>(p.7 de la plaquette) </a:t>
            </a: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:</a:t>
            </a:r>
            <a:endParaRPr lang="fr-FR" b="1" i="1" dirty="0">
              <a:solidFill>
                <a:srgbClr val="0070C0"/>
              </a:solidFill>
              <a:latin typeface="Arial Narrow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66AA2C-DC10-2BCD-7230-5C65C2EFF1A1}"/>
              </a:ext>
            </a:extLst>
          </p:cNvPr>
          <p:cNvSpPr/>
          <p:nvPr/>
        </p:nvSpPr>
        <p:spPr>
          <a:xfrm rot="16200000">
            <a:off x="-1531215" y="3711345"/>
            <a:ext cx="4159706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194F77C-6203-ED33-6140-B8615B8AD84C}"/>
              </a:ext>
            </a:extLst>
          </p:cNvPr>
          <p:cNvSpPr txBox="1"/>
          <p:nvPr/>
        </p:nvSpPr>
        <p:spPr>
          <a:xfrm>
            <a:off x="1219201" y="1977745"/>
            <a:ext cx="1048338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Ce qui change au 1</a:t>
            </a:r>
            <a:r>
              <a:rPr lang="fr-FR" b="1" u="sng" baseline="30000" dirty="0">
                <a:solidFill>
                  <a:srgbClr val="000000"/>
                </a:solidFill>
                <a:latin typeface="Arial Narrow"/>
              </a:rPr>
              <a:t>er</a:t>
            </a:r>
            <a:r>
              <a:rPr lang="fr-FR" b="1" u="sng" dirty="0">
                <a:solidFill>
                  <a:srgbClr val="000000"/>
                </a:solidFill>
                <a:latin typeface="Arial Narrow"/>
              </a:rPr>
              <a:t> janvier 2024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Arial Narrow"/>
              </a:rPr>
              <a:t>A</a:t>
            </a:r>
            <a:r>
              <a:rPr lang="fr-FR" dirty="0" err="1">
                <a:solidFill>
                  <a:srgbClr val="000000"/>
                </a:solidFill>
                <a:latin typeface="Arial Narrow"/>
              </a:rPr>
              <a:t>ugmentation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de la cotisation mensuelle du forfait 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Bouquet Liberté Association dans des proportions proches de celles de l’inflation 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Objectifs visés par la révision tarifaire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Absorber l’inflation tout en nous maintenant proches des standards des autres CE et de nos concurrents</a:t>
            </a:r>
          </a:p>
          <a:p>
            <a:pPr lvl="1" algn="just">
              <a:defRPr/>
            </a:pPr>
            <a:endParaRPr lang="fr-FR" sz="1000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lvl="1" algn="ctr">
              <a:defRPr/>
            </a:pPr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sym typeface="Wingdings" panose="05000000000000000000" pitchFamily="2" charset="2"/>
              </a:rPr>
              <a:t>Gain de PNB attendu  +2 K€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sym typeface="Wingdings" panose="05000000000000000000" pitchFamily="2" charset="2"/>
            </a:endParaRPr>
          </a:p>
          <a:p>
            <a:pPr lvl="1" algn="just">
              <a:defRPr/>
            </a:pP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F2D0D8D-DEC9-2E01-CDA2-81FE90553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898" y="1027134"/>
            <a:ext cx="1771919" cy="400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224E491-908A-F03C-D7B6-4573D6B21548}"/>
              </a:ext>
            </a:extLst>
          </p:cNvPr>
          <p:cNvSpPr/>
          <p:nvPr/>
        </p:nvSpPr>
        <p:spPr>
          <a:xfrm>
            <a:off x="1525857" y="4154408"/>
            <a:ext cx="7027817" cy="1594882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BOUQUET LIBERTE ASSOCIATION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sans carte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BOUQUET LIBERTE ASSOCIATION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carte de retrait ASSOCIATIS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BOUQUET LIBERTE ASSOCIATION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carte VISA Electron Association</a:t>
            </a:r>
            <a:r>
              <a:rPr kumimoji="0" lang="fr-FR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*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ou VISA Business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Associatis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BOUQUET LIBERTE ASSOCIATION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carte Visa Business à DI/DD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BOUQUET LIBERTE ASSOCIATION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avec carte Visa Gold Business à DD</a:t>
            </a:r>
            <a:endParaRPr kumimoji="0" lang="fr-FR" sz="16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8476BB-3E68-CD29-E830-5BB7C5E27303}"/>
              </a:ext>
            </a:extLst>
          </p:cNvPr>
          <p:cNvSpPr/>
          <p:nvPr/>
        </p:nvSpPr>
        <p:spPr>
          <a:xfrm>
            <a:off x="8675594" y="4154408"/>
            <a:ext cx="2800126" cy="1594882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7 € à 7,30 € / mois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Passe de 7,90 € à 8,50 € / mois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10,50 € à 11 € / mois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15,70 € à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Wingdings" panose="05000000000000000000" pitchFamily="2" charset="2"/>
              </a:rPr>
              <a:t> 16,10 € / mois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E5F334D-FD9F-81B3-D0B0-DBB585D68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047" y="1235400"/>
            <a:ext cx="1143000" cy="19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D21AF0-28E9-D93B-0CE7-27D5EC3D0A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0649"/>
          <a:stretch/>
        </p:blipFill>
        <p:spPr>
          <a:xfrm>
            <a:off x="8658666" y="1468222"/>
            <a:ext cx="2512381" cy="251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FDF3E80-AFA1-29C8-2815-BE9535D1275A}"/>
              </a:ext>
            </a:extLst>
          </p:cNvPr>
          <p:cNvSpPr/>
          <p:nvPr/>
        </p:nvSpPr>
        <p:spPr>
          <a:xfrm>
            <a:off x="8664504" y="4817186"/>
            <a:ext cx="2586446" cy="3891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8,90 € à 9,30 € / mois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48E40DA-2601-28D0-D889-ACA10049DB55}"/>
              </a:ext>
            </a:extLst>
          </p:cNvPr>
          <p:cNvSpPr txBox="1"/>
          <p:nvPr/>
        </p:nvSpPr>
        <p:spPr>
          <a:xfrm>
            <a:off x="6679474" y="5811660"/>
            <a:ext cx="1712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rgbClr val="000000"/>
                </a:solidFill>
                <a:latin typeface="Arial Narrow"/>
              </a:rPr>
              <a:t>* n’est plus commercialisée</a:t>
            </a:r>
          </a:p>
        </p:txBody>
      </p:sp>
    </p:spTree>
    <p:extLst>
      <p:ext uri="{BB962C8B-B14F-4D97-AF65-F5344CB8AC3E}">
        <p14:creationId xmlns:p14="http://schemas.microsoft.com/office/powerpoint/2010/main" val="4251647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33">
            <a:extLst>
              <a:ext uri="{FF2B5EF4-FFF2-40B4-BE49-F238E27FC236}">
                <a16:creationId xmlns:a16="http://schemas.microsoft.com/office/drawing/2014/main" id="{A67F5D9E-CA10-5DA6-688D-1BE7E7624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963" y="1588338"/>
            <a:ext cx="5095875" cy="342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2. Evolutions tarifaires sur le Marché des Associations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3/4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FD526A-6F24-86A9-169F-D5BCA8C90F2B}"/>
              </a:ext>
            </a:extLst>
          </p:cNvPr>
          <p:cNvSpPr/>
          <p:nvPr/>
        </p:nvSpPr>
        <p:spPr>
          <a:xfrm>
            <a:off x="1184366" y="2163010"/>
            <a:ext cx="10518224" cy="3924281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E83C09-5B78-C977-4569-F418FDCC9FA7}"/>
              </a:ext>
            </a:extLst>
          </p:cNvPr>
          <p:cNvSpPr/>
          <p:nvPr/>
        </p:nvSpPr>
        <p:spPr>
          <a:xfrm>
            <a:off x="342852" y="1194647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Les frais de tenue de compte - hors forfait </a:t>
            </a:r>
            <a:r>
              <a:rPr lang="fr-FR" sz="1100" i="1" dirty="0">
                <a:solidFill>
                  <a:srgbClr val="15BDB6"/>
                </a:solidFill>
                <a:latin typeface="Montserrat Black" panose="00000A00000000000000" pitchFamily="2" charset="0"/>
              </a:rPr>
              <a:t>(p.9 de la plaquette) </a:t>
            </a: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:</a:t>
            </a:r>
            <a:endParaRPr lang="fr-FR" b="1" i="1" dirty="0">
              <a:solidFill>
                <a:srgbClr val="0070C0"/>
              </a:solidFill>
              <a:latin typeface="Arial Narrow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3C317D-F164-26FF-D83E-95A7BBAC1B00}"/>
              </a:ext>
            </a:extLst>
          </p:cNvPr>
          <p:cNvSpPr/>
          <p:nvPr/>
        </p:nvSpPr>
        <p:spPr>
          <a:xfrm rot="16200000">
            <a:off x="-1413501" y="3829056"/>
            <a:ext cx="3924282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53A90AD-EF70-5028-6E20-85604DA18F26}"/>
              </a:ext>
            </a:extLst>
          </p:cNvPr>
          <p:cNvSpPr txBox="1"/>
          <p:nvPr/>
        </p:nvSpPr>
        <p:spPr>
          <a:xfrm>
            <a:off x="1219201" y="2264228"/>
            <a:ext cx="104833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Ce qui change au 1</a:t>
            </a:r>
            <a:r>
              <a:rPr lang="fr-FR" b="1" u="sng" baseline="30000" dirty="0">
                <a:solidFill>
                  <a:srgbClr val="000000"/>
                </a:solidFill>
                <a:latin typeface="Arial Narrow"/>
              </a:rPr>
              <a:t>er</a:t>
            </a:r>
            <a:r>
              <a:rPr lang="fr-FR" b="1" u="sng" dirty="0">
                <a:solidFill>
                  <a:srgbClr val="000000"/>
                </a:solidFill>
                <a:latin typeface="Arial Narrow"/>
              </a:rPr>
              <a:t> janvier 2024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: augmentation de ces frais de tenue de compte hors forfait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dans des proportions allant au-delà de celles de l’inflation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Objectifs visés par la révision tarifaire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Absorber l’inflation tout en nous maintenant proches des standards des autres CE et de nos concurrents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Rester en conformité avec le rapport </a:t>
            </a:r>
            <a:r>
              <a:rPr lang="fr-FR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Pauget</a:t>
            </a: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-Constant </a:t>
            </a:r>
            <a:r>
              <a:rPr lang="fr-FR" sz="14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(</a:t>
            </a:r>
            <a:r>
              <a:rPr lang="fr-FR" sz="1400" i="1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cf</a:t>
            </a:r>
            <a:r>
              <a:rPr lang="fr-FR" sz="14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</a:t>
            </a:r>
            <a:r>
              <a:rPr lang="fr-FR" sz="1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∑ des composantes unitaires forfait doit être &gt; tarif forfait)</a:t>
            </a: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b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Inciter les clients Associations à s’équiper du forfait Bouquet Liberté Association ou Forfait Service Association , </a:t>
            </a:r>
            <a:r>
              <a:rPr lang="fr-FR" b="1" dirty="0">
                <a:solidFill>
                  <a:srgbClr val="00B050"/>
                </a:solidFill>
                <a:latin typeface="Arial Narrow"/>
                <a:sym typeface="Wingdings" panose="05000000000000000000" pitchFamily="2" charset="2"/>
              </a:rPr>
              <a:t>les frais de tenue de compte étant intégrés à la cotisation</a:t>
            </a:r>
            <a:r>
              <a:rPr lang="fr-FR" b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.</a:t>
            </a:r>
          </a:p>
          <a:p>
            <a:pPr algn="just">
              <a:defRPr/>
            </a:pPr>
            <a:endParaRPr lang="fr-F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sym typeface="Wingdings" panose="05000000000000000000" pitchFamily="2" charset="2"/>
            </a:endParaRPr>
          </a:p>
          <a:p>
            <a:pPr algn="ctr">
              <a:defRPr/>
            </a:pPr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sym typeface="Wingdings" panose="05000000000000000000" pitchFamily="2" charset="2"/>
              </a:rPr>
              <a:t>Gain de PNB attendu  +7 K€</a:t>
            </a:r>
            <a:endParaRPr lang="fr-FR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sym typeface="Wingdings" panose="05000000000000000000" pitchFamily="2" charset="2"/>
            </a:endParaRPr>
          </a:p>
          <a:p>
            <a:pPr algn="just">
              <a:defRPr/>
            </a:pPr>
            <a:endParaRPr lang="fr-FR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4D687DC-9749-9EEA-0044-BD7F3D1063CC}"/>
              </a:ext>
            </a:extLst>
          </p:cNvPr>
          <p:cNvSpPr/>
          <p:nvPr/>
        </p:nvSpPr>
        <p:spPr>
          <a:xfrm>
            <a:off x="1663337" y="5341341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Frais de tenue de compte Associations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HORS FORFAIT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2B751C-9F24-35AC-8672-482091C59818}"/>
              </a:ext>
            </a:extLst>
          </p:cNvPr>
          <p:cNvSpPr/>
          <p:nvPr/>
        </p:nvSpPr>
        <p:spPr>
          <a:xfrm>
            <a:off x="8813074" y="5341341"/>
            <a:ext cx="2586446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Passent de 5 € à 5,50 € / trim.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1DFBD61-EA53-305C-25DC-903C96669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925" y="1207436"/>
            <a:ext cx="882831" cy="313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A0EC86D-5FD4-A085-C3D7-33EF77305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1384" y="1262144"/>
            <a:ext cx="2603454" cy="192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322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2. Evolutions tarifaires sur le Marché des Associations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07CCE4-8522-ADF9-7754-E7E73C1586C0}"/>
              </a:ext>
            </a:extLst>
          </p:cNvPr>
          <p:cNvSpPr/>
          <p:nvPr/>
        </p:nvSpPr>
        <p:spPr>
          <a:xfrm>
            <a:off x="10703293" y="202861"/>
            <a:ext cx="1116530" cy="452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4/4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8F7BD3-0F34-3202-7C2C-208D738A9BFA}"/>
              </a:ext>
            </a:extLst>
          </p:cNvPr>
          <p:cNvSpPr/>
          <p:nvPr/>
        </p:nvSpPr>
        <p:spPr>
          <a:xfrm>
            <a:off x="1184366" y="1568086"/>
            <a:ext cx="10518224" cy="468412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60502E-531A-B094-9C6A-5446F2C8FD61}"/>
              </a:ext>
            </a:extLst>
          </p:cNvPr>
          <p:cNvSpPr/>
          <p:nvPr/>
        </p:nvSpPr>
        <p:spPr>
          <a:xfrm rot="16200000">
            <a:off x="-1793423" y="3614057"/>
            <a:ext cx="4684125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E9A66AD-5F32-2FE0-CC14-65C18AC62555}"/>
              </a:ext>
            </a:extLst>
          </p:cNvPr>
          <p:cNvSpPr txBox="1"/>
          <p:nvPr/>
        </p:nvSpPr>
        <p:spPr>
          <a:xfrm>
            <a:off x="1219201" y="1576784"/>
            <a:ext cx="104833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Ce qui change au 1</a:t>
            </a:r>
            <a:r>
              <a:rPr lang="fr-FR" b="1" u="sng" baseline="30000" dirty="0">
                <a:solidFill>
                  <a:srgbClr val="000000"/>
                </a:solidFill>
                <a:latin typeface="Arial Narrow"/>
              </a:rPr>
              <a:t>er</a:t>
            </a:r>
            <a:r>
              <a:rPr lang="fr-FR" b="1" u="sng" dirty="0">
                <a:solidFill>
                  <a:srgbClr val="000000"/>
                </a:solidFill>
                <a:latin typeface="Arial Narrow"/>
              </a:rPr>
              <a:t> janvier 2024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: augmentation de la cotisation annuelle de nos cartes Association hors forfait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 dans des proportions proches de celles de l’inflation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b="1" u="sng" dirty="0">
                <a:solidFill>
                  <a:srgbClr val="000000"/>
                </a:solidFill>
                <a:latin typeface="Arial Narrow"/>
              </a:rPr>
              <a:t>Objectifs visés par la révision tarifaire</a:t>
            </a:r>
            <a:r>
              <a:rPr lang="fr-FR" dirty="0">
                <a:solidFill>
                  <a:srgbClr val="000000"/>
                </a:solidFill>
                <a:latin typeface="Arial Narrow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  <a:defRPr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Absorber l’inflation tout en nous maintenant proches des standards des autres CE et de nos concurrents</a:t>
            </a:r>
          </a:p>
          <a:p>
            <a:pPr marL="742950" lvl="1" indent="-285750" algn="just">
              <a:buFont typeface="Wingdings" panose="05000000000000000000" pitchFamily="2" charset="2"/>
              <a:buChar char="à"/>
            </a:pP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Rester en conformité avec le rapport </a:t>
            </a:r>
            <a:r>
              <a:rPr lang="fr-FR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Pauget</a:t>
            </a: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-Constant</a:t>
            </a:r>
            <a:r>
              <a:rPr lang="fr-FR" sz="1600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</a:t>
            </a:r>
            <a:r>
              <a:rPr lang="fr-FR" sz="12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(</a:t>
            </a:r>
            <a:r>
              <a:rPr lang="fr-FR" sz="1200" i="1" dirty="0" err="1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cf</a:t>
            </a:r>
            <a:r>
              <a:rPr lang="fr-FR" sz="1200" i="1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 </a:t>
            </a:r>
            <a:r>
              <a:rPr lang="fr-FR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∑ des composantes unitaires forfait doit être &gt; tarif forfait)</a:t>
            </a:r>
            <a:endParaRPr lang="fr-FR" sz="1600" dirty="0">
              <a:solidFill>
                <a:srgbClr val="000000"/>
              </a:solidFill>
              <a:latin typeface="Arial Narrow"/>
              <a:sym typeface="Wingdings" panose="05000000000000000000" pitchFamily="2" charset="2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F1CB6FA-AAD1-8955-7954-64A0DD69486B}"/>
              </a:ext>
            </a:extLst>
          </p:cNvPr>
          <p:cNvSpPr/>
          <p:nvPr/>
        </p:nvSpPr>
        <p:spPr>
          <a:xfrm>
            <a:off x="456063" y="1031832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Le prix des cartes à l’unité - hors forfait </a:t>
            </a:r>
            <a:r>
              <a:rPr lang="fr-FR" sz="1100" i="1" dirty="0">
                <a:solidFill>
                  <a:srgbClr val="15BDB6"/>
                </a:solidFill>
                <a:latin typeface="Montserrat Black" panose="00000A00000000000000" pitchFamily="2" charset="0"/>
              </a:rPr>
              <a:t>(p.14 de la plaquette) </a:t>
            </a: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:</a:t>
            </a:r>
            <a:endParaRPr lang="fr-FR" b="1" i="1" dirty="0">
              <a:solidFill>
                <a:srgbClr val="0070C0"/>
              </a:solidFill>
              <a:latin typeface="Arial Narrow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12CD36CF-5A5A-B484-E993-0B9D0B3E1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6617" y="620720"/>
            <a:ext cx="977128" cy="464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278F31D-1B3E-CC50-D666-D41F5652D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690" y="1146096"/>
            <a:ext cx="3807142" cy="353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F109C1B4-3897-5680-BB26-3EF44FADBDCF}"/>
              </a:ext>
            </a:extLst>
          </p:cNvPr>
          <p:cNvSpPr/>
          <p:nvPr/>
        </p:nvSpPr>
        <p:spPr>
          <a:xfrm>
            <a:off x="1410114" y="3324652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Carte de retrait ASSOCIATION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E02A4DE-B41A-7B21-A53F-0349D13BF4D3}"/>
              </a:ext>
            </a:extLst>
          </p:cNvPr>
          <p:cNvSpPr/>
          <p:nvPr/>
        </p:nvSpPr>
        <p:spPr>
          <a:xfrm>
            <a:off x="8553157" y="3324652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23 € à 24 € TTC / an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7E5D9EF-0477-FE76-3D3A-977F51C4CCF7}"/>
              </a:ext>
            </a:extLst>
          </p:cNvPr>
          <p:cNvSpPr/>
          <p:nvPr/>
        </p:nvSpPr>
        <p:spPr>
          <a:xfrm>
            <a:off x="1410114" y="3695152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Electron ASSOCIATION*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2AAA31F-637C-1D9F-2C71-E03F04B49F80}"/>
              </a:ext>
            </a:extLst>
          </p:cNvPr>
          <p:cNvSpPr/>
          <p:nvPr/>
        </p:nvSpPr>
        <p:spPr>
          <a:xfrm>
            <a:off x="8553157" y="3695152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41 € à 43 € TTC / an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252C700-12CC-CBAE-DFB4-E387173202DF}"/>
              </a:ext>
            </a:extLst>
          </p:cNvPr>
          <p:cNvSpPr/>
          <p:nvPr/>
        </p:nvSpPr>
        <p:spPr>
          <a:xfrm>
            <a:off x="1410114" y="4070044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Business ASSOCIATIS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6C551A3-CD93-002C-5A76-BA187B40379D}"/>
              </a:ext>
            </a:extLst>
          </p:cNvPr>
          <p:cNvSpPr/>
          <p:nvPr/>
        </p:nvSpPr>
        <p:spPr>
          <a:xfrm>
            <a:off x="8553157" y="4070044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41 € à 43 € TTC / an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F737B1-4B7E-37AE-5060-0FEE5010C7C4}"/>
              </a:ext>
            </a:extLst>
          </p:cNvPr>
          <p:cNvSpPr/>
          <p:nvPr/>
        </p:nvSpPr>
        <p:spPr>
          <a:xfrm>
            <a:off x="1410114" y="4429560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Business ASSOCIATIS à contrôle de solde systématique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5669D53-AD08-EBC3-650D-366B6E62BE1D}"/>
              </a:ext>
            </a:extLst>
          </p:cNvPr>
          <p:cNvSpPr/>
          <p:nvPr/>
        </p:nvSpPr>
        <p:spPr>
          <a:xfrm>
            <a:off x="8553157" y="4429560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41 € à 43 € TTC / an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D14B99B-2F26-6BE0-1873-E0A82AAE388D}"/>
              </a:ext>
            </a:extLst>
          </p:cNvPr>
          <p:cNvSpPr txBox="1"/>
          <p:nvPr/>
        </p:nvSpPr>
        <p:spPr>
          <a:xfrm>
            <a:off x="6679474" y="6234570"/>
            <a:ext cx="1712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rgbClr val="000000"/>
                </a:solidFill>
                <a:latin typeface="Arial Narrow"/>
              </a:rPr>
              <a:t>* n’est plus commercialisée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7DD379-3973-1E24-6C26-63E9EB8D1D55}"/>
              </a:ext>
            </a:extLst>
          </p:cNvPr>
          <p:cNvSpPr/>
          <p:nvPr/>
        </p:nvSpPr>
        <p:spPr>
          <a:xfrm>
            <a:off x="1410114" y="4860637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business DI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2F615F3-7BD4-F0AD-489D-89A9B876FA1D}"/>
              </a:ext>
            </a:extLst>
          </p:cNvPr>
          <p:cNvSpPr/>
          <p:nvPr/>
        </p:nvSpPr>
        <p:spPr>
          <a:xfrm>
            <a:off x="8553157" y="4860637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54,50 € à 57 € TTC / an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E94036E-F5FA-4A11-B934-9188375F09B7}"/>
              </a:ext>
            </a:extLst>
          </p:cNvPr>
          <p:cNvSpPr/>
          <p:nvPr/>
        </p:nvSpPr>
        <p:spPr>
          <a:xfrm>
            <a:off x="1410114" y="5574037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Gold business DI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2D527F3-FD3D-F8EE-00DA-0927B3B383F0}"/>
              </a:ext>
            </a:extLst>
          </p:cNvPr>
          <p:cNvSpPr/>
          <p:nvPr/>
        </p:nvSpPr>
        <p:spPr>
          <a:xfrm>
            <a:off x="8553157" y="5574037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140 € à 147 € TTC / an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18428FB-8551-131D-8F9C-63F6CD2AFD1B}"/>
              </a:ext>
            </a:extLst>
          </p:cNvPr>
          <p:cNvSpPr/>
          <p:nvPr/>
        </p:nvSpPr>
        <p:spPr>
          <a:xfrm>
            <a:off x="1410114" y="5150031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business DD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6B2C881-EBFD-29DB-489A-48FE3A055C81}"/>
              </a:ext>
            </a:extLst>
          </p:cNvPr>
          <p:cNvSpPr/>
          <p:nvPr/>
        </p:nvSpPr>
        <p:spPr>
          <a:xfrm>
            <a:off x="8553157" y="5150031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54,50 € à 56 € TTC / an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080AD12-147B-1B5E-7236-D61330545A0C}"/>
              </a:ext>
            </a:extLst>
          </p:cNvPr>
          <p:cNvSpPr/>
          <p:nvPr/>
        </p:nvSpPr>
        <p:spPr>
          <a:xfrm>
            <a:off x="1410114" y="5867507"/>
            <a:ext cx="7027817" cy="2983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CB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Visa Gold business DD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0328ABB-B90F-1B27-C3FA-AA4EAF54C411}"/>
              </a:ext>
            </a:extLst>
          </p:cNvPr>
          <p:cNvSpPr/>
          <p:nvPr/>
        </p:nvSpPr>
        <p:spPr>
          <a:xfrm>
            <a:off x="8553157" y="5867507"/>
            <a:ext cx="3038621" cy="2983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Passe de 140 € à 145 € TTC / an</a:t>
            </a:r>
          </a:p>
        </p:txBody>
      </p:sp>
    </p:spTree>
    <p:extLst>
      <p:ext uri="{BB962C8B-B14F-4D97-AF65-F5344CB8AC3E}">
        <p14:creationId xmlns:p14="http://schemas.microsoft.com/office/powerpoint/2010/main" val="3967362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38A9F269-EAA7-40E5-BD94-4467665266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83429" y="1794747"/>
            <a:ext cx="7807334" cy="4023689"/>
          </a:xfrm>
        </p:spPr>
        <p:txBody>
          <a:bodyPr/>
          <a:lstStyle/>
          <a:p>
            <a:pPr>
              <a:buClrTx/>
            </a:pPr>
            <a:r>
              <a:rPr lang="fr-FR" sz="2400" dirty="0"/>
              <a:t>Evolutions tarifaires sur le Marché des Professionnels, Agri-Viti</a:t>
            </a:r>
          </a:p>
          <a:p>
            <a:pPr>
              <a:buClrTx/>
            </a:pPr>
            <a:r>
              <a:rPr lang="fr-FR" sz="2400" dirty="0"/>
              <a:t>Evolutions tarifaires sur le Marché des Associations de proximité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Commission d’intervention</a:t>
            </a:r>
          </a:p>
          <a:p>
            <a:pPr>
              <a:buClrTx/>
            </a:pPr>
            <a:r>
              <a:rPr lang="fr-FR" sz="2400" dirty="0"/>
              <a:t>Mise à disposition plaquette Tari Pro 2024</a:t>
            </a:r>
          </a:p>
          <a:p>
            <a:pPr>
              <a:buClrTx/>
            </a:pPr>
            <a:r>
              <a:rPr lang="fr-FR" sz="2400" dirty="0"/>
              <a:t>Annexe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05BF79-5F2A-4D97-B00E-B27F1AD96E6E}"/>
              </a:ext>
            </a:extLst>
          </p:cNvPr>
          <p:cNvSpPr/>
          <p:nvPr/>
        </p:nvSpPr>
        <p:spPr>
          <a:xfrm>
            <a:off x="3296295" y="3499226"/>
            <a:ext cx="7994468" cy="61472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582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3. Commission d’intervention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8F7BD3-0F34-3202-7C2C-208D738A9BFA}"/>
              </a:ext>
            </a:extLst>
          </p:cNvPr>
          <p:cNvSpPr/>
          <p:nvPr/>
        </p:nvSpPr>
        <p:spPr>
          <a:xfrm>
            <a:off x="1184366" y="1805938"/>
            <a:ext cx="10518224" cy="444627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60502E-531A-B094-9C6A-5446F2C8FD61}"/>
              </a:ext>
            </a:extLst>
          </p:cNvPr>
          <p:cNvSpPr/>
          <p:nvPr/>
        </p:nvSpPr>
        <p:spPr>
          <a:xfrm rot="16200000">
            <a:off x="-1674496" y="3732983"/>
            <a:ext cx="4446271" cy="592183"/>
          </a:xfrm>
          <a:prstGeom prst="rect">
            <a:avLst/>
          </a:prstGeom>
          <a:solidFill>
            <a:srgbClr val="000000">
              <a:lumMod val="65000"/>
              <a:lumOff val="35000"/>
            </a:srgbClr>
          </a:solidFill>
          <a:ln w="25400" cap="flat" cmpd="sng" algn="ctr">
            <a:solidFill>
              <a:srgbClr val="BFBFB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L’essentiel à retenir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E9A66AD-5F32-2FE0-CC14-65C18AC62555}"/>
              </a:ext>
            </a:extLst>
          </p:cNvPr>
          <p:cNvSpPr txBox="1"/>
          <p:nvPr/>
        </p:nvSpPr>
        <p:spPr>
          <a:xfrm>
            <a:off x="1211262" y="3024502"/>
            <a:ext cx="104833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Ce qui change au 1</a:t>
            </a:r>
            <a:r>
              <a:rPr kumimoji="0" lang="fr-FR" sz="1800" b="1" i="0" u="sng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er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janvier 2024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: maintien de la facturation unitaire sur cette ligne tarifaire à 9,95 €, mais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relèvement du plafond journalier à 59,70 €, soit l’équivalent de 6 opérations par jour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(</a:t>
            </a:r>
            <a:r>
              <a:rPr kumimoji="0" lang="fr-FR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contre 4 précédemment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)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Objectifs visés par la révision tarifaire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Wingdings" panose="05000000000000000000" pitchFamily="2" charset="2"/>
              </a:rPr>
              <a:t>Réaligner notre positionnement tarifaire qui était décalé sur cette ligne à la fois vis-à-vis de </a:t>
            </a:r>
            <a:r>
              <a:rPr lang="fr-FR" dirty="0">
                <a:solidFill>
                  <a:srgbClr val="000000"/>
                </a:solidFill>
                <a:latin typeface="Arial Narrow"/>
                <a:sym typeface="Wingdings" panose="05000000000000000000" pitchFamily="2" charset="2"/>
              </a:rPr>
              <a:t>nos concurrents locaux et de la moyenne des autres CE du Groupe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F1CB6FA-AAD1-8955-7954-64A0DD69486B}"/>
              </a:ext>
            </a:extLst>
          </p:cNvPr>
          <p:cNvSpPr/>
          <p:nvPr/>
        </p:nvSpPr>
        <p:spPr>
          <a:xfrm>
            <a:off x="456063" y="1031832"/>
            <a:ext cx="10483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La commission d’intervention 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15BDB6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(p.11 de la plaquette)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: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562EA-97F5-8FD9-6097-3FCB8E386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460" y="493490"/>
            <a:ext cx="1574482" cy="448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A577D1-01E4-ECC0-F317-850C19B47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073878"/>
            <a:ext cx="4954388" cy="388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F8ABE1-ABA8-557F-5882-941F497A7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307" y="1897387"/>
            <a:ext cx="7580341" cy="965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8C31EF9-DF93-1491-B1F0-2D3EA89030B4}"/>
              </a:ext>
            </a:extLst>
          </p:cNvPr>
          <p:cNvSpPr/>
          <p:nvPr/>
        </p:nvSpPr>
        <p:spPr>
          <a:xfrm>
            <a:off x="1663337" y="4825808"/>
            <a:ext cx="5011783" cy="1140653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Commission d’intervention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kern="0" dirty="0">
              <a:solidFill>
                <a:prstClr val="white"/>
              </a:solidFill>
              <a:latin typeface="Arial Narrow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Frais par opération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5BB1B7-08B6-D273-BE10-21215CA26381}"/>
              </a:ext>
            </a:extLst>
          </p:cNvPr>
          <p:cNvSpPr/>
          <p:nvPr/>
        </p:nvSpPr>
        <p:spPr>
          <a:xfrm>
            <a:off x="7014754" y="4825808"/>
            <a:ext cx="4426675" cy="1140653"/>
          </a:xfrm>
          <a:prstGeom prst="rect">
            <a:avLst/>
          </a:prstGeom>
          <a:solidFill>
            <a:srgbClr val="FF0000">
              <a:lumMod val="20000"/>
              <a:lumOff val="80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CBF8FA4-0692-A74F-C07B-0999E8F56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4553" y="5083760"/>
            <a:ext cx="3267075" cy="28575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987C58C-2B9C-1751-F60E-7DBF2927F18A}"/>
              </a:ext>
            </a:extLst>
          </p:cNvPr>
          <p:cNvSpPr txBox="1"/>
          <p:nvPr/>
        </p:nvSpPr>
        <p:spPr>
          <a:xfrm>
            <a:off x="8747830" y="4811454"/>
            <a:ext cx="96051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Passe de</a:t>
            </a:r>
          </a:p>
          <a:p>
            <a:pPr algn="ctr"/>
            <a:endParaRPr lang="fr-FR" sz="1400" b="1" dirty="0">
              <a:solidFill>
                <a:srgbClr val="C00000"/>
              </a:solidFill>
            </a:endParaRPr>
          </a:p>
          <a:p>
            <a:pPr algn="ctr"/>
            <a:endParaRPr lang="fr-FR" sz="800" b="1" dirty="0">
              <a:solidFill>
                <a:srgbClr val="C00000"/>
              </a:solidFill>
            </a:endParaRP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à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BA60288-72A4-1059-197F-6F1EB60E9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1701" y="5635905"/>
            <a:ext cx="3152775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30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38A9F269-EAA7-40E5-BD94-4467665266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83429" y="1794747"/>
            <a:ext cx="7807334" cy="4023689"/>
          </a:xfrm>
        </p:spPr>
        <p:txBody>
          <a:bodyPr/>
          <a:lstStyle/>
          <a:p>
            <a:pPr>
              <a:buClrTx/>
            </a:pPr>
            <a:r>
              <a:rPr lang="fr-FR" sz="2400" dirty="0"/>
              <a:t>Evolutions tarifaires sur le Marché des Professionnels, Agri-Viti</a:t>
            </a:r>
          </a:p>
          <a:p>
            <a:pPr>
              <a:buClrTx/>
            </a:pPr>
            <a:r>
              <a:rPr lang="fr-FR" sz="2400" dirty="0"/>
              <a:t>Evolutions tarifaires sur le Marché des Associations de proximité</a:t>
            </a:r>
          </a:p>
          <a:p>
            <a:pPr>
              <a:buClrTx/>
            </a:pPr>
            <a:r>
              <a:rPr lang="fr-FR" sz="2400" dirty="0"/>
              <a:t>Commission d’intervention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Mise à disposition plaquette Tari Pro 2024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05BF79-5F2A-4D97-B00E-B27F1AD96E6E}"/>
              </a:ext>
            </a:extLst>
          </p:cNvPr>
          <p:cNvSpPr/>
          <p:nvPr/>
        </p:nvSpPr>
        <p:spPr>
          <a:xfrm>
            <a:off x="3296295" y="4011930"/>
            <a:ext cx="7994468" cy="61472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3745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D6F9D7B-0A4E-1D7B-3AF0-C3C86F238D61}"/>
              </a:ext>
            </a:extLst>
          </p:cNvPr>
          <p:cNvSpPr/>
          <p:nvPr/>
        </p:nvSpPr>
        <p:spPr>
          <a:xfrm>
            <a:off x="6667950" y="1553918"/>
            <a:ext cx="5334503" cy="45144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A9E96B-1309-8EDB-2D31-78FF7AE8B343}"/>
              </a:ext>
            </a:extLst>
          </p:cNvPr>
          <p:cNvSpPr/>
          <p:nvPr/>
        </p:nvSpPr>
        <p:spPr>
          <a:xfrm>
            <a:off x="401638" y="1553918"/>
            <a:ext cx="6067742" cy="45144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4. Mise à disposition de la plaquette tarifaire Pros 2024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5074A8-8EA0-8789-102F-222719B210C8}"/>
              </a:ext>
            </a:extLst>
          </p:cNvPr>
          <p:cNvSpPr txBox="1">
            <a:spLocks/>
          </p:cNvSpPr>
          <p:nvPr/>
        </p:nvSpPr>
        <p:spPr bwMode="auto">
          <a:xfrm>
            <a:off x="401638" y="789617"/>
            <a:ext cx="11519852" cy="90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Nos clients Pros et Associations ont été informés de nos évolutions tarifaires à compter du 1</a:t>
            </a:r>
            <a:r>
              <a:rPr kumimoji="0" lang="fr-FR" sz="1600" b="0" i="0" u="none" strike="noStrike" kern="1200" cap="none" spc="0" normalizeH="0" baseline="3000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er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 janvier 2024 via un message adossé à leurs relevés de compte de novembre.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F6B4844-B128-893C-4709-B45B2D9C6DBC}"/>
              </a:ext>
            </a:extLst>
          </p:cNvPr>
          <p:cNvSpPr txBox="1">
            <a:spLocks/>
          </p:cNvSpPr>
          <p:nvPr/>
        </p:nvSpPr>
        <p:spPr bwMode="auto">
          <a:xfrm>
            <a:off x="482601" y="2007334"/>
            <a:ext cx="5701029" cy="396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marR="0" lvl="0" indent="-216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Les </a:t>
            </a: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EA4E55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</a:rPr>
              <a:t>brochures tarifaires 2024 Professionnels &amp; Associations de proximité </a:t>
            </a: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seront livrées dans les agences courant </a:t>
            </a: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semaine 49</a:t>
            </a: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, soit entre le </a:t>
            </a: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5 et le 8 décembre </a:t>
            </a:r>
          </a:p>
          <a:p>
            <a:pPr marL="252000" marR="0" lvl="0" indent="-216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lang="fr-FR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2" charset="0"/>
              </a:rPr>
              <a:t>A réception, vous pouvez donc les mettre à disposition de notre clientèle. A noter que les brochures tarifaires actuelles </a:t>
            </a:r>
            <a:r>
              <a:rPr lang="fr-FR" sz="1200" i="1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2" charset="0"/>
              </a:rPr>
              <a:t>(en vigueur depuis le  1</a:t>
            </a:r>
            <a:r>
              <a:rPr lang="fr-FR" sz="1200" i="1" baseline="300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2" charset="0"/>
              </a:rPr>
              <a:t>er</a:t>
            </a:r>
            <a:r>
              <a:rPr lang="fr-FR" sz="1200" i="1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2" charset="0"/>
              </a:rPr>
              <a:t> </a:t>
            </a:r>
            <a:r>
              <a:rPr lang="fr-FR" sz="1200" i="1" dirty="0" err="1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2" charset="0"/>
              </a:rPr>
              <a:t>oct</a:t>
            </a:r>
            <a:r>
              <a:rPr lang="fr-FR" sz="1200" i="1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2" charset="0"/>
              </a:rPr>
              <a:t> 2022, remises à jour au 10 fév. 2023) </a:t>
            </a:r>
            <a:r>
              <a:rPr lang="fr-FR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2" charset="0"/>
              </a:rPr>
              <a:t>sont à conserver jusqu’au 31 décembre, puis pourront être détruites au-delà de cette date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Montserrat" panose="00000500000000000000" pitchFamily="2" charset="0"/>
            </a:endParaRPr>
          </a:p>
          <a:p>
            <a:pPr marL="252000" marR="0" lvl="0" indent="-216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Ces brochures sont disponibles sous Fiducial, pour un renouvellement en cours d’année.</a:t>
            </a:r>
          </a:p>
          <a:p>
            <a:pPr marL="684000" marR="0" lvl="1" indent="-216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Brochure tarifaire 2024 du marché des Particuliers : 145846</a:t>
            </a:r>
          </a:p>
          <a:p>
            <a:pPr marL="684000" marR="0" lvl="1" indent="-216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Brochure tarifaire du marché des Professionnels : 145847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800EF3-802B-5F13-1080-7861C035EF33}"/>
              </a:ext>
            </a:extLst>
          </p:cNvPr>
          <p:cNvSpPr txBox="1"/>
          <p:nvPr/>
        </p:nvSpPr>
        <p:spPr>
          <a:xfrm>
            <a:off x="401638" y="1559388"/>
            <a:ext cx="59207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fr-FR" sz="1600" b="1" dirty="0">
                <a:latin typeface="Montserrat" panose="00000500000000000000" pitchFamily="2" charset="0"/>
              </a:rPr>
              <a:t>Brochures « </a:t>
            </a:r>
            <a:r>
              <a:rPr lang="fr-FR" sz="1600" b="1" i="1" dirty="0">
                <a:latin typeface="Montserrat" panose="00000500000000000000" pitchFamily="2" charset="0"/>
              </a:rPr>
              <a:t>papier</a:t>
            </a:r>
            <a:r>
              <a:rPr lang="fr-FR" sz="1600" b="1" dirty="0">
                <a:latin typeface="Montserrat" panose="00000500000000000000" pitchFamily="2" charset="0"/>
              </a:rPr>
              <a:t> »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605AD7-BD55-2351-24F6-AF2FB61BBC9B}"/>
              </a:ext>
            </a:extLst>
          </p:cNvPr>
          <p:cNvSpPr txBox="1"/>
          <p:nvPr/>
        </p:nvSpPr>
        <p:spPr>
          <a:xfrm>
            <a:off x="6701631" y="1559950"/>
            <a:ext cx="4061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fr-FR" sz="1600" b="1" dirty="0">
                <a:latin typeface="Montserrat" panose="00000500000000000000" pitchFamily="2" charset="0"/>
              </a:rPr>
              <a:t>Version numérique :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C129D7A4-421F-2C0F-FE40-61E73E47B2E7}"/>
              </a:ext>
            </a:extLst>
          </p:cNvPr>
          <p:cNvSpPr txBox="1">
            <a:spLocks/>
          </p:cNvSpPr>
          <p:nvPr/>
        </p:nvSpPr>
        <p:spPr bwMode="auto">
          <a:xfrm>
            <a:off x="6601461" y="2007334"/>
            <a:ext cx="5320029" cy="125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marR="0" lvl="0" indent="-216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Vous pouvez d’ores et déjà retrouver la plaquette tarifaire 2024 sur notre </a:t>
            </a:r>
            <a:r>
              <a:rPr lang="fr-FR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2" charset="0"/>
                <a:hlinkClick r:id="rId2"/>
              </a:rPr>
              <a:t>site internet</a:t>
            </a:r>
            <a:r>
              <a:rPr lang="fr-FR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Montserrat" panose="00000500000000000000" pitchFamily="2" charset="0"/>
              </a:rPr>
              <a:t>, laquelle sera incrémentée de toutes les </a:t>
            </a: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</a:rPr>
              <a:t>mises à jour pouvant potentiellement l’impacter en cours d’année</a:t>
            </a:r>
          </a:p>
        </p:txBody>
      </p:sp>
      <p:pic>
        <p:nvPicPr>
          <p:cNvPr id="16" name="Image 15">
            <a:hlinkClick r:id="rId2"/>
            <a:extLst>
              <a:ext uri="{FF2B5EF4-FFF2-40B4-BE49-F238E27FC236}">
                <a16:creationId xmlns:a16="http://schemas.microsoft.com/office/drawing/2014/main" id="{0A8014D1-EBE6-A4A2-BD8B-1EDF7942D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261" y="3086102"/>
            <a:ext cx="1921978" cy="2720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Images de Main Clic – Téléchargement gratuit sur Freepik">
            <a:hlinkClick r:id="rId2"/>
            <a:extLst>
              <a:ext uri="{FF2B5EF4-FFF2-40B4-BE49-F238E27FC236}">
                <a16:creationId xmlns:a16="http://schemas.microsoft.com/office/drawing/2014/main" id="{66AD92EE-F592-05E9-7D23-9CD6C654BF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2812" y1="29553" x2="42812" y2="29553"/>
                        <a14:foregroundMark x1="32109" y1="24281" x2="32109" y2="24281"/>
                        <a14:foregroundMark x1="21725" y1="28754" x2="21725" y2="28754"/>
                        <a14:foregroundMark x1="18850" y1="39297" x2="18850" y2="39297"/>
                        <a14:foregroundMark x1="22204" y1="49840" x2="22204" y2="49840"/>
                        <a14:foregroundMark x1="31949" y1="54473" x2="31949" y2="54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78" t="20287" r="13884" b="20288"/>
          <a:stretch/>
        </p:blipFill>
        <p:spPr bwMode="auto">
          <a:xfrm>
            <a:off x="9376358" y="4353462"/>
            <a:ext cx="1585012" cy="125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534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849A67C-4A5E-5774-3AC5-A2416942E3AF}"/>
              </a:ext>
            </a:extLst>
          </p:cNvPr>
          <p:cNvSpPr/>
          <p:nvPr/>
        </p:nvSpPr>
        <p:spPr>
          <a:xfrm>
            <a:off x="422909" y="1949850"/>
            <a:ext cx="4594861" cy="40029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4D1111-BCF3-C71A-ED47-6A70C593F516}"/>
              </a:ext>
            </a:extLst>
          </p:cNvPr>
          <p:cNvSpPr/>
          <p:nvPr/>
        </p:nvSpPr>
        <p:spPr>
          <a:xfrm>
            <a:off x="5385594" y="1949850"/>
            <a:ext cx="6470332" cy="40029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4. Mise à disposition de la plaquette tarifaire Pros 2024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5074A8-8EA0-8789-102F-222719B210C8}"/>
              </a:ext>
            </a:extLst>
          </p:cNvPr>
          <p:cNvSpPr txBox="1">
            <a:spLocks/>
          </p:cNvSpPr>
          <p:nvPr/>
        </p:nvSpPr>
        <p:spPr bwMode="auto">
          <a:xfrm>
            <a:off x="336074" y="1143947"/>
            <a:ext cx="11519852" cy="90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 votre disposition via la                                                           , Onglet « 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Professionnels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 », rubrique « 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Tarification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 » 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0BF6A5-9F64-6656-1799-AA861B85C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830" y="905171"/>
            <a:ext cx="2744152" cy="689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E1EC9869-1142-6D1A-FAF4-8B7DBA6F6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23" y="2324113"/>
            <a:ext cx="3710940" cy="697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Images de Main Clic – Téléchargement gratuit sur Freepik">
            <a:hlinkClick r:id="rId3"/>
            <a:extLst>
              <a:ext uri="{FF2B5EF4-FFF2-40B4-BE49-F238E27FC236}">
                <a16:creationId xmlns:a16="http://schemas.microsoft.com/office/drawing/2014/main" id="{3A00F504-C07B-D71A-93AC-FB05664AC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2812" y1="29553" x2="42812" y2="29553"/>
                        <a14:foregroundMark x1="32109" y1="24281" x2="32109" y2="24281"/>
                        <a14:foregroundMark x1="21725" y1="28754" x2="21725" y2="28754"/>
                        <a14:foregroundMark x1="18850" y1="39297" x2="18850" y2="39297"/>
                        <a14:foregroundMark x1="22204" y1="49840" x2="22204" y2="49840"/>
                        <a14:foregroundMark x1="31949" y1="54473" x2="31949" y2="54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78" t="20287" r="13884" b="20288"/>
          <a:stretch/>
        </p:blipFill>
        <p:spPr bwMode="auto">
          <a:xfrm>
            <a:off x="3960084" y="2708742"/>
            <a:ext cx="922033" cy="72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hlinkClick r:id="rId7"/>
            <a:extLst>
              <a:ext uri="{FF2B5EF4-FFF2-40B4-BE49-F238E27FC236}">
                <a16:creationId xmlns:a16="http://schemas.microsoft.com/office/drawing/2014/main" id="{72731DB2-7E49-FD78-29F8-94E73759F8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8798" y="2324113"/>
            <a:ext cx="6036892" cy="659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 descr="Images de Main Clic – Téléchargement gratuit sur Freepik">
            <a:hlinkClick r:id="rId7"/>
            <a:extLst>
              <a:ext uri="{FF2B5EF4-FFF2-40B4-BE49-F238E27FC236}">
                <a16:creationId xmlns:a16="http://schemas.microsoft.com/office/drawing/2014/main" id="{E9664763-FE09-B15B-2E3B-91F7A38F1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2812" y1="29553" x2="42812" y2="29553"/>
                        <a14:foregroundMark x1="32109" y1="24281" x2="32109" y2="24281"/>
                        <a14:foregroundMark x1="21725" y1="28754" x2="21725" y2="28754"/>
                        <a14:foregroundMark x1="18850" y1="39297" x2="18850" y2="39297"/>
                        <a14:foregroundMark x1="22204" y1="49840" x2="22204" y2="49840"/>
                        <a14:foregroundMark x1="31949" y1="54473" x2="31949" y2="54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78" t="20287" r="13884" b="20288"/>
          <a:stretch/>
        </p:blipFill>
        <p:spPr bwMode="auto">
          <a:xfrm>
            <a:off x="9707828" y="2708742"/>
            <a:ext cx="922033" cy="72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1B0150-BB5E-1F06-D221-5079829F82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950" y="3439483"/>
            <a:ext cx="1577657" cy="2274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 21">
            <a:hlinkClick r:id="rId7"/>
            <a:extLst>
              <a:ext uri="{FF2B5EF4-FFF2-40B4-BE49-F238E27FC236}">
                <a16:creationId xmlns:a16="http://schemas.microsoft.com/office/drawing/2014/main" id="{BCC60BD0-89F9-20B7-0BEF-0BFAF779C9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8318" y="3621969"/>
            <a:ext cx="3790472" cy="213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3047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5" ma:contentTypeDescription="Crée un document." ma:contentTypeScope="" ma:versionID="181f6a1c56644aa99dac88bb85c41509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d95b44ecae68fb8b7a6f1c1fb4fb1cb7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e85a251b-a9eb-4960-a579-a2f6573062c1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9c2a82c5-7382-469d-9a70-51880d8bc67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85DB3586-3B6F-419F-93B5-88E9605A22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15424</TotalTime>
  <Words>2467</Words>
  <Application>Microsoft Office PowerPoint</Application>
  <PresentationFormat>Grand écran</PresentationFormat>
  <Paragraphs>258</Paragraphs>
  <Slides>21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30" baseType="lpstr">
      <vt:lpstr>Arial</vt:lpstr>
      <vt:lpstr>Arial Black</vt:lpstr>
      <vt:lpstr>Arial Narrow</vt:lpstr>
      <vt:lpstr>Calibri</vt:lpstr>
      <vt:lpstr>Montserrat</vt:lpstr>
      <vt:lpstr>Montserrat Black</vt:lpstr>
      <vt:lpstr>Wingdings</vt:lpstr>
      <vt:lpstr>Thème Office</vt:lpstr>
      <vt:lpstr>1_Thème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449</cp:revision>
  <cp:lastPrinted>2023-11-17T07:52:40Z</cp:lastPrinted>
  <dcterms:created xsi:type="dcterms:W3CDTF">2020-06-24T09:20:11Z</dcterms:created>
  <dcterms:modified xsi:type="dcterms:W3CDTF">2023-12-01T12:38:24Z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