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10"/>
  </p:notesMasterIdLst>
  <p:handoutMasterIdLst>
    <p:handoutMasterId r:id="rId11"/>
  </p:handoutMasterIdLst>
  <p:sldIdLst>
    <p:sldId id="256" r:id="rId2"/>
    <p:sldId id="305" r:id="rId3"/>
    <p:sldId id="259" r:id="rId4"/>
    <p:sldId id="270" r:id="rId5"/>
    <p:sldId id="302" r:id="rId6"/>
    <p:sldId id="304" r:id="rId7"/>
    <p:sldId id="271" r:id="rId8"/>
    <p:sldId id="303" r:id="rId9"/>
  </p:sldIdLst>
  <p:sldSz cx="7380288" cy="10261600"/>
  <p:notesSz cx="9866313" cy="6735763"/>
  <p:defaultTextStyle>
    <a:defPPr>
      <a:defRPr lang="fr-FR"/>
    </a:defPPr>
    <a:lvl1pPr marL="0" algn="l" defTabSz="962223" rtl="0" eaLnBrk="1" latinLnBrk="0" hangingPunct="1">
      <a:defRPr sz="1900" kern="1200">
        <a:solidFill>
          <a:schemeClr val="tx1"/>
        </a:solidFill>
        <a:latin typeface="+mn-lt"/>
        <a:ea typeface="+mn-ea"/>
        <a:cs typeface="+mn-cs"/>
      </a:defRPr>
    </a:lvl1pPr>
    <a:lvl2pPr marL="481112" algn="l" defTabSz="962223" rtl="0" eaLnBrk="1" latinLnBrk="0" hangingPunct="1">
      <a:defRPr sz="1900" kern="1200">
        <a:solidFill>
          <a:schemeClr val="tx1"/>
        </a:solidFill>
        <a:latin typeface="+mn-lt"/>
        <a:ea typeface="+mn-ea"/>
        <a:cs typeface="+mn-cs"/>
      </a:defRPr>
    </a:lvl2pPr>
    <a:lvl3pPr marL="962223" algn="l" defTabSz="962223" rtl="0" eaLnBrk="1" latinLnBrk="0" hangingPunct="1">
      <a:defRPr sz="1900" kern="1200">
        <a:solidFill>
          <a:schemeClr val="tx1"/>
        </a:solidFill>
        <a:latin typeface="+mn-lt"/>
        <a:ea typeface="+mn-ea"/>
        <a:cs typeface="+mn-cs"/>
      </a:defRPr>
    </a:lvl3pPr>
    <a:lvl4pPr marL="1443335" algn="l" defTabSz="962223" rtl="0" eaLnBrk="1" latinLnBrk="0" hangingPunct="1">
      <a:defRPr sz="1900" kern="1200">
        <a:solidFill>
          <a:schemeClr val="tx1"/>
        </a:solidFill>
        <a:latin typeface="+mn-lt"/>
        <a:ea typeface="+mn-ea"/>
        <a:cs typeface="+mn-cs"/>
      </a:defRPr>
    </a:lvl4pPr>
    <a:lvl5pPr marL="1924446" algn="l" defTabSz="962223" rtl="0" eaLnBrk="1" latinLnBrk="0" hangingPunct="1">
      <a:defRPr sz="1900" kern="1200">
        <a:solidFill>
          <a:schemeClr val="tx1"/>
        </a:solidFill>
        <a:latin typeface="+mn-lt"/>
        <a:ea typeface="+mn-ea"/>
        <a:cs typeface="+mn-cs"/>
      </a:defRPr>
    </a:lvl5pPr>
    <a:lvl6pPr marL="2405558" algn="l" defTabSz="962223" rtl="0" eaLnBrk="1" latinLnBrk="0" hangingPunct="1">
      <a:defRPr sz="1900" kern="1200">
        <a:solidFill>
          <a:schemeClr val="tx1"/>
        </a:solidFill>
        <a:latin typeface="+mn-lt"/>
        <a:ea typeface="+mn-ea"/>
        <a:cs typeface="+mn-cs"/>
      </a:defRPr>
    </a:lvl6pPr>
    <a:lvl7pPr marL="2886669" algn="l" defTabSz="962223" rtl="0" eaLnBrk="1" latinLnBrk="0" hangingPunct="1">
      <a:defRPr sz="1900" kern="1200">
        <a:solidFill>
          <a:schemeClr val="tx1"/>
        </a:solidFill>
        <a:latin typeface="+mn-lt"/>
        <a:ea typeface="+mn-ea"/>
        <a:cs typeface="+mn-cs"/>
      </a:defRPr>
    </a:lvl7pPr>
    <a:lvl8pPr marL="3367781" algn="l" defTabSz="962223" rtl="0" eaLnBrk="1" latinLnBrk="0" hangingPunct="1">
      <a:defRPr sz="1900" kern="1200">
        <a:solidFill>
          <a:schemeClr val="tx1"/>
        </a:solidFill>
        <a:latin typeface="+mn-lt"/>
        <a:ea typeface="+mn-ea"/>
        <a:cs typeface="+mn-cs"/>
      </a:defRPr>
    </a:lvl8pPr>
    <a:lvl9pPr marL="3848892" algn="l" defTabSz="962223" rtl="0" eaLnBrk="1" latinLnBrk="0" hangingPunct="1">
      <a:defRPr sz="19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32">
          <p15:clr>
            <a:srgbClr val="A4A3A4"/>
          </p15:clr>
        </p15:guide>
        <p15:guide id="2" pos="2325">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LTHAZARD-MAGNIN Angélique" initials="ABM" lastIdx="10" clrIdx="0"/>
  <p:cmAuthor id="1" name="DESSOUDE Nathalie" initials="DN" lastIdx="3" clrIdx="1"/>
  <p:cmAuthor id="2" name="ABELLA Maria" initials="AM" lastIdx="31" clrIdx="2">
    <p:extLst>
      <p:ext uri="{19B8F6BF-5375-455C-9EA6-DF929625EA0E}">
        <p15:presenceInfo xmlns:p15="http://schemas.microsoft.com/office/powerpoint/2012/main" userId="S-1-5-21-1177238915-1580436667-725345543-10707" providerId="AD"/>
      </p:ext>
    </p:extLst>
  </p:cmAuthor>
  <p:cmAuthor id="3" name="ABELLA Maria" initials="AM [2]" lastIdx="11" clrIdx="3">
    <p:extLst>
      <p:ext uri="{19B8F6BF-5375-455C-9EA6-DF929625EA0E}">
        <p15:presenceInfo xmlns:p15="http://schemas.microsoft.com/office/powerpoint/2012/main" userId="S::maria.abella@ecuvie.caisse-epargne.fr::b4a83c47-ac40-43ea-b41e-cae55bbb6a5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E9E0"/>
    <a:srgbClr val="83073F"/>
    <a:srgbClr val="FF00FF"/>
    <a:srgbClr val="7B073B"/>
    <a:srgbClr val="474747"/>
    <a:srgbClr val="FFEBFF"/>
    <a:srgbClr val="FEE8F2"/>
    <a:srgbClr val="C9CBD5"/>
    <a:srgbClr val="93C620"/>
    <a:srgbClr val="EAEB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799" autoAdjust="0"/>
    <p:restoredTop sz="94660"/>
  </p:normalViewPr>
  <p:slideViewPr>
    <p:cSldViewPr>
      <p:cViewPr varScale="1">
        <p:scale>
          <a:sx n="59" d="100"/>
          <a:sy n="59" d="100"/>
        </p:scale>
        <p:origin x="3102" y="66"/>
      </p:cViewPr>
      <p:guideLst>
        <p:guide orient="horz" pos="3232"/>
        <p:guide pos="232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4276478" cy="337166"/>
          </a:xfrm>
          <a:prstGeom prst="rect">
            <a:avLst/>
          </a:prstGeom>
        </p:spPr>
        <p:txBody>
          <a:bodyPr vert="horz" lIns="90763" tIns="45382" rIns="90763" bIns="45382" rtlCol="0"/>
          <a:lstStyle>
            <a:lvl1pPr algn="l">
              <a:defRPr sz="1200"/>
            </a:lvl1pPr>
          </a:lstStyle>
          <a:p>
            <a:endParaRPr lang="fr-FR"/>
          </a:p>
        </p:txBody>
      </p:sp>
      <p:sp>
        <p:nvSpPr>
          <p:cNvPr id="3" name="Espace réservé de la date 2"/>
          <p:cNvSpPr>
            <a:spLocks noGrp="1"/>
          </p:cNvSpPr>
          <p:nvPr>
            <p:ph type="dt" sz="quarter" idx="1"/>
          </p:nvPr>
        </p:nvSpPr>
        <p:spPr>
          <a:xfrm>
            <a:off x="5587533" y="0"/>
            <a:ext cx="4276478" cy="337166"/>
          </a:xfrm>
          <a:prstGeom prst="rect">
            <a:avLst/>
          </a:prstGeom>
        </p:spPr>
        <p:txBody>
          <a:bodyPr vert="horz" lIns="90763" tIns="45382" rIns="90763" bIns="45382" rtlCol="0"/>
          <a:lstStyle>
            <a:lvl1pPr algn="r">
              <a:defRPr sz="1200"/>
            </a:lvl1pPr>
          </a:lstStyle>
          <a:p>
            <a:fld id="{972CB545-8E97-4993-89B7-8740C77B6B1E}" type="datetimeFigureOut">
              <a:rPr lang="fr-FR" smtClean="0"/>
              <a:t>24/06/2020</a:t>
            </a:fld>
            <a:endParaRPr lang="fr-FR"/>
          </a:p>
        </p:txBody>
      </p:sp>
      <p:sp>
        <p:nvSpPr>
          <p:cNvPr id="4" name="Espace réservé du pied de page 3"/>
          <p:cNvSpPr>
            <a:spLocks noGrp="1"/>
          </p:cNvSpPr>
          <p:nvPr>
            <p:ph type="ftr" sz="quarter" idx="2"/>
          </p:nvPr>
        </p:nvSpPr>
        <p:spPr>
          <a:xfrm>
            <a:off x="0" y="6397521"/>
            <a:ext cx="4276478" cy="337165"/>
          </a:xfrm>
          <a:prstGeom prst="rect">
            <a:avLst/>
          </a:prstGeom>
        </p:spPr>
        <p:txBody>
          <a:bodyPr vert="horz" lIns="90763" tIns="45382" rIns="90763" bIns="45382"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5587533" y="6397521"/>
            <a:ext cx="4276478" cy="337165"/>
          </a:xfrm>
          <a:prstGeom prst="rect">
            <a:avLst/>
          </a:prstGeom>
        </p:spPr>
        <p:txBody>
          <a:bodyPr vert="horz" lIns="90763" tIns="45382" rIns="90763" bIns="45382" rtlCol="0" anchor="b"/>
          <a:lstStyle>
            <a:lvl1pPr algn="r">
              <a:defRPr sz="1200"/>
            </a:lvl1pPr>
          </a:lstStyle>
          <a:p>
            <a:fld id="{F556E1B0-5222-470F-AC40-FE491DEC10FB}" type="slidenum">
              <a:rPr lang="fr-FR" smtClean="0"/>
              <a:t>‹N°›</a:t>
            </a:fld>
            <a:endParaRPr lang="fr-FR"/>
          </a:p>
        </p:txBody>
      </p:sp>
    </p:spTree>
    <p:extLst>
      <p:ext uri="{BB962C8B-B14F-4D97-AF65-F5344CB8AC3E}">
        <p14:creationId xmlns:p14="http://schemas.microsoft.com/office/powerpoint/2010/main" val="35805379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4276478" cy="337166"/>
          </a:xfrm>
          <a:prstGeom prst="rect">
            <a:avLst/>
          </a:prstGeom>
        </p:spPr>
        <p:txBody>
          <a:bodyPr vert="horz" lIns="90763" tIns="45382" rIns="90763" bIns="45382" rtlCol="0"/>
          <a:lstStyle>
            <a:lvl1pPr algn="l">
              <a:defRPr sz="1200"/>
            </a:lvl1pPr>
          </a:lstStyle>
          <a:p>
            <a:endParaRPr lang="fr-FR"/>
          </a:p>
        </p:txBody>
      </p:sp>
      <p:sp>
        <p:nvSpPr>
          <p:cNvPr id="3" name="Espace réservé de la date 2"/>
          <p:cNvSpPr>
            <a:spLocks noGrp="1"/>
          </p:cNvSpPr>
          <p:nvPr>
            <p:ph type="dt" idx="1"/>
          </p:nvPr>
        </p:nvSpPr>
        <p:spPr>
          <a:xfrm>
            <a:off x="5587533" y="0"/>
            <a:ext cx="4276478" cy="337166"/>
          </a:xfrm>
          <a:prstGeom prst="rect">
            <a:avLst/>
          </a:prstGeom>
        </p:spPr>
        <p:txBody>
          <a:bodyPr vert="horz" lIns="90763" tIns="45382" rIns="90763" bIns="45382" rtlCol="0"/>
          <a:lstStyle>
            <a:lvl1pPr algn="r">
              <a:defRPr sz="1200"/>
            </a:lvl1pPr>
          </a:lstStyle>
          <a:p>
            <a:fld id="{3D32F4E6-01A9-4A64-BABD-B305C2D356F3}" type="datetimeFigureOut">
              <a:rPr lang="fr-FR" smtClean="0"/>
              <a:t>24/06/2020</a:t>
            </a:fld>
            <a:endParaRPr lang="fr-FR"/>
          </a:p>
        </p:txBody>
      </p:sp>
      <p:sp>
        <p:nvSpPr>
          <p:cNvPr id="4" name="Espace réservé de l'image des diapositives 3"/>
          <p:cNvSpPr>
            <a:spLocks noGrp="1" noRot="1" noChangeAspect="1"/>
          </p:cNvSpPr>
          <p:nvPr>
            <p:ph type="sldImg" idx="2"/>
          </p:nvPr>
        </p:nvSpPr>
        <p:spPr>
          <a:xfrm>
            <a:off x="4024313" y="504825"/>
            <a:ext cx="1817687" cy="2525713"/>
          </a:xfrm>
          <a:prstGeom prst="rect">
            <a:avLst/>
          </a:prstGeom>
          <a:noFill/>
          <a:ln w="12700">
            <a:solidFill>
              <a:prstClr val="black"/>
            </a:solidFill>
          </a:ln>
        </p:spPr>
        <p:txBody>
          <a:bodyPr vert="horz" lIns="90763" tIns="45382" rIns="90763" bIns="45382" rtlCol="0" anchor="ctr"/>
          <a:lstStyle/>
          <a:p>
            <a:endParaRPr lang="fr-FR"/>
          </a:p>
        </p:txBody>
      </p:sp>
      <p:sp>
        <p:nvSpPr>
          <p:cNvPr id="5" name="Espace réservé des commentaires 4"/>
          <p:cNvSpPr>
            <a:spLocks noGrp="1"/>
          </p:cNvSpPr>
          <p:nvPr>
            <p:ph type="body" sz="quarter" idx="3"/>
          </p:nvPr>
        </p:nvSpPr>
        <p:spPr>
          <a:xfrm>
            <a:off x="986171" y="3199299"/>
            <a:ext cx="7893972" cy="3031255"/>
          </a:xfrm>
          <a:prstGeom prst="rect">
            <a:avLst/>
          </a:prstGeom>
        </p:spPr>
        <p:txBody>
          <a:bodyPr vert="horz" lIns="90763" tIns="45382" rIns="90763" bIns="45382"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6397521"/>
            <a:ext cx="4276478" cy="337165"/>
          </a:xfrm>
          <a:prstGeom prst="rect">
            <a:avLst/>
          </a:prstGeom>
        </p:spPr>
        <p:txBody>
          <a:bodyPr vert="horz" lIns="90763" tIns="45382" rIns="90763" bIns="45382"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5587533" y="6397521"/>
            <a:ext cx="4276478" cy="337165"/>
          </a:xfrm>
          <a:prstGeom prst="rect">
            <a:avLst/>
          </a:prstGeom>
        </p:spPr>
        <p:txBody>
          <a:bodyPr vert="horz" lIns="90763" tIns="45382" rIns="90763" bIns="45382" rtlCol="0" anchor="b"/>
          <a:lstStyle>
            <a:lvl1pPr algn="r">
              <a:defRPr sz="1200"/>
            </a:lvl1pPr>
          </a:lstStyle>
          <a:p>
            <a:fld id="{996C0017-EA51-41B4-8A8A-24DCF45D667A}" type="slidenum">
              <a:rPr lang="fr-FR" smtClean="0"/>
              <a:t>‹N°›</a:t>
            </a:fld>
            <a:endParaRPr lang="fr-FR"/>
          </a:p>
        </p:txBody>
      </p:sp>
    </p:spTree>
    <p:extLst>
      <p:ext uri="{BB962C8B-B14F-4D97-AF65-F5344CB8AC3E}">
        <p14:creationId xmlns:p14="http://schemas.microsoft.com/office/powerpoint/2010/main" val="3970184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96C0017-EA51-41B4-8A8A-24DCF45D667A}" type="slidenum">
              <a:rPr lang="fr-FR" smtClean="0"/>
              <a:t>7</a:t>
            </a:fld>
            <a:endParaRPr lang="fr-FR"/>
          </a:p>
        </p:txBody>
      </p:sp>
    </p:spTree>
    <p:extLst>
      <p:ext uri="{BB962C8B-B14F-4D97-AF65-F5344CB8AC3E}">
        <p14:creationId xmlns:p14="http://schemas.microsoft.com/office/powerpoint/2010/main" val="37580323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369014" y="342054"/>
            <a:ext cx="6273245" cy="6841065"/>
          </a:xfrm>
        </p:spPr>
        <p:txBody>
          <a:bodyPr anchor="ctr">
            <a:noAutofit/>
          </a:bodyPr>
          <a:lstStyle>
            <a:lvl1pPr>
              <a:lnSpc>
                <a:spcPct val="100000"/>
              </a:lnSpc>
              <a:defRPr sz="8800" spc="-80" baseline="0">
                <a:solidFill>
                  <a:schemeClr val="tx1"/>
                </a:solidFill>
              </a:defRPr>
            </a:lvl1pPr>
          </a:lstStyle>
          <a:p>
            <a:r>
              <a:rPr lang="fr-FR"/>
              <a:t>Modifiez le style du titre</a:t>
            </a:r>
            <a:endParaRPr lang="en-US" dirty="0"/>
          </a:p>
        </p:txBody>
      </p:sp>
      <p:sp>
        <p:nvSpPr>
          <p:cNvPr id="3" name="Subtitle 2"/>
          <p:cNvSpPr>
            <a:spLocks noGrp="1"/>
          </p:cNvSpPr>
          <p:nvPr>
            <p:ph type="subTitle" idx="1"/>
          </p:nvPr>
        </p:nvSpPr>
        <p:spPr>
          <a:xfrm>
            <a:off x="369014" y="7183120"/>
            <a:ext cx="5535216" cy="1368213"/>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D6FEB173-418D-43DB-8837-F7AEFBBB1C5D}" type="datetimeFigureOut">
              <a:rPr lang="fr-FR" smtClean="0"/>
              <a:t>24/06/2020</a:t>
            </a:fld>
            <a:endParaRPr lang="fr-FR"/>
          </a:p>
        </p:txBody>
      </p:sp>
      <p:sp>
        <p:nvSpPr>
          <p:cNvPr id="5" name="Footer Placeholder 4"/>
          <p:cNvSpPr>
            <a:spLocks noGrp="1"/>
          </p:cNvSpPr>
          <p:nvPr>
            <p:ph type="ftr" sz="quarter" idx="11"/>
          </p:nvPr>
        </p:nvSpPr>
        <p:spPr/>
        <p:txBody>
          <a:bodyPr/>
          <a:lstStyle/>
          <a:p>
            <a:endParaRPr lang="fr-FR"/>
          </a:p>
        </p:txBody>
      </p:sp>
      <p:sp>
        <p:nvSpPr>
          <p:cNvPr id="9" name="Rectangle 8"/>
          <p:cNvSpPr/>
          <p:nvPr/>
        </p:nvSpPr>
        <p:spPr>
          <a:xfrm>
            <a:off x="7264970" y="7251531"/>
            <a:ext cx="115318" cy="301006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7264970" y="0"/>
            <a:ext cx="115318" cy="725153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4EA897A1-B97D-459F-91E4-1E5FE2757305}" type="slidenum">
              <a:rPr lang="fr-FR" smtClean="0"/>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D6FEB173-418D-43DB-8837-F7AEFBBB1C5D}" type="datetimeFigureOut">
              <a:rPr lang="fr-FR" smtClean="0"/>
              <a:t>24/06/2020</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EA897A1-B97D-459F-91E4-1E5FE2757305}" type="slidenum">
              <a:rPr lang="fr-FR" smtClean="0"/>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369014" y="2166339"/>
            <a:ext cx="6273245" cy="6465758"/>
          </a:xfrm>
        </p:spPr>
        <p:txBody>
          <a:bodyPr anchor="ctr">
            <a:noAutofit/>
          </a:bodyPr>
          <a:lstStyle>
            <a:lvl1pPr algn="l">
              <a:lnSpc>
                <a:spcPct val="100000"/>
              </a:lnSpc>
              <a:defRPr sz="8800" b="0" cap="all" spc="-80" baseline="0">
                <a:solidFill>
                  <a:schemeClr val="tx1"/>
                </a:solidFill>
              </a:defRPr>
            </a:lvl1pPr>
          </a:lstStyle>
          <a:p>
            <a:r>
              <a:rPr lang="fr-FR"/>
              <a:t>Modifiez le style du titre</a:t>
            </a:r>
            <a:endParaRPr lang="en-US" dirty="0"/>
          </a:p>
        </p:txBody>
      </p:sp>
      <p:sp>
        <p:nvSpPr>
          <p:cNvPr id="3" name="Text Placeholder 2"/>
          <p:cNvSpPr>
            <a:spLocks noGrp="1"/>
          </p:cNvSpPr>
          <p:nvPr>
            <p:ph type="body" idx="1"/>
          </p:nvPr>
        </p:nvSpPr>
        <p:spPr>
          <a:xfrm>
            <a:off x="369014" y="342055"/>
            <a:ext cx="6273245" cy="1596249"/>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7" name="Date Placeholder 6"/>
          <p:cNvSpPr>
            <a:spLocks noGrp="1"/>
          </p:cNvSpPr>
          <p:nvPr>
            <p:ph type="dt" sz="half" idx="10"/>
          </p:nvPr>
        </p:nvSpPr>
        <p:spPr/>
        <p:txBody>
          <a:bodyPr/>
          <a:lstStyle/>
          <a:p>
            <a:fld id="{D6FEB173-418D-43DB-8837-F7AEFBBB1C5D}" type="datetimeFigureOut">
              <a:rPr lang="fr-FR" smtClean="0"/>
              <a:t>24/06/2020</a:t>
            </a:fld>
            <a:endParaRPr lang="fr-FR"/>
          </a:p>
        </p:txBody>
      </p:sp>
      <p:sp>
        <p:nvSpPr>
          <p:cNvPr id="8" name="Slide Number Placeholder 7"/>
          <p:cNvSpPr>
            <a:spLocks noGrp="1"/>
          </p:cNvSpPr>
          <p:nvPr>
            <p:ph type="sldNum" sz="quarter" idx="11"/>
          </p:nvPr>
        </p:nvSpPr>
        <p:spPr/>
        <p:txBody>
          <a:bodyPr/>
          <a:lstStyle/>
          <a:p>
            <a:fld id="{4EA897A1-B97D-459F-91E4-1E5FE2757305}" type="slidenum">
              <a:rPr lang="fr-FR" smtClean="0"/>
              <a:t>‹N°›</a:t>
            </a:fld>
            <a:endParaRPr lang="fr-FR"/>
          </a:p>
        </p:txBody>
      </p:sp>
      <p:sp>
        <p:nvSpPr>
          <p:cNvPr id="9" name="Footer Placeholder 8"/>
          <p:cNvSpPr>
            <a:spLocks noGrp="1"/>
          </p:cNvSpPr>
          <p:nvPr>
            <p:ph type="ftr" sz="quarter" idx="12"/>
          </p:nvPr>
        </p:nvSpPr>
        <p:spPr/>
        <p:txBody>
          <a:bodyPr/>
          <a:lstStyle/>
          <a:p>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sz="half" idx="1"/>
          </p:nvPr>
        </p:nvSpPr>
        <p:spPr>
          <a:xfrm>
            <a:off x="1316151" y="2356368"/>
            <a:ext cx="2656904" cy="677218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108360" y="2356368"/>
            <a:ext cx="2656904" cy="677218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D6FEB173-418D-43DB-8837-F7AEFBBB1C5D}" type="datetimeFigureOut">
              <a:rPr lang="fr-FR" smtClean="0"/>
              <a:t>24/06/2020</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EA897A1-B97D-459F-91E4-1E5FE2757305}" type="slidenum">
              <a:rPr lang="fr-FR" smtClean="0"/>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a:p>
        </p:txBody>
      </p:sp>
      <p:sp>
        <p:nvSpPr>
          <p:cNvPr id="3" name="Text Placeholder 2"/>
          <p:cNvSpPr>
            <a:spLocks noGrp="1"/>
          </p:cNvSpPr>
          <p:nvPr>
            <p:ph type="body" idx="1"/>
          </p:nvPr>
        </p:nvSpPr>
        <p:spPr>
          <a:xfrm>
            <a:off x="1313691" y="2353327"/>
            <a:ext cx="2656904" cy="957274"/>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Content Placeholder 3"/>
          <p:cNvSpPr>
            <a:spLocks noGrp="1"/>
          </p:cNvSpPr>
          <p:nvPr>
            <p:ph sz="half" idx="2"/>
          </p:nvPr>
        </p:nvSpPr>
        <p:spPr>
          <a:xfrm>
            <a:off x="1313691" y="3380681"/>
            <a:ext cx="2656904" cy="574649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110820" y="2353327"/>
            <a:ext cx="2656904" cy="957274"/>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fr-FR"/>
              <a:t>Modifiez les styles du texte du masque</a:t>
            </a:r>
          </a:p>
        </p:txBody>
      </p:sp>
      <p:sp>
        <p:nvSpPr>
          <p:cNvPr id="6" name="Content Placeholder 5"/>
          <p:cNvSpPr>
            <a:spLocks noGrp="1"/>
          </p:cNvSpPr>
          <p:nvPr>
            <p:ph sz="quarter" idx="4"/>
          </p:nvPr>
        </p:nvSpPr>
        <p:spPr>
          <a:xfrm>
            <a:off x="4110820" y="3380681"/>
            <a:ext cx="2656904" cy="574649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D6FEB173-418D-43DB-8837-F7AEFBBB1C5D}" type="datetimeFigureOut">
              <a:rPr lang="fr-FR" smtClean="0"/>
              <a:t>24/06/2020</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4EA897A1-B97D-459F-91E4-1E5FE2757305}" type="slidenum">
              <a:rPr lang="fr-FR" smtClean="0"/>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Date Placeholder 2"/>
          <p:cNvSpPr>
            <a:spLocks noGrp="1"/>
          </p:cNvSpPr>
          <p:nvPr>
            <p:ph type="dt" sz="half" idx="10"/>
          </p:nvPr>
        </p:nvSpPr>
        <p:spPr/>
        <p:txBody>
          <a:bodyPr/>
          <a:lstStyle/>
          <a:p>
            <a:fld id="{D6FEB173-418D-43DB-8837-F7AEFBBB1C5D}" type="datetimeFigureOut">
              <a:rPr lang="fr-FR" smtClean="0"/>
              <a:t>24/06/2020</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4EA897A1-B97D-459F-91E4-1E5FE2757305}" type="slidenum">
              <a:rPr lang="fr-FR" smtClean="0"/>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FEB173-418D-43DB-8837-F7AEFBBB1C5D}" type="datetimeFigureOut">
              <a:rPr lang="fr-FR" smtClean="0"/>
              <a:t>24/06/2020</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4EA897A1-B97D-459F-91E4-1E5FE2757305}" type="slidenum">
              <a:rPr lang="fr-FR" smtClean="0"/>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3" name="Content Placeholder 2"/>
          <p:cNvSpPr>
            <a:spLocks noGrp="1"/>
          </p:cNvSpPr>
          <p:nvPr>
            <p:ph idx="1"/>
          </p:nvPr>
        </p:nvSpPr>
        <p:spPr>
          <a:xfrm>
            <a:off x="2885488" y="2394374"/>
            <a:ext cx="4125786" cy="670424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369015" y="2394374"/>
            <a:ext cx="2428064" cy="6704245"/>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Date Placeholder 4"/>
          <p:cNvSpPr>
            <a:spLocks noGrp="1"/>
          </p:cNvSpPr>
          <p:nvPr>
            <p:ph type="dt" sz="half" idx="10"/>
          </p:nvPr>
        </p:nvSpPr>
        <p:spPr/>
        <p:txBody>
          <a:bodyPr/>
          <a:lstStyle/>
          <a:p>
            <a:fld id="{D6FEB173-418D-43DB-8837-F7AEFBBB1C5D}" type="datetimeFigureOut">
              <a:rPr lang="fr-FR" smtClean="0"/>
              <a:t>24/06/2020</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EA897A1-B97D-459F-91E4-1E5FE2757305}" type="slidenum">
              <a:rPr lang="fr-FR" smtClean="0"/>
              <a:t>‹N°›</a:t>
            </a:fld>
            <a:endParaRPr lang="fr-FR"/>
          </a:p>
        </p:txBody>
      </p:sp>
      <p:sp>
        <p:nvSpPr>
          <p:cNvPr id="8" name="Title 7"/>
          <p:cNvSpPr>
            <a:spLocks noGrp="1"/>
          </p:cNvSpPr>
          <p:nvPr>
            <p:ph type="title"/>
          </p:nvPr>
        </p:nvSpPr>
        <p:spPr/>
        <p:txBody>
          <a:bodyPr/>
          <a:lstStyle/>
          <a:p>
            <a:r>
              <a:rPr lang="fr-FR"/>
              <a:t>Modifiez le style du titre</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Rectangle 8"/>
          <p:cNvSpPr/>
          <p:nvPr/>
        </p:nvSpPr>
        <p:spPr>
          <a:xfrm>
            <a:off x="7264970" y="7251531"/>
            <a:ext cx="115318" cy="301006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0" y="0"/>
            <a:ext cx="7264771" cy="7251531"/>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a:p>
        </p:txBody>
      </p:sp>
      <p:sp>
        <p:nvSpPr>
          <p:cNvPr id="4" name="Text Placeholder 3"/>
          <p:cNvSpPr>
            <a:spLocks noGrp="1"/>
          </p:cNvSpPr>
          <p:nvPr>
            <p:ph type="body" sz="half" idx="2"/>
          </p:nvPr>
        </p:nvSpPr>
        <p:spPr>
          <a:xfrm>
            <a:off x="369014" y="8551333"/>
            <a:ext cx="6580757" cy="684107"/>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Date Placeholder 4"/>
          <p:cNvSpPr>
            <a:spLocks noGrp="1"/>
          </p:cNvSpPr>
          <p:nvPr>
            <p:ph type="dt" sz="half" idx="10"/>
          </p:nvPr>
        </p:nvSpPr>
        <p:spPr/>
        <p:txBody>
          <a:bodyPr/>
          <a:lstStyle/>
          <a:p>
            <a:fld id="{D6FEB173-418D-43DB-8837-F7AEFBBB1C5D}" type="datetimeFigureOut">
              <a:rPr lang="fr-FR" smtClean="0"/>
              <a:t>24/06/2020</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4EA897A1-B97D-459F-91E4-1E5FE2757305}" type="slidenum">
              <a:rPr lang="fr-FR" smtClean="0"/>
              <a:t>‹N°›</a:t>
            </a:fld>
            <a:endParaRPr lang="fr-FR"/>
          </a:p>
        </p:txBody>
      </p:sp>
      <p:sp>
        <p:nvSpPr>
          <p:cNvPr id="8" name="Title 7"/>
          <p:cNvSpPr>
            <a:spLocks noGrp="1"/>
          </p:cNvSpPr>
          <p:nvPr>
            <p:ph type="title"/>
          </p:nvPr>
        </p:nvSpPr>
        <p:spPr>
          <a:xfrm>
            <a:off x="369014" y="7411155"/>
            <a:ext cx="6580757" cy="1140178"/>
          </a:xfrm>
        </p:spPr>
        <p:txBody>
          <a:bodyPr anchor="t">
            <a:normAutofit/>
          </a:bodyPr>
          <a:lstStyle>
            <a:lvl1pPr>
              <a:defRPr sz="3200"/>
            </a:lvl1pPr>
          </a:lstStyle>
          <a:p>
            <a:r>
              <a:rPr lang="fr-FR"/>
              <a:t>Modifiez le style du titre</a:t>
            </a:r>
            <a:endParaRPr lang="en-US" dirty="0"/>
          </a:p>
        </p:txBody>
      </p:sp>
      <p:sp>
        <p:nvSpPr>
          <p:cNvPr id="10" name="Rectangle 9"/>
          <p:cNvSpPr/>
          <p:nvPr/>
        </p:nvSpPr>
        <p:spPr>
          <a:xfrm>
            <a:off x="7264970" y="0"/>
            <a:ext cx="115318" cy="725153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D6FEB173-418D-43DB-8837-F7AEFBBB1C5D}" type="datetimeFigureOut">
              <a:rPr lang="fr-FR" smtClean="0"/>
              <a:t>24/06/2020</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EA897A1-B97D-459F-91E4-1E5FE2757305}" type="slidenum">
              <a:rPr lang="fr-FR" smtClean="0"/>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350709" y="410941"/>
            <a:ext cx="1660565" cy="8755615"/>
          </a:xfrm>
        </p:spPr>
        <p:txBody>
          <a:bodyPr vert="eaVert"/>
          <a:lstStyle/>
          <a:p>
            <a:r>
              <a:rPr lang="fr-FR"/>
              <a:t>Modifiez le style du titre</a:t>
            </a:r>
            <a:endParaRPr lang="en-US"/>
          </a:p>
        </p:txBody>
      </p:sp>
      <p:sp>
        <p:nvSpPr>
          <p:cNvPr id="3" name="Vertical Text Placeholder 2"/>
          <p:cNvSpPr>
            <a:spLocks noGrp="1"/>
          </p:cNvSpPr>
          <p:nvPr>
            <p:ph type="body" orient="vert" idx="1"/>
          </p:nvPr>
        </p:nvSpPr>
        <p:spPr>
          <a:xfrm>
            <a:off x="369014" y="410941"/>
            <a:ext cx="4858690" cy="875561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D6FEB173-418D-43DB-8837-F7AEFBBB1C5D}" type="datetimeFigureOut">
              <a:rPr lang="fr-FR" smtClean="0"/>
              <a:t>24/06/2020</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EA897A1-B97D-459F-91E4-1E5FE2757305}" type="slidenum">
              <a:rPr lang="fr-FR" smtClean="0"/>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9015" y="228511"/>
            <a:ext cx="4674182" cy="2052320"/>
          </a:xfrm>
          <a:prstGeom prst="rect">
            <a:avLst/>
          </a:prstGeom>
        </p:spPr>
        <p:txBody>
          <a:bodyPr vert="horz" lIns="91440" tIns="45720" rIns="91440" bIns="45720" rtlCol="0" anchor="b">
            <a:normAutofit/>
          </a:bodyPr>
          <a:lstStyle/>
          <a:p>
            <a:r>
              <a:rPr lang="fr-FR"/>
              <a:t>Modifiez le style du titre</a:t>
            </a:r>
            <a:endParaRPr lang="en-US" dirty="0"/>
          </a:p>
        </p:txBody>
      </p:sp>
      <p:sp>
        <p:nvSpPr>
          <p:cNvPr id="3" name="Text Placeholder 2"/>
          <p:cNvSpPr>
            <a:spLocks noGrp="1"/>
          </p:cNvSpPr>
          <p:nvPr>
            <p:ph type="body" idx="1"/>
          </p:nvPr>
        </p:nvSpPr>
        <p:spPr>
          <a:xfrm>
            <a:off x="369014" y="2622410"/>
            <a:ext cx="6150240" cy="654414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369014" y="9235442"/>
            <a:ext cx="2767608" cy="456071"/>
          </a:xfrm>
          <a:prstGeom prst="rect">
            <a:avLst/>
          </a:prstGeom>
        </p:spPr>
        <p:txBody>
          <a:bodyPr vert="horz" lIns="91440" tIns="45720" rIns="91440" bIns="0" rtlCol="0" anchor="b"/>
          <a:lstStyle>
            <a:lvl1pPr algn="l">
              <a:defRPr sz="1000">
                <a:solidFill>
                  <a:schemeClr val="tx1"/>
                </a:solidFill>
              </a:defRPr>
            </a:lvl1pPr>
          </a:lstStyle>
          <a:p>
            <a:fld id="{D6FEB173-418D-43DB-8837-F7AEFBBB1C5D}" type="datetimeFigureOut">
              <a:rPr lang="fr-FR" smtClean="0"/>
              <a:t>24/06/2020</a:t>
            </a:fld>
            <a:endParaRPr lang="fr-FR"/>
          </a:p>
        </p:txBody>
      </p:sp>
      <p:sp>
        <p:nvSpPr>
          <p:cNvPr id="5" name="Footer Placeholder 4"/>
          <p:cNvSpPr>
            <a:spLocks noGrp="1"/>
          </p:cNvSpPr>
          <p:nvPr>
            <p:ph type="ftr" sz="quarter" idx="3"/>
          </p:nvPr>
        </p:nvSpPr>
        <p:spPr>
          <a:xfrm>
            <a:off x="369014" y="9715266"/>
            <a:ext cx="2767608" cy="424716"/>
          </a:xfrm>
          <a:prstGeom prst="rect">
            <a:avLst/>
          </a:prstGeom>
        </p:spPr>
        <p:txBody>
          <a:bodyPr vert="horz" lIns="91440" tIns="45720" rIns="91440" bIns="45720" rtlCol="0" anchor="t"/>
          <a:lstStyle>
            <a:lvl1pPr algn="l">
              <a:defRPr sz="1000">
                <a:solidFill>
                  <a:schemeClr val="tx1"/>
                </a:solidFill>
              </a:defRPr>
            </a:lvl1pPr>
          </a:lstStyle>
          <a:p>
            <a:endParaRPr lang="fr-FR"/>
          </a:p>
        </p:txBody>
      </p:sp>
      <p:sp>
        <p:nvSpPr>
          <p:cNvPr id="6" name="Slide Number Placeholder 5"/>
          <p:cNvSpPr>
            <a:spLocks noGrp="1"/>
          </p:cNvSpPr>
          <p:nvPr>
            <p:ph type="sldNum" sz="quarter" idx="4"/>
          </p:nvPr>
        </p:nvSpPr>
        <p:spPr>
          <a:xfrm rot="16200000">
            <a:off x="6187083" y="8932266"/>
            <a:ext cx="1968708" cy="294699"/>
          </a:xfrm>
          <a:prstGeom prst="rect">
            <a:avLst/>
          </a:prstGeom>
        </p:spPr>
        <p:txBody>
          <a:bodyPr vert="horz" lIns="91440" tIns="45720" rIns="91440" bIns="45720" rtlCol="0" anchor="ctr"/>
          <a:lstStyle>
            <a:lvl1pPr algn="l">
              <a:defRPr sz="2400" b="1">
                <a:solidFill>
                  <a:schemeClr val="tx2"/>
                </a:solidFill>
              </a:defRPr>
            </a:lvl1pPr>
          </a:lstStyle>
          <a:p>
            <a:fld id="{4EA897A1-B97D-459F-91E4-1E5FE2757305}" type="slidenum">
              <a:rPr lang="fr-FR" smtClean="0"/>
              <a:t>‹N°›</a:t>
            </a:fld>
            <a:endParaRPr lang="fr-FR"/>
          </a:p>
        </p:txBody>
      </p:sp>
      <p:sp>
        <p:nvSpPr>
          <p:cNvPr id="7" name="Rectangle 6"/>
          <p:cNvSpPr/>
          <p:nvPr/>
        </p:nvSpPr>
        <p:spPr>
          <a:xfrm>
            <a:off x="7264970" y="0"/>
            <a:ext cx="115318" cy="205232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264970" y="2052320"/>
            <a:ext cx="115318" cy="8209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defTabSz="914400" rtl="0" eaLnBrk="1" latinLnBrk="0" hangingPunct="1">
        <a:spcBef>
          <a:spcPct val="0"/>
        </a:spcBef>
        <a:buNone/>
        <a:defRPr sz="3600" kern="1200" cap="all"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7.xml"/><Relationship Id="rId3" Type="http://schemas.microsoft.com/office/2007/relationships/hdphoto" Target="../media/hdphoto1.wdp"/><Relationship Id="rId7" Type="http://schemas.openxmlformats.org/officeDocument/2006/relationships/slide" Target="slide4.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image" Target="../media/image6.jpg"/><Relationship Id="rId4" Type="http://schemas.openxmlformats.org/officeDocument/2006/relationships/image" Target="../media/image5.png"/><Relationship Id="rId9" Type="http://schemas.openxmlformats.org/officeDocument/2006/relationships/slide" Target="slide8.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slide" Target="slide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slide" Target="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slide" Target="slide2.xml"/></Relationships>
</file>

<file path=ppt/slides/_rels/slide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slide" Target="slide2.xml"/></Relationships>
</file>

<file path=ppt/slides/_rels/slide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752" y="234256"/>
            <a:ext cx="4109070" cy="2616625"/>
          </a:xfrm>
          <a:prstGeom prst="rect">
            <a:avLst/>
          </a:prstGeom>
        </p:spPr>
      </p:pic>
      <p:sp>
        <p:nvSpPr>
          <p:cNvPr id="3" name="Sous-titre 2"/>
          <p:cNvSpPr>
            <a:spLocks noGrp="1"/>
          </p:cNvSpPr>
          <p:nvPr>
            <p:ph type="subTitle" idx="1"/>
          </p:nvPr>
        </p:nvSpPr>
        <p:spPr>
          <a:xfrm>
            <a:off x="0" y="4554736"/>
            <a:ext cx="7290544" cy="1008112"/>
          </a:xfrm>
        </p:spPr>
        <p:txBody>
          <a:bodyPr>
            <a:noAutofit/>
          </a:bodyPr>
          <a:lstStyle/>
          <a:p>
            <a:pPr algn="ctr"/>
            <a:r>
              <a:rPr lang="fr-FR" sz="4800" b="1" dirty="0">
                <a:solidFill>
                  <a:srgbClr val="83073F"/>
                </a:solidFill>
                <a:latin typeface="Calibri" panose="020F0502020204030204" pitchFamily="34" charset="0"/>
              </a:rPr>
              <a:t>Nuances Plus</a:t>
            </a:r>
          </a:p>
        </p:txBody>
      </p:sp>
      <p:grpSp>
        <p:nvGrpSpPr>
          <p:cNvPr id="9" name="Groupe 8"/>
          <p:cNvGrpSpPr/>
          <p:nvPr/>
        </p:nvGrpSpPr>
        <p:grpSpPr>
          <a:xfrm>
            <a:off x="-26265" y="9572350"/>
            <a:ext cx="7218536" cy="671018"/>
            <a:chOff x="-26265" y="9572350"/>
            <a:chExt cx="7218536" cy="671018"/>
          </a:xfrm>
        </p:grpSpPr>
        <p:sp>
          <p:nvSpPr>
            <p:cNvPr id="6" name="Titre 1"/>
            <p:cNvSpPr txBox="1">
              <a:spLocks/>
            </p:cNvSpPr>
            <p:nvPr/>
          </p:nvSpPr>
          <p:spPr>
            <a:xfrm>
              <a:off x="-26265" y="9935393"/>
              <a:ext cx="7218536" cy="30797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268288">
                <a:defRPr/>
              </a:pPr>
              <a:r>
                <a:rPr lang="fr-FR" sz="1400" b="1" dirty="0">
                  <a:solidFill>
                    <a:schemeClr val="bg1">
                      <a:lumMod val="75000"/>
                    </a:schemeClr>
                  </a:solidFill>
                  <a:latin typeface="+mn-lt"/>
                </a:rPr>
                <a:t>Document à usage strictement interne</a:t>
              </a:r>
            </a:p>
          </p:txBody>
        </p:sp>
        <p:pic>
          <p:nvPicPr>
            <p:cNvPr id="7" name="Picture 15" descr="Logo ecuvie mod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62942" y="9572350"/>
              <a:ext cx="1719792"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 name="Rectangle 9"/>
          <p:cNvSpPr/>
          <p:nvPr/>
        </p:nvSpPr>
        <p:spPr bwMode="auto">
          <a:xfrm>
            <a:off x="3188189" y="6210920"/>
            <a:ext cx="211535" cy="180975"/>
          </a:xfrm>
          <a:prstGeom prst="rect">
            <a:avLst/>
          </a:prstGeom>
          <a:solidFill>
            <a:srgbClr val="83073F"/>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615C57"/>
              </a:solidFill>
              <a:effectLst/>
              <a:uLnTx/>
              <a:uFillTx/>
              <a:latin typeface="Calibri"/>
            </a:endParaRPr>
          </a:p>
        </p:txBody>
      </p:sp>
      <p:sp>
        <p:nvSpPr>
          <p:cNvPr id="11" name="Rectangle 10"/>
          <p:cNvSpPr/>
          <p:nvPr/>
        </p:nvSpPr>
        <p:spPr bwMode="auto">
          <a:xfrm>
            <a:off x="3483993" y="6210920"/>
            <a:ext cx="209815" cy="180975"/>
          </a:xfrm>
          <a:prstGeom prst="rect">
            <a:avLst/>
          </a:prstGeom>
          <a:solidFill>
            <a:schemeClr val="accent1"/>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993366"/>
              </a:solidFill>
              <a:effectLst/>
              <a:uLnTx/>
              <a:uFillTx/>
              <a:latin typeface="Calibri"/>
            </a:endParaRPr>
          </a:p>
        </p:txBody>
      </p:sp>
      <p:sp>
        <p:nvSpPr>
          <p:cNvPr id="12" name="Rectangle 11"/>
          <p:cNvSpPr/>
          <p:nvPr/>
        </p:nvSpPr>
        <p:spPr bwMode="auto">
          <a:xfrm>
            <a:off x="3778076" y="6210920"/>
            <a:ext cx="211534" cy="180975"/>
          </a:xfrm>
          <a:prstGeom prst="rect">
            <a:avLst/>
          </a:prstGeom>
          <a:solidFill>
            <a:srgbClr val="83073F"/>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615C57"/>
              </a:solidFill>
              <a:effectLst/>
              <a:uLnTx/>
              <a:uFillTx/>
              <a:latin typeface="Calibri"/>
            </a:endParaRPr>
          </a:p>
        </p:txBody>
      </p:sp>
    </p:spTree>
    <p:extLst>
      <p:ext uri="{BB962C8B-B14F-4D97-AF65-F5344CB8AC3E}">
        <p14:creationId xmlns:p14="http://schemas.microsoft.com/office/powerpoint/2010/main" val="35670362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Picture 14"/>
          <p:cNvPicPr>
            <a:picLocks noChangeAspect="1" noChangeArrowheads="1"/>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148354" y="844444"/>
            <a:ext cx="1790700" cy="1104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pic>
      <p:sp>
        <p:nvSpPr>
          <p:cNvPr id="52" name="ZoneTexte 51"/>
          <p:cNvSpPr txBox="1"/>
          <p:nvPr/>
        </p:nvSpPr>
        <p:spPr>
          <a:xfrm rot="20798703">
            <a:off x="5218551" y="1443836"/>
            <a:ext cx="1871497" cy="738664"/>
          </a:xfrm>
          <a:prstGeom prst="rect">
            <a:avLst/>
          </a:prstGeom>
          <a:solidFill>
            <a:schemeClr val="bg1"/>
          </a:solidFill>
        </p:spPr>
        <p:txBody>
          <a:bodyPr wrap="square" rtlCol="0">
            <a:spAutoFit/>
          </a:bodyPr>
          <a:lstStyle/>
          <a:p>
            <a:pPr algn="ctr"/>
            <a:r>
              <a:rPr lang="fr-FR" sz="1100" b="1" spc="100" dirty="0">
                <a:latin typeface="+mj-lt"/>
                <a:cs typeface="Aharoni" panose="02010803020104030203" pitchFamily="2" charset="-79"/>
              </a:rPr>
              <a:t>Cliquez sur </a:t>
            </a:r>
          </a:p>
          <a:p>
            <a:pPr algn="ctr"/>
            <a:r>
              <a:rPr lang="fr-FR" sz="1100" b="1" spc="100" dirty="0">
                <a:latin typeface="+mj-lt"/>
                <a:cs typeface="Aharoni" panose="02010803020104030203" pitchFamily="2" charset="-79"/>
              </a:rPr>
              <a:t>l’item qui </a:t>
            </a:r>
          </a:p>
          <a:p>
            <a:pPr algn="ctr"/>
            <a:r>
              <a:rPr lang="fr-FR" sz="1100" b="1" spc="100" dirty="0">
                <a:latin typeface="+mj-lt"/>
                <a:cs typeface="Aharoni" panose="02010803020104030203" pitchFamily="2" charset="-79"/>
              </a:rPr>
              <a:t>vous intéresse</a:t>
            </a:r>
          </a:p>
          <a:p>
            <a:pPr algn="ctr"/>
            <a:r>
              <a:rPr lang="fr-FR" sz="900" kern="900" dirty="0">
                <a:latin typeface="+mn-lt"/>
                <a:cs typeface="Aharoni" panose="02010803020104030203" pitchFamily="2" charset="-79"/>
              </a:rPr>
              <a:t>(mode panorama)</a:t>
            </a:r>
            <a:endParaRPr lang="fr-FR" sz="1000" kern="900" dirty="0">
              <a:latin typeface="+mn-lt"/>
              <a:cs typeface="Aharoni" panose="02010803020104030203" pitchFamily="2" charset="-79"/>
            </a:endParaRPr>
          </a:p>
        </p:txBody>
      </p:sp>
      <p:pic>
        <p:nvPicPr>
          <p:cNvPr id="13" name="Imag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767" y="90240"/>
            <a:ext cx="3531260" cy="2248682"/>
          </a:xfrm>
          <a:prstGeom prst="rect">
            <a:avLst/>
          </a:prstGeom>
        </p:spPr>
      </p:pic>
      <p:sp>
        <p:nvSpPr>
          <p:cNvPr id="5" name="Rectangle 4"/>
          <p:cNvSpPr>
            <a:spLocks noChangeArrowheads="1"/>
          </p:cNvSpPr>
          <p:nvPr/>
        </p:nvSpPr>
        <p:spPr bwMode="auto">
          <a:xfrm>
            <a:off x="0" y="0"/>
            <a:ext cx="738028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solidFill>
                <a:srgbClr val="474747"/>
              </a:solidFill>
            </a:endParaRPr>
          </a:p>
        </p:txBody>
      </p:sp>
      <p:sp>
        <p:nvSpPr>
          <p:cNvPr id="4" name="Rectangle 3">
            <a:hlinkClick r:id="" action="ppaction://noaction"/>
          </p:cNvPr>
          <p:cNvSpPr/>
          <p:nvPr/>
        </p:nvSpPr>
        <p:spPr>
          <a:xfrm>
            <a:off x="-2016437" y="9290909"/>
            <a:ext cx="5430395" cy="9314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ZoneTexte 49"/>
          <p:cNvSpPr txBox="1"/>
          <p:nvPr/>
        </p:nvSpPr>
        <p:spPr>
          <a:xfrm rot="21300000">
            <a:off x="281736" y="1673105"/>
            <a:ext cx="3294865" cy="461665"/>
          </a:xfrm>
          <a:prstGeom prst="rect">
            <a:avLst/>
          </a:prstGeom>
          <a:noFill/>
        </p:spPr>
        <p:txBody>
          <a:bodyPr wrap="square" rtlCol="0">
            <a:spAutoFit/>
          </a:bodyPr>
          <a:lstStyle/>
          <a:p>
            <a:r>
              <a:rPr lang="fr-FR" sz="2400" b="1" dirty="0">
                <a:solidFill>
                  <a:srgbClr val="474747"/>
                </a:solidFill>
                <a:latin typeface="Tahoma" panose="020B0604030504040204" pitchFamily="34" charset="0"/>
                <a:ea typeface="Tahoma" panose="020B0604030504040204" pitchFamily="34" charset="0"/>
                <a:cs typeface="Tahoma" panose="020B0604030504040204" pitchFamily="34" charset="0"/>
              </a:rPr>
              <a:t>LE SOMMAIRE</a:t>
            </a:r>
          </a:p>
        </p:txBody>
      </p:sp>
      <p:sp>
        <p:nvSpPr>
          <p:cNvPr id="6" name="Rectangle 5">
            <a:extLst>
              <a:ext uri="{FF2B5EF4-FFF2-40B4-BE49-F238E27FC236}">
                <a16:creationId xmlns:a16="http://schemas.microsoft.com/office/drawing/2014/main" id="{EF74D472-BE5A-4F60-A074-A0188DC20275}"/>
              </a:ext>
            </a:extLst>
          </p:cNvPr>
          <p:cNvSpPr/>
          <p:nvPr/>
        </p:nvSpPr>
        <p:spPr>
          <a:xfrm>
            <a:off x="685265" y="2436242"/>
            <a:ext cx="4770578" cy="432048"/>
          </a:xfrm>
          <a:prstGeom prst="rect">
            <a:avLst/>
          </a:prstGeom>
          <a:solidFill>
            <a:schemeClr val="bg2">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Rectangle : avec coins supérieurs arrondis 7">
            <a:extLst>
              <a:ext uri="{FF2B5EF4-FFF2-40B4-BE49-F238E27FC236}">
                <a16:creationId xmlns:a16="http://schemas.microsoft.com/office/drawing/2014/main" id="{9C27CA47-947C-4984-83EA-A3A3D4EE6125}"/>
              </a:ext>
            </a:extLst>
          </p:cNvPr>
          <p:cNvSpPr/>
          <p:nvPr/>
        </p:nvSpPr>
        <p:spPr>
          <a:xfrm>
            <a:off x="698760" y="2878288"/>
            <a:ext cx="4748405" cy="757423"/>
          </a:xfrm>
          <a:prstGeom prst="round2SameRect">
            <a:avLst/>
          </a:prstGeom>
          <a:noFill/>
          <a:ln>
            <a:solidFill>
              <a:schemeClr val="bg2"/>
            </a:solidFill>
          </a:ln>
          <a:scene3d>
            <a:camera prst="orthographicFront">
              <a:rot lat="0" lon="10799999"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ZoneTexte 9">
            <a:extLst>
              <a:ext uri="{FF2B5EF4-FFF2-40B4-BE49-F238E27FC236}">
                <a16:creationId xmlns:a16="http://schemas.microsoft.com/office/drawing/2014/main" id="{A56E1C8C-A949-4F61-8568-3A137EC11790}"/>
              </a:ext>
            </a:extLst>
          </p:cNvPr>
          <p:cNvSpPr txBox="1"/>
          <p:nvPr/>
        </p:nvSpPr>
        <p:spPr>
          <a:xfrm>
            <a:off x="689206" y="2908215"/>
            <a:ext cx="4748405" cy="646331"/>
          </a:xfrm>
          <a:prstGeom prst="rect">
            <a:avLst/>
          </a:prstGeom>
          <a:noFill/>
        </p:spPr>
        <p:txBody>
          <a:bodyPr wrap="square" rtlCol="0">
            <a:spAutoFit/>
          </a:bodyPr>
          <a:lstStyle/>
          <a:p>
            <a:pPr marL="171450" indent="-171450">
              <a:buBlip>
                <a:blip r:embed="rId5"/>
              </a:buBlip>
            </a:pPr>
            <a:r>
              <a:rPr lang="fr-FR" sz="1200" b="1" dirty="0">
                <a:hlinkClick r:id="rId6" action="ppaction://hlinksldjump">
                  <a:extLst>
                    <a:ext uri="{A12FA001-AC4F-418D-AE19-62706E023703}">
                      <ahyp:hlinkClr xmlns:ahyp="http://schemas.microsoft.com/office/drawing/2018/hyperlinkcolor" xmlns="" val="tx"/>
                    </a:ext>
                  </a:extLst>
                </a:hlinkClick>
              </a:rPr>
              <a:t>Les responsabilités du réseau de vente</a:t>
            </a:r>
          </a:p>
          <a:p>
            <a:pPr marL="171450" indent="-171450">
              <a:buBlip>
                <a:blip r:embed="rId5"/>
              </a:buBlip>
            </a:pPr>
            <a:r>
              <a:rPr lang="fr-FR" sz="1200" b="1" dirty="0">
                <a:hlinkClick r:id="rId6" action="ppaction://hlinksldjump">
                  <a:extLst>
                    <a:ext uri="{A12FA001-AC4F-418D-AE19-62706E023703}">
                      <ahyp:hlinkClr xmlns:ahyp="http://schemas.microsoft.com/office/drawing/2018/hyperlinkcolor" xmlns="" val="tx"/>
                    </a:ext>
                  </a:extLst>
                </a:hlinkClick>
              </a:rPr>
              <a:t>Les responsabilités du Back-office</a:t>
            </a:r>
          </a:p>
          <a:p>
            <a:pPr marL="171450" indent="-171450">
              <a:buBlip>
                <a:blip r:embed="rId5"/>
              </a:buBlip>
            </a:pPr>
            <a:r>
              <a:rPr lang="fr-FR" sz="1200" b="1" dirty="0">
                <a:hlinkClick r:id="rId6" action="ppaction://hlinksldjump">
                  <a:extLst>
                    <a:ext uri="{A12FA001-AC4F-418D-AE19-62706E023703}">
                      <ahyp:hlinkClr xmlns:ahyp="http://schemas.microsoft.com/office/drawing/2018/hyperlinkcolor" xmlns="" val="tx"/>
                    </a:ext>
                  </a:extLst>
                </a:hlinkClick>
              </a:rPr>
              <a:t>Les responsabilités de CNP Assurances</a:t>
            </a:r>
            <a:endParaRPr lang="fr-FR" sz="1200" b="1" dirty="0"/>
          </a:p>
        </p:txBody>
      </p:sp>
      <p:sp>
        <p:nvSpPr>
          <p:cNvPr id="11" name="ZoneTexte 10">
            <a:extLst>
              <a:ext uri="{FF2B5EF4-FFF2-40B4-BE49-F238E27FC236}">
                <a16:creationId xmlns:a16="http://schemas.microsoft.com/office/drawing/2014/main" id="{D9D5FEB8-1D64-429F-959B-11ABB6A3EBF0}"/>
              </a:ext>
            </a:extLst>
          </p:cNvPr>
          <p:cNvSpPr txBox="1"/>
          <p:nvPr/>
        </p:nvSpPr>
        <p:spPr>
          <a:xfrm>
            <a:off x="682419" y="2498377"/>
            <a:ext cx="4737318" cy="307777"/>
          </a:xfrm>
          <a:prstGeom prst="rect">
            <a:avLst/>
          </a:prstGeom>
          <a:noFill/>
        </p:spPr>
        <p:txBody>
          <a:bodyPr wrap="square" rtlCol="0" anchor="ctr">
            <a:spAutoFit/>
          </a:bodyPr>
          <a:lstStyle/>
          <a:p>
            <a:pPr algn="ctr"/>
            <a:r>
              <a:rPr lang="fr-FR" sz="1400" b="1" dirty="0"/>
              <a:t>LES RESPONSABILITÉS DES ACTEURS</a:t>
            </a:r>
          </a:p>
        </p:txBody>
      </p:sp>
      <p:sp>
        <p:nvSpPr>
          <p:cNvPr id="12" name="Rectangle 11">
            <a:extLst>
              <a:ext uri="{FF2B5EF4-FFF2-40B4-BE49-F238E27FC236}">
                <a16:creationId xmlns:a16="http://schemas.microsoft.com/office/drawing/2014/main" id="{1DEB75EE-2D28-4062-BFC9-DF0D5395F9D9}"/>
              </a:ext>
            </a:extLst>
          </p:cNvPr>
          <p:cNvSpPr/>
          <p:nvPr/>
        </p:nvSpPr>
        <p:spPr>
          <a:xfrm>
            <a:off x="682419" y="3869212"/>
            <a:ext cx="4770000" cy="432000"/>
          </a:xfrm>
          <a:prstGeom prst="rect">
            <a:avLst/>
          </a:prstGeom>
          <a:solidFill>
            <a:schemeClr val="bg2">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 avec coins supérieurs arrondis 13">
            <a:extLst>
              <a:ext uri="{FF2B5EF4-FFF2-40B4-BE49-F238E27FC236}">
                <a16:creationId xmlns:a16="http://schemas.microsoft.com/office/drawing/2014/main" id="{6B9C3C1A-C2BE-4470-8CF8-C63AA14E7C49}"/>
              </a:ext>
            </a:extLst>
          </p:cNvPr>
          <p:cNvSpPr/>
          <p:nvPr/>
        </p:nvSpPr>
        <p:spPr>
          <a:xfrm>
            <a:off x="709359" y="4317253"/>
            <a:ext cx="4737806" cy="415864"/>
          </a:xfrm>
          <a:prstGeom prst="round2SameRect">
            <a:avLst/>
          </a:prstGeom>
          <a:noFill/>
          <a:ln>
            <a:solidFill>
              <a:schemeClr val="bg2"/>
            </a:solidFill>
          </a:ln>
          <a:scene3d>
            <a:camera prst="orthographicFront">
              <a:rot lat="0" lon="10799999"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ZoneTexte 15">
            <a:extLst>
              <a:ext uri="{FF2B5EF4-FFF2-40B4-BE49-F238E27FC236}">
                <a16:creationId xmlns:a16="http://schemas.microsoft.com/office/drawing/2014/main" id="{93269F5E-C2DD-4F76-AA07-556C82278712}"/>
              </a:ext>
            </a:extLst>
          </p:cNvPr>
          <p:cNvSpPr txBox="1"/>
          <p:nvPr/>
        </p:nvSpPr>
        <p:spPr>
          <a:xfrm>
            <a:off x="743501" y="4393703"/>
            <a:ext cx="4748406" cy="276999"/>
          </a:xfrm>
          <a:prstGeom prst="rect">
            <a:avLst/>
          </a:prstGeom>
          <a:noFill/>
        </p:spPr>
        <p:txBody>
          <a:bodyPr wrap="square" rtlCol="0">
            <a:spAutoFit/>
          </a:bodyPr>
          <a:lstStyle/>
          <a:p>
            <a:pPr marL="171450" lvl="0" indent="-171450">
              <a:buBlip>
                <a:blip r:embed="rId5"/>
              </a:buBlip>
            </a:pPr>
            <a:r>
              <a:rPr lang="fr-FR" sz="1200" b="1" dirty="0">
                <a:hlinkClick r:id="rId7" action="ppaction://hlinksldjump">
                  <a:extLst>
                    <a:ext uri="{A12FA001-AC4F-418D-AE19-62706E023703}">
                      <ahyp:hlinkClr xmlns:ahyp="http://schemas.microsoft.com/office/drawing/2018/hyperlinkcolor" xmlns="" val="tx"/>
                    </a:ext>
                  </a:extLst>
                </a:hlinkClick>
              </a:rPr>
              <a:t>Les grandes caractéristiques de Nuances Plus</a:t>
            </a:r>
            <a:endParaRPr lang="fr-FR" sz="1200" b="1" dirty="0"/>
          </a:p>
        </p:txBody>
      </p:sp>
      <p:sp>
        <p:nvSpPr>
          <p:cNvPr id="17" name="ZoneTexte 16">
            <a:extLst>
              <a:ext uri="{FF2B5EF4-FFF2-40B4-BE49-F238E27FC236}">
                <a16:creationId xmlns:a16="http://schemas.microsoft.com/office/drawing/2014/main" id="{8665E463-5DC0-48C8-80FB-35DD8D79846E}"/>
              </a:ext>
            </a:extLst>
          </p:cNvPr>
          <p:cNvSpPr txBox="1"/>
          <p:nvPr/>
        </p:nvSpPr>
        <p:spPr>
          <a:xfrm>
            <a:off x="682419" y="3947742"/>
            <a:ext cx="4748406" cy="307777"/>
          </a:xfrm>
          <a:prstGeom prst="rect">
            <a:avLst/>
          </a:prstGeom>
          <a:noFill/>
        </p:spPr>
        <p:txBody>
          <a:bodyPr wrap="square" rtlCol="0" anchor="ctr">
            <a:spAutoFit/>
          </a:bodyPr>
          <a:lstStyle/>
          <a:p>
            <a:pPr algn="ctr"/>
            <a:r>
              <a:rPr lang="fr-FR" sz="1400" b="1" dirty="0"/>
              <a:t>LES GÉNÉRALITÉS DU PRODUIT</a:t>
            </a:r>
          </a:p>
        </p:txBody>
      </p:sp>
      <p:sp>
        <p:nvSpPr>
          <p:cNvPr id="18" name="Rectangle 17">
            <a:extLst>
              <a:ext uri="{FF2B5EF4-FFF2-40B4-BE49-F238E27FC236}">
                <a16:creationId xmlns:a16="http://schemas.microsoft.com/office/drawing/2014/main" id="{B5F3F917-9FF7-4F0F-9B7C-61E87585A364}"/>
              </a:ext>
            </a:extLst>
          </p:cNvPr>
          <p:cNvSpPr/>
          <p:nvPr/>
        </p:nvSpPr>
        <p:spPr>
          <a:xfrm>
            <a:off x="682419" y="4925056"/>
            <a:ext cx="4770000" cy="432000"/>
          </a:xfrm>
          <a:prstGeom prst="rect">
            <a:avLst/>
          </a:prstGeom>
          <a:solidFill>
            <a:schemeClr val="bg2">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tx1"/>
                </a:solidFill>
              </a:rPr>
              <a:t>LES OUTILS DE SAISIE</a:t>
            </a:r>
          </a:p>
        </p:txBody>
      </p:sp>
      <p:sp>
        <p:nvSpPr>
          <p:cNvPr id="19" name="Rectangle : avec coins supérieurs arrondis 18">
            <a:extLst>
              <a:ext uri="{FF2B5EF4-FFF2-40B4-BE49-F238E27FC236}">
                <a16:creationId xmlns:a16="http://schemas.microsoft.com/office/drawing/2014/main" id="{8B600E79-F6B4-4B1F-80DA-1CDEA6AF7388}"/>
              </a:ext>
            </a:extLst>
          </p:cNvPr>
          <p:cNvSpPr/>
          <p:nvPr/>
        </p:nvSpPr>
        <p:spPr>
          <a:xfrm>
            <a:off x="300658" y="5634808"/>
            <a:ext cx="4803351" cy="504104"/>
          </a:xfrm>
          <a:prstGeom prst="round2SameRect">
            <a:avLst/>
          </a:prstGeom>
          <a:noFill/>
          <a:ln>
            <a:solidFill>
              <a:schemeClr val="bg2">
                <a:lumMod val="60000"/>
                <a:lumOff val="40000"/>
              </a:schemeClr>
            </a:solidFill>
          </a:ln>
          <a:scene3d>
            <a:camera prst="orthographicFront">
              <a:rot lat="39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Rectangle : avec coins supérieurs arrondis 42">
            <a:extLst>
              <a:ext uri="{FF2B5EF4-FFF2-40B4-BE49-F238E27FC236}">
                <a16:creationId xmlns:a16="http://schemas.microsoft.com/office/drawing/2014/main" id="{D4A3131A-458D-4015-BB5E-CF6704036239}"/>
              </a:ext>
            </a:extLst>
          </p:cNvPr>
          <p:cNvSpPr/>
          <p:nvPr/>
        </p:nvSpPr>
        <p:spPr>
          <a:xfrm>
            <a:off x="698760" y="5385807"/>
            <a:ext cx="4761921" cy="649227"/>
          </a:xfrm>
          <a:prstGeom prst="round2SameRect">
            <a:avLst/>
          </a:prstGeom>
          <a:noFill/>
          <a:ln>
            <a:solidFill>
              <a:schemeClr val="bg2"/>
            </a:solidFill>
          </a:ln>
          <a:scene3d>
            <a:camera prst="orthographicFront">
              <a:rot lat="0" lon="10799999"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ZoneTexte 26">
            <a:extLst>
              <a:ext uri="{FF2B5EF4-FFF2-40B4-BE49-F238E27FC236}">
                <a16:creationId xmlns:a16="http://schemas.microsoft.com/office/drawing/2014/main" id="{7BF8735A-AC64-447E-9FB4-351B1EF69D94}"/>
              </a:ext>
            </a:extLst>
          </p:cNvPr>
          <p:cNvSpPr txBox="1"/>
          <p:nvPr/>
        </p:nvSpPr>
        <p:spPr>
          <a:xfrm>
            <a:off x="743500" y="5479587"/>
            <a:ext cx="4748407" cy="461665"/>
          </a:xfrm>
          <a:prstGeom prst="rect">
            <a:avLst/>
          </a:prstGeom>
          <a:noFill/>
        </p:spPr>
        <p:txBody>
          <a:bodyPr wrap="square" rtlCol="0">
            <a:spAutoFit/>
          </a:bodyPr>
          <a:lstStyle/>
          <a:p>
            <a:pPr marL="171450" lvl="0" indent="-171450">
              <a:buBlip>
                <a:blip r:embed="rId5"/>
              </a:buBlip>
            </a:pPr>
            <a:r>
              <a:rPr lang="fr-FR" sz="1200" b="1" dirty="0">
                <a:hlinkClick r:id="rId8" action="ppaction://hlinksldjump">
                  <a:extLst>
                    <a:ext uri="{A12FA001-AC4F-418D-AE19-62706E023703}">
                      <ahyp:hlinkClr xmlns:ahyp="http://schemas.microsoft.com/office/drawing/2018/hyperlinkcolor" xmlns="" val="tx"/>
                    </a:ext>
                  </a:extLst>
                </a:hlinkClick>
              </a:rPr>
              <a:t>Puma </a:t>
            </a:r>
            <a:endParaRPr lang="fr-FR" sz="1200" b="1" dirty="0"/>
          </a:p>
          <a:p>
            <a:pPr marL="171450" lvl="0" indent="-171450">
              <a:buBlip>
                <a:blip r:embed="rId5"/>
              </a:buBlip>
            </a:pPr>
            <a:r>
              <a:rPr lang="fr-FR" sz="1200" b="1" dirty="0">
                <a:hlinkClick r:id="rId9" action="ppaction://hlinksldjump">
                  <a:extLst>
                    <a:ext uri="{A12FA001-AC4F-418D-AE19-62706E023703}">
                      <ahyp:hlinkClr xmlns:ahyp="http://schemas.microsoft.com/office/drawing/2018/hyperlinkcolor" xmlns="" val="tx"/>
                    </a:ext>
                  </a:extLst>
                </a:hlinkClick>
              </a:rPr>
              <a:t>Saisie de 2 opérations à J</a:t>
            </a:r>
            <a:endParaRPr lang="fr-FR" sz="1200" b="1" dirty="0"/>
          </a:p>
        </p:txBody>
      </p:sp>
    </p:spTree>
    <p:extLst>
      <p:ext uri="{BB962C8B-B14F-4D97-AF65-F5344CB8AC3E}">
        <p14:creationId xmlns:p14="http://schemas.microsoft.com/office/powerpoint/2010/main" val="33551172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3"/>
          <p:cNvSpPr txBox="1">
            <a:spLocks noChangeArrowheads="1"/>
          </p:cNvSpPr>
          <p:nvPr/>
        </p:nvSpPr>
        <p:spPr bwMode="auto">
          <a:xfrm rot="21297533">
            <a:off x="130815" y="1002392"/>
            <a:ext cx="3838967" cy="360040"/>
          </a:xfrm>
          <a:prstGeom prst="rect">
            <a:avLst/>
          </a:prstGeom>
          <a:noFill/>
          <a:ln>
            <a:noFill/>
          </a:ln>
          <a:effectLst>
            <a:outerShdw blurRad="50800" dist="50800" dir="5400000" sx="1000" sy="1000" algn="ctr" rotWithShape="0">
              <a:schemeClr val="accent6">
                <a:lumMod val="75000"/>
                <a:alpha val="0"/>
              </a:schemeClr>
            </a:outerShdw>
          </a:effectLst>
        </p:spPr>
        <p:txBody>
          <a:bodyPr wrap="square"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algn="l" fontAlgn="auto">
              <a:spcBef>
                <a:spcPts val="0"/>
              </a:spcBef>
              <a:spcAft>
                <a:spcPts val="0"/>
              </a:spcAft>
              <a:defRPr/>
            </a:pPr>
            <a:r>
              <a:rPr lang="fr-FR" altLang="fr-FR" sz="1400" b="1" cap="small" dirty="0">
                <a:solidFill>
                  <a:srgbClr val="83073F"/>
                </a:solidFill>
                <a:latin typeface="+mn-lt"/>
              </a:rPr>
              <a:t>LES RESPONSABILITES DES ACTEURS</a:t>
            </a:r>
            <a:endParaRPr lang="fr-FR" altLang="fr-FR" b="1" cap="small" dirty="0">
              <a:solidFill>
                <a:srgbClr val="83073F"/>
              </a:solidFill>
              <a:latin typeface="+mn-lt"/>
            </a:endParaRPr>
          </a:p>
        </p:txBody>
      </p:sp>
      <p:pic>
        <p:nvPicPr>
          <p:cNvPr id="15" name="Imag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3760" y="162248"/>
            <a:ext cx="2099164" cy="1336733"/>
          </a:xfrm>
          <a:prstGeom prst="rect">
            <a:avLst/>
          </a:prstGeom>
        </p:spPr>
      </p:pic>
      <p:grpSp>
        <p:nvGrpSpPr>
          <p:cNvPr id="2" name="Groupe 1"/>
          <p:cNvGrpSpPr/>
          <p:nvPr/>
        </p:nvGrpSpPr>
        <p:grpSpPr>
          <a:xfrm>
            <a:off x="78551" y="2112906"/>
            <a:ext cx="7177145" cy="4376913"/>
            <a:chOff x="56691" y="2745624"/>
            <a:chExt cx="7177145" cy="4536980"/>
          </a:xfrm>
        </p:grpSpPr>
        <mc:AlternateContent xmlns:mc="http://schemas.openxmlformats.org/markup-compatibility/2006" xmlns:a14="http://schemas.microsoft.com/office/drawing/2010/main">
          <mc:Choice Requires="a14">
            <p:sp>
              <p:nvSpPr>
                <p:cNvPr id="13" name="Rectangle 12"/>
                <p:cNvSpPr/>
                <p:nvPr/>
              </p:nvSpPr>
              <p:spPr>
                <a:xfrm>
                  <a:off x="56691" y="3036817"/>
                  <a:ext cx="7177145" cy="4245787"/>
                </a:xfrm>
                <a:prstGeom prst="rect">
                  <a:avLst/>
                </a:prstGeom>
                <a:solidFill>
                  <a:schemeClr val="bg2">
                    <a:lumMod val="20000"/>
                    <a:lumOff val="8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a:spAutoFit/>
                </a:bodyPr>
                <a:lstStyle/>
                <a:p>
                  <a:pPr algn="just">
                    <a:spcBef>
                      <a:spcPts val="300"/>
                    </a:spcBef>
                  </a:pPr>
                  <a:r>
                    <a:rPr lang="fr-FR" sz="950" dirty="0">
                      <a:solidFill>
                        <a:srgbClr val="83073F"/>
                      </a:solidFill>
                      <a:latin typeface="Calibri" panose="020F0502020204030204" pitchFamily="34" charset="0"/>
                      <a:ea typeface="Times New Roman"/>
                      <a:cs typeface="Times New Roman"/>
                      <a:sym typeface="Wingdings"/>
                    </a:rPr>
                    <a:t> </a:t>
                  </a:r>
                  <a:r>
                    <a:rPr lang="fr-FR" sz="900" b="1" dirty="0">
                      <a:solidFill>
                        <a:srgbClr val="83073F"/>
                      </a:solidFill>
                      <a:latin typeface="Calibri" panose="020F0502020204030204" pitchFamily="34" charset="0"/>
                      <a:ea typeface="Times New Roman"/>
                      <a:cs typeface="Times New Roman"/>
                    </a:rPr>
                    <a:t>Connaître le client </a:t>
                  </a:r>
                  <a:r>
                    <a:rPr lang="fr-FR" sz="900" b="1" dirty="0">
                      <a:solidFill>
                        <a:srgbClr val="404040"/>
                      </a:solidFill>
                      <a:latin typeface="Calibri" panose="020F0502020204030204" pitchFamily="34" charset="0"/>
                      <a:ea typeface="Times New Roman"/>
                      <a:cs typeface="Times New Roman"/>
                    </a:rPr>
                    <a:t>:</a:t>
                  </a:r>
                </a:p>
                <a:p>
                  <a:pPr marL="273050" algn="just" defTabSz="3495675">
                    <a:tabLst>
                      <a:tab pos="3405188" algn="l"/>
                      <a:tab pos="3771900" algn="l"/>
                      <a:tab pos="5199063" algn="l"/>
                    </a:tabLst>
                  </a:pPr>
                  <a:r>
                    <a:rPr lang="fr-FR" sz="900" dirty="0">
                      <a:latin typeface="Calibri" panose="020F0502020204030204" pitchFamily="34" charset="0"/>
                    </a:rPr>
                    <a:t>• </a:t>
                  </a:r>
                  <a:r>
                    <a:rPr lang="fr-FR" sz="900" dirty="0">
                      <a:solidFill>
                        <a:srgbClr val="404040"/>
                      </a:solidFill>
                      <a:latin typeface="Calibri" panose="020F0502020204030204" pitchFamily="34" charset="0"/>
                      <a:ea typeface="Times New Roman"/>
                      <a:cs typeface="Times New Roman"/>
                    </a:rPr>
                    <a:t>Identité	</a:t>
                  </a:r>
                  <a:r>
                    <a:rPr lang="fr-FR" sz="900" dirty="0">
                      <a:latin typeface="Calibri" panose="020F0502020204030204" pitchFamily="34" charset="0"/>
                    </a:rPr>
                    <a:t>• </a:t>
                  </a:r>
                  <a:r>
                    <a:rPr lang="fr-FR" sz="900" dirty="0">
                      <a:solidFill>
                        <a:srgbClr val="404040"/>
                      </a:solidFill>
                      <a:latin typeface="Calibri" panose="020F0502020204030204" pitchFamily="34" charset="0"/>
                      <a:ea typeface="Times New Roman"/>
                      <a:cs typeface="Times New Roman"/>
                    </a:rPr>
                    <a:t>Capacité juridique  	</a:t>
                  </a:r>
                </a:p>
                <a:p>
                  <a:pPr marL="273050" algn="just" defTabSz="3771900">
                    <a:tabLst>
                      <a:tab pos="3405188" algn="l"/>
                      <a:tab pos="3771900" algn="l"/>
                      <a:tab pos="5199063" algn="l"/>
                    </a:tabLst>
                  </a:pPr>
                  <a:r>
                    <a:rPr lang="fr-FR" sz="900" dirty="0">
                      <a:latin typeface="Calibri" panose="020F0502020204030204" pitchFamily="34" charset="0"/>
                    </a:rPr>
                    <a:t>• </a:t>
                  </a:r>
                  <a:r>
                    <a:rPr lang="fr-FR" sz="900" dirty="0">
                      <a:solidFill>
                        <a:srgbClr val="404040"/>
                      </a:solidFill>
                      <a:latin typeface="Calibri" panose="020F0502020204030204" pitchFamily="34" charset="0"/>
                      <a:ea typeface="Times New Roman"/>
                      <a:cs typeface="Times New Roman"/>
                    </a:rPr>
                    <a:t>Age 	</a:t>
                  </a:r>
                  <a:r>
                    <a:rPr lang="fr-FR" sz="900" dirty="0">
                      <a:latin typeface="Calibri" panose="020F0502020204030204" pitchFamily="34" charset="0"/>
                    </a:rPr>
                    <a:t>• </a:t>
                  </a:r>
                  <a:r>
                    <a:rPr lang="fr-FR" sz="900" dirty="0">
                      <a:solidFill>
                        <a:srgbClr val="404040"/>
                      </a:solidFill>
                      <a:latin typeface="Calibri" panose="020F0502020204030204" pitchFamily="34" charset="0"/>
                      <a:ea typeface="Times New Roman"/>
                      <a:cs typeface="Times New Roman"/>
                    </a:rPr>
                    <a:t>Profil d'investissement	 </a:t>
                  </a:r>
                </a:p>
                <a:p>
                  <a:pPr marL="273050" algn="just" defTabSz="3495675">
                    <a:tabLst>
                      <a:tab pos="3405188" algn="l"/>
                      <a:tab pos="3771900" algn="l"/>
                    </a:tabLst>
                  </a:pPr>
                  <a:r>
                    <a:rPr lang="fr-FR" sz="900" dirty="0">
                      <a:latin typeface="Calibri" panose="020F0502020204030204" pitchFamily="34" charset="0"/>
                    </a:rPr>
                    <a:t>• </a:t>
                  </a:r>
                  <a:r>
                    <a:rPr lang="fr-FR" sz="900" dirty="0">
                      <a:solidFill>
                        <a:srgbClr val="404040"/>
                      </a:solidFill>
                      <a:latin typeface="Calibri" panose="020F0502020204030204" pitchFamily="34" charset="0"/>
                      <a:ea typeface="Times New Roman"/>
                      <a:cs typeface="Times New Roman"/>
                    </a:rPr>
                    <a:t>Profession 	</a:t>
                  </a:r>
                  <a:r>
                    <a:rPr lang="fr-FR" sz="900" dirty="0">
                      <a:latin typeface="Calibri" panose="020F0502020204030204" pitchFamily="34" charset="0"/>
                    </a:rPr>
                    <a:t>• </a:t>
                  </a:r>
                  <a:r>
                    <a:rPr lang="fr-FR" sz="900" dirty="0">
                      <a:solidFill>
                        <a:srgbClr val="404040"/>
                      </a:solidFill>
                      <a:latin typeface="Calibri" panose="020F0502020204030204" pitchFamily="34" charset="0"/>
                      <a:ea typeface="Times New Roman"/>
                      <a:cs typeface="Times New Roman"/>
                    </a:rPr>
                    <a:t>Régime matrimonial </a:t>
                  </a:r>
                </a:p>
                <a:p>
                  <a:pPr marL="273050" algn="just" defTabSz="333375">
                    <a:tabLst>
                      <a:tab pos="3405188" algn="l"/>
                      <a:tab pos="3771900" algn="l"/>
                    </a:tabLst>
                  </a:pPr>
                  <a:r>
                    <a:rPr lang="fr-FR" sz="900" dirty="0">
                      <a:latin typeface="Calibri" panose="020F0502020204030204" pitchFamily="34" charset="0"/>
                    </a:rPr>
                    <a:t>• </a:t>
                  </a:r>
                  <a:r>
                    <a:rPr lang="fr-FR" sz="900" dirty="0">
                      <a:solidFill>
                        <a:srgbClr val="404040"/>
                      </a:solidFill>
                      <a:latin typeface="Calibri" panose="020F0502020204030204" pitchFamily="34" charset="0"/>
                      <a:ea typeface="Times New Roman"/>
                      <a:cs typeface="Times New Roman"/>
                    </a:rPr>
                    <a:t>Détention d'un compte actif au sein de la Caisse	</a:t>
                  </a:r>
                  <a:r>
                    <a:rPr lang="fr-FR" sz="900" dirty="0">
                      <a:latin typeface="Calibri" panose="020F0502020204030204" pitchFamily="34" charset="0"/>
                    </a:rPr>
                    <a:t>• </a:t>
                  </a:r>
                  <a:r>
                    <a:rPr lang="fr-FR" sz="900" dirty="0">
                      <a:solidFill>
                        <a:srgbClr val="404040"/>
                      </a:solidFill>
                      <a:latin typeface="Calibri" panose="020F0502020204030204" pitchFamily="34" charset="0"/>
                      <a:ea typeface="Times New Roman"/>
                      <a:cs typeface="Times New Roman"/>
                    </a:rPr>
                    <a:t>Résidence postale et fiscale</a:t>
                  </a:r>
                </a:p>
                <a:p>
                  <a:pPr algn="just"/>
                  <a:endParaRPr lang="fr-FR" sz="300" dirty="0">
                    <a:solidFill>
                      <a:srgbClr val="404040"/>
                    </a:solidFill>
                    <a:latin typeface="Calibri" panose="020F0502020204030204" pitchFamily="34" charset="0"/>
                    <a:ea typeface="Times New Roman"/>
                    <a:cs typeface="Times New Roman"/>
                  </a:endParaRPr>
                </a:p>
                <a:p>
                  <a:pPr lvl="0" hangingPunct="0"/>
                  <a:r>
                    <a:rPr lang="fr-FR" sz="900" dirty="0">
                      <a:solidFill>
                        <a:srgbClr val="83073F"/>
                      </a:solidFill>
                      <a:latin typeface="Calibri" panose="020F0502020204030204" pitchFamily="34" charset="0"/>
                      <a:ea typeface="Times New Roman"/>
                      <a:cs typeface="Times New Roman"/>
                      <a:sym typeface="Wingdings"/>
                    </a:rPr>
                    <a:t> </a:t>
                  </a:r>
                  <a:r>
                    <a:rPr lang="fr-FR" sz="900" b="1" dirty="0">
                      <a:solidFill>
                        <a:srgbClr val="83073F"/>
                      </a:solidFill>
                      <a:latin typeface="Calibri" panose="020F0502020204030204" pitchFamily="34" charset="0"/>
                      <a:sym typeface="Wingdings"/>
                    </a:rPr>
                    <a:t>Apporter l</a:t>
                  </a:r>
                  <a:r>
                    <a:rPr lang="fr-FR" sz="900" b="1" dirty="0">
                      <a:solidFill>
                        <a:srgbClr val="83073F"/>
                      </a:solidFill>
                      <a:latin typeface="Calibri" panose="020F0502020204030204" pitchFamily="34" charset="0"/>
                    </a:rPr>
                    <a:t>e meilleur conseil  </a:t>
                  </a:r>
                  <a:r>
                    <a:rPr lang="fr-FR" sz="900" b="1" dirty="0">
                      <a:latin typeface="Calibri" panose="020F0502020204030204" pitchFamily="34" charset="0"/>
                    </a:rPr>
                    <a:t>:</a:t>
                  </a:r>
                  <a:endParaRPr lang="fr-FR" sz="900" dirty="0">
                    <a:latin typeface="Calibri" panose="020F0502020204030204" pitchFamily="34" charset="0"/>
                  </a:endParaRPr>
                </a:p>
                <a:p>
                  <a:pPr marL="273050" lvl="0" hangingPunct="0"/>
                  <a:r>
                    <a:rPr lang="fr-FR" sz="900" dirty="0">
                      <a:latin typeface="Calibri" panose="020F0502020204030204" pitchFamily="34" charset="0"/>
                    </a:rPr>
                    <a:t>• Adéquation de l’opération proposée à la situation du client ;</a:t>
                  </a:r>
                </a:p>
                <a:p>
                  <a:pPr marL="273050" lvl="0" hangingPunct="0"/>
                  <a:r>
                    <a:rPr lang="fr-FR" sz="900" dirty="0">
                      <a:latin typeface="Calibri" panose="020F0502020204030204" pitchFamily="34" charset="0"/>
                    </a:rPr>
                    <a:t>• Compréhension et consentement du client sur tous les éléments du contrat.</a:t>
                  </a:r>
                </a:p>
                <a:p>
                  <a:pPr marL="273050" lvl="0" hangingPunct="0"/>
                  <a:endParaRPr lang="fr-FR" sz="300" dirty="0">
                    <a:latin typeface="Calibri" panose="020F0502020204030204" pitchFamily="34" charset="0"/>
                  </a:endParaRPr>
                </a:p>
                <a:p>
                  <a:pPr marL="92075" lvl="0" indent="-92075" hangingPunct="0">
                    <a:buFont typeface="Wingdings" panose="05000000000000000000" pitchFamily="2" charset="2"/>
                    <a:buChar char="Ø"/>
                  </a:pPr>
                  <a:r>
                    <a:rPr lang="fr-FR" sz="900" b="1" dirty="0">
                      <a:solidFill>
                        <a:schemeClr val="tx2"/>
                      </a:solidFill>
                      <a:latin typeface="Calibri" panose="020F0502020204030204" pitchFamily="34" charset="0"/>
                    </a:rPr>
                    <a:t> Respecter les obligations LCB-FT (Voir procédure)</a:t>
                  </a:r>
                </a:p>
                <a:p>
                  <a:pPr marL="92075" lvl="0" indent="-92075" hangingPunct="0">
                    <a:buFont typeface="Wingdings" panose="05000000000000000000" pitchFamily="2" charset="2"/>
                    <a:buChar char="Ø"/>
                  </a:pPr>
                  <a:endParaRPr lang="fr-FR" sz="300" dirty="0">
                    <a:latin typeface="Calibri" panose="020F0502020204030204" pitchFamily="34" charset="0"/>
                  </a:endParaRPr>
                </a:p>
                <a:p>
                  <a:pPr defTabSz="261938" hangingPunct="0">
                    <a:tabLst>
                      <a:tab pos="180975" algn="l"/>
                    </a:tabLst>
                  </a:pPr>
                  <a:r>
                    <a:rPr lang="fr-FR" sz="900" dirty="0">
                      <a:solidFill>
                        <a:srgbClr val="83073F"/>
                      </a:solidFill>
                      <a:latin typeface="Calibri" panose="020F0502020204030204" pitchFamily="34" charset="0"/>
                      <a:ea typeface="Times New Roman"/>
                      <a:cs typeface="Times New Roman"/>
                      <a:sym typeface="Wingdings"/>
                    </a:rPr>
                    <a:t> </a:t>
                  </a:r>
                  <a:r>
                    <a:rPr lang="fr-FR" sz="900" b="1" dirty="0">
                      <a:solidFill>
                        <a:srgbClr val="83073F"/>
                      </a:solidFill>
                      <a:latin typeface="Calibri" panose="020F0502020204030204" pitchFamily="34" charset="0"/>
                      <a:sym typeface="Wingdings"/>
                    </a:rPr>
                    <a:t>Recueillir les éventuelles pièces complémentaires</a:t>
                  </a:r>
                </a:p>
                <a:p>
                  <a:pPr marL="266700" defTabSz="261938" hangingPunct="0">
                    <a:tabLst>
                      <a:tab pos="180975" algn="l"/>
                    </a:tabLst>
                  </a:pPr>
                  <a:endParaRPr lang="fr-FR" sz="300" dirty="0">
                    <a:latin typeface="Calibri" panose="020F0502020204030204" pitchFamily="34" charset="0"/>
                  </a:endParaRPr>
                </a:p>
                <a:p>
                  <a:pPr defTabSz="261938" hangingPunct="0">
                    <a:buFont typeface="Wingdings" panose="05000000000000000000" pitchFamily="2" charset="2"/>
                    <a:buChar char="Ø"/>
                    <a:tabLst>
                      <a:tab pos="87313" algn="l"/>
                    </a:tabLst>
                  </a:pPr>
                  <a:r>
                    <a:rPr lang="fr-FR" sz="900" b="1" dirty="0">
                      <a:solidFill>
                        <a:schemeClr val="tx2"/>
                      </a:solidFill>
                      <a:latin typeface="Calibri" panose="020F0502020204030204" pitchFamily="34" charset="0"/>
                    </a:rPr>
                    <a:t> Enregistrer les opérations dans les outils délégués et éditer les documents contractuels, le cas échéant</a:t>
                  </a:r>
                </a:p>
                <a:p>
                  <a:pPr marL="273050" lvl="0" defTabSz="261938" hangingPunct="0">
                    <a:tabLst>
                      <a:tab pos="273050" algn="l"/>
                    </a:tabLst>
                  </a:pPr>
                  <a:endParaRPr lang="fr-FR" sz="300" dirty="0">
                    <a:solidFill>
                      <a:srgbClr val="404040"/>
                    </a:solidFill>
                    <a:latin typeface="Calibri" panose="020F0502020204030204" pitchFamily="34" charset="0"/>
                    <a:ea typeface="Times New Roman"/>
                    <a:cs typeface="Times New Roman"/>
                  </a:endParaRPr>
                </a:p>
                <a:p>
                  <a:pPr lvl="0" defTabSz="261938" hangingPunct="0">
                    <a:tabLst>
                      <a:tab pos="273050" algn="l"/>
                    </a:tabLst>
                  </a:pPr>
                  <a:r>
                    <a:rPr lang="fr-FR" sz="900" dirty="0">
                      <a:solidFill>
                        <a:srgbClr val="83073F"/>
                      </a:solidFill>
                      <a:latin typeface="Calibri" panose="020F0502020204030204" pitchFamily="34" charset="0"/>
                      <a:ea typeface="Times New Roman"/>
                      <a:cs typeface="Times New Roman"/>
                      <a:sym typeface="Wingdings"/>
                    </a:rPr>
                    <a:t> </a:t>
                  </a:r>
                  <a:r>
                    <a:rPr lang="fr-FR" sz="900" b="1" dirty="0">
                      <a:solidFill>
                        <a:srgbClr val="83073F"/>
                      </a:solidFill>
                      <a:latin typeface="Calibri" panose="020F0502020204030204" pitchFamily="34" charset="0"/>
                    </a:rPr>
                    <a:t>Signature des avenants et demande d’option</a:t>
                  </a:r>
                  <a:endParaRPr lang="fr-FR" sz="900" dirty="0">
                    <a:solidFill>
                      <a:srgbClr val="83073F"/>
                    </a:solidFill>
                    <a:latin typeface="Calibri" panose="020F0502020204030204" pitchFamily="34" charset="0"/>
                  </a:endParaRPr>
                </a:p>
                <a:p>
                  <a:pPr marL="273050" lvl="0" defTabSz="261938" hangingPunct="0">
                    <a:tabLst>
                      <a:tab pos="273050" algn="l"/>
                    </a:tabLst>
                  </a:pPr>
                  <a:r>
                    <a:rPr lang="fr-FR" sz="900" dirty="0">
                      <a:latin typeface="Calibri" panose="020F0502020204030204" pitchFamily="34" charset="0"/>
                    </a:rPr>
                    <a:t>• Faire signer l’ensemble des documents au(x) client(s) ; </a:t>
                  </a:r>
                </a:p>
                <a:p>
                  <a:pPr marL="444500" defTabSz="261938" hangingPunct="0">
                    <a:spcAft>
                      <a:spcPts val="100"/>
                    </a:spcAft>
                    <a:tabLst>
                      <a:tab pos="447675" algn="l"/>
                    </a:tabLst>
                  </a:pPr>
                  <a:r>
                    <a:rPr lang="fr-FR" sz="900" dirty="0">
                      <a:latin typeface="Calibri" panose="020F0502020204030204" pitchFamily="34" charset="0"/>
                    </a:rPr>
                    <a:t>	</a:t>
                  </a:r>
                  <a14:m>
                    <m:oMath xmlns:m="http://schemas.openxmlformats.org/officeDocument/2006/math">
                      <m:r>
                        <a:rPr lang="fr-FR" sz="900" i="1" dirty="0" smtClean="0">
                          <a:latin typeface="Cambria Math"/>
                          <a:sym typeface="Wingdings"/>
                        </a:rPr>
                        <m:t></m:t>
                      </m:r>
                    </m:oMath>
                  </a14:m>
                  <a:r>
                    <a:rPr lang="fr-FR" sz="900" dirty="0">
                      <a:latin typeface="Calibri" panose="020F0502020204030204" pitchFamily="34" charset="0"/>
                    </a:rPr>
                    <a:t> </a:t>
                  </a:r>
                  <a:r>
                    <a:rPr lang="fr-FR" sz="900" b="1" dirty="0">
                      <a:latin typeface="Calibri" panose="020F0502020204030204" pitchFamily="34" charset="0"/>
                    </a:rPr>
                    <a:t>Si </a:t>
                  </a:r>
                  <a:r>
                    <a:rPr lang="fr-FR" sz="900" b="1" dirty="0">
                      <a:solidFill>
                        <a:srgbClr val="404040"/>
                      </a:solidFill>
                      <a:latin typeface="Calibri" panose="020F0502020204030204" pitchFamily="34" charset="0"/>
                      <a:ea typeface="Times New Roman"/>
                      <a:cs typeface="Times New Roman"/>
                    </a:rPr>
                    <a:t>le contrat  est souscrit en adhésion conjointe </a:t>
                  </a:r>
                  <a:r>
                    <a:rPr lang="fr-FR" sz="900" dirty="0">
                      <a:solidFill>
                        <a:srgbClr val="404040"/>
                      </a:solidFill>
                      <a:latin typeface="Calibri" panose="020F0502020204030204" pitchFamily="34" charset="0"/>
                      <a:ea typeface="Times New Roman"/>
                      <a:cs typeface="Times New Roman"/>
                    </a:rPr>
                    <a:t>: la signature des co-adhérents est requise, puis suite au premier décès, celle du co-adhérent survivant </a:t>
                  </a:r>
                  <a:r>
                    <a:rPr lang="fr-FR" sz="900" dirty="0">
                      <a:latin typeface="Calibri" panose="020F0502020204030204" pitchFamily="34" charset="0"/>
                      <a:ea typeface="Times New Roman"/>
                      <a:cs typeface="Times New Roman"/>
                    </a:rPr>
                    <a:t>si l’adhésion n’a pas pris fin ;</a:t>
                  </a:r>
                </a:p>
                <a:p>
                  <a:pPr marL="363538" defTabSz="261938" hangingPunct="0">
                    <a:spcAft>
                      <a:spcPts val="100"/>
                    </a:spcAft>
                    <a:tabLst>
                      <a:tab pos="450850" algn="l"/>
                    </a:tabLst>
                  </a:pPr>
                  <a:r>
                    <a:rPr lang="fr-FR" sz="900" dirty="0">
                      <a:solidFill>
                        <a:srgbClr val="474747"/>
                      </a:solidFill>
                      <a:latin typeface="Calibri" panose="020F0502020204030204" pitchFamily="34" charset="0"/>
                    </a:rPr>
                    <a:t>	</a:t>
                  </a:r>
                  <a14:m>
                    <m:oMath xmlns:m="http://schemas.openxmlformats.org/officeDocument/2006/math">
                      <m:r>
                        <a:rPr lang="fr-FR" sz="900" i="1" dirty="0" smtClean="0">
                          <a:latin typeface="Cambria Math"/>
                          <a:sym typeface="Wingdings"/>
                        </a:rPr>
                        <m:t></m:t>
                      </m:r>
                    </m:oMath>
                  </a14:m>
                  <a:r>
                    <a:rPr lang="fr-FR" sz="900" dirty="0">
                      <a:solidFill>
                        <a:srgbClr val="474747"/>
                      </a:solidFill>
                      <a:latin typeface="Calibri" panose="020F0502020204030204" pitchFamily="34" charset="0"/>
                    </a:rPr>
                    <a:t> </a:t>
                  </a:r>
                  <a:r>
                    <a:rPr lang="fr-FR" sz="900" b="1" dirty="0">
                      <a:solidFill>
                        <a:srgbClr val="474747"/>
                      </a:solidFill>
                      <a:latin typeface="Calibri" panose="020F0502020204030204" pitchFamily="34" charset="0"/>
                    </a:rPr>
                    <a:t>Si le contrat est souscrit en adhésion démembrée </a:t>
                  </a:r>
                  <a:r>
                    <a:rPr lang="fr-FR" sz="900" dirty="0">
                      <a:solidFill>
                        <a:srgbClr val="474747"/>
                      </a:solidFill>
                      <a:latin typeface="Calibri" panose="020F0502020204030204" pitchFamily="34" charset="0"/>
                    </a:rPr>
                    <a:t>: les avenants sont conditionnés par les dispositions de la convention de démembrement signée à l'adhésion. 	Standard ou Spécifique, elle requiert la signature des  </a:t>
                  </a:r>
                  <a:r>
                    <a:rPr lang="fr-FR" sz="900" dirty="0" err="1">
                      <a:solidFill>
                        <a:srgbClr val="474747"/>
                      </a:solidFill>
                      <a:latin typeface="Calibri" panose="020F0502020204030204" pitchFamily="34" charset="0"/>
                    </a:rPr>
                    <a:t>co</a:t>
                  </a:r>
                  <a:r>
                    <a:rPr lang="fr-FR" sz="900" dirty="0">
                      <a:solidFill>
                        <a:srgbClr val="474747"/>
                      </a:solidFill>
                      <a:latin typeface="Calibri" panose="020F0502020204030204" pitchFamily="34" charset="0"/>
                    </a:rPr>
                    <a:t>-adhérents ;</a:t>
                  </a:r>
                  <a:endParaRPr lang="fr-FR" sz="900" dirty="0">
                    <a:latin typeface="Calibri" panose="020F0502020204030204" pitchFamily="34" charset="0"/>
                  </a:endParaRPr>
                </a:p>
                <a:p>
                  <a:pPr marL="273050" lvl="0" defTabSz="261938" hangingPunct="0">
                    <a:tabLst>
                      <a:tab pos="273050" algn="l"/>
                    </a:tabLst>
                  </a:pPr>
                  <a:r>
                    <a:rPr lang="fr-FR" sz="900" dirty="0">
                      <a:latin typeface="Calibri" panose="020F0502020204030204" pitchFamily="34" charset="0"/>
                    </a:rPr>
                    <a:t>• Apposer le cachet CE et la signature du CAGP sur l’ensemble des documents.</a:t>
                  </a:r>
                </a:p>
                <a:p>
                  <a:pPr marL="273050" lvl="0" defTabSz="261938" hangingPunct="0">
                    <a:tabLst>
                      <a:tab pos="273050" algn="l"/>
                    </a:tabLst>
                  </a:pPr>
                  <a:endParaRPr lang="fr-FR" sz="300" dirty="0">
                    <a:solidFill>
                      <a:srgbClr val="404040"/>
                    </a:solidFill>
                    <a:latin typeface="Calibri" panose="020F0502020204030204" pitchFamily="34" charset="0"/>
                    <a:ea typeface="Times New Roman"/>
                    <a:cs typeface="Times New Roman"/>
                  </a:endParaRPr>
                </a:p>
                <a:p>
                  <a:pPr marL="171450" lvl="0" indent="-171450" defTabSz="261938" hangingPunct="0">
                    <a:buFont typeface="Wingdings" panose="05000000000000000000" pitchFamily="2" charset="2"/>
                    <a:buChar char="Ø"/>
                    <a:tabLst>
                      <a:tab pos="273050" algn="l"/>
                    </a:tabLst>
                  </a:pPr>
                  <a:r>
                    <a:rPr lang="fr-FR" sz="900" b="1" dirty="0">
                      <a:solidFill>
                        <a:srgbClr val="83073F"/>
                      </a:solidFill>
                      <a:latin typeface="Calibri" panose="020F0502020204030204" pitchFamily="34" charset="0"/>
                      <a:sym typeface="Wingdings"/>
                    </a:rPr>
                    <a:t>Remettre l</a:t>
                  </a:r>
                  <a:r>
                    <a:rPr lang="fr-FR" sz="900" b="1" dirty="0">
                      <a:solidFill>
                        <a:srgbClr val="83073F"/>
                      </a:solidFill>
                      <a:latin typeface="Calibri" panose="020F0502020204030204" pitchFamily="34" charset="0"/>
                    </a:rPr>
                    <a:t>es documents au(x) client(s)</a:t>
                  </a:r>
                </a:p>
                <a:p>
                  <a:pPr lvl="0" defTabSz="261938" hangingPunct="0">
                    <a:tabLst>
                      <a:tab pos="273050" algn="l"/>
                    </a:tabLst>
                  </a:pPr>
                  <a:r>
                    <a:rPr lang="fr-FR" sz="900" dirty="0">
                      <a:latin typeface="Calibri" panose="020F0502020204030204" pitchFamily="34" charset="0"/>
                    </a:rPr>
                    <a:t>• Exemplaire de l’avis de conseil ou devoir de mise en garde</a:t>
                  </a:r>
                </a:p>
                <a:p>
                  <a:pPr lvl="0" defTabSz="261938" hangingPunct="0">
                    <a:tabLst>
                      <a:tab pos="273050" algn="l"/>
                    </a:tabLst>
                  </a:pPr>
                  <a:r>
                    <a:rPr lang="fr-FR" sz="900" dirty="0">
                      <a:latin typeface="Calibri" panose="020F0502020204030204" pitchFamily="34" charset="0"/>
                    </a:rPr>
                    <a:t>• Exemplaire client de la proposition d’assurance par transfert Fourgous ou par transfert Assurance Vie </a:t>
                  </a:r>
                </a:p>
                <a:p>
                  <a:pPr lvl="0" defTabSz="261938" hangingPunct="0">
                    <a:tabLst>
                      <a:tab pos="273050" algn="l"/>
                    </a:tabLst>
                  </a:pPr>
                  <a:r>
                    <a:rPr lang="fr-FR" sz="900" dirty="0">
                      <a:latin typeface="Calibri" panose="020F0502020204030204" pitchFamily="34" charset="0"/>
                    </a:rPr>
                    <a:t>• Exemplaire de la notice incluant les dispositions générales</a:t>
                  </a:r>
                </a:p>
                <a:p>
                  <a:pPr lvl="0" defTabSz="261938" hangingPunct="0">
                    <a:tabLst>
                      <a:tab pos="273050" algn="l"/>
                    </a:tabLst>
                  </a:pPr>
                  <a:r>
                    <a:rPr lang="fr-FR" sz="900" dirty="0">
                      <a:latin typeface="Calibri" panose="020F0502020204030204" pitchFamily="34" charset="0"/>
                    </a:rPr>
                    <a:t>• Exemplaire(s) des documents décrivant les caractéristiques principales des supports en unités de compte (prospectus AMF, documents d’Information Clés pour l’Investisseur, DICI, fiche d’information, etc.)</a:t>
                  </a:r>
                </a:p>
                <a:p>
                  <a:pPr lvl="0" defTabSz="261938" hangingPunct="0">
                    <a:tabLst>
                      <a:tab pos="273050" algn="l"/>
                    </a:tabLst>
                  </a:pPr>
                  <a:r>
                    <a:rPr lang="fr-FR" sz="900" dirty="0">
                      <a:latin typeface="Calibri" panose="020F0502020204030204" pitchFamily="34" charset="0"/>
                    </a:rPr>
                    <a:t>• Exemplaire client de l’avenant et/ou des éventuels autres documents (demande de rachat, etc.,)</a:t>
                  </a:r>
                </a:p>
                <a:p>
                  <a:pPr marL="0" lvl="1" defTabSz="261938" hangingPunct="0">
                    <a:tabLst>
                      <a:tab pos="273050" algn="l"/>
                    </a:tabLst>
                  </a:pPr>
                  <a:endParaRPr lang="fr-FR" sz="300" b="1" dirty="0">
                    <a:latin typeface="Calibri" panose="020F0502020204030204" pitchFamily="34" charset="0"/>
                  </a:endParaRPr>
                </a:p>
                <a:p>
                  <a:pPr marL="171450" indent="-171450" algn="just" defTabSz="261938" hangingPunct="0">
                    <a:buFont typeface="Wingdings" panose="05000000000000000000" pitchFamily="2" charset="2"/>
                    <a:buChar char="Ø"/>
                    <a:tabLst>
                      <a:tab pos="268288" algn="l"/>
                    </a:tabLst>
                  </a:pPr>
                  <a:r>
                    <a:rPr lang="fr-FR" sz="900" b="1" dirty="0">
                      <a:solidFill>
                        <a:schemeClr val="tx2"/>
                      </a:solidFill>
                      <a:latin typeface="Calibri" panose="020F0502020204030204" pitchFamily="34" charset="0"/>
                    </a:rPr>
                    <a:t>Transmettre le dossier à CNP Assurances </a:t>
                  </a:r>
                  <a:r>
                    <a:rPr lang="fr-FR" sz="900" dirty="0">
                      <a:latin typeface="Calibri" panose="020F0502020204030204" pitchFamily="34" charset="0"/>
                    </a:rPr>
                    <a:t>(</a:t>
                  </a:r>
                  <a:r>
                    <a:rPr lang="fr-FR" sz="900" i="1" dirty="0">
                      <a:latin typeface="Calibri" panose="020F0502020204030204" pitchFamily="34" charset="0"/>
                    </a:rPr>
                    <a:t>Cf. « Procédure Traitement des actes de la vie du contrat »</a:t>
                  </a:r>
                  <a:r>
                    <a:rPr lang="fr-FR" sz="900" dirty="0">
                      <a:latin typeface="Calibri" panose="020F0502020204030204" pitchFamily="34" charset="0"/>
                    </a:rPr>
                    <a:t>)</a:t>
                  </a:r>
                </a:p>
                <a:p>
                  <a:pPr marL="171450" indent="-171450" algn="just" defTabSz="261938" hangingPunct="0">
                    <a:buFont typeface="Wingdings" panose="05000000000000000000" pitchFamily="2" charset="2"/>
                    <a:buChar char="Ø"/>
                    <a:tabLst>
                      <a:tab pos="268288" algn="l"/>
                    </a:tabLst>
                  </a:pPr>
                  <a:endParaRPr lang="fr-FR" sz="300" i="1" dirty="0">
                    <a:solidFill>
                      <a:srgbClr val="83073F"/>
                    </a:solidFill>
                    <a:latin typeface="Calibri" panose="020F0502020204030204" pitchFamily="34" charset="0"/>
                  </a:endParaRPr>
                </a:p>
              </p:txBody>
            </p:sp>
          </mc:Choice>
          <mc:Fallback xmlns="">
            <p:sp>
              <p:nvSpPr>
                <p:cNvPr id="13" name="Rectangle 12"/>
                <p:cNvSpPr>
                  <a:spLocks noRot="1" noChangeAspect="1" noMove="1" noResize="1" noEditPoints="1" noAdjustHandles="1" noChangeArrowheads="1" noChangeShapeType="1" noTextEdit="1"/>
                </p:cNvSpPr>
                <p:nvPr/>
              </p:nvSpPr>
              <p:spPr>
                <a:xfrm>
                  <a:off x="56691" y="3036817"/>
                  <a:ext cx="7177145" cy="4245787"/>
                </a:xfrm>
                <a:prstGeom prst="rect">
                  <a:avLst/>
                </a:prstGeom>
                <a:blipFill>
                  <a:blip r:embed="rId3"/>
                  <a:stretch>
                    <a:fillRect/>
                  </a:stretch>
                </a:blipFill>
                <a:ln>
                  <a:noFill/>
                </a:ln>
                <a:effectLst>
                  <a:outerShdw blurRad="57785" dist="33020" dir="3180000" algn="ctr">
                    <a:srgbClr val="000000">
                      <a:alpha val="30000"/>
                    </a:srgbClr>
                  </a:outerShdw>
                </a:effectLst>
              </p:spPr>
              <p:txBody>
                <a:bodyPr/>
                <a:lstStyle/>
                <a:p>
                  <a:r>
                    <a:rPr lang="fr-FR">
                      <a:noFill/>
                    </a:rPr>
                    <a:t> </a:t>
                  </a:r>
                </a:p>
              </p:txBody>
            </p:sp>
          </mc:Fallback>
        </mc:AlternateContent>
        <p:sp>
          <p:nvSpPr>
            <p:cNvPr id="21" name="Text Box 5">
              <a:hlinkClick r:id="" action="ppaction://noaction"/>
            </p:cNvPr>
            <p:cNvSpPr txBox="1">
              <a:spLocks noChangeArrowheads="1"/>
            </p:cNvSpPr>
            <p:nvPr/>
          </p:nvSpPr>
          <p:spPr bwMode="auto">
            <a:xfrm>
              <a:off x="76852" y="2745624"/>
              <a:ext cx="2658772" cy="263496"/>
            </a:xfrm>
            <a:prstGeom prst="rect">
              <a:avLst/>
            </a:prstGeom>
            <a:solidFill>
              <a:srgbClr val="83073F"/>
            </a:solidFill>
            <a:ln>
              <a:noFill/>
            </a:ln>
          </p:spPr>
          <p:style>
            <a:lnRef idx="1">
              <a:schemeClr val="accent1"/>
            </a:lnRef>
            <a:fillRef idx="3">
              <a:schemeClr val="accent1"/>
            </a:fillRef>
            <a:effectRef idx="2">
              <a:schemeClr val="accent1"/>
            </a:effectRef>
            <a:fontRef idx="minor">
              <a:schemeClr val="lt1"/>
            </a:fontRef>
          </p:style>
          <p:txBody>
            <a:bodyPr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fontAlgn="auto">
                <a:spcBef>
                  <a:spcPts val="0"/>
                </a:spcBef>
                <a:spcAft>
                  <a:spcPts val="0"/>
                </a:spcAft>
                <a:defRPr/>
              </a:pPr>
              <a:r>
                <a:rPr lang="fr-FR" altLang="fr-FR" sz="1400" b="1" cap="small" dirty="0">
                  <a:solidFill>
                    <a:schemeClr val="bg1"/>
                  </a:solidFill>
                  <a:latin typeface="Calibri" panose="020F0502020204030204" pitchFamily="34" charset="0"/>
                </a:rPr>
                <a:t>Responsabilités du réseau de vente</a:t>
              </a:r>
            </a:p>
          </p:txBody>
        </p:sp>
      </p:grpSp>
      <p:grpSp>
        <p:nvGrpSpPr>
          <p:cNvPr id="25" name="Groupe 24"/>
          <p:cNvGrpSpPr/>
          <p:nvPr/>
        </p:nvGrpSpPr>
        <p:grpSpPr>
          <a:xfrm>
            <a:off x="90680" y="6455628"/>
            <a:ext cx="7165016" cy="2010221"/>
            <a:chOff x="-12173" y="6262089"/>
            <a:chExt cx="7178724" cy="2228946"/>
          </a:xfrm>
        </p:grpSpPr>
        <p:sp>
          <p:nvSpPr>
            <p:cNvPr id="19" name="Rectangle 18"/>
            <p:cNvSpPr/>
            <p:nvPr/>
          </p:nvSpPr>
          <p:spPr>
            <a:xfrm>
              <a:off x="-12173" y="6575126"/>
              <a:ext cx="7178724" cy="1915909"/>
            </a:xfrm>
            <a:prstGeom prst="rect">
              <a:avLst/>
            </a:prstGeom>
            <a:solidFill>
              <a:schemeClr val="bg2">
                <a:lumMod val="20000"/>
                <a:lumOff val="8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a:spAutoFit/>
            </a:bodyPr>
            <a:lstStyle/>
            <a:p>
              <a:pPr lvl="0">
                <a:spcBef>
                  <a:spcPts val="600"/>
                </a:spcBef>
              </a:pPr>
              <a:endParaRPr lang="fr-FR" sz="100" dirty="0">
                <a:latin typeface="Calibri" panose="020F0502020204030204" pitchFamily="34" charset="0"/>
              </a:endParaRPr>
            </a:p>
            <a:p>
              <a:pPr lvl="0"/>
              <a:endParaRPr lang="fr-FR" sz="900" dirty="0">
                <a:latin typeface="Calibri" panose="020F0502020204030204" pitchFamily="34" charset="0"/>
              </a:endParaRPr>
            </a:p>
            <a:p>
              <a:pPr marL="171450" lvl="0" indent="-171450">
                <a:buFont typeface="Wingdings" panose="05000000000000000000" pitchFamily="2" charset="2"/>
                <a:buChar char="Ø"/>
              </a:pPr>
              <a:endParaRPr lang="fr-FR" sz="900" dirty="0">
                <a:latin typeface="Calibri" panose="020F0502020204030204" pitchFamily="34" charset="0"/>
              </a:endParaRPr>
            </a:p>
            <a:p>
              <a:pPr marL="171450" lvl="0" indent="-171450">
                <a:buFont typeface="Wingdings" panose="05000000000000000000" pitchFamily="2" charset="2"/>
                <a:buChar char="Ø"/>
              </a:pPr>
              <a:endParaRPr lang="fr-FR" sz="900" dirty="0">
                <a:latin typeface="Calibri" panose="020F0502020204030204" pitchFamily="34" charset="0"/>
              </a:endParaRPr>
            </a:p>
            <a:p>
              <a:pPr marL="171450" lvl="0" indent="-171450">
                <a:buFont typeface="Wingdings" panose="05000000000000000000" pitchFamily="2" charset="2"/>
                <a:buChar char="Ø"/>
              </a:pPr>
              <a:endParaRPr lang="fr-FR" sz="900" dirty="0">
                <a:latin typeface="Calibri" panose="020F0502020204030204" pitchFamily="34" charset="0"/>
              </a:endParaRPr>
            </a:p>
            <a:p>
              <a:pPr marL="171450" lvl="0" indent="-171450">
                <a:buFont typeface="Wingdings" panose="05000000000000000000" pitchFamily="2" charset="2"/>
                <a:buChar char="Ø"/>
              </a:pPr>
              <a:endParaRPr lang="fr-FR" sz="900" dirty="0">
                <a:latin typeface="Calibri" panose="020F0502020204030204" pitchFamily="34" charset="0"/>
              </a:endParaRPr>
            </a:p>
            <a:p>
              <a:pPr marL="273050" lvl="0"/>
              <a:endParaRPr lang="fr-FR" sz="300" i="1" dirty="0">
                <a:latin typeface="Calibri" panose="020F0502020204030204" pitchFamily="34" charset="0"/>
              </a:endParaRPr>
            </a:p>
            <a:p>
              <a:pPr lvl="0"/>
              <a:endParaRPr lang="fr-FR" sz="900" b="1" dirty="0">
                <a:solidFill>
                  <a:schemeClr val="tx2"/>
                </a:solidFill>
                <a:latin typeface="Calibri" panose="020F0502020204030204" pitchFamily="34" charset="0"/>
              </a:endParaRPr>
            </a:p>
            <a:p>
              <a:pPr lvl="0"/>
              <a:endParaRPr lang="fr-FR" sz="900" b="1" dirty="0">
                <a:solidFill>
                  <a:schemeClr val="tx2"/>
                </a:solidFill>
                <a:latin typeface="Calibri" panose="020F0502020204030204" pitchFamily="34" charset="0"/>
              </a:endParaRPr>
            </a:p>
            <a:p>
              <a:pPr lvl="0"/>
              <a:endParaRPr lang="fr-FR" sz="900" b="1" dirty="0">
                <a:solidFill>
                  <a:schemeClr val="tx2"/>
                </a:solidFill>
                <a:latin typeface="Calibri" panose="020F0502020204030204" pitchFamily="34" charset="0"/>
              </a:endParaRPr>
            </a:p>
            <a:p>
              <a:pPr lvl="0"/>
              <a:endParaRPr lang="fr-FR" sz="900" b="1" dirty="0">
                <a:solidFill>
                  <a:schemeClr val="tx2"/>
                </a:solidFill>
                <a:latin typeface="Calibri" panose="020F0502020204030204" pitchFamily="34" charset="0"/>
              </a:endParaRPr>
            </a:p>
            <a:p>
              <a:pPr lvl="0"/>
              <a:endParaRPr lang="fr-FR" sz="900" b="1" dirty="0">
                <a:solidFill>
                  <a:schemeClr val="tx2"/>
                </a:solidFill>
                <a:latin typeface="Calibri" panose="020F0502020204030204" pitchFamily="34" charset="0"/>
              </a:endParaRPr>
            </a:p>
            <a:p>
              <a:pPr marL="273050" lvl="0"/>
              <a:endParaRPr lang="fr-FR" sz="600" dirty="0">
                <a:latin typeface="Calibri" panose="020F0502020204030204" pitchFamily="34" charset="0"/>
              </a:endParaRPr>
            </a:p>
            <a:p>
              <a:pPr lvl="0"/>
              <a:endParaRPr lang="fr-FR" sz="800" dirty="0">
                <a:latin typeface="Calibri" panose="020F0502020204030204" pitchFamily="34" charset="0"/>
              </a:endParaRPr>
            </a:p>
            <a:p>
              <a:pPr lvl="0"/>
              <a:endParaRPr lang="fr-FR" sz="1050" dirty="0">
                <a:latin typeface="Calibri" panose="020F0502020204030204" pitchFamily="34" charset="0"/>
              </a:endParaRPr>
            </a:p>
          </p:txBody>
        </p:sp>
        <p:sp>
          <p:nvSpPr>
            <p:cNvPr id="18" name="Text Box 5">
              <a:hlinkClick r:id="" action="ppaction://noaction"/>
            </p:cNvPr>
            <p:cNvSpPr txBox="1">
              <a:spLocks noChangeArrowheads="1"/>
            </p:cNvSpPr>
            <p:nvPr/>
          </p:nvSpPr>
          <p:spPr bwMode="auto">
            <a:xfrm>
              <a:off x="-5272" y="6262089"/>
              <a:ext cx="2492039" cy="283411"/>
            </a:xfrm>
            <a:prstGeom prst="rect">
              <a:avLst/>
            </a:prstGeom>
            <a:solidFill>
              <a:srgbClr val="83073F"/>
            </a:solidFill>
            <a:ln>
              <a:noFill/>
            </a:ln>
          </p:spPr>
          <p:style>
            <a:lnRef idx="1">
              <a:schemeClr val="accent1"/>
            </a:lnRef>
            <a:fillRef idx="3">
              <a:schemeClr val="accent1"/>
            </a:fillRef>
            <a:effectRef idx="2">
              <a:schemeClr val="accent1"/>
            </a:effectRef>
            <a:fontRef idx="minor">
              <a:schemeClr val="lt1"/>
            </a:fontRef>
          </p:style>
          <p:txBody>
            <a:bodyPr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algn="l" fontAlgn="auto">
                <a:spcBef>
                  <a:spcPts val="0"/>
                </a:spcBef>
                <a:spcAft>
                  <a:spcPts val="0"/>
                </a:spcAft>
                <a:tabLst>
                  <a:tab pos="87313" algn="l"/>
                </a:tabLst>
                <a:defRPr/>
              </a:pPr>
              <a:r>
                <a:rPr lang="fr-FR" altLang="fr-FR" sz="1400" b="1" cap="small" dirty="0">
                  <a:solidFill>
                    <a:schemeClr val="bg1"/>
                  </a:solidFill>
                  <a:latin typeface="Calibri" panose="020F0502020204030204" pitchFamily="34" charset="0"/>
                </a:rPr>
                <a:t>Responsabilités du back-office</a:t>
              </a:r>
            </a:p>
          </p:txBody>
        </p:sp>
      </p:grpSp>
      <p:grpSp>
        <p:nvGrpSpPr>
          <p:cNvPr id="3" name="Groupe 2"/>
          <p:cNvGrpSpPr/>
          <p:nvPr/>
        </p:nvGrpSpPr>
        <p:grpSpPr>
          <a:xfrm>
            <a:off x="62245" y="8613263"/>
            <a:ext cx="7178724" cy="1092944"/>
            <a:chOff x="122211" y="9386347"/>
            <a:chExt cx="7178724" cy="1092944"/>
          </a:xfrm>
        </p:grpSpPr>
        <p:sp>
          <p:nvSpPr>
            <p:cNvPr id="14" name="Rectangle 13"/>
            <p:cNvSpPr/>
            <p:nvPr/>
          </p:nvSpPr>
          <p:spPr>
            <a:xfrm>
              <a:off x="122211" y="9694461"/>
              <a:ext cx="7178724" cy="784830"/>
            </a:xfrm>
            <a:prstGeom prst="rect">
              <a:avLst/>
            </a:prstGeom>
            <a:solidFill>
              <a:schemeClr val="bg2">
                <a:lumMod val="20000"/>
                <a:lumOff val="8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a:spAutoFit/>
            </a:bodyPr>
            <a:lstStyle/>
            <a:p>
              <a:r>
                <a:rPr lang="fr-FR" sz="900" dirty="0">
                  <a:solidFill>
                    <a:srgbClr val="83073F"/>
                  </a:solidFill>
                  <a:latin typeface="Calibri" panose="020F0502020204030204" pitchFamily="34" charset="0"/>
                  <a:ea typeface="Times New Roman"/>
                  <a:cs typeface="Times New Roman"/>
                  <a:sym typeface="Wingdings"/>
                </a:rPr>
                <a:t> </a:t>
              </a:r>
              <a:r>
                <a:rPr lang="fr-FR" sz="900" b="1" dirty="0">
                  <a:solidFill>
                    <a:schemeClr val="tx2"/>
                  </a:solidFill>
                  <a:latin typeface="Calibri" panose="020F0502020204030204" pitchFamily="34" charset="0"/>
                </a:rPr>
                <a:t>La responsabilité porte sur la qualité et la recevabilité des dossiers (complétude et validité) :</a:t>
              </a:r>
            </a:p>
            <a:p>
              <a:pPr marL="271463" hangingPunct="0">
                <a:tabLst>
                  <a:tab pos="271463" algn="l"/>
                  <a:tab pos="3590925" algn="l"/>
                </a:tabLst>
              </a:pPr>
              <a:r>
                <a:rPr lang="fr-FR" sz="900" dirty="0">
                  <a:latin typeface="Calibri" panose="020F0502020204030204" pitchFamily="34" charset="0"/>
                </a:rPr>
                <a:t>• Utilisation du bon imprimé	• Présence des pièces justificatives requises  </a:t>
              </a:r>
            </a:p>
            <a:p>
              <a:pPr marL="271463" defTabSz="1666875" hangingPunct="0">
                <a:tabLst>
                  <a:tab pos="271463" algn="l"/>
                  <a:tab pos="3590925" algn="l"/>
                </a:tabLst>
              </a:pPr>
              <a:r>
                <a:rPr lang="fr-FR" sz="900" dirty="0">
                  <a:latin typeface="Calibri" panose="020F0502020204030204" pitchFamily="34" charset="0"/>
                </a:rPr>
                <a:t>• Absence de rature ou d’ajout	• Recevabilité de la clause bénéficiaires </a:t>
              </a:r>
            </a:p>
            <a:p>
              <a:pPr marL="271463" lvl="0" hangingPunct="0">
                <a:tabLst>
                  <a:tab pos="271463" algn="l"/>
                  <a:tab pos="3590925" algn="l"/>
                </a:tabLst>
              </a:pPr>
              <a:r>
                <a:rPr lang="fr-FR" sz="900" dirty="0">
                  <a:latin typeface="Calibri" panose="020F0502020204030204" pitchFamily="34" charset="0"/>
                </a:rPr>
                <a:t>• Cohérence des informations 	• Respect des règles produit </a:t>
              </a:r>
            </a:p>
            <a:p>
              <a:pPr marL="271463" defTabSz="771525" hangingPunct="0">
                <a:tabLst>
                  <a:tab pos="271463" algn="l"/>
                  <a:tab pos="3590925" algn="l"/>
                </a:tabLst>
              </a:pPr>
              <a:r>
                <a:rPr lang="fr-FR" sz="900" dirty="0">
                  <a:latin typeface="Calibri" panose="020F0502020204030204" pitchFamily="34" charset="0"/>
                </a:rPr>
                <a:t>• Présence des signatures requises 	• Respect de la chronologie des dates</a:t>
              </a:r>
            </a:p>
          </p:txBody>
        </p:sp>
        <p:sp>
          <p:nvSpPr>
            <p:cNvPr id="16" name="Text Box 5">
              <a:hlinkClick r:id="" action="ppaction://noaction"/>
            </p:cNvPr>
            <p:cNvSpPr txBox="1">
              <a:spLocks noChangeArrowheads="1"/>
            </p:cNvSpPr>
            <p:nvPr/>
          </p:nvSpPr>
          <p:spPr bwMode="auto">
            <a:xfrm>
              <a:off x="136233" y="9386347"/>
              <a:ext cx="2627641" cy="255600"/>
            </a:xfrm>
            <a:prstGeom prst="rect">
              <a:avLst/>
            </a:prstGeom>
            <a:solidFill>
              <a:srgbClr val="83073F"/>
            </a:solidFill>
            <a:ln>
              <a:noFill/>
            </a:ln>
          </p:spPr>
          <p:style>
            <a:lnRef idx="1">
              <a:schemeClr val="accent1"/>
            </a:lnRef>
            <a:fillRef idx="3">
              <a:schemeClr val="accent1"/>
            </a:fillRef>
            <a:effectRef idx="2">
              <a:schemeClr val="accent1"/>
            </a:effectRef>
            <a:fontRef idx="minor">
              <a:schemeClr val="lt1"/>
            </a:fontRef>
          </p:style>
          <p:txBody>
            <a:bodyPr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algn="l" fontAlgn="auto">
                <a:spcBef>
                  <a:spcPts val="0"/>
                </a:spcBef>
                <a:spcAft>
                  <a:spcPts val="0"/>
                </a:spcAft>
                <a:tabLst>
                  <a:tab pos="87313" algn="l"/>
                </a:tabLst>
                <a:defRPr/>
              </a:pPr>
              <a:r>
                <a:rPr lang="fr-FR" altLang="fr-FR" sz="1400" b="1" cap="small" dirty="0">
                  <a:solidFill>
                    <a:schemeClr val="bg1"/>
                  </a:solidFill>
                  <a:latin typeface="Calibri" panose="020F0502020204030204" pitchFamily="34" charset="0"/>
                </a:rPr>
                <a:t>Responsabilités de cnp assurances</a:t>
              </a:r>
            </a:p>
          </p:txBody>
        </p:sp>
      </p:grpSp>
      <p:pic>
        <p:nvPicPr>
          <p:cNvPr id="9" name="Image 8">
            <a:extLst>
              <a:ext uri="{FF2B5EF4-FFF2-40B4-BE49-F238E27FC236}">
                <a16:creationId xmlns:a16="http://schemas.microsoft.com/office/drawing/2014/main" id="{CF152F95-7F5E-423E-A177-B1987AC6E1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36965" y="3546624"/>
            <a:ext cx="328796" cy="464729"/>
          </a:xfrm>
          <a:prstGeom prst="rect">
            <a:avLst/>
          </a:prstGeom>
          <a:scene3d>
            <a:camera prst="orthographicFront">
              <a:rot lat="2400000" lon="0" rev="3600000"/>
            </a:camera>
            <a:lightRig rig="threePt" dir="t"/>
          </a:scene3d>
        </p:spPr>
      </p:pic>
      <p:pic>
        <p:nvPicPr>
          <p:cNvPr id="23" name="Image 22">
            <a:hlinkClick r:id="rId5" action="ppaction://hlinksldjump"/>
            <a:extLst>
              <a:ext uri="{FF2B5EF4-FFF2-40B4-BE49-F238E27FC236}">
                <a16:creationId xmlns:a16="http://schemas.microsoft.com/office/drawing/2014/main" id="{67C022D7-13E5-4509-A4D6-E16F804ABA4F}"/>
              </a:ext>
            </a:extLst>
          </p:cNvPr>
          <p:cNvPicPr>
            <a:picLocks noChangeAspect="1"/>
          </p:cNvPicPr>
          <p:nvPr/>
        </p:nvPicPr>
        <p:blipFill>
          <a:blip r:embed="rId6"/>
          <a:stretch>
            <a:fillRect/>
          </a:stretch>
        </p:blipFill>
        <p:spPr>
          <a:xfrm>
            <a:off x="6947403" y="9782367"/>
            <a:ext cx="298730" cy="359695"/>
          </a:xfrm>
          <a:prstGeom prst="rect">
            <a:avLst/>
          </a:prstGeom>
        </p:spPr>
      </p:pic>
      <p:sp>
        <p:nvSpPr>
          <p:cNvPr id="7" name="Rectangle 6">
            <a:extLst>
              <a:ext uri="{FF2B5EF4-FFF2-40B4-BE49-F238E27FC236}">
                <a16:creationId xmlns:a16="http://schemas.microsoft.com/office/drawing/2014/main" id="{EA15C62E-87D8-4DC8-BAA8-8A708B5E1595}"/>
              </a:ext>
            </a:extLst>
          </p:cNvPr>
          <p:cNvSpPr/>
          <p:nvPr/>
        </p:nvSpPr>
        <p:spPr>
          <a:xfrm>
            <a:off x="86411" y="6829506"/>
            <a:ext cx="7149392" cy="1731243"/>
          </a:xfrm>
          <a:prstGeom prst="rect">
            <a:avLst/>
          </a:prstGeom>
        </p:spPr>
        <p:txBody>
          <a:bodyPr wrap="square">
            <a:spAutoFit/>
          </a:bodyPr>
          <a:lstStyle/>
          <a:p>
            <a:pPr marL="171450" indent="-171450">
              <a:buFont typeface="Wingdings" panose="05000000000000000000" pitchFamily="2" charset="2"/>
              <a:buChar char="Ø"/>
              <a:defRPr/>
            </a:pPr>
            <a:r>
              <a:rPr lang="fr-FR" sz="900" b="1" dirty="0">
                <a:solidFill>
                  <a:srgbClr val="83073F"/>
                </a:solidFill>
                <a:latin typeface="Calibri" panose="020F0502020204030204" pitchFamily="34" charset="0"/>
              </a:rPr>
              <a:t>Contrôler sur images la complétude et la conformité du dossier transmis par l’agence Caisse d’Épargne :</a:t>
            </a:r>
          </a:p>
          <a:p>
            <a:pPr>
              <a:defRPr/>
            </a:pPr>
            <a:endParaRPr lang="fr-FR" sz="300" b="1" dirty="0">
              <a:solidFill>
                <a:schemeClr val="tx2">
                  <a:lumMod val="50000"/>
                </a:schemeClr>
              </a:solidFill>
              <a:latin typeface="Calibri" panose="020F0502020204030204" pitchFamily="34" charset="0"/>
            </a:endParaRPr>
          </a:p>
          <a:p>
            <a:pPr marL="628650" lvl="1" indent="-171450">
              <a:buFont typeface="Wingdings" panose="05000000000000000000" pitchFamily="2" charset="2"/>
              <a:buChar char="ü"/>
              <a:defRPr/>
            </a:pPr>
            <a:r>
              <a:rPr lang="fr-FR" sz="900" dirty="0">
                <a:latin typeface="Calibri" panose="020F0502020204030204" pitchFamily="34" charset="0"/>
              </a:rPr>
              <a:t>Respect des procédures internes de la Caisse ;</a:t>
            </a:r>
          </a:p>
          <a:p>
            <a:pPr marL="628650" lvl="1" indent="-171450">
              <a:buFont typeface="Wingdings" panose="05000000000000000000" pitchFamily="2" charset="2"/>
              <a:buChar char="ü"/>
              <a:defRPr/>
            </a:pPr>
            <a:r>
              <a:rPr lang="fr-FR" sz="900" dirty="0">
                <a:latin typeface="Calibri" panose="020F0502020204030204" pitchFamily="34" charset="0"/>
              </a:rPr>
              <a:t>Respect des règles produit ;</a:t>
            </a:r>
          </a:p>
          <a:p>
            <a:pPr marL="628650" lvl="1" indent="-171450">
              <a:buFont typeface="Wingdings" panose="05000000000000000000" pitchFamily="2" charset="2"/>
              <a:buChar char="ü"/>
              <a:defRPr/>
            </a:pPr>
            <a:r>
              <a:rPr lang="fr-FR" sz="900" dirty="0">
                <a:latin typeface="Calibri" panose="020F0502020204030204" pitchFamily="34" charset="0"/>
              </a:rPr>
              <a:t>Qualité du dossier : présence des signatures requises sur l’ensemble des documents, utilisation du bon imprimé, complétude et cohérence des informations, absence de rature ou d’ajout ;</a:t>
            </a:r>
          </a:p>
          <a:p>
            <a:pPr marL="628650" lvl="1" indent="-171450">
              <a:buFont typeface="Wingdings" panose="05000000000000000000" pitchFamily="2" charset="2"/>
              <a:buChar char="ü"/>
              <a:defRPr/>
            </a:pPr>
            <a:r>
              <a:rPr lang="fr-FR" sz="900" dirty="0">
                <a:latin typeface="Calibri" panose="020F0502020204030204" pitchFamily="34" charset="0"/>
              </a:rPr>
              <a:t>Complétude du dossier : présence de l’ensemble des documents et des pièces justificatives requises ;</a:t>
            </a:r>
          </a:p>
          <a:p>
            <a:pPr marL="628650" lvl="1" indent="-171450">
              <a:buFont typeface="Wingdings" panose="05000000000000000000" pitchFamily="2" charset="2"/>
              <a:buChar char="ü"/>
              <a:defRPr/>
            </a:pPr>
            <a:r>
              <a:rPr lang="fr-FR" sz="900" dirty="0">
                <a:latin typeface="Calibri" panose="020F0502020204030204" pitchFamily="34" charset="0"/>
              </a:rPr>
              <a:t>Effectuer le virement référencé, au plus proche de la date de signature client, si non réalisé en agence.</a:t>
            </a:r>
          </a:p>
          <a:p>
            <a:pPr marL="457200" lvl="1">
              <a:defRPr/>
            </a:pPr>
            <a:endParaRPr lang="fr-FR" sz="300" dirty="0">
              <a:latin typeface="Calibri" panose="020F0502020204030204" pitchFamily="34" charset="0"/>
            </a:endParaRPr>
          </a:p>
          <a:p>
            <a:pPr marL="171450" indent="-171450" defTabSz="261938" hangingPunct="0">
              <a:buFont typeface="Wingdings" panose="05000000000000000000" pitchFamily="2" charset="2"/>
              <a:buChar char="Ø"/>
              <a:tabLst>
                <a:tab pos="273050" algn="l"/>
              </a:tabLst>
              <a:defRPr/>
            </a:pPr>
            <a:r>
              <a:rPr lang="fr-FR" sz="900" b="1" dirty="0">
                <a:solidFill>
                  <a:srgbClr val="83073F"/>
                </a:solidFill>
                <a:latin typeface="Calibri" panose="020F0502020204030204" pitchFamily="34" charset="0"/>
              </a:rPr>
              <a:t>En cas de non-conformité: </a:t>
            </a:r>
            <a:r>
              <a:rPr lang="fr-FR" sz="900" dirty="0">
                <a:latin typeface="Calibri" panose="020F0502020204030204" pitchFamily="34" charset="0"/>
              </a:rPr>
              <a:t>faire la déclaration de non-conformité dans PUMA et attribuer le traitement de la non-conformité (agence ou Back-Office).</a:t>
            </a:r>
          </a:p>
          <a:p>
            <a:pPr marL="171450" indent="-171450" defTabSz="261938" hangingPunct="0">
              <a:buFont typeface="Wingdings" panose="05000000000000000000" pitchFamily="2" charset="2"/>
              <a:buChar char="Ø"/>
              <a:tabLst>
                <a:tab pos="273050" algn="l"/>
              </a:tabLst>
              <a:defRPr/>
            </a:pPr>
            <a:r>
              <a:rPr lang="fr-FR" sz="900" b="1" dirty="0">
                <a:solidFill>
                  <a:srgbClr val="83073F"/>
                </a:solidFill>
                <a:latin typeface="Calibri" panose="020F0502020204030204" pitchFamily="34" charset="0"/>
              </a:rPr>
              <a:t>Déclarer le dossier conforme dans PUMA avec transmission automatique auprès de CNP Assurances</a:t>
            </a:r>
          </a:p>
          <a:p>
            <a:pPr marL="171450" indent="-171450" algn="just">
              <a:buFont typeface="Wingdings" panose="05000000000000000000" pitchFamily="2" charset="2"/>
              <a:buChar char="Ø"/>
              <a:defRPr/>
            </a:pPr>
            <a:endParaRPr lang="fr-FR" sz="900" dirty="0"/>
          </a:p>
        </p:txBody>
      </p:sp>
      <p:pic>
        <p:nvPicPr>
          <p:cNvPr id="4" name="Image 3">
            <a:extLst>
              <a:ext uri="{FF2B5EF4-FFF2-40B4-BE49-F238E27FC236}">
                <a16:creationId xmlns:a16="http://schemas.microsoft.com/office/drawing/2014/main" id="{B05EAC6C-3C0D-4463-AE12-12394CD74EC6}"/>
              </a:ext>
            </a:extLst>
          </p:cNvPr>
          <p:cNvPicPr>
            <a:picLocks noChangeAspect="1"/>
          </p:cNvPicPr>
          <p:nvPr/>
        </p:nvPicPr>
        <p:blipFill>
          <a:blip r:embed="rId7"/>
          <a:stretch>
            <a:fillRect/>
          </a:stretch>
        </p:blipFill>
        <p:spPr>
          <a:xfrm>
            <a:off x="5058296" y="6074284"/>
            <a:ext cx="499915" cy="493819"/>
          </a:xfrm>
          <a:prstGeom prst="rect">
            <a:avLst/>
          </a:prstGeom>
        </p:spPr>
      </p:pic>
    </p:spTree>
    <p:extLst>
      <p:ext uri="{BB962C8B-B14F-4D97-AF65-F5344CB8AC3E}">
        <p14:creationId xmlns:p14="http://schemas.microsoft.com/office/powerpoint/2010/main" val="28335503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au 5"/>
          <p:cNvGraphicFramePr>
            <a:graphicFrameLocks noGrp="1"/>
          </p:cNvGraphicFramePr>
          <p:nvPr>
            <p:extLst>
              <p:ext uri="{D42A27DB-BD31-4B8C-83A1-F6EECF244321}">
                <p14:modId xmlns:p14="http://schemas.microsoft.com/office/powerpoint/2010/main" val="401572643"/>
              </p:ext>
            </p:extLst>
          </p:nvPr>
        </p:nvGraphicFramePr>
        <p:xfrm>
          <a:off x="89744" y="1847577"/>
          <a:ext cx="7128792" cy="7432040"/>
        </p:xfrm>
        <a:graphic>
          <a:graphicData uri="http://schemas.openxmlformats.org/drawingml/2006/table">
            <a:tbl>
              <a:tblPr firstRow="1" bandRow="1">
                <a:tableStyleId>{5C22544A-7EE6-4342-B048-85BDC9FD1C3A}</a:tableStyleId>
              </a:tblPr>
              <a:tblGrid>
                <a:gridCol w="1008112">
                  <a:extLst>
                    <a:ext uri="{9D8B030D-6E8A-4147-A177-3AD203B41FA5}">
                      <a16:colId xmlns:a16="http://schemas.microsoft.com/office/drawing/2014/main" val="20000"/>
                    </a:ext>
                  </a:extLst>
                </a:gridCol>
                <a:gridCol w="6120680">
                  <a:extLst>
                    <a:ext uri="{9D8B030D-6E8A-4147-A177-3AD203B41FA5}">
                      <a16:colId xmlns:a16="http://schemas.microsoft.com/office/drawing/2014/main" val="20001"/>
                    </a:ext>
                  </a:extLst>
                </a:gridCol>
              </a:tblGrid>
              <a:tr h="811488">
                <a:tc>
                  <a:txBody>
                    <a:bodyPr/>
                    <a:lstStyle/>
                    <a:p>
                      <a:pPr algn="ctr"/>
                      <a:r>
                        <a:rPr lang="fr-FR" sz="900" b="1" dirty="0">
                          <a:solidFill>
                            <a:schemeClr val="tx1">
                              <a:lumMod val="75000"/>
                            </a:schemeClr>
                          </a:solidFill>
                          <a:latin typeface="Calibri" panose="020F0502020204030204" pitchFamily="34" charset="0"/>
                        </a:rPr>
                        <a:t>MODALITES D’ADHÉSION</a:t>
                      </a:r>
                    </a:p>
                  </a:txBody>
                  <a:tcPr anchor="ctr">
                    <a:lnB w="12700" cap="flat" cmpd="sng" algn="ctr">
                      <a:solidFill>
                        <a:schemeClr val="bg1"/>
                      </a:solidFill>
                      <a:prstDash val="solid"/>
                      <a:round/>
                      <a:headEnd type="none" w="med" len="med"/>
                      <a:tailEnd type="none" w="med" len="med"/>
                    </a:lnB>
                    <a:solidFill>
                      <a:schemeClr val="bg2">
                        <a:lumMod val="60000"/>
                        <a:lumOff val="40000"/>
                      </a:schemeClr>
                    </a:solidFill>
                  </a:tcPr>
                </a:tc>
                <a:tc>
                  <a:txBody>
                    <a:bodyPr/>
                    <a:lstStyle/>
                    <a:p>
                      <a:pPr algn="l"/>
                      <a:r>
                        <a:rPr lang="fr-FR" sz="900" b="0" i="0" u="none" strike="noStrike" baseline="0" dirty="0">
                          <a:solidFill>
                            <a:srgbClr val="83073F"/>
                          </a:solidFill>
                          <a:latin typeface="Calibri" panose="020F0502020204030204" pitchFamily="34" charset="0"/>
                        </a:rPr>
                        <a:t>•</a:t>
                      </a:r>
                      <a:r>
                        <a:rPr lang="fr-FR" sz="900" b="1" i="0" u="none" strike="noStrike" baseline="0" dirty="0">
                          <a:solidFill>
                            <a:srgbClr val="83073F"/>
                          </a:solidFill>
                          <a:latin typeface="Calibri" panose="020F0502020204030204" pitchFamily="34" charset="0"/>
                        </a:rPr>
                        <a:t> Adhésion simple par transfert Fourgous ou par transfert Assurance Vie  :</a:t>
                      </a:r>
                    </a:p>
                    <a:p>
                      <a:pPr algn="l">
                        <a:spcAft>
                          <a:spcPts val="0"/>
                        </a:spcAft>
                      </a:pPr>
                      <a:r>
                        <a:rPr lang="fr-FR" sz="900" b="0" i="0" u="none" strike="noStrike" baseline="0" dirty="0">
                          <a:solidFill>
                            <a:schemeClr val="tx1"/>
                          </a:solidFill>
                          <a:latin typeface="Calibri" panose="020F0502020204030204" pitchFamily="34" charset="0"/>
                        </a:rPr>
                        <a:t>Ouverte à toute personne physique, capable ou représentée, sans limite d’âge (sauf Dimension GARANTIE : avant 76 ans)</a:t>
                      </a:r>
                    </a:p>
                    <a:p>
                      <a:pPr algn="l">
                        <a:spcAft>
                          <a:spcPts val="0"/>
                        </a:spcAft>
                      </a:pPr>
                      <a:endParaRPr lang="fr-FR" sz="900" b="0" i="0" u="none" strike="noStrike" baseline="0" dirty="0">
                        <a:solidFill>
                          <a:schemeClr val="tx1"/>
                        </a:solidFill>
                        <a:latin typeface="Calibri" panose="020F0502020204030204" pitchFamily="34" charset="0"/>
                      </a:endParaRPr>
                    </a:p>
                    <a:p>
                      <a:pPr algn="l">
                        <a:spcAft>
                          <a:spcPts val="0"/>
                        </a:spcAft>
                      </a:pPr>
                      <a:endParaRPr lang="fr-FR" sz="900" b="0" i="0" u="none" strike="noStrike" baseline="0" dirty="0">
                        <a:solidFill>
                          <a:schemeClr val="tx1"/>
                        </a:solidFill>
                        <a:latin typeface="Calibri" panose="020F0502020204030204" pitchFamily="34" charset="0"/>
                      </a:endParaRPr>
                    </a:p>
                    <a:p>
                      <a:pPr algn="l">
                        <a:spcAft>
                          <a:spcPts val="0"/>
                        </a:spcAft>
                      </a:pPr>
                      <a:endParaRPr lang="fr-FR" sz="900" b="0" i="0" u="none" strike="noStrike" baseline="0" dirty="0">
                        <a:solidFill>
                          <a:schemeClr val="tx1"/>
                        </a:solidFill>
                        <a:latin typeface="Calibri" panose="020F0502020204030204" pitchFamily="34" charset="0"/>
                      </a:endParaRPr>
                    </a:p>
                    <a:p>
                      <a:pPr algn="l">
                        <a:spcAft>
                          <a:spcPts val="0"/>
                        </a:spcAft>
                      </a:pPr>
                      <a:endParaRPr lang="fr-FR" sz="900" b="0" i="0" u="none" strike="noStrike" baseline="0" dirty="0">
                        <a:solidFill>
                          <a:schemeClr val="tx1"/>
                        </a:solidFill>
                        <a:latin typeface="Calibri" panose="020F0502020204030204" pitchFamily="34" charset="0"/>
                      </a:endParaRPr>
                    </a:p>
                  </a:txBody>
                  <a:tcPr anchor="ctr">
                    <a:lnB w="12700" cap="flat" cmpd="sng" algn="ctr">
                      <a:solidFill>
                        <a:schemeClr val="bg2">
                          <a:lumMod val="60000"/>
                          <a:lumOff val="40000"/>
                        </a:schemeClr>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0000"/>
                  </a:ext>
                </a:extLst>
              </a:tr>
              <a:tr h="44631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schemeClr val="tx1">
                              <a:lumMod val="75000"/>
                            </a:schemeClr>
                          </a:solidFill>
                          <a:effectLst/>
                          <a:uLnTx/>
                          <a:uFillTx/>
                          <a:latin typeface="Calibri" panose="020F0502020204030204" pitchFamily="34" charset="0"/>
                          <a:ea typeface="+mn-ea"/>
                          <a:cs typeface="+mn-cs"/>
                        </a:rPr>
                        <a:t>DUREE</a:t>
                      </a:r>
                    </a:p>
                  </a:txBody>
                  <a:tcPr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60000"/>
                        <a:lumOff val="40000"/>
                      </a:schemeClr>
                    </a:solidFill>
                  </a:tcPr>
                </a:tc>
                <a:tc>
                  <a:txBody>
                    <a:bodyPr/>
                    <a:lstStyle/>
                    <a:p>
                      <a:r>
                        <a:rPr lang="fr-FR" sz="900" dirty="0">
                          <a:latin typeface="Calibri" panose="020F0502020204030204" pitchFamily="34" charset="0"/>
                        </a:rPr>
                        <a:t>Comprise entre 10 et 30 ans, puis prorogation annuelle par tacite reconduction.</a:t>
                      </a:r>
                    </a:p>
                    <a:p>
                      <a:pPr marL="0" marR="0" indent="0" algn="l" defTabSz="914400" rtl="0" eaLnBrk="1" fontAlgn="auto" latinLnBrk="0" hangingPunct="1">
                        <a:lnSpc>
                          <a:spcPct val="100000"/>
                        </a:lnSpc>
                        <a:spcBef>
                          <a:spcPts val="0"/>
                        </a:spcBef>
                        <a:spcAft>
                          <a:spcPts val="0"/>
                        </a:spcAft>
                        <a:buClrTx/>
                        <a:buSzTx/>
                        <a:buFontTx/>
                        <a:buNone/>
                        <a:tabLst/>
                        <a:defRPr/>
                      </a:pPr>
                      <a:r>
                        <a:rPr lang="fr-FR" sz="900" dirty="0">
                          <a:latin typeface="Calibri" panose="020F0502020204030204" pitchFamily="34" charset="0"/>
                        </a:rPr>
                        <a:t>L'augmentation ou la diminution de la durée initiale de l’adhésion est p</a:t>
                      </a:r>
                      <a:r>
                        <a:rPr lang="fr-FR" sz="900" dirty="0">
                          <a:solidFill>
                            <a:srgbClr val="404040"/>
                          </a:solidFill>
                          <a:latin typeface="Calibri" panose="020F0502020204030204" pitchFamily="34" charset="0"/>
                          <a:ea typeface="Times New Roman"/>
                          <a:cs typeface="Times New Roman"/>
                        </a:rPr>
                        <a:t>ossible à tout moment en adhésion simple et conjointe, sous réserve du respect des durées minimum et maximum</a:t>
                      </a:r>
                      <a:r>
                        <a:rPr lang="fr-FR" sz="900" dirty="0">
                          <a:solidFill>
                            <a:schemeClr val="dk1"/>
                          </a:solidFill>
                          <a:latin typeface="Calibri" panose="020F0502020204030204" pitchFamily="34" charset="0"/>
                          <a:ea typeface="+mn-ea"/>
                          <a:cs typeface="+mn-cs"/>
                        </a:rPr>
                        <a:t>.</a:t>
                      </a:r>
                      <a:endParaRPr lang="fr-FR" sz="900" dirty="0">
                        <a:solidFill>
                          <a:srgbClr val="404040"/>
                        </a:solidFill>
                        <a:latin typeface="Calibri" panose="020F0502020204030204" pitchFamily="34" charset="0"/>
                        <a:ea typeface="Times New Roman"/>
                        <a:cs typeface="Times New Roman"/>
                      </a:endParaRPr>
                    </a:p>
                  </a:txBody>
                  <a:tcPr anchor="ct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0001"/>
                  </a:ext>
                </a:extLst>
              </a:tr>
              <a:tr h="59058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schemeClr val="tx1">
                              <a:lumMod val="75000"/>
                            </a:schemeClr>
                          </a:solidFill>
                          <a:effectLst/>
                          <a:uLnTx/>
                          <a:uFillTx/>
                          <a:latin typeface="Calibri" panose="020F0502020204030204" pitchFamily="34" charset="0"/>
                          <a:ea typeface="+mn-ea"/>
                          <a:cs typeface="+mn-cs"/>
                        </a:rPr>
                        <a:t>COTISATIONS</a:t>
                      </a:r>
                    </a:p>
                  </a:txBody>
                  <a:tcPr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100"/>
                        </a:spcAft>
                        <a:buClrTx/>
                        <a:buSzTx/>
                        <a:buFontTx/>
                        <a:buNone/>
                        <a:tabLst/>
                        <a:defRPr/>
                      </a:pPr>
                      <a:r>
                        <a:rPr kumimoji="0" lang="fr-FR" sz="900" b="1" i="0" u="none" strike="noStrike" kern="1200" cap="none" spc="0" normalizeH="0" baseline="0" noProof="0" dirty="0">
                          <a:ln>
                            <a:noFill/>
                          </a:ln>
                          <a:solidFill>
                            <a:srgbClr val="83073F"/>
                          </a:solidFill>
                          <a:effectLst/>
                          <a:uLnTx/>
                          <a:uFillTx/>
                          <a:latin typeface="Calibri" panose="020F0502020204030204" pitchFamily="34" charset="0"/>
                          <a:ea typeface="+mn-ea"/>
                          <a:cs typeface="+mn-cs"/>
                        </a:rPr>
                        <a:t>•</a:t>
                      </a:r>
                      <a:r>
                        <a:rPr kumimoji="0" lang="fr-FR" sz="900" b="0" i="0" u="none" strike="noStrike" kern="1200" cap="none" spc="0" normalizeH="0" baseline="0" noProof="0" dirty="0">
                          <a:ln>
                            <a:noFill/>
                          </a:ln>
                          <a:solidFill>
                            <a:srgbClr val="83073F"/>
                          </a:solidFill>
                          <a:effectLst/>
                          <a:uLnTx/>
                          <a:uFillTx/>
                          <a:latin typeface="Calibri" panose="020F0502020204030204" pitchFamily="34" charset="0"/>
                          <a:ea typeface="+mn-ea"/>
                          <a:cs typeface="+mn-cs"/>
                        </a:rPr>
                        <a:t> </a:t>
                      </a:r>
                      <a:r>
                        <a:rPr kumimoji="0" lang="fr-FR" sz="900" b="0" i="0" u="none" strike="noStrike" kern="1200" cap="none" spc="0" normalizeH="0" baseline="0" noProof="0" dirty="0">
                          <a:ln>
                            <a:noFill/>
                          </a:ln>
                          <a:solidFill>
                            <a:srgbClr val="7B073B"/>
                          </a:solidFill>
                          <a:effectLst/>
                          <a:uLnTx/>
                          <a:uFillTx/>
                          <a:latin typeface="Calibri" panose="020F0502020204030204" pitchFamily="34" charset="0"/>
                          <a:ea typeface="+mn-ea"/>
                          <a:cs typeface="+mn-cs"/>
                        </a:rPr>
                        <a:t>Initiale (adhésion par transfert Assurance Vie </a:t>
                      </a:r>
                      <a:r>
                        <a:rPr kumimoji="0" lang="fr-FR" sz="900" b="0" i="0" u="none" strike="noStrike" kern="1200" cap="none" spc="0" normalizeH="0" baseline="0" noProof="0" dirty="0">
                          <a:ln>
                            <a:noFill/>
                          </a:ln>
                          <a:solidFill>
                            <a:schemeClr val="tx2"/>
                          </a:solidFill>
                          <a:effectLst/>
                          <a:uLnTx/>
                          <a:uFillTx/>
                          <a:latin typeface="Calibri" panose="020F0502020204030204" pitchFamily="34" charset="0"/>
                          <a:ea typeface="+mn-ea"/>
                          <a:cs typeface="+mn-cs"/>
                        </a:rPr>
                        <a:t>ou</a:t>
                      </a:r>
                      <a:r>
                        <a:rPr kumimoji="0" lang="fr-FR" sz="900" b="0" i="0" u="none" strike="noStrike" kern="1200" cap="none" spc="0" normalizeH="0" baseline="0" noProof="0" dirty="0">
                          <a:ln>
                            <a:noFill/>
                          </a:ln>
                          <a:solidFill>
                            <a:srgbClr val="00B050"/>
                          </a:solidFill>
                          <a:effectLst/>
                          <a:uLnTx/>
                          <a:uFillTx/>
                          <a:latin typeface="Calibri" panose="020F0502020204030204" pitchFamily="34" charset="0"/>
                          <a:ea typeface="+mn-ea"/>
                          <a:cs typeface="+mn-cs"/>
                        </a:rPr>
                        <a:t> </a:t>
                      </a:r>
                      <a:r>
                        <a:rPr kumimoji="0" lang="fr-FR" sz="900" b="0" i="0" u="none" strike="noStrike" kern="1200" cap="none" spc="0" normalizeH="0" baseline="0" noProof="0" dirty="0">
                          <a:ln>
                            <a:noFill/>
                          </a:ln>
                          <a:solidFill>
                            <a:srgbClr val="7B073B"/>
                          </a:solidFill>
                          <a:effectLst/>
                          <a:uLnTx/>
                          <a:uFillTx/>
                          <a:latin typeface="Calibri" panose="020F0502020204030204" pitchFamily="34" charset="0"/>
                          <a:ea typeface="+mn-ea"/>
                          <a:cs typeface="+mn-cs"/>
                        </a:rPr>
                        <a:t>transfert Fourgous):</a:t>
                      </a:r>
                      <a:r>
                        <a:rPr kumimoji="0" lang="fr-FR" sz="900" b="0" i="0" u="none" strike="noStrike" kern="1200" cap="none" spc="0" normalizeH="0" baseline="0" noProof="0" dirty="0">
                          <a:ln>
                            <a:noFill/>
                          </a:ln>
                          <a:solidFill>
                            <a:srgbClr val="474747"/>
                          </a:solidFill>
                          <a:effectLst/>
                          <a:uLnTx/>
                          <a:uFillTx/>
                          <a:latin typeface="Calibri" panose="020F0502020204030204" pitchFamily="34" charset="0"/>
                          <a:ea typeface="+mn-ea"/>
                          <a:cs typeface="+mn-cs"/>
                        </a:rPr>
                        <a:t> 10 000 €  </a:t>
                      </a:r>
                    </a:p>
                    <a:p>
                      <a:pPr marL="0" marR="0" lvl="0" indent="0" algn="l" defTabSz="914400" rtl="0" eaLnBrk="1" fontAlgn="auto" latinLnBrk="0" hangingPunct="1">
                        <a:lnSpc>
                          <a:spcPct val="100000"/>
                        </a:lnSpc>
                        <a:spcBef>
                          <a:spcPts val="0"/>
                        </a:spcBef>
                        <a:spcAft>
                          <a:spcPts val="100"/>
                        </a:spcAft>
                        <a:buClrTx/>
                        <a:buSzTx/>
                        <a:buFontTx/>
                        <a:buNone/>
                        <a:tabLst/>
                        <a:defRPr/>
                      </a:pPr>
                      <a:r>
                        <a:rPr kumimoji="0" lang="fr-FR" sz="900" b="1" i="0" u="none" strike="noStrike" kern="1200" cap="none" spc="0" normalizeH="0" baseline="0" noProof="0" dirty="0">
                          <a:ln>
                            <a:noFill/>
                          </a:ln>
                          <a:solidFill>
                            <a:srgbClr val="83073F"/>
                          </a:solidFill>
                          <a:effectLst/>
                          <a:uLnTx/>
                          <a:uFillTx/>
                          <a:latin typeface="Calibri" panose="020F0502020204030204" pitchFamily="34" charset="0"/>
                          <a:ea typeface="+mn-ea"/>
                          <a:cs typeface="+mn-cs"/>
                        </a:rPr>
                        <a:t>• </a:t>
                      </a:r>
                      <a:r>
                        <a:rPr kumimoji="0" lang="fr-FR" sz="900" b="0" i="0" u="none" strike="noStrike" kern="1200" cap="none" spc="0" normalizeH="0" baseline="0" noProof="0" dirty="0">
                          <a:ln>
                            <a:noFill/>
                          </a:ln>
                          <a:solidFill>
                            <a:srgbClr val="7B073B"/>
                          </a:solidFill>
                          <a:effectLst/>
                          <a:uLnTx/>
                          <a:uFillTx/>
                          <a:latin typeface="Calibri" panose="020F0502020204030204" pitchFamily="34" charset="0"/>
                          <a:ea typeface="+mn-ea"/>
                          <a:cs typeface="+mn-cs"/>
                        </a:rPr>
                        <a:t>Complémentaires </a:t>
                      </a:r>
                      <a:r>
                        <a:rPr kumimoji="0" lang="fr-FR" sz="900" b="0" i="0" u="none" strike="noStrike" kern="1200" cap="none" spc="0" normalizeH="0" baseline="0" noProof="0" dirty="0">
                          <a:ln>
                            <a:noFill/>
                          </a:ln>
                          <a:solidFill>
                            <a:srgbClr val="474747"/>
                          </a:solidFill>
                          <a:effectLst/>
                          <a:uLnTx/>
                          <a:uFillTx/>
                          <a:latin typeface="Calibri" panose="020F0502020204030204" pitchFamily="34" charset="0"/>
                          <a:ea typeface="+mn-ea"/>
                          <a:cs typeface="+mn-cs"/>
                        </a:rPr>
                        <a:t>: pas de minimum,  p</a:t>
                      </a:r>
                      <a:r>
                        <a:rPr kumimoji="0" lang="fr-FR" sz="900" b="0" i="0" u="none" strike="noStrike" kern="1200" cap="none" spc="0" normalizeH="0" baseline="0" noProof="0" dirty="0">
                          <a:ln>
                            <a:noFill/>
                          </a:ln>
                          <a:solidFill>
                            <a:srgbClr val="404040"/>
                          </a:solidFill>
                          <a:effectLst/>
                          <a:uLnTx/>
                          <a:uFillTx/>
                          <a:latin typeface="Calibri" panose="020F0502020204030204" pitchFamily="34" charset="0"/>
                          <a:ea typeface="Times New Roman"/>
                          <a:cs typeface="Times New Roman"/>
                        </a:rPr>
                        <a:t>ossibles à tout moment en adhésion simple et en adhésion conjointe uniquement. </a:t>
                      </a:r>
                      <a:endParaRPr kumimoji="0" lang="fr-FR" sz="900" b="0" i="0" u="none" strike="noStrike" kern="1200" cap="none" spc="0" normalizeH="0" baseline="0" noProof="0" dirty="0">
                        <a:ln>
                          <a:noFill/>
                        </a:ln>
                        <a:solidFill>
                          <a:srgbClr val="474747"/>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srgbClr val="83073F"/>
                          </a:solidFill>
                          <a:effectLst/>
                          <a:uLnTx/>
                          <a:uFillTx/>
                          <a:latin typeface="Calibri" panose="020F0502020204030204" pitchFamily="34" charset="0"/>
                          <a:ea typeface="+mn-ea"/>
                          <a:cs typeface="+mn-cs"/>
                        </a:rPr>
                        <a:t>• </a:t>
                      </a:r>
                      <a:r>
                        <a:rPr kumimoji="0" lang="fr-FR" sz="900" b="0" i="0" u="none" strike="noStrike" kern="1200" cap="none" spc="0" normalizeH="0" baseline="0" noProof="0" dirty="0">
                          <a:ln>
                            <a:noFill/>
                          </a:ln>
                          <a:solidFill>
                            <a:srgbClr val="7B073B"/>
                          </a:solidFill>
                          <a:effectLst/>
                          <a:uLnTx/>
                          <a:uFillTx/>
                          <a:latin typeface="Calibri" panose="020F0502020204030204" pitchFamily="34" charset="0"/>
                          <a:ea typeface="+mn-ea"/>
                          <a:cs typeface="+mn-cs"/>
                        </a:rPr>
                        <a:t>Régulières</a:t>
                      </a:r>
                      <a:r>
                        <a:rPr kumimoji="0" lang="fr-FR" sz="900" b="0" i="0" u="none" strike="noStrike" kern="1200" cap="none" spc="0" normalizeH="0" baseline="0" noProof="0" dirty="0">
                          <a:ln>
                            <a:noFill/>
                          </a:ln>
                          <a:solidFill>
                            <a:srgbClr val="474747"/>
                          </a:solidFill>
                          <a:effectLst/>
                          <a:uLnTx/>
                          <a:uFillTx/>
                          <a:latin typeface="Calibri" panose="020F0502020204030204" pitchFamily="34" charset="0"/>
                          <a:ea typeface="+mn-ea"/>
                          <a:cs typeface="+mn-cs"/>
                        </a:rPr>
                        <a:t> : </a:t>
                      </a:r>
                      <a:r>
                        <a:rPr kumimoji="0" lang="fr-FR" sz="900" b="0" i="0" u="none" strike="noStrike" kern="1200" cap="none" spc="0" normalizeH="0" baseline="0" noProof="0" dirty="0">
                          <a:ln>
                            <a:noFill/>
                          </a:ln>
                          <a:solidFill>
                            <a:srgbClr val="404040"/>
                          </a:solidFill>
                          <a:effectLst/>
                          <a:uLnTx/>
                          <a:uFillTx/>
                          <a:latin typeface="Calibri" panose="020F0502020204030204" pitchFamily="34" charset="0"/>
                          <a:ea typeface="Times New Roman"/>
                          <a:cs typeface="Times New Roman"/>
                        </a:rPr>
                        <a:t>La mise en place, la modification, l'interruption ou la reprise de cotisations régulières est possible à tout moment en adhésion simple et en adhésion conjointe : 75€</a:t>
                      </a:r>
                      <a:r>
                        <a:rPr kumimoji="0" lang="fr-FR" sz="900" b="0" i="0" u="none" strike="noStrike" kern="1200" cap="none" spc="0" normalizeH="0" baseline="0" noProof="0" dirty="0">
                          <a:ln>
                            <a:noFill/>
                          </a:ln>
                          <a:solidFill>
                            <a:srgbClr val="474747"/>
                          </a:solidFill>
                          <a:effectLst/>
                          <a:uLnTx/>
                          <a:uFillTx/>
                          <a:latin typeface="Calibri" panose="020F0502020204030204" pitchFamily="34" charset="0"/>
                          <a:ea typeface="+mn-ea"/>
                          <a:cs typeface="+mn-cs"/>
                        </a:rPr>
                        <a:t>/mois ou 225€/trimestre ou 900€/an.</a:t>
                      </a:r>
                      <a:endParaRPr kumimoji="0" lang="fr-FR" sz="900" b="0" i="0" u="none" strike="sngStrike" kern="1200" cap="none" spc="0" normalizeH="0" baseline="0" noProof="0" dirty="0">
                        <a:ln>
                          <a:noFill/>
                        </a:ln>
                        <a:solidFill>
                          <a:srgbClr val="FF0000"/>
                        </a:solidFill>
                        <a:effectLst/>
                        <a:uLnTx/>
                        <a:uFillTx/>
                        <a:latin typeface="Calibri" panose="020F0502020204030204" pitchFamily="34" charset="0"/>
                        <a:ea typeface="+mn-ea"/>
                        <a:cs typeface="+mn-cs"/>
                      </a:endParaRPr>
                    </a:p>
                  </a:txBody>
                  <a:tcPr anchor="ct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849292353"/>
                  </a:ext>
                </a:extLst>
              </a:tr>
              <a:tr h="369226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MODE DE GESTION</a:t>
                      </a:r>
                    </a:p>
                  </a:txBody>
                  <a:tcPr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60000"/>
                        <a:lumOff val="40000"/>
                      </a:schemeClr>
                    </a:solidFill>
                  </a:tcPr>
                </a:tc>
                <a:tc>
                  <a:txBody>
                    <a:bodyPr/>
                    <a:lstStyle/>
                    <a:p>
                      <a:pPr algn="just">
                        <a:spcAft>
                          <a:spcPts val="200"/>
                        </a:spcAft>
                      </a:pPr>
                      <a:r>
                        <a:rPr lang="fr-FR" sz="900" b="1" i="0" u="none" strike="noStrike" baseline="0" dirty="0">
                          <a:solidFill>
                            <a:schemeClr val="tx1">
                              <a:lumMod val="75000"/>
                            </a:schemeClr>
                          </a:solidFill>
                          <a:latin typeface="Calibri" panose="020F0502020204030204" pitchFamily="34" charset="0"/>
                        </a:rPr>
                        <a:t>Choix entre trois modes de gestion </a:t>
                      </a:r>
                      <a:r>
                        <a:rPr lang="fr-FR" sz="900" b="0" i="1" u="none" strike="noStrike" baseline="0" dirty="0">
                          <a:solidFill>
                            <a:schemeClr val="tx1">
                              <a:lumMod val="75000"/>
                            </a:schemeClr>
                          </a:solidFill>
                          <a:latin typeface="Calibri" panose="020F0502020204030204" pitchFamily="34" charset="0"/>
                        </a:rPr>
                        <a:t>(changement de mode de gestion possible et gratuit à tout moment)</a:t>
                      </a:r>
                      <a:r>
                        <a:rPr lang="fr-FR" sz="900" b="1" i="0" u="none" strike="noStrike" baseline="0" dirty="0">
                          <a:solidFill>
                            <a:schemeClr val="tx1">
                              <a:lumMod val="75000"/>
                            </a:schemeClr>
                          </a:solidFill>
                          <a:latin typeface="Calibri" panose="020F0502020204030204" pitchFamily="34" charset="0"/>
                        </a:rPr>
                        <a:t> :</a:t>
                      </a:r>
                    </a:p>
                    <a:p>
                      <a:pPr marL="171450" indent="-171450" algn="just">
                        <a:spcAft>
                          <a:spcPts val="0"/>
                        </a:spcAft>
                        <a:buFont typeface="Wingdings" panose="05000000000000000000" pitchFamily="2" charset="2"/>
                        <a:buChar char="§"/>
                      </a:pPr>
                      <a:r>
                        <a:rPr lang="fr-FR" sz="900" b="1" i="0" u="none" strike="noStrike" baseline="0" dirty="0">
                          <a:solidFill>
                            <a:srgbClr val="83073F"/>
                          </a:solidFill>
                          <a:latin typeface="Calibri" panose="020F0502020204030204" pitchFamily="34" charset="0"/>
                        </a:rPr>
                        <a:t>Dimension LIBERTÉ : </a:t>
                      </a:r>
                      <a:r>
                        <a:rPr lang="fr-FR" sz="900" b="0" i="0" u="none" strike="noStrike" baseline="0" dirty="0">
                          <a:solidFill>
                            <a:schemeClr val="tx1">
                              <a:lumMod val="75000"/>
                            </a:schemeClr>
                          </a:solidFill>
                          <a:latin typeface="Calibri" panose="020F0502020204030204" pitchFamily="34" charset="0"/>
                        </a:rPr>
                        <a:t>Mode de gestion libre (pilotage par le client)</a:t>
                      </a:r>
                    </a:p>
                    <a:p>
                      <a:pPr marL="180975" indent="0" algn="just">
                        <a:spcAft>
                          <a:spcPts val="0"/>
                        </a:spcAft>
                        <a:buFont typeface="Wingdings" panose="05000000000000000000" pitchFamily="2" charset="2"/>
                        <a:buNone/>
                      </a:pPr>
                      <a:r>
                        <a:rPr lang="fr-FR" sz="900" b="0" i="0" u="none" strike="noStrike" baseline="0" dirty="0">
                          <a:solidFill>
                            <a:schemeClr val="tx1">
                              <a:lumMod val="75000"/>
                            </a:schemeClr>
                          </a:solidFill>
                          <a:latin typeface="Calibri" panose="020F0502020204030204" pitchFamily="34" charset="0"/>
                        </a:rPr>
                        <a:t>Donne accès, en sus du fond en euros et des unités de compte éligibles, aux : </a:t>
                      </a:r>
                    </a:p>
                    <a:p>
                      <a:pPr marL="180975" indent="0" algn="just">
                        <a:spcAft>
                          <a:spcPts val="0"/>
                        </a:spcAft>
                        <a:buFont typeface="Arial" panose="020B0604020202020204" pitchFamily="34" charset="0"/>
                        <a:buChar char="•"/>
                      </a:pPr>
                      <a:r>
                        <a:rPr lang="fr-FR" sz="900" b="0" i="0" u="none" strike="noStrike" baseline="0" dirty="0">
                          <a:solidFill>
                            <a:schemeClr val="tx1">
                              <a:lumMod val="75000"/>
                            </a:schemeClr>
                          </a:solidFill>
                          <a:latin typeface="Calibri" panose="020F0502020204030204" pitchFamily="34" charset="0"/>
                        </a:rPr>
                        <a:t> Supports temporaires en unités de compte pendant la période de commercialisation,</a:t>
                      </a:r>
                    </a:p>
                    <a:p>
                      <a:pPr marL="180975" indent="0" algn="just">
                        <a:spcAft>
                          <a:spcPts val="0"/>
                        </a:spcAft>
                        <a:buFont typeface="Arial" panose="020B0604020202020204" pitchFamily="34" charset="0"/>
                        <a:buChar char="•"/>
                      </a:pPr>
                      <a:r>
                        <a:rPr lang="fr-FR" sz="900" b="0" i="0" u="none" strike="noStrike" baseline="0" dirty="0">
                          <a:solidFill>
                            <a:schemeClr val="tx1">
                              <a:lumMod val="75000"/>
                            </a:schemeClr>
                          </a:solidFill>
                          <a:latin typeface="Calibri" panose="020F0502020204030204" pitchFamily="34" charset="0"/>
                        </a:rPr>
                        <a:t> Options Sécurisation, Optimisation, stop </a:t>
                      </a:r>
                      <a:r>
                        <a:rPr lang="fr-FR" sz="900" b="0" i="0" u="none" strike="noStrike" baseline="0" dirty="0" err="1">
                          <a:solidFill>
                            <a:schemeClr val="tx1">
                              <a:lumMod val="75000"/>
                            </a:schemeClr>
                          </a:solidFill>
                          <a:latin typeface="Calibri" panose="020F0502020204030204" pitchFamily="34" charset="0"/>
                        </a:rPr>
                        <a:t>Loss</a:t>
                      </a:r>
                      <a:r>
                        <a:rPr lang="fr-FR" sz="900" b="0" i="0" u="none" strike="noStrike" baseline="0" dirty="0">
                          <a:solidFill>
                            <a:schemeClr val="tx1">
                              <a:lumMod val="75000"/>
                            </a:schemeClr>
                          </a:solidFill>
                          <a:latin typeface="Calibri" panose="020F0502020204030204" pitchFamily="34" charset="0"/>
                        </a:rPr>
                        <a:t> Max et Investissement progressif</a:t>
                      </a:r>
                    </a:p>
                    <a:p>
                      <a:pPr marL="179388" indent="-171450" algn="just">
                        <a:buFont typeface="Wingdings" panose="05000000000000000000" pitchFamily="2" charset="2"/>
                        <a:buChar char="§"/>
                      </a:pPr>
                      <a:r>
                        <a:rPr lang="fr-FR" sz="900" b="1" i="0" u="none" strike="noStrike" baseline="0" dirty="0">
                          <a:solidFill>
                            <a:srgbClr val="83073F"/>
                          </a:solidFill>
                          <a:latin typeface="Calibri" panose="020F0502020204030204" pitchFamily="34" charset="0"/>
                        </a:rPr>
                        <a:t>Dimension GARANTIE : </a:t>
                      </a:r>
                      <a:r>
                        <a:rPr lang="fr-FR" sz="900" b="0" i="0" u="none" strike="noStrike" baseline="0" dirty="0">
                          <a:solidFill>
                            <a:schemeClr val="tx1">
                              <a:lumMod val="75000"/>
                            </a:schemeClr>
                          </a:solidFill>
                          <a:latin typeface="Calibri" panose="020F0502020204030204" pitchFamily="34" charset="0"/>
                        </a:rPr>
                        <a:t>Mode de gestion mixte (75 % et plus investis automatiquement sur le support en euros + 25 % et moins investis librement par le client la première année).</a:t>
                      </a:r>
                    </a:p>
                    <a:p>
                      <a:pPr marL="179388" indent="-171450" algn="just">
                        <a:buFont typeface="Wingdings" panose="05000000000000000000" pitchFamily="2" charset="2"/>
                        <a:buChar char="§"/>
                      </a:pPr>
                      <a:endParaRPr lang="fr-FR" sz="900" b="0" i="0" u="none" strike="noStrike" baseline="0" dirty="0">
                        <a:solidFill>
                          <a:schemeClr val="tx1">
                            <a:lumMod val="75000"/>
                          </a:schemeClr>
                        </a:solidFill>
                        <a:latin typeface="Calibri" panose="020F0502020204030204" pitchFamily="34" charset="0"/>
                      </a:endParaRPr>
                    </a:p>
                    <a:p>
                      <a:pPr marL="7938" indent="0" algn="just">
                        <a:buFont typeface="Wingdings" panose="05000000000000000000" pitchFamily="2" charset="2"/>
                        <a:buNone/>
                      </a:pPr>
                      <a:endParaRPr lang="fr-FR" sz="900" b="0" i="0" u="none" strike="noStrike" baseline="0" dirty="0">
                        <a:solidFill>
                          <a:schemeClr val="tx1">
                            <a:lumMod val="75000"/>
                          </a:schemeClr>
                        </a:solidFill>
                        <a:latin typeface="Calibri" panose="020F0502020204030204" pitchFamily="34" charset="0"/>
                      </a:endParaRPr>
                    </a:p>
                    <a:p>
                      <a:pPr marL="179388" marR="0" lvl="0" indent="-1714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900" b="1" i="0" u="none" strike="noStrike" baseline="0" dirty="0">
                          <a:solidFill>
                            <a:schemeClr val="tx2"/>
                          </a:solidFill>
                          <a:latin typeface="Calibri" panose="020F0502020204030204" pitchFamily="34" charset="0"/>
                        </a:rPr>
                        <a:t>Dimension HORIZON </a:t>
                      </a:r>
                      <a:r>
                        <a:rPr lang="fr-FR" sz="900" b="0" i="0" u="none" strike="noStrike" baseline="0" dirty="0">
                          <a:solidFill>
                            <a:schemeClr val="tx1">
                              <a:lumMod val="75000"/>
                            </a:schemeClr>
                          </a:solidFill>
                          <a:latin typeface="Calibri" panose="020F0502020204030204" pitchFamily="34" charset="0"/>
                        </a:rPr>
                        <a:t>: Mode de gestion évolutif (pilotage par l’assureur)</a:t>
                      </a:r>
                    </a:p>
                    <a:p>
                      <a:pPr marL="179388" marR="0" lvl="0" indent="-1714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fr-FR" sz="900" b="0" i="0" u="none" strike="noStrike" baseline="0" dirty="0">
                        <a:solidFill>
                          <a:schemeClr val="tx1">
                            <a:lumMod val="75000"/>
                          </a:schemeClr>
                        </a:solidFill>
                        <a:latin typeface="Calibri" panose="020F0502020204030204" pitchFamily="34" charset="0"/>
                      </a:endParaRPr>
                    </a:p>
                    <a:p>
                      <a:pPr marL="7938" marR="0" lvl="0" indent="0" algn="just"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fr-FR" sz="900" b="0" i="0" u="none" strike="noStrike" baseline="0" dirty="0">
                        <a:solidFill>
                          <a:schemeClr val="tx1">
                            <a:lumMod val="75000"/>
                          </a:schemeClr>
                        </a:solidFill>
                        <a:latin typeface="Calibri" panose="020F0502020204030204" pitchFamily="34" charset="0"/>
                      </a:endParaRPr>
                    </a:p>
                    <a:p>
                      <a:pPr marL="179388" indent="-171450" algn="just">
                        <a:buFont typeface="Wingdings" panose="05000000000000000000" pitchFamily="2" charset="2"/>
                        <a:buChar char="§"/>
                      </a:pPr>
                      <a:endParaRPr lang="fr-FR" sz="900" b="0" i="0" u="none" strike="noStrike" baseline="0" dirty="0">
                        <a:solidFill>
                          <a:schemeClr val="tx1">
                            <a:lumMod val="75000"/>
                          </a:schemeClr>
                        </a:solidFill>
                        <a:latin typeface="Calibri" panose="020F0502020204030204" pitchFamily="34" charset="0"/>
                      </a:endParaRPr>
                    </a:p>
                    <a:p>
                      <a:pPr marL="179388" indent="-171450" algn="just">
                        <a:buFont typeface="Wingdings" panose="05000000000000000000" pitchFamily="2" charset="2"/>
                        <a:buChar char="§"/>
                      </a:pPr>
                      <a:r>
                        <a:rPr lang="fr-FR" sz="900" b="1" dirty="0">
                          <a:solidFill>
                            <a:schemeClr val="tx2"/>
                          </a:solidFill>
                          <a:latin typeface="Calibri" panose="020F0502020204030204" pitchFamily="34" charset="0"/>
                        </a:rPr>
                        <a:t>GESTION SOUS MANDAT (GSM) *</a:t>
                      </a:r>
                      <a:r>
                        <a:rPr lang="fr-FR" sz="900" b="1" dirty="0">
                          <a:solidFill>
                            <a:srgbClr val="474747"/>
                          </a:solidFill>
                          <a:latin typeface="Calibri" panose="020F0502020204030204" pitchFamily="34" charset="0"/>
                        </a:rPr>
                        <a:t>:</a:t>
                      </a:r>
                      <a:r>
                        <a:rPr lang="fr-FR" sz="900" dirty="0">
                          <a:solidFill>
                            <a:srgbClr val="474747"/>
                          </a:solidFill>
                          <a:latin typeface="Calibri" panose="020F0502020204030204" pitchFamily="34" charset="0"/>
                        </a:rPr>
                        <a:t> la part minimale </a:t>
                      </a:r>
                      <a:r>
                        <a:rPr lang="fr-FR" sz="900" dirty="0">
                          <a:latin typeface="Calibri" panose="020F0502020204030204" pitchFamily="34" charset="0"/>
                        </a:rPr>
                        <a:t>affectée à la GSM </a:t>
                      </a:r>
                      <a:r>
                        <a:rPr lang="fr-FR" sz="900" dirty="0">
                          <a:solidFill>
                            <a:srgbClr val="474747"/>
                          </a:solidFill>
                          <a:latin typeface="Calibri" panose="020F0502020204030204" pitchFamily="34" charset="0"/>
                        </a:rPr>
                        <a:t>est de 5 000€</a:t>
                      </a:r>
                      <a:endParaRPr lang="fr-FR" sz="900" b="1" dirty="0">
                        <a:solidFill>
                          <a:srgbClr val="474747"/>
                        </a:solidFill>
                        <a:latin typeface="Calibri" panose="020F0502020204030204" pitchFamily="34" charset="0"/>
                      </a:endParaRPr>
                    </a:p>
                    <a:p>
                      <a:pPr lvl="0" algn="just" defTabSz="914400">
                        <a:spcAft>
                          <a:spcPts val="200"/>
                        </a:spcAft>
                        <a:buClr>
                          <a:srgbClr val="83083F"/>
                        </a:buClr>
                      </a:pPr>
                      <a:endParaRPr lang="fr-FR" sz="900" dirty="0">
                        <a:latin typeface="Calibri" panose="020F0502020204030204" pitchFamily="34" charset="0"/>
                      </a:endParaRPr>
                    </a:p>
                    <a:p>
                      <a:pPr marL="182563" lvl="0" indent="0" algn="just" defTabSz="914400">
                        <a:spcAft>
                          <a:spcPts val="200"/>
                        </a:spcAft>
                        <a:buClr>
                          <a:srgbClr val="83083F"/>
                        </a:buClr>
                      </a:pPr>
                      <a:r>
                        <a:rPr lang="fr-FR" sz="900" dirty="0">
                          <a:latin typeface="Calibri" panose="020F0502020204030204" pitchFamily="34" charset="0"/>
                        </a:rPr>
                        <a:t>La Gestion sous Mandat (GSM) offre la</a:t>
                      </a:r>
                      <a:r>
                        <a:rPr lang="fr-FR" sz="900" dirty="0">
                          <a:solidFill>
                            <a:srgbClr val="474747"/>
                          </a:solidFill>
                          <a:latin typeface="Calibri" panose="020F0502020204030204" pitchFamily="34" charset="0"/>
                        </a:rPr>
                        <a:t> possibilité au client de déléguer à l’assureur la gestion de tout ou partie des cotisations versées selon </a:t>
                      </a:r>
                      <a:r>
                        <a:rPr lang="fr-FR" sz="900" dirty="0">
                          <a:latin typeface="Calibri" panose="020F0502020204030204" pitchFamily="34" charset="0"/>
                        </a:rPr>
                        <a:t>l’une orientation choisie parmi des 3 orientations proposées </a:t>
                      </a:r>
                      <a:r>
                        <a:rPr lang="fr-FR" sz="900" dirty="0">
                          <a:solidFill>
                            <a:srgbClr val="474747"/>
                          </a:solidFill>
                          <a:latin typeface="Calibri" panose="020F0502020204030204" pitchFamily="34" charset="0"/>
                        </a:rPr>
                        <a:t>: </a:t>
                      </a:r>
                    </a:p>
                    <a:p>
                      <a:pPr marL="182563" lvl="0" indent="0" algn="just" defTabSz="914400">
                        <a:spcAft>
                          <a:spcPts val="200"/>
                        </a:spcAft>
                        <a:buClr>
                          <a:srgbClr val="83083F"/>
                        </a:buClr>
                        <a:buFont typeface="Wingdings" panose="05000000000000000000" pitchFamily="2" charset="2"/>
                        <a:buChar char="ü"/>
                      </a:pPr>
                      <a:r>
                        <a:rPr lang="fr-FR" sz="900" b="1" dirty="0">
                          <a:solidFill>
                            <a:srgbClr val="83083F"/>
                          </a:solidFill>
                          <a:latin typeface="Calibri" panose="020F0502020204030204" pitchFamily="34" charset="0"/>
                        </a:rPr>
                        <a:t>Equilibre</a:t>
                      </a:r>
                      <a:r>
                        <a:rPr lang="fr-FR" sz="900" dirty="0">
                          <a:solidFill>
                            <a:srgbClr val="474747"/>
                          </a:solidFill>
                          <a:latin typeface="Calibri" panose="020F0502020204030204" pitchFamily="34" charset="0"/>
                        </a:rPr>
                        <a:t> :  50% maximum d’actions</a:t>
                      </a:r>
                    </a:p>
                    <a:p>
                      <a:pPr marL="182563" lvl="0" indent="0" algn="just" defTabSz="914400">
                        <a:spcAft>
                          <a:spcPts val="200"/>
                        </a:spcAft>
                        <a:buClr>
                          <a:srgbClr val="83083F"/>
                        </a:buClr>
                        <a:buFont typeface="Wingdings" panose="05000000000000000000" pitchFamily="2" charset="2"/>
                        <a:buChar char="ü"/>
                      </a:pPr>
                      <a:r>
                        <a:rPr lang="fr-FR" sz="900" b="1" dirty="0">
                          <a:solidFill>
                            <a:srgbClr val="83083F"/>
                          </a:solidFill>
                          <a:latin typeface="Calibri" panose="020F0502020204030204" pitchFamily="34" charset="0"/>
                        </a:rPr>
                        <a:t>Vitalité</a:t>
                      </a:r>
                      <a:r>
                        <a:rPr lang="fr-FR" sz="900" dirty="0">
                          <a:solidFill>
                            <a:srgbClr val="474747"/>
                          </a:solidFill>
                          <a:latin typeface="Calibri" panose="020F0502020204030204" pitchFamily="34" charset="0"/>
                        </a:rPr>
                        <a:t> : entre 50% et 80% d’actions</a:t>
                      </a:r>
                    </a:p>
                    <a:p>
                      <a:pPr marL="182563" lvl="0" indent="0" algn="just" defTabSz="914400">
                        <a:spcAft>
                          <a:spcPts val="200"/>
                        </a:spcAft>
                        <a:buClr>
                          <a:srgbClr val="83083F"/>
                        </a:buClr>
                        <a:buFont typeface="Wingdings" panose="05000000000000000000" pitchFamily="2" charset="2"/>
                        <a:buChar char="ü"/>
                      </a:pPr>
                      <a:r>
                        <a:rPr lang="fr-FR" sz="900" b="1" dirty="0">
                          <a:solidFill>
                            <a:srgbClr val="83083F"/>
                          </a:solidFill>
                          <a:latin typeface="Calibri" panose="020F0502020204030204" pitchFamily="34" charset="0"/>
                        </a:rPr>
                        <a:t>Audace </a:t>
                      </a:r>
                      <a:r>
                        <a:rPr lang="fr-FR" sz="900" dirty="0">
                          <a:solidFill>
                            <a:srgbClr val="474747"/>
                          </a:solidFill>
                          <a:latin typeface="Calibri" panose="020F0502020204030204" pitchFamily="34" charset="0"/>
                        </a:rPr>
                        <a:t>: entre 80% et 100% d’actions</a:t>
                      </a:r>
                    </a:p>
                    <a:p>
                      <a:pPr marL="182563" lvl="0" indent="0" algn="just" defTabSz="914400">
                        <a:spcAft>
                          <a:spcPts val="200"/>
                        </a:spcAft>
                        <a:buClr>
                          <a:srgbClr val="83083F"/>
                        </a:buClr>
                      </a:pPr>
                      <a:r>
                        <a:rPr lang="fr-FR" sz="900" dirty="0">
                          <a:solidFill>
                            <a:srgbClr val="474747"/>
                          </a:solidFill>
                          <a:latin typeface="Calibri" panose="020F0502020204030204" pitchFamily="34" charset="0"/>
                        </a:rPr>
                        <a:t>Véga Investment Managers propose la répartition entre les différents supports permanents en unités de compte selon l'orientation de gestion choisie par le client et l'assureur exécute les arbitrages liés à la grille s’il accepte la répartition proposée par le gérant.</a:t>
                      </a:r>
                    </a:p>
                    <a:p>
                      <a:pPr marL="182563" lvl="0" indent="0" algn="just" defTabSz="914400">
                        <a:spcAft>
                          <a:spcPts val="200"/>
                        </a:spcAft>
                        <a:buClr>
                          <a:srgbClr val="83083F"/>
                        </a:buClr>
                      </a:pPr>
                      <a:r>
                        <a:rPr lang="fr-FR" sz="900" dirty="0">
                          <a:solidFill>
                            <a:srgbClr val="474747">
                              <a:lumMod val="75000"/>
                            </a:srgbClr>
                          </a:solidFill>
                          <a:latin typeface="Calibri" panose="020F0502020204030204" pitchFamily="34" charset="0"/>
                        </a:rPr>
                        <a:t>Le fond en euros, les supports en unité de compte temporaires ne sont pas gérés sous </a:t>
                      </a:r>
                      <a:r>
                        <a:rPr lang="fr-FR" sz="900" dirty="0">
                          <a:latin typeface="Calibri" panose="020F0502020204030204" pitchFamily="34" charset="0"/>
                        </a:rPr>
                        <a:t>mandat.</a:t>
                      </a:r>
                    </a:p>
                    <a:p>
                      <a:pPr marL="182563" lvl="0" indent="0" algn="just" defTabSz="914400">
                        <a:spcAft>
                          <a:spcPts val="200"/>
                        </a:spcAft>
                        <a:buClr>
                          <a:srgbClr val="83083F"/>
                        </a:buClr>
                      </a:pPr>
                      <a:r>
                        <a:rPr lang="fr-FR" sz="900" b="1" dirty="0">
                          <a:solidFill>
                            <a:srgbClr val="474747">
                              <a:lumMod val="75000"/>
                            </a:srgbClr>
                          </a:solidFill>
                          <a:latin typeface="Calibri" panose="020F0502020204030204" pitchFamily="34" charset="0"/>
                        </a:rPr>
                        <a:t>Les frais de gestion s’élèvent à 1,45% de la part en GSM</a:t>
                      </a:r>
                      <a:endParaRPr lang="fr-FR" sz="900" b="0" i="0" u="none" strike="noStrike" baseline="0" dirty="0">
                        <a:solidFill>
                          <a:schemeClr val="tx1">
                            <a:lumMod val="75000"/>
                          </a:schemeClr>
                        </a:solidFill>
                        <a:latin typeface="Calibri" panose="020F0502020204030204" pitchFamily="34" charset="0"/>
                      </a:endParaRPr>
                    </a:p>
                    <a:p>
                      <a:pPr marL="179388" indent="-171450" algn="just">
                        <a:buFont typeface="Wingdings" panose="05000000000000000000" pitchFamily="2" charset="2"/>
                        <a:buChar char="§"/>
                      </a:pPr>
                      <a:endParaRPr lang="fr-FR" sz="900" b="0" i="0" u="none" strike="noStrike" baseline="0" dirty="0">
                        <a:solidFill>
                          <a:schemeClr val="tx1">
                            <a:lumMod val="75000"/>
                          </a:schemeClr>
                        </a:solidFill>
                        <a:latin typeface="Calibri" panose="020F0502020204030204" pitchFamily="34" charset="0"/>
                      </a:endParaRPr>
                    </a:p>
                    <a:p>
                      <a:pPr marL="7938" indent="0" algn="just">
                        <a:buFont typeface="Wingdings" panose="05000000000000000000" pitchFamily="2" charset="2"/>
                        <a:buNone/>
                      </a:pPr>
                      <a:r>
                        <a:rPr lang="fr-FR" sz="900" b="0" i="0" u="none" strike="noStrike" baseline="0" dirty="0">
                          <a:solidFill>
                            <a:schemeClr val="tx1">
                              <a:lumMod val="75000"/>
                            </a:schemeClr>
                          </a:solidFill>
                          <a:latin typeface="Calibri" panose="020F0502020204030204" pitchFamily="34" charset="0"/>
                        </a:rPr>
                        <a:t>*Accessible par Transfert Assurance Vie et par avenant de changement de dimension</a:t>
                      </a:r>
                    </a:p>
                    <a:p>
                      <a:pPr marL="7938" indent="0" algn="just">
                        <a:buFont typeface="Wingdings" panose="05000000000000000000" pitchFamily="2" charset="2"/>
                        <a:buNone/>
                      </a:pPr>
                      <a:endParaRPr lang="fr-FR" sz="900" b="0" i="0" u="none" strike="noStrike" baseline="0" dirty="0">
                        <a:solidFill>
                          <a:schemeClr val="tx1">
                            <a:lumMod val="75000"/>
                          </a:schemeClr>
                        </a:solidFill>
                        <a:latin typeface="Calibri" panose="020F0502020204030204" pitchFamily="34" charset="0"/>
                      </a:endParaRPr>
                    </a:p>
                  </a:txBody>
                  <a:tcPr anchor="ct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0002"/>
                  </a:ext>
                </a:extLst>
              </a:tr>
              <a:tr h="1054934">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9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endParaRPr>
                    </a:p>
                  </a:txBody>
                  <a:tcPr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9E0"/>
                    </a:solidFill>
                  </a:tcPr>
                </a:tc>
                <a:tc hMerge="1">
                  <a:txBody>
                    <a:bodyPr/>
                    <a:lstStyle/>
                    <a:p>
                      <a:pPr marL="0" indent="0" algn="just">
                        <a:buFontTx/>
                        <a:buNone/>
                      </a:pPr>
                      <a:endParaRPr lang="fr-FR" sz="900" b="0" i="0" u="none" strike="noStrike" baseline="0" dirty="0">
                        <a:solidFill>
                          <a:schemeClr val="tx1">
                            <a:lumMod val="75000"/>
                          </a:schemeClr>
                        </a:solidFill>
                        <a:latin typeface="Calibri" panose="020F0502020204030204" pitchFamily="34" charset="0"/>
                      </a:endParaRPr>
                    </a:p>
                  </a:txBody>
                  <a:tcPr anchor="ct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462935416"/>
                  </a:ext>
                </a:extLst>
              </a:tr>
            </a:tbl>
          </a:graphicData>
        </a:graphic>
      </p:graphicFrame>
      <p:sp>
        <p:nvSpPr>
          <p:cNvPr id="9" name="Text Box 13"/>
          <p:cNvSpPr txBox="1">
            <a:spLocks noChangeArrowheads="1"/>
          </p:cNvSpPr>
          <p:nvPr/>
        </p:nvSpPr>
        <p:spPr bwMode="auto">
          <a:xfrm rot="21297533">
            <a:off x="27362" y="975330"/>
            <a:ext cx="3202272" cy="360040"/>
          </a:xfrm>
          <a:prstGeom prst="rect">
            <a:avLst/>
          </a:prstGeom>
          <a:noFill/>
          <a:ln>
            <a:noFill/>
          </a:ln>
          <a:effectLst>
            <a:outerShdw blurRad="50800" dist="50800" dir="5400000" sx="1000" sy="1000" algn="ctr" rotWithShape="0">
              <a:schemeClr val="accent6">
                <a:lumMod val="75000"/>
                <a:alpha val="0"/>
              </a:schemeClr>
            </a:outerShdw>
          </a:effectLst>
        </p:spPr>
        <p:txBody>
          <a:bodyPr wrap="square"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algn="l" fontAlgn="auto">
              <a:spcBef>
                <a:spcPts val="0"/>
              </a:spcBef>
              <a:spcAft>
                <a:spcPts val="0"/>
              </a:spcAft>
              <a:defRPr/>
            </a:pPr>
            <a:r>
              <a:rPr lang="fr-FR" altLang="fr-FR" sz="1400" b="1" cap="all" dirty="0">
                <a:solidFill>
                  <a:srgbClr val="83073F"/>
                </a:solidFill>
                <a:latin typeface="+mn-lt"/>
              </a:rPr>
              <a:t>les généralités du produit</a:t>
            </a:r>
            <a:endParaRPr lang="fr-FR" altLang="fr-FR" b="1" cap="all" dirty="0">
              <a:solidFill>
                <a:srgbClr val="83073F"/>
              </a:solidFill>
              <a:latin typeface="+mn-lt"/>
            </a:endParaRPr>
          </a:p>
        </p:txBody>
      </p:sp>
      <p:pic>
        <p:nvPicPr>
          <p:cNvPr id="10" name="Imag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744" y="90240"/>
            <a:ext cx="2099164" cy="1336733"/>
          </a:xfrm>
          <a:prstGeom prst="rect">
            <a:avLst/>
          </a:prstGeom>
        </p:spPr>
      </p:pic>
      <p:sp>
        <p:nvSpPr>
          <p:cNvPr id="33" name="ZoneTexte 32"/>
          <p:cNvSpPr txBox="1"/>
          <p:nvPr/>
        </p:nvSpPr>
        <p:spPr>
          <a:xfrm>
            <a:off x="3644825" y="1239228"/>
            <a:ext cx="3529983" cy="230832"/>
          </a:xfrm>
          <a:prstGeom prst="rect">
            <a:avLst/>
          </a:prstGeom>
          <a:noFill/>
        </p:spPr>
        <p:txBody>
          <a:bodyPr wrap="square" rtlCol="0">
            <a:spAutoFit/>
          </a:bodyPr>
          <a:lstStyle/>
          <a:p>
            <a:pPr algn="just">
              <a:tabLst>
                <a:tab pos="266700" algn="l"/>
              </a:tabLst>
            </a:pPr>
            <a:r>
              <a:rPr lang="fr-FR" sz="900" b="1" dirty="0">
                <a:solidFill>
                  <a:srgbClr val="7B073B"/>
                </a:solidFill>
                <a:latin typeface="Calibri" panose="020F0502020204030204" pitchFamily="34" charset="0"/>
                <a:ea typeface="Times New Roman"/>
                <a:cs typeface="Times New Roman"/>
              </a:rPr>
              <a:t>Avant la saisie d’une opération, Cf. les « Responsabilités des acteurs »</a:t>
            </a:r>
          </a:p>
        </p:txBody>
      </p:sp>
      <p:pic>
        <p:nvPicPr>
          <p:cNvPr id="34"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34527" y="1082511"/>
            <a:ext cx="519613" cy="540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8" name="Groupe 37"/>
          <p:cNvGrpSpPr/>
          <p:nvPr/>
        </p:nvGrpSpPr>
        <p:grpSpPr>
          <a:xfrm>
            <a:off x="6570464" y="9723459"/>
            <a:ext cx="604344" cy="591917"/>
            <a:chOff x="6570464" y="9075387"/>
            <a:chExt cx="604344" cy="591917"/>
          </a:xfrm>
        </p:grpSpPr>
        <p:pic>
          <p:nvPicPr>
            <p:cNvPr id="39" name="Image 38">
              <a:hlinkClick r:id="rId4" action="ppaction://hlinksldjump" tooltip="Retourner au sommaire"/>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14480" y="9163513"/>
              <a:ext cx="293978" cy="359775"/>
            </a:xfrm>
            <a:prstGeom prst="rect">
              <a:avLst/>
            </a:prstGeom>
            <a:ln>
              <a:noFill/>
            </a:ln>
          </p:spPr>
        </p:pic>
        <p:sp>
          <p:nvSpPr>
            <p:cNvPr id="40" name="Rectangle 39"/>
            <p:cNvSpPr/>
            <p:nvPr/>
          </p:nvSpPr>
          <p:spPr>
            <a:xfrm>
              <a:off x="6570464" y="9075387"/>
              <a:ext cx="604344" cy="5919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grpSp>
      <p:sp>
        <p:nvSpPr>
          <p:cNvPr id="2" name="ZoneTexte 1">
            <a:extLst>
              <a:ext uri="{FF2B5EF4-FFF2-40B4-BE49-F238E27FC236}">
                <a16:creationId xmlns:a16="http://schemas.microsoft.com/office/drawing/2014/main" id="{1DB4813B-EBEE-46FB-B480-DBFD0567A3EF}"/>
              </a:ext>
            </a:extLst>
          </p:cNvPr>
          <p:cNvSpPr txBox="1"/>
          <p:nvPr/>
        </p:nvSpPr>
        <p:spPr>
          <a:xfrm>
            <a:off x="1133703" y="2251709"/>
            <a:ext cx="6018872" cy="507831"/>
          </a:xfrm>
          <a:prstGeom prst="rect">
            <a:avLst/>
          </a:prstGeom>
          <a:solidFill>
            <a:srgbClr val="E9E9E0"/>
          </a:solidFill>
        </p:spPr>
        <p:txBody>
          <a:bodyPr wrap="square" rtlCol="0">
            <a:spAutoFit/>
          </a:bodyPr>
          <a:lstStyle/>
          <a:p>
            <a:pPr marL="444500" indent="-171450" hangingPunct="0">
              <a:buFont typeface="Arial" panose="020B0604020202020204" pitchFamily="34" charset="0"/>
              <a:buChar char="•"/>
            </a:pPr>
            <a:r>
              <a:rPr lang="fr-FR" sz="900" dirty="0">
                <a:solidFill>
                  <a:schemeClr val="tx2"/>
                </a:solidFill>
                <a:latin typeface="Calibri" panose="020F0502020204030204" pitchFamily="34" charset="0"/>
              </a:rPr>
              <a:t>Un conseil particulier doit être apporté aux clients de plus de 75 ans ; </a:t>
            </a:r>
          </a:p>
          <a:p>
            <a:pPr marL="444500" indent="-171450" hangingPunct="0">
              <a:buFont typeface="Arial" panose="020B0604020202020204" pitchFamily="34" charset="0"/>
              <a:buChar char="•"/>
            </a:pPr>
            <a:r>
              <a:rPr lang="fr-FR" sz="900" dirty="0">
                <a:solidFill>
                  <a:schemeClr val="tx2"/>
                </a:solidFill>
                <a:latin typeface="Calibri" panose="020F0502020204030204" pitchFamily="34" charset="0"/>
              </a:rPr>
              <a:t>Le transfert Fourgous doit être déconseillé aux personnes de plus de 80 ans ;</a:t>
            </a:r>
          </a:p>
          <a:p>
            <a:pPr marL="444500" indent="-171450" hangingPunct="0">
              <a:buFont typeface="Arial" panose="020B0604020202020204" pitchFamily="34" charset="0"/>
              <a:buChar char="•"/>
            </a:pPr>
            <a:r>
              <a:rPr lang="fr-FR" sz="900" b="1" dirty="0">
                <a:solidFill>
                  <a:schemeClr val="tx2"/>
                </a:solidFill>
                <a:latin typeface="Calibri" panose="020F0502020204030204" pitchFamily="34" charset="0"/>
              </a:rPr>
              <a:t>L</a:t>
            </a:r>
            <a:r>
              <a:rPr lang="fr-FR" sz="900" b="1" dirty="0">
                <a:solidFill>
                  <a:schemeClr val="tx2"/>
                </a:solidFill>
                <a:latin typeface="Calibari"/>
              </a:rPr>
              <a:t>a fiche d’information + de 80 ans doit être archivée dans le dossier réglementaire client.</a:t>
            </a:r>
            <a:endParaRPr lang="fr-FR" sz="900" dirty="0">
              <a:latin typeface="Calibri" panose="020F0502020204030204" pitchFamily="34" charset="0"/>
            </a:endParaRPr>
          </a:p>
        </p:txBody>
      </p:sp>
      <p:pic>
        <p:nvPicPr>
          <p:cNvPr id="4" name="Image 3">
            <a:extLst>
              <a:ext uri="{FF2B5EF4-FFF2-40B4-BE49-F238E27FC236}">
                <a16:creationId xmlns:a16="http://schemas.microsoft.com/office/drawing/2014/main" id="{EE5ED8B5-B628-4208-942B-E1010D29821A}"/>
              </a:ext>
            </a:extLst>
          </p:cNvPr>
          <p:cNvPicPr>
            <a:picLocks noChangeAspect="1"/>
          </p:cNvPicPr>
          <p:nvPr/>
        </p:nvPicPr>
        <p:blipFill>
          <a:blip r:embed="rId6"/>
          <a:stretch>
            <a:fillRect/>
          </a:stretch>
        </p:blipFill>
        <p:spPr>
          <a:xfrm>
            <a:off x="1169864" y="2390883"/>
            <a:ext cx="219475" cy="219475"/>
          </a:xfrm>
          <a:prstGeom prst="rect">
            <a:avLst/>
          </a:prstGeom>
        </p:spPr>
      </p:pic>
      <p:sp>
        <p:nvSpPr>
          <p:cNvPr id="22" name="Rectangle 21">
            <a:extLst>
              <a:ext uri="{FF2B5EF4-FFF2-40B4-BE49-F238E27FC236}">
                <a16:creationId xmlns:a16="http://schemas.microsoft.com/office/drawing/2014/main" id="{4618E432-AAA6-4775-977E-E70C15094F5F}"/>
              </a:ext>
            </a:extLst>
          </p:cNvPr>
          <p:cNvSpPr/>
          <p:nvPr/>
        </p:nvSpPr>
        <p:spPr>
          <a:xfrm>
            <a:off x="1091592" y="5015384"/>
            <a:ext cx="6128683" cy="230832"/>
          </a:xfrm>
          <a:prstGeom prst="rect">
            <a:avLst/>
          </a:prstGeom>
          <a:solidFill>
            <a:srgbClr val="E9E9E0"/>
          </a:solidFill>
          <a:ln>
            <a:noFill/>
          </a:ln>
        </p:spPr>
        <p:txBody>
          <a:bodyPr wrap="square">
            <a:spAutoFit/>
          </a:bodyPr>
          <a:lstStyle/>
          <a:p>
            <a:pPr algn="just">
              <a:spcAft>
                <a:spcPts val="200"/>
              </a:spcAft>
            </a:pPr>
            <a:r>
              <a:rPr lang="fr-FR" sz="900" dirty="0">
                <a:latin typeface="Calibri" panose="020F0502020204030204" pitchFamily="34" charset="0"/>
              </a:rPr>
              <a:t>L'adhésion conjointe et l'adhésion démembrée ne permettent pas l'accès à la Dimension Garantie.</a:t>
            </a:r>
          </a:p>
        </p:txBody>
      </p:sp>
      <p:pic>
        <p:nvPicPr>
          <p:cNvPr id="5" name="Image 4">
            <a:extLst>
              <a:ext uri="{FF2B5EF4-FFF2-40B4-BE49-F238E27FC236}">
                <a16:creationId xmlns:a16="http://schemas.microsoft.com/office/drawing/2014/main" id="{D7DEA585-BF17-42FA-9B50-2191A9C02C1C}"/>
              </a:ext>
            </a:extLst>
          </p:cNvPr>
          <p:cNvPicPr>
            <a:picLocks noChangeAspect="1"/>
          </p:cNvPicPr>
          <p:nvPr/>
        </p:nvPicPr>
        <p:blipFill>
          <a:blip r:embed="rId7"/>
          <a:stretch>
            <a:fillRect/>
          </a:stretch>
        </p:blipFill>
        <p:spPr>
          <a:xfrm rot="-1380000">
            <a:off x="140752" y="6534006"/>
            <a:ext cx="658425" cy="542703"/>
          </a:xfrm>
          <a:prstGeom prst="rect">
            <a:avLst/>
          </a:prstGeom>
        </p:spPr>
      </p:pic>
      <p:sp>
        <p:nvSpPr>
          <p:cNvPr id="16" name="Rectangle 15">
            <a:extLst>
              <a:ext uri="{FF2B5EF4-FFF2-40B4-BE49-F238E27FC236}">
                <a16:creationId xmlns:a16="http://schemas.microsoft.com/office/drawing/2014/main" id="{CAD8FC38-9CB0-48D5-A651-80C481852940}"/>
              </a:ext>
            </a:extLst>
          </p:cNvPr>
          <p:cNvSpPr/>
          <p:nvPr/>
        </p:nvSpPr>
        <p:spPr>
          <a:xfrm>
            <a:off x="1078797" y="5470494"/>
            <a:ext cx="6128683" cy="230832"/>
          </a:xfrm>
          <a:prstGeom prst="rect">
            <a:avLst/>
          </a:prstGeom>
          <a:solidFill>
            <a:srgbClr val="E9E9E0"/>
          </a:solidFill>
          <a:ln>
            <a:noFill/>
          </a:ln>
        </p:spPr>
        <p:txBody>
          <a:bodyPr wrap="square">
            <a:spAutoFit/>
          </a:bodyPr>
          <a:lstStyle/>
          <a:p>
            <a:pPr algn="just">
              <a:spcAft>
                <a:spcPts val="200"/>
              </a:spcAft>
            </a:pPr>
            <a:r>
              <a:rPr lang="fr-FR" sz="900" dirty="0">
                <a:latin typeface="Calibri" panose="020F0502020204030204" pitchFamily="34" charset="0"/>
              </a:rPr>
              <a:t>La Dimension HORIZON n’est plus accessible. Elle n’est pas remise en cause pour les adhésion avant 06 /01/ 2020</a:t>
            </a:r>
          </a:p>
        </p:txBody>
      </p:sp>
    </p:spTree>
    <p:extLst>
      <p:ext uri="{BB962C8B-B14F-4D97-AF65-F5344CB8AC3E}">
        <p14:creationId xmlns:p14="http://schemas.microsoft.com/office/powerpoint/2010/main" val="3641452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au 5"/>
          <p:cNvGraphicFramePr>
            <a:graphicFrameLocks noGrp="1"/>
          </p:cNvGraphicFramePr>
          <p:nvPr>
            <p:extLst>
              <p:ext uri="{D42A27DB-BD31-4B8C-83A1-F6EECF244321}">
                <p14:modId xmlns:p14="http://schemas.microsoft.com/office/powerpoint/2010/main" val="272653498"/>
              </p:ext>
            </p:extLst>
          </p:nvPr>
        </p:nvGraphicFramePr>
        <p:xfrm>
          <a:off x="89744" y="1890440"/>
          <a:ext cx="7128792" cy="7378700"/>
        </p:xfrm>
        <a:graphic>
          <a:graphicData uri="http://schemas.openxmlformats.org/drawingml/2006/table">
            <a:tbl>
              <a:tblPr firstRow="1" bandRow="1">
                <a:tableStyleId>{5C22544A-7EE6-4342-B048-85BDC9FD1C3A}</a:tableStyleId>
              </a:tblPr>
              <a:tblGrid>
                <a:gridCol w="1018399">
                  <a:extLst>
                    <a:ext uri="{9D8B030D-6E8A-4147-A177-3AD203B41FA5}">
                      <a16:colId xmlns:a16="http://schemas.microsoft.com/office/drawing/2014/main" val="20000"/>
                    </a:ext>
                  </a:extLst>
                </a:gridCol>
                <a:gridCol w="6110393">
                  <a:extLst>
                    <a:ext uri="{9D8B030D-6E8A-4147-A177-3AD203B41FA5}">
                      <a16:colId xmlns:a16="http://schemas.microsoft.com/office/drawing/2014/main" val="20001"/>
                    </a:ext>
                  </a:extLst>
                </a:gridCol>
              </a:tblGrid>
              <a:tr h="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900" b="1" baseline="0" dirty="0">
                          <a:solidFill>
                            <a:schemeClr val="tx1">
                              <a:lumMod val="75000"/>
                            </a:schemeClr>
                          </a:solidFill>
                          <a:latin typeface="Calibri" panose="020F0502020204030204" pitchFamily="34" charset="0"/>
                        </a:rPr>
                        <a:t>OPTIONS</a:t>
                      </a:r>
                    </a:p>
                    <a:p>
                      <a:pPr marL="0" marR="0" indent="0" algn="ctr" defTabSz="914400" rtl="0" eaLnBrk="1" fontAlgn="auto" latinLnBrk="0" hangingPunct="1">
                        <a:lnSpc>
                          <a:spcPct val="100000"/>
                        </a:lnSpc>
                        <a:spcBef>
                          <a:spcPts val="0"/>
                        </a:spcBef>
                        <a:spcAft>
                          <a:spcPts val="0"/>
                        </a:spcAft>
                        <a:buClrTx/>
                        <a:buSzTx/>
                        <a:buFontTx/>
                        <a:buNone/>
                        <a:tabLst/>
                        <a:defRPr/>
                      </a:pPr>
                      <a:endParaRPr lang="fr-FR" sz="900" b="1" baseline="0" dirty="0">
                        <a:solidFill>
                          <a:schemeClr val="tx1">
                            <a:lumMod val="75000"/>
                          </a:schemeClr>
                        </a:solidFill>
                        <a:latin typeface="Calibri" panose="020F0502020204030204" pitchFamily="34" charset="0"/>
                      </a:endParaRPr>
                    </a:p>
                  </a:txBody>
                  <a:tcPr anchor="ctr">
                    <a:lnB w="12700" cap="flat" cmpd="sng" algn="ctr">
                      <a:solidFill>
                        <a:schemeClr val="bg1"/>
                      </a:solidFill>
                      <a:prstDash val="solid"/>
                      <a:round/>
                      <a:headEnd type="none" w="med" len="med"/>
                      <a:tailEnd type="none" w="med" len="med"/>
                    </a:lnB>
                    <a:solidFill>
                      <a:schemeClr val="bg2">
                        <a:lumMod val="60000"/>
                        <a:lumOff val="40000"/>
                      </a:schemeClr>
                    </a:solidFill>
                  </a:tcPr>
                </a:tc>
                <a:tc>
                  <a:txBody>
                    <a:bodyPr/>
                    <a:lstStyle/>
                    <a:p>
                      <a:pPr marL="0" indent="0" algn="l">
                        <a:spcAft>
                          <a:spcPts val="100"/>
                        </a:spcAft>
                        <a:buFontTx/>
                        <a:buNone/>
                      </a:pPr>
                      <a:r>
                        <a:rPr lang="fr-FR" sz="900" b="1" i="0" u="none" strike="noStrike" baseline="0" dirty="0">
                          <a:solidFill>
                            <a:schemeClr val="tx1"/>
                          </a:solidFill>
                          <a:latin typeface="Calibri" panose="020F0502020204030204" pitchFamily="34" charset="0"/>
                        </a:rPr>
                        <a:t>Accessibles uniquement en dimension Liberté :</a:t>
                      </a:r>
                    </a:p>
                    <a:p>
                      <a:pPr marL="0" marR="0" indent="0" algn="l" defTabSz="914400" rtl="0" eaLnBrk="1" fontAlgn="auto" latinLnBrk="0" hangingPunct="1">
                        <a:lnSpc>
                          <a:spcPct val="100000"/>
                        </a:lnSpc>
                        <a:spcBef>
                          <a:spcPts val="0"/>
                        </a:spcBef>
                        <a:spcAft>
                          <a:spcPts val="0"/>
                        </a:spcAft>
                        <a:buClrTx/>
                        <a:buSzTx/>
                        <a:buFontTx/>
                        <a:buNone/>
                        <a:tabLst/>
                        <a:defRPr/>
                      </a:pPr>
                      <a:r>
                        <a:rPr lang="fr-FR" sz="900" b="1" i="0" u="none" strike="noStrike" baseline="0" dirty="0">
                          <a:solidFill>
                            <a:srgbClr val="83073F"/>
                          </a:solidFill>
                          <a:latin typeface="Calibri" panose="020F0502020204030204" pitchFamily="34" charset="0"/>
                        </a:rPr>
                        <a:t>-  Option Optimisation : </a:t>
                      </a:r>
                    </a:p>
                    <a:p>
                      <a:pPr marL="0" indent="0" algn="l">
                        <a:spcAft>
                          <a:spcPts val="200"/>
                        </a:spcAft>
                        <a:buFontTx/>
                        <a:buNone/>
                      </a:pPr>
                      <a:r>
                        <a:rPr lang="fr-FR" sz="900" b="0" i="0" u="none" strike="noStrike" baseline="0" dirty="0">
                          <a:solidFill>
                            <a:schemeClr val="tx1"/>
                          </a:solidFill>
                          <a:latin typeface="Calibri" panose="020F0502020204030204" pitchFamily="34" charset="0"/>
                        </a:rPr>
                        <a:t>La revalorisation annuelle du support en euros est arbitrée automatiquement sur les supports en unités de compte choisis par le client (hors supports temporaires) : </a:t>
                      </a:r>
                    </a:p>
                    <a:p>
                      <a:pPr marL="179388" indent="-84138" algn="l">
                        <a:spcAft>
                          <a:spcPts val="100"/>
                        </a:spcAft>
                        <a:buFontTx/>
                        <a:buChar char="-"/>
                      </a:pPr>
                      <a:r>
                        <a:rPr lang="fr-FR" sz="900" b="0" i="0" u="none" strike="noStrike" baseline="0" dirty="0">
                          <a:solidFill>
                            <a:schemeClr val="tx1"/>
                          </a:solidFill>
                          <a:latin typeface="Calibri" panose="020F0502020204030204" pitchFamily="34" charset="0"/>
                        </a:rPr>
                        <a:t>Montant minimum arbitré  : 500 €</a:t>
                      </a:r>
                    </a:p>
                    <a:p>
                      <a:pPr marL="179388" indent="-84138" algn="l">
                        <a:spcAft>
                          <a:spcPts val="100"/>
                        </a:spcAft>
                        <a:buFontTx/>
                        <a:buChar char="-"/>
                      </a:pPr>
                      <a:r>
                        <a:rPr lang="fr-FR" sz="900" b="0" i="0" u="none" strike="noStrike" baseline="0" dirty="0">
                          <a:solidFill>
                            <a:schemeClr val="tx1"/>
                          </a:solidFill>
                          <a:latin typeface="Calibri" panose="020F0502020204030204" pitchFamily="34" charset="0"/>
                        </a:rPr>
                        <a:t>Répartition minimale arbitrée sur chaque support de réinvestissement : 30% (maximum 3 supports)</a:t>
                      </a:r>
                    </a:p>
                    <a:p>
                      <a:pPr marL="179388" indent="-84138" algn="l">
                        <a:spcAft>
                          <a:spcPts val="100"/>
                        </a:spcAft>
                        <a:buFontTx/>
                        <a:buChar char="-"/>
                      </a:pPr>
                      <a:r>
                        <a:rPr lang="fr-FR" sz="900" b="0" i="0" u="none" strike="noStrike" baseline="0" dirty="0">
                          <a:solidFill>
                            <a:schemeClr val="tx1"/>
                          </a:solidFill>
                          <a:latin typeface="Calibri" panose="020F0502020204030204" pitchFamily="34" charset="0"/>
                        </a:rPr>
                        <a:t>Frais d’arbitrage automatique : 0,80%</a:t>
                      </a:r>
                    </a:p>
                    <a:p>
                      <a:pPr marL="95250" indent="0" algn="l">
                        <a:spcAft>
                          <a:spcPts val="100"/>
                        </a:spcAft>
                        <a:buFontTx/>
                        <a:buNone/>
                      </a:pPr>
                      <a:r>
                        <a:rPr lang="fr-FR" sz="900" b="1" i="0" u="none" strike="noStrike" baseline="0" dirty="0">
                          <a:solidFill>
                            <a:schemeClr val="tx1"/>
                          </a:solidFill>
                          <a:latin typeface="Calibri" panose="020F0502020204030204" pitchFamily="34" charset="0"/>
                        </a:rPr>
                        <a:t>Incompatible avec l’option Sécurisation et l’option Investissement Progressif </a:t>
                      </a:r>
                    </a:p>
                    <a:p>
                      <a:pPr marL="266700" indent="-95250" algn="l">
                        <a:spcAft>
                          <a:spcPts val="0"/>
                        </a:spcAft>
                        <a:buFontTx/>
                        <a:buChar char="-"/>
                      </a:pPr>
                      <a:endParaRPr lang="fr-FR" sz="200" b="0" i="0" u="none" strike="noStrike" baseline="0" dirty="0">
                        <a:solidFill>
                          <a:srgbClr val="000000"/>
                        </a:solidFill>
                        <a:latin typeface="Calibri" panose="020F0502020204030204" pitchFamily="34" charset="0"/>
                      </a:endParaRPr>
                    </a:p>
                    <a:p>
                      <a:pPr marL="0" indent="0" algn="l">
                        <a:spcAft>
                          <a:spcPts val="0"/>
                        </a:spcAft>
                        <a:buFontTx/>
                        <a:buChar char="-"/>
                        <a:tabLst>
                          <a:tab pos="0" algn="l"/>
                        </a:tabLst>
                      </a:pPr>
                      <a:r>
                        <a:rPr lang="fr-FR" sz="900" b="1" i="0" u="none" strike="noStrike" kern="1200" baseline="0" dirty="0">
                          <a:solidFill>
                            <a:srgbClr val="83073F"/>
                          </a:solidFill>
                          <a:latin typeface="Calibri" panose="020F0502020204030204" pitchFamily="34" charset="0"/>
                          <a:ea typeface="+mn-ea"/>
                          <a:cs typeface="+mn-cs"/>
                        </a:rPr>
                        <a:t> Option Sécurisation :</a:t>
                      </a:r>
                    </a:p>
                    <a:p>
                      <a:pPr marL="0" indent="0" algn="l">
                        <a:spcAft>
                          <a:spcPts val="100"/>
                        </a:spcAft>
                        <a:buFontTx/>
                        <a:buNone/>
                        <a:tabLst>
                          <a:tab pos="0" algn="l"/>
                        </a:tabLst>
                      </a:pPr>
                      <a:r>
                        <a:rPr lang="fr-FR" sz="900" b="0" i="0" u="none" strike="noStrike" baseline="0" dirty="0">
                          <a:solidFill>
                            <a:schemeClr val="tx1"/>
                          </a:solidFill>
                          <a:latin typeface="Calibri" panose="020F0502020204030204" pitchFamily="34" charset="0"/>
                        </a:rPr>
                        <a:t>Les plus-values réalisées sur chaque support en unités de compte (hors support temporaire) sont arbitrées automatiquement à la fin de chaque trimestre civil vers le support en euros :</a:t>
                      </a:r>
                    </a:p>
                    <a:p>
                      <a:pPr marL="179388" indent="-84138" algn="l">
                        <a:spcAft>
                          <a:spcPts val="100"/>
                        </a:spcAft>
                        <a:buFontTx/>
                        <a:buChar char="-"/>
                        <a:tabLst>
                          <a:tab pos="0" algn="l"/>
                        </a:tabLst>
                      </a:pPr>
                      <a:r>
                        <a:rPr lang="fr-FR" sz="900" b="0" i="0" u="none" strike="noStrike" baseline="0" dirty="0">
                          <a:solidFill>
                            <a:schemeClr val="tx1"/>
                          </a:solidFill>
                          <a:latin typeface="Calibri" panose="020F0502020204030204" pitchFamily="34" charset="0"/>
                        </a:rPr>
                        <a:t>Montant minimum disponible sur chaque support en unité de compte : 500€</a:t>
                      </a:r>
                    </a:p>
                    <a:p>
                      <a:pPr marL="179388" indent="-84138" algn="l">
                        <a:spcAft>
                          <a:spcPts val="100"/>
                        </a:spcAft>
                        <a:buFontTx/>
                        <a:buChar char="-"/>
                        <a:tabLst>
                          <a:tab pos="0" algn="l"/>
                        </a:tabLst>
                      </a:pPr>
                      <a:endParaRPr lang="fr-FR" sz="300" b="0" i="0" u="none" strike="noStrike" baseline="0" dirty="0">
                        <a:solidFill>
                          <a:schemeClr val="tx1"/>
                        </a:solidFill>
                        <a:latin typeface="Calibri" panose="020F0502020204030204" pitchFamily="34" charset="0"/>
                      </a:endParaRPr>
                    </a:p>
                    <a:p>
                      <a:pPr marL="179388" indent="-84138" algn="l">
                        <a:spcAft>
                          <a:spcPts val="100"/>
                        </a:spcAft>
                        <a:buFontTx/>
                        <a:buChar char="-"/>
                        <a:tabLst>
                          <a:tab pos="0" algn="l"/>
                        </a:tabLst>
                      </a:pPr>
                      <a:r>
                        <a:rPr lang="fr-FR" sz="900" b="0" i="0" u="none" strike="noStrike" baseline="0" dirty="0">
                          <a:solidFill>
                            <a:schemeClr val="tx1"/>
                          </a:solidFill>
                          <a:latin typeface="Calibri" panose="020F0502020204030204" pitchFamily="34" charset="0"/>
                        </a:rPr>
                        <a:t>Plus-value minimale de chaque support : 3%</a:t>
                      </a:r>
                    </a:p>
                    <a:p>
                      <a:pPr marL="179388" indent="-84138" algn="l">
                        <a:spcAft>
                          <a:spcPts val="100"/>
                        </a:spcAft>
                        <a:buFontTx/>
                        <a:buChar char="-"/>
                        <a:tabLst>
                          <a:tab pos="0" algn="l"/>
                        </a:tabLst>
                      </a:pPr>
                      <a:r>
                        <a:rPr lang="fr-FR" sz="900" b="0" i="0" u="none" strike="noStrike" baseline="0" dirty="0">
                          <a:solidFill>
                            <a:schemeClr val="tx1"/>
                          </a:solidFill>
                          <a:latin typeface="Calibri" panose="020F0502020204030204" pitchFamily="34" charset="0"/>
                        </a:rPr>
                        <a:t>Frais d’arbitrage automatiques : 0,80%</a:t>
                      </a:r>
                    </a:p>
                    <a:p>
                      <a:pPr marL="95250" indent="0" algn="l">
                        <a:spcAft>
                          <a:spcPts val="100"/>
                        </a:spcAft>
                        <a:buFontTx/>
                        <a:buNone/>
                        <a:tabLst>
                          <a:tab pos="0" algn="l"/>
                        </a:tabLst>
                      </a:pPr>
                      <a:r>
                        <a:rPr lang="fr-FR" sz="900" b="1" i="0" u="none" strike="noStrike" baseline="0" dirty="0">
                          <a:solidFill>
                            <a:schemeClr val="tx1"/>
                          </a:solidFill>
                          <a:latin typeface="Calibri" panose="020F0502020204030204" pitchFamily="34" charset="0"/>
                        </a:rPr>
                        <a:t>Incompatible avec l’option Optimisation er l’option Investissement Progressif</a:t>
                      </a:r>
                      <a:endParaRPr lang="fr-FR" sz="900" b="0" i="0" u="none" strike="noStrike" baseline="0" dirty="0">
                        <a:solidFill>
                          <a:schemeClr val="tx1"/>
                        </a:solidFill>
                        <a:latin typeface="Calibri" panose="020F0502020204030204" pitchFamily="34" charset="0"/>
                      </a:endParaRPr>
                    </a:p>
                    <a:p>
                      <a:pPr marL="0" indent="0" algn="l">
                        <a:spcAft>
                          <a:spcPts val="0"/>
                        </a:spcAft>
                        <a:buFontTx/>
                        <a:buChar char="-"/>
                        <a:tabLst>
                          <a:tab pos="0" algn="l"/>
                        </a:tabLst>
                      </a:pPr>
                      <a:endParaRPr lang="fr-FR" sz="200" b="0" i="0" u="none" strike="noStrike" baseline="0" dirty="0">
                        <a:solidFill>
                          <a:srgbClr val="000000"/>
                        </a:solidFill>
                        <a:latin typeface="Calibri" panose="020F0502020204030204" pitchFamily="34" charset="0"/>
                      </a:endParaRPr>
                    </a:p>
                    <a:p>
                      <a:pPr marL="0" indent="0" algn="l">
                        <a:spcAft>
                          <a:spcPts val="0"/>
                        </a:spcAft>
                        <a:buFontTx/>
                        <a:buChar char="-"/>
                      </a:pPr>
                      <a:r>
                        <a:rPr lang="fr-FR" sz="900" b="1" i="0" u="none" strike="noStrike" baseline="0" dirty="0">
                          <a:solidFill>
                            <a:srgbClr val="83073F"/>
                          </a:solidFill>
                          <a:latin typeface="Calibri" panose="020F0502020204030204" pitchFamily="34" charset="0"/>
                        </a:rPr>
                        <a:t> Option Investissement Progressif </a:t>
                      </a:r>
                      <a:r>
                        <a:rPr lang="fr-FR" sz="900" b="0" i="1" u="none" strike="noStrike" baseline="0" dirty="0">
                          <a:solidFill>
                            <a:schemeClr val="tx1"/>
                          </a:solidFill>
                          <a:latin typeface="Calibri" panose="020F0502020204030204" pitchFamily="34" charset="0"/>
                        </a:rPr>
                        <a:t>(aucuns frais)</a:t>
                      </a:r>
                      <a:r>
                        <a:rPr lang="fr-FR" sz="900" b="1" i="0" u="none" strike="noStrike" baseline="0" dirty="0">
                          <a:solidFill>
                            <a:srgbClr val="83073F"/>
                          </a:solidFill>
                          <a:latin typeface="Calibri" panose="020F0502020204030204" pitchFamily="34" charset="0"/>
                        </a:rPr>
                        <a:t>  : </a:t>
                      </a:r>
                      <a:r>
                        <a:rPr lang="fr-FR" sz="900" b="0" i="0" u="none" strike="noStrike" baseline="0" dirty="0">
                          <a:solidFill>
                            <a:srgbClr val="000000"/>
                          </a:solidFill>
                          <a:latin typeface="Calibri" panose="020F0502020204030204" pitchFamily="34" charset="0"/>
                        </a:rPr>
                        <a:t/>
                      </a:r>
                      <a:br>
                        <a:rPr lang="fr-FR" sz="900" b="0" i="0" u="none" strike="noStrike" baseline="0" dirty="0">
                          <a:solidFill>
                            <a:srgbClr val="000000"/>
                          </a:solidFill>
                          <a:latin typeface="Calibri" panose="020F0502020204030204" pitchFamily="34" charset="0"/>
                        </a:rPr>
                      </a:br>
                      <a:r>
                        <a:rPr lang="fr-FR" sz="900" b="0" i="0" u="none" strike="noStrike" baseline="0" dirty="0">
                          <a:solidFill>
                            <a:schemeClr val="tx1"/>
                          </a:solidFill>
                          <a:latin typeface="Calibri" panose="020F0502020204030204" pitchFamily="34" charset="0"/>
                        </a:rPr>
                        <a:t>Une partie de la totalité du support en euros est investie progressivement vers un ou plusieurs supports en unités de compte après avoir défini : </a:t>
                      </a:r>
                    </a:p>
                    <a:p>
                      <a:pPr marL="179388" indent="-84138" algn="l">
                        <a:spcAft>
                          <a:spcPts val="100"/>
                        </a:spcAft>
                        <a:buFontTx/>
                        <a:buChar char="-"/>
                        <a:tabLst>
                          <a:tab pos="179388" algn="l"/>
                        </a:tabLst>
                      </a:pPr>
                      <a:r>
                        <a:rPr lang="fr-FR" sz="900" b="0" i="0" u="none" strike="noStrike" baseline="0" dirty="0">
                          <a:solidFill>
                            <a:schemeClr val="tx1"/>
                          </a:solidFill>
                          <a:latin typeface="Calibri" panose="020F0502020204030204" pitchFamily="34" charset="0"/>
                        </a:rPr>
                        <a:t>La durée : 6, 12, 18, 24 ou 36 mois</a:t>
                      </a:r>
                    </a:p>
                    <a:p>
                      <a:pPr marL="179388" indent="-84138" algn="l">
                        <a:spcAft>
                          <a:spcPts val="100"/>
                        </a:spcAft>
                        <a:buFontTx/>
                        <a:buChar char="-"/>
                        <a:tabLst>
                          <a:tab pos="179388" algn="l"/>
                        </a:tabLst>
                      </a:pPr>
                      <a:r>
                        <a:rPr lang="fr-FR" sz="900" b="0" i="0" u="none" strike="noStrike" baseline="0" dirty="0">
                          <a:solidFill>
                            <a:schemeClr val="tx1"/>
                          </a:solidFill>
                          <a:latin typeface="Calibri" panose="020F0502020204030204" pitchFamily="34" charset="0"/>
                        </a:rPr>
                        <a:t>La périodicité : mensuelle ou trimestrielle</a:t>
                      </a:r>
                    </a:p>
                    <a:p>
                      <a:pPr marL="179388" indent="-84138" algn="l">
                        <a:spcAft>
                          <a:spcPts val="100"/>
                        </a:spcAft>
                        <a:buFontTx/>
                        <a:buChar char="-"/>
                        <a:tabLst>
                          <a:tab pos="179388" algn="l"/>
                        </a:tabLst>
                      </a:pPr>
                      <a:r>
                        <a:rPr lang="fr-FR" sz="900" b="0" i="0" u="none" strike="noStrike" baseline="0" dirty="0">
                          <a:solidFill>
                            <a:schemeClr val="tx1"/>
                          </a:solidFill>
                          <a:latin typeface="Calibri" panose="020F0502020204030204" pitchFamily="34" charset="0"/>
                        </a:rPr>
                        <a:t>Le montant global du support en euros affecté à l’Investissement Progressif</a:t>
                      </a:r>
                    </a:p>
                    <a:p>
                      <a:pPr marL="179388" indent="-84138" algn="l">
                        <a:spcAft>
                          <a:spcPts val="100"/>
                        </a:spcAft>
                        <a:buFontTx/>
                        <a:buChar char="-"/>
                        <a:tabLst>
                          <a:tab pos="179388" algn="l"/>
                        </a:tabLst>
                      </a:pPr>
                      <a:r>
                        <a:rPr lang="fr-FR" sz="900" b="0" i="0" u="none" strike="noStrike" baseline="0" dirty="0">
                          <a:solidFill>
                            <a:schemeClr val="tx1"/>
                          </a:solidFill>
                          <a:latin typeface="Calibri" panose="020F0502020204030204" pitchFamily="34" charset="0"/>
                        </a:rPr>
                        <a:t>Le ou les supports en unités de compte choisi(s).</a:t>
                      </a:r>
                    </a:p>
                    <a:p>
                      <a:pPr marL="95250" indent="0" algn="l">
                        <a:spcAft>
                          <a:spcPts val="100"/>
                        </a:spcAft>
                        <a:buFontTx/>
                        <a:buNone/>
                        <a:tabLst>
                          <a:tab pos="179388" algn="l"/>
                        </a:tabLst>
                      </a:pPr>
                      <a:r>
                        <a:rPr lang="fr-FR" sz="900" b="1" i="0" u="none" strike="noStrike" baseline="0" dirty="0">
                          <a:solidFill>
                            <a:schemeClr val="tx1"/>
                          </a:solidFill>
                          <a:latin typeface="Calibri" panose="020F0502020204030204" pitchFamily="34" charset="0"/>
                        </a:rPr>
                        <a:t>Incompatible avec l’option Sécurisation, l’option Optimisation  et Stop </a:t>
                      </a:r>
                      <a:r>
                        <a:rPr lang="fr-FR" sz="900" b="1" i="0" u="none" strike="noStrike" baseline="0" dirty="0" err="1">
                          <a:solidFill>
                            <a:schemeClr val="tx1"/>
                          </a:solidFill>
                          <a:latin typeface="Calibri" panose="020F0502020204030204" pitchFamily="34" charset="0"/>
                        </a:rPr>
                        <a:t>Loss</a:t>
                      </a:r>
                      <a:r>
                        <a:rPr lang="fr-FR" sz="900" b="1" i="0" u="none" strike="noStrike" baseline="0" dirty="0">
                          <a:solidFill>
                            <a:schemeClr val="tx1"/>
                          </a:solidFill>
                          <a:latin typeface="Calibri" panose="020F0502020204030204" pitchFamily="34" charset="0"/>
                        </a:rPr>
                        <a:t> Max</a:t>
                      </a:r>
                      <a:endParaRPr lang="fr-FR" sz="900" b="1" i="0" u="none" strike="noStrike" baseline="0" dirty="0">
                        <a:solidFill>
                          <a:srgbClr val="83073F"/>
                        </a:solidFill>
                        <a:latin typeface="Calibri" panose="020F0502020204030204" pitchFamily="34" charset="0"/>
                      </a:endParaRPr>
                    </a:p>
                    <a:p>
                      <a:pPr marL="0" indent="0" algn="l">
                        <a:spcAft>
                          <a:spcPts val="200"/>
                        </a:spcAft>
                        <a:buFontTx/>
                        <a:buNone/>
                      </a:pPr>
                      <a:r>
                        <a:rPr lang="fr-FR" sz="900" b="1" i="0" u="none" strike="noStrike" baseline="0" dirty="0">
                          <a:solidFill>
                            <a:srgbClr val="83073F"/>
                          </a:solidFill>
                          <a:latin typeface="Calibri" panose="020F0502020204030204" pitchFamily="34" charset="0"/>
                        </a:rPr>
                        <a:t>- Option Stop Loss Max : </a:t>
                      </a:r>
                      <a:br>
                        <a:rPr lang="fr-FR" sz="900" b="1" i="0" u="none" strike="noStrike" baseline="0" dirty="0">
                          <a:solidFill>
                            <a:srgbClr val="83073F"/>
                          </a:solidFill>
                          <a:latin typeface="Calibri" panose="020F0502020204030204" pitchFamily="34" charset="0"/>
                        </a:rPr>
                      </a:br>
                      <a:r>
                        <a:rPr lang="fr-FR" sz="900" b="0" i="0" u="none" strike="noStrike" baseline="0" dirty="0">
                          <a:solidFill>
                            <a:schemeClr val="tx1"/>
                          </a:solidFill>
                          <a:latin typeface="Calibri" panose="020F0502020204030204" pitchFamily="34" charset="0"/>
                        </a:rPr>
                        <a:t>Arbitrage de la totalité du/des supports en unités de compte choisis sur le support en euros si le seuil de déclenchement fixé préalablement par le client est dépassé et après avoir défini : </a:t>
                      </a:r>
                    </a:p>
                    <a:p>
                      <a:pPr marL="180975" indent="-85725" algn="l">
                        <a:spcAft>
                          <a:spcPts val="100"/>
                        </a:spcAft>
                        <a:buFontTx/>
                        <a:buChar char="-"/>
                      </a:pPr>
                      <a:r>
                        <a:rPr lang="fr-FR" sz="900" b="0" i="0" u="none" strike="noStrike" baseline="0" dirty="0">
                          <a:solidFill>
                            <a:schemeClr val="tx1"/>
                          </a:solidFill>
                          <a:latin typeface="Calibri" panose="020F0502020204030204" pitchFamily="34" charset="0"/>
                        </a:rPr>
                        <a:t>le/les supports en unités de compte concerné(s) par l’option ;</a:t>
                      </a:r>
                    </a:p>
                    <a:p>
                      <a:pPr marL="180975" indent="-85725" algn="l">
                        <a:spcAft>
                          <a:spcPts val="100"/>
                        </a:spcAft>
                        <a:buFontTx/>
                        <a:buChar char="-"/>
                      </a:pPr>
                      <a:r>
                        <a:rPr lang="fr-FR" sz="900" b="0" i="0" u="none" strike="noStrike" spc="-10" baseline="0" dirty="0">
                          <a:solidFill>
                            <a:schemeClr val="tx1"/>
                          </a:solidFill>
                          <a:latin typeface="Calibri" panose="020F0502020204030204" pitchFamily="34" charset="0"/>
                        </a:rPr>
                        <a:t>Le seuil de déclenchement par support au minimum égal à -10% (au-delà, choix par palier de 1% ) et au maximum égal à 90%</a:t>
                      </a:r>
                    </a:p>
                    <a:p>
                      <a:pPr marL="180975" indent="-85725" algn="l">
                        <a:spcAft>
                          <a:spcPts val="100"/>
                        </a:spcAft>
                        <a:buFontTx/>
                        <a:buChar char="-"/>
                      </a:pPr>
                      <a:r>
                        <a:rPr lang="fr-FR" sz="900" b="0" i="0" u="none" strike="noStrike" baseline="0" dirty="0">
                          <a:solidFill>
                            <a:schemeClr val="tx1"/>
                          </a:solidFill>
                          <a:latin typeface="Calibri" panose="020F0502020204030204" pitchFamily="34" charset="0"/>
                        </a:rPr>
                        <a:t>Frais d’arbitrage automatique : 0,80% .</a:t>
                      </a:r>
                    </a:p>
                    <a:p>
                      <a:pPr marL="95250" indent="0" algn="l">
                        <a:spcAft>
                          <a:spcPts val="100"/>
                        </a:spcAft>
                        <a:buFontTx/>
                        <a:buNone/>
                      </a:pPr>
                      <a:r>
                        <a:rPr lang="fr-FR" sz="900" b="1" i="0" u="none" strike="noStrike" baseline="0" dirty="0">
                          <a:solidFill>
                            <a:schemeClr val="tx1"/>
                          </a:solidFill>
                          <a:latin typeface="Calibri" panose="020F0502020204030204" pitchFamily="34" charset="0"/>
                        </a:rPr>
                        <a:t>Incompatible avec l’option Investissement Progressif et les versements réguliers.</a:t>
                      </a:r>
                      <a:endParaRPr lang="fr-FR" sz="900" b="0" i="0" u="none" strike="noStrike" baseline="0" dirty="0">
                        <a:solidFill>
                          <a:schemeClr val="tx1"/>
                        </a:solidFill>
                        <a:latin typeface="Calibri" panose="020F0502020204030204" pitchFamily="34" charset="0"/>
                      </a:endParaRPr>
                    </a:p>
                  </a:txBody>
                  <a:tcPr anchor="ctr">
                    <a:lnB w="12700" cap="flat" cmpd="sng" algn="ctr">
                      <a:solidFill>
                        <a:schemeClr val="bg2">
                          <a:lumMod val="60000"/>
                          <a:lumOff val="40000"/>
                        </a:schemeClr>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0000"/>
                  </a:ext>
                </a:extLst>
              </a:tr>
              <a:tr h="82031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900" b="1" baseline="0" dirty="0">
                          <a:solidFill>
                            <a:schemeClr val="tx1">
                              <a:lumMod val="75000"/>
                            </a:schemeClr>
                          </a:solidFill>
                          <a:latin typeface="Calibri" panose="020F0502020204030204" pitchFamily="34" charset="0"/>
                        </a:rPr>
                        <a:t>RACHATS</a:t>
                      </a:r>
                    </a:p>
                    <a:p>
                      <a:pPr marL="0" marR="0" indent="0" algn="ctr" defTabSz="914400" rtl="0" eaLnBrk="1" fontAlgn="auto" latinLnBrk="0" hangingPunct="1">
                        <a:lnSpc>
                          <a:spcPct val="100000"/>
                        </a:lnSpc>
                        <a:spcBef>
                          <a:spcPts val="0"/>
                        </a:spcBef>
                        <a:spcAft>
                          <a:spcPts val="0"/>
                        </a:spcAft>
                        <a:buClrTx/>
                        <a:buSzTx/>
                        <a:buFontTx/>
                        <a:buNone/>
                        <a:tabLst/>
                        <a:defRPr/>
                      </a:pPr>
                      <a:endParaRPr lang="fr-FR" sz="900" b="1" baseline="0" dirty="0">
                        <a:solidFill>
                          <a:schemeClr val="tx1">
                            <a:lumMod val="75000"/>
                          </a:schemeClr>
                        </a:solidFill>
                        <a:latin typeface="Calibri" panose="020F0502020204030204" pitchFamily="34" charset="0"/>
                      </a:endParaRPr>
                    </a:p>
                  </a:txBody>
                  <a:tcPr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60000"/>
                        <a:lumOff val="4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900" dirty="0">
                          <a:solidFill>
                            <a:srgbClr val="404040"/>
                          </a:solidFill>
                          <a:latin typeface="Calibri" panose="020F0502020204030204" pitchFamily="34" charset="0"/>
                          <a:ea typeface="Times New Roman"/>
                          <a:cs typeface="Times New Roman"/>
                        </a:rPr>
                        <a:t>Possibles à tout moment en adhésion simple et en adhésion conjointe .</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200" b="1" i="0" u="none" strike="noStrike" baseline="0" dirty="0">
                        <a:solidFill>
                          <a:schemeClr val="tx1"/>
                        </a:solidFill>
                        <a:latin typeface="Calibri" panose="020F050202020403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900" b="1" i="0" u="none" strike="noStrike" baseline="0" dirty="0">
                          <a:solidFill>
                            <a:schemeClr val="tx1"/>
                          </a:solidFill>
                          <a:latin typeface="Calibri" panose="020F0502020204030204" pitchFamily="34" charset="0"/>
                        </a:rPr>
                        <a:t>Le droit au rachat est conditionné par les dispositions légales et contractuelles en vigueur (bénéficiaire acceptant, nantissement, etc...).</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900" b="1" i="0" u="none" strike="noStrike" baseline="0" dirty="0">
                        <a:solidFill>
                          <a:schemeClr val="tx1"/>
                        </a:solidFill>
                        <a:latin typeface="Calibri" panose="020F050202020403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900" b="1" i="0" u="none" strike="noStrike" baseline="0" dirty="0">
                        <a:solidFill>
                          <a:schemeClr val="tx1"/>
                        </a:solidFill>
                        <a:latin typeface="Calibri" panose="020F050202020403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900" b="1" i="0" u="none" strike="noStrike" baseline="0" dirty="0">
                        <a:solidFill>
                          <a:schemeClr val="tx1"/>
                        </a:solidFill>
                        <a:latin typeface="Calibri" panose="020F050202020403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900" b="1" i="0" u="none" strike="noStrike" baseline="0" dirty="0">
                        <a:solidFill>
                          <a:schemeClr val="tx1"/>
                        </a:solidFill>
                        <a:latin typeface="Calibri" panose="020F050202020403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900" b="1" i="0" u="none" strike="noStrike" baseline="0" dirty="0">
                        <a:solidFill>
                          <a:schemeClr val="tx1"/>
                        </a:solidFill>
                        <a:latin typeface="Calibri" panose="020F050202020403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900" b="1" i="0" u="none" strike="noStrike" baseline="0" dirty="0">
                        <a:solidFill>
                          <a:schemeClr val="tx1"/>
                        </a:solidFill>
                        <a:latin typeface="Calibri" panose="020F050202020403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900" b="1" i="0" u="none" strike="noStrike" baseline="0" dirty="0">
                        <a:solidFill>
                          <a:schemeClr val="tx1"/>
                        </a:solidFill>
                        <a:latin typeface="Calibri" panose="020F050202020403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900" b="1" i="0" u="none" strike="noStrike" baseline="0" dirty="0">
                        <a:solidFill>
                          <a:schemeClr val="tx1"/>
                        </a:solidFill>
                        <a:latin typeface="Calibri" panose="020F050202020403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900" b="1" i="0" u="none" strike="noStrike" baseline="0" dirty="0">
                        <a:solidFill>
                          <a:schemeClr val="tx1"/>
                        </a:solidFill>
                        <a:latin typeface="Calibri" panose="020F050202020403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900" b="1" i="0" u="none" strike="noStrike" baseline="0" dirty="0">
                        <a:solidFill>
                          <a:schemeClr val="tx1"/>
                        </a:solidFill>
                        <a:latin typeface="Calibri" panose="020F050202020403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900" b="1" i="0" u="none" strike="noStrike" baseline="0" dirty="0">
                        <a:solidFill>
                          <a:schemeClr val="tx1"/>
                        </a:solidFill>
                        <a:latin typeface="Calibri" panose="020F050202020403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900" b="1" i="0" u="none" strike="noStrike" baseline="0" dirty="0">
                        <a:solidFill>
                          <a:schemeClr val="tx1"/>
                        </a:solidFill>
                        <a:latin typeface="Calibri" panose="020F050202020403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900" b="1" i="0" u="none" strike="noStrike" baseline="0" dirty="0">
                        <a:solidFill>
                          <a:schemeClr val="tx1"/>
                        </a:solidFill>
                        <a:latin typeface="Calibri" panose="020F050202020403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900" b="1" i="0" u="none" strike="noStrike" baseline="0" dirty="0">
                        <a:solidFill>
                          <a:schemeClr val="tx1"/>
                        </a:solidFill>
                        <a:latin typeface="Calibri" panose="020F050202020403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900" b="1" i="0" u="none" strike="noStrike" baseline="0" dirty="0">
                        <a:solidFill>
                          <a:schemeClr val="tx1"/>
                        </a:solidFill>
                        <a:latin typeface="Calibri" panose="020F050202020403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300" b="1" kern="1200" dirty="0">
                        <a:solidFill>
                          <a:srgbClr val="7B073B"/>
                        </a:solidFill>
                        <a:latin typeface="Calibri" panose="020F0502020204030204" pitchFamily="34" charset="0"/>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900" b="1" kern="1200" dirty="0">
                        <a:solidFill>
                          <a:srgbClr val="7B073B"/>
                        </a:solidFill>
                        <a:latin typeface="Calibri" panose="020F0502020204030204" pitchFamily="34" charset="0"/>
                        <a:ea typeface="+mn-ea"/>
                        <a:cs typeface="+mn-cs"/>
                      </a:endParaRPr>
                    </a:p>
                  </a:txBody>
                  <a:tcPr anchor="ct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976507267"/>
                  </a:ext>
                </a:extLst>
              </a:tr>
            </a:tbl>
          </a:graphicData>
        </a:graphic>
      </p:graphicFrame>
      <p:sp>
        <p:nvSpPr>
          <p:cNvPr id="9" name="Text Box 13"/>
          <p:cNvSpPr txBox="1">
            <a:spLocks noChangeArrowheads="1"/>
          </p:cNvSpPr>
          <p:nvPr/>
        </p:nvSpPr>
        <p:spPr bwMode="auto">
          <a:xfrm rot="21297533">
            <a:off x="-44646" y="975330"/>
            <a:ext cx="3202272" cy="360040"/>
          </a:xfrm>
          <a:prstGeom prst="rect">
            <a:avLst/>
          </a:prstGeom>
          <a:noFill/>
          <a:ln>
            <a:noFill/>
          </a:ln>
          <a:effectLst>
            <a:outerShdw blurRad="50800" dist="50800" dir="5400000" sx="1000" sy="1000" algn="ctr" rotWithShape="0">
              <a:schemeClr val="accent6">
                <a:lumMod val="75000"/>
                <a:alpha val="0"/>
              </a:schemeClr>
            </a:outerShdw>
          </a:effectLst>
        </p:spPr>
        <p:txBody>
          <a:bodyPr wrap="square"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algn="l" fontAlgn="auto">
              <a:spcBef>
                <a:spcPts val="0"/>
              </a:spcBef>
              <a:spcAft>
                <a:spcPts val="0"/>
              </a:spcAft>
              <a:defRPr/>
            </a:pPr>
            <a:r>
              <a:rPr lang="fr-FR" altLang="fr-FR" sz="1400" b="1" cap="all" dirty="0">
                <a:solidFill>
                  <a:srgbClr val="83073F"/>
                </a:solidFill>
                <a:latin typeface="+mn-lt"/>
              </a:rPr>
              <a:t>les généralités du produit</a:t>
            </a:r>
          </a:p>
        </p:txBody>
      </p:sp>
      <p:pic>
        <p:nvPicPr>
          <p:cNvPr id="10" name="Imag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736" y="49651"/>
            <a:ext cx="2099164" cy="1336733"/>
          </a:xfrm>
          <a:prstGeom prst="rect">
            <a:avLst/>
          </a:prstGeom>
        </p:spPr>
      </p:pic>
      <p:sp>
        <p:nvSpPr>
          <p:cNvPr id="12" name="Rectangle 11"/>
          <p:cNvSpPr/>
          <p:nvPr/>
        </p:nvSpPr>
        <p:spPr>
          <a:xfrm>
            <a:off x="1112273" y="3746049"/>
            <a:ext cx="6061135" cy="520655"/>
          </a:xfrm>
          <a:prstGeom prst="rect">
            <a:avLst/>
          </a:prstGeom>
          <a:solidFill>
            <a:schemeClr val="bg2">
              <a:lumMod val="40000"/>
              <a:lumOff val="60000"/>
            </a:schemeClr>
          </a:solidFill>
          <a:ln>
            <a:noFill/>
          </a:ln>
        </p:spPr>
        <p:txBody>
          <a:bodyPr wrap="square">
            <a:spAutoFit/>
          </a:bodyPr>
          <a:lstStyle/>
          <a:p>
            <a:pPr marL="87313" indent="-87313" algn="just">
              <a:spcAft>
                <a:spcPts val="100"/>
              </a:spcAft>
              <a:buFont typeface="Arial" panose="020B0604020202020204" pitchFamily="34" charset="0"/>
              <a:buChar char="•"/>
            </a:pPr>
            <a:r>
              <a:rPr lang="fr-FR" sz="900" dirty="0">
                <a:latin typeface="Calibri" panose="020F0502020204030204" pitchFamily="34" charset="0"/>
              </a:rPr>
              <a:t>Option incompatible avec l’option de versements réguliers. </a:t>
            </a:r>
            <a:endParaRPr lang="fr-FR" sz="900" b="1" dirty="0">
              <a:latin typeface="Calibri" panose="020F0502020204030204" pitchFamily="34" charset="0"/>
            </a:endParaRPr>
          </a:p>
          <a:p>
            <a:pPr marL="87313" indent="-87313" algn="just">
              <a:spcAft>
                <a:spcPts val="0"/>
              </a:spcAft>
              <a:buFont typeface="Arial" panose="020B0604020202020204" pitchFamily="34" charset="0"/>
              <a:buChar char="•"/>
            </a:pPr>
            <a:r>
              <a:rPr lang="fr-FR" sz="900" dirty="0">
                <a:latin typeface="Calibri" panose="020F0502020204030204" pitchFamily="34" charset="0"/>
              </a:rPr>
              <a:t>Arrêt automatique des RPP dès que l’épargne devient inférieure à 5000 € sur le support en euros.</a:t>
            </a:r>
          </a:p>
          <a:p>
            <a:pPr marL="87313" indent="-87313" algn="just">
              <a:buFont typeface="Arial" panose="020B0604020202020204" pitchFamily="34" charset="0"/>
              <a:buChar char="•"/>
            </a:pPr>
            <a:r>
              <a:rPr lang="fr-FR" sz="900" dirty="0">
                <a:latin typeface="Calibri" panose="020F0502020204030204" pitchFamily="34" charset="0"/>
              </a:rPr>
              <a:t>Option Investissement Progressif : autorisés uniquement sur le montant du support en euros non affecté à l’option.</a:t>
            </a:r>
          </a:p>
        </p:txBody>
      </p:sp>
      <p:sp>
        <p:nvSpPr>
          <p:cNvPr id="31" name="ZoneTexte 30"/>
          <p:cNvSpPr txBox="1"/>
          <p:nvPr/>
        </p:nvSpPr>
        <p:spPr>
          <a:xfrm>
            <a:off x="3688553" y="1260006"/>
            <a:ext cx="3529983" cy="230832"/>
          </a:xfrm>
          <a:prstGeom prst="rect">
            <a:avLst/>
          </a:prstGeom>
          <a:noFill/>
        </p:spPr>
        <p:txBody>
          <a:bodyPr wrap="square" rtlCol="0">
            <a:spAutoFit/>
          </a:bodyPr>
          <a:lstStyle/>
          <a:p>
            <a:pPr algn="just">
              <a:tabLst>
                <a:tab pos="266700" algn="l"/>
              </a:tabLst>
            </a:pPr>
            <a:r>
              <a:rPr lang="fr-FR" sz="900" b="1" dirty="0">
                <a:solidFill>
                  <a:srgbClr val="7B073B"/>
                </a:solidFill>
                <a:latin typeface="Calibri" panose="020F0502020204030204" pitchFamily="34" charset="0"/>
                <a:ea typeface="Times New Roman"/>
                <a:cs typeface="Times New Roman"/>
              </a:rPr>
              <a:t>Avant la saisie d’une opération, Cf. les « Responsabilités des acteurs »</a:t>
            </a:r>
          </a:p>
        </p:txBody>
      </p:sp>
      <p:pic>
        <p:nvPicPr>
          <p:cNvPr id="32"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95448" y="989612"/>
            <a:ext cx="519613" cy="540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7" name="Groupe 26">
            <a:extLst>
              <a:ext uri="{FF2B5EF4-FFF2-40B4-BE49-F238E27FC236}">
                <a16:creationId xmlns:a16="http://schemas.microsoft.com/office/drawing/2014/main" id="{BF8E4150-4B1F-4AE0-BCF3-A9F57053DD12}"/>
              </a:ext>
            </a:extLst>
          </p:cNvPr>
          <p:cNvGrpSpPr/>
          <p:nvPr/>
        </p:nvGrpSpPr>
        <p:grpSpPr>
          <a:xfrm>
            <a:off x="6570464" y="9723459"/>
            <a:ext cx="604344" cy="591917"/>
            <a:chOff x="6570464" y="9075387"/>
            <a:chExt cx="604344" cy="591917"/>
          </a:xfrm>
        </p:grpSpPr>
        <p:pic>
          <p:nvPicPr>
            <p:cNvPr id="40" name="Image 39">
              <a:hlinkClick r:id="rId4" action="ppaction://hlinksldjump" tooltip="Retourner au sommaire"/>
              <a:extLst>
                <a:ext uri="{FF2B5EF4-FFF2-40B4-BE49-F238E27FC236}">
                  <a16:creationId xmlns:a16="http://schemas.microsoft.com/office/drawing/2014/main" id="{E468EFF7-FC4F-4A98-B002-D885E2CEF4D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14480" y="9163513"/>
              <a:ext cx="293978" cy="359775"/>
            </a:xfrm>
            <a:prstGeom prst="rect">
              <a:avLst/>
            </a:prstGeom>
            <a:ln>
              <a:noFill/>
            </a:ln>
          </p:spPr>
        </p:pic>
        <p:sp>
          <p:nvSpPr>
            <p:cNvPr id="41" name="Rectangle 40">
              <a:extLst>
                <a:ext uri="{FF2B5EF4-FFF2-40B4-BE49-F238E27FC236}">
                  <a16:creationId xmlns:a16="http://schemas.microsoft.com/office/drawing/2014/main" id="{7BE311D7-247A-492C-893C-A09C2EB4DE8B}"/>
                </a:ext>
              </a:extLst>
            </p:cNvPr>
            <p:cNvSpPr/>
            <p:nvPr/>
          </p:nvSpPr>
          <p:spPr>
            <a:xfrm>
              <a:off x="6570464" y="9075387"/>
              <a:ext cx="604344" cy="5919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grpSp>
      <p:sp>
        <p:nvSpPr>
          <p:cNvPr id="5" name="ZoneTexte 4">
            <a:extLst>
              <a:ext uri="{FF2B5EF4-FFF2-40B4-BE49-F238E27FC236}">
                <a16:creationId xmlns:a16="http://schemas.microsoft.com/office/drawing/2014/main" id="{E4C7F40A-9C75-432B-B78E-572C522986E6}"/>
              </a:ext>
            </a:extLst>
          </p:cNvPr>
          <p:cNvSpPr txBox="1"/>
          <p:nvPr/>
        </p:nvSpPr>
        <p:spPr>
          <a:xfrm>
            <a:off x="1112273" y="7963867"/>
            <a:ext cx="6106263" cy="1154162"/>
          </a:xfrm>
          <a:prstGeom prst="rect">
            <a:avLst/>
          </a:prstGeom>
          <a:solidFill>
            <a:schemeClr val="bg2">
              <a:lumMod val="40000"/>
              <a:lumOff val="60000"/>
            </a:schemeClr>
          </a:solidFill>
        </p:spPr>
        <p:txBody>
          <a:bodyPr wrap="square" rtlCol="0">
            <a:spAutoFit/>
          </a:bodyPr>
          <a:lstStyle/>
          <a:p>
            <a:pPr marL="87313" indent="-87313" algn="just">
              <a:buFont typeface="Calibri" panose="020F0502020204030204" pitchFamily="34" charset="0"/>
              <a:buChar char="•"/>
            </a:pPr>
            <a:r>
              <a:rPr lang="fr-FR" sz="900" b="1" dirty="0">
                <a:latin typeface="Calibri" panose="020F0502020204030204" pitchFamily="34" charset="0"/>
              </a:rPr>
              <a:t>Adhésion démembrée </a:t>
            </a:r>
            <a:r>
              <a:rPr lang="fr-FR" sz="900" dirty="0">
                <a:latin typeface="Calibri" panose="020F0502020204030204" pitchFamily="34" charset="0"/>
              </a:rPr>
              <a:t>: les conditions de rachat sont régies par la convention de démembrement signée à l’adhésion.</a:t>
            </a:r>
          </a:p>
          <a:p>
            <a:pPr marL="171450" indent="-171450" algn="just">
              <a:buFont typeface="Wingdings" panose="05000000000000000000" pitchFamily="2" charset="2"/>
              <a:buChar char="Ä"/>
            </a:pPr>
            <a:r>
              <a:rPr lang="fr-FR" sz="900" dirty="0">
                <a:solidFill>
                  <a:schemeClr val="tx2"/>
                </a:solidFill>
                <a:latin typeface="Calibri" panose="020F0502020204030204" pitchFamily="34" charset="0"/>
              </a:rPr>
              <a:t>En cas de rachat partiel, </a:t>
            </a:r>
            <a:r>
              <a:rPr lang="fr-FR" sz="900" dirty="0">
                <a:latin typeface="Calibri" panose="020F0502020204030204" pitchFamily="34" charset="0"/>
              </a:rPr>
              <a:t>la convention de démembrement prévoit que :</a:t>
            </a:r>
          </a:p>
          <a:p>
            <a:pPr marL="171450" indent="-84138" algn="just">
              <a:buFont typeface="Wingdings" panose="05000000000000000000" pitchFamily="2" charset="2"/>
              <a:buChar char="§"/>
            </a:pPr>
            <a:r>
              <a:rPr lang="fr-FR" sz="900" dirty="0">
                <a:latin typeface="Calibri" panose="020F0502020204030204" pitchFamily="34" charset="0"/>
              </a:rPr>
              <a:t>L’usufruitier peut réaliser sous sa seule signature l’opération sous réserve que la valeur du contrat restant après l’opération ne soit pas inférieure à la somme nette investie figurant sur la demande d’adhésion, </a:t>
            </a:r>
          </a:p>
          <a:p>
            <a:pPr marL="171450" indent="-84138" algn="just">
              <a:buFont typeface="Wingdings" panose="05000000000000000000" pitchFamily="2" charset="2"/>
              <a:buChar char="§"/>
            </a:pPr>
            <a:r>
              <a:rPr lang="fr-FR" sz="900" dirty="0">
                <a:latin typeface="Calibri" panose="020F0502020204030204" pitchFamily="34" charset="0"/>
              </a:rPr>
              <a:t>Le nu-propriétaire s’interdit de demande ce type d’opération sous sa seule signature.</a:t>
            </a:r>
          </a:p>
          <a:p>
            <a:pPr marL="87312" algn="just"/>
            <a:endParaRPr lang="fr-FR" sz="300" dirty="0">
              <a:latin typeface="Calibri" panose="020F0502020204030204" pitchFamily="34" charset="0"/>
            </a:endParaRPr>
          </a:p>
          <a:p>
            <a:pPr marL="171450" indent="-171450" algn="just">
              <a:buFont typeface="Wingdings" panose="05000000000000000000" pitchFamily="2" charset="2"/>
              <a:buChar char="Ä"/>
            </a:pPr>
            <a:r>
              <a:rPr lang="fr-FR" sz="900" dirty="0">
                <a:solidFill>
                  <a:schemeClr val="tx2"/>
                </a:solidFill>
                <a:latin typeface="Calibri" panose="020F0502020204030204" pitchFamily="34" charset="0"/>
              </a:rPr>
              <a:t>En cas de rachat total, </a:t>
            </a:r>
            <a:r>
              <a:rPr lang="fr-FR" sz="900" dirty="0">
                <a:latin typeface="Calibri" panose="020F0502020204030204" pitchFamily="34" charset="0"/>
              </a:rPr>
              <a:t>la convention de démembrement standard prévoit que la signature des </a:t>
            </a:r>
            <a:r>
              <a:rPr lang="fr-FR" sz="900" dirty="0" err="1">
                <a:latin typeface="Calibri" panose="020F0502020204030204" pitchFamily="34" charset="0"/>
              </a:rPr>
              <a:t>co</a:t>
            </a:r>
            <a:r>
              <a:rPr lang="fr-FR" sz="900" dirty="0">
                <a:latin typeface="Calibri" panose="020F0502020204030204" pitchFamily="34" charset="0"/>
              </a:rPr>
              <a:t>-adhérents est requise.</a:t>
            </a:r>
          </a:p>
          <a:p>
            <a:pPr algn="just"/>
            <a:endParaRPr lang="fr-FR" sz="300" dirty="0">
              <a:solidFill>
                <a:schemeClr val="tx2"/>
              </a:solidFill>
              <a:latin typeface="Calibri" panose="020F0502020204030204" pitchFamily="34" charset="0"/>
            </a:endParaRPr>
          </a:p>
          <a:p>
            <a:pPr algn="just"/>
            <a:r>
              <a:rPr lang="fr-FR" sz="900" b="1" dirty="0">
                <a:solidFill>
                  <a:schemeClr val="tx2"/>
                </a:solidFill>
                <a:latin typeface="Calibri" panose="020F0502020204030204" pitchFamily="34" charset="0"/>
              </a:rPr>
              <a:t>Dans les 2 cas, les fonds sont versés sur le compte de l’usufruitier.</a:t>
            </a:r>
          </a:p>
        </p:txBody>
      </p:sp>
      <p:sp>
        <p:nvSpPr>
          <p:cNvPr id="7" name="Rectangle 6">
            <a:extLst>
              <a:ext uri="{FF2B5EF4-FFF2-40B4-BE49-F238E27FC236}">
                <a16:creationId xmlns:a16="http://schemas.microsoft.com/office/drawing/2014/main" id="{EA7D1F7E-BCCA-4D9F-9ED9-DACE6C401F85}"/>
              </a:ext>
            </a:extLst>
          </p:cNvPr>
          <p:cNvSpPr/>
          <p:nvPr/>
        </p:nvSpPr>
        <p:spPr>
          <a:xfrm>
            <a:off x="89744" y="8167228"/>
            <a:ext cx="7128792" cy="10081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a:extLst>
              <a:ext uri="{FF2B5EF4-FFF2-40B4-BE49-F238E27FC236}">
                <a16:creationId xmlns:a16="http://schemas.microsoft.com/office/drawing/2014/main" id="{8B88C39E-1EE6-4A17-A3A5-28338B99C814}"/>
              </a:ext>
            </a:extLst>
          </p:cNvPr>
          <p:cNvSpPr txBox="1"/>
          <p:nvPr/>
        </p:nvSpPr>
        <p:spPr>
          <a:xfrm>
            <a:off x="1112273" y="6931000"/>
            <a:ext cx="5674215" cy="1061829"/>
          </a:xfrm>
          <a:prstGeom prst="rect">
            <a:avLst/>
          </a:prstGeom>
          <a:noFill/>
        </p:spPr>
        <p:txBody>
          <a:bodyPr wrap="square" rtlCol="0">
            <a:spAutoFit/>
          </a:bodyPr>
          <a:lstStyle/>
          <a:p>
            <a:r>
              <a:rPr lang="fr-FR" sz="900" b="1" dirty="0">
                <a:solidFill>
                  <a:srgbClr val="7B073B"/>
                </a:solidFill>
                <a:latin typeface="Calibri" panose="020F0502020204030204" pitchFamily="34" charset="0"/>
              </a:rPr>
              <a:t>• Rachat partiel  </a:t>
            </a:r>
            <a:r>
              <a:rPr lang="fr-FR" sz="900" dirty="0">
                <a:solidFill>
                  <a:srgbClr val="7B073B"/>
                </a:solidFill>
                <a:latin typeface="Calibri" panose="020F0502020204030204" pitchFamily="34" charset="0"/>
              </a:rPr>
              <a:t>: </a:t>
            </a:r>
            <a:r>
              <a:rPr lang="fr-FR" sz="900" dirty="0">
                <a:latin typeface="Calibri" panose="020F0502020204030204" pitchFamily="34" charset="0"/>
              </a:rPr>
              <a:t>(pas de minimum) à tout moment sans frais.*</a:t>
            </a:r>
          </a:p>
          <a:p>
            <a:pPr marL="171450" indent="-171450">
              <a:buFontTx/>
              <a:buChar char="-"/>
            </a:pPr>
            <a:r>
              <a:rPr lang="fr-FR" sz="900" dirty="0">
                <a:latin typeface="Calibri" panose="020F0502020204030204" pitchFamily="34" charset="0"/>
              </a:rPr>
              <a:t>Minimum devant rester sur le contrat après rachat 5 000€</a:t>
            </a:r>
          </a:p>
          <a:p>
            <a:pPr marL="171450" indent="-171450">
              <a:buFontTx/>
              <a:buChar char="-"/>
            </a:pPr>
            <a:r>
              <a:rPr lang="fr-FR" sz="900" dirty="0">
                <a:latin typeface="Calibri" panose="020F0502020204030204" pitchFamily="34" charset="0"/>
              </a:rPr>
              <a:t>Minimum devant rester sur la GSM après rachat 5 000€</a:t>
            </a:r>
          </a:p>
          <a:p>
            <a:pPr marL="171450" indent="-171450">
              <a:buFontTx/>
              <a:buChar char="-"/>
            </a:pPr>
            <a:r>
              <a:rPr lang="fr-FR" sz="900" dirty="0">
                <a:latin typeface="Calibri" panose="020F0502020204030204" pitchFamily="34" charset="0"/>
              </a:rPr>
              <a:t>En dimension GARANTIE : réalisable uniquement sur la partie libre</a:t>
            </a:r>
          </a:p>
          <a:p>
            <a:pPr>
              <a:buFont typeface="Arial" panose="020B0604020202020204" pitchFamily="34" charset="0"/>
              <a:buChar char="•"/>
            </a:pPr>
            <a:r>
              <a:rPr lang="fr-FR" sz="900" dirty="0">
                <a:solidFill>
                  <a:schemeClr val="tx2"/>
                </a:solidFill>
                <a:latin typeface="Calibri" panose="020F0502020204030204" pitchFamily="34" charset="0"/>
              </a:rPr>
              <a:t> </a:t>
            </a:r>
            <a:r>
              <a:rPr lang="fr-FR" sz="900" b="1" dirty="0">
                <a:solidFill>
                  <a:schemeClr val="tx2"/>
                </a:solidFill>
                <a:latin typeface="Calibri" panose="020F0502020204030204" pitchFamily="34" charset="0"/>
              </a:rPr>
              <a:t>Rachat total </a:t>
            </a:r>
            <a:r>
              <a:rPr lang="fr-FR" sz="900" dirty="0">
                <a:solidFill>
                  <a:schemeClr val="tx2"/>
                </a:solidFill>
                <a:latin typeface="Calibri" panose="020F0502020204030204" pitchFamily="34" charset="0"/>
              </a:rPr>
              <a:t>: </a:t>
            </a:r>
            <a:r>
              <a:rPr lang="fr-FR" sz="900" dirty="0">
                <a:latin typeface="Calibri" panose="020F0502020204030204" pitchFamily="34" charset="0"/>
              </a:rPr>
              <a:t>à tout moment sans frais*. </a:t>
            </a:r>
          </a:p>
          <a:p>
            <a:r>
              <a:rPr lang="fr-FR" sz="900" i="1" dirty="0">
                <a:solidFill>
                  <a:srgbClr val="474747"/>
                </a:solidFill>
                <a:latin typeface="Calibri" panose="020F0502020204030204" pitchFamily="34" charset="0"/>
              </a:rPr>
              <a:t>* Pour certains supports en unités de compte des frais de sortie ou des pénalités de rachat propres au(x)  support(s) peuvent s’appliquer</a:t>
            </a:r>
            <a:endParaRPr lang="fr-FR" sz="900" dirty="0">
              <a:latin typeface="Calibri" panose="020F0502020204030204" pitchFamily="34" charset="0"/>
            </a:endParaRPr>
          </a:p>
        </p:txBody>
      </p:sp>
    </p:spTree>
    <p:extLst>
      <p:ext uri="{BB962C8B-B14F-4D97-AF65-F5344CB8AC3E}">
        <p14:creationId xmlns:p14="http://schemas.microsoft.com/office/powerpoint/2010/main" val="5263259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7826D749-3DD7-48EF-89F1-4380A10300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3760" y="162248"/>
            <a:ext cx="2099164" cy="1336733"/>
          </a:xfrm>
          <a:prstGeom prst="rect">
            <a:avLst/>
          </a:prstGeom>
        </p:spPr>
      </p:pic>
      <p:sp>
        <p:nvSpPr>
          <p:cNvPr id="3" name="Text Box 13">
            <a:extLst>
              <a:ext uri="{FF2B5EF4-FFF2-40B4-BE49-F238E27FC236}">
                <a16:creationId xmlns:a16="http://schemas.microsoft.com/office/drawing/2014/main" id="{6BEC5F58-806B-4D6D-9129-1CE995358DA1}"/>
              </a:ext>
            </a:extLst>
          </p:cNvPr>
          <p:cNvSpPr txBox="1">
            <a:spLocks noChangeArrowheads="1"/>
          </p:cNvSpPr>
          <p:nvPr/>
        </p:nvSpPr>
        <p:spPr bwMode="auto">
          <a:xfrm rot="21297533">
            <a:off x="34827" y="1062309"/>
            <a:ext cx="3202272" cy="360040"/>
          </a:xfrm>
          <a:prstGeom prst="rect">
            <a:avLst/>
          </a:prstGeom>
          <a:noFill/>
          <a:ln>
            <a:noFill/>
          </a:ln>
          <a:effectLst>
            <a:outerShdw blurRad="50800" dist="50800" dir="5400000" sx="1000" sy="1000" algn="ctr" rotWithShape="0">
              <a:schemeClr val="accent6">
                <a:lumMod val="75000"/>
                <a:alpha val="0"/>
              </a:schemeClr>
            </a:outerShdw>
          </a:effectLst>
        </p:spPr>
        <p:txBody>
          <a:bodyPr wrap="square"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algn="l" fontAlgn="auto">
              <a:spcBef>
                <a:spcPts val="0"/>
              </a:spcBef>
              <a:spcAft>
                <a:spcPts val="0"/>
              </a:spcAft>
              <a:defRPr/>
            </a:pPr>
            <a:r>
              <a:rPr lang="fr-FR" altLang="fr-FR" sz="1400" b="1" cap="all" dirty="0">
                <a:solidFill>
                  <a:srgbClr val="83073F"/>
                </a:solidFill>
                <a:latin typeface="+mn-lt"/>
              </a:rPr>
              <a:t>les généralités du produit</a:t>
            </a:r>
            <a:endParaRPr lang="fr-FR" altLang="fr-FR" b="1" cap="all" dirty="0">
              <a:solidFill>
                <a:srgbClr val="83073F"/>
              </a:solidFill>
              <a:latin typeface="+mn-lt"/>
            </a:endParaRPr>
          </a:p>
        </p:txBody>
      </p:sp>
      <p:graphicFrame>
        <p:nvGraphicFramePr>
          <p:cNvPr id="7" name="Tableau 6">
            <a:extLst>
              <a:ext uri="{FF2B5EF4-FFF2-40B4-BE49-F238E27FC236}">
                <a16:creationId xmlns:a16="http://schemas.microsoft.com/office/drawing/2014/main" id="{B2F48CB9-860A-44A9-B283-9ACE3F340981}"/>
              </a:ext>
            </a:extLst>
          </p:cNvPr>
          <p:cNvGraphicFramePr>
            <a:graphicFrameLocks noGrp="1"/>
          </p:cNvGraphicFramePr>
          <p:nvPr>
            <p:extLst>
              <p:ext uri="{D42A27DB-BD31-4B8C-83A1-F6EECF244321}">
                <p14:modId xmlns:p14="http://schemas.microsoft.com/office/powerpoint/2010/main" val="934865905"/>
              </p:ext>
            </p:extLst>
          </p:nvPr>
        </p:nvGraphicFramePr>
        <p:xfrm>
          <a:off x="89929" y="1791123"/>
          <a:ext cx="7128792" cy="6718300"/>
        </p:xfrm>
        <a:graphic>
          <a:graphicData uri="http://schemas.openxmlformats.org/drawingml/2006/table">
            <a:tbl>
              <a:tblPr firstRow="1" bandRow="1">
                <a:tableStyleId>{5C22544A-7EE6-4342-B048-85BDC9FD1C3A}</a:tableStyleId>
              </a:tblPr>
              <a:tblGrid>
                <a:gridCol w="1018399">
                  <a:extLst>
                    <a:ext uri="{9D8B030D-6E8A-4147-A177-3AD203B41FA5}">
                      <a16:colId xmlns:a16="http://schemas.microsoft.com/office/drawing/2014/main" val="2193263868"/>
                    </a:ext>
                  </a:extLst>
                </a:gridCol>
                <a:gridCol w="6110393">
                  <a:extLst>
                    <a:ext uri="{9D8B030D-6E8A-4147-A177-3AD203B41FA5}">
                      <a16:colId xmlns:a16="http://schemas.microsoft.com/office/drawing/2014/main" val="1699672821"/>
                    </a:ext>
                  </a:extLst>
                </a:gridCol>
              </a:tblGrid>
              <a:tr h="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900" b="1" baseline="0" dirty="0">
                          <a:solidFill>
                            <a:schemeClr val="tx1">
                              <a:lumMod val="75000"/>
                            </a:schemeClr>
                          </a:solidFill>
                          <a:latin typeface="Calibri" panose="020F0502020204030204" pitchFamily="34" charset="0"/>
                        </a:rPr>
                        <a:t>RACHATS PARTIELS PROGRAMMÉS</a:t>
                      </a:r>
                    </a:p>
                    <a:p>
                      <a:pPr marL="0" marR="0" indent="0" algn="ctr" defTabSz="914400" rtl="0" eaLnBrk="1" fontAlgn="auto" latinLnBrk="0" hangingPunct="1">
                        <a:lnSpc>
                          <a:spcPct val="100000"/>
                        </a:lnSpc>
                        <a:spcBef>
                          <a:spcPts val="0"/>
                        </a:spcBef>
                        <a:spcAft>
                          <a:spcPts val="0"/>
                        </a:spcAft>
                        <a:buClrTx/>
                        <a:buSzTx/>
                        <a:buFontTx/>
                        <a:buNone/>
                        <a:tabLst/>
                        <a:defRPr/>
                      </a:pPr>
                      <a:r>
                        <a:rPr lang="fr-FR" sz="900" b="1" baseline="0" dirty="0">
                          <a:solidFill>
                            <a:schemeClr val="tx1">
                              <a:lumMod val="75000"/>
                            </a:schemeClr>
                          </a:solidFill>
                          <a:latin typeface="Calibri" panose="020F0502020204030204" pitchFamily="34" charset="0"/>
                        </a:rPr>
                        <a:t>(RPP)</a:t>
                      </a:r>
                    </a:p>
                    <a:p>
                      <a:pPr algn="ctr"/>
                      <a:endParaRPr lang="fr-FR" sz="900" b="1" baseline="0" dirty="0">
                        <a:solidFill>
                          <a:schemeClr val="tx1">
                            <a:lumMod val="75000"/>
                          </a:schemeClr>
                        </a:solidFill>
                        <a:latin typeface="Calibri" panose="020F0502020204030204" pitchFamily="34" charset="0"/>
                      </a:endParaRPr>
                    </a:p>
                  </a:txBody>
                  <a:tcPr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60000"/>
                        <a:lumOff val="40000"/>
                      </a:schemeClr>
                    </a:solidFill>
                  </a:tcPr>
                </a:tc>
                <a:tc>
                  <a:txBody>
                    <a:bodyPr/>
                    <a:lstStyle/>
                    <a:p>
                      <a:pPr marL="0" indent="0" algn="l">
                        <a:spcAft>
                          <a:spcPts val="100"/>
                        </a:spcAft>
                        <a:buFontTx/>
                        <a:buNone/>
                      </a:pPr>
                      <a:r>
                        <a:rPr lang="fr-FR" sz="900" b="1" i="0" u="none" strike="noStrike" baseline="0" dirty="0">
                          <a:solidFill>
                            <a:schemeClr val="tx1"/>
                          </a:solidFill>
                          <a:latin typeface="Calibri" panose="020F0502020204030204" pitchFamily="34" charset="0"/>
                        </a:rPr>
                        <a:t>Uniquement sur le support euros  de la dimension </a:t>
                      </a:r>
                      <a:r>
                        <a:rPr lang="fr-FR" sz="900" b="1" i="0" u="none" strike="noStrike" baseline="0" dirty="0">
                          <a:solidFill>
                            <a:schemeClr val="tx1"/>
                          </a:solidFill>
                          <a:highlight>
                            <a:srgbClr val="FFFF00"/>
                          </a:highlight>
                          <a:latin typeface="Calibri" panose="020F0502020204030204" pitchFamily="34" charset="0"/>
                        </a:rPr>
                        <a:t>LIBERTÉ</a:t>
                      </a:r>
                      <a:r>
                        <a:rPr lang="fr-FR" sz="900" b="0" i="0" u="none" strike="noStrike" baseline="0" dirty="0">
                          <a:solidFill>
                            <a:schemeClr val="tx1"/>
                          </a:solidFill>
                          <a:highlight>
                            <a:srgbClr val="FFFF00"/>
                          </a:highlight>
                          <a:latin typeface="Calibri" panose="020F0502020204030204" pitchFamily="34" charset="0"/>
                        </a:rPr>
                        <a:t> et en </a:t>
                      </a:r>
                      <a:r>
                        <a:rPr lang="fr-FR" sz="900" b="1" i="0" u="none" strike="noStrike" baseline="0" dirty="0">
                          <a:solidFill>
                            <a:schemeClr val="tx1"/>
                          </a:solidFill>
                          <a:highlight>
                            <a:srgbClr val="FFFF00"/>
                          </a:highlight>
                          <a:latin typeface="Calibri" panose="020F0502020204030204" pitchFamily="34" charset="0"/>
                        </a:rPr>
                        <a:t>GSM </a:t>
                      </a:r>
                    </a:p>
                    <a:p>
                      <a:pPr marL="171450" indent="-171450" algn="l">
                        <a:spcAft>
                          <a:spcPts val="100"/>
                        </a:spcAft>
                        <a:buFont typeface="Wingdings" panose="05000000000000000000" pitchFamily="2" charset="2"/>
                        <a:buChar char="§"/>
                      </a:pPr>
                      <a:r>
                        <a:rPr lang="fr-FR" sz="900" b="0" i="0" u="none" strike="noStrike" baseline="0" dirty="0">
                          <a:solidFill>
                            <a:schemeClr val="tx1"/>
                          </a:solidFill>
                          <a:latin typeface="Calibri" panose="020F0502020204030204" pitchFamily="34" charset="0"/>
                        </a:rPr>
                        <a:t>En adhésion simple et conjointe : possible à tout moment; </a:t>
                      </a:r>
                    </a:p>
                    <a:p>
                      <a:pPr marL="171450" indent="-171450" algn="l">
                        <a:spcAft>
                          <a:spcPts val="100"/>
                        </a:spcAft>
                        <a:buFont typeface="Wingdings" panose="05000000000000000000" pitchFamily="2" charset="2"/>
                        <a:buChar char="§"/>
                      </a:pPr>
                      <a:r>
                        <a:rPr lang="fr-FR" sz="900" b="0" i="0" u="none" strike="noStrike" baseline="0" dirty="0">
                          <a:solidFill>
                            <a:schemeClr val="tx1"/>
                          </a:solidFill>
                          <a:latin typeface="Calibri" panose="020F0502020204030204" pitchFamily="34" charset="0"/>
                        </a:rPr>
                        <a:t>En adhésion démembrée : soumis à la convention de démembrement.</a:t>
                      </a:r>
                    </a:p>
                    <a:p>
                      <a:pPr marL="0" indent="0" algn="l">
                        <a:spcAft>
                          <a:spcPts val="100"/>
                        </a:spcAft>
                        <a:buFontTx/>
                        <a:buNone/>
                      </a:pPr>
                      <a:r>
                        <a:rPr lang="fr-FR" sz="900" b="0" i="0" u="none" strike="noStrike" baseline="0" dirty="0">
                          <a:solidFill>
                            <a:srgbClr val="7B073B"/>
                          </a:solidFill>
                          <a:latin typeface="Calibri" panose="020F0502020204030204" pitchFamily="34" charset="0"/>
                        </a:rPr>
                        <a:t>Disponibilité </a:t>
                      </a:r>
                      <a:r>
                        <a:rPr lang="fr-FR" sz="900" b="0" i="0" u="none" strike="noStrike" baseline="0" dirty="0">
                          <a:solidFill>
                            <a:schemeClr val="tx1"/>
                          </a:solidFill>
                          <a:latin typeface="Calibri" panose="020F0502020204030204" pitchFamily="34" charset="0"/>
                        </a:rPr>
                        <a:t>: à tout moment à compter de 25 000 € détenu sur ce support. </a:t>
                      </a:r>
                      <a:r>
                        <a:rPr lang="fr-FR" sz="900" b="0" i="0" u="none" strike="noStrike" baseline="0" dirty="0">
                          <a:solidFill>
                            <a:srgbClr val="7B073B"/>
                          </a:solidFill>
                          <a:latin typeface="Calibri" panose="020F0502020204030204" pitchFamily="34" charset="0"/>
                        </a:rPr>
                        <a:t>Périodicité </a:t>
                      </a:r>
                      <a:r>
                        <a:rPr lang="fr-FR" sz="900" b="0" i="0" u="none" strike="noStrike" baseline="0" dirty="0">
                          <a:solidFill>
                            <a:schemeClr val="tx1"/>
                          </a:solidFill>
                          <a:latin typeface="Calibri" panose="020F0502020204030204" pitchFamily="34" charset="0"/>
                        </a:rPr>
                        <a:t>: mensuelle, trimestrielle ou annuelle.</a:t>
                      </a:r>
                    </a:p>
                  </a:txBody>
                  <a:tcPr anchor="ct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543563638"/>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900" b="1" kern="1200" baseline="0" dirty="0">
                          <a:solidFill>
                            <a:schemeClr val="tx1">
                              <a:lumMod val="75000"/>
                            </a:schemeClr>
                          </a:solidFill>
                          <a:latin typeface="Calibri" panose="020F0502020204030204" pitchFamily="34" charset="0"/>
                          <a:ea typeface="+mn-ea"/>
                          <a:cs typeface="+mn-cs"/>
                        </a:rPr>
                        <a:t>CHANGEMENT DE DIMENSION</a:t>
                      </a:r>
                    </a:p>
                    <a:p>
                      <a:pPr algn="ctr"/>
                      <a:endParaRPr lang="fr-FR" sz="900" b="1" baseline="0" dirty="0">
                        <a:solidFill>
                          <a:schemeClr val="tx1">
                            <a:lumMod val="75000"/>
                          </a:schemeClr>
                        </a:solidFill>
                        <a:latin typeface="Calibri" panose="020F0502020204030204" pitchFamily="34" charset="0"/>
                      </a:endParaRPr>
                    </a:p>
                  </a:txBody>
                  <a:tcPr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60000"/>
                        <a:lumOff val="40000"/>
                      </a:schemeClr>
                    </a:solidFill>
                  </a:tcPr>
                </a:tc>
                <a:tc>
                  <a:txBody>
                    <a:bodyPr/>
                    <a:lstStyle/>
                    <a:p>
                      <a:pPr marL="0" indent="0" algn="just">
                        <a:spcAft>
                          <a:spcPts val="100"/>
                        </a:spcAft>
                        <a:buFontTx/>
                        <a:buNone/>
                      </a:pPr>
                      <a:r>
                        <a:rPr lang="fr-FR" sz="900" b="0" i="0" u="none" strike="noStrike" baseline="0" dirty="0">
                          <a:solidFill>
                            <a:schemeClr val="tx1"/>
                          </a:solidFill>
                          <a:latin typeface="Calibri" panose="020F0502020204030204" pitchFamily="34" charset="0"/>
                        </a:rPr>
                        <a:t>Possible à tout moment ;</a:t>
                      </a:r>
                    </a:p>
                    <a:p>
                      <a:pPr marL="171450" indent="-171450" algn="just">
                        <a:spcAft>
                          <a:spcPts val="100"/>
                        </a:spcAft>
                        <a:buFont typeface="Arial" panose="020B0604020202020204" pitchFamily="34" charset="0"/>
                        <a:buChar char="•"/>
                      </a:pPr>
                      <a:r>
                        <a:rPr lang="fr-FR" sz="900" b="1" i="0" u="none" strike="noStrike" baseline="0" dirty="0">
                          <a:solidFill>
                            <a:schemeClr val="tx1"/>
                          </a:solidFill>
                          <a:latin typeface="Calibri" panose="020F0502020204030204" pitchFamily="34" charset="0"/>
                        </a:rPr>
                        <a:t>Si le contrat a été souscrit en adhésion conjointe</a:t>
                      </a:r>
                      <a:r>
                        <a:rPr lang="fr-FR" sz="900" b="0" i="0" u="none" strike="noStrike" baseline="0" dirty="0">
                          <a:solidFill>
                            <a:schemeClr val="tx1"/>
                          </a:solidFill>
                          <a:latin typeface="Calibri" panose="020F0502020204030204" pitchFamily="34" charset="0"/>
                        </a:rPr>
                        <a:t>, la signature des deux </a:t>
                      </a:r>
                      <a:r>
                        <a:rPr lang="fr-FR" sz="900" b="0" i="0" u="none" strike="noStrike" baseline="0" dirty="0" err="1">
                          <a:solidFill>
                            <a:schemeClr val="tx1"/>
                          </a:solidFill>
                          <a:latin typeface="Calibri" panose="020F0502020204030204" pitchFamily="34" charset="0"/>
                        </a:rPr>
                        <a:t>co</a:t>
                      </a:r>
                      <a:r>
                        <a:rPr lang="fr-FR" sz="900" b="0" i="0" u="none" strike="noStrike" baseline="0" dirty="0">
                          <a:solidFill>
                            <a:schemeClr val="tx1"/>
                          </a:solidFill>
                          <a:latin typeface="Calibri" panose="020F0502020204030204" pitchFamily="34" charset="0"/>
                        </a:rPr>
                        <a:t>-adhérents est requise. Au premier décès, seule la signature de l’adhérent survivant est requise, </a:t>
                      </a:r>
                    </a:p>
                    <a:p>
                      <a:pPr marL="171450" indent="-171450" algn="just">
                        <a:spcAft>
                          <a:spcPts val="100"/>
                        </a:spcAft>
                        <a:buFont typeface="Arial" panose="020B0604020202020204" pitchFamily="34" charset="0"/>
                        <a:buChar char="•"/>
                      </a:pPr>
                      <a:r>
                        <a:rPr lang="fr-FR" sz="900" b="1" i="0" u="none" strike="noStrike" baseline="0" dirty="0">
                          <a:solidFill>
                            <a:schemeClr val="tx1"/>
                          </a:solidFill>
                          <a:latin typeface="Calibri" panose="020F0502020204030204" pitchFamily="34" charset="0"/>
                        </a:rPr>
                        <a:t>Si le contrat a été souscrit en adhésion démembrée</a:t>
                      </a:r>
                      <a:r>
                        <a:rPr lang="fr-FR" sz="900" b="0" i="0" u="none" strike="noStrike" baseline="0" dirty="0">
                          <a:solidFill>
                            <a:schemeClr val="tx1"/>
                          </a:solidFill>
                          <a:latin typeface="Calibri" panose="020F0502020204030204" pitchFamily="34" charset="0"/>
                        </a:rPr>
                        <a:t>, le changement de Dimension est conditionnée aux dispositions de la convention de démembrement signée à l’adhésion.</a:t>
                      </a:r>
                    </a:p>
                    <a:p>
                      <a:pPr marL="176213" indent="0" algn="just">
                        <a:spcAft>
                          <a:spcPts val="100"/>
                        </a:spcAft>
                        <a:buFont typeface="Arial" panose="020B0604020202020204" pitchFamily="34" charset="0"/>
                        <a:buNone/>
                        <a:tabLst>
                          <a:tab pos="176213" algn="l"/>
                        </a:tabLst>
                      </a:pPr>
                      <a:r>
                        <a:rPr lang="fr-FR" sz="900" b="0" i="0" u="none" strike="noStrike" baseline="0" dirty="0">
                          <a:solidFill>
                            <a:schemeClr val="tx1"/>
                          </a:solidFill>
                          <a:latin typeface="Calibri" panose="020F0502020204030204" pitchFamily="34" charset="0"/>
                        </a:rPr>
                        <a:t>La convention de démembrement standard prévoit que pour cette opération la signature des deux </a:t>
                      </a:r>
                      <a:r>
                        <a:rPr lang="fr-FR" sz="900" b="0" i="0" u="none" strike="noStrike" baseline="0" dirty="0" err="1">
                          <a:solidFill>
                            <a:schemeClr val="tx1"/>
                          </a:solidFill>
                          <a:latin typeface="Calibri" panose="020F0502020204030204" pitchFamily="34" charset="0"/>
                        </a:rPr>
                        <a:t>co</a:t>
                      </a:r>
                      <a:r>
                        <a:rPr lang="fr-FR" sz="900" b="0" i="0" u="none" strike="noStrike" baseline="0" dirty="0">
                          <a:solidFill>
                            <a:schemeClr val="tx1"/>
                          </a:solidFill>
                          <a:latin typeface="Calibri" panose="020F0502020204030204" pitchFamily="34" charset="0"/>
                        </a:rPr>
                        <a:t>-adhérents est requise, puis suite au décès de l’usufruitier, celle du nu-propriétaire.</a:t>
                      </a:r>
                    </a:p>
                    <a:p>
                      <a:pPr marL="171450" indent="-171450" algn="just">
                        <a:spcAft>
                          <a:spcPts val="100"/>
                        </a:spcAft>
                        <a:buFont typeface="Arial" panose="020B0604020202020204" pitchFamily="34" charset="0"/>
                        <a:buChar char="•"/>
                      </a:pPr>
                      <a:r>
                        <a:rPr lang="fr-FR" sz="900" b="0" dirty="0">
                          <a:solidFill>
                            <a:schemeClr val="tx1"/>
                          </a:solidFill>
                          <a:latin typeface="Calibri" panose="020F0502020204030204" pitchFamily="34" charset="0"/>
                        </a:rPr>
                        <a:t>En cas de convention de démembrement spécifique, les clients devront se présenter avec un exemplaire de ce document pour réaliser l’opération.</a:t>
                      </a:r>
                      <a:endParaRPr lang="fr-FR" sz="900" b="0" i="0" u="none" strike="noStrike" baseline="0" dirty="0">
                        <a:solidFill>
                          <a:schemeClr val="tx1"/>
                        </a:solidFill>
                        <a:latin typeface="Calibri" panose="020F0502020204030204" pitchFamily="34" charset="0"/>
                      </a:endParaRPr>
                    </a:p>
                    <a:p>
                      <a:pPr marL="171450" indent="-171450" algn="l">
                        <a:spcAft>
                          <a:spcPts val="100"/>
                        </a:spcAft>
                        <a:buFont typeface="Arial" panose="020B0604020202020204" pitchFamily="34" charset="0"/>
                        <a:buChar char="•"/>
                      </a:pPr>
                      <a:endParaRPr lang="fr-FR" sz="900" b="0" i="0" u="none" strike="noStrike" kern="1200" baseline="0" dirty="0">
                        <a:solidFill>
                          <a:schemeClr val="tx1"/>
                        </a:solidFill>
                        <a:latin typeface="Calibri" panose="020F0502020204030204" pitchFamily="34" charset="0"/>
                        <a:ea typeface="+mn-ea"/>
                        <a:cs typeface="+mn-cs"/>
                      </a:endParaRPr>
                    </a:p>
                    <a:p>
                      <a:pPr marL="171450" indent="-171450" algn="l">
                        <a:spcAft>
                          <a:spcPts val="100"/>
                        </a:spcAft>
                        <a:buFont typeface="Arial" panose="020B0604020202020204" pitchFamily="34" charset="0"/>
                        <a:buChar char="•"/>
                      </a:pPr>
                      <a:endParaRPr lang="fr-FR" sz="900" b="0" i="0" u="none" strike="noStrike" kern="1200" baseline="0" dirty="0">
                        <a:solidFill>
                          <a:schemeClr val="tx1"/>
                        </a:solidFill>
                        <a:latin typeface="Calibri" panose="020F0502020204030204" pitchFamily="34" charset="0"/>
                        <a:ea typeface="+mn-ea"/>
                        <a:cs typeface="+mn-cs"/>
                      </a:endParaRPr>
                    </a:p>
                  </a:txBody>
                  <a:tcPr anchor="ct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539380444"/>
                  </a:ext>
                </a:extLst>
              </a:tr>
              <a:tr h="0">
                <a:tc>
                  <a:txBody>
                    <a:bodyPr/>
                    <a:lstStyle/>
                    <a:p>
                      <a:pPr algn="ctr"/>
                      <a:r>
                        <a:rPr lang="fr-FR" sz="900" b="1" baseline="0" dirty="0">
                          <a:solidFill>
                            <a:schemeClr val="tx1">
                              <a:lumMod val="75000"/>
                            </a:schemeClr>
                          </a:solidFill>
                          <a:latin typeface="Calibri" panose="020F0502020204030204" pitchFamily="34" charset="0"/>
                        </a:rPr>
                        <a:t>CHANGEMENT DE DURÉE</a:t>
                      </a:r>
                    </a:p>
                    <a:p>
                      <a:pPr algn="ctr"/>
                      <a:endParaRPr lang="fr-FR" sz="900" b="1" baseline="0" dirty="0">
                        <a:solidFill>
                          <a:schemeClr val="tx1">
                            <a:lumMod val="75000"/>
                          </a:schemeClr>
                        </a:solidFill>
                        <a:latin typeface="Calibri" panose="020F0502020204030204" pitchFamily="34" charset="0"/>
                      </a:endParaRPr>
                    </a:p>
                  </a:txBody>
                  <a:tcPr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60000"/>
                        <a:lumOff val="40000"/>
                      </a:schemeClr>
                    </a:solidFill>
                  </a:tcPr>
                </a:tc>
                <a:tc>
                  <a:txBody>
                    <a:bodyPr/>
                    <a:lstStyle/>
                    <a:p>
                      <a:pPr marL="0" indent="0" algn="just">
                        <a:spcAft>
                          <a:spcPts val="100"/>
                        </a:spcAft>
                        <a:buFontTx/>
                        <a:buNone/>
                      </a:pPr>
                      <a:r>
                        <a:rPr lang="fr-FR" sz="900" b="0" i="0" u="none" strike="noStrike" baseline="0" dirty="0">
                          <a:solidFill>
                            <a:schemeClr val="tx1"/>
                          </a:solidFill>
                          <a:latin typeface="Calibri" panose="020F0502020204030204" pitchFamily="34" charset="0"/>
                        </a:rPr>
                        <a:t>Possible à tout moment en adhésion simple et en adhésion conjointe .</a:t>
                      </a:r>
                    </a:p>
                    <a:p>
                      <a:pPr marL="171450" indent="-171450" algn="just">
                        <a:spcAft>
                          <a:spcPts val="100"/>
                        </a:spcAft>
                        <a:buFont typeface="Arial" panose="020B0604020202020204" pitchFamily="34" charset="0"/>
                        <a:buChar char="•"/>
                      </a:pPr>
                      <a:r>
                        <a:rPr lang="fr-FR" sz="900" b="1" i="0" u="none" strike="noStrike" baseline="0" dirty="0">
                          <a:solidFill>
                            <a:schemeClr val="tx1"/>
                          </a:solidFill>
                          <a:latin typeface="Calibri" panose="020F0502020204030204" pitchFamily="34" charset="0"/>
                        </a:rPr>
                        <a:t>Si le contrat a été souscrit en adhésion conjointe, </a:t>
                      </a:r>
                      <a:r>
                        <a:rPr lang="fr-FR" sz="900" b="0" i="0" u="none" strike="noStrike" baseline="0" dirty="0">
                          <a:solidFill>
                            <a:schemeClr val="tx1"/>
                          </a:solidFill>
                          <a:latin typeface="Calibri" panose="020F0502020204030204" pitchFamily="34" charset="0"/>
                        </a:rPr>
                        <a:t>la signature des deux </a:t>
                      </a:r>
                      <a:r>
                        <a:rPr lang="fr-FR" sz="900" b="0" i="0" u="none" strike="noStrike" baseline="0" dirty="0" err="1">
                          <a:solidFill>
                            <a:schemeClr val="tx1"/>
                          </a:solidFill>
                          <a:latin typeface="Calibri" panose="020F0502020204030204" pitchFamily="34" charset="0"/>
                        </a:rPr>
                        <a:t>co</a:t>
                      </a:r>
                      <a:r>
                        <a:rPr lang="fr-FR" sz="900" b="0" i="0" u="none" strike="noStrike" baseline="0" dirty="0">
                          <a:solidFill>
                            <a:schemeClr val="tx1"/>
                          </a:solidFill>
                          <a:latin typeface="Calibri" panose="020F0502020204030204" pitchFamily="34" charset="0"/>
                        </a:rPr>
                        <a:t>-adhérents est requise, puis au premier décès, celle du </a:t>
                      </a:r>
                      <a:r>
                        <a:rPr lang="fr-FR" sz="900" b="0" i="0" u="none" strike="noStrike" baseline="0" dirty="0" err="1">
                          <a:solidFill>
                            <a:schemeClr val="tx1"/>
                          </a:solidFill>
                          <a:latin typeface="Calibri" panose="020F0502020204030204" pitchFamily="34" charset="0"/>
                        </a:rPr>
                        <a:t>co</a:t>
                      </a:r>
                      <a:r>
                        <a:rPr lang="fr-FR" sz="900" b="0" i="0" u="none" strike="noStrike" baseline="0" dirty="0">
                          <a:solidFill>
                            <a:schemeClr val="tx1"/>
                          </a:solidFill>
                          <a:latin typeface="Calibri" panose="020F0502020204030204" pitchFamily="34" charset="0"/>
                        </a:rPr>
                        <a:t>-adhérent survivant,</a:t>
                      </a:r>
                    </a:p>
                    <a:p>
                      <a:pPr marL="171450" indent="-171450" algn="just">
                        <a:spcAft>
                          <a:spcPts val="100"/>
                        </a:spcAft>
                        <a:buFont typeface="Arial" panose="020B0604020202020204" pitchFamily="34" charset="0"/>
                        <a:buChar char="•"/>
                      </a:pPr>
                      <a:r>
                        <a:rPr lang="fr-FR" sz="900" b="1" i="0" u="none" strike="noStrike" baseline="0" dirty="0">
                          <a:solidFill>
                            <a:schemeClr val="tx1"/>
                          </a:solidFill>
                          <a:latin typeface="Calibri" panose="020F0502020204030204" pitchFamily="34" charset="0"/>
                        </a:rPr>
                        <a:t>Si le contrat a été souscrit en adhésion démembrée</a:t>
                      </a:r>
                      <a:r>
                        <a:rPr lang="fr-FR" sz="900" b="0" i="0" u="none" strike="noStrike" baseline="0" dirty="0">
                          <a:solidFill>
                            <a:schemeClr val="tx1"/>
                          </a:solidFill>
                          <a:latin typeface="Calibri" panose="020F0502020204030204" pitchFamily="34" charset="0"/>
                        </a:rPr>
                        <a:t>, l’avenant de durée est conditionné aux dispositions de la convention de démembrement signée à l’adhésion.</a:t>
                      </a:r>
                    </a:p>
                    <a:p>
                      <a:pPr marL="176213" indent="0" algn="just">
                        <a:spcAft>
                          <a:spcPts val="100"/>
                        </a:spcAft>
                        <a:buFont typeface="Arial" panose="020B0604020202020204" pitchFamily="34" charset="0"/>
                        <a:buNone/>
                      </a:pPr>
                      <a:r>
                        <a:rPr lang="fr-FR" sz="900" b="0" i="0" u="none" strike="noStrike" baseline="0" dirty="0">
                          <a:solidFill>
                            <a:schemeClr val="tx1"/>
                          </a:solidFill>
                          <a:latin typeface="Calibri" panose="020F0502020204030204" pitchFamily="34" charset="0"/>
                        </a:rPr>
                        <a:t>La convention de démembrement standard prévoit que pour cette opération la signature des deux </a:t>
                      </a:r>
                      <a:r>
                        <a:rPr lang="fr-FR" sz="900" b="0" i="0" u="none" strike="noStrike" baseline="0" dirty="0" err="1">
                          <a:solidFill>
                            <a:schemeClr val="tx1"/>
                          </a:solidFill>
                          <a:latin typeface="Calibri" panose="020F0502020204030204" pitchFamily="34" charset="0"/>
                        </a:rPr>
                        <a:t>co</a:t>
                      </a:r>
                      <a:r>
                        <a:rPr lang="fr-FR" sz="900" b="0" i="0" u="none" strike="noStrike" baseline="0" dirty="0">
                          <a:solidFill>
                            <a:schemeClr val="tx1"/>
                          </a:solidFill>
                          <a:latin typeface="Calibri" panose="020F0502020204030204" pitchFamily="34" charset="0"/>
                        </a:rPr>
                        <a:t>-adhérents est requise, puis suite au décès de l’usufruitier, celle du nu-propriétaire.</a:t>
                      </a:r>
                    </a:p>
                    <a:p>
                      <a:pPr marL="171450" marR="0" lvl="0" indent="-171450" algn="just" defTabSz="914400" rtl="0" eaLnBrk="1" fontAlgn="auto" latinLnBrk="0" hangingPunct="1">
                        <a:lnSpc>
                          <a:spcPct val="100000"/>
                        </a:lnSpc>
                        <a:spcBef>
                          <a:spcPts val="0"/>
                        </a:spcBef>
                        <a:spcAft>
                          <a:spcPts val="100"/>
                        </a:spcAft>
                        <a:buClrTx/>
                        <a:buSzTx/>
                        <a:buFont typeface="Arial" panose="020B0604020202020204" pitchFamily="34" charset="0"/>
                        <a:buChar char="•"/>
                        <a:tabLst/>
                        <a:defRPr/>
                      </a:pPr>
                      <a:r>
                        <a:rPr lang="fr-FR" sz="900" b="0" dirty="0">
                          <a:solidFill>
                            <a:schemeClr val="tx1"/>
                          </a:solidFill>
                          <a:latin typeface="Calibri" panose="020F0502020204030204" pitchFamily="34" charset="0"/>
                        </a:rPr>
                        <a:t>En cas de convention de démembrement spécifique, les clients devront se présenter avec un exemplaire du document pour réaliser l’opération.</a:t>
                      </a:r>
                    </a:p>
                    <a:p>
                      <a:pPr marL="171450" indent="-171450" algn="l">
                        <a:spcAft>
                          <a:spcPts val="100"/>
                        </a:spcAft>
                        <a:buFont typeface="Arial" panose="020B0604020202020204" pitchFamily="34" charset="0"/>
                        <a:buChar char="•"/>
                      </a:pPr>
                      <a:endParaRPr lang="fr-FR" sz="900" b="0" i="0" u="none" strike="noStrike" kern="1200" baseline="0" dirty="0">
                        <a:solidFill>
                          <a:schemeClr val="tx1"/>
                        </a:solidFill>
                        <a:latin typeface="Calibri" panose="020F0502020204030204" pitchFamily="34" charset="0"/>
                        <a:ea typeface="+mn-ea"/>
                        <a:cs typeface="+mn-cs"/>
                      </a:endParaRPr>
                    </a:p>
                  </a:txBody>
                  <a:tcPr anchor="ct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505740093"/>
                  </a:ext>
                </a:extLst>
              </a:tr>
              <a:tr h="0">
                <a:tc>
                  <a:txBody>
                    <a:bodyPr/>
                    <a:lstStyle/>
                    <a:p>
                      <a:pPr algn="ctr"/>
                      <a:r>
                        <a:rPr lang="fr-FR" sz="900" b="1" baseline="0" dirty="0">
                          <a:solidFill>
                            <a:schemeClr val="tx1">
                              <a:lumMod val="75000"/>
                            </a:schemeClr>
                          </a:solidFill>
                          <a:latin typeface="Calibri" panose="020F0502020204030204" pitchFamily="34" charset="0"/>
                        </a:rPr>
                        <a:t>CLAUSE BENEFICIAIRE</a:t>
                      </a:r>
                    </a:p>
                  </a:txBody>
                  <a:tcPr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60000"/>
                        <a:lumOff val="40000"/>
                      </a:schemeClr>
                    </a:solidFill>
                  </a:tcPr>
                </a:tc>
                <a:tc>
                  <a:txBody>
                    <a:bodyPr/>
                    <a:lstStyle/>
                    <a:p>
                      <a:pPr marL="0" indent="0" algn="l">
                        <a:spcAft>
                          <a:spcPts val="100"/>
                        </a:spcAft>
                        <a:buFontTx/>
                        <a:buNone/>
                      </a:pPr>
                      <a:r>
                        <a:rPr lang="fr-FR" sz="900" b="0" i="0" u="none" strike="noStrike" baseline="0" dirty="0">
                          <a:solidFill>
                            <a:schemeClr val="tx1"/>
                          </a:solidFill>
                          <a:latin typeface="Calibri" panose="020F0502020204030204" pitchFamily="34" charset="0"/>
                        </a:rPr>
                        <a:t>La </a:t>
                      </a:r>
                      <a:r>
                        <a:rPr lang="fr-FR" sz="900" b="0" i="0" u="none" strike="noStrike" kern="1200" baseline="0" dirty="0">
                          <a:solidFill>
                            <a:schemeClr val="tx1"/>
                          </a:solidFill>
                          <a:latin typeface="Calibri" panose="020F0502020204030204" pitchFamily="34" charset="0"/>
                          <a:ea typeface="+mn-ea"/>
                          <a:cs typeface="+mn-cs"/>
                        </a:rPr>
                        <a:t>clause bénéficiaire est au libre </a:t>
                      </a:r>
                      <a:r>
                        <a:rPr lang="fr-FR" sz="900" b="0" i="0" u="none" strike="noStrike" baseline="0" dirty="0">
                          <a:solidFill>
                            <a:schemeClr val="tx1"/>
                          </a:solidFill>
                          <a:latin typeface="Calibri" panose="020F0502020204030204" pitchFamily="34" charset="0"/>
                        </a:rPr>
                        <a:t>choix de l’adhérent.</a:t>
                      </a:r>
                      <a:endParaRPr lang="fr-FR" sz="900" b="1" i="0" u="none" strike="sngStrike" baseline="0" dirty="0">
                        <a:solidFill>
                          <a:srgbClr val="FF0000"/>
                        </a:solidFill>
                        <a:latin typeface="Calibri" panose="020F0502020204030204" pitchFamily="34" charset="0"/>
                      </a:endParaRPr>
                    </a:p>
                    <a:p>
                      <a:pPr marL="171450" indent="-171450" algn="l">
                        <a:spcAft>
                          <a:spcPts val="100"/>
                        </a:spcAft>
                        <a:buFont typeface="Arial" panose="020B0604020202020204" pitchFamily="34" charset="0"/>
                        <a:buChar char="•"/>
                      </a:pPr>
                      <a:r>
                        <a:rPr lang="fr-FR" sz="900" b="1" dirty="0">
                          <a:solidFill>
                            <a:schemeClr val="tx1"/>
                          </a:solidFill>
                          <a:latin typeface="Calibri" panose="020F0502020204030204" pitchFamily="34" charset="0"/>
                        </a:rPr>
                        <a:t>Si le contrat a été souscrit en </a:t>
                      </a:r>
                      <a:r>
                        <a:rPr lang="fr-FR" sz="900" b="0" i="0" u="none" strike="noStrike" kern="1200" baseline="0" dirty="0">
                          <a:solidFill>
                            <a:schemeClr val="tx1"/>
                          </a:solidFill>
                          <a:latin typeface="Calibri" panose="020F0502020204030204" pitchFamily="34" charset="0"/>
                          <a:ea typeface="+mn-ea"/>
                          <a:cs typeface="+mn-cs"/>
                        </a:rPr>
                        <a:t> </a:t>
                      </a:r>
                      <a:r>
                        <a:rPr lang="fr-FR" sz="900" b="1" i="0" u="none" strike="noStrike" kern="1200" baseline="0" dirty="0">
                          <a:solidFill>
                            <a:schemeClr val="tx1"/>
                          </a:solidFill>
                          <a:latin typeface="Calibri" panose="020F0502020204030204" pitchFamily="34" charset="0"/>
                          <a:ea typeface="+mn-ea"/>
                          <a:cs typeface="+mn-cs"/>
                        </a:rPr>
                        <a:t>adhésion simple </a:t>
                      </a:r>
                      <a:r>
                        <a:rPr lang="fr-FR" sz="900" b="0" i="0" u="none" strike="noStrike" kern="1200" baseline="0" dirty="0">
                          <a:solidFill>
                            <a:schemeClr val="tx1"/>
                          </a:solidFill>
                          <a:latin typeface="Calibri" panose="020F0502020204030204" pitchFamily="34" charset="0"/>
                          <a:ea typeface="+mn-ea"/>
                          <a:cs typeface="+mn-cs"/>
                        </a:rPr>
                        <a:t>: possible à tout moment,</a:t>
                      </a:r>
                    </a:p>
                    <a:p>
                      <a:pPr marL="171450" indent="-171450" algn="l">
                        <a:spcAft>
                          <a:spcPts val="100"/>
                        </a:spcAft>
                        <a:buFont typeface="Arial" panose="020B0604020202020204" pitchFamily="34" charset="0"/>
                        <a:buChar char="•"/>
                      </a:pPr>
                      <a:r>
                        <a:rPr lang="fr-FR" sz="900" b="1" dirty="0">
                          <a:solidFill>
                            <a:schemeClr val="tx1"/>
                          </a:solidFill>
                          <a:latin typeface="Calibri" panose="020F0502020204030204" pitchFamily="34" charset="0"/>
                        </a:rPr>
                        <a:t>Si le contrat a été souscrit en adhésion conjointe : </a:t>
                      </a:r>
                      <a:r>
                        <a:rPr lang="fr-FR" sz="900" b="0" dirty="0">
                          <a:solidFill>
                            <a:schemeClr val="tx1"/>
                          </a:solidFill>
                          <a:latin typeface="Calibri" panose="020F0502020204030204" pitchFamily="34" charset="0"/>
                        </a:rPr>
                        <a:t>possible à tout moment</a:t>
                      </a:r>
                      <a:r>
                        <a:rPr lang="fr-FR" sz="900" b="1" dirty="0">
                          <a:solidFill>
                            <a:schemeClr val="tx1"/>
                          </a:solidFill>
                          <a:latin typeface="Calibri" panose="020F0502020204030204" pitchFamily="34" charset="0"/>
                        </a:rPr>
                        <a:t>, </a:t>
                      </a:r>
                      <a:r>
                        <a:rPr lang="fr-FR" sz="900" b="0" i="0" u="none" strike="noStrike" kern="1200" baseline="0" dirty="0">
                          <a:solidFill>
                            <a:schemeClr val="tx1"/>
                          </a:solidFill>
                          <a:latin typeface="Calibri" panose="020F0502020204030204" pitchFamily="34" charset="0"/>
                          <a:ea typeface="+mn-ea"/>
                          <a:cs typeface="+mn-cs"/>
                        </a:rPr>
                        <a:t>la signature des deux </a:t>
                      </a:r>
                      <a:r>
                        <a:rPr lang="fr-FR" sz="900" b="0" i="0" u="none" strike="noStrike" kern="1200" baseline="0" dirty="0" err="1">
                          <a:solidFill>
                            <a:schemeClr val="tx1"/>
                          </a:solidFill>
                          <a:latin typeface="Calibri" panose="020F0502020204030204" pitchFamily="34" charset="0"/>
                          <a:ea typeface="+mn-ea"/>
                          <a:cs typeface="+mn-cs"/>
                        </a:rPr>
                        <a:t>co</a:t>
                      </a:r>
                      <a:r>
                        <a:rPr lang="fr-FR" sz="900" b="0" i="0" u="none" strike="noStrike" kern="1200" baseline="0" dirty="0">
                          <a:solidFill>
                            <a:schemeClr val="tx1"/>
                          </a:solidFill>
                          <a:latin typeface="Calibri" panose="020F0502020204030204" pitchFamily="34" charset="0"/>
                          <a:ea typeface="+mn-ea"/>
                          <a:cs typeface="+mn-cs"/>
                        </a:rPr>
                        <a:t>-adhérents est requise,</a:t>
                      </a:r>
                    </a:p>
                    <a:p>
                      <a:pPr marL="171450" indent="-171450" algn="l">
                        <a:spcAft>
                          <a:spcPts val="100"/>
                        </a:spcAft>
                        <a:buFont typeface="Arial" panose="020B0604020202020204" pitchFamily="34" charset="0"/>
                        <a:buChar char="•"/>
                      </a:pPr>
                      <a:r>
                        <a:rPr lang="fr-FR" sz="900" b="1" dirty="0">
                          <a:solidFill>
                            <a:schemeClr val="tx1"/>
                          </a:solidFill>
                          <a:latin typeface="Calibri" panose="020F0502020204030204" pitchFamily="34" charset="0"/>
                        </a:rPr>
                        <a:t>Si le contrat a été souscrit en </a:t>
                      </a:r>
                      <a:r>
                        <a:rPr lang="fr-FR" sz="900" b="1" i="0" u="none" strike="noStrike" kern="1200" baseline="0" dirty="0">
                          <a:solidFill>
                            <a:schemeClr val="tx1"/>
                          </a:solidFill>
                          <a:latin typeface="Calibri" panose="020F0502020204030204" pitchFamily="34" charset="0"/>
                          <a:ea typeface="+mn-ea"/>
                          <a:cs typeface="+mn-cs"/>
                        </a:rPr>
                        <a:t>adhésion démembrée </a:t>
                      </a:r>
                      <a:r>
                        <a:rPr lang="fr-FR" sz="900" b="0" i="0" u="none" strike="noStrike" kern="1200" baseline="0" dirty="0">
                          <a:solidFill>
                            <a:schemeClr val="tx1"/>
                          </a:solidFill>
                          <a:latin typeface="Calibri" panose="020F0502020204030204" pitchFamily="34" charset="0"/>
                          <a:ea typeface="+mn-ea"/>
                          <a:cs typeface="+mn-cs"/>
                        </a:rPr>
                        <a:t>: soumis aux dispositions de la convention de démembrement signée à l’adhésion.</a:t>
                      </a:r>
                    </a:p>
                  </a:txBody>
                  <a:tcPr anchor="ct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597866811"/>
                  </a:ext>
                </a:extLst>
              </a:tr>
              <a:tr h="1642512">
                <a:tc>
                  <a:txBody>
                    <a:bodyPr/>
                    <a:lstStyle/>
                    <a:p>
                      <a:pPr algn="ctr"/>
                      <a:r>
                        <a:rPr lang="fr-FR" sz="900" b="1" baseline="0" dirty="0">
                          <a:solidFill>
                            <a:schemeClr val="tx1">
                              <a:lumMod val="75000"/>
                            </a:schemeClr>
                          </a:solidFill>
                          <a:latin typeface="Calibri" panose="020F0502020204030204" pitchFamily="34" charset="0"/>
                        </a:rPr>
                        <a:t>L’ARBITRAGE</a:t>
                      </a:r>
                    </a:p>
                  </a:txBody>
                  <a:tcPr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60000"/>
                        <a:lumOff val="40000"/>
                      </a:schemeClr>
                    </a:solidFill>
                  </a:tcPr>
                </a:tc>
                <a:tc>
                  <a:txBody>
                    <a:bodyPr/>
                    <a:lstStyle/>
                    <a:p>
                      <a:pPr marL="0" marR="0" indent="0" algn="just" defTabSz="914400" rtl="0" eaLnBrk="1" fontAlgn="auto" latinLnBrk="0" hangingPunct="1">
                        <a:lnSpc>
                          <a:spcPct val="100000"/>
                        </a:lnSpc>
                        <a:spcBef>
                          <a:spcPts val="0"/>
                        </a:spcBef>
                        <a:spcAft>
                          <a:spcPts val="100"/>
                        </a:spcAft>
                        <a:buClrTx/>
                        <a:buSzTx/>
                        <a:buFontTx/>
                        <a:buNone/>
                        <a:tabLst/>
                        <a:defRPr/>
                      </a:pPr>
                      <a:r>
                        <a:rPr lang="fr-FR" sz="900" dirty="0">
                          <a:solidFill>
                            <a:srgbClr val="404040"/>
                          </a:solidFill>
                          <a:latin typeface="Calibri" panose="020F0502020204030204" pitchFamily="34" charset="0"/>
                          <a:ea typeface="+mn-ea"/>
                          <a:cs typeface="Times New Roman"/>
                        </a:rPr>
                        <a:t>Possible à tout moment </a:t>
                      </a:r>
                      <a:r>
                        <a:rPr lang="fr-FR" sz="900" b="0" dirty="0">
                          <a:solidFill>
                            <a:srgbClr val="404040"/>
                          </a:solidFill>
                          <a:latin typeface="Calibri" panose="020F0502020204030204" pitchFamily="34" charset="0"/>
                          <a:ea typeface="+mn-ea"/>
                          <a:cs typeface="Times New Roman"/>
                        </a:rPr>
                        <a:t>si le contrat a été souscrit en adhésion simple et en adhésion conjointe.</a:t>
                      </a:r>
                    </a:p>
                    <a:p>
                      <a:pPr marL="171450" indent="-171450" algn="just">
                        <a:spcBef>
                          <a:spcPts val="300"/>
                        </a:spcBef>
                        <a:spcAft>
                          <a:spcPts val="300"/>
                        </a:spcAft>
                        <a:buFont typeface="Wingdings" panose="05000000000000000000" pitchFamily="2" charset="2"/>
                        <a:buChar char="§"/>
                      </a:pPr>
                      <a:r>
                        <a:rPr lang="fr-FR" sz="900" b="1" dirty="0">
                          <a:solidFill>
                            <a:srgbClr val="7B073B"/>
                          </a:solidFill>
                          <a:latin typeface="Calibri" panose="020F0502020204030204" pitchFamily="34" charset="0"/>
                          <a:ea typeface="+mn-ea"/>
                          <a:cs typeface="Times New Roman"/>
                        </a:rPr>
                        <a:t>Dimension Liberté</a:t>
                      </a:r>
                      <a:r>
                        <a:rPr lang="fr-FR" sz="900" dirty="0">
                          <a:solidFill>
                            <a:srgbClr val="404040"/>
                          </a:solidFill>
                          <a:latin typeface="Calibri" panose="020F0502020204030204" pitchFamily="34" charset="0"/>
                          <a:ea typeface="+mn-ea"/>
                          <a:cs typeface="Times New Roman"/>
                        </a:rPr>
                        <a:t> : Le(s) client(s) </a:t>
                      </a:r>
                      <a:r>
                        <a:rPr lang="fr-FR" sz="900" dirty="0">
                          <a:latin typeface="Calibri" panose="020F0502020204030204" pitchFamily="34" charset="0"/>
                          <a:ea typeface="+mn-ea"/>
                          <a:cs typeface="Times New Roman"/>
                        </a:rPr>
                        <a:t>choisit (c</a:t>
                      </a:r>
                      <a:r>
                        <a:rPr lang="fr-FR" sz="900" dirty="0">
                          <a:solidFill>
                            <a:srgbClr val="404040"/>
                          </a:solidFill>
                          <a:latin typeface="Calibri" panose="020F0502020204030204" pitchFamily="34" charset="0"/>
                          <a:ea typeface="+mn-ea"/>
                          <a:cs typeface="Times New Roman"/>
                        </a:rPr>
                        <a:t>hoisissent) librement les supports à arbitrer ainsi que la ventilation souhaitée, </a:t>
                      </a:r>
                    </a:p>
                    <a:p>
                      <a:pPr marL="171450" indent="-171450" algn="just">
                        <a:buFont typeface="Wingdings" panose="05000000000000000000" pitchFamily="2" charset="2"/>
                        <a:buChar char="§"/>
                      </a:pPr>
                      <a:r>
                        <a:rPr lang="fr-FR" sz="900" b="1" dirty="0">
                          <a:solidFill>
                            <a:srgbClr val="7B073B"/>
                          </a:solidFill>
                          <a:latin typeface="Calibri" panose="020F0502020204030204" pitchFamily="34" charset="0"/>
                          <a:ea typeface="+mn-ea"/>
                          <a:cs typeface="Times New Roman"/>
                        </a:rPr>
                        <a:t>Dimension Garantie</a:t>
                      </a:r>
                      <a:r>
                        <a:rPr lang="fr-FR" sz="900" dirty="0">
                          <a:solidFill>
                            <a:srgbClr val="7B073B"/>
                          </a:solidFill>
                          <a:latin typeface="Calibri" panose="020F0502020204030204" pitchFamily="34" charset="0"/>
                          <a:ea typeface="+mn-ea"/>
                          <a:cs typeface="Times New Roman"/>
                        </a:rPr>
                        <a:t> </a:t>
                      </a:r>
                      <a:r>
                        <a:rPr lang="fr-FR" sz="900" dirty="0">
                          <a:solidFill>
                            <a:srgbClr val="404040"/>
                          </a:solidFill>
                          <a:latin typeface="Calibri" panose="020F0502020204030204" pitchFamily="34" charset="0"/>
                          <a:ea typeface="+mn-ea"/>
                          <a:cs typeface="Times New Roman"/>
                        </a:rPr>
                        <a:t>: Les opérations d'arbitrage ne portent que sur la part libre,</a:t>
                      </a:r>
                    </a:p>
                    <a:p>
                      <a:pPr marL="171450" indent="-171450" algn="just">
                        <a:spcAft>
                          <a:spcPts val="0"/>
                        </a:spcAft>
                        <a:buFont typeface="Wingdings" panose="05000000000000000000" pitchFamily="2" charset="2"/>
                        <a:buChar char="§"/>
                      </a:pPr>
                      <a:r>
                        <a:rPr lang="fr-FR" sz="900" b="1" i="0" u="none" strike="noStrike" kern="1200" baseline="0" dirty="0">
                          <a:solidFill>
                            <a:srgbClr val="83073F"/>
                          </a:solidFill>
                          <a:latin typeface="Calibri" panose="020F0502020204030204" pitchFamily="34" charset="0"/>
                          <a:ea typeface="+mn-ea"/>
                          <a:cs typeface="+mn-cs"/>
                        </a:rPr>
                        <a:t>Dimension HORIZON : </a:t>
                      </a:r>
                      <a:r>
                        <a:rPr lang="fr-FR" sz="900" b="0" i="0" u="none" strike="noStrike" baseline="0" dirty="0">
                          <a:solidFill>
                            <a:schemeClr val="tx1">
                              <a:lumMod val="75000"/>
                            </a:schemeClr>
                          </a:solidFill>
                          <a:latin typeface="Calibri" panose="020F0502020204030204" pitchFamily="34" charset="0"/>
                        </a:rPr>
                        <a:t>Mode de gestion évolutif (pilotage par l’assureur) pour les adhésions avant 06 /01/ 2020</a:t>
                      </a:r>
                      <a:endParaRPr lang="fr-FR" sz="200" b="0" i="0" u="none" strike="noStrike" baseline="0" dirty="0">
                        <a:solidFill>
                          <a:schemeClr val="tx1">
                            <a:lumMod val="75000"/>
                          </a:schemeClr>
                        </a:solidFill>
                        <a:latin typeface="Calibri" panose="020F0502020204030204" pitchFamily="34" charset="0"/>
                      </a:endParaRPr>
                    </a:p>
                    <a:p>
                      <a:pPr marL="0" indent="0" algn="just">
                        <a:buFont typeface="Wingdings" panose="05000000000000000000" pitchFamily="2" charset="2"/>
                        <a:buNone/>
                      </a:pPr>
                      <a:endParaRPr lang="fr-FR" sz="900" b="0" i="0" u="none" strike="noStrike" baseline="0" dirty="0">
                        <a:solidFill>
                          <a:schemeClr val="tx1">
                            <a:lumMod val="75000"/>
                          </a:schemeClr>
                        </a:solidFill>
                        <a:highlight>
                          <a:srgbClr val="FFFF00"/>
                        </a:highlight>
                        <a:latin typeface="Calibri" panose="020F0502020204030204" pitchFamily="34" charset="0"/>
                        <a:ea typeface="+mn-ea"/>
                        <a:cs typeface="+mn-cs"/>
                      </a:endParaRPr>
                    </a:p>
                    <a:p>
                      <a:pPr marL="171450" indent="-171450" algn="just">
                        <a:buFont typeface="Wingdings" panose="05000000000000000000" pitchFamily="2" charset="2"/>
                        <a:buChar char="§"/>
                      </a:pPr>
                      <a:r>
                        <a:rPr lang="fr-FR" sz="900" b="1" i="0" u="none" strike="noStrike" baseline="0" dirty="0">
                          <a:solidFill>
                            <a:schemeClr val="tx2"/>
                          </a:solidFill>
                          <a:latin typeface="Calibri" panose="020F0502020204030204" pitchFamily="34" charset="0"/>
                          <a:ea typeface="+mn-ea"/>
                          <a:cs typeface="+mn-cs"/>
                        </a:rPr>
                        <a:t>Gestion sous Mandat</a:t>
                      </a:r>
                      <a:r>
                        <a:rPr lang="fr-FR" sz="900" b="0" i="0" u="none" strike="noStrike" baseline="0" dirty="0">
                          <a:solidFill>
                            <a:schemeClr val="tx1">
                              <a:lumMod val="75000"/>
                            </a:schemeClr>
                          </a:solidFill>
                          <a:latin typeface="Calibri" panose="020F0502020204030204" pitchFamily="34" charset="0"/>
                          <a:ea typeface="+mn-ea"/>
                          <a:cs typeface="+mn-cs"/>
                        </a:rPr>
                        <a:t>: Le client peut confier la gestion de son contrat à des experts. En parallèle de da partie sous orientation de gestion, le client a accès au support en euros, aux supports temporaires et aux supports croissance.</a:t>
                      </a:r>
                      <a:endParaRPr lang="fr-FR" sz="900" dirty="0">
                        <a:solidFill>
                          <a:srgbClr val="404040"/>
                        </a:solidFill>
                        <a:latin typeface="Calibri" panose="020F0502020204030204" pitchFamily="34" charset="0"/>
                        <a:ea typeface="+mn-ea"/>
                        <a:cs typeface="Times New Roman"/>
                      </a:endParaRPr>
                    </a:p>
                    <a:p>
                      <a:pPr marL="0" marR="0" indent="0" algn="just" defTabSz="914400" rtl="0" eaLnBrk="1" fontAlgn="auto" latinLnBrk="0" hangingPunct="1">
                        <a:lnSpc>
                          <a:spcPct val="100000"/>
                        </a:lnSpc>
                        <a:spcBef>
                          <a:spcPts val="0"/>
                        </a:spcBef>
                        <a:spcAft>
                          <a:spcPts val="100"/>
                        </a:spcAft>
                        <a:buClrTx/>
                        <a:buSzTx/>
                        <a:buFontTx/>
                        <a:buNone/>
                        <a:tabLst/>
                        <a:defRPr/>
                      </a:pPr>
                      <a:endParaRPr lang="fr-FR" sz="300" dirty="0">
                        <a:solidFill>
                          <a:srgbClr val="404040"/>
                        </a:solidFill>
                        <a:latin typeface="Calibri" panose="020F0502020204030204" pitchFamily="34" charset="0"/>
                        <a:ea typeface="+mn-ea"/>
                        <a:cs typeface="Times New Roman"/>
                      </a:endParaRPr>
                    </a:p>
                    <a:p>
                      <a:pPr marL="0" marR="0" indent="0" algn="just" defTabSz="914400" rtl="0" eaLnBrk="1" fontAlgn="auto" latinLnBrk="0" hangingPunct="1">
                        <a:lnSpc>
                          <a:spcPct val="100000"/>
                        </a:lnSpc>
                        <a:spcBef>
                          <a:spcPts val="0"/>
                        </a:spcBef>
                        <a:spcAft>
                          <a:spcPts val="100"/>
                        </a:spcAft>
                        <a:buClrTx/>
                        <a:buSzTx/>
                        <a:buFontTx/>
                        <a:buNone/>
                        <a:tabLst/>
                        <a:defRPr/>
                      </a:pPr>
                      <a:r>
                        <a:rPr lang="fr-FR" sz="900" b="1" dirty="0">
                          <a:solidFill>
                            <a:srgbClr val="404040"/>
                          </a:solidFill>
                          <a:latin typeface="Calibri" panose="020F0502020204030204" pitchFamily="34" charset="0"/>
                          <a:ea typeface="+mn-ea"/>
                          <a:cs typeface="Times New Roman"/>
                        </a:rPr>
                        <a:t>Si le contrat a été souscrit en adhésion démembrée : </a:t>
                      </a:r>
                      <a:r>
                        <a:rPr lang="fr-FR" sz="900" b="0" dirty="0">
                          <a:solidFill>
                            <a:srgbClr val="404040"/>
                          </a:solidFill>
                          <a:latin typeface="Calibri" panose="020F0502020204030204" pitchFamily="34" charset="0"/>
                          <a:ea typeface="+mn-ea"/>
                          <a:cs typeface="Times New Roman"/>
                        </a:rPr>
                        <a:t>les arbitrages sont conditionnés aux dispositions de la convention de démembrement standard ou spécifique signée à l’adhésion</a:t>
                      </a:r>
                      <a:r>
                        <a:rPr lang="fr-FR" sz="900" b="1" dirty="0">
                          <a:solidFill>
                            <a:srgbClr val="404040"/>
                          </a:solidFill>
                          <a:latin typeface="Calibri" panose="020F0502020204030204" pitchFamily="34" charset="0"/>
                          <a:ea typeface="+mn-ea"/>
                          <a:cs typeface="Times New Roman"/>
                        </a:rPr>
                        <a:t>. </a:t>
                      </a:r>
                    </a:p>
                    <a:p>
                      <a:pPr marL="0" marR="0" indent="0" algn="just" defTabSz="914400" rtl="0" eaLnBrk="1" fontAlgn="auto" latinLnBrk="0" hangingPunct="1">
                        <a:lnSpc>
                          <a:spcPct val="100000"/>
                        </a:lnSpc>
                        <a:spcBef>
                          <a:spcPts val="0"/>
                        </a:spcBef>
                        <a:spcAft>
                          <a:spcPts val="100"/>
                        </a:spcAft>
                        <a:buClrTx/>
                        <a:buSzTx/>
                        <a:buFontTx/>
                        <a:buNone/>
                        <a:tabLst/>
                        <a:defRPr/>
                      </a:pPr>
                      <a:endParaRPr lang="fr-FR" sz="900" dirty="0">
                        <a:solidFill>
                          <a:srgbClr val="404040"/>
                        </a:solidFill>
                        <a:latin typeface="Calibri" panose="020F0502020204030204" pitchFamily="34" charset="0"/>
                        <a:ea typeface="+mn-ea"/>
                        <a:cs typeface="Times New Roman"/>
                      </a:endParaRPr>
                    </a:p>
                    <a:p>
                      <a:pPr marL="0" marR="0" indent="0" algn="l" defTabSz="914400" rtl="0" eaLnBrk="1" fontAlgn="auto" latinLnBrk="0" hangingPunct="1">
                        <a:lnSpc>
                          <a:spcPct val="100000"/>
                        </a:lnSpc>
                        <a:spcBef>
                          <a:spcPts val="0"/>
                        </a:spcBef>
                        <a:spcAft>
                          <a:spcPts val="100"/>
                        </a:spcAft>
                        <a:buClrTx/>
                        <a:buSzTx/>
                        <a:buFontTx/>
                        <a:buNone/>
                        <a:tabLst/>
                        <a:defRPr/>
                      </a:pPr>
                      <a:endParaRPr lang="fr-FR" sz="900" dirty="0">
                        <a:solidFill>
                          <a:srgbClr val="404040"/>
                        </a:solidFill>
                        <a:latin typeface="Calibri" panose="020F0502020204030204" pitchFamily="34" charset="0"/>
                        <a:ea typeface="+mn-ea"/>
                        <a:cs typeface="Times New Roman"/>
                      </a:endParaRPr>
                    </a:p>
                    <a:p>
                      <a:pPr marL="0" marR="0" indent="0" algn="l" defTabSz="914400" rtl="0" eaLnBrk="1" fontAlgn="auto" latinLnBrk="0" hangingPunct="1">
                        <a:lnSpc>
                          <a:spcPct val="100000"/>
                        </a:lnSpc>
                        <a:spcBef>
                          <a:spcPts val="0"/>
                        </a:spcBef>
                        <a:spcAft>
                          <a:spcPts val="100"/>
                        </a:spcAft>
                        <a:buClrTx/>
                        <a:buSzTx/>
                        <a:buFontTx/>
                        <a:buNone/>
                        <a:tabLst/>
                        <a:defRPr/>
                      </a:pPr>
                      <a:endParaRPr lang="fr-FR" sz="900" dirty="0">
                        <a:solidFill>
                          <a:srgbClr val="404040"/>
                        </a:solidFill>
                        <a:latin typeface="Calibri" panose="020F0502020204030204" pitchFamily="34" charset="0"/>
                        <a:ea typeface="+mn-ea"/>
                        <a:cs typeface="Times New Roman"/>
                      </a:endParaRPr>
                    </a:p>
                  </a:txBody>
                  <a:tcPr anchor="ct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679410769"/>
                  </a:ext>
                </a:extLst>
              </a:tr>
            </a:tbl>
          </a:graphicData>
        </a:graphic>
      </p:graphicFrame>
      <p:grpSp>
        <p:nvGrpSpPr>
          <p:cNvPr id="11" name="Groupe 10">
            <a:extLst>
              <a:ext uri="{FF2B5EF4-FFF2-40B4-BE49-F238E27FC236}">
                <a16:creationId xmlns:a16="http://schemas.microsoft.com/office/drawing/2014/main" id="{6D738125-D018-408B-949D-2046FD1616AB}"/>
              </a:ext>
            </a:extLst>
          </p:cNvPr>
          <p:cNvGrpSpPr/>
          <p:nvPr/>
        </p:nvGrpSpPr>
        <p:grpSpPr>
          <a:xfrm>
            <a:off x="6570464" y="9723459"/>
            <a:ext cx="604344" cy="591917"/>
            <a:chOff x="6570464" y="9075387"/>
            <a:chExt cx="604344" cy="591917"/>
          </a:xfrm>
        </p:grpSpPr>
        <p:pic>
          <p:nvPicPr>
            <p:cNvPr id="12" name="Image 11">
              <a:hlinkClick r:id="rId3" action="ppaction://hlinksldjump" tooltip="Retourner au sommaire"/>
              <a:extLst>
                <a:ext uri="{FF2B5EF4-FFF2-40B4-BE49-F238E27FC236}">
                  <a16:creationId xmlns:a16="http://schemas.microsoft.com/office/drawing/2014/main" id="{7E80BB1F-FEE5-4D85-8C83-22A91CDFDBA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14480" y="9163513"/>
              <a:ext cx="293978" cy="359775"/>
            </a:xfrm>
            <a:prstGeom prst="rect">
              <a:avLst/>
            </a:prstGeom>
            <a:ln>
              <a:noFill/>
            </a:ln>
          </p:spPr>
        </p:pic>
        <p:sp>
          <p:nvSpPr>
            <p:cNvPr id="13" name="Rectangle 12">
              <a:extLst>
                <a:ext uri="{FF2B5EF4-FFF2-40B4-BE49-F238E27FC236}">
                  <a16:creationId xmlns:a16="http://schemas.microsoft.com/office/drawing/2014/main" id="{E820CF0B-CBEB-44BB-89E0-FD1A8686DA67}"/>
                </a:ext>
              </a:extLst>
            </p:cNvPr>
            <p:cNvSpPr/>
            <p:nvPr/>
          </p:nvSpPr>
          <p:spPr>
            <a:xfrm>
              <a:off x="6570464" y="9075387"/>
              <a:ext cx="604344" cy="5919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grpSp>
      <p:sp>
        <p:nvSpPr>
          <p:cNvPr id="10" name="ZoneTexte 9">
            <a:extLst>
              <a:ext uri="{FF2B5EF4-FFF2-40B4-BE49-F238E27FC236}">
                <a16:creationId xmlns:a16="http://schemas.microsoft.com/office/drawing/2014/main" id="{16A294BA-57B9-435A-8C8E-C60932517A79}"/>
              </a:ext>
            </a:extLst>
          </p:cNvPr>
          <p:cNvSpPr txBox="1"/>
          <p:nvPr/>
        </p:nvSpPr>
        <p:spPr>
          <a:xfrm>
            <a:off x="1098586" y="8080636"/>
            <a:ext cx="6112061" cy="369332"/>
          </a:xfrm>
          <a:prstGeom prst="rect">
            <a:avLst/>
          </a:prstGeom>
          <a:solidFill>
            <a:schemeClr val="bg2">
              <a:lumMod val="40000"/>
              <a:lumOff val="60000"/>
            </a:schemeClr>
          </a:solidFill>
        </p:spPr>
        <p:txBody>
          <a:bodyPr wrap="square" rtlCol="0">
            <a:spAutoFit/>
          </a:bodyPr>
          <a:lstStyle/>
          <a:p>
            <a:pPr lvl="0" algn="just" defTabSz="914400">
              <a:defRPr/>
            </a:pPr>
            <a:r>
              <a:rPr lang="fr-FR" sz="900" b="1" dirty="0">
                <a:latin typeface="Calibri" panose="020F0502020204030204" pitchFamily="34" charset="0"/>
              </a:rPr>
              <a:t>Certains supports temporaires en unités de compte ne sont pas arbitrables </a:t>
            </a:r>
            <a:r>
              <a:rPr lang="fr-FR" sz="900" dirty="0">
                <a:latin typeface="Calibri" panose="020F0502020204030204" pitchFamily="34" charset="0"/>
              </a:rPr>
              <a:t>(se référer à la fiche d’information desdits supports).</a:t>
            </a:r>
            <a:endParaRPr lang="fr-FR" sz="900" dirty="0">
              <a:solidFill>
                <a:srgbClr val="404040"/>
              </a:solidFill>
              <a:latin typeface="Calibri" panose="020F0502020204030204" pitchFamily="34" charset="0"/>
              <a:cs typeface="Times New Roman"/>
            </a:endParaRPr>
          </a:p>
        </p:txBody>
      </p:sp>
      <p:sp>
        <p:nvSpPr>
          <p:cNvPr id="16" name="ZoneTexte 15">
            <a:extLst>
              <a:ext uri="{FF2B5EF4-FFF2-40B4-BE49-F238E27FC236}">
                <a16:creationId xmlns:a16="http://schemas.microsoft.com/office/drawing/2014/main" id="{3E8E55E9-8E37-4DBA-B81A-7C4618312335}"/>
              </a:ext>
            </a:extLst>
          </p:cNvPr>
          <p:cNvSpPr txBox="1"/>
          <p:nvPr/>
        </p:nvSpPr>
        <p:spPr>
          <a:xfrm>
            <a:off x="1108992" y="3906664"/>
            <a:ext cx="6112061" cy="230832"/>
          </a:xfrm>
          <a:prstGeom prst="rect">
            <a:avLst/>
          </a:prstGeom>
          <a:solidFill>
            <a:schemeClr val="bg2">
              <a:lumMod val="40000"/>
              <a:lumOff val="60000"/>
            </a:schemeClr>
          </a:solidFill>
        </p:spPr>
        <p:txBody>
          <a:bodyPr wrap="square" rtlCol="0">
            <a:spAutoFit/>
          </a:bodyPr>
          <a:lstStyle/>
          <a:p>
            <a:pPr algn="ctr"/>
            <a:r>
              <a:rPr lang="fr-FR" sz="900" b="1" dirty="0">
                <a:latin typeface="Calibri" panose="020F0502020204030204" pitchFamily="34" charset="0"/>
              </a:rPr>
              <a:t>Les contrats en adhésion conjointe et en adhésion démembrée ne permettent pas l’accès à la Dimension Garantie.</a:t>
            </a:r>
          </a:p>
        </p:txBody>
      </p:sp>
      <p:grpSp>
        <p:nvGrpSpPr>
          <p:cNvPr id="14" name="Groupe 13">
            <a:extLst>
              <a:ext uri="{FF2B5EF4-FFF2-40B4-BE49-F238E27FC236}">
                <a16:creationId xmlns:a16="http://schemas.microsoft.com/office/drawing/2014/main" id="{6E5D41EE-B692-4B6A-8BEE-9EA739EEA4E9}"/>
              </a:ext>
            </a:extLst>
          </p:cNvPr>
          <p:cNvGrpSpPr/>
          <p:nvPr/>
        </p:nvGrpSpPr>
        <p:grpSpPr>
          <a:xfrm>
            <a:off x="1886099" y="8759844"/>
            <a:ext cx="3608089" cy="438874"/>
            <a:chOff x="2898056" y="9091240"/>
            <a:chExt cx="3608089" cy="438874"/>
          </a:xfrm>
        </p:grpSpPr>
        <p:pic>
          <p:nvPicPr>
            <p:cNvPr id="17" name="Picture 37">
              <a:extLst>
                <a:ext uri="{FF2B5EF4-FFF2-40B4-BE49-F238E27FC236}">
                  <a16:creationId xmlns:a16="http://schemas.microsoft.com/office/drawing/2014/main" id="{E17E45F2-827E-4C9C-A0EE-3F7837FF9015}"/>
                </a:ext>
              </a:extLst>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898056" y="9091240"/>
              <a:ext cx="318635" cy="438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ZoneTexte 17">
              <a:extLst>
                <a:ext uri="{FF2B5EF4-FFF2-40B4-BE49-F238E27FC236}">
                  <a16:creationId xmlns:a16="http://schemas.microsoft.com/office/drawing/2014/main" id="{2ECF2A3B-E413-4110-BFAD-6F6D204695EE}"/>
                </a:ext>
              </a:extLst>
            </p:cNvPr>
            <p:cNvSpPr txBox="1"/>
            <p:nvPr/>
          </p:nvSpPr>
          <p:spPr>
            <a:xfrm>
              <a:off x="3216691" y="9197483"/>
              <a:ext cx="3289454" cy="276999"/>
            </a:xfrm>
            <a:prstGeom prst="rect">
              <a:avLst/>
            </a:prstGeom>
            <a:noFill/>
          </p:spPr>
          <p:txBody>
            <a:bodyPr wrap="square" rtlCol="0">
              <a:spAutoFit/>
            </a:bodyPr>
            <a:lstStyle/>
            <a:p>
              <a:pPr algn="just">
                <a:tabLst>
                  <a:tab pos="266700" algn="l"/>
                </a:tabLst>
              </a:pPr>
              <a:r>
                <a:rPr lang="fr-FR" sz="1200" b="1" dirty="0">
                  <a:latin typeface="Calibri" panose="020F0502020204030204" pitchFamily="34" charset="0"/>
                  <a:ea typeface="Times New Roman"/>
                  <a:cs typeface="Times New Roman"/>
                </a:rPr>
                <a:t>Comment réaliser une opération dans PUMA ?</a:t>
              </a:r>
            </a:p>
          </p:txBody>
        </p:sp>
      </p:grpSp>
    </p:spTree>
    <p:extLst>
      <p:ext uri="{BB962C8B-B14F-4D97-AF65-F5344CB8AC3E}">
        <p14:creationId xmlns:p14="http://schemas.microsoft.com/office/powerpoint/2010/main" val="19535437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17736" y="2120832"/>
            <a:ext cx="7177145" cy="6979061"/>
            <a:chOff x="1577" y="2194638"/>
            <a:chExt cx="7177145" cy="6681136"/>
          </a:xfrm>
        </p:grpSpPr>
        <p:sp>
          <p:nvSpPr>
            <p:cNvPr id="13" name="Rectangle 12"/>
            <p:cNvSpPr/>
            <p:nvPr/>
          </p:nvSpPr>
          <p:spPr>
            <a:xfrm>
              <a:off x="1577" y="2637930"/>
              <a:ext cx="7177145" cy="6237844"/>
            </a:xfrm>
            <a:prstGeom prst="rect">
              <a:avLst/>
            </a:prstGeom>
            <a:solidFill>
              <a:schemeClr val="bg2">
                <a:lumMod val="20000"/>
                <a:lumOff val="8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a:spAutoFit/>
            </a:bodyPr>
            <a:lstStyle/>
            <a:p>
              <a:pPr marL="85725" algn="just">
                <a:spcBef>
                  <a:spcPts val="300"/>
                </a:spcBef>
              </a:pPr>
              <a:r>
                <a:rPr lang="fr-FR" sz="1050" dirty="0">
                  <a:solidFill>
                    <a:srgbClr val="404040"/>
                  </a:solidFill>
                  <a:latin typeface="Calibri" panose="020F0502020204030204" pitchFamily="34" charset="0"/>
                  <a:ea typeface="Times New Roman"/>
                  <a:cs typeface="Times New Roman"/>
                </a:rPr>
                <a:t> </a:t>
              </a:r>
            </a:p>
            <a:p>
              <a:pPr algn="just">
                <a:spcBef>
                  <a:spcPts val="300"/>
                </a:spcBef>
              </a:pPr>
              <a:endParaRPr lang="fr-FR" sz="200" dirty="0">
                <a:solidFill>
                  <a:srgbClr val="404040"/>
                </a:solidFill>
                <a:latin typeface="Calibri" panose="020F0502020204030204" pitchFamily="34" charset="0"/>
                <a:ea typeface="Times New Roman"/>
                <a:cs typeface="Times New Roman"/>
              </a:endParaRPr>
            </a:p>
            <a:p>
              <a:pPr algn="just">
                <a:spcBef>
                  <a:spcPts val="300"/>
                </a:spcBef>
              </a:pPr>
              <a:endParaRPr lang="fr-FR" sz="1200" dirty="0">
                <a:solidFill>
                  <a:srgbClr val="404040"/>
                </a:solidFill>
                <a:latin typeface="Calibri" panose="020F0502020204030204" pitchFamily="34" charset="0"/>
                <a:ea typeface="Times New Roman"/>
                <a:cs typeface="Times New Roman"/>
              </a:endParaRPr>
            </a:p>
            <a:p>
              <a:pPr algn="just">
                <a:spcBef>
                  <a:spcPts val="300"/>
                </a:spcBef>
              </a:pPr>
              <a:endParaRPr lang="fr-FR" sz="100" dirty="0">
                <a:solidFill>
                  <a:srgbClr val="404040"/>
                </a:solidFill>
                <a:latin typeface="Calibri" panose="020F0502020204030204" pitchFamily="34" charset="0"/>
                <a:ea typeface="Times New Roman"/>
                <a:cs typeface="Times New Roman"/>
              </a:endParaRPr>
            </a:p>
          </p:txBody>
        </p:sp>
        <p:sp>
          <p:nvSpPr>
            <p:cNvPr id="21" name="Text Box 5">
              <a:hlinkClick r:id="" action="ppaction://noaction"/>
            </p:cNvPr>
            <p:cNvSpPr txBox="1">
              <a:spLocks noChangeArrowheads="1"/>
            </p:cNvSpPr>
            <p:nvPr/>
          </p:nvSpPr>
          <p:spPr bwMode="auto">
            <a:xfrm>
              <a:off x="74218" y="2194638"/>
              <a:ext cx="1192965" cy="244689"/>
            </a:xfrm>
            <a:prstGeom prst="rect">
              <a:avLst/>
            </a:prstGeom>
            <a:solidFill>
              <a:srgbClr val="83073F"/>
            </a:solidFill>
            <a:ln>
              <a:noFill/>
            </a:ln>
          </p:spPr>
          <p:style>
            <a:lnRef idx="1">
              <a:schemeClr val="accent1"/>
            </a:lnRef>
            <a:fillRef idx="3">
              <a:schemeClr val="accent1"/>
            </a:fillRef>
            <a:effectRef idx="2">
              <a:schemeClr val="accent1"/>
            </a:effectRef>
            <a:fontRef idx="minor">
              <a:schemeClr val="lt1"/>
            </a:fontRef>
          </p:style>
          <p:txBody>
            <a:bodyPr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a:defRPr/>
              </a:pPr>
              <a:r>
                <a:rPr lang="fr-FR" altLang="fr-FR" sz="1400" b="1" cap="small" dirty="0">
                  <a:solidFill>
                    <a:srgbClr val="FFFFFF"/>
                  </a:solidFill>
                  <a:latin typeface="Calibri" panose="020F0502020204030204" pitchFamily="34" charset="0"/>
                </a:rPr>
                <a:t>puma ou isi</a:t>
              </a:r>
            </a:p>
          </p:txBody>
        </p:sp>
      </p:grpSp>
      <p:graphicFrame>
        <p:nvGraphicFramePr>
          <p:cNvPr id="4" name="Tableau 3"/>
          <p:cNvGraphicFramePr>
            <a:graphicFrameLocks noGrp="1"/>
          </p:cNvGraphicFramePr>
          <p:nvPr>
            <p:extLst>
              <p:ext uri="{D42A27DB-BD31-4B8C-83A1-F6EECF244321}">
                <p14:modId xmlns:p14="http://schemas.microsoft.com/office/powerpoint/2010/main" val="3631112780"/>
              </p:ext>
            </p:extLst>
          </p:nvPr>
        </p:nvGraphicFramePr>
        <p:xfrm>
          <a:off x="90376" y="2359499"/>
          <a:ext cx="7128160" cy="7352638"/>
        </p:xfrm>
        <a:graphic>
          <a:graphicData uri="http://schemas.openxmlformats.org/drawingml/2006/table">
            <a:tbl>
              <a:tblPr/>
              <a:tblGrid>
                <a:gridCol w="2160240">
                  <a:extLst>
                    <a:ext uri="{9D8B030D-6E8A-4147-A177-3AD203B41FA5}">
                      <a16:colId xmlns:a16="http://schemas.microsoft.com/office/drawing/2014/main" val="20000"/>
                    </a:ext>
                  </a:extLst>
                </a:gridCol>
                <a:gridCol w="1511536">
                  <a:extLst>
                    <a:ext uri="{9D8B030D-6E8A-4147-A177-3AD203B41FA5}">
                      <a16:colId xmlns:a16="http://schemas.microsoft.com/office/drawing/2014/main" val="20001"/>
                    </a:ext>
                  </a:extLst>
                </a:gridCol>
                <a:gridCol w="1728192">
                  <a:extLst>
                    <a:ext uri="{9D8B030D-6E8A-4147-A177-3AD203B41FA5}">
                      <a16:colId xmlns:a16="http://schemas.microsoft.com/office/drawing/2014/main" val="20002"/>
                    </a:ext>
                  </a:extLst>
                </a:gridCol>
                <a:gridCol w="1728192">
                  <a:extLst>
                    <a:ext uri="{9D8B030D-6E8A-4147-A177-3AD203B41FA5}">
                      <a16:colId xmlns:a16="http://schemas.microsoft.com/office/drawing/2014/main" val="20004"/>
                    </a:ext>
                  </a:extLst>
                </a:gridCol>
              </a:tblGrid>
              <a:tr h="270001">
                <a:tc>
                  <a:txBody>
                    <a:bodyPr/>
                    <a:lstStyle/>
                    <a:p>
                      <a:pPr>
                        <a:lnSpc>
                          <a:spcPct val="115000"/>
                        </a:lnSpc>
                        <a:spcBef>
                          <a:spcPts val="240"/>
                        </a:spcBef>
                        <a:spcAft>
                          <a:spcPts val="240"/>
                        </a:spcAft>
                        <a:tabLst>
                          <a:tab pos="449580" algn="l"/>
                        </a:tabLst>
                      </a:pPr>
                      <a:r>
                        <a:rPr lang="fr-FR" sz="1000" dirty="0">
                          <a:solidFill>
                            <a:srgbClr val="000000"/>
                          </a:solidFill>
                          <a:effectLst/>
                          <a:latin typeface="Calibri"/>
                          <a:ea typeface="Calibri"/>
                          <a:cs typeface="Calibri"/>
                        </a:rPr>
                        <a:t> </a:t>
                      </a:r>
                      <a:endParaRPr lang="fr-FR" sz="1000" dirty="0">
                        <a:effectLst/>
                        <a:latin typeface="Calibri"/>
                        <a:ea typeface="Calibri"/>
                        <a:cs typeface="Times New Roman"/>
                      </a:endParaRPr>
                    </a:p>
                  </a:txBody>
                  <a:tcPr marL="41246" marR="41246" marT="0" marB="0" anchor="ctr">
                    <a:lnL>
                      <a:noFill/>
                    </a:lnL>
                    <a:lnR w="12700" cap="flat" cmpd="sng" algn="ctr">
                      <a:solidFill>
                        <a:schemeClr val="bg2">
                          <a:lumMod val="60000"/>
                          <a:lumOff val="40000"/>
                        </a:schemeClr>
                      </a:solidFill>
                      <a:prstDash val="solid"/>
                      <a:round/>
                      <a:headEnd type="none" w="med" len="med"/>
                      <a:tailEnd type="none" w="med" len="med"/>
                    </a:lnR>
                    <a:lnT>
                      <a:noFill/>
                    </a:lnT>
                    <a:lnB w="12700" cap="flat" cmpd="sng" algn="ctr">
                      <a:solidFill>
                        <a:schemeClr val="bg2">
                          <a:lumMod val="60000"/>
                          <a:lumOff val="40000"/>
                        </a:schemeClr>
                      </a:solidFill>
                      <a:prstDash val="solid"/>
                      <a:round/>
                      <a:headEnd type="none" w="med" len="med"/>
                      <a:tailEnd type="none" w="med" len="med"/>
                    </a:lnB>
                    <a:noFill/>
                  </a:tcPr>
                </a:tc>
                <a:tc>
                  <a:txBody>
                    <a:bodyPr/>
                    <a:lstStyle/>
                    <a:p>
                      <a:pPr algn="ctr">
                        <a:lnSpc>
                          <a:spcPct val="115000"/>
                        </a:lnSpc>
                        <a:spcBef>
                          <a:spcPts val="240"/>
                        </a:spcBef>
                        <a:spcAft>
                          <a:spcPts val="240"/>
                        </a:spcAft>
                      </a:pPr>
                      <a:r>
                        <a:rPr lang="fr-FR" sz="1000" b="1" dirty="0">
                          <a:solidFill>
                            <a:schemeClr val="tx1">
                              <a:lumMod val="75000"/>
                            </a:schemeClr>
                          </a:solidFill>
                          <a:effectLst/>
                          <a:latin typeface="Calibri"/>
                          <a:ea typeface="Calibri"/>
                          <a:cs typeface="Calibri"/>
                        </a:rPr>
                        <a:t>PUMA</a:t>
                      </a:r>
                    </a:p>
                    <a:p>
                      <a:pPr algn="ctr">
                        <a:lnSpc>
                          <a:spcPct val="115000"/>
                        </a:lnSpc>
                        <a:spcBef>
                          <a:spcPts val="240"/>
                        </a:spcBef>
                        <a:spcAft>
                          <a:spcPts val="240"/>
                        </a:spcAft>
                      </a:pPr>
                      <a:r>
                        <a:rPr lang="fr-FR" sz="1000" b="1" dirty="0">
                          <a:solidFill>
                            <a:schemeClr val="tx1">
                              <a:lumMod val="75000"/>
                            </a:schemeClr>
                          </a:solidFill>
                          <a:effectLst/>
                          <a:latin typeface="Calibri"/>
                          <a:ea typeface="Calibri"/>
                          <a:cs typeface="Calibri"/>
                        </a:rPr>
                        <a:t>A COMPTER DU                    6 JUILLET 2020</a:t>
                      </a:r>
                      <a:endParaRPr lang="fr-FR" sz="1000" dirty="0">
                        <a:solidFill>
                          <a:schemeClr val="tx1">
                            <a:lumMod val="75000"/>
                          </a:schemeClr>
                        </a:solidFill>
                        <a:effectLst/>
                        <a:latin typeface="Calibri"/>
                        <a:ea typeface="Calibri"/>
                        <a:cs typeface="Times New Roman"/>
                      </a:endParaRP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2">
                        <a:lumMod val="60000"/>
                        <a:lumOff val="40000"/>
                      </a:schemeClr>
                    </a:solidFill>
                  </a:tcPr>
                </a:tc>
                <a:tc>
                  <a:txBody>
                    <a:bodyPr/>
                    <a:lstStyle/>
                    <a:p>
                      <a:pPr algn="ctr">
                        <a:lnSpc>
                          <a:spcPct val="115000"/>
                        </a:lnSpc>
                        <a:spcBef>
                          <a:spcPts val="240"/>
                        </a:spcBef>
                        <a:spcAft>
                          <a:spcPts val="240"/>
                        </a:spcAft>
                      </a:pPr>
                      <a:r>
                        <a:rPr lang="fr-FR" sz="1000" b="1" dirty="0">
                          <a:solidFill>
                            <a:schemeClr val="tx1">
                              <a:lumMod val="75000"/>
                            </a:schemeClr>
                          </a:solidFill>
                          <a:effectLst/>
                          <a:latin typeface="Calibri"/>
                          <a:ea typeface="Calibri"/>
                          <a:cs typeface="Calibri"/>
                        </a:rPr>
                        <a:t>ISI</a:t>
                      </a:r>
                    </a:p>
                    <a:p>
                      <a:pPr algn="ctr">
                        <a:lnSpc>
                          <a:spcPct val="115000"/>
                        </a:lnSpc>
                        <a:spcBef>
                          <a:spcPts val="240"/>
                        </a:spcBef>
                        <a:spcAft>
                          <a:spcPts val="240"/>
                        </a:spcAft>
                      </a:pPr>
                      <a:r>
                        <a:rPr lang="fr-FR" sz="1000" b="1" dirty="0">
                          <a:solidFill>
                            <a:schemeClr val="tx1">
                              <a:lumMod val="75000"/>
                            </a:schemeClr>
                          </a:solidFill>
                          <a:effectLst/>
                          <a:latin typeface="Calibri"/>
                          <a:ea typeface="Calibri"/>
                          <a:cs typeface="Calibri"/>
                        </a:rPr>
                        <a:t>A COMPTER DU 22 JUIN 2020</a:t>
                      </a:r>
                      <a:endParaRPr lang="fr-FR" sz="1000" dirty="0">
                        <a:solidFill>
                          <a:schemeClr val="tx1">
                            <a:lumMod val="75000"/>
                          </a:schemeClr>
                        </a:solidFill>
                        <a:effectLst/>
                        <a:latin typeface="Calibri"/>
                        <a:ea typeface="Calibri"/>
                        <a:cs typeface="Times New Roman"/>
                      </a:endParaRPr>
                    </a:p>
                  </a:txBody>
                  <a:tcPr marL="41246" marR="41246"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2">
                        <a:lumMod val="60000"/>
                        <a:lumOff val="40000"/>
                      </a:schemeClr>
                    </a:solidFill>
                  </a:tcPr>
                </a:tc>
                <a:tc>
                  <a:txBody>
                    <a:bodyPr/>
                    <a:lstStyle/>
                    <a:p>
                      <a:pPr algn="ctr">
                        <a:lnSpc>
                          <a:spcPct val="115000"/>
                        </a:lnSpc>
                        <a:spcBef>
                          <a:spcPts val="240"/>
                        </a:spcBef>
                        <a:spcAft>
                          <a:spcPts val="240"/>
                        </a:spcAft>
                      </a:pPr>
                      <a:r>
                        <a:rPr lang="fr-FR" sz="1050" b="1" cap="small" baseline="0" dirty="0">
                          <a:solidFill>
                            <a:schemeClr val="tx1">
                              <a:lumMod val="75000"/>
                            </a:schemeClr>
                          </a:solidFill>
                          <a:effectLst/>
                          <a:latin typeface="Calibri"/>
                          <a:ea typeface="Calibri"/>
                          <a:cs typeface="Calibri"/>
                        </a:rPr>
                        <a:t>Destinataires</a:t>
                      </a:r>
                      <a:endParaRPr lang="fr-FR" sz="1050" b="1" cap="small" baseline="0" dirty="0">
                        <a:solidFill>
                          <a:schemeClr val="tx1">
                            <a:lumMod val="75000"/>
                          </a:schemeClr>
                        </a:solidFill>
                        <a:effectLst/>
                        <a:latin typeface="Calibri"/>
                        <a:ea typeface="Calibri"/>
                        <a:cs typeface="Times New Roman"/>
                      </a:endParaRPr>
                    </a:p>
                  </a:txBody>
                  <a:tcPr marL="41246" marR="41246" marT="0" marB="0" anchor="ctr">
                    <a:lnL w="12700" cap="flat" cmpd="sng" algn="ctr">
                      <a:solidFill>
                        <a:schemeClr val="bg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2">
                        <a:lumMod val="60000"/>
                        <a:lumOff val="40000"/>
                      </a:schemeClr>
                    </a:solidFill>
                  </a:tcPr>
                </a:tc>
                <a:extLst>
                  <a:ext uri="{0D108BD9-81ED-4DB2-BD59-A6C34878D82A}">
                    <a16:rowId xmlns:a16="http://schemas.microsoft.com/office/drawing/2014/main" val="10000"/>
                  </a:ext>
                </a:extLst>
              </a:tr>
              <a:tr h="625467">
                <a:tc>
                  <a:txBody>
                    <a:bodyPr/>
                    <a:lstStyle/>
                    <a:p>
                      <a:pPr marL="85725" indent="0" algn="ctr">
                        <a:lnSpc>
                          <a:spcPct val="100000"/>
                        </a:lnSpc>
                        <a:spcAft>
                          <a:spcPts val="0"/>
                        </a:spcAft>
                        <a:tabLst>
                          <a:tab pos="449580" algn="l"/>
                        </a:tabLst>
                      </a:pPr>
                      <a:r>
                        <a:rPr lang="fr-FR" sz="1000" b="1" dirty="0">
                          <a:solidFill>
                            <a:schemeClr val="tx1">
                              <a:lumMod val="75000"/>
                            </a:schemeClr>
                          </a:solidFill>
                          <a:effectLst/>
                          <a:latin typeface="Calibri"/>
                          <a:ea typeface="Calibri"/>
                          <a:cs typeface="Calibri"/>
                        </a:rPr>
                        <a:t>Proposition d’assurance par transfert Fourgous d’un contrat d’assurance vie en euros</a:t>
                      </a:r>
                      <a:endParaRPr lang="fr-FR" sz="1000" b="1" dirty="0">
                        <a:solidFill>
                          <a:schemeClr val="tx1">
                            <a:lumMod val="75000"/>
                          </a:schemeClr>
                        </a:solidFill>
                        <a:effectLst/>
                        <a:latin typeface="Calibri"/>
                        <a:ea typeface="Calibri"/>
                        <a:cs typeface="Times New Roman"/>
                      </a:endParaRP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solidFill>
                      <a:schemeClr val="bg2">
                        <a:lumMod val="60000"/>
                        <a:lumOff val="40000"/>
                      </a:schemeClr>
                    </a:solidFill>
                  </a:tcPr>
                </a:tc>
                <a:tc>
                  <a:txBody>
                    <a:bodyPr/>
                    <a:lstStyle/>
                    <a:p>
                      <a:pPr algn="ctr">
                        <a:lnSpc>
                          <a:spcPct val="115000"/>
                        </a:lnSpc>
                        <a:spcBef>
                          <a:spcPts val="240"/>
                        </a:spcBef>
                        <a:spcAft>
                          <a:spcPts val="240"/>
                        </a:spcAft>
                      </a:pPr>
                      <a:r>
                        <a:rPr lang="fr-FR" sz="1000" dirty="0">
                          <a:effectLst/>
                          <a:latin typeface="Calibri"/>
                          <a:ea typeface="Calibri"/>
                          <a:cs typeface="Times New Roman"/>
                          <a:sym typeface="Wingdings" panose="05000000000000000000" pitchFamily="2" charset="2"/>
                        </a:rPr>
                        <a:t></a:t>
                      </a:r>
                      <a:endParaRPr lang="fr-FR" sz="1000" dirty="0">
                        <a:effectLst/>
                        <a:latin typeface="Calibri"/>
                        <a:ea typeface="Calibri"/>
                        <a:cs typeface="Times New Roman"/>
                      </a:endParaRP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tc>
                  <a:txBody>
                    <a:bodyPr/>
                    <a:lstStyle/>
                    <a:p>
                      <a:pPr algn="ctr">
                        <a:lnSpc>
                          <a:spcPct val="115000"/>
                        </a:lnSpc>
                        <a:spcBef>
                          <a:spcPts val="240"/>
                        </a:spcBef>
                        <a:spcAft>
                          <a:spcPts val="240"/>
                        </a:spcAft>
                      </a:pPr>
                      <a:r>
                        <a:rPr lang="fr-FR" sz="1000" dirty="0">
                          <a:effectLst/>
                          <a:latin typeface="Calibri"/>
                          <a:ea typeface="Calibri"/>
                          <a:cs typeface="Times New Roman"/>
                          <a:sym typeface="Wingdings" panose="05000000000000000000" pitchFamily="2" charset="2"/>
                        </a:rPr>
                        <a:t></a:t>
                      </a:r>
                      <a:endParaRPr lang="fr-FR" sz="1000" dirty="0">
                        <a:effectLst/>
                        <a:latin typeface="Calibri"/>
                        <a:ea typeface="Calibri"/>
                        <a:cs typeface="Times New Roman"/>
                      </a:endParaRP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tc rowSpan="16">
                  <a:txBody>
                    <a:bodyPr/>
                    <a:lstStyle/>
                    <a:p>
                      <a:pPr marL="0" marR="0" lvl="0" indent="0" algn="ctr" defTabSz="914400" rtl="0" eaLnBrk="1" fontAlgn="auto" latinLnBrk="0" hangingPunct="1">
                        <a:lnSpc>
                          <a:spcPct val="100000"/>
                        </a:lnSpc>
                        <a:spcBef>
                          <a:spcPts val="0"/>
                        </a:spcBef>
                        <a:spcAft>
                          <a:spcPts val="600"/>
                        </a:spcAft>
                        <a:buClrTx/>
                        <a:buSzTx/>
                        <a:buFontTx/>
                        <a:buNone/>
                        <a:tabLst/>
                        <a:defRPr/>
                      </a:pPr>
                      <a:endParaRPr kumimoji="0" lang="fr-FR" sz="1000" b="1" i="0" u="none" strike="noStrike" kern="1200" cap="none" spc="0" normalizeH="0" baseline="0" noProof="0" dirty="0">
                        <a:ln>
                          <a:noFill/>
                        </a:ln>
                        <a:solidFill>
                          <a:srgbClr val="989AAC">
                            <a:lumMod val="75000"/>
                          </a:srgbClr>
                        </a:solidFill>
                        <a:effectLst/>
                        <a:uLnTx/>
                        <a:uFillTx/>
                        <a:latin typeface="Calibri" panose="020F0502020204030204" pitchFamily="34" charset="0"/>
                        <a:ea typeface="+mn-ea"/>
                        <a:cs typeface="+mn-cs"/>
                      </a:endParaRP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fr-FR" sz="10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2  Exemplaires :</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fr-FR" sz="10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1 pour CNP Assurances</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fr-FR" sz="10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1 pour le client</a:t>
                      </a:r>
                    </a:p>
                    <a:p>
                      <a:pPr marL="0" marR="0" lvl="0" indent="0" algn="ctr" defTabSz="914400" rtl="0" eaLnBrk="1" fontAlgn="auto" latinLnBrk="0" hangingPunct="1">
                        <a:lnSpc>
                          <a:spcPct val="100000"/>
                        </a:lnSpc>
                        <a:spcBef>
                          <a:spcPts val="0"/>
                        </a:spcBef>
                        <a:spcAft>
                          <a:spcPts val="600"/>
                        </a:spcAft>
                        <a:buClrTx/>
                        <a:buSzTx/>
                        <a:buFontTx/>
                        <a:buNone/>
                        <a:tabLst/>
                        <a:defRPr/>
                      </a:pPr>
                      <a:endParaRPr kumimoji="0" lang="fr-FR" sz="1000" b="0" i="0" u="none" strike="noStrike" kern="1200" cap="none" spc="0" normalizeH="0" baseline="0" noProof="0" dirty="0">
                        <a:ln>
                          <a:noFill/>
                        </a:ln>
                        <a:solidFill>
                          <a:srgbClr val="989AAC">
                            <a:lumMod val="75000"/>
                          </a:srgbClr>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fr-FR" sz="1000" b="0" i="1" u="none" strike="noStrike" kern="1200" cap="none" spc="0" normalizeH="0" baseline="0" noProof="0" dirty="0">
                        <a:ln>
                          <a:noFill/>
                        </a:ln>
                        <a:solidFill>
                          <a:srgbClr val="989AAC">
                            <a:lumMod val="75000"/>
                          </a:srgbClr>
                        </a:solidFill>
                        <a:effectLst/>
                        <a:uLnTx/>
                        <a:uFillTx/>
                        <a:latin typeface="Calibri" panose="020F0502020204030204" pitchFamily="34" charset="0"/>
                        <a:ea typeface="+mn-ea"/>
                        <a:cs typeface="+mn-cs"/>
                      </a:endParaRPr>
                    </a:p>
                    <a:p>
                      <a:pPr marL="85725" indent="0" algn="ctr" hangingPunct="0">
                        <a:spcBef>
                          <a:spcPts val="300"/>
                        </a:spcBef>
                        <a:spcAft>
                          <a:spcPts val="0"/>
                        </a:spcAft>
                        <a:tabLst>
                          <a:tab pos="228600" algn="l"/>
                          <a:tab pos="449580" algn="l"/>
                        </a:tabLst>
                      </a:pPr>
                      <a:endParaRPr lang="fr-FR" sz="1000" dirty="0">
                        <a:effectLst/>
                        <a:latin typeface="Gill Sans MT"/>
                        <a:ea typeface="Times New Roman"/>
                        <a:cs typeface="Times New Roman"/>
                      </a:endParaRPr>
                    </a:p>
                    <a:p>
                      <a:pPr algn="ctr">
                        <a:lnSpc>
                          <a:spcPct val="115000"/>
                        </a:lnSpc>
                        <a:spcBef>
                          <a:spcPts val="240"/>
                        </a:spcBef>
                        <a:spcAft>
                          <a:spcPts val="240"/>
                        </a:spcAft>
                      </a:pPr>
                      <a:r>
                        <a:rPr lang="fr-FR" sz="1000" dirty="0">
                          <a:solidFill>
                            <a:srgbClr val="404040"/>
                          </a:solidFill>
                          <a:effectLst/>
                          <a:latin typeface="Calibri"/>
                          <a:ea typeface="Calibri"/>
                          <a:cs typeface="Calibri"/>
                        </a:rPr>
                        <a:t> </a:t>
                      </a:r>
                      <a:endParaRPr lang="fr-FR" sz="1000" dirty="0">
                        <a:effectLst/>
                        <a:latin typeface="Calibri"/>
                        <a:ea typeface="Calibri"/>
                        <a:cs typeface="Times New Roman"/>
                      </a:endParaRPr>
                    </a:p>
                    <a:p>
                      <a:pPr algn="ctr">
                        <a:lnSpc>
                          <a:spcPct val="115000"/>
                        </a:lnSpc>
                        <a:spcBef>
                          <a:spcPts val="240"/>
                        </a:spcBef>
                        <a:spcAft>
                          <a:spcPts val="240"/>
                        </a:spcAft>
                      </a:pPr>
                      <a:r>
                        <a:rPr lang="fr-FR" sz="1000" dirty="0">
                          <a:solidFill>
                            <a:srgbClr val="404040"/>
                          </a:solidFill>
                          <a:effectLst/>
                          <a:latin typeface="Calibri"/>
                          <a:ea typeface="Calibri"/>
                          <a:cs typeface="Calibri"/>
                        </a:rPr>
                        <a:t> </a:t>
                      </a:r>
                      <a:endParaRPr lang="fr-FR" sz="1000" dirty="0">
                        <a:effectLst/>
                        <a:latin typeface="Calibri"/>
                        <a:ea typeface="Calibri"/>
                        <a:cs typeface="Times New Roman"/>
                      </a:endParaRP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625467">
                <a:tc>
                  <a:txBody>
                    <a:bodyPr/>
                    <a:lstStyle/>
                    <a:p>
                      <a:pPr marL="85725" indent="0" algn="ctr">
                        <a:lnSpc>
                          <a:spcPct val="100000"/>
                        </a:lnSpc>
                        <a:spcAft>
                          <a:spcPts val="0"/>
                        </a:spcAft>
                        <a:tabLst>
                          <a:tab pos="449580" algn="l"/>
                        </a:tabLst>
                      </a:pPr>
                      <a:r>
                        <a:rPr lang="fr-FR" sz="1000" b="1" dirty="0">
                          <a:solidFill>
                            <a:schemeClr val="tx1">
                              <a:lumMod val="75000"/>
                            </a:schemeClr>
                          </a:solidFill>
                          <a:effectLst/>
                          <a:latin typeface="Calibri"/>
                          <a:ea typeface="Calibri"/>
                          <a:cs typeface="Times New Roman"/>
                        </a:rPr>
                        <a:t>Proposition d’assurance par transfert Assurance Vie</a:t>
                      </a: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solidFill>
                      <a:schemeClr val="bg2">
                        <a:lumMod val="60000"/>
                        <a:lumOff val="40000"/>
                      </a:schemeClr>
                    </a:solidFill>
                  </a:tcPr>
                </a:tc>
                <a:tc>
                  <a:txBody>
                    <a:bodyPr/>
                    <a:lstStyle/>
                    <a:p>
                      <a:pPr marL="0" marR="0" lvl="0" indent="0" algn="ctr" defTabSz="914400" rtl="0" eaLnBrk="1" fontAlgn="auto" latinLnBrk="0" hangingPunct="1">
                        <a:lnSpc>
                          <a:spcPct val="115000"/>
                        </a:lnSpc>
                        <a:spcBef>
                          <a:spcPts val="240"/>
                        </a:spcBef>
                        <a:spcAft>
                          <a:spcPts val="240"/>
                        </a:spcAft>
                        <a:buClrTx/>
                        <a:buSzTx/>
                        <a:buFontTx/>
                        <a:buNone/>
                        <a:tabLst/>
                        <a:defRPr/>
                      </a:pPr>
                      <a:r>
                        <a:rPr lang="fr-FR" sz="1000" dirty="0">
                          <a:effectLst/>
                          <a:latin typeface="Calibri"/>
                          <a:ea typeface="Calibri"/>
                          <a:cs typeface="Times New Roman"/>
                          <a:sym typeface="Wingdings" panose="05000000000000000000" pitchFamily="2" charset="2"/>
                        </a:rPr>
                        <a:t></a:t>
                      </a:r>
                      <a:endParaRPr lang="fr-FR" sz="1000" dirty="0">
                        <a:effectLst/>
                        <a:latin typeface="Calibri"/>
                        <a:ea typeface="Calibri"/>
                        <a:cs typeface="Times New Roman"/>
                      </a:endParaRP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15000"/>
                        </a:lnSpc>
                        <a:spcBef>
                          <a:spcPts val="240"/>
                        </a:spcBef>
                        <a:spcAft>
                          <a:spcPts val="240"/>
                        </a:spcAft>
                        <a:buClrTx/>
                        <a:buSzTx/>
                        <a:buFontTx/>
                        <a:buNone/>
                        <a:tabLst/>
                        <a:defRPr/>
                      </a:pPr>
                      <a:r>
                        <a:rPr lang="fr-FR" sz="1000" dirty="0">
                          <a:effectLst/>
                          <a:latin typeface="Calibri"/>
                          <a:ea typeface="Calibri"/>
                          <a:cs typeface="Times New Roman"/>
                          <a:sym typeface="Wingdings" panose="05000000000000000000" pitchFamily="2" charset="2"/>
                        </a:rPr>
                        <a:t></a:t>
                      </a:r>
                      <a:endParaRPr lang="fr-FR" sz="1000" dirty="0">
                        <a:effectLst/>
                        <a:latin typeface="Calibri"/>
                        <a:ea typeface="Calibri"/>
                        <a:cs typeface="Times New Roman"/>
                      </a:endParaRP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tc vMerge="1">
                  <a:txBody>
                    <a:bodyPr/>
                    <a:lstStyle/>
                    <a:p>
                      <a:endParaRPr lang="fr-FR"/>
                    </a:p>
                  </a:txBody>
                  <a:tcPr/>
                </a:tc>
                <a:extLst>
                  <a:ext uri="{0D108BD9-81ED-4DB2-BD59-A6C34878D82A}">
                    <a16:rowId xmlns:a16="http://schemas.microsoft.com/office/drawing/2014/main" val="477864277"/>
                  </a:ext>
                </a:extLst>
              </a:tr>
              <a:tr h="504498">
                <a:tc>
                  <a:txBody>
                    <a:bodyPr/>
                    <a:lstStyle/>
                    <a:p>
                      <a:pPr marL="85725" indent="0" algn="ctr">
                        <a:lnSpc>
                          <a:spcPct val="115000"/>
                        </a:lnSpc>
                        <a:spcAft>
                          <a:spcPts val="0"/>
                        </a:spcAft>
                        <a:tabLst>
                          <a:tab pos="449580" algn="l"/>
                        </a:tabLst>
                      </a:pPr>
                      <a:r>
                        <a:rPr lang="fr-FR" sz="1000" b="1" dirty="0">
                          <a:solidFill>
                            <a:schemeClr val="tx1">
                              <a:lumMod val="75000"/>
                            </a:schemeClr>
                          </a:solidFill>
                          <a:effectLst/>
                          <a:latin typeface="Calibri"/>
                          <a:ea typeface="Calibri"/>
                          <a:cs typeface="Calibri"/>
                        </a:rPr>
                        <a:t>Renonciation à l’adhésion par transfert Fourgous et Assurance Vie</a:t>
                      </a:r>
                      <a:endParaRPr lang="fr-FR" sz="1000" kern="1200" dirty="0">
                        <a:solidFill>
                          <a:srgbClr val="00B050"/>
                        </a:solidFill>
                        <a:effectLst/>
                        <a:highlight>
                          <a:srgbClr val="FFFF00"/>
                        </a:highlight>
                        <a:latin typeface="Calibri"/>
                        <a:ea typeface="Calibri"/>
                        <a:cs typeface="Calibri"/>
                      </a:endParaRP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60000"/>
                        <a:lumOff val="40000"/>
                      </a:schemeClr>
                    </a:solidFill>
                  </a:tcPr>
                </a:tc>
                <a:tc>
                  <a:txBody>
                    <a:bodyPr/>
                    <a:lstStyle/>
                    <a:p>
                      <a:pPr marL="0" marR="0" lvl="0" indent="0" algn="ctr" defTabSz="914400" rtl="0" eaLnBrk="1" fontAlgn="auto" latinLnBrk="0" hangingPunct="1">
                        <a:lnSpc>
                          <a:spcPct val="115000"/>
                        </a:lnSpc>
                        <a:spcBef>
                          <a:spcPts val="240"/>
                        </a:spcBef>
                        <a:spcAft>
                          <a:spcPts val="240"/>
                        </a:spcAft>
                        <a:buClrTx/>
                        <a:buSzTx/>
                        <a:buFontTx/>
                        <a:buNone/>
                        <a:tabLst>
                          <a:tab pos="449580" algn="l"/>
                        </a:tabLst>
                        <a:defRPr/>
                      </a:pPr>
                      <a:r>
                        <a:rPr lang="fr-FR" sz="1000" dirty="0">
                          <a:effectLst/>
                          <a:latin typeface="Calibri"/>
                          <a:ea typeface="Calibri"/>
                          <a:cs typeface="Times New Roman"/>
                        </a:rPr>
                        <a:t>Modèle de courrier dans la notice (page 24)</a:t>
                      </a: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tc>
                  <a:txBody>
                    <a:bodyPr/>
                    <a:lstStyle/>
                    <a:p>
                      <a:pPr algn="ctr">
                        <a:lnSpc>
                          <a:spcPct val="100000"/>
                        </a:lnSpc>
                        <a:spcBef>
                          <a:spcPts val="0"/>
                        </a:spcBef>
                        <a:spcAft>
                          <a:spcPts val="0"/>
                        </a:spcAft>
                      </a:pPr>
                      <a:r>
                        <a:rPr lang="fr-FR" sz="1000" dirty="0">
                          <a:solidFill>
                            <a:srgbClr val="404040"/>
                          </a:solidFill>
                          <a:effectLst/>
                          <a:latin typeface="Calibri"/>
                          <a:ea typeface="Calibri"/>
                          <a:cs typeface="Calibri"/>
                        </a:rPr>
                        <a:t>Modèle de courrier dans la notice (page 24)</a:t>
                      </a: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tc vMerge="1">
                  <a:txBody>
                    <a:bodyPr/>
                    <a:lstStyle/>
                    <a:p>
                      <a:endParaRPr lang="fr-FR"/>
                    </a:p>
                  </a:txBody>
                  <a:tcPr/>
                </a:tc>
                <a:extLst>
                  <a:ext uri="{0D108BD9-81ED-4DB2-BD59-A6C34878D82A}">
                    <a16:rowId xmlns:a16="http://schemas.microsoft.com/office/drawing/2014/main" val="10002"/>
                  </a:ext>
                </a:extLst>
              </a:tr>
              <a:tr h="588696">
                <a:tc>
                  <a:txBody>
                    <a:bodyPr/>
                    <a:lstStyle/>
                    <a:p>
                      <a:pPr marL="85725" indent="0" algn="ctr">
                        <a:lnSpc>
                          <a:spcPct val="115000"/>
                        </a:lnSpc>
                        <a:spcAft>
                          <a:spcPts val="0"/>
                        </a:spcAft>
                      </a:pPr>
                      <a:r>
                        <a:rPr lang="fr-FR" sz="1000" b="1" dirty="0">
                          <a:solidFill>
                            <a:schemeClr val="tx1">
                              <a:lumMod val="75000"/>
                            </a:schemeClr>
                          </a:solidFill>
                          <a:effectLst/>
                          <a:latin typeface="Calibri"/>
                          <a:ea typeface="Calibri"/>
                          <a:cs typeface="Times New Roman"/>
                        </a:rPr>
                        <a:t>Annulation du transfert Fourgous</a:t>
                      </a: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60000"/>
                        <a:lumOff val="40000"/>
                      </a:schemeClr>
                    </a:solidFill>
                  </a:tcPr>
                </a:tc>
                <a:tc>
                  <a:txBody>
                    <a:bodyPr/>
                    <a:lstStyle/>
                    <a:p>
                      <a:pPr marL="0" marR="0" lvl="0" indent="0" algn="ctr" defTabSz="914400" rtl="0" eaLnBrk="1" fontAlgn="auto" latinLnBrk="0" hangingPunct="1">
                        <a:lnSpc>
                          <a:spcPct val="115000"/>
                        </a:lnSpc>
                        <a:spcBef>
                          <a:spcPts val="240"/>
                        </a:spcBef>
                        <a:spcAft>
                          <a:spcPts val="240"/>
                        </a:spcAft>
                        <a:buClrTx/>
                        <a:buSzTx/>
                        <a:buFontTx/>
                        <a:buNone/>
                        <a:tabLst/>
                        <a:defRPr/>
                      </a:pPr>
                      <a:r>
                        <a:rPr lang="fr-FR" sz="1000" dirty="0">
                          <a:solidFill>
                            <a:srgbClr val="404040"/>
                          </a:solidFill>
                          <a:effectLst/>
                          <a:latin typeface="Calibri"/>
                          <a:ea typeface="Calibri"/>
                          <a:cs typeface="Times New Roman"/>
                          <a:sym typeface="Wingdings"/>
                        </a:rPr>
                        <a:t></a:t>
                      </a:r>
                      <a:endParaRPr lang="fr-FR" sz="1000" dirty="0">
                        <a:effectLst/>
                        <a:latin typeface="Calibri"/>
                        <a:ea typeface="Calibri"/>
                        <a:cs typeface="Times New Roman"/>
                      </a:endParaRP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tc>
                  <a:txBody>
                    <a:bodyPr/>
                    <a:lstStyle/>
                    <a:p>
                      <a:pPr algn="ctr">
                        <a:lnSpc>
                          <a:spcPct val="100000"/>
                        </a:lnSpc>
                        <a:spcBef>
                          <a:spcPts val="0"/>
                        </a:spcBef>
                        <a:spcAft>
                          <a:spcPts val="0"/>
                        </a:spcAft>
                      </a:pPr>
                      <a:r>
                        <a:rPr lang="fr-FR" sz="1000" dirty="0">
                          <a:solidFill>
                            <a:srgbClr val="404040"/>
                          </a:solidFill>
                          <a:effectLst/>
                          <a:latin typeface="Calibri"/>
                          <a:ea typeface="Calibri"/>
                          <a:cs typeface="Calibri"/>
                        </a:rPr>
                        <a:t>Aucun imprimé disponible. </a:t>
                      </a:r>
                      <a:br>
                        <a:rPr lang="fr-FR" sz="1000" dirty="0">
                          <a:solidFill>
                            <a:srgbClr val="404040"/>
                          </a:solidFill>
                          <a:effectLst/>
                          <a:latin typeface="Calibri"/>
                          <a:ea typeface="Calibri"/>
                          <a:cs typeface="Calibri"/>
                        </a:rPr>
                      </a:br>
                      <a:r>
                        <a:rPr lang="fr-FR" sz="1000" dirty="0">
                          <a:solidFill>
                            <a:srgbClr val="404040"/>
                          </a:solidFill>
                          <a:effectLst/>
                          <a:latin typeface="Calibri"/>
                          <a:ea typeface="Calibri"/>
                          <a:cs typeface="Calibri"/>
                        </a:rPr>
                        <a:t>Utilisation par le client d’un modèle de lettre figurant dans la note d’information n°1</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i="1" dirty="0">
                          <a:solidFill>
                            <a:srgbClr val="404040"/>
                          </a:solidFill>
                          <a:effectLst/>
                          <a:latin typeface="Calibri"/>
                          <a:ea typeface="Calibri"/>
                          <a:cs typeface="Times New Roman"/>
                        </a:rPr>
                        <a:t>Cf. Procédure Transfert Fourgous</a:t>
                      </a:r>
                      <a:endParaRPr lang="fr-FR" sz="1000" i="1" dirty="0">
                        <a:effectLst/>
                        <a:latin typeface="Calibri"/>
                        <a:ea typeface="Calibri"/>
                        <a:cs typeface="Times New Roman"/>
                      </a:endParaRP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tc vMerge="1">
                  <a:txBody>
                    <a:bodyPr/>
                    <a:lstStyle/>
                    <a:p>
                      <a:pPr algn="ctr">
                        <a:lnSpc>
                          <a:spcPct val="115000"/>
                        </a:lnSpc>
                        <a:spcBef>
                          <a:spcPts val="240"/>
                        </a:spcBef>
                        <a:spcAft>
                          <a:spcPts val="240"/>
                        </a:spcAft>
                      </a:pPr>
                      <a:endParaRPr lang="fr-FR" sz="1000" dirty="0">
                        <a:effectLst/>
                        <a:latin typeface="Calibri"/>
                        <a:ea typeface="Calibri"/>
                        <a:cs typeface="Times New Roman"/>
                      </a:endParaRPr>
                    </a:p>
                  </a:txBody>
                  <a:tcPr marL="41246" marR="41246" marT="0" marB="0">
                    <a:lnL w="12700" cap="flat" cmpd="sng" algn="ctr">
                      <a:solidFill>
                        <a:schemeClr val="bg2">
                          <a:lumMod val="60000"/>
                          <a:lumOff val="40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2F2F2"/>
                    </a:solidFill>
                  </a:tcPr>
                </a:tc>
                <a:extLst>
                  <a:ext uri="{0D108BD9-81ED-4DB2-BD59-A6C34878D82A}">
                    <a16:rowId xmlns:a16="http://schemas.microsoft.com/office/drawing/2014/main" val="10004"/>
                  </a:ext>
                </a:extLst>
              </a:tr>
              <a:tr h="284350">
                <a:tc>
                  <a:txBody>
                    <a:bodyPr/>
                    <a:lstStyle/>
                    <a:p>
                      <a:pPr marL="85725" indent="0" algn="ctr">
                        <a:lnSpc>
                          <a:spcPct val="100000"/>
                        </a:lnSpc>
                        <a:spcBef>
                          <a:spcPts val="200"/>
                        </a:spcBef>
                        <a:spcAft>
                          <a:spcPts val="0"/>
                        </a:spcAft>
                      </a:pPr>
                      <a:r>
                        <a:rPr lang="fr-FR" sz="1000" b="1" dirty="0">
                          <a:solidFill>
                            <a:schemeClr val="tx1">
                              <a:lumMod val="75000"/>
                            </a:schemeClr>
                          </a:solidFill>
                          <a:effectLst/>
                          <a:latin typeface="Calibri"/>
                          <a:ea typeface="Calibri"/>
                          <a:cs typeface="Times New Roman"/>
                        </a:rPr>
                        <a:t>Modification</a:t>
                      </a:r>
                      <a:r>
                        <a:rPr lang="fr-FR" sz="1000" b="1" baseline="0" dirty="0">
                          <a:solidFill>
                            <a:schemeClr val="tx1">
                              <a:lumMod val="75000"/>
                            </a:schemeClr>
                          </a:solidFill>
                          <a:effectLst/>
                          <a:latin typeface="Calibri"/>
                          <a:ea typeface="Calibri"/>
                          <a:cs typeface="Times New Roman"/>
                        </a:rPr>
                        <a:t> de la durée</a:t>
                      </a: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60000"/>
                        <a:lumOff val="40000"/>
                      </a:schemeClr>
                    </a:solidFill>
                  </a:tcPr>
                </a:tc>
                <a:tc>
                  <a:txBody>
                    <a:bodyPr/>
                    <a:lstStyle/>
                    <a:p>
                      <a:pPr algn="ctr">
                        <a:lnSpc>
                          <a:spcPct val="115000"/>
                        </a:lnSpc>
                        <a:spcBef>
                          <a:spcPts val="240"/>
                        </a:spcBef>
                        <a:spcAft>
                          <a:spcPts val="240"/>
                        </a:spcAft>
                      </a:pPr>
                      <a:r>
                        <a:rPr lang="fr-FR" sz="1000" dirty="0">
                          <a:effectLst/>
                          <a:latin typeface="Calibri"/>
                          <a:ea typeface="Calibri"/>
                          <a:cs typeface="Times New Roman"/>
                        </a:rPr>
                        <a:t>-</a:t>
                      </a: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15000"/>
                        </a:lnSpc>
                        <a:spcBef>
                          <a:spcPts val="240"/>
                        </a:spcBef>
                        <a:spcAft>
                          <a:spcPts val="240"/>
                        </a:spcAft>
                        <a:buClrTx/>
                        <a:buSzTx/>
                        <a:buFontTx/>
                        <a:buNone/>
                        <a:tabLst/>
                        <a:defRPr/>
                      </a:pPr>
                      <a:r>
                        <a:rPr lang="fr-FR" sz="1000" dirty="0">
                          <a:solidFill>
                            <a:srgbClr val="404040"/>
                          </a:solidFill>
                          <a:effectLst/>
                          <a:latin typeface="Calibri"/>
                          <a:ea typeface="Calibri"/>
                          <a:cs typeface="Calibri"/>
                          <a:sym typeface="Wingdings" panose="05000000000000000000" pitchFamily="2" charset="2"/>
                        </a:rPr>
                        <a:t></a:t>
                      </a:r>
                      <a:endParaRPr lang="fr-FR" sz="1000" dirty="0">
                        <a:effectLst/>
                        <a:latin typeface="Calibri"/>
                        <a:ea typeface="Calibri"/>
                        <a:cs typeface="Times New Roman"/>
                      </a:endParaRP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tc vMerge="1">
                  <a:txBody>
                    <a:bodyPr/>
                    <a:lstStyle/>
                    <a:p>
                      <a:endParaRPr lang="fr-FR"/>
                    </a:p>
                  </a:txBody>
                  <a:tcPr>
                    <a:lnL w="12700" cap="flat" cmpd="sng" algn="ctr">
                      <a:solidFill>
                        <a:schemeClr val="bg2">
                          <a:lumMod val="60000"/>
                          <a:lumOff val="40000"/>
                        </a:schemeClr>
                      </a:solidFill>
                      <a:prstDash val="solid"/>
                      <a:round/>
                      <a:headEnd type="none" w="med" len="med"/>
                      <a:tailEnd type="none" w="med" len="med"/>
                    </a:lnL>
                    <a:lnT w="12700" cap="flat" cmpd="sng" algn="ctr">
                      <a:solidFill>
                        <a:schemeClr val="bg2">
                          <a:lumMod val="60000"/>
                          <a:lumOff val="40000"/>
                        </a:schemeClr>
                      </a:solidFill>
                      <a:prstDash val="solid"/>
                      <a:round/>
                      <a:headEnd type="none" w="med" len="med"/>
                      <a:tailEnd type="none" w="med" len="med"/>
                    </a:lnT>
                  </a:tcPr>
                </a:tc>
                <a:extLst>
                  <a:ext uri="{0D108BD9-81ED-4DB2-BD59-A6C34878D82A}">
                    <a16:rowId xmlns:a16="http://schemas.microsoft.com/office/drawing/2014/main" val="10005"/>
                  </a:ext>
                </a:extLst>
              </a:tr>
              <a:tr h="326563">
                <a:tc>
                  <a:txBody>
                    <a:bodyPr/>
                    <a:lstStyle/>
                    <a:p>
                      <a:pPr marL="85725" indent="0" algn="ctr">
                        <a:lnSpc>
                          <a:spcPct val="100000"/>
                        </a:lnSpc>
                        <a:spcBef>
                          <a:spcPts val="200"/>
                        </a:spcBef>
                        <a:spcAft>
                          <a:spcPts val="0"/>
                        </a:spcAft>
                      </a:pPr>
                      <a:r>
                        <a:rPr lang="fr-FR" sz="1000" b="1" dirty="0">
                          <a:solidFill>
                            <a:schemeClr val="tx1">
                              <a:lumMod val="75000"/>
                            </a:schemeClr>
                          </a:solidFill>
                          <a:effectLst/>
                          <a:latin typeface="Calibri"/>
                          <a:ea typeface="Calibri"/>
                          <a:cs typeface="Calibri"/>
                        </a:rPr>
                        <a:t>Avenant de clause bénéficiaire</a:t>
                      </a:r>
                      <a:endParaRPr lang="fr-FR" sz="1000" b="1" dirty="0">
                        <a:solidFill>
                          <a:schemeClr val="tx1">
                            <a:lumMod val="75000"/>
                          </a:schemeClr>
                        </a:solidFill>
                        <a:effectLst/>
                        <a:latin typeface="Calibri"/>
                        <a:ea typeface="Calibri"/>
                        <a:cs typeface="Times New Roman"/>
                      </a:endParaRP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60000"/>
                        <a:lumOff val="40000"/>
                      </a:schemeClr>
                    </a:solidFill>
                  </a:tcPr>
                </a:tc>
                <a:tc>
                  <a:txBody>
                    <a:bodyPr/>
                    <a:lstStyle/>
                    <a:p>
                      <a:pPr algn="ctr">
                        <a:lnSpc>
                          <a:spcPct val="115000"/>
                        </a:lnSpc>
                        <a:spcBef>
                          <a:spcPts val="240"/>
                        </a:spcBef>
                        <a:spcAft>
                          <a:spcPts val="240"/>
                        </a:spcAft>
                      </a:pPr>
                      <a:r>
                        <a:rPr lang="fr-FR" sz="1000" dirty="0">
                          <a:solidFill>
                            <a:srgbClr val="404040"/>
                          </a:solidFill>
                          <a:effectLst/>
                          <a:latin typeface="Calibri"/>
                          <a:ea typeface="Calibri"/>
                          <a:cs typeface="Calibri"/>
                          <a:sym typeface="Wingdings" panose="05000000000000000000" pitchFamily="2" charset="2"/>
                        </a:rPr>
                        <a:t></a:t>
                      </a:r>
                      <a:endParaRPr lang="fr-FR" sz="1000" dirty="0">
                        <a:effectLst/>
                        <a:latin typeface="Calibri"/>
                        <a:ea typeface="Calibri"/>
                        <a:cs typeface="Times New Roman"/>
                      </a:endParaRP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tc>
                  <a:txBody>
                    <a:bodyPr/>
                    <a:lstStyle/>
                    <a:p>
                      <a:pPr algn="ctr">
                        <a:lnSpc>
                          <a:spcPct val="115000"/>
                        </a:lnSpc>
                        <a:spcBef>
                          <a:spcPts val="240"/>
                        </a:spcBef>
                        <a:spcAft>
                          <a:spcPts val="240"/>
                        </a:spcAft>
                      </a:pPr>
                      <a:r>
                        <a:rPr lang="fr-FR" sz="1000" dirty="0">
                          <a:solidFill>
                            <a:srgbClr val="404040"/>
                          </a:solidFill>
                          <a:effectLst/>
                          <a:latin typeface="Calibri"/>
                          <a:ea typeface="Calibri"/>
                          <a:cs typeface="Calibri"/>
                          <a:sym typeface="Wingdings" panose="05000000000000000000" pitchFamily="2" charset="2"/>
                        </a:rPr>
                        <a:t></a:t>
                      </a:r>
                      <a:endParaRPr lang="fr-FR" sz="1000" dirty="0">
                        <a:effectLst/>
                        <a:latin typeface="Calibri"/>
                        <a:ea typeface="Calibri"/>
                        <a:cs typeface="Times New Roman"/>
                      </a:endParaRP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tc vMerge="1">
                  <a:txBody>
                    <a:bodyPr/>
                    <a:lstStyle/>
                    <a:p>
                      <a:endParaRPr lang="fr-FR"/>
                    </a:p>
                  </a:txBody>
                  <a:tcPr/>
                </a:tc>
                <a:extLst>
                  <a:ext uri="{0D108BD9-81ED-4DB2-BD59-A6C34878D82A}">
                    <a16:rowId xmlns:a16="http://schemas.microsoft.com/office/drawing/2014/main" val="10006"/>
                  </a:ext>
                </a:extLst>
              </a:tr>
              <a:tr h="478647">
                <a:tc>
                  <a:txBody>
                    <a:bodyPr/>
                    <a:lstStyle/>
                    <a:p>
                      <a:pPr marL="85725" indent="0" algn="ctr">
                        <a:lnSpc>
                          <a:spcPct val="115000"/>
                        </a:lnSpc>
                        <a:spcAft>
                          <a:spcPts val="0"/>
                        </a:spcAft>
                      </a:pPr>
                      <a:r>
                        <a:rPr lang="fr-FR" sz="1000" b="1" baseline="0" dirty="0">
                          <a:solidFill>
                            <a:schemeClr val="tx1">
                              <a:lumMod val="75000"/>
                            </a:schemeClr>
                          </a:solidFill>
                          <a:effectLst/>
                          <a:latin typeface="Calibri"/>
                          <a:ea typeface="Calibri"/>
                          <a:cs typeface="Times New Roman"/>
                        </a:rPr>
                        <a:t>Changement de dimension</a:t>
                      </a: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60000"/>
                        <a:lumOff val="40000"/>
                      </a:schemeClr>
                    </a:solidFill>
                  </a:tcPr>
                </a:tc>
                <a:tc>
                  <a:txBody>
                    <a:bodyPr/>
                    <a:lstStyle/>
                    <a:p>
                      <a:pPr marL="0" marR="0" lvl="0" indent="0" algn="ctr" defTabSz="914400" rtl="0" eaLnBrk="1" fontAlgn="auto" latinLnBrk="0" hangingPunct="1">
                        <a:lnSpc>
                          <a:spcPct val="115000"/>
                        </a:lnSpc>
                        <a:spcBef>
                          <a:spcPts val="240"/>
                        </a:spcBef>
                        <a:spcAft>
                          <a:spcPts val="240"/>
                        </a:spcAft>
                        <a:buClrTx/>
                        <a:buSzTx/>
                        <a:buFontTx/>
                        <a:buNone/>
                        <a:tabLst/>
                        <a:defRPr/>
                      </a:pPr>
                      <a:r>
                        <a:rPr lang="fr-FR" sz="1000" dirty="0">
                          <a:solidFill>
                            <a:srgbClr val="404040"/>
                          </a:solidFill>
                          <a:effectLst/>
                          <a:latin typeface="Calibri"/>
                          <a:ea typeface="Calibri"/>
                          <a:cs typeface="Calibri"/>
                          <a:sym typeface="Wingdings" panose="05000000000000000000" pitchFamily="2" charset="2"/>
                        </a:rPr>
                        <a:t></a:t>
                      </a:r>
                      <a:endParaRPr lang="fr-FR" sz="1000" dirty="0">
                        <a:effectLst/>
                        <a:latin typeface="Calibri"/>
                        <a:ea typeface="Calibri"/>
                        <a:cs typeface="Times New Roman"/>
                      </a:endParaRP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tc>
                  <a:txBody>
                    <a:bodyPr/>
                    <a:lstStyle/>
                    <a:p>
                      <a:pPr algn="ctr">
                        <a:lnSpc>
                          <a:spcPct val="115000"/>
                        </a:lnSpc>
                        <a:spcBef>
                          <a:spcPts val="240"/>
                        </a:spcBef>
                        <a:spcAft>
                          <a:spcPts val="240"/>
                        </a:spcAft>
                      </a:pPr>
                      <a:r>
                        <a:rPr lang="fr-FR" sz="1000" dirty="0">
                          <a:solidFill>
                            <a:srgbClr val="404040"/>
                          </a:solidFill>
                          <a:effectLst/>
                          <a:latin typeface="Calibri"/>
                          <a:ea typeface="Calibri"/>
                          <a:cs typeface="Calibri"/>
                          <a:sym typeface="Wingdings" panose="05000000000000000000" pitchFamily="2" charset="2"/>
                        </a:rPr>
                        <a:t></a:t>
                      </a:r>
                      <a:endParaRPr lang="fr-FR" sz="1000" dirty="0">
                        <a:effectLst/>
                        <a:latin typeface="Calibri"/>
                        <a:ea typeface="Calibri"/>
                        <a:cs typeface="Times New Roman"/>
                      </a:endParaRP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tc vMerge="1">
                  <a:txBody>
                    <a:bodyPr/>
                    <a:lstStyle/>
                    <a:p>
                      <a:endParaRPr lang="fr-FR"/>
                    </a:p>
                  </a:txBody>
                  <a:tcPr/>
                </a:tc>
                <a:extLst>
                  <a:ext uri="{0D108BD9-81ED-4DB2-BD59-A6C34878D82A}">
                    <a16:rowId xmlns:a16="http://schemas.microsoft.com/office/drawing/2014/main" val="10007"/>
                  </a:ext>
                </a:extLst>
              </a:tr>
              <a:tr h="225544">
                <a:tc>
                  <a:txBody>
                    <a:bodyPr/>
                    <a:lstStyle/>
                    <a:p>
                      <a:pPr marL="85725" indent="0" algn="ctr">
                        <a:lnSpc>
                          <a:spcPct val="115000"/>
                        </a:lnSpc>
                        <a:spcAft>
                          <a:spcPts val="0"/>
                        </a:spcAft>
                      </a:pPr>
                      <a:r>
                        <a:rPr lang="fr-FR" sz="1000" b="1" baseline="0" dirty="0">
                          <a:solidFill>
                            <a:schemeClr val="tx1">
                              <a:lumMod val="75000"/>
                            </a:schemeClr>
                          </a:solidFill>
                          <a:effectLst/>
                          <a:latin typeface="Calibri"/>
                          <a:ea typeface="Calibri"/>
                          <a:cs typeface="Times New Roman"/>
                        </a:rPr>
                        <a:t>Arbitrage</a:t>
                      </a: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60000"/>
                        <a:lumOff val="40000"/>
                      </a:schemeClr>
                    </a:solidFill>
                  </a:tcPr>
                </a:tc>
                <a:tc>
                  <a:txBody>
                    <a:bodyPr/>
                    <a:lstStyle/>
                    <a:p>
                      <a:pPr marL="0" marR="0" indent="0" algn="ctr" defTabSz="914400" rtl="0" eaLnBrk="1" fontAlgn="auto" latinLnBrk="0" hangingPunct="1">
                        <a:lnSpc>
                          <a:spcPct val="115000"/>
                        </a:lnSpc>
                        <a:spcBef>
                          <a:spcPts val="240"/>
                        </a:spcBef>
                        <a:spcAft>
                          <a:spcPts val="240"/>
                        </a:spcAft>
                        <a:buClrTx/>
                        <a:buSzTx/>
                        <a:buFontTx/>
                        <a:buNone/>
                        <a:tabLst/>
                        <a:defRPr/>
                      </a:pPr>
                      <a:r>
                        <a:rPr lang="fr-FR" sz="1000" dirty="0">
                          <a:solidFill>
                            <a:srgbClr val="404040"/>
                          </a:solidFill>
                          <a:effectLst/>
                          <a:latin typeface="Calibri"/>
                          <a:ea typeface="Calibri"/>
                          <a:cs typeface="Calibri"/>
                          <a:sym typeface="Wingdings" panose="05000000000000000000" pitchFamily="2" charset="2"/>
                        </a:rPr>
                        <a:t></a:t>
                      </a:r>
                      <a:endParaRPr lang="fr-FR" sz="1000" dirty="0">
                        <a:effectLst/>
                        <a:latin typeface="Calibri"/>
                        <a:ea typeface="Calibri"/>
                        <a:cs typeface="Times New Roman"/>
                      </a:endParaRP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15000"/>
                        </a:lnSpc>
                        <a:spcBef>
                          <a:spcPts val="240"/>
                        </a:spcBef>
                        <a:spcAft>
                          <a:spcPts val="240"/>
                        </a:spcAft>
                        <a:buClrTx/>
                        <a:buSzTx/>
                        <a:buFontTx/>
                        <a:buNone/>
                        <a:tabLst/>
                        <a:defRPr/>
                      </a:pPr>
                      <a:r>
                        <a:rPr lang="fr-FR" sz="1000" dirty="0">
                          <a:solidFill>
                            <a:srgbClr val="404040"/>
                          </a:solidFill>
                          <a:effectLst/>
                          <a:latin typeface="Calibri"/>
                          <a:ea typeface="Calibri"/>
                          <a:cs typeface="Calibri"/>
                          <a:sym typeface="Wingdings" panose="05000000000000000000" pitchFamily="2" charset="2"/>
                        </a:rPr>
                        <a:t></a:t>
                      </a:r>
                      <a:endParaRPr lang="fr-FR" sz="1000" dirty="0">
                        <a:effectLst/>
                        <a:latin typeface="Calibri"/>
                        <a:ea typeface="Calibri"/>
                        <a:cs typeface="Times New Roman"/>
                      </a:endParaRP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tc vMerge="1">
                  <a:txBody>
                    <a:bodyPr/>
                    <a:lstStyle/>
                    <a:p>
                      <a:endParaRPr lang="fr-FR"/>
                    </a:p>
                  </a:txBody>
                  <a:tcPr/>
                </a:tc>
                <a:extLst>
                  <a:ext uri="{0D108BD9-81ED-4DB2-BD59-A6C34878D82A}">
                    <a16:rowId xmlns:a16="http://schemas.microsoft.com/office/drawing/2014/main" val="10008"/>
                  </a:ext>
                </a:extLst>
              </a:tr>
              <a:tr h="225544">
                <a:tc>
                  <a:txBody>
                    <a:bodyPr/>
                    <a:lstStyle/>
                    <a:p>
                      <a:pPr marL="85725" indent="0" algn="ctr">
                        <a:lnSpc>
                          <a:spcPct val="115000"/>
                        </a:lnSpc>
                        <a:spcAft>
                          <a:spcPts val="0"/>
                        </a:spcAft>
                      </a:pPr>
                      <a:r>
                        <a:rPr lang="fr-FR" sz="1000" b="1" baseline="0" dirty="0">
                          <a:solidFill>
                            <a:schemeClr val="tx1">
                              <a:lumMod val="75000"/>
                            </a:schemeClr>
                          </a:solidFill>
                          <a:effectLst/>
                          <a:latin typeface="Calibri"/>
                          <a:ea typeface="Calibri"/>
                          <a:cs typeface="Times New Roman"/>
                        </a:rPr>
                        <a:t>Cotisations complémentaires</a:t>
                      </a: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60000"/>
                        <a:lumOff val="40000"/>
                      </a:schemeClr>
                    </a:solidFill>
                  </a:tcPr>
                </a:tc>
                <a:tc>
                  <a:txBody>
                    <a:bodyPr/>
                    <a:lstStyle/>
                    <a:p>
                      <a:pPr marL="0" marR="0" lvl="0" indent="0" algn="ctr" defTabSz="914400" rtl="0" eaLnBrk="1" fontAlgn="auto" latinLnBrk="0" hangingPunct="1">
                        <a:lnSpc>
                          <a:spcPct val="115000"/>
                        </a:lnSpc>
                        <a:spcBef>
                          <a:spcPts val="240"/>
                        </a:spcBef>
                        <a:spcAft>
                          <a:spcPts val="240"/>
                        </a:spcAft>
                        <a:buClrTx/>
                        <a:buSzTx/>
                        <a:buFontTx/>
                        <a:buNone/>
                        <a:tabLst/>
                        <a:defRPr/>
                      </a:pPr>
                      <a:r>
                        <a:rPr lang="fr-FR" sz="1000" dirty="0">
                          <a:effectLst/>
                          <a:latin typeface="Calibri"/>
                          <a:ea typeface="Calibri"/>
                          <a:cs typeface="Times New Roman"/>
                          <a:sym typeface="Wingdings" panose="05000000000000000000" pitchFamily="2" charset="2"/>
                        </a:rPr>
                        <a:t></a:t>
                      </a:r>
                      <a:endParaRPr lang="fr-FR" sz="1000" dirty="0">
                        <a:effectLst/>
                        <a:latin typeface="Calibri"/>
                        <a:ea typeface="Calibri"/>
                        <a:cs typeface="Times New Roman"/>
                      </a:endParaRP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15000"/>
                        </a:lnSpc>
                        <a:spcBef>
                          <a:spcPts val="240"/>
                        </a:spcBef>
                        <a:spcAft>
                          <a:spcPts val="240"/>
                        </a:spcAft>
                        <a:buClrTx/>
                        <a:buSzTx/>
                        <a:buFontTx/>
                        <a:buNone/>
                        <a:tabLst/>
                        <a:defRPr/>
                      </a:pPr>
                      <a:r>
                        <a:rPr lang="fr-FR" sz="1000" dirty="0">
                          <a:effectLst/>
                          <a:latin typeface="Calibri"/>
                          <a:ea typeface="Calibri"/>
                          <a:cs typeface="Times New Roman"/>
                          <a:sym typeface="Wingdings" panose="05000000000000000000" pitchFamily="2" charset="2"/>
                        </a:rPr>
                        <a:t></a:t>
                      </a:r>
                      <a:endParaRPr lang="fr-FR" sz="1000" dirty="0">
                        <a:effectLst/>
                        <a:latin typeface="Calibri"/>
                        <a:ea typeface="Calibri"/>
                        <a:cs typeface="Times New Roman"/>
                      </a:endParaRP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tc vMerge="1">
                  <a:txBody>
                    <a:bodyPr/>
                    <a:lstStyle/>
                    <a:p>
                      <a:endParaRPr lang="fr-FR"/>
                    </a:p>
                  </a:txBody>
                  <a:tcPr/>
                </a:tc>
                <a:extLst>
                  <a:ext uri="{0D108BD9-81ED-4DB2-BD59-A6C34878D82A}">
                    <a16:rowId xmlns:a16="http://schemas.microsoft.com/office/drawing/2014/main" val="2217671383"/>
                  </a:ext>
                </a:extLst>
              </a:tr>
              <a:tr h="225544">
                <a:tc>
                  <a:txBody>
                    <a:bodyPr/>
                    <a:lstStyle/>
                    <a:p>
                      <a:pPr marL="85725" indent="0" algn="ctr">
                        <a:lnSpc>
                          <a:spcPct val="115000"/>
                        </a:lnSpc>
                        <a:spcAft>
                          <a:spcPts val="0"/>
                        </a:spcAft>
                      </a:pPr>
                      <a:r>
                        <a:rPr lang="fr-FR" sz="1000" b="1" baseline="0" dirty="0">
                          <a:solidFill>
                            <a:schemeClr val="tx1">
                              <a:lumMod val="75000"/>
                            </a:schemeClr>
                          </a:solidFill>
                          <a:effectLst/>
                          <a:latin typeface="Calibri"/>
                          <a:ea typeface="Calibri"/>
                          <a:cs typeface="Times New Roman"/>
                        </a:rPr>
                        <a:t>Cotisations régulières</a:t>
                      </a: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60000"/>
                        <a:lumOff val="40000"/>
                      </a:schemeClr>
                    </a:solidFill>
                  </a:tcPr>
                </a:tc>
                <a:tc>
                  <a:txBody>
                    <a:bodyPr/>
                    <a:lstStyle/>
                    <a:p>
                      <a:pPr marL="0" marR="0" indent="0" algn="ctr" defTabSz="914400" rtl="0" eaLnBrk="1" fontAlgn="auto" latinLnBrk="0" hangingPunct="1">
                        <a:lnSpc>
                          <a:spcPct val="115000"/>
                        </a:lnSpc>
                        <a:spcBef>
                          <a:spcPts val="240"/>
                        </a:spcBef>
                        <a:spcAft>
                          <a:spcPts val="240"/>
                        </a:spcAft>
                        <a:buClrTx/>
                        <a:buSzTx/>
                        <a:buFontTx/>
                        <a:buNone/>
                        <a:tabLst/>
                        <a:defRPr/>
                      </a:pPr>
                      <a:r>
                        <a:rPr lang="fr-FR" sz="1000" dirty="0">
                          <a:effectLst/>
                          <a:latin typeface="Calibri"/>
                          <a:ea typeface="Calibri"/>
                          <a:cs typeface="Times New Roman"/>
                          <a:sym typeface="Wingdings" panose="05000000000000000000" pitchFamily="2" charset="2"/>
                        </a:rPr>
                        <a:t></a:t>
                      </a:r>
                      <a:endParaRPr lang="fr-FR" sz="1000" dirty="0">
                        <a:effectLst/>
                        <a:latin typeface="Calibri"/>
                        <a:ea typeface="Calibri"/>
                        <a:cs typeface="Times New Roman"/>
                      </a:endParaRP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15000"/>
                        </a:lnSpc>
                        <a:spcBef>
                          <a:spcPts val="240"/>
                        </a:spcBef>
                        <a:spcAft>
                          <a:spcPts val="240"/>
                        </a:spcAft>
                        <a:buClrTx/>
                        <a:buSzTx/>
                        <a:buFontTx/>
                        <a:buNone/>
                        <a:tabLst/>
                        <a:defRPr/>
                      </a:pPr>
                      <a:r>
                        <a:rPr lang="fr-FR" sz="1000" dirty="0">
                          <a:effectLst/>
                          <a:latin typeface="Calibri"/>
                          <a:ea typeface="Calibri"/>
                          <a:cs typeface="Times New Roman"/>
                          <a:sym typeface="Wingdings" panose="05000000000000000000" pitchFamily="2" charset="2"/>
                        </a:rPr>
                        <a:t></a:t>
                      </a:r>
                      <a:endParaRPr lang="fr-FR" sz="1000" dirty="0">
                        <a:effectLst/>
                        <a:latin typeface="Calibri"/>
                        <a:ea typeface="Calibri"/>
                        <a:cs typeface="Times New Roman"/>
                      </a:endParaRP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tc vMerge="1">
                  <a:txBody>
                    <a:bodyPr/>
                    <a:lstStyle/>
                    <a:p>
                      <a:endParaRPr lang="fr-FR"/>
                    </a:p>
                  </a:txBody>
                  <a:tcPr/>
                </a:tc>
                <a:extLst>
                  <a:ext uri="{0D108BD9-81ED-4DB2-BD59-A6C34878D82A}">
                    <a16:rowId xmlns:a16="http://schemas.microsoft.com/office/drawing/2014/main" val="3020120843"/>
                  </a:ext>
                </a:extLst>
              </a:tr>
              <a:tr h="622663">
                <a:tc>
                  <a:txBody>
                    <a:bodyPr/>
                    <a:lstStyle/>
                    <a:p>
                      <a:pPr marL="85725" indent="0" algn="ctr">
                        <a:lnSpc>
                          <a:spcPct val="115000"/>
                        </a:lnSpc>
                        <a:spcAft>
                          <a:spcPts val="0"/>
                        </a:spcAft>
                      </a:pPr>
                      <a:r>
                        <a:rPr lang="fr-FR" sz="1000" b="1" baseline="0" dirty="0">
                          <a:solidFill>
                            <a:schemeClr val="tx1">
                              <a:lumMod val="75000"/>
                            </a:schemeClr>
                          </a:solidFill>
                          <a:effectLst/>
                          <a:latin typeface="Calibri"/>
                          <a:ea typeface="Calibri"/>
                          <a:cs typeface="Times New Roman"/>
                        </a:rPr>
                        <a:t>Option Sécurisation</a:t>
                      </a:r>
                    </a:p>
                    <a:p>
                      <a:pPr marL="85725" indent="0" algn="ctr">
                        <a:lnSpc>
                          <a:spcPct val="115000"/>
                        </a:lnSpc>
                        <a:spcAft>
                          <a:spcPts val="0"/>
                        </a:spcAft>
                      </a:pPr>
                      <a:r>
                        <a:rPr lang="fr-FR" sz="1000" b="1" baseline="0" dirty="0">
                          <a:solidFill>
                            <a:schemeClr val="tx1">
                              <a:lumMod val="75000"/>
                            </a:schemeClr>
                          </a:solidFill>
                          <a:effectLst/>
                          <a:latin typeface="Calibri"/>
                          <a:ea typeface="Calibri"/>
                          <a:cs typeface="Times New Roman"/>
                        </a:rPr>
                        <a:t>Option Optimisation</a:t>
                      </a:r>
                      <a:endParaRPr lang="fr-FR" sz="1000" strike="sngStrike" kern="1200" dirty="0">
                        <a:solidFill>
                          <a:srgbClr val="FF0000"/>
                        </a:solidFill>
                        <a:effectLst/>
                        <a:highlight>
                          <a:srgbClr val="FFFF00"/>
                        </a:highlight>
                        <a:latin typeface="Calibri"/>
                        <a:ea typeface="Calibri"/>
                        <a:cs typeface="Calibri"/>
                      </a:endParaRP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60000"/>
                        <a:lumOff val="40000"/>
                      </a:schemeClr>
                    </a:solidFill>
                  </a:tcPr>
                </a:tc>
                <a:tc>
                  <a:txBody>
                    <a:bodyPr/>
                    <a:lstStyle/>
                    <a:p>
                      <a:pPr marL="0" marR="0" indent="0" algn="ctr" defTabSz="914400" rtl="0" eaLnBrk="1" fontAlgn="auto" latinLnBrk="0" hangingPunct="1">
                        <a:lnSpc>
                          <a:spcPct val="115000"/>
                        </a:lnSpc>
                        <a:spcBef>
                          <a:spcPts val="240"/>
                        </a:spcBef>
                        <a:spcAft>
                          <a:spcPts val="240"/>
                        </a:spcAft>
                        <a:buClrTx/>
                        <a:buSzTx/>
                        <a:buFontTx/>
                        <a:buNone/>
                        <a:tabLst/>
                        <a:defRPr/>
                      </a:pPr>
                      <a:r>
                        <a:rPr lang="fr-FR" sz="1000" dirty="0">
                          <a:effectLst/>
                          <a:latin typeface="Calibri"/>
                          <a:ea typeface="Calibri"/>
                          <a:cs typeface="Times New Roman"/>
                        </a:rPr>
                        <a:t>-</a:t>
                      </a: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15000"/>
                        </a:lnSpc>
                        <a:spcBef>
                          <a:spcPts val="240"/>
                        </a:spcBef>
                        <a:spcAft>
                          <a:spcPts val="240"/>
                        </a:spcAft>
                        <a:buClrTx/>
                        <a:buSzTx/>
                        <a:buFontTx/>
                        <a:buNone/>
                        <a:tabLst/>
                        <a:defRPr/>
                      </a:pPr>
                      <a:r>
                        <a:rPr lang="fr-FR" sz="1000" dirty="0">
                          <a:solidFill>
                            <a:srgbClr val="404040"/>
                          </a:solidFill>
                          <a:effectLst/>
                          <a:latin typeface="Calibri"/>
                          <a:ea typeface="Calibri"/>
                          <a:cs typeface="Calibri"/>
                          <a:sym typeface="Wingdings" panose="05000000000000000000" pitchFamily="2" charset="2"/>
                        </a:rPr>
                        <a:t></a:t>
                      </a:r>
                      <a:endParaRPr lang="fr-FR" sz="1000" dirty="0">
                        <a:effectLst/>
                        <a:latin typeface="Calibri"/>
                        <a:ea typeface="Calibri"/>
                        <a:cs typeface="Times New Roman"/>
                      </a:endParaRP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tc vMerge="1">
                  <a:txBody>
                    <a:bodyPr/>
                    <a:lstStyle/>
                    <a:p>
                      <a:endParaRPr lang="fr-FR"/>
                    </a:p>
                  </a:txBody>
                  <a:tcPr/>
                </a:tc>
                <a:extLst>
                  <a:ext uri="{0D108BD9-81ED-4DB2-BD59-A6C34878D82A}">
                    <a16:rowId xmlns:a16="http://schemas.microsoft.com/office/drawing/2014/main" val="10009"/>
                  </a:ext>
                </a:extLst>
              </a:tr>
              <a:tr h="622663">
                <a:tc>
                  <a:txBody>
                    <a:bodyPr/>
                    <a:lstStyle/>
                    <a:p>
                      <a:pPr marL="85725" marR="0" indent="0" algn="ctr" defTabSz="914400" rtl="0" eaLnBrk="1" fontAlgn="auto" latinLnBrk="0" hangingPunct="1">
                        <a:lnSpc>
                          <a:spcPct val="115000"/>
                        </a:lnSpc>
                        <a:spcBef>
                          <a:spcPts val="0"/>
                        </a:spcBef>
                        <a:spcAft>
                          <a:spcPts val="0"/>
                        </a:spcAft>
                        <a:buClrTx/>
                        <a:buSzTx/>
                        <a:buFontTx/>
                        <a:buNone/>
                        <a:tabLst/>
                        <a:defRPr/>
                      </a:pPr>
                      <a:r>
                        <a:rPr lang="fr-FR" sz="1000" b="1" baseline="0" dirty="0">
                          <a:solidFill>
                            <a:schemeClr val="tx1">
                              <a:lumMod val="75000"/>
                            </a:schemeClr>
                          </a:solidFill>
                          <a:effectLst/>
                          <a:latin typeface="Calibri"/>
                          <a:ea typeface="Calibri"/>
                          <a:cs typeface="Times New Roman"/>
                        </a:rPr>
                        <a:t>Option Investissement Progressif</a:t>
                      </a:r>
                    </a:p>
                    <a:p>
                      <a:pPr marL="85725" indent="0" algn="ctr">
                        <a:lnSpc>
                          <a:spcPct val="115000"/>
                        </a:lnSpc>
                        <a:spcAft>
                          <a:spcPts val="0"/>
                        </a:spcAft>
                      </a:pPr>
                      <a:r>
                        <a:rPr lang="fr-FR" sz="1000" b="1" baseline="0" dirty="0">
                          <a:solidFill>
                            <a:schemeClr val="tx1">
                              <a:lumMod val="75000"/>
                            </a:schemeClr>
                          </a:solidFill>
                          <a:effectLst/>
                          <a:latin typeface="Calibri"/>
                          <a:ea typeface="Calibri"/>
                          <a:cs typeface="Times New Roman"/>
                        </a:rPr>
                        <a:t>Option Stop Loss Max</a:t>
                      </a: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60000"/>
                        <a:lumOff val="40000"/>
                      </a:schemeClr>
                    </a:solidFill>
                  </a:tcPr>
                </a:tc>
                <a:tc>
                  <a:txBody>
                    <a:bodyPr/>
                    <a:lstStyle/>
                    <a:p>
                      <a:pPr marL="0" marR="0" indent="0" algn="ctr" defTabSz="914400" rtl="0" eaLnBrk="1" fontAlgn="auto" latinLnBrk="0" hangingPunct="1">
                        <a:lnSpc>
                          <a:spcPct val="115000"/>
                        </a:lnSpc>
                        <a:spcBef>
                          <a:spcPts val="240"/>
                        </a:spcBef>
                        <a:spcAft>
                          <a:spcPts val="240"/>
                        </a:spcAft>
                        <a:buClrTx/>
                        <a:buSzTx/>
                        <a:buFontTx/>
                        <a:buNone/>
                        <a:tabLst/>
                        <a:defRPr/>
                      </a:pPr>
                      <a:r>
                        <a:rPr lang="fr-FR" sz="1000" dirty="0">
                          <a:solidFill>
                            <a:srgbClr val="404040"/>
                          </a:solidFill>
                          <a:effectLst/>
                          <a:latin typeface="Calibri"/>
                          <a:ea typeface="Calibri"/>
                          <a:cs typeface="Calibri"/>
                          <a:sym typeface="Wingdings" panose="05000000000000000000" pitchFamily="2" charset="2"/>
                        </a:rPr>
                        <a:t></a:t>
                      </a:r>
                      <a:endParaRPr lang="fr-FR" sz="1000" dirty="0">
                        <a:effectLst/>
                        <a:latin typeface="Calibri"/>
                        <a:ea typeface="Calibri"/>
                        <a:cs typeface="Times New Roman"/>
                      </a:endParaRP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15000"/>
                        </a:lnSpc>
                        <a:spcBef>
                          <a:spcPts val="240"/>
                        </a:spcBef>
                        <a:spcAft>
                          <a:spcPts val="240"/>
                        </a:spcAft>
                        <a:buClrTx/>
                        <a:buSzTx/>
                        <a:buFontTx/>
                        <a:buNone/>
                        <a:tabLst/>
                        <a:defRPr/>
                      </a:pPr>
                      <a:r>
                        <a:rPr lang="fr-FR" sz="1000" dirty="0">
                          <a:solidFill>
                            <a:srgbClr val="404040"/>
                          </a:solidFill>
                          <a:effectLst/>
                          <a:latin typeface="Calibri"/>
                          <a:ea typeface="Calibri"/>
                          <a:cs typeface="Calibri"/>
                          <a:sym typeface="Wingdings" panose="05000000000000000000" pitchFamily="2" charset="2"/>
                        </a:rPr>
                        <a:t></a:t>
                      </a:r>
                      <a:endParaRPr lang="fr-FR" sz="1000" dirty="0">
                        <a:effectLst/>
                        <a:latin typeface="Calibri"/>
                        <a:ea typeface="Calibri"/>
                        <a:cs typeface="Times New Roman"/>
                      </a:endParaRP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tc vMerge="1">
                  <a:txBody>
                    <a:bodyPr/>
                    <a:lstStyle/>
                    <a:p>
                      <a:endParaRPr lang="fr-FR"/>
                    </a:p>
                  </a:txBody>
                  <a:tcPr/>
                </a:tc>
                <a:extLst>
                  <a:ext uri="{0D108BD9-81ED-4DB2-BD59-A6C34878D82A}">
                    <a16:rowId xmlns:a16="http://schemas.microsoft.com/office/drawing/2014/main" val="10010"/>
                  </a:ext>
                </a:extLst>
              </a:tr>
              <a:tr h="225544">
                <a:tc>
                  <a:txBody>
                    <a:bodyPr/>
                    <a:lstStyle/>
                    <a:p>
                      <a:pPr marL="85725" indent="0" algn="ctr">
                        <a:lnSpc>
                          <a:spcPct val="115000"/>
                        </a:lnSpc>
                        <a:spcAft>
                          <a:spcPts val="0"/>
                        </a:spcAft>
                      </a:pPr>
                      <a:r>
                        <a:rPr lang="fr-FR" sz="1000" b="1" baseline="0" dirty="0">
                          <a:solidFill>
                            <a:schemeClr val="tx1">
                              <a:lumMod val="75000"/>
                            </a:schemeClr>
                          </a:solidFill>
                          <a:effectLst/>
                          <a:latin typeface="Calibri"/>
                          <a:ea typeface="Calibri"/>
                          <a:cs typeface="Times New Roman"/>
                        </a:rPr>
                        <a:t>Avenant de RPP</a:t>
                      </a: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60000"/>
                        <a:lumOff val="40000"/>
                      </a:schemeClr>
                    </a:solidFill>
                  </a:tcPr>
                </a:tc>
                <a:tc>
                  <a:txBody>
                    <a:bodyPr/>
                    <a:lstStyle/>
                    <a:p>
                      <a:pPr marL="0" marR="0" indent="0" algn="ctr" defTabSz="914400" rtl="0" eaLnBrk="1" fontAlgn="auto" latinLnBrk="0" hangingPunct="1">
                        <a:lnSpc>
                          <a:spcPct val="115000"/>
                        </a:lnSpc>
                        <a:spcBef>
                          <a:spcPts val="240"/>
                        </a:spcBef>
                        <a:spcAft>
                          <a:spcPts val="240"/>
                        </a:spcAft>
                        <a:buClrTx/>
                        <a:buSzTx/>
                        <a:buFontTx/>
                        <a:buNone/>
                        <a:tabLst/>
                        <a:defRPr/>
                      </a:pPr>
                      <a:r>
                        <a:rPr lang="fr-FR" sz="1000" dirty="0">
                          <a:solidFill>
                            <a:srgbClr val="404040"/>
                          </a:solidFill>
                          <a:effectLst/>
                          <a:latin typeface="Calibri"/>
                          <a:ea typeface="Calibri"/>
                          <a:cs typeface="Calibri"/>
                          <a:sym typeface="Wingdings" panose="05000000000000000000" pitchFamily="2" charset="2"/>
                        </a:rPr>
                        <a:t></a:t>
                      </a:r>
                      <a:endParaRPr lang="fr-FR" sz="1000" dirty="0">
                        <a:effectLst/>
                        <a:latin typeface="Calibri"/>
                        <a:ea typeface="Calibri"/>
                        <a:cs typeface="Times New Roman"/>
                      </a:endParaRP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15000"/>
                        </a:lnSpc>
                        <a:spcBef>
                          <a:spcPts val="240"/>
                        </a:spcBef>
                        <a:spcAft>
                          <a:spcPts val="240"/>
                        </a:spcAft>
                        <a:buClrTx/>
                        <a:buSzTx/>
                        <a:buFontTx/>
                        <a:buNone/>
                        <a:tabLst/>
                        <a:defRPr/>
                      </a:pPr>
                      <a:r>
                        <a:rPr lang="fr-FR" sz="1000" dirty="0">
                          <a:solidFill>
                            <a:srgbClr val="404040"/>
                          </a:solidFill>
                          <a:effectLst/>
                          <a:latin typeface="Calibri"/>
                          <a:ea typeface="Calibri"/>
                          <a:cs typeface="Calibri"/>
                          <a:sym typeface="Wingdings" panose="05000000000000000000" pitchFamily="2" charset="2"/>
                        </a:rPr>
                        <a:t></a:t>
                      </a:r>
                      <a:endParaRPr lang="fr-FR" sz="1000" dirty="0">
                        <a:effectLst/>
                        <a:latin typeface="Calibri"/>
                        <a:ea typeface="Calibri"/>
                        <a:cs typeface="Times New Roman"/>
                      </a:endParaRP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tc vMerge="1">
                  <a:txBody>
                    <a:bodyPr/>
                    <a:lstStyle/>
                    <a:p>
                      <a:pPr algn="ctr">
                        <a:lnSpc>
                          <a:spcPct val="115000"/>
                        </a:lnSpc>
                        <a:spcBef>
                          <a:spcPts val="240"/>
                        </a:spcBef>
                        <a:spcAft>
                          <a:spcPts val="240"/>
                        </a:spcAft>
                      </a:pPr>
                      <a:endParaRPr lang="fr-FR" sz="1000" dirty="0">
                        <a:effectLst/>
                        <a:latin typeface="Calibri"/>
                        <a:ea typeface="Calibri"/>
                        <a:cs typeface="Times New Roman"/>
                      </a:endParaRP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1"/>
                  </a:ext>
                </a:extLst>
              </a:tr>
              <a:tr h="216024">
                <a:tc>
                  <a:txBody>
                    <a:bodyPr/>
                    <a:lstStyle/>
                    <a:p>
                      <a:pPr marL="85725" indent="0" algn="ctr">
                        <a:lnSpc>
                          <a:spcPct val="115000"/>
                        </a:lnSpc>
                        <a:spcAft>
                          <a:spcPts val="0"/>
                        </a:spcAft>
                      </a:pPr>
                      <a:r>
                        <a:rPr lang="fr-FR" sz="1000" b="1" baseline="0" dirty="0">
                          <a:solidFill>
                            <a:schemeClr val="tx1">
                              <a:lumMod val="75000"/>
                            </a:schemeClr>
                          </a:solidFill>
                          <a:effectLst/>
                          <a:latin typeface="Calibri"/>
                          <a:ea typeface="Calibri"/>
                          <a:cs typeface="Times New Roman"/>
                        </a:rPr>
                        <a:t>Rachat partiel / total</a:t>
                      </a: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60000"/>
                        <a:lumOff val="40000"/>
                      </a:schemeClr>
                    </a:solidFill>
                  </a:tcPr>
                </a:tc>
                <a:tc>
                  <a:txBody>
                    <a:bodyPr/>
                    <a:lstStyle/>
                    <a:p>
                      <a:pPr marL="0" marR="0" indent="0" algn="ctr" defTabSz="914400" rtl="0" eaLnBrk="1" fontAlgn="auto" latinLnBrk="0" hangingPunct="1">
                        <a:lnSpc>
                          <a:spcPct val="115000"/>
                        </a:lnSpc>
                        <a:spcBef>
                          <a:spcPts val="240"/>
                        </a:spcBef>
                        <a:spcAft>
                          <a:spcPts val="240"/>
                        </a:spcAft>
                        <a:buClrTx/>
                        <a:buSzTx/>
                        <a:buFontTx/>
                        <a:buNone/>
                        <a:tabLst/>
                        <a:defRPr/>
                      </a:pPr>
                      <a:r>
                        <a:rPr lang="fr-FR" sz="1000" dirty="0">
                          <a:solidFill>
                            <a:srgbClr val="404040"/>
                          </a:solidFill>
                          <a:effectLst/>
                          <a:latin typeface="Calibri"/>
                          <a:ea typeface="Calibri"/>
                          <a:cs typeface="Calibri"/>
                          <a:sym typeface="Wingdings" panose="05000000000000000000" pitchFamily="2" charset="2"/>
                        </a:rPr>
                        <a:t></a:t>
                      </a:r>
                      <a:endParaRPr lang="fr-FR" sz="1000" dirty="0">
                        <a:effectLst/>
                        <a:latin typeface="Calibri"/>
                        <a:ea typeface="Calibri"/>
                        <a:cs typeface="Times New Roman"/>
                      </a:endParaRP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15000"/>
                        </a:lnSpc>
                        <a:spcBef>
                          <a:spcPts val="240"/>
                        </a:spcBef>
                        <a:spcAft>
                          <a:spcPts val="240"/>
                        </a:spcAft>
                        <a:buClrTx/>
                        <a:buSzTx/>
                        <a:buFontTx/>
                        <a:buNone/>
                        <a:tabLst/>
                        <a:defRPr/>
                      </a:pPr>
                      <a:r>
                        <a:rPr lang="fr-FR" sz="1000" dirty="0">
                          <a:solidFill>
                            <a:srgbClr val="404040"/>
                          </a:solidFill>
                          <a:effectLst/>
                          <a:latin typeface="Calibri"/>
                          <a:ea typeface="Calibri"/>
                          <a:cs typeface="Calibri"/>
                          <a:sym typeface="Wingdings" panose="05000000000000000000" pitchFamily="2" charset="2"/>
                        </a:rPr>
                        <a:t></a:t>
                      </a:r>
                      <a:endParaRPr lang="fr-FR" sz="1000" dirty="0">
                        <a:effectLst/>
                        <a:latin typeface="Calibri"/>
                        <a:ea typeface="Calibri"/>
                        <a:cs typeface="Times New Roman"/>
                      </a:endParaRP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tc vMerge="1">
                  <a:txBody>
                    <a:bodyPr/>
                    <a:lstStyle/>
                    <a:p>
                      <a:pPr algn="ctr">
                        <a:lnSpc>
                          <a:spcPct val="115000"/>
                        </a:lnSpc>
                        <a:spcBef>
                          <a:spcPts val="240"/>
                        </a:spcBef>
                        <a:spcAft>
                          <a:spcPts val="240"/>
                        </a:spcAft>
                      </a:pPr>
                      <a:endParaRPr lang="fr-FR" sz="1000" dirty="0">
                        <a:effectLst/>
                        <a:latin typeface="Calibri"/>
                        <a:ea typeface="Calibri"/>
                        <a:cs typeface="Times New Roman"/>
                      </a:endParaRP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2"/>
                  </a:ext>
                </a:extLst>
              </a:tr>
              <a:tr h="216024">
                <a:tc>
                  <a:txBody>
                    <a:bodyPr/>
                    <a:lstStyle/>
                    <a:p>
                      <a:pPr marL="85725" marR="0" indent="0" algn="ctr" defTabSz="914400" rtl="0" eaLnBrk="1" fontAlgn="auto" latinLnBrk="0" hangingPunct="1">
                        <a:lnSpc>
                          <a:spcPct val="115000"/>
                        </a:lnSpc>
                        <a:spcBef>
                          <a:spcPts val="0"/>
                        </a:spcBef>
                        <a:spcAft>
                          <a:spcPts val="0"/>
                        </a:spcAft>
                        <a:buClrTx/>
                        <a:buSzTx/>
                        <a:buFontTx/>
                        <a:buNone/>
                        <a:tabLst/>
                        <a:defRPr/>
                      </a:pPr>
                      <a:r>
                        <a:rPr lang="fr-FR" sz="1000" b="1" dirty="0">
                          <a:solidFill>
                            <a:schemeClr val="tx1">
                              <a:lumMod val="75000"/>
                            </a:schemeClr>
                          </a:solidFill>
                          <a:effectLst/>
                          <a:latin typeface="Calibri"/>
                          <a:ea typeface="Calibri"/>
                          <a:cs typeface="Calibri"/>
                        </a:rPr>
                        <a:t>Recyclage </a:t>
                      </a:r>
                      <a:r>
                        <a:rPr lang="fr-FR" sz="1000" b="1" baseline="0" dirty="0">
                          <a:solidFill>
                            <a:schemeClr val="tx1">
                              <a:lumMod val="75000"/>
                            </a:schemeClr>
                          </a:solidFill>
                          <a:effectLst/>
                          <a:latin typeface="Calibri"/>
                          <a:ea typeface="Calibri"/>
                          <a:cs typeface="Calibri"/>
                        </a:rPr>
                        <a:t>des supports temporaires</a:t>
                      </a:r>
                      <a:endParaRPr lang="fr-FR" sz="1000" b="1" baseline="0" dirty="0">
                        <a:solidFill>
                          <a:schemeClr val="tx1">
                            <a:lumMod val="75000"/>
                          </a:schemeClr>
                        </a:solidFill>
                        <a:effectLst/>
                        <a:latin typeface="Calibri"/>
                        <a:ea typeface="Calibri"/>
                        <a:cs typeface="Times New Roman"/>
                      </a:endParaRP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60000"/>
                        <a:lumOff val="40000"/>
                      </a:schemeClr>
                    </a:solidFill>
                  </a:tcPr>
                </a:tc>
                <a:tc>
                  <a:txBody>
                    <a:bodyPr/>
                    <a:lstStyle/>
                    <a:p>
                      <a:pPr marL="0" marR="0" indent="0" algn="ctr" defTabSz="914400" rtl="0" eaLnBrk="1" fontAlgn="auto" latinLnBrk="0" hangingPunct="1">
                        <a:lnSpc>
                          <a:spcPct val="115000"/>
                        </a:lnSpc>
                        <a:spcBef>
                          <a:spcPts val="240"/>
                        </a:spcBef>
                        <a:spcAft>
                          <a:spcPts val="240"/>
                        </a:spcAft>
                        <a:buClrTx/>
                        <a:buSzTx/>
                        <a:buFontTx/>
                        <a:buNone/>
                        <a:tabLst/>
                        <a:defRPr/>
                      </a:pPr>
                      <a:r>
                        <a:rPr lang="fr-FR" sz="1000" dirty="0">
                          <a:solidFill>
                            <a:srgbClr val="404040"/>
                          </a:solidFill>
                          <a:effectLst/>
                          <a:latin typeface="Calibri"/>
                          <a:ea typeface="Calibri"/>
                          <a:cs typeface="Calibri"/>
                          <a:sym typeface="Wingdings" panose="05000000000000000000" pitchFamily="2" charset="2"/>
                        </a:rPr>
                        <a:t></a:t>
                      </a:r>
                      <a:endParaRPr lang="fr-FR" sz="1000" dirty="0">
                        <a:effectLst/>
                        <a:latin typeface="Calibri"/>
                        <a:ea typeface="Calibri"/>
                        <a:cs typeface="Times New Roman"/>
                      </a:endParaRP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15000"/>
                        </a:lnSpc>
                        <a:spcBef>
                          <a:spcPts val="240"/>
                        </a:spcBef>
                        <a:spcAft>
                          <a:spcPts val="240"/>
                        </a:spcAft>
                        <a:buClrTx/>
                        <a:buSzTx/>
                        <a:buFontTx/>
                        <a:buNone/>
                        <a:tabLst/>
                        <a:defRPr/>
                      </a:pPr>
                      <a:r>
                        <a:rPr lang="fr-FR" sz="1000" dirty="0">
                          <a:solidFill>
                            <a:srgbClr val="404040"/>
                          </a:solidFill>
                          <a:effectLst/>
                          <a:latin typeface="Calibri"/>
                          <a:ea typeface="Calibri"/>
                          <a:cs typeface="Calibri"/>
                          <a:sym typeface="Wingdings" panose="05000000000000000000" pitchFamily="2" charset="2"/>
                        </a:rPr>
                        <a:t></a:t>
                      </a:r>
                      <a:endParaRPr lang="fr-FR" sz="1000" dirty="0">
                        <a:effectLst/>
                        <a:latin typeface="Calibri"/>
                        <a:ea typeface="Calibri"/>
                        <a:cs typeface="Times New Roman"/>
                      </a:endParaRP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tc vMerge="1">
                  <a:txBody>
                    <a:bodyPr/>
                    <a:lstStyle/>
                    <a:p>
                      <a:pPr algn="ctr">
                        <a:lnSpc>
                          <a:spcPct val="115000"/>
                        </a:lnSpc>
                        <a:spcBef>
                          <a:spcPts val="240"/>
                        </a:spcBef>
                        <a:spcAft>
                          <a:spcPts val="240"/>
                        </a:spcAft>
                      </a:pPr>
                      <a:endParaRPr lang="fr-FR" sz="1000" dirty="0">
                        <a:effectLst/>
                        <a:latin typeface="Calibri"/>
                        <a:ea typeface="Calibri"/>
                        <a:cs typeface="Times New Roman"/>
                      </a:endParaRP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3"/>
                  </a:ext>
                </a:extLst>
              </a:tr>
              <a:tr h="447403">
                <a:tc>
                  <a:txBody>
                    <a:bodyPr/>
                    <a:lstStyle/>
                    <a:p>
                      <a:pPr marL="85725" indent="0" algn="ctr">
                        <a:lnSpc>
                          <a:spcPct val="115000"/>
                        </a:lnSpc>
                        <a:spcAft>
                          <a:spcPts val="0"/>
                        </a:spcAft>
                        <a:buFont typeface="Wingdings" pitchFamily="2" charset="2"/>
                        <a:buNone/>
                      </a:pPr>
                      <a:r>
                        <a:rPr lang="fr-FR" sz="1000" b="1" baseline="0" dirty="0">
                          <a:solidFill>
                            <a:schemeClr val="tx1">
                              <a:lumMod val="75000"/>
                            </a:schemeClr>
                          </a:solidFill>
                          <a:effectLst/>
                          <a:latin typeface="Calibri"/>
                          <a:ea typeface="Calibri"/>
                          <a:cs typeface="Times New Roman"/>
                        </a:rPr>
                        <a:t>Modification des coordonnées </a:t>
                      </a:r>
                    </a:p>
                    <a:p>
                      <a:pPr marL="85725" indent="0" algn="ctr">
                        <a:lnSpc>
                          <a:spcPct val="115000"/>
                        </a:lnSpc>
                        <a:spcAft>
                          <a:spcPts val="0"/>
                        </a:spcAft>
                        <a:buFont typeface="Wingdings" pitchFamily="2" charset="2"/>
                        <a:buNone/>
                      </a:pPr>
                      <a:r>
                        <a:rPr lang="fr-FR" sz="1000" b="1" baseline="0" dirty="0">
                          <a:solidFill>
                            <a:schemeClr val="tx1">
                              <a:lumMod val="75000"/>
                            </a:schemeClr>
                          </a:solidFill>
                          <a:effectLst/>
                          <a:latin typeface="Calibri"/>
                          <a:ea typeface="Calibri"/>
                          <a:cs typeface="Times New Roman"/>
                        </a:rPr>
                        <a:t>Changement agence, RICE/RIB</a:t>
                      </a: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2">
                        <a:lumMod val="60000"/>
                        <a:lumOff val="40000"/>
                      </a:schemeClr>
                    </a:solidFill>
                  </a:tcPr>
                </a:tc>
                <a:tc>
                  <a:txBody>
                    <a:bodyPr/>
                    <a:lstStyle/>
                    <a:p>
                      <a:pPr marL="0" marR="0" indent="0" algn="ctr" defTabSz="914400" rtl="0" eaLnBrk="1" fontAlgn="auto" latinLnBrk="0" hangingPunct="1">
                        <a:lnSpc>
                          <a:spcPct val="115000"/>
                        </a:lnSpc>
                        <a:spcBef>
                          <a:spcPts val="240"/>
                        </a:spcBef>
                        <a:spcAft>
                          <a:spcPts val="240"/>
                        </a:spcAft>
                        <a:buClrTx/>
                        <a:buSzTx/>
                        <a:buFontTx/>
                        <a:buNone/>
                        <a:tabLst/>
                        <a:defRPr/>
                      </a:pPr>
                      <a:r>
                        <a:rPr lang="fr-FR" sz="1000" dirty="0">
                          <a:solidFill>
                            <a:schemeClr val="tx1"/>
                          </a:solidFill>
                          <a:effectLst/>
                          <a:latin typeface="Calibri"/>
                          <a:ea typeface="Calibri"/>
                          <a:cs typeface="Calibri"/>
                          <a:sym typeface="Wingdings" panose="05000000000000000000" pitchFamily="2" charset="2"/>
                        </a:rPr>
                        <a:t></a:t>
                      </a:r>
                      <a:endParaRPr lang="fr-FR" sz="1000" dirty="0">
                        <a:solidFill>
                          <a:schemeClr val="tx1"/>
                        </a:solidFill>
                        <a:effectLst/>
                        <a:latin typeface="Calibri"/>
                        <a:ea typeface="Calibri"/>
                        <a:cs typeface="Times New Roman"/>
                      </a:endParaRP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15000"/>
                        </a:lnSpc>
                        <a:spcBef>
                          <a:spcPts val="240"/>
                        </a:spcBef>
                        <a:spcAft>
                          <a:spcPts val="240"/>
                        </a:spcAft>
                        <a:buClrTx/>
                        <a:buSzTx/>
                        <a:buFontTx/>
                        <a:buNone/>
                        <a:tabLst/>
                        <a:defRPr/>
                      </a:pPr>
                      <a:r>
                        <a:rPr lang="fr-FR" sz="1000" dirty="0">
                          <a:effectLst/>
                          <a:latin typeface="Calibri"/>
                          <a:ea typeface="Calibri"/>
                          <a:cs typeface="Times New Roman"/>
                          <a:sym typeface="Wingdings" panose="05000000000000000000" pitchFamily="2" charset="2"/>
                        </a:rPr>
                        <a:t></a:t>
                      </a:r>
                      <a:endParaRPr lang="fr-FR" sz="1000" dirty="0">
                        <a:effectLst/>
                        <a:latin typeface="Calibri"/>
                        <a:ea typeface="Calibri"/>
                        <a:cs typeface="Times New Roman"/>
                      </a:endParaRP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tc vMerge="1">
                  <a:txBody>
                    <a:bodyPr/>
                    <a:lstStyle/>
                    <a:p>
                      <a:pPr algn="ctr">
                        <a:lnSpc>
                          <a:spcPct val="115000"/>
                        </a:lnSpc>
                        <a:spcBef>
                          <a:spcPts val="240"/>
                        </a:spcBef>
                        <a:spcAft>
                          <a:spcPts val="240"/>
                        </a:spcAft>
                      </a:pPr>
                      <a:endParaRPr lang="fr-FR" sz="1000" dirty="0">
                        <a:effectLst/>
                        <a:latin typeface="Calibri"/>
                        <a:ea typeface="Calibri"/>
                        <a:cs typeface="Times New Roman"/>
                      </a:endParaRPr>
                    </a:p>
                  </a:txBody>
                  <a:tcPr marL="41246" marR="41246" marT="0" marB="0"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4"/>
                  </a:ext>
                </a:extLst>
              </a:tr>
            </a:tbl>
          </a:graphicData>
        </a:graphic>
      </p:graphicFrame>
      <p:sp>
        <p:nvSpPr>
          <p:cNvPr id="11" name="Rectangle 10"/>
          <p:cNvSpPr/>
          <p:nvPr/>
        </p:nvSpPr>
        <p:spPr>
          <a:xfrm>
            <a:off x="90376" y="1690966"/>
            <a:ext cx="7132745" cy="400110"/>
          </a:xfrm>
          <a:prstGeom prst="rect">
            <a:avLst/>
          </a:prstGeom>
        </p:spPr>
        <p:txBody>
          <a:bodyPr wrap="square">
            <a:spAutoFit/>
          </a:bodyPr>
          <a:lstStyle/>
          <a:p>
            <a:r>
              <a:rPr lang="fr-FR" sz="1000" dirty="0">
                <a:solidFill>
                  <a:srgbClr val="474747"/>
                </a:solidFill>
                <a:latin typeface="Calibri" panose="020F0502020204030204" pitchFamily="34" charset="0"/>
              </a:rPr>
              <a:t>Les demandes d’opérations doivent </a:t>
            </a:r>
            <a:r>
              <a:rPr lang="fr-FR" sz="1000" b="1" dirty="0">
                <a:solidFill>
                  <a:srgbClr val="474747"/>
                </a:solidFill>
                <a:latin typeface="Calibri" panose="020F0502020204030204" pitchFamily="34" charset="0"/>
              </a:rPr>
              <a:t>impérativement</a:t>
            </a:r>
            <a:r>
              <a:rPr lang="fr-FR" sz="1000" dirty="0">
                <a:solidFill>
                  <a:srgbClr val="474747"/>
                </a:solidFill>
                <a:latin typeface="Calibri" panose="020F0502020204030204" pitchFamily="34" charset="0"/>
              </a:rPr>
              <a:t> être saisies dans PUMA lorsque la fonctionnalité est disponible dans l’outil, lors de l’entretien en face à face avec le client ou à défaut le jour même. </a:t>
            </a:r>
          </a:p>
        </p:txBody>
      </p:sp>
      <p:sp>
        <p:nvSpPr>
          <p:cNvPr id="40" name="Text Box 13"/>
          <p:cNvSpPr txBox="1">
            <a:spLocks noChangeArrowheads="1"/>
          </p:cNvSpPr>
          <p:nvPr/>
        </p:nvSpPr>
        <p:spPr bwMode="auto">
          <a:xfrm rot="21297533">
            <a:off x="103009" y="1035920"/>
            <a:ext cx="2360665" cy="360040"/>
          </a:xfrm>
          <a:prstGeom prst="rect">
            <a:avLst/>
          </a:prstGeom>
          <a:noFill/>
          <a:ln>
            <a:noFill/>
          </a:ln>
          <a:effectLst>
            <a:outerShdw blurRad="50800" dist="50800" dir="5400000" sx="1000" sy="1000" algn="ctr" rotWithShape="0">
              <a:schemeClr val="accent6">
                <a:lumMod val="75000"/>
                <a:alpha val="0"/>
              </a:schemeClr>
            </a:outerShdw>
          </a:effectLst>
        </p:spPr>
        <p:txBody>
          <a:bodyPr wrap="square"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algn="l">
              <a:defRPr/>
            </a:pPr>
            <a:r>
              <a:rPr lang="fr-FR" altLang="fr-FR" sz="1400" b="1" cap="all" dirty="0">
                <a:solidFill>
                  <a:srgbClr val="83073F"/>
                </a:solidFill>
                <a:latin typeface="Arial "/>
                <a:ea typeface="Tahoma" panose="020B0604030504040204" pitchFamily="34" charset="0"/>
                <a:cs typeface="Tahoma" panose="020B0604030504040204" pitchFamily="34" charset="0"/>
              </a:rPr>
              <a:t>Les outils de saisie</a:t>
            </a:r>
            <a:endParaRPr lang="fr-FR" altLang="fr-FR" b="1" cap="all" dirty="0">
              <a:solidFill>
                <a:srgbClr val="83073F"/>
              </a:solidFill>
              <a:latin typeface="Arial "/>
              <a:ea typeface="Tahoma" panose="020B0604030504040204" pitchFamily="34" charset="0"/>
              <a:cs typeface="Tahoma" panose="020B0604030504040204" pitchFamily="34" charset="0"/>
            </a:endParaRPr>
          </a:p>
        </p:txBody>
      </p:sp>
      <p:pic>
        <p:nvPicPr>
          <p:cNvPr id="41" name="Image 4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3760" y="162248"/>
            <a:ext cx="2099164" cy="1336733"/>
          </a:xfrm>
          <a:prstGeom prst="rect">
            <a:avLst/>
          </a:prstGeom>
        </p:spPr>
      </p:pic>
      <p:pic>
        <p:nvPicPr>
          <p:cNvPr id="14" name="Image 13">
            <a:hlinkClick r:id="rId4" action="ppaction://hlinksldjump" tooltip="Retourner au sommaire"/>
            <a:extLst>
              <a:ext uri="{FF2B5EF4-FFF2-40B4-BE49-F238E27FC236}">
                <a16:creationId xmlns:a16="http://schemas.microsoft.com/office/drawing/2014/main" id="{4D481F47-BDFF-40B7-9C55-DBB0FCED2AE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00903" y="9774931"/>
            <a:ext cx="293978" cy="359775"/>
          </a:xfrm>
          <a:prstGeom prst="rect">
            <a:avLst/>
          </a:prstGeom>
          <a:ln>
            <a:noFill/>
          </a:ln>
        </p:spPr>
      </p:pic>
    </p:spTree>
    <p:extLst>
      <p:ext uri="{BB962C8B-B14F-4D97-AF65-F5344CB8AC3E}">
        <p14:creationId xmlns:p14="http://schemas.microsoft.com/office/powerpoint/2010/main" val="17750906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 Box 13"/>
          <p:cNvSpPr txBox="1">
            <a:spLocks noChangeArrowheads="1"/>
          </p:cNvSpPr>
          <p:nvPr/>
        </p:nvSpPr>
        <p:spPr bwMode="auto">
          <a:xfrm rot="21297533">
            <a:off x="181463" y="1051631"/>
            <a:ext cx="3227747" cy="360040"/>
          </a:xfrm>
          <a:prstGeom prst="rect">
            <a:avLst/>
          </a:prstGeom>
          <a:noFill/>
          <a:ln>
            <a:noFill/>
          </a:ln>
          <a:effectLst>
            <a:outerShdw blurRad="50800" dist="50800" dir="5400000" sx="1000" sy="1000" algn="ctr" rotWithShape="0">
              <a:schemeClr val="accent6">
                <a:lumMod val="75000"/>
                <a:alpha val="0"/>
              </a:schemeClr>
            </a:outerShdw>
          </a:effectLst>
        </p:spPr>
        <p:txBody>
          <a:bodyPr wrap="square"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algn="l">
              <a:defRPr/>
            </a:pPr>
            <a:r>
              <a:rPr lang="fr-FR" altLang="fr-FR" sz="1400" b="1" cap="all" dirty="0">
                <a:solidFill>
                  <a:srgbClr val="83073F"/>
                </a:solidFill>
                <a:latin typeface="Arial"/>
              </a:rPr>
              <a:t>La saisie de 2 opérations à J</a:t>
            </a:r>
            <a:endParaRPr lang="fr-FR" altLang="fr-FR" b="1" cap="all" dirty="0">
              <a:solidFill>
                <a:srgbClr val="83073F"/>
              </a:solidFill>
              <a:latin typeface="Arial"/>
            </a:endParaRPr>
          </a:p>
        </p:txBody>
      </p:sp>
      <p:pic>
        <p:nvPicPr>
          <p:cNvPr id="41" name="Image 4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3760" y="162248"/>
            <a:ext cx="2099164" cy="1336733"/>
          </a:xfrm>
          <a:prstGeom prst="rect">
            <a:avLst/>
          </a:prstGeom>
        </p:spPr>
      </p:pic>
      <p:grpSp>
        <p:nvGrpSpPr>
          <p:cNvPr id="10" name="Groupe 9"/>
          <p:cNvGrpSpPr/>
          <p:nvPr/>
        </p:nvGrpSpPr>
        <p:grpSpPr>
          <a:xfrm>
            <a:off x="22373" y="2094472"/>
            <a:ext cx="7177145" cy="5835600"/>
            <a:chOff x="30246" y="1890440"/>
            <a:chExt cx="7177145" cy="5835600"/>
          </a:xfrm>
        </p:grpSpPr>
        <p:grpSp>
          <p:nvGrpSpPr>
            <p:cNvPr id="42" name="Groupe 41"/>
            <p:cNvGrpSpPr/>
            <p:nvPr/>
          </p:nvGrpSpPr>
          <p:grpSpPr>
            <a:xfrm>
              <a:off x="30246" y="1890440"/>
              <a:ext cx="7177145" cy="5835600"/>
              <a:chOff x="14087" y="2394496"/>
              <a:chExt cx="7177145" cy="5787776"/>
            </a:xfrm>
          </p:grpSpPr>
          <p:sp>
            <p:nvSpPr>
              <p:cNvPr id="43" name="Rectangle 42"/>
              <p:cNvSpPr/>
              <p:nvPr/>
            </p:nvSpPr>
            <p:spPr>
              <a:xfrm>
                <a:off x="14087" y="2648001"/>
                <a:ext cx="7177145" cy="5534271"/>
              </a:xfrm>
              <a:prstGeom prst="rect">
                <a:avLst/>
              </a:prstGeom>
              <a:solidFill>
                <a:schemeClr val="bg2">
                  <a:lumMod val="20000"/>
                  <a:lumOff val="8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a:spAutoFit/>
              </a:bodyPr>
              <a:lstStyle/>
              <a:p>
                <a:pPr marL="85725" algn="just">
                  <a:spcBef>
                    <a:spcPts val="300"/>
                  </a:spcBef>
                </a:pPr>
                <a:r>
                  <a:rPr lang="fr-FR" sz="1050" dirty="0">
                    <a:solidFill>
                      <a:srgbClr val="404040"/>
                    </a:solidFill>
                    <a:latin typeface="Calibri" panose="020F0502020204030204" pitchFamily="34" charset="0"/>
                    <a:ea typeface="Times New Roman"/>
                    <a:cs typeface="Times New Roman"/>
                  </a:rPr>
                  <a:t> </a:t>
                </a:r>
              </a:p>
              <a:p>
                <a:pPr algn="just">
                  <a:spcBef>
                    <a:spcPts val="300"/>
                  </a:spcBef>
                </a:pPr>
                <a:endParaRPr lang="fr-FR" sz="200" dirty="0">
                  <a:solidFill>
                    <a:srgbClr val="404040"/>
                  </a:solidFill>
                  <a:latin typeface="Calibri" panose="020F0502020204030204" pitchFamily="34" charset="0"/>
                  <a:ea typeface="Times New Roman"/>
                  <a:cs typeface="Times New Roman"/>
                </a:endParaRPr>
              </a:p>
              <a:p>
                <a:pPr algn="just">
                  <a:spcBef>
                    <a:spcPts val="300"/>
                  </a:spcBef>
                </a:pPr>
                <a:endParaRPr lang="fr-FR" sz="1200" dirty="0">
                  <a:solidFill>
                    <a:srgbClr val="404040"/>
                  </a:solidFill>
                  <a:latin typeface="Calibri" panose="020F0502020204030204" pitchFamily="34" charset="0"/>
                  <a:ea typeface="Times New Roman"/>
                  <a:cs typeface="Times New Roman"/>
                </a:endParaRPr>
              </a:p>
              <a:p>
                <a:pPr algn="just">
                  <a:spcBef>
                    <a:spcPts val="300"/>
                  </a:spcBef>
                </a:pPr>
                <a:endParaRPr lang="fr-FR" sz="100" dirty="0">
                  <a:solidFill>
                    <a:srgbClr val="404040"/>
                  </a:solidFill>
                  <a:latin typeface="Calibri" panose="020F0502020204030204" pitchFamily="34" charset="0"/>
                  <a:ea typeface="Times New Roman"/>
                  <a:cs typeface="Times New Roman"/>
                </a:endParaRPr>
              </a:p>
            </p:txBody>
          </p:sp>
          <p:sp>
            <p:nvSpPr>
              <p:cNvPr id="44" name="Text Box 5">
                <a:hlinkClick r:id="" action="ppaction://noaction"/>
              </p:cNvPr>
              <p:cNvSpPr txBox="1">
                <a:spLocks noChangeArrowheads="1"/>
              </p:cNvSpPr>
              <p:nvPr/>
            </p:nvSpPr>
            <p:spPr bwMode="auto">
              <a:xfrm>
                <a:off x="45977" y="2394496"/>
                <a:ext cx="2619896" cy="253505"/>
              </a:xfrm>
              <a:prstGeom prst="rect">
                <a:avLst/>
              </a:prstGeom>
              <a:solidFill>
                <a:srgbClr val="7B073B"/>
              </a:solidFill>
              <a:ln>
                <a:noFill/>
              </a:ln>
            </p:spPr>
            <p:style>
              <a:lnRef idx="1">
                <a:schemeClr val="accent1"/>
              </a:lnRef>
              <a:fillRef idx="3">
                <a:schemeClr val="accent1"/>
              </a:fillRef>
              <a:effectRef idx="2">
                <a:schemeClr val="accent1"/>
              </a:effectRef>
              <a:fontRef idx="minor">
                <a:schemeClr val="lt1"/>
              </a:fontRef>
            </p:style>
            <p:txBody>
              <a:bodyPr anchor="ctr" anchorCtr="1">
                <a:noAutofit/>
              </a:bodyPr>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a:defRPr/>
                </a:pPr>
                <a:r>
                  <a:rPr lang="fr-FR" altLang="fr-FR" sz="1400" b="1" cap="small" dirty="0">
                    <a:solidFill>
                      <a:srgbClr val="FFFFFF"/>
                    </a:solidFill>
                    <a:latin typeface="Calibri" panose="020F0502020204030204" pitchFamily="34" charset="0"/>
                  </a:rPr>
                  <a:t>Puma : saisie de 2 opérations à J</a:t>
                </a:r>
              </a:p>
            </p:txBody>
          </p:sp>
        </p:grpSp>
        <p:sp>
          <p:nvSpPr>
            <p:cNvPr id="8" name="Rectangle 11"/>
            <p:cNvSpPr>
              <a:spLocks noChangeArrowheads="1"/>
            </p:cNvSpPr>
            <p:nvPr/>
          </p:nvSpPr>
          <p:spPr bwMode="auto">
            <a:xfrm>
              <a:off x="72008" y="5733585"/>
              <a:ext cx="7074520" cy="938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tabLst>
                  <a:tab pos="90488" algn="l"/>
                </a:tabLst>
                <a:defRPr>
                  <a:solidFill>
                    <a:schemeClr val="tx1"/>
                  </a:solidFill>
                  <a:latin typeface="Arial" pitchFamily="34" charset="0"/>
                  <a:cs typeface="Arial" pitchFamily="34" charset="0"/>
                </a:defRPr>
              </a:lvl1pPr>
              <a:lvl2pPr marL="457200" fontAlgn="base">
                <a:spcBef>
                  <a:spcPct val="0"/>
                </a:spcBef>
                <a:spcAft>
                  <a:spcPct val="0"/>
                </a:spcAft>
                <a:tabLst>
                  <a:tab pos="90488" algn="l"/>
                </a:tabLst>
                <a:defRPr>
                  <a:solidFill>
                    <a:schemeClr val="tx1"/>
                  </a:solidFill>
                  <a:latin typeface="Arial" pitchFamily="34" charset="0"/>
                  <a:cs typeface="Arial" pitchFamily="34" charset="0"/>
                </a:defRPr>
              </a:lvl2pPr>
              <a:lvl3pPr marL="914400" fontAlgn="base">
                <a:spcBef>
                  <a:spcPct val="0"/>
                </a:spcBef>
                <a:spcAft>
                  <a:spcPct val="0"/>
                </a:spcAft>
                <a:tabLst>
                  <a:tab pos="90488" algn="l"/>
                </a:tabLst>
                <a:defRPr>
                  <a:solidFill>
                    <a:schemeClr val="tx1"/>
                  </a:solidFill>
                  <a:latin typeface="Arial" pitchFamily="34" charset="0"/>
                  <a:cs typeface="Arial" pitchFamily="34" charset="0"/>
                </a:defRPr>
              </a:lvl3pPr>
              <a:lvl4pPr marL="1371600" fontAlgn="base">
                <a:spcBef>
                  <a:spcPct val="0"/>
                </a:spcBef>
                <a:spcAft>
                  <a:spcPct val="0"/>
                </a:spcAft>
                <a:tabLst>
                  <a:tab pos="90488" algn="l"/>
                </a:tabLst>
                <a:defRPr>
                  <a:solidFill>
                    <a:schemeClr val="tx1"/>
                  </a:solidFill>
                  <a:latin typeface="Arial" pitchFamily="34" charset="0"/>
                  <a:cs typeface="Arial" pitchFamily="34" charset="0"/>
                </a:defRPr>
              </a:lvl4pPr>
              <a:lvl5pPr marL="1828800" fontAlgn="base">
                <a:spcBef>
                  <a:spcPct val="0"/>
                </a:spcBef>
                <a:spcAft>
                  <a:spcPct val="0"/>
                </a:spcAft>
                <a:tabLst>
                  <a:tab pos="90488" algn="l"/>
                </a:tabLst>
                <a:defRPr>
                  <a:solidFill>
                    <a:schemeClr val="tx1"/>
                  </a:solidFill>
                  <a:latin typeface="Arial" pitchFamily="34" charset="0"/>
                  <a:cs typeface="Arial" pitchFamily="34" charset="0"/>
                </a:defRPr>
              </a:lvl5pPr>
              <a:lvl6pPr marL="2286000" fontAlgn="base">
                <a:spcBef>
                  <a:spcPct val="0"/>
                </a:spcBef>
                <a:spcAft>
                  <a:spcPct val="0"/>
                </a:spcAft>
                <a:tabLst>
                  <a:tab pos="90488" algn="l"/>
                </a:tabLst>
                <a:defRPr>
                  <a:solidFill>
                    <a:schemeClr val="tx1"/>
                  </a:solidFill>
                  <a:latin typeface="Arial" pitchFamily="34" charset="0"/>
                  <a:cs typeface="Arial" pitchFamily="34" charset="0"/>
                </a:defRPr>
              </a:lvl6pPr>
              <a:lvl7pPr marL="2743200" fontAlgn="base">
                <a:spcBef>
                  <a:spcPct val="0"/>
                </a:spcBef>
                <a:spcAft>
                  <a:spcPct val="0"/>
                </a:spcAft>
                <a:tabLst>
                  <a:tab pos="90488" algn="l"/>
                </a:tabLst>
                <a:defRPr>
                  <a:solidFill>
                    <a:schemeClr val="tx1"/>
                  </a:solidFill>
                  <a:latin typeface="Arial" pitchFamily="34" charset="0"/>
                  <a:cs typeface="Arial" pitchFamily="34" charset="0"/>
                </a:defRPr>
              </a:lvl7pPr>
              <a:lvl8pPr marL="3200400" fontAlgn="base">
                <a:spcBef>
                  <a:spcPct val="0"/>
                </a:spcBef>
                <a:spcAft>
                  <a:spcPct val="0"/>
                </a:spcAft>
                <a:tabLst>
                  <a:tab pos="90488" algn="l"/>
                </a:tabLst>
                <a:defRPr>
                  <a:solidFill>
                    <a:schemeClr val="tx1"/>
                  </a:solidFill>
                  <a:latin typeface="Arial" pitchFamily="34" charset="0"/>
                  <a:cs typeface="Arial" pitchFamily="34" charset="0"/>
                </a:defRPr>
              </a:lvl8pPr>
              <a:lvl9pPr marL="3657600" fontAlgn="base">
                <a:spcBef>
                  <a:spcPct val="0"/>
                </a:spcBef>
                <a:spcAft>
                  <a:spcPct val="0"/>
                </a:spcAft>
                <a:tabLst>
                  <a:tab pos="90488" algn="l"/>
                </a:tabLst>
                <a:defRPr>
                  <a:solidFill>
                    <a:schemeClr val="tx1"/>
                  </a:solidFill>
                  <a:latin typeface="Arial" pitchFamily="34" charset="0"/>
                  <a:cs typeface="Arial" pitchFamily="34" charset="0"/>
                </a:defRPr>
              </a:lvl9pPr>
            </a:lstStyle>
            <a:p>
              <a:pPr algn="ctr" defTabSz="914400"/>
              <a:r>
                <a:rPr lang="fr-FR" altLang="fr-FR" sz="900" b="1" dirty="0">
                  <a:solidFill>
                    <a:srgbClr val="8A0843"/>
                  </a:solidFill>
                  <a:latin typeface="Calibri" panose="020F0502020204030204" pitchFamily="34" charset="0"/>
                  <a:ea typeface="Calibri" panose="020F0502020204030204" pitchFamily="34" charset="0"/>
                  <a:cs typeface="Times New Roman" pitchFamily="18" charset="0"/>
                </a:rPr>
                <a:t>En cas d’indisponibilité temporaire ou prolongée de PUMA  </a:t>
              </a:r>
            </a:p>
            <a:p>
              <a:pPr algn="just" defTabSz="914400"/>
              <a:endParaRPr lang="fr-FR" altLang="fr-FR" sz="900" dirty="0">
                <a:solidFill>
                  <a:srgbClr val="474747"/>
                </a:solidFill>
                <a:latin typeface="Calibri" panose="020F0502020204030204" pitchFamily="34" charset="0"/>
              </a:endParaRPr>
            </a:p>
            <a:p>
              <a:pPr marL="171450" indent="-171450" algn="just" defTabSz="914400" eaLnBrk="0" hangingPunct="0">
                <a:spcAft>
                  <a:spcPts val="100"/>
                </a:spcAft>
                <a:buClr>
                  <a:schemeClr val="tx2"/>
                </a:buClr>
                <a:buFont typeface="Arial" panose="020B0604020202020204" pitchFamily="34" charset="0"/>
                <a:buChar char="•"/>
              </a:pPr>
              <a:r>
                <a:rPr lang="fr-FR" altLang="fr-FR" sz="900" b="1" spc="-10" dirty="0">
                  <a:solidFill>
                    <a:srgbClr val="404040"/>
                  </a:solidFill>
                  <a:latin typeface="Calibri" panose="020F0502020204030204" pitchFamily="34" charset="0"/>
                  <a:ea typeface="Calibri" pitchFamily="34" charset="0"/>
                  <a:sym typeface="Wingdings" pitchFamily="2" charset="2"/>
                </a:rPr>
                <a:t>En cas d’indisponibilité temporaire de PUMA</a:t>
              </a:r>
              <a:r>
                <a:rPr lang="fr-FR" altLang="fr-FR" sz="900" spc="-10" dirty="0">
                  <a:solidFill>
                    <a:srgbClr val="404040"/>
                  </a:solidFill>
                  <a:latin typeface="Calibri" panose="020F0502020204030204" pitchFamily="34" charset="0"/>
                  <a:ea typeface="Calibri" pitchFamily="34" charset="0"/>
                  <a:cs typeface="Calibri" pitchFamily="34" charset="0"/>
                  <a:sym typeface="Wingdings" pitchFamily="2" charset="2"/>
                </a:rPr>
                <a:t>, </a:t>
              </a:r>
              <a:r>
                <a:rPr lang="fr-FR" altLang="fr-FR" sz="900" spc="-10" dirty="0">
                  <a:solidFill>
                    <a:srgbClr val="404040"/>
                  </a:solidFill>
                  <a:latin typeface="Calibri" panose="020F0502020204030204" pitchFamily="34" charset="0"/>
                  <a:ea typeface="Calibri" pitchFamily="34" charset="0"/>
                  <a:sym typeface="Wingdings" pitchFamily="2" charset="2"/>
                </a:rPr>
                <a:t>il est possible pour les agences d’utiliser ISI. Son utilisation doit mener</a:t>
              </a:r>
              <a:r>
                <a:rPr lang="fr-FR" altLang="fr-FR" sz="900" spc="-10" dirty="0">
                  <a:solidFill>
                    <a:srgbClr val="404040"/>
                  </a:solidFill>
                  <a:latin typeface="Calibri" panose="020F0502020204030204" pitchFamily="34" charset="0"/>
                  <a:ea typeface="Calibri" pitchFamily="34" charset="0"/>
                  <a:cs typeface="Calibri" pitchFamily="34" charset="0"/>
                  <a:sym typeface="Wingdings" pitchFamily="2" charset="2"/>
                </a:rPr>
                <a:t> </a:t>
              </a:r>
              <a:r>
                <a:rPr lang="fr-FR" altLang="fr-FR" sz="900" b="1" i="1" spc="-10" dirty="0">
                  <a:solidFill>
                    <a:srgbClr val="404040"/>
                  </a:solidFill>
                  <a:latin typeface="Calibri" panose="020F0502020204030204" pitchFamily="34" charset="0"/>
                  <a:ea typeface="Calibri" pitchFamily="34" charset="0"/>
                  <a:cs typeface="Calibri" pitchFamily="34" charset="0"/>
                  <a:sym typeface="Wingdings" pitchFamily="2" charset="2"/>
                </a:rPr>
                <a:t>obligatoirement à la reprise des traitements dans PUMA le jour </a:t>
              </a:r>
              <a:r>
                <a:rPr lang="fr-FR" altLang="fr-FR" sz="900" b="1" i="1" spc="-10" dirty="0">
                  <a:latin typeface="Calibri" panose="020F0502020204030204" pitchFamily="34" charset="0"/>
                  <a:ea typeface="Calibri" pitchFamily="34" charset="0"/>
                  <a:cs typeface="Calibri" pitchFamily="34" charset="0"/>
                  <a:sym typeface="Wingdings" pitchFamily="2" charset="2"/>
                </a:rPr>
                <a:t>même</a:t>
              </a:r>
              <a:r>
                <a:rPr lang="fr-FR" altLang="fr-FR" sz="1000" b="1" dirty="0">
                  <a:latin typeface="Calibri"/>
                  <a:ea typeface="Calibri"/>
                  <a:cs typeface="Calibri"/>
                  <a:sym typeface="Wingdings" pitchFamily="2" charset="2"/>
                </a:rPr>
                <a:t>, lorsque l’indisponibilité a cessé, </a:t>
              </a:r>
              <a:r>
                <a:rPr lang="fr-FR" altLang="fr-FR" sz="900" spc="-10" dirty="0">
                  <a:solidFill>
                    <a:srgbClr val="404040"/>
                  </a:solidFill>
                  <a:latin typeface="Calibri" panose="020F0502020204030204" pitchFamily="34" charset="0"/>
                  <a:ea typeface="Calibri" pitchFamily="34" charset="0"/>
                  <a:cs typeface="Calibri" pitchFamily="34" charset="0"/>
                  <a:sym typeface="Wingdings" pitchFamily="2" charset="2"/>
                </a:rPr>
                <a:t>ou sous un</a:t>
              </a:r>
              <a:r>
                <a:rPr lang="fr-FR" altLang="fr-FR" sz="900" b="1" spc="-10" dirty="0">
                  <a:solidFill>
                    <a:srgbClr val="404040"/>
                  </a:solidFill>
                  <a:latin typeface="Calibri" panose="020F0502020204030204" pitchFamily="34" charset="0"/>
                  <a:ea typeface="Calibri" pitchFamily="34" charset="0"/>
                  <a:cs typeface="Calibri" pitchFamily="34" charset="0"/>
                  <a:sym typeface="Wingdings" pitchFamily="2" charset="2"/>
                </a:rPr>
                <a:t> </a:t>
              </a:r>
              <a:r>
                <a:rPr lang="fr-FR" altLang="fr-FR" sz="900" b="1" i="1" spc="-10" dirty="0">
                  <a:solidFill>
                    <a:srgbClr val="404040"/>
                  </a:solidFill>
                  <a:latin typeface="Calibri" panose="020F0502020204030204" pitchFamily="34" charset="0"/>
                  <a:ea typeface="Calibri" pitchFamily="34" charset="0"/>
                  <a:cs typeface="Calibri" pitchFamily="34" charset="0"/>
                  <a:sym typeface="Wingdings" pitchFamily="2" charset="2"/>
                </a:rPr>
                <a:t>délai maximal de 4 jours calendaires</a:t>
              </a:r>
              <a:r>
                <a:rPr lang="fr-FR" altLang="fr-FR" sz="900" spc="-10" dirty="0">
                  <a:solidFill>
                    <a:srgbClr val="404040"/>
                  </a:solidFill>
                  <a:latin typeface="Calibri" panose="020F0502020204030204" pitchFamily="34" charset="0"/>
                  <a:ea typeface="Calibri" pitchFamily="34" charset="0"/>
                  <a:cs typeface="Calibri" pitchFamily="34" charset="0"/>
                  <a:sym typeface="Wingdings" pitchFamily="2" charset="2"/>
                </a:rPr>
                <a:t> </a:t>
              </a:r>
              <a:r>
                <a:rPr lang="fr-FR" altLang="fr-FR" sz="900" spc="-10" dirty="0">
                  <a:solidFill>
                    <a:srgbClr val="404040"/>
                  </a:solidFill>
                  <a:latin typeface="Calibri" panose="020F0502020204030204" pitchFamily="34" charset="0"/>
                  <a:ea typeface="Calibri" pitchFamily="34" charset="0"/>
                  <a:sym typeface="Wingdings" pitchFamily="2" charset="2"/>
                </a:rPr>
                <a:t>pour les saisies d’adhésion  par transfert ainsi que des cotisations complémentaires, rachats ou arbitrages, en application de la procédure dégradée (en bonne date de valeur, c’est-à-dire la date de signature client sur la demande ISI).</a:t>
              </a:r>
              <a:endParaRPr lang="fr-FR" altLang="fr-FR" sz="900" spc="-10" dirty="0">
                <a:solidFill>
                  <a:srgbClr val="474747"/>
                </a:solidFill>
                <a:latin typeface="Calibri" panose="020F0502020204030204" pitchFamily="34" charset="0"/>
                <a:sym typeface="Wingdings" pitchFamily="2" charset="2"/>
              </a:endParaRPr>
            </a:p>
          </p:txBody>
        </p:sp>
        <p:sp>
          <p:nvSpPr>
            <p:cNvPr id="9" name="Rectangle 12"/>
            <p:cNvSpPr>
              <a:spLocks noChangeArrowheads="1"/>
            </p:cNvSpPr>
            <p:nvPr/>
          </p:nvSpPr>
          <p:spPr bwMode="auto">
            <a:xfrm>
              <a:off x="72008" y="6632159"/>
              <a:ext cx="7076017"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tabLst>
                  <a:tab pos="90488" algn="l"/>
                </a:tabLst>
                <a:defRPr>
                  <a:solidFill>
                    <a:schemeClr val="tx1"/>
                  </a:solidFill>
                  <a:latin typeface="Arial" pitchFamily="34" charset="0"/>
                  <a:cs typeface="Arial" pitchFamily="34" charset="0"/>
                </a:defRPr>
              </a:lvl1pPr>
              <a:lvl2pPr marL="457200" fontAlgn="base">
                <a:spcBef>
                  <a:spcPct val="0"/>
                </a:spcBef>
                <a:spcAft>
                  <a:spcPct val="0"/>
                </a:spcAft>
                <a:tabLst>
                  <a:tab pos="90488" algn="l"/>
                </a:tabLst>
                <a:defRPr>
                  <a:solidFill>
                    <a:schemeClr val="tx1"/>
                  </a:solidFill>
                  <a:latin typeface="Arial" pitchFamily="34" charset="0"/>
                  <a:cs typeface="Arial" pitchFamily="34" charset="0"/>
                </a:defRPr>
              </a:lvl2pPr>
              <a:lvl3pPr marL="914400" fontAlgn="base">
                <a:spcBef>
                  <a:spcPct val="0"/>
                </a:spcBef>
                <a:spcAft>
                  <a:spcPct val="0"/>
                </a:spcAft>
                <a:tabLst>
                  <a:tab pos="90488" algn="l"/>
                </a:tabLst>
                <a:defRPr>
                  <a:solidFill>
                    <a:schemeClr val="tx1"/>
                  </a:solidFill>
                  <a:latin typeface="Arial" pitchFamily="34" charset="0"/>
                  <a:cs typeface="Arial" pitchFamily="34" charset="0"/>
                </a:defRPr>
              </a:lvl3pPr>
              <a:lvl4pPr marL="1371600" fontAlgn="base">
                <a:spcBef>
                  <a:spcPct val="0"/>
                </a:spcBef>
                <a:spcAft>
                  <a:spcPct val="0"/>
                </a:spcAft>
                <a:tabLst>
                  <a:tab pos="90488" algn="l"/>
                </a:tabLst>
                <a:defRPr>
                  <a:solidFill>
                    <a:schemeClr val="tx1"/>
                  </a:solidFill>
                  <a:latin typeface="Arial" pitchFamily="34" charset="0"/>
                  <a:cs typeface="Arial" pitchFamily="34" charset="0"/>
                </a:defRPr>
              </a:lvl4pPr>
              <a:lvl5pPr marL="1828800" fontAlgn="base">
                <a:spcBef>
                  <a:spcPct val="0"/>
                </a:spcBef>
                <a:spcAft>
                  <a:spcPct val="0"/>
                </a:spcAft>
                <a:tabLst>
                  <a:tab pos="90488" algn="l"/>
                </a:tabLst>
                <a:defRPr>
                  <a:solidFill>
                    <a:schemeClr val="tx1"/>
                  </a:solidFill>
                  <a:latin typeface="Arial" pitchFamily="34" charset="0"/>
                  <a:cs typeface="Arial" pitchFamily="34" charset="0"/>
                </a:defRPr>
              </a:lvl5pPr>
              <a:lvl6pPr marL="2286000" fontAlgn="base">
                <a:spcBef>
                  <a:spcPct val="0"/>
                </a:spcBef>
                <a:spcAft>
                  <a:spcPct val="0"/>
                </a:spcAft>
                <a:tabLst>
                  <a:tab pos="90488" algn="l"/>
                </a:tabLst>
                <a:defRPr>
                  <a:solidFill>
                    <a:schemeClr val="tx1"/>
                  </a:solidFill>
                  <a:latin typeface="Arial" pitchFamily="34" charset="0"/>
                  <a:cs typeface="Arial" pitchFamily="34" charset="0"/>
                </a:defRPr>
              </a:lvl6pPr>
              <a:lvl7pPr marL="2743200" fontAlgn="base">
                <a:spcBef>
                  <a:spcPct val="0"/>
                </a:spcBef>
                <a:spcAft>
                  <a:spcPct val="0"/>
                </a:spcAft>
                <a:tabLst>
                  <a:tab pos="90488" algn="l"/>
                </a:tabLst>
                <a:defRPr>
                  <a:solidFill>
                    <a:schemeClr val="tx1"/>
                  </a:solidFill>
                  <a:latin typeface="Arial" pitchFamily="34" charset="0"/>
                  <a:cs typeface="Arial" pitchFamily="34" charset="0"/>
                </a:defRPr>
              </a:lvl7pPr>
              <a:lvl8pPr marL="3200400" fontAlgn="base">
                <a:spcBef>
                  <a:spcPct val="0"/>
                </a:spcBef>
                <a:spcAft>
                  <a:spcPct val="0"/>
                </a:spcAft>
                <a:tabLst>
                  <a:tab pos="90488" algn="l"/>
                </a:tabLst>
                <a:defRPr>
                  <a:solidFill>
                    <a:schemeClr val="tx1"/>
                  </a:solidFill>
                  <a:latin typeface="Arial" pitchFamily="34" charset="0"/>
                  <a:cs typeface="Arial" pitchFamily="34" charset="0"/>
                </a:defRPr>
              </a:lvl8pPr>
              <a:lvl9pPr marL="3657600" fontAlgn="base">
                <a:spcBef>
                  <a:spcPct val="0"/>
                </a:spcBef>
                <a:spcAft>
                  <a:spcPct val="0"/>
                </a:spcAft>
                <a:tabLst>
                  <a:tab pos="90488" algn="l"/>
                </a:tabLst>
                <a:defRPr>
                  <a:solidFill>
                    <a:schemeClr val="tx1"/>
                  </a:solidFill>
                  <a:latin typeface="Arial" pitchFamily="34" charset="0"/>
                  <a:cs typeface="Arial" pitchFamily="34" charset="0"/>
                </a:defRPr>
              </a:lvl9pPr>
            </a:lstStyle>
            <a:p>
              <a:pPr marL="171450" indent="-171450" algn="just" defTabSz="914400">
                <a:spcAft>
                  <a:spcPts val="100"/>
                </a:spcAft>
                <a:buClr>
                  <a:schemeClr val="tx2"/>
                </a:buClr>
                <a:buFont typeface="Arial" panose="020B0604020202020204" pitchFamily="34" charset="0"/>
                <a:buChar char="•"/>
                <a:tabLst>
                  <a:tab pos="0" algn="l"/>
                </a:tabLst>
              </a:pPr>
              <a:r>
                <a:rPr lang="fr-FR" altLang="fr-FR" sz="900" b="1" spc="-10" dirty="0">
                  <a:solidFill>
                    <a:srgbClr val="404040"/>
                  </a:solidFill>
                  <a:latin typeface="Calibri" panose="020F0502020204030204" pitchFamily="34" charset="0"/>
                  <a:ea typeface="Calibri" pitchFamily="34" charset="0"/>
                  <a:sym typeface="Wingdings" pitchFamily="2" charset="2"/>
                </a:rPr>
                <a:t>En cas d’indisponibilité prolongée de PUMA</a:t>
              </a:r>
              <a:r>
                <a:rPr lang="fr-FR" altLang="fr-FR" sz="900" spc="-10" dirty="0">
                  <a:solidFill>
                    <a:srgbClr val="404040"/>
                  </a:solidFill>
                  <a:latin typeface="Calibri" panose="020F0502020204030204" pitchFamily="34" charset="0"/>
                  <a:ea typeface="Calibri" pitchFamily="34" charset="0"/>
                  <a:cs typeface="Calibri" pitchFamily="34" charset="0"/>
                  <a:sym typeface="Wingdings" pitchFamily="2" charset="2"/>
                </a:rPr>
                <a:t> </a:t>
              </a:r>
              <a:r>
                <a:rPr lang="fr-FR" altLang="fr-FR" sz="900" spc="-10" dirty="0">
                  <a:solidFill>
                    <a:srgbClr val="404040"/>
                  </a:solidFill>
                  <a:latin typeface="Calibri" panose="020F0502020204030204" pitchFamily="34" charset="0"/>
                  <a:ea typeface="Calibri" pitchFamily="34" charset="0"/>
                  <a:sym typeface="Wingdings" pitchFamily="2" charset="2"/>
                </a:rPr>
                <a:t>rendant impossible la reprise de l’opération, il est alors autorisé d’envoyer à CNP Assurances les imprimés ISI signés par le client, accompagnés de la copie d’écran attestant de l’indisponibilité prolongée de PUMA, en respectant le délai maximum de remontée des documents prévu (10 jours ouvrés), et en procédant, le cas échéant, au virement référencé des fonds à la date la plus proche de la signature du client.</a:t>
              </a:r>
            </a:p>
          </p:txBody>
        </p:sp>
      </p:grpSp>
      <p:grpSp>
        <p:nvGrpSpPr>
          <p:cNvPr id="15" name="Groupe 14"/>
          <p:cNvGrpSpPr/>
          <p:nvPr/>
        </p:nvGrpSpPr>
        <p:grpSpPr>
          <a:xfrm>
            <a:off x="6570464" y="9723459"/>
            <a:ext cx="604344" cy="591917"/>
            <a:chOff x="6570464" y="9075387"/>
            <a:chExt cx="604344" cy="591917"/>
          </a:xfrm>
        </p:grpSpPr>
        <p:pic>
          <p:nvPicPr>
            <p:cNvPr id="16" name="Image 15">
              <a:hlinkClick r:id="rId3" action="ppaction://hlinksldjump" tooltip="Retourner au sommaire"/>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14480" y="9163513"/>
              <a:ext cx="293978" cy="359775"/>
            </a:xfrm>
            <a:prstGeom prst="rect">
              <a:avLst/>
            </a:prstGeom>
            <a:ln>
              <a:noFill/>
            </a:ln>
          </p:spPr>
        </p:pic>
        <p:sp>
          <p:nvSpPr>
            <p:cNvPr id="17" name="Rectangle 16"/>
            <p:cNvSpPr/>
            <p:nvPr/>
          </p:nvSpPr>
          <p:spPr>
            <a:xfrm>
              <a:off x="6570464" y="9075387"/>
              <a:ext cx="604344" cy="5919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grpSp>
      <p:sp>
        <p:nvSpPr>
          <p:cNvPr id="2" name="Rectangle 1"/>
          <p:cNvSpPr/>
          <p:nvPr/>
        </p:nvSpPr>
        <p:spPr>
          <a:xfrm>
            <a:off x="47115" y="5634856"/>
            <a:ext cx="4105611" cy="230832"/>
          </a:xfrm>
          <a:prstGeom prst="rect">
            <a:avLst/>
          </a:prstGeom>
        </p:spPr>
        <p:txBody>
          <a:bodyPr wrap="none">
            <a:spAutoFit/>
          </a:bodyPr>
          <a:lstStyle/>
          <a:p>
            <a:r>
              <a:rPr lang="fr-FR" sz="900" dirty="0">
                <a:solidFill>
                  <a:srgbClr val="474747"/>
                </a:solidFill>
                <a:latin typeface="Calibari"/>
                <a:sym typeface="Wingdings"/>
              </a:rPr>
              <a:t> 2</a:t>
            </a:r>
            <a:r>
              <a:rPr lang="fr-FR" sz="900" baseline="30000" dirty="0">
                <a:solidFill>
                  <a:srgbClr val="474747"/>
                </a:solidFill>
                <a:latin typeface="Calibari"/>
                <a:sym typeface="Wingdings"/>
              </a:rPr>
              <a:t>ème</a:t>
            </a:r>
            <a:r>
              <a:rPr lang="fr-FR" sz="900" dirty="0">
                <a:solidFill>
                  <a:srgbClr val="474747"/>
                </a:solidFill>
                <a:latin typeface="Calibari"/>
                <a:sym typeface="Wingdings"/>
              </a:rPr>
              <a:t> opération possible dans PUMA sauf blocage majeur sur le client ou le contrat</a:t>
            </a:r>
            <a:endParaRPr lang="fr-FR" sz="900" dirty="0">
              <a:solidFill>
                <a:srgbClr val="474747"/>
              </a:solidFill>
              <a:latin typeface="Calibari"/>
            </a:endParaRPr>
          </a:p>
        </p:txBody>
      </p:sp>
      <p:graphicFrame>
        <p:nvGraphicFramePr>
          <p:cNvPr id="5" name="Tableau 4">
            <a:extLst>
              <a:ext uri="{FF2B5EF4-FFF2-40B4-BE49-F238E27FC236}">
                <a16:creationId xmlns:a16="http://schemas.microsoft.com/office/drawing/2014/main" id="{711CB3C3-7A4A-4C39-B690-8A6F683C8970}"/>
              </a:ext>
            </a:extLst>
          </p:cNvPr>
          <p:cNvGraphicFramePr>
            <a:graphicFrameLocks noGrp="1"/>
          </p:cNvGraphicFramePr>
          <p:nvPr>
            <p:extLst>
              <p:ext uri="{D42A27DB-BD31-4B8C-83A1-F6EECF244321}">
                <p14:modId xmlns:p14="http://schemas.microsoft.com/office/powerpoint/2010/main" val="1294941211"/>
              </p:ext>
            </p:extLst>
          </p:nvPr>
        </p:nvGraphicFramePr>
        <p:xfrm>
          <a:off x="143518" y="2424375"/>
          <a:ext cx="6864939" cy="3139667"/>
        </p:xfrm>
        <a:graphic>
          <a:graphicData uri="http://schemas.openxmlformats.org/drawingml/2006/table">
            <a:tbl>
              <a:tblPr firstRow="1" bandRow="1">
                <a:tableStyleId>{5C22544A-7EE6-4342-B048-85BDC9FD1C3A}</a:tableStyleId>
              </a:tblPr>
              <a:tblGrid>
                <a:gridCol w="250403">
                  <a:extLst>
                    <a:ext uri="{9D8B030D-6E8A-4147-A177-3AD203B41FA5}">
                      <a16:colId xmlns:a16="http://schemas.microsoft.com/office/drawing/2014/main" val="2667700069"/>
                    </a:ext>
                  </a:extLst>
                </a:gridCol>
                <a:gridCol w="867377">
                  <a:extLst>
                    <a:ext uri="{9D8B030D-6E8A-4147-A177-3AD203B41FA5}">
                      <a16:colId xmlns:a16="http://schemas.microsoft.com/office/drawing/2014/main" val="2904227662"/>
                    </a:ext>
                  </a:extLst>
                </a:gridCol>
                <a:gridCol w="969292">
                  <a:extLst>
                    <a:ext uri="{9D8B030D-6E8A-4147-A177-3AD203B41FA5}">
                      <a16:colId xmlns:a16="http://schemas.microsoft.com/office/drawing/2014/main" val="4223467778"/>
                    </a:ext>
                  </a:extLst>
                </a:gridCol>
                <a:gridCol w="646195">
                  <a:extLst>
                    <a:ext uri="{9D8B030D-6E8A-4147-A177-3AD203B41FA5}">
                      <a16:colId xmlns:a16="http://schemas.microsoft.com/office/drawing/2014/main" val="1466180469"/>
                    </a:ext>
                  </a:extLst>
                </a:gridCol>
                <a:gridCol w="807743">
                  <a:extLst>
                    <a:ext uri="{9D8B030D-6E8A-4147-A177-3AD203B41FA5}">
                      <a16:colId xmlns:a16="http://schemas.microsoft.com/office/drawing/2014/main" val="873219231"/>
                    </a:ext>
                  </a:extLst>
                </a:gridCol>
                <a:gridCol w="955602">
                  <a:extLst>
                    <a:ext uri="{9D8B030D-6E8A-4147-A177-3AD203B41FA5}">
                      <a16:colId xmlns:a16="http://schemas.microsoft.com/office/drawing/2014/main" val="3704482640"/>
                    </a:ext>
                  </a:extLst>
                </a:gridCol>
                <a:gridCol w="886327">
                  <a:extLst>
                    <a:ext uri="{9D8B030D-6E8A-4147-A177-3AD203B41FA5}">
                      <a16:colId xmlns:a16="http://schemas.microsoft.com/office/drawing/2014/main" val="3149734846"/>
                    </a:ext>
                  </a:extLst>
                </a:gridCol>
                <a:gridCol w="738154">
                  <a:extLst>
                    <a:ext uri="{9D8B030D-6E8A-4147-A177-3AD203B41FA5}">
                      <a16:colId xmlns:a16="http://schemas.microsoft.com/office/drawing/2014/main" val="4222907614"/>
                    </a:ext>
                  </a:extLst>
                </a:gridCol>
                <a:gridCol w="743846">
                  <a:extLst>
                    <a:ext uri="{9D8B030D-6E8A-4147-A177-3AD203B41FA5}">
                      <a16:colId xmlns:a16="http://schemas.microsoft.com/office/drawing/2014/main" val="4116813602"/>
                    </a:ext>
                  </a:extLst>
                </a:gridCol>
              </a:tblGrid>
              <a:tr h="367188">
                <a:tc rowSpan="2" gridSpan="2">
                  <a:txBody>
                    <a:bodyPr/>
                    <a:lstStyle/>
                    <a:p>
                      <a:endParaRPr lang="fr-FR" dirty="0"/>
                    </a:p>
                  </a:txBody>
                  <a:tcPr>
                    <a:lnL w="12700" cmpd="sng">
                      <a:noFill/>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rowSpan="2" hMerge="1">
                  <a:txBody>
                    <a:bodyPr/>
                    <a:lstStyle/>
                    <a:p>
                      <a:endParaRPr lang="fr-FR"/>
                    </a:p>
                  </a:txBody>
                  <a:tcPr/>
                </a:tc>
                <a:tc gridSpan="7">
                  <a:txBody>
                    <a:bodyPr/>
                    <a:lstStyle/>
                    <a:p>
                      <a:endParaRPr lang="fr-FR" dirty="0"/>
                    </a:p>
                  </a:txBody>
                  <a:tcPr>
                    <a:lnL w="12700" cap="flat" cmpd="sng" algn="ctr">
                      <a:solidFill>
                        <a:schemeClr val="bg1"/>
                      </a:solidFill>
                      <a:prstDash val="solid"/>
                      <a:round/>
                      <a:headEnd type="none" w="med" len="med"/>
                      <a:tailEnd type="none" w="med" len="med"/>
                    </a:lnL>
                    <a:solidFill>
                      <a:schemeClr val="bg2"/>
                    </a:solidFill>
                  </a:tcPr>
                </a:tc>
                <a:tc hMerge="1">
                  <a:txBody>
                    <a:bodyPr/>
                    <a:lstStyle/>
                    <a:p>
                      <a:endParaRPr lang="fr-FR" dirty="0"/>
                    </a:p>
                  </a:txBody>
                  <a:tcPr>
                    <a:solidFill>
                      <a:schemeClr val="bg2"/>
                    </a:solidFill>
                  </a:tcPr>
                </a:tc>
                <a:tc hMerge="1">
                  <a:txBody>
                    <a:bodyPr/>
                    <a:lstStyle/>
                    <a:p>
                      <a:endParaRPr lang="fr-FR" dirty="0"/>
                    </a:p>
                  </a:txBody>
                  <a:tcPr>
                    <a:solidFill>
                      <a:schemeClr val="bg2"/>
                    </a:solidFill>
                  </a:tcPr>
                </a:tc>
                <a:tc hMerge="1">
                  <a:txBody>
                    <a:bodyPr/>
                    <a:lstStyle/>
                    <a:p>
                      <a:endParaRPr lang="fr-FR" dirty="0"/>
                    </a:p>
                  </a:txBody>
                  <a:tcPr>
                    <a:solidFill>
                      <a:schemeClr val="bg2"/>
                    </a:solidFill>
                  </a:tcPr>
                </a:tc>
                <a:tc hMerge="1">
                  <a:txBody>
                    <a:bodyPr/>
                    <a:lstStyle/>
                    <a:p>
                      <a:endParaRPr lang="fr-FR" dirty="0"/>
                    </a:p>
                  </a:txBody>
                  <a:tcPr>
                    <a:solidFill>
                      <a:schemeClr val="bg2"/>
                    </a:solidFill>
                  </a:tcPr>
                </a:tc>
                <a:tc hMerge="1">
                  <a:txBody>
                    <a:bodyPr/>
                    <a:lstStyle/>
                    <a:p>
                      <a:endParaRPr lang="fr-FR" dirty="0"/>
                    </a:p>
                  </a:txBody>
                  <a:tcPr>
                    <a:solidFill>
                      <a:schemeClr val="bg2"/>
                    </a:solidFill>
                  </a:tcPr>
                </a:tc>
                <a:tc hMerge="1">
                  <a:txBody>
                    <a:bodyPr/>
                    <a:lstStyle/>
                    <a:p>
                      <a:endParaRPr lang="fr-FR" dirty="0"/>
                    </a:p>
                  </a:txBody>
                  <a:tcPr>
                    <a:solidFill>
                      <a:schemeClr val="bg2"/>
                    </a:solidFill>
                  </a:tcPr>
                </a:tc>
                <a:extLst>
                  <a:ext uri="{0D108BD9-81ED-4DB2-BD59-A6C34878D82A}">
                    <a16:rowId xmlns:a16="http://schemas.microsoft.com/office/drawing/2014/main" val="3735931035"/>
                  </a:ext>
                </a:extLst>
              </a:tr>
              <a:tr h="574381">
                <a:tc gridSpan="2" vMerge="1">
                  <a:txBody>
                    <a:bodyPr/>
                    <a:lstStyle/>
                    <a:p>
                      <a:endParaRPr lang="fr-FR" dirty="0"/>
                    </a:p>
                  </a:txBody>
                  <a:tcPr>
                    <a:solidFill>
                      <a:schemeClr val="bg2">
                        <a:lumMod val="20000"/>
                        <a:lumOff val="80000"/>
                      </a:schemeClr>
                    </a:solidFill>
                  </a:tcPr>
                </a:tc>
                <a:tc hMerge="1" vMerge="1">
                  <a:txBody>
                    <a:bodyPr/>
                    <a:lstStyle/>
                    <a:p>
                      <a:endParaRPr lang="fr-FR"/>
                    </a:p>
                  </a:txBody>
                  <a:tcPr/>
                </a:tc>
                <a:tc>
                  <a:txBody>
                    <a:bodyPr/>
                    <a:lstStyle/>
                    <a:p>
                      <a:pPr algn="ctr"/>
                      <a:r>
                        <a:rPr lang="fr-FR" sz="800" b="1" dirty="0">
                          <a:latin typeface="Calibari"/>
                        </a:rPr>
                        <a:t>Clause Bénéficiaire</a:t>
                      </a:r>
                    </a:p>
                  </a:txBody>
                  <a:tcPr marL="0" marR="0" marT="0" marB="0" anchor="ctr">
                    <a:lnB w="12700" cap="flat" cmpd="sng" algn="ctr">
                      <a:solidFill>
                        <a:schemeClr val="bg1"/>
                      </a:solidFill>
                      <a:prstDash val="solid"/>
                      <a:round/>
                      <a:headEnd type="none" w="med" len="med"/>
                      <a:tailEnd type="none" w="med" len="med"/>
                    </a:lnB>
                    <a:solidFill>
                      <a:schemeClr val="bg2">
                        <a:lumMod val="60000"/>
                        <a:lumOff val="40000"/>
                      </a:schemeClr>
                    </a:solidFill>
                  </a:tcPr>
                </a:tc>
                <a:tc>
                  <a:txBody>
                    <a:bodyPr/>
                    <a:lstStyle/>
                    <a:p>
                      <a:pPr algn="ctr"/>
                      <a:r>
                        <a:rPr lang="fr-FR" sz="800" b="1" dirty="0">
                          <a:latin typeface="Calibari"/>
                        </a:rPr>
                        <a:t>Avenant au contrat</a:t>
                      </a:r>
                    </a:p>
                  </a:txBody>
                  <a:tcPr marL="0" marR="0"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60000"/>
                        <a:lumOff val="40000"/>
                      </a:schemeClr>
                    </a:solidFill>
                  </a:tcPr>
                </a:tc>
                <a:tc>
                  <a:txBody>
                    <a:bodyPr/>
                    <a:lstStyle/>
                    <a:p>
                      <a:pPr algn="ctr"/>
                      <a:r>
                        <a:rPr lang="fr-FR" sz="800" b="1" dirty="0">
                          <a:latin typeface="Calibari"/>
                        </a:rPr>
                        <a:t>Simulation avenant contrat</a:t>
                      </a:r>
                    </a:p>
                  </a:txBody>
                  <a:tcPr marL="0" marR="0"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60000"/>
                        <a:lumOff val="40000"/>
                      </a:schemeClr>
                    </a:solidFill>
                  </a:tcPr>
                </a:tc>
                <a:tc>
                  <a:txBody>
                    <a:bodyPr/>
                    <a:lstStyle/>
                    <a:p>
                      <a:pPr algn="ctr"/>
                      <a:r>
                        <a:rPr lang="fr-FR" sz="800" b="1" dirty="0">
                          <a:latin typeface="Calibari"/>
                        </a:rPr>
                        <a:t>Versement libre</a:t>
                      </a:r>
                    </a:p>
                  </a:txBody>
                  <a:tcPr marL="0" marR="0"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60000"/>
                        <a:lumOff val="40000"/>
                      </a:schemeClr>
                    </a:solidFill>
                  </a:tcPr>
                </a:tc>
                <a:tc>
                  <a:txBody>
                    <a:bodyPr/>
                    <a:lstStyle/>
                    <a:p>
                      <a:pPr algn="ctr"/>
                      <a:r>
                        <a:rPr lang="fr-FR" sz="800" b="1" dirty="0">
                          <a:latin typeface="Calibari"/>
                        </a:rPr>
                        <a:t>Simulation rachat total</a:t>
                      </a:r>
                    </a:p>
                  </a:txBody>
                  <a:tcPr marL="0" marR="0"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60000"/>
                        <a:lumOff val="40000"/>
                      </a:schemeClr>
                    </a:solidFill>
                  </a:tcPr>
                </a:tc>
                <a:tc>
                  <a:txBody>
                    <a:bodyPr/>
                    <a:lstStyle/>
                    <a:p>
                      <a:pPr algn="ctr"/>
                      <a:r>
                        <a:rPr lang="fr-FR" sz="800" b="1" dirty="0">
                          <a:latin typeface="Calibari"/>
                        </a:rPr>
                        <a:t>Recyclage FCP</a:t>
                      </a:r>
                    </a:p>
                  </a:txBody>
                  <a:tcPr marL="0" marR="0"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60000"/>
                        <a:lumOff val="40000"/>
                      </a:schemeClr>
                    </a:solidFill>
                  </a:tcPr>
                </a:tc>
                <a:tc>
                  <a:txBody>
                    <a:bodyPr/>
                    <a:lstStyle/>
                    <a:p>
                      <a:pPr algn="ctr"/>
                      <a:r>
                        <a:rPr lang="fr-FR" sz="800" b="1" dirty="0">
                          <a:latin typeface="Calibari"/>
                        </a:rPr>
                        <a:t>Arbitrage</a:t>
                      </a:r>
                    </a:p>
                  </a:txBody>
                  <a:tcPr marL="0" marR="0"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60000"/>
                        <a:lumOff val="40000"/>
                      </a:schemeClr>
                    </a:solidFill>
                  </a:tcPr>
                </a:tc>
                <a:extLst>
                  <a:ext uri="{0D108BD9-81ED-4DB2-BD59-A6C34878D82A}">
                    <a16:rowId xmlns:a16="http://schemas.microsoft.com/office/drawing/2014/main" val="1585380893"/>
                  </a:ext>
                </a:extLst>
              </a:tr>
              <a:tr h="362158">
                <a:tc rowSpan="6">
                  <a:txBody>
                    <a:bodyPr/>
                    <a:lstStyle/>
                    <a:p>
                      <a:pPr algn="ctr"/>
                      <a:r>
                        <a:rPr lang="fr-FR" sz="900" b="1" dirty="0">
                          <a:latin typeface="Calibari"/>
                        </a:rPr>
                        <a:t>1</a:t>
                      </a:r>
                      <a:r>
                        <a:rPr lang="fr-FR" sz="900" b="1" baseline="30000" dirty="0">
                          <a:latin typeface="Calibari"/>
                        </a:rPr>
                        <a:t>ÈRE</a:t>
                      </a:r>
                      <a:r>
                        <a:rPr lang="fr-FR" sz="900" b="1" dirty="0">
                          <a:latin typeface="Calibari"/>
                        </a:rPr>
                        <a:t> OPRÉRATION</a:t>
                      </a:r>
                    </a:p>
                  </a:txBody>
                  <a:tcPr vert="vert27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60000"/>
                        <a:lumOff val="40000"/>
                      </a:schemeClr>
                    </a:solidFill>
                  </a:tcPr>
                </a:tc>
                <a:tc>
                  <a:txBody>
                    <a:bodyPr/>
                    <a:lstStyle/>
                    <a:p>
                      <a:pPr algn="ctr"/>
                      <a:r>
                        <a:rPr lang="fr-FR" sz="800" b="1" dirty="0">
                          <a:latin typeface="Calibari"/>
                        </a:rPr>
                        <a:t>Clause bénéficiaire</a:t>
                      </a:r>
                    </a:p>
                  </a:txBody>
                  <a:tcPr anchor="ctr">
                    <a:lnL w="12700" cap="flat" cmpd="sng" algn="ctr">
                      <a:solidFill>
                        <a:schemeClr val="bg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60000"/>
                        <a:lumOff val="40000"/>
                      </a:schemeClr>
                    </a:solidFill>
                  </a:tcPr>
                </a:tc>
                <a:tc>
                  <a:txBody>
                    <a:bodyPr/>
                    <a:lstStyle/>
                    <a:p>
                      <a:pPr algn="ctr"/>
                      <a:endParaRPr lang="fr-FR" sz="900" dirty="0">
                        <a:latin typeface="Calibari"/>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fr-FR" sz="900" dirty="0">
                          <a:latin typeface="Calibari"/>
                          <a:sym typeface="Wingdings" panose="05000000000000000000" pitchFamily="2" charset="2"/>
                        </a:rPr>
                        <a:t></a:t>
                      </a:r>
                      <a:endParaRPr lang="fr-FR" sz="900" dirty="0">
                        <a:latin typeface="Calibari"/>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fr-FR" sz="900" dirty="0">
                          <a:latin typeface="Calibari"/>
                          <a:sym typeface="Wingdings" panose="05000000000000000000" pitchFamily="2" charset="2"/>
                        </a:rPr>
                        <a:t></a:t>
                      </a:r>
                      <a:endParaRPr lang="fr-FR" sz="900" dirty="0">
                        <a:latin typeface="Calibari"/>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fr-FR" sz="900" dirty="0">
                          <a:latin typeface="Calibari"/>
                          <a:sym typeface="Wingdings" panose="05000000000000000000" pitchFamily="2" charset="2"/>
                        </a:rPr>
                        <a:t></a:t>
                      </a:r>
                      <a:endParaRPr lang="fr-FR" sz="900" dirty="0">
                        <a:latin typeface="Calibari"/>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fr-FR" sz="900" dirty="0">
                          <a:latin typeface="Calibari"/>
                          <a:sym typeface="Wingdings" panose="05000000000000000000" pitchFamily="2" charset="2"/>
                        </a:rPr>
                        <a:t></a:t>
                      </a:r>
                      <a:endParaRPr lang="fr-FR" sz="900" dirty="0">
                        <a:latin typeface="Calibari"/>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fr-FR" sz="900" dirty="0">
                          <a:latin typeface="Calibari"/>
                          <a:sym typeface="Wingdings" panose="05000000000000000000" pitchFamily="2" charset="2"/>
                        </a:rPr>
                        <a:t></a:t>
                      </a:r>
                      <a:endParaRPr lang="fr-FR" sz="900" dirty="0">
                        <a:latin typeface="Calibari"/>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fr-FR" sz="900" dirty="0">
                          <a:latin typeface="Calibari"/>
                          <a:sym typeface="Wingdings" panose="05000000000000000000" pitchFamily="2" charset="2"/>
                        </a:rPr>
                        <a:t></a:t>
                      </a:r>
                      <a:endParaRPr lang="fr-FR" sz="900" dirty="0">
                        <a:latin typeface="Calibari"/>
                      </a:endParaRPr>
                    </a:p>
                  </a:txBody>
                  <a:tcPr anchor="ctr">
                    <a:lnL w="3175" cap="flat" cmpd="sng" algn="ctr">
                      <a:solidFill>
                        <a:schemeClr val="tx1"/>
                      </a:solidFill>
                      <a:prstDash val="solid"/>
                      <a:round/>
                      <a:headEnd type="none" w="med" len="med"/>
                      <a:tailEnd type="none" w="med" len="med"/>
                    </a:lnL>
                    <a:lnT w="12700" cap="flat" cmpd="sng" algn="ctr">
                      <a:solidFill>
                        <a:schemeClr val="bg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08356887"/>
                  </a:ext>
                </a:extLst>
              </a:tr>
              <a:tr h="367188">
                <a:tc vMerge="1">
                  <a:txBody>
                    <a:bodyPr/>
                    <a:lstStyle/>
                    <a:p>
                      <a:endParaRPr lang="fr-FR"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60000"/>
                        <a:lumOff val="40000"/>
                      </a:schemeClr>
                    </a:solidFill>
                  </a:tcPr>
                </a:tc>
                <a:tc>
                  <a:txBody>
                    <a:bodyPr/>
                    <a:lstStyle/>
                    <a:p>
                      <a:pPr algn="ctr"/>
                      <a:r>
                        <a:rPr lang="fr-FR" sz="800" b="1" dirty="0">
                          <a:latin typeface="Calibari"/>
                        </a:rPr>
                        <a:t>Avenant au contrat</a:t>
                      </a:r>
                    </a:p>
                  </a:txBody>
                  <a:tcPr anchor="ctr">
                    <a:lnL w="12700" cap="flat" cmpd="sng" algn="ctr">
                      <a:solidFill>
                        <a:schemeClr val="bg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60000"/>
                        <a:lumOff val="40000"/>
                      </a:schemeClr>
                    </a:solidFill>
                  </a:tcPr>
                </a:tc>
                <a:tc>
                  <a:txBody>
                    <a:bodyPr/>
                    <a:lstStyle/>
                    <a:p>
                      <a:pPr algn="ctr"/>
                      <a:r>
                        <a:rPr lang="fr-FR" sz="900">
                          <a:latin typeface="Calibari"/>
                          <a:sym typeface="Wingdings" panose="05000000000000000000" pitchFamily="2" charset="2"/>
                        </a:rPr>
                        <a:t></a:t>
                      </a:r>
                      <a:endParaRPr lang="fr-FR" sz="900" dirty="0">
                        <a:latin typeface="Calibari"/>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fr-FR" sz="900" dirty="0">
                          <a:latin typeface="Calibari"/>
                          <a:sym typeface="Wingdings" panose="05000000000000000000" pitchFamily="2" charset="2"/>
                        </a:rPr>
                        <a:t></a:t>
                      </a:r>
                      <a:endParaRPr lang="fr-FR" sz="900" dirty="0">
                        <a:latin typeface="Calibari"/>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fr-FR" sz="900" dirty="0">
                          <a:latin typeface="Calibari"/>
                          <a:sym typeface="Wingdings" panose="05000000000000000000" pitchFamily="2" charset="2"/>
                        </a:rPr>
                        <a:t></a:t>
                      </a:r>
                      <a:endParaRPr lang="fr-FR" sz="900" dirty="0">
                        <a:latin typeface="Calibari"/>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fr-FR" sz="900" dirty="0">
                          <a:latin typeface="Calibari"/>
                          <a:sym typeface="Wingdings" panose="05000000000000000000" pitchFamily="2" charset="2"/>
                        </a:rPr>
                        <a:t></a:t>
                      </a:r>
                      <a:endParaRPr lang="fr-FR" sz="900" dirty="0">
                        <a:latin typeface="Calibari"/>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fr-FR" sz="900" dirty="0">
                          <a:latin typeface="Calibari"/>
                          <a:sym typeface="Wingdings" panose="05000000000000000000" pitchFamily="2" charset="2"/>
                        </a:rPr>
                        <a:t></a:t>
                      </a:r>
                      <a:endParaRPr lang="fr-FR" sz="900" dirty="0">
                        <a:latin typeface="Calibari"/>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fr-FR" sz="900" dirty="0">
                          <a:latin typeface="Calibari"/>
                          <a:sym typeface="Wingdings" panose="05000000000000000000" pitchFamily="2" charset="2"/>
                        </a:rPr>
                        <a:t></a:t>
                      </a:r>
                      <a:endParaRPr lang="fr-FR" sz="900" dirty="0">
                        <a:latin typeface="Calibari"/>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fr-FR" sz="900" dirty="0">
                          <a:latin typeface="Calibari"/>
                          <a:sym typeface="Wingdings" panose="05000000000000000000" pitchFamily="2" charset="2"/>
                        </a:rPr>
                        <a:t></a:t>
                      </a:r>
                      <a:endParaRPr lang="fr-FR" sz="900" dirty="0">
                        <a:latin typeface="Calibari"/>
                      </a:endParaRPr>
                    </a:p>
                  </a:txBody>
                  <a:tcPr anchor="ctr">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03777392"/>
                  </a:ext>
                </a:extLst>
              </a:tr>
              <a:tr h="367188">
                <a:tc vMerge="1">
                  <a:txBody>
                    <a:bodyPr/>
                    <a:lstStyle/>
                    <a:p>
                      <a:endParaRPr lang="fr-FR"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60000"/>
                        <a:lumOff val="40000"/>
                      </a:schemeClr>
                    </a:solidFill>
                  </a:tcPr>
                </a:tc>
                <a:tc>
                  <a:txBody>
                    <a:bodyPr/>
                    <a:lstStyle/>
                    <a:p>
                      <a:pPr algn="ctr"/>
                      <a:r>
                        <a:rPr lang="fr-FR" sz="800" b="1" dirty="0">
                          <a:latin typeface="Calibari"/>
                        </a:rPr>
                        <a:t>Versement libre</a:t>
                      </a:r>
                    </a:p>
                  </a:txBody>
                  <a:tcPr anchor="ctr">
                    <a:lnL w="12700" cap="flat" cmpd="sng" algn="ctr">
                      <a:solidFill>
                        <a:schemeClr val="bg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60000"/>
                        <a:lumOff val="40000"/>
                      </a:schemeClr>
                    </a:solidFill>
                  </a:tcPr>
                </a:tc>
                <a:tc>
                  <a:txBody>
                    <a:bodyPr/>
                    <a:lstStyle/>
                    <a:p>
                      <a:pPr algn="ctr"/>
                      <a:r>
                        <a:rPr lang="fr-FR" sz="900" dirty="0">
                          <a:latin typeface="Calibari"/>
                          <a:sym typeface="Wingdings" panose="05000000000000000000" pitchFamily="2" charset="2"/>
                        </a:rPr>
                        <a:t></a:t>
                      </a:r>
                      <a:endParaRPr lang="fr-FR" sz="900" dirty="0">
                        <a:latin typeface="Calibari"/>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fr-FR" sz="900" dirty="0">
                          <a:latin typeface="Calibari"/>
                          <a:sym typeface="Wingdings" panose="05000000000000000000" pitchFamily="2" charset="2"/>
                        </a:rPr>
                        <a:t></a:t>
                      </a:r>
                      <a:endParaRPr lang="fr-FR" sz="900" dirty="0">
                        <a:latin typeface="Calibari"/>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fr-FR" sz="900" dirty="0">
                          <a:latin typeface="Calibari"/>
                          <a:sym typeface="Wingdings" panose="05000000000000000000" pitchFamily="2" charset="2"/>
                        </a:rPr>
                        <a:t></a:t>
                      </a:r>
                      <a:endParaRPr lang="fr-FR" sz="900" dirty="0">
                        <a:latin typeface="Calibari"/>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endParaRPr lang="fr-FR" sz="900" dirty="0">
                        <a:latin typeface="Calibari"/>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endParaRPr lang="fr-FR" sz="900" dirty="0">
                        <a:latin typeface="Calibari"/>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fr-FR" sz="900" dirty="0">
                          <a:latin typeface="Calibari"/>
                          <a:sym typeface="Wingdings" panose="05000000000000000000" pitchFamily="2" charset="2"/>
                        </a:rPr>
                        <a:t></a:t>
                      </a:r>
                      <a:endParaRPr lang="fr-FR" sz="900" dirty="0">
                        <a:latin typeface="Calibari"/>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fr-FR" sz="900" dirty="0">
                          <a:latin typeface="Calibari"/>
                          <a:sym typeface="Wingdings" panose="05000000000000000000" pitchFamily="2" charset="2"/>
                        </a:rPr>
                        <a:t></a:t>
                      </a:r>
                      <a:endParaRPr lang="fr-FR" sz="900" dirty="0">
                        <a:latin typeface="Calibari"/>
                      </a:endParaRPr>
                    </a:p>
                  </a:txBody>
                  <a:tcPr anchor="ctr">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35795681"/>
                  </a:ext>
                </a:extLst>
              </a:tr>
              <a:tr h="367188">
                <a:tc vMerge="1">
                  <a:txBody>
                    <a:bodyPr/>
                    <a:lstStyle/>
                    <a:p>
                      <a:endParaRPr lang="fr-FR"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60000"/>
                        <a:lumOff val="40000"/>
                      </a:schemeClr>
                    </a:solidFill>
                  </a:tcPr>
                </a:tc>
                <a:tc>
                  <a:txBody>
                    <a:bodyPr/>
                    <a:lstStyle/>
                    <a:p>
                      <a:pPr algn="ctr"/>
                      <a:r>
                        <a:rPr lang="fr-FR" sz="800" b="1" dirty="0">
                          <a:latin typeface="Calibari"/>
                        </a:rPr>
                        <a:t>Rachat partiel</a:t>
                      </a:r>
                    </a:p>
                  </a:txBody>
                  <a:tcPr anchor="ctr">
                    <a:lnL w="12700" cap="flat" cmpd="sng" algn="ctr">
                      <a:solidFill>
                        <a:schemeClr val="bg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60000"/>
                        <a:lumOff val="40000"/>
                      </a:schemeClr>
                    </a:solidFill>
                  </a:tcPr>
                </a:tc>
                <a:tc>
                  <a:txBody>
                    <a:bodyPr/>
                    <a:lstStyle/>
                    <a:p>
                      <a:pPr algn="ctr"/>
                      <a:r>
                        <a:rPr lang="fr-FR" sz="900" dirty="0">
                          <a:latin typeface="Calibari"/>
                          <a:sym typeface="Wingdings" panose="05000000000000000000" pitchFamily="2" charset="2"/>
                        </a:rPr>
                        <a:t></a:t>
                      </a:r>
                      <a:endParaRPr lang="fr-FR" sz="900" dirty="0">
                        <a:latin typeface="Calibari"/>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fr-FR" sz="900" dirty="0">
                          <a:latin typeface="Calibari"/>
                          <a:sym typeface="Wingdings" panose="05000000000000000000" pitchFamily="2" charset="2"/>
                        </a:rPr>
                        <a:t></a:t>
                      </a:r>
                      <a:endParaRPr lang="fr-FR" sz="900" dirty="0">
                        <a:latin typeface="Calibari"/>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fr-FR" sz="900" dirty="0">
                          <a:latin typeface="Calibari"/>
                          <a:sym typeface="Wingdings" panose="05000000000000000000" pitchFamily="2" charset="2"/>
                        </a:rPr>
                        <a:t></a:t>
                      </a:r>
                      <a:endParaRPr lang="fr-FR" sz="900" dirty="0">
                        <a:latin typeface="Calibari"/>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fr-FR" sz="900" dirty="0">
                          <a:latin typeface="Calibari"/>
                          <a:sym typeface="Wingdings" panose="05000000000000000000" pitchFamily="2" charset="2"/>
                        </a:rPr>
                        <a:t></a:t>
                      </a:r>
                      <a:endParaRPr lang="fr-FR" sz="900" dirty="0">
                        <a:latin typeface="Calibari"/>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endParaRPr lang="fr-FR" sz="900" dirty="0">
                        <a:latin typeface="Calibari"/>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fr-FR" sz="900" dirty="0">
                          <a:latin typeface="Calibari"/>
                          <a:sym typeface="Wingdings" panose="05000000000000000000" pitchFamily="2" charset="2"/>
                        </a:rPr>
                        <a:t></a:t>
                      </a:r>
                      <a:endParaRPr lang="fr-FR" sz="900" dirty="0">
                        <a:latin typeface="Calibari"/>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endParaRPr lang="fr-FR" sz="900" dirty="0">
                        <a:latin typeface="Calibari"/>
                      </a:endParaRPr>
                    </a:p>
                  </a:txBody>
                  <a:tcPr anchor="ctr">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04996353"/>
                  </a:ext>
                </a:extLst>
              </a:tr>
              <a:tr h="367188">
                <a:tc vMerge="1">
                  <a:txBody>
                    <a:bodyPr/>
                    <a:lstStyle/>
                    <a:p>
                      <a:endParaRPr lang="fr-FR"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60000"/>
                        <a:lumOff val="40000"/>
                      </a:schemeClr>
                    </a:solidFill>
                  </a:tcPr>
                </a:tc>
                <a:tc>
                  <a:txBody>
                    <a:bodyPr/>
                    <a:lstStyle/>
                    <a:p>
                      <a:pPr algn="ctr"/>
                      <a:r>
                        <a:rPr lang="fr-FR" sz="800" b="1" dirty="0">
                          <a:latin typeface="Calibari"/>
                        </a:rPr>
                        <a:t>Recyclage FCP</a:t>
                      </a:r>
                    </a:p>
                  </a:txBody>
                  <a:tcPr anchor="ctr">
                    <a:lnL w="12700" cap="flat" cmpd="sng" algn="ctr">
                      <a:solidFill>
                        <a:schemeClr val="bg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60000"/>
                        <a:lumOff val="40000"/>
                      </a:schemeClr>
                    </a:solidFill>
                  </a:tcPr>
                </a:tc>
                <a:tc>
                  <a:txBody>
                    <a:bodyPr/>
                    <a:lstStyle/>
                    <a:p>
                      <a:pPr algn="ctr"/>
                      <a:r>
                        <a:rPr lang="fr-FR" sz="900" dirty="0">
                          <a:latin typeface="Calibari"/>
                          <a:sym typeface="Wingdings" panose="05000000000000000000" pitchFamily="2" charset="2"/>
                        </a:rPr>
                        <a:t></a:t>
                      </a:r>
                      <a:endParaRPr lang="fr-FR" sz="900" dirty="0">
                        <a:latin typeface="Calibari"/>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fr-FR" sz="900" dirty="0">
                          <a:latin typeface="Calibari"/>
                          <a:sym typeface="Wingdings" panose="05000000000000000000" pitchFamily="2" charset="2"/>
                        </a:rPr>
                        <a:t></a:t>
                      </a:r>
                      <a:endParaRPr lang="fr-FR" sz="900" dirty="0">
                        <a:latin typeface="Calibari"/>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fr-FR" sz="900" dirty="0">
                          <a:latin typeface="Calibari"/>
                          <a:sym typeface="Wingdings" panose="05000000000000000000" pitchFamily="2" charset="2"/>
                        </a:rPr>
                        <a:t></a:t>
                      </a:r>
                      <a:endParaRPr lang="fr-FR" sz="900" dirty="0">
                        <a:latin typeface="Calibari"/>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fr-FR" sz="900" dirty="0">
                          <a:latin typeface="Calibari"/>
                          <a:sym typeface="Wingdings" panose="05000000000000000000" pitchFamily="2" charset="2"/>
                        </a:rPr>
                        <a:t></a:t>
                      </a:r>
                      <a:endParaRPr lang="fr-FR" sz="900" dirty="0">
                        <a:latin typeface="Calibari"/>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fr-FR" sz="900" dirty="0">
                          <a:latin typeface="Calibari"/>
                          <a:sym typeface="Wingdings" panose="05000000000000000000" pitchFamily="2" charset="2"/>
                        </a:rPr>
                        <a:t></a:t>
                      </a:r>
                      <a:endParaRPr lang="fr-FR" sz="900" dirty="0">
                        <a:latin typeface="Calibari"/>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endParaRPr lang="fr-FR" sz="900" dirty="0">
                        <a:latin typeface="Calibari"/>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fr-FR" sz="900" dirty="0">
                          <a:latin typeface="Calibari"/>
                          <a:sym typeface="Wingdings" panose="05000000000000000000" pitchFamily="2" charset="2"/>
                        </a:rPr>
                        <a:t></a:t>
                      </a:r>
                      <a:endParaRPr lang="fr-FR" sz="900" dirty="0">
                        <a:latin typeface="Calibari"/>
                      </a:endParaRPr>
                    </a:p>
                  </a:txBody>
                  <a:tcPr anchor="ctr">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74590626"/>
                  </a:ext>
                </a:extLst>
              </a:tr>
              <a:tr h="367188">
                <a:tc vMerge="1">
                  <a:txBody>
                    <a:bodyPr/>
                    <a:lstStyle/>
                    <a:p>
                      <a:endParaRPr lang="fr-FR"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60000"/>
                        <a:lumOff val="40000"/>
                      </a:schemeClr>
                    </a:solidFill>
                  </a:tcPr>
                </a:tc>
                <a:tc>
                  <a:txBody>
                    <a:bodyPr/>
                    <a:lstStyle/>
                    <a:p>
                      <a:pPr algn="ctr"/>
                      <a:r>
                        <a:rPr lang="fr-FR" sz="800" b="1" dirty="0">
                          <a:latin typeface="Calibari"/>
                        </a:rPr>
                        <a:t>Arbitrage</a:t>
                      </a:r>
                    </a:p>
                  </a:txBody>
                  <a:tcPr anchor="ctr">
                    <a:lnL w="12700" cap="flat" cmpd="sng" algn="ctr">
                      <a:solidFill>
                        <a:schemeClr val="bg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60000"/>
                        <a:lumOff val="40000"/>
                      </a:schemeClr>
                    </a:solidFill>
                  </a:tcPr>
                </a:tc>
                <a:tc>
                  <a:txBody>
                    <a:bodyPr/>
                    <a:lstStyle/>
                    <a:p>
                      <a:pPr algn="ctr"/>
                      <a:r>
                        <a:rPr lang="fr-FR" sz="900" dirty="0">
                          <a:latin typeface="Calibari"/>
                          <a:sym typeface="Wingdings" panose="05000000000000000000" pitchFamily="2" charset="2"/>
                        </a:rPr>
                        <a:t></a:t>
                      </a:r>
                      <a:endParaRPr lang="fr-FR" sz="900" dirty="0">
                        <a:latin typeface="Calibari"/>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solidFill>
                      <a:schemeClr val="bg1"/>
                    </a:solidFill>
                  </a:tcPr>
                </a:tc>
                <a:tc>
                  <a:txBody>
                    <a:bodyPr/>
                    <a:lstStyle/>
                    <a:p>
                      <a:pPr algn="ctr"/>
                      <a:r>
                        <a:rPr lang="fr-FR" sz="900" dirty="0">
                          <a:latin typeface="Calibari"/>
                          <a:sym typeface="Wingdings" panose="05000000000000000000" pitchFamily="2" charset="2"/>
                        </a:rPr>
                        <a:t></a:t>
                      </a:r>
                      <a:endParaRPr lang="fr-FR" sz="900" dirty="0">
                        <a:latin typeface="Calibari"/>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solidFill>
                      <a:schemeClr val="bg1"/>
                    </a:solidFill>
                  </a:tcPr>
                </a:tc>
                <a:tc>
                  <a:txBody>
                    <a:bodyPr/>
                    <a:lstStyle/>
                    <a:p>
                      <a:pPr algn="ctr"/>
                      <a:r>
                        <a:rPr lang="fr-FR" sz="900" dirty="0">
                          <a:latin typeface="Calibari"/>
                          <a:sym typeface="Wingdings" panose="05000000000000000000" pitchFamily="2" charset="2"/>
                        </a:rPr>
                        <a:t></a:t>
                      </a:r>
                      <a:endParaRPr lang="fr-FR" sz="900" dirty="0">
                        <a:latin typeface="Calibari"/>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solidFill>
                      <a:schemeClr val="bg1"/>
                    </a:solidFill>
                  </a:tcPr>
                </a:tc>
                <a:tc>
                  <a:txBody>
                    <a:bodyPr/>
                    <a:lstStyle/>
                    <a:p>
                      <a:pPr algn="ctr"/>
                      <a:r>
                        <a:rPr lang="fr-FR" sz="900" dirty="0">
                          <a:latin typeface="Calibari"/>
                          <a:sym typeface="Wingdings" panose="05000000000000000000" pitchFamily="2" charset="2"/>
                        </a:rPr>
                        <a:t></a:t>
                      </a:r>
                      <a:endParaRPr lang="fr-FR" sz="900" dirty="0">
                        <a:latin typeface="Calibari"/>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solidFill>
                      <a:schemeClr val="bg1"/>
                    </a:solidFill>
                  </a:tcPr>
                </a:tc>
                <a:tc>
                  <a:txBody>
                    <a:bodyPr/>
                    <a:lstStyle/>
                    <a:p>
                      <a:pPr algn="ctr"/>
                      <a:endParaRPr lang="fr-FR" sz="900" dirty="0">
                        <a:latin typeface="Calibari"/>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solidFill>
                      <a:schemeClr val="bg1"/>
                    </a:solidFill>
                  </a:tcPr>
                </a:tc>
                <a:tc>
                  <a:txBody>
                    <a:bodyPr/>
                    <a:lstStyle/>
                    <a:p>
                      <a:pPr algn="ctr"/>
                      <a:r>
                        <a:rPr lang="fr-FR" sz="900" dirty="0">
                          <a:latin typeface="Calibari"/>
                          <a:sym typeface="Wingdings" panose="05000000000000000000" pitchFamily="2" charset="2"/>
                        </a:rPr>
                        <a:t></a:t>
                      </a:r>
                      <a:endParaRPr lang="fr-FR" sz="900" dirty="0">
                        <a:latin typeface="Calibari"/>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solidFill>
                      <a:schemeClr val="bg1"/>
                    </a:solidFill>
                  </a:tcPr>
                </a:tc>
                <a:tc>
                  <a:txBody>
                    <a:bodyPr/>
                    <a:lstStyle/>
                    <a:p>
                      <a:pPr algn="ctr"/>
                      <a:endParaRPr lang="fr-FR" sz="900" dirty="0">
                        <a:latin typeface="Calibari"/>
                      </a:endParaRPr>
                    </a:p>
                  </a:txBody>
                  <a:tcPr anchor="ctr">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438069536"/>
                  </a:ext>
                </a:extLst>
              </a:tr>
            </a:tbl>
          </a:graphicData>
        </a:graphic>
      </p:graphicFrame>
      <p:pic>
        <p:nvPicPr>
          <p:cNvPr id="6" name="Image 5">
            <a:extLst>
              <a:ext uri="{FF2B5EF4-FFF2-40B4-BE49-F238E27FC236}">
                <a16:creationId xmlns:a16="http://schemas.microsoft.com/office/drawing/2014/main" id="{4146BCC6-D5FE-4869-AC94-42CB94E297B1}"/>
              </a:ext>
            </a:extLst>
          </p:cNvPr>
          <p:cNvPicPr>
            <a:picLocks noChangeAspect="1"/>
          </p:cNvPicPr>
          <p:nvPr/>
        </p:nvPicPr>
        <p:blipFill>
          <a:blip r:embed="rId5"/>
          <a:stretch>
            <a:fillRect/>
          </a:stretch>
        </p:blipFill>
        <p:spPr>
          <a:xfrm>
            <a:off x="257409" y="2597486"/>
            <a:ext cx="865707" cy="668696"/>
          </a:xfrm>
          <a:prstGeom prst="rect">
            <a:avLst/>
          </a:prstGeom>
        </p:spPr>
      </p:pic>
      <p:sp>
        <p:nvSpPr>
          <p:cNvPr id="18" name="Rectangle 12">
            <a:extLst>
              <a:ext uri="{FF2B5EF4-FFF2-40B4-BE49-F238E27FC236}">
                <a16:creationId xmlns:a16="http://schemas.microsoft.com/office/drawing/2014/main" id="{8A3B0053-39BD-4946-A88A-8C4F941B0AD8}"/>
              </a:ext>
            </a:extLst>
          </p:cNvPr>
          <p:cNvSpPr>
            <a:spLocks noChangeArrowheads="1"/>
          </p:cNvSpPr>
          <p:nvPr/>
        </p:nvSpPr>
        <p:spPr bwMode="auto">
          <a:xfrm>
            <a:off x="47115" y="7684492"/>
            <a:ext cx="7076017"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tabLst>
                <a:tab pos="90488" algn="l"/>
              </a:tabLst>
              <a:defRPr>
                <a:solidFill>
                  <a:schemeClr val="tx1"/>
                </a:solidFill>
                <a:latin typeface="Arial" pitchFamily="34" charset="0"/>
                <a:cs typeface="Arial" pitchFamily="34" charset="0"/>
              </a:defRPr>
            </a:lvl1pPr>
            <a:lvl2pPr marL="457200" fontAlgn="base">
              <a:spcBef>
                <a:spcPct val="0"/>
              </a:spcBef>
              <a:spcAft>
                <a:spcPct val="0"/>
              </a:spcAft>
              <a:tabLst>
                <a:tab pos="90488" algn="l"/>
              </a:tabLst>
              <a:defRPr>
                <a:solidFill>
                  <a:schemeClr val="tx1"/>
                </a:solidFill>
                <a:latin typeface="Arial" pitchFamily="34" charset="0"/>
                <a:cs typeface="Arial" pitchFamily="34" charset="0"/>
              </a:defRPr>
            </a:lvl2pPr>
            <a:lvl3pPr marL="914400" fontAlgn="base">
              <a:spcBef>
                <a:spcPct val="0"/>
              </a:spcBef>
              <a:spcAft>
                <a:spcPct val="0"/>
              </a:spcAft>
              <a:tabLst>
                <a:tab pos="90488" algn="l"/>
              </a:tabLst>
              <a:defRPr>
                <a:solidFill>
                  <a:schemeClr val="tx1"/>
                </a:solidFill>
                <a:latin typeface="Arial" pitchFamily="34" charset="0"/>
                <a:cs typeface="Arial" pitchFamily="34" charset="0"/>
              </a:defRPr>
            </a:lvl3pPr>
            <a:lvl4pPr marL="1371600" fontAlgn="base">
              <a:spcBef>
                <a:spcPct val="0"/>
              </a:spcBef>
              <a:spcAft>
                <a:spcPct val="0"/>
              </a:spcAft>
              <a:tabLst>
                <a:tab pos="90488" algn="l"/>
              </a:tabLst>
              <a:defRPr>
                <a:solidFill>
                  <a:schemeClr val="tx1"/>
                </a:solidFill>
                <a:latin typeface="Arial" pitchFamily="34" charset="0"/>
                <a:cs typeface="Arial" pitchFamily="34" charset="0"/>
              </a:defRPr>
            </a:lvl4pPr>
            <a:lvl5pPr marL="1828800" fontAlgn="base">
              <a:spcBef>
                <a:spcPct val="0"/>
              </a:spcBef>
              <a:spcAft>
                <a:spcPct val="0"/>
              </a:spcAft>
              <a:tabLst>
                <a:tab pos="90488" algn="l"/>
              </a:tabLst>
              <a:defRPr>
                <a:solidFill>
                  <a:schemeClr val="tx1"/>
                </a:solidFill>
                <a:latin typeface="Arial" pitchFamily="34" charset="0"/>
                <a:cs typeface="Arial" pitchFamily="34" charset="0"/>
              </a:defRPr>
            </a:lvl5pPr>
            <a:lvl6pPr marL="2286000" fontAlgn="base">
              <a:spcBef>
                <a:spcPct val="0"/>
              </a:spcBef>
              <a:spcAft>
                <a:spcPct val="0"/>
              </a:spcAft>
              <a:tabLst>
                <a:tab pos="90488" algn="l"/>
              </a:tabLst>
              <a:defRPr>
                <a:solidFill>
                  <a:schemeClr val="tx1"/>
                </a:solidFill>
                <a:latin typeface="Arial" pitchFamily="34" charset="0"/>
                <a:cs typeface="Arial" pitchFamily="34" charset="0"/>
              </a:defRPr>
            </a:lvl6pPr>
            <a:lvl7pPr marL="2743200" fontAlgn="base">
              <a:spcBef>
                <a:spcPct val="0"/>
              </a:spcBef>
              <a:spcAft>
                <a:spcPct val="0"/>
              </a:spcAft>
              <a:tabLst>
                <a:tab pos="90488" algn="l"/>
              </a:tabLst>
              <a:defRPr>
                <a:solidFill>
                  <a:schemeClr val="tx1"/>
                </a:solidFill>
                <a:latin typeface="Arial" pitchFamily="34" charset="0"/>
                <a:cs typeface="Arial" pitchFamily="34" charset="0"/>
              </a:defRPr>
            </a:lvl7pPr>
            <a:lvl8pPr marL="3200400" fontAlgn="base">
              <a:spcBef>
                <a:spcPct val="0"/>
              </a:spcBef>
              <a:spcAft>
                <a:spcPct val="0"/>
              </a:spcAft>
              <a:tabLst>
                <a:tab pos="90488" algn="l"/>
              </a:tabLst>
              <a:defRPr>
                <a:solidFill>
                  <a:schemeClr val="tx1"/>
                </a:solidFill>
                <a:latin typeface="Arial" pitchFamily="34" charset="0"/>
                <a:cs typeface="Arial" pitchFamily="34" charset="0"/>
              </a:defRPr>
            </a:lvl8pPr>
            <a:lvl9pPr marL="3657600" fontAlgn="base">
              <a:spcBef>
                <a:spcPct val="0"/>
              </a:spcBef>
              <a:spcAft>
                <a:spcPct val="0"/>
              </a:spcAft>
              <a:tabLst>
                <a:tab pos="90488" algn="l"/>
              </a:tabLst>
              <a:defRPr>
                <a:solidFill>
                  <a:schemeClr val="tx1"/>
                </a:solidFill>
                <a:latin typeface="Arial" pitchFamily="34" charset="0"/>
                <a:cs typeface="Arial" pitchFamily="34" charset="0"/>
              </a:defRPr>
            </a:lvl9pPr>
          </a:lstStyle>
          <a:p>
            <a:pPr algn="just" defTabSz="914400">
              <a:spcAft>
                <a:spcPts val="100"/>
              </a:spcAft>
              <a:tabLst>
                <a:tab pos="0" algn="l"/>
              </a:tabLst>
            </a:pPr>
            <a:r>
              <a:rPr lang="fr-FR" altLang="fr-FR" sz="900" spc="-10" dirty="0">
                <a:solidFill>
                  <a:srgbClr val="C00000"/>
                </a:solidFill>
                <a:latin typeface="Calibri" panose="020F0502020204030204" pitchFamily="34" charset="0"/>
                <a:ea typeface="Calibri" panose="020F0502020204030204" pitchFamily="34" charset="0"/>
                <a:sym typeface="Wingdings" pitchFamily="2" charset="2"/>
              </a:rPr>
              <a:t>	</a:t>
            </a:r>
            <a:endParaRPr lang="fr-FR" altLang="fr-FR" sz="900" spc="-10" dirty="0">
              <a:latin typeface="Calibri" panose="020F0502020204030204" pitchFamily="34" charset="0"/>
              <a:ea typeface="Calibri" pitchFamily="34" charset="0"/>
              <a:sym typeface="Wingdings" pitchFamily="2" charset="2"/>
            </a:endParaRPr>
          </a:p>
        </p:txBody>
      </p:sp>
    </p:spTree>
    <p:extLst>
      <p:ext uri="{BB962C8B-B14F-4D97-AF65-F5344CB8AC3E}">
        <p14:creationId xmlns:p14="http://schemas.microsoft.com/office/powerpoint/2010/main" val="203246964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el">
  <a:themeElements>
    <a:clrScheme name="Personnalisé 22">
      <a:dk1>
        <a:srgbClr val="474747"/>
      </a:dk1>
      <a:lt1>
        <a:srgbClr val="FFFFFF"/>
      </a:lt1>
      <a:dk2>
        <a:srgbClr val="83083F"/>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Essentie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e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Essential</Template>
  <TotalTime>46824</TotalTime>
  <Words>2834</Words>
  <Application>Microsoft Office PowerPoint</Application>
  <PresentationFormat>Personnalisé</PresentationFormat>
  <Paragraphs>361</Paragraphs>
  <Slides>8</Slides>
  <Notes>1</Notes>
  <HiddenSlides>0</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8</vt:i4>
      </vt:variant>
    </vt:vector>
  </HeadingPairs>
  <TitlesOfParts>
    <vt:vector size="20" baseType="lpstr">
      <vt:lpstr>Aharoni</vt:lpstr>
      <vt:lpstr>Arial</vt:lpstr>
      <vt:lpstr>Arial </vt:lpstr>
      <vt:lpstr>Arial Black</vt:lpstr>
      <vt:lpstr>Calibari</vt:lpstr>
      <vt:lpstr>Calibri</vt:lpstr>
      <vt:lpstr>Cambria Math</vt:lpstr>
      <vt:lpstr>Gill Sans MT</vt:lpstr>
      <vt:lpstr>Tahoma</vt:lpstr>
      <vt:lpstr>Times New Roman</vt:lpstr>
      <vt:lpstr>Wingdings</vt:lpstr>
      <vt:lpstr>Essentiel</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ECUREUIL VIE DEVELOPPEMENT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Arnaud ARQUE</dc:creator>
  <cp:lastModifiedBy>CASSAN Nathalie [CEGEE]</cp:lastModifiedBy>
  <cp:revision>512</cp:revision>
  <cp:lastPrinted>2020-06-24T07:50:19Z</cp:lastPrinted>
  <dcterms:created xsi:type="dcterms:W3CDTF">2015-06-22T14:17:57Z</dcterms:created>
  <dcterms:modified xsi:type="dcterms:W3CDTF">2020-06-24T07:51:50Z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nathalie.cassan@cegee.caisse-epargne.fr</vt:lpwstr>
  </property>
  <property fmtid="{D5CDD505-2E9C-101B-9397-08002B2CF9AE}" pid="5" name="MSIP_Label_48a19f0c-bea1-442e-a475-ed109d9ec508_SetDate">
    <vt:lpwstr>2020-06-24T07:51:30.1464489Z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ies>
</file>