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15.xml" ContentType="application/vnd.openxmlformats-officedocument.presentationml.slide+xml"/>
  <Override PartName="/ppt/slides/slide28.xml" ContentType="application/vnd.openxmlformats-officedocument.presentationml.slide+xml"/>
  <Override PartName="/ppt/slides/slide26.xml" ContentType="application/vnd.openxmlformats-officedocument.presentationml.slide+xml"/>
  <Override PartName="/ppt/slides/slide21.xml" ContentType="application/vnd.openxmlformats-officedocument.presentationml.slide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charts/colors1.xml" ContentType="application/vnd.ms-office.chartcolorstyle+xml"/>
  <Override PartName="/ppt/diagrams/quickStyle2.xml" ContentType="application/vnd.openxmlformats-officedocument.drawingml.diagramStyle+xml"/>
  <Override PartName="/ppt/diagrams/drawing8.xml" ContentType="application/vnd.ms-office.drawingml.diagramDrawing+xml"/>
  <Override PartName="/ppt/diagrams/colors8.xml" ContentType="application/vnd.openxmlformats-officedocument.drawingml.diagramColors+xml"/>
  <Override PartName="/ppt/diagrams/quickStyle8.xml" ContentType="application/vnd.openxmlformats-officedocument.drawingml.diagramStyle+xml"/>
  <Override PartName="/ppt/diagrams/layout8.xml" ContentType="application/vnd.openxmlformats-officedocument.drawingml.diagramLayout+xml"/>
  <Override PartName="/ppt/diagrams/drawing7.xml" ContentType="application/vnd.ms-office.drawingml.diagramDrawing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colors7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7.xml" ContentType="application/vnd.openxmlformats-officedocument.drawingml.diagramLayout+xml"/>
  <Override PartName="/ppt/theme/theme1.xml" ContentType="application/vnd.openxmlformats-officedocument.theme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7" r:id="rId2"/>
    <p:sldId id="258" r:id="rId3"/>
    <p:sldId id="2638" r:id="rId4"/>
    <p:sldId id="259" r:id="rId5"/>
    <p:sldId id="2616" r:id="rId6"/>
    <p:sldId id="574" r:id="rId7"/>
    <p:sldId id="273" r:id="rId8"/>
    <p:sldId id="2617" r:id="rId9"/>
    <p:sldId id="2618" r:id="rId10"/>
    <p:sldId id="2619" r:id="rId11"/>
    <p:sldId id="2620" r:id="rId12"/>
    <p:sldId id="2639" r:id="rId13"/>
    <p:sldId id="2621" r:id="rId14"/>
    <p:sldId id="2622" r:id="rId15"/>
    <p:sldId id="2604" r:id="rId16"/>
    <p:sldId id="642" r:id="rId17"/>
    <p:sldId id="640" r:id="rId18"/>
    <p:sldId id="2623" r:id="rId19"/>
    <p:sldId id="2624" r:id="rId20"/>
    <p:sldId id="2625" r:id="rId21"/>
    <p:sldId id="2626" r:id="rId22"/>
    <p:sldId id="2627" r:id="rId23"/>
    <p:sldId id="2628" r:id="rId24"/>
    <p:sldId id="2629" r:id="rId25"/>
    <p:sldId id="2630" r:id="rId26"/>
    <p:sldId id="2631" r:id="rId27"/>
    <p:sldId id="2632" r:id="rId28"/>
    <p:sldId id="605" r:id="rId29"/>
    <p:sldId id="2633" r:id="rId30"/>
    <p:sldId id="2634" r:id="rId31"/>
    <p:sldId id="2635" r:id="rId32"/>
    <p:sldId id="2636" r:id="rId33"/>
    <p:sldId id="2637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6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296907739674401E-2"/>
          <c:y val="7.1788570268226604E-2"/>
          <c:w val="0.94693932592750607"/>
          <c:h val="0.505363805600665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déc-18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021096782354484E-17"/>
                  <c:y val="1.5652789092840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D44-44F2-846F-3E8DBD5B2D10}"/>
                </c:ext>
              </c:extLst>
            </c:dLbl>
            <c:dLbl>
              <c:idx val="3"/>
              <c:layout>
                <c:manualLayout>
                  <c:x val="-6.559339121620213E-3"/>
                  <c:y val="7.82639454642037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D44-44F2-846F-3E8DBD5B2D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I S</c:v>
                </c:pt>
                <c:pt idx="1">
                  <c:v>CFI</c:v>
                </c:pt>
                <c:pt idx="2">
                  <c:v>Autres</c:v>
                </c:pt>
                <c:pt idx="3">
                  <c:v>Global</c:v>
                </c:pt>
              </c:strCache>
            </c:strRef>
          </c:cat>
          <c:val>
            <c:numRef>
              <c:f>Feuil1!$B$2:$B$5</c:f>
              <c:numCache>
                <c:formatCode>0</c:formatCode>
                <c:ptCount val="4"/>
                <c:pt idx="0">
                  <c:v>3026</c:v>
                </c:pt>
                <c:pt idx="1">
                  <c:v>177</c:v>
                </c:pt>
                <c:pt idx="2">
                  <c:v>458</c:v>
                </c:pt>
                <c:pt idx="3">
                  <c:v>3661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44-44F2-846F-3E8DBD5B2D10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déc-19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3728927477467549E-3"/>
                  <c:y val="2.34791836392611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D44-44F2-846F-3E8DBD5B2D10}"/>
                </c:ext>
              </c:extLst>
            </c:dLbl>
            <c:dLbl>
              <c:idx val="3"/>
              <c:layout>
                <c:manualLayout>
                  <c:x val="8.7457854954935098E-3"/>
                  <c:y val="1.5652789092840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D44-44F2-846F-3E8DBD5B2D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I S</c:v>
                </c:pt>
                <c:pt idx="1">
                  <c:v>CFI</c:v>
                </c:pt>
                <c:pt idx="2">
                  <c:v>Autres</c:v>
                </c:pt>
                <c:pt idx="3">
                  <c:v>Global</c:v>
                </c:pt>
              </c:strCache>
            </c:strRef>
          </c:cat>
          <c:val>
            <c:numRef>
              <c:f>Feuil1!$C$2:$C$5</c:f>
              <c:numCache>
                <c:formatCode>0</c:formatCode>
                <c:ptCount val="4"/>
                <c:pt idx="0">
                  <c:v>3138</c:v>
                </c:pt>
                <c:pt idx="1">
                  <c:v>149</c:v>
                </c:pt>
                <c:pt idx="2">
                  <c:v>386</c:v>
                </c:pt>
                <c:pt idx="3">
                  <c:v>3673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44-44F2-846F-3E8DBD5B2D10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août-20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I S</c:v>
                </c:pt>
                <c:pt idx="1">
                  <c:v>CFI</c:v>
                </c:pt>
                <c:pt idx="2">
                  <c:v>Autres</c:v>
                </c:pt>
                <c:pt idx="3">
                  <c:v>Global</c:v>
                </c:pt>
              </c:strCache>
            </c:strRef>
          </c:cat>
          <c:val>
            <c:numRef>
              <c:f>Feuil1!$D$2:$D$5</c:f>
              <c:numCache>
                <c:formatCode>0</c:formatCode>
                <c:ptCount val="4"/>
                <c:pt idx="0">
                  <c:v>1531</c:v>
                </c:pt>
                <c:pt idx="1">
                  <c:v>86</c:v>
                </c:pt>
                <c:pt idx="2">
                  <c:v>128</c:v>
                </c:pt>
                <c:pt idx="3">
                  <c:v>1745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44-44F2-846F-3E8DBD5B2D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25"/>
        <c:overlap val="-53"/>
        <c:axId val="156293760"/>
        <c:axId val="156299648"/>
      </c:barChart>
      <c:catAx>
        <c:axId val="15629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fr-FR"/>
          </a:p>
        </c:txPr>
        <c:crossAx val="156299648"/>
        <c:crosses val="autoZero"/>
        <c:auto val="1"/>
        <c:lblAlgn val="ctr"/>
        <c:lblOffset val="100"/>
        <c:noMultiLvlLbl val="0"/>
      </c:catAx>
      <c:valAx>
        <c:axId val="156299648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15629376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8219805692060205"/>
          <c:y val="0.85951991540098871"/>
          <c:w val="0.39932371372020276"/>
          <c:h val="0.140479756619685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3BED1F-843B-4344-B8B8-F910D8771A6A}" type="doc">
      <dgm:prSet loTypeId="urn:microsoft.com/office/officeart/2005/8/layout/process4" loCatId="process" qsTypeId="urn:microsoft.com/office/officeart/2005/8/quickstyle/simple1" qsCatId="simple" csTypeId="urn:microsoft.com/office/officeart/2005/8/colors/accent1_4" csCatId="accent1" phldr="1"/>
      <dgm:spPr/>
    </dgm:pt>
    <dgm:pt modelId="{75B168EC-269E-4674-B9B6-7B2539E85444}">
      <dgm:prSet phldrT="[Texte]" custT="1"/>
      <dgm:spPr/>
      <dgm:t>
        <a:bodyPr/>
        <a:lstStyle/>
        <a:p>
          <a:r>
            <a:rPr lang="fr-FR" sz="1800" dirty="0"/>
            <a:t>Plateforme informatique dédiée </a:t>
          </a:r>
        </a:p>
      </dgm:t>
    </dgm:pt>
    <dgm:pt modelId="{3C777D1E-1173-4F8F-AE32-B37ADB85B8E2}" type="parTrans" cxnId="{170C9BCD-E32A-4EE1-996E-8589AF78F696}">
      <dgm:prSet/>
      <dgm:spPr/>
      <dgm:t>
        <a:bodyPr/>
        <a:lstStyle/>
        <a:p>
          <a:endParaRPr lang="fr-FR" sz="3200"/>
        </a:p>
      </dgm:t>
    </dgm:pt>
    <dgm:pt modelId="{D7C4E9A3-B921-41D5-8497-A8BFAD3C725A}" type="sibTrans" cxnId="{170C9BCD-E32A-4EE1-996E-8589AF78F696}">
      <dgm:prSet/>
      <dgm:spPr/>
      <dgm:t>
        <a:bodyPr/>
        <a:lstStyle/>
        <a:p>
          <a:endParaRPr lang="fr-FR" sz="3200"/>
        </a:p>
      </dgm:t>
    </dgm:pt>
    <dgm:pt modelId="{252200CE-989E-4F93-ADEC-17A9979A77F2}">
      <dgm:prSet phldrT="[Texte]" custT="1"/>
      <dgm:spPr/>
      <dgm:t>
        <a:bodyPr/>
        <a:lstStyle/>
        <a:p>
          <a:r>
            <a:rPr lang="fr-FR" sz="1800" dirty="0"/>
            <a:t>Développeur négocie les mandats auprès des promoteurs nationaux</a:t>
          </a:r>
        </a:p>
      </dgm:t>
    </dgm:pt>
    <dgm:pt modelId="{C7DBF6B3-D5CA-44A4-AC38-370C7805CB78}" type="parTrans" cxnId="{31EE15BC-1524-4F2D-88EE-40E8CCA48F4C}">
      <dgm:prSet/>
      <dgm:spPr/>
      <dgm:t>
        <a:bodyPr/>
        <a:lstStyle/>
        <a:p>
          <a:endParaRPr lang="fr-FR" sz="3200"/>
        </a:p>
      </dgm:t>
    </dgm:pt>
    <dgm:pt modelId="{AC69E530-1343-4D97-A33C-88A3B931D1BF}" type="sibTrans" cxnId="{31EE15BC-1524-4F2D-88EE-40E8CCA48F4C}">
      <dgm:prSet/>
      <dgm:spPr/>
      <dgm:t>
        <a:bodyPr/>
        <a:lstStyle/>
        <a:p>
          <a:endParaRPr lang="fr-FR" sz="3200"/>
        </a:p>
      </dgm:t>
    </dgm:pt>
    <dgm:pt modelId="{448F20A2-BD12-4722-ABEC-CB445A4D1E76}">
      <dgm:prSet phldrT="[Texte]" custT="1"/>
      <dgm:spPr/>
      <dgm:t>
        <a:bodyPr/>
        <a:lstStyle/>
        <a:p>
          <a:r>
            <a:rPr lang="fr-FR" sz="1800" dirty="0"/>
            <a:t>Des Conseillers formés pour animer au sein de agences </a:t>
          </a:r>
        </a:p>
      </dgm:t>
    </dgm:pt>
    <dgm:pt modelId="{12161639-6473-4FA0-A0EB-D61353C81819}" type="parTrans" cxnId="{C92E1DEF-2136-4EAE-BA16-6992E3D7F104}">
      <dgm:prSet/>
      <dgm:spPr/>
      <dgm:t>
        <a:bodyPr/>
        <a:lstStyle/>
        <a:p>
          <a:endParaRPr lang="fr-FR" sz="3200"/>
        </a:p>
      </dgm:t>
    </dgm:pt>
    <dgm:pt modelId="{915B2622-0DB1-46A9-BA73-D58C4C5659DD}" type="sibTrans" cxnId="{C92E1DEF-2136-4EAE-BA16-6992E3D7F104}">
      <dgm:prSet/>
      <dgm:spPr/>
      <dgm:t>
        <a:bodyPr/>
        <a:lstStyle/>
        <a:p>
          <a:endParaRPr lang="fr-FR" sz="3200"/>
        </a:p>
      </dgm:t>
    </dgm:pt>
    <dgm:pt modelId="{16B18100-E55D-4B90-B92D-92F62E61170F}">
      <dgm:prSet custT="1"/>
      <dgm:spPr/>
      <dgm:t>
        <a:bodyPr/>
        <a:lstStyle/>
        <a:p>
          <a:r>
            <a:rPr lang="fr-FR" sz="1800" dirty="0"/>
            <a:t>Accompagnement du client pour chaque étape de la vente   </a:t>
          </a:r>
        </a:p>
        <a:p>
          <a:r>
            <a:rPr lang="fr-FR" sz="1800" dirty="0"/>
            <a:t>(Interface Banque Notaire)</a:t>
          </a:r>
        </a:p>
      </dgm:t>
    </dgm:pt>
    <dgm:pt modelId="{DB170BA2-0825-479E-B099-A28DFD38BCBD}" type="parTrans" cxnId="{15F0B688-1C98-44AD-8D60-1A10BB90F234}">
      <dgm:prSet/>
      <dgm:spPr/>
      <dgm:t>
        <a:bodyPr/>
        <a:lstStyle/>
        <a:p>
          <a:endParaRPr lang="fr-FR" sz="3200"/>
        </a:p>
      </dgm:t>
    </dgm:pt>
    <dgm:pt modelId="{99F089FE-82DB-4DE6-8E02-E248BAA99C30}" type="sibTrans" cxnId="{15F0B688-1C98-44AD-8D60-1A10BB90F234}">
      <dgm:prSet/>
      <dgm:spPr/>
      <dgm:t>
        <a:bodyPr/>
        <a:lstStyle/>
        <a:p>
          <a:endParaRPr lang="fr-FR" sz="3200"/>
        </a:p>
      </dgm:t>
    </dgm:pt>
    <dgm:pt modelId="{EBE19557-F63E-4FEA-BDAD-60205EBCAF2D}">
      <dgm:prSet custT="1"/>
      <dgm:spPr/>
      <dgm:t>
        <a:bodyPr/>
        <a:lstStyle/>
        <a:p>
          <a:r>
            <a:rPr lang="fr-FR" sz="1800" dirty="0"/>
            <a:t>Service Relation Client </a:t>
          </a:r>
        </a:p>
      </dgm:t>
    </dgm:pt>
    <dgm:pt modelId="{0F2F6A9A-F845-4DC6-9109-9886DED42C59}" type="parTrans" cxnId="{766E0093-8393-4230-84F0-77D33E474FBA}">
      <dgm:prSet/>
      <dgm:spPr/>
      <dgm:t>
        <a:bodyPr/>
        <a:lstStyle/>
        <a:p>
          <a:endParaRPr lang="fr-FR" sz="3200"/>
        </a:p>
      </dgm:t>
    </dgm:pt>
    <dgm:pt modelId="{91BB5C2F-EB61-410E-8487-964B3FEF8D0E}" type="sibTrans" cxnId="{766E0093-8393-4230-84F0-77D33E474FBA}">
      <dgm:prSet/>
      <dgm:spPr/>
      <dgm:t>
        <a:bodyPr/>
        <a:lstStyle/>
        <a:p>
          <a:endParaRPr lang="fr-FR" sz="3200"/>
        </a:p>
      </dgm:t>
    </dgm:pt>
    <dgm:pt modelId="{1B23212F-8F8E-4573-91B4-9A0009A97C6F}" type="pres">
      <dgm:prSet presAssocID="{C63BED1F-843B-4344-B8B8-F910D8771A6A}" presName="Name0" presStyleCnt="0">
        <dgm:presLayoutVars>
          <dgm:dir/>
          <dgm:animLvl val="lvl"/>
          <dgm:resizeHandles val="exact"/>
        </dgm:presLayoutVars>
      </dgm:prSet>
      <dgm:spPr/>
    </dgm:pt>
    <dgm:pt modelId="{3153E9BB-14C2-4737-8113-0D083CF48820}" type="pres">
      <dgm:prSet presAssocID="{EBE19557-F63E-4FEA-BDAD-60205EBCAF2D}" presName="boxAndChildren" presStyleCnt="0"/>
      <dgm:spPr/>
    </dgm:pt>
    <dgm:pt modelId="{6C84BBA8-5A3A-4832-8D9B-CFF984871BA3}" type="pres">
      <dgm:prSet presAssocID="{EBE19557-F63E-4FEA-BDAD-60205EBCAF2D}" presName="parentTextBox" presStyleLbl="node1" presStyleIdx="0" presStyleCnt="5"/>
      <dgm:spPr/>
      <dgm:t>
        <a:bodyPr/>
        <a:lstStyle/>
        <a:p>
          <a:endParaRPr lang="fr-FR"/>
        </a:p>
      </dgm:t>
    </dgm:pt>
    <dgm:pt modelId="{C88FACB1-C84C-4B0F-A5E5-8C5D56A4F41B}" type="pres">
      <dgm:prSet presAssocID="{99F089FE-82DB-4DE6-8E02-E248BAA99C30}" presName="sp" presStyleCnt="0"/>
      <dgm:spPr/>
    </dgm:pt>
    <dgm:pt modelId="{373DEE0C-296A-43AA-B70F-DB57D5A955BE}" type="pres">
      <dgm:prSet presAssocID="{16B18100-E55D-4B90-B92D-92F62E61170F}" presName="arrowAndChildren" presStyleCnt="0"/>
      <dgm:spPr/>
    </dgm:pt>
    <dgm:pt modelId="{7FC93CD8-ADF2-4565-A8BD-96F3FD51DB99}" type="pres">
      <dgm:prSet presAssocID="{16B18100-E55D-4B90-B92D-92F62E61170F}" presName="parentTextArrow" presStyleLbl="node1" presStyleIdx="1" presStyleCnt="5"/>
      <dgm:spPr/>
      <dgm:t>
        <a:bodyPr/>
        <a:lstStyle/>
        <a:p>
          <a:endParaRPr lang="fr-FR"/>
        </a:p>
      </dgm:t>
    </dgm:pt>
    <dgm:pt modelId="{D388DE5E-2571-4AD4-9A8B-23894B00EFA3}" type="pres">
      <dgm:prSet presAssocID="{915B2622-0DB1-46A9-BA73-D58C4C5659DD}" presName="sp" presStyleCnt="0"/>
      <dgm:spPr/>
    </dgm:pt>
    <dgm:pt modelId="{48207623-E1A8-483D-9EF7-AEA6687DD1AA}" type="pres">
      <dgm:prSet presAssocID="{448F20A2-BD12-4722-ABEC-CB445A4D1E76}" presName="arrowAndChildren" presStyleCnt="0"/>
      <dgm:spPr/>
    </dgm:pt>
    <dgm:pt modelId="{B0FAAF88-DC99-4D77-84A6-D23BC3AFE1F9}" type="pres">
      <dgm:prSet presAssocID="{448F20A2-BD12-4722-ABEC-CB445A4D1E76}" presName="parentTextArrow" presStyleLbl="node1" presStyleIdx="2" presStyleCnt="5"/>
      <dgm:spPr/>
      <dgm:t>
        <a:bodyPr/>
        <a:lstStyle/>
        <a:p>
          <a:endParaRPr lang="fr-FR"/>
        </a:p>
      </dgm:t>
    </dgm:pt>
    <dgm:pt modelId="{CC449E2C-9F3E-4C62-A2D9-56441122E82F}" type="pres">
      <dgm:prSet presAssocID="{AC69E530-1343-4D97-A33C-88A3B931D1BF}" presName="sp" presStyleCnt="0"/>
      <dgm:spPr/>
    </dgm:pt>
    <dgm:pt modelId="{A9B83A57-6F0D-4B23-87A2-C3BF6C3795A6}" type="pres">
      <dgm:prSet presAssocID="{252200CE-989E-4F93-ADEC-17A9979A77F2}" presName="arrowAndChildren" presStyleCnt="0"/>
      <dgm:spPr/>
    </dgm:pt>
    <dgm:pt modelId="{82C77C82-73C9-48BB-A4F7-8AAD6A2716BA}" type="pres">
      <dgm:prSet presAssocID="{252200CE-989E-4F93-ADEC-17A9979A77F2}" presName="parentTextArrow" presStyleLbl="node1" presStyleIdx="3" presStyleCnt="5"/>
      <dgm:spPr/>
      <dgm:t>
        <a:bodyPr/>
        <a:lstStyle/>
        <a:p>
          <a:endParaRPr lang="fr-FR"/>
        </a:p>
      </dgm:t>
    </dgm:pt>
    <dgm:pt modelId="{2D3FCA3A-09D8-4FDF-B0B3-3D64320987D9}" type="pres">
      <dgm:prSet presAssocID="{D7C4E9A3-B921-41D5-8497-A8BFAD3C725A}" presName="sp" presStyleCnt="0"/>
      <dgm:spPr/>
    </dgm:pt>
    <dgm:pt modelId="{BB39A415-E07D-43BF-9940-F464D25ED6C2}" type="pres">
      <dgm:prSet presAssocID="{75B168EC-269E-4674-B9B6-7B2539E85444}" presName="arrowAndChildren" presStyleCnt="0"/>
      <dgm:spPr/>
    </dgm:pt>
    <dgm:pt modelId="{DA9D297F-3B8C-4354-9B43-FE5029FF3C96}" type="pres">
      <dgm:prSet presAssocID="{75B168EC-269E-4674-B9B6-7B2539E85444}" presName="parentTextArrow" presStyleLbl="node1" presStyleIdx="4" presStyleCnt="5"/>
      <dgm:spPr/>
      <dgm:t>
        <a:bodyPr/>
        <a:lstStyle/>
        <a:p>
          <a:endParaRPr lang="fr-FR"/>
        </a:p>
      </dgm:t>
    </dgm:pt>
  </dgm:ptLst>
  <dgm:cxnLst>
    <dgm:cxn modelId="{AE770F2D-3810-4F65-AEE1-8177C391F2C4}" type="presOf" srcId="{75B168EC-269E-4674-B9B6-7B2539E85444}" destId="{DA9D297F-3B8C-4354-9B43-FE5029FF3C96}" srcOrd="0" destOrd="0" presId="urn:microsoft.com/office/officeart/2005/8/layout/process4"/>
    <dgm:cxn modelId="{C92E1DEF-2136-4EAE-BA16-6992E3D7F104}" srcId="{C63BED1F-843B-4344-B8B8-F910D8771A6A}" destId="{448F20A2-BD12-4722-ABEC-CB445A4D1E76}" srcOrd="2" destOrd="0" parTransId="{12161639-6473-4FA0-A0EB-D61353C81819}" sibTransId="{915B2622-0DB1-46A9-BA73-D58C4C5659DD}"/>
    <dgm:cxn modelId="{15F0B688-1C98-44AD-8D60-1A10BB90F234}" srcId="{C63BED1F-843B-4344-B8B8-F910D8771A6A}" destId="{16B18100-E55D-4B90-B92D-92F62E61170F}" srcOrd="3" destOrd="0" parTransId="{DB170BA2-0825-479E-B099-A28DFD38BCBD}" sibTransId="{99F089FE-82DB-4DE6-8E02-E248BAA99C30}"/>
    <dgm:cxn modelId="{170C9BCD-E32A-4EE1-996E-8589AF78F696}" srcId="{C63BED1F-843B-4344-B8B8-F910D8771A6A}" destId="{75B168EC-269E-4674-B9B6-7B2539E85444}" srcOrd="0" destOrd="0" parTransId="{3C777D1E-1173-4F8F-AE32-B37ADB85B8E2}" sibTransId="{D7C4E9A3-B921-41D5-8497-A8BFAD3C725A}"/>
    <dgm:cxn modelId="{31EE15BC-1524-4F2D-88EE-40E8CCA48F4C}" srcId="{C63BED1F-843B-4344-B8B8-F910D8771A6A}" destId="{252200CE-989E-4F93-ADEC-17A9979A77F2}" srcOrd="1" destOrd="0" parTransId="{C7DBF6B3-D5CA-44A4-AC38-370C7805CB78}" sibTransId="{AC69E530-1343-4D97-A33C-88A3B931D1BF}"/>
    <dgm:cxn modelId="{0443E3EE-5BB8-4A57-A072-0AA174665084}" type="presOf" srcId="{16B18100-E55D-4B90-B92D-92F62E61170F}" destId="{7FC93CD8-ADF2-4565-A8BD-96F3FD51DB99}" srcOrd="0" destOrd="0" presId="urn:microsoft.com/office/officeart/2005/8/layout/process4"/>
    <dgm:cxn modelId="{766E0093-8393-4230-84F0-77D33E474FBA}" srcId="{C63BED1F-843B-4344-B8B8-F910D8771A6A}" destId="{EBE19557-F63E-4FEA-BDAD-60205EBCAF2D}" srcOrd="4" destOrd="0" parTransId="{0F2F6A9A-F845-4DC6-9109-9886DED42C59}" sibTransId="{91BB5C2F-EB61-410E-8487-964B3FEF8D0E}"/>
    <dgm:cxn modelId="{7B2EAE94-CDBA-4409-9A40-7E810BBD3B55}" type="presOf" srcId="{EBE19557-F63E-4FEA-BDAD-60205EBCAF2D}" destId="{6C84BBA8-5A3A-4832-8D9B-CFF984871BA3}" srcOrd="0" destOrd="0" presId="urn:microsoft.com/office/officeart/2005/8/layout/process4"/>
    <dgm:cxn modelId="{033109B5-604C-4F44-A558-81197CDE0E52}" type="presOf" srcId="{252200CE-989E-4F93-ADEC-17A9979A77F2}" destId="{82C77C82-73C9-48BB-A4F7-8AAD6A2716BA}" srcOrd="0" destOrd="0" presId="urn:microsoft.com/office/officeart/2005/8/layout/process4"/>
    <dgm:cxn modelId="{7E6F17D9-A292-4088-99DD-9459A79077FD}" type="presOf" srcId="{448F20A2-BD12-4722-ABEC-CB445A4D1E76}" destId="{B0FAAF88-DC99-4D77-84A6-D23BC3AFE1F9}" srcOrd="0" destOrd="0" presId="urn:microsoft.com/office/officeart/2005/8/layout/process4"/>
    <dgm:cxn modelId="{19B401FB-7F74-4365-B2A5-FFE593E3B466}" type="presOf" srcId="{C63BED1F-843B-4344-B8B8-F910D8771A6A}" destId="{1B23212F-8F8E-4573-91B4-9A0009A97C6F}" srcOrd="0" destOrd="0" presId="urn:microsoft.com/office/officeart/2005/8/layout/process4"/>
    <dgm:cxn modelId="{993F728A-F9EB-4CE1-BF6B-BCCE216F1CB6}" type="presParOf" srcId="{1B23212F-8F8E-4573-91B4-9A0009A97C6F}" destId="{3153E9BB-14C2-4737-8113-0D083CF48820}" srcOrd="0" destOrd="0" presId="urn:microsoft.com/office/officeart/2005/8/layout/process4"/>
    <dgm:cxn modelId="{100701E9-328E-42FD-A268-EDD8277ECF62}" type="presParOf" srcId="{3153E9BB-14C2-4737-8113-0D083CF48820}" destId="{6C84BBA8-5A3A-4832-8D9B-CFF984871BA3}" srcOrd="0" destOrd="0" presId="urn:microsoft.com/office/officeart/2005/8/layout/process4"/>
    <dgm:cxn modelId="{6DEA17C9-047B-4189-B144-65FCB8FB3F6A}" type="presParOf" srcId="{1B23212F-8F8E-4573-91B4-9A0009A97C6F}" destId="{C88FACB1-C84C-4B0F-A5E5-8C5D56A4F41B}" srcOrd="1" destOrd="0" presId="urn:microsoft.com/office/officeart/2005/8/layout/process4"/>
    <dgm:cxn modelId="{1E187F95-09EE-4ED2-B4D6-24001A7CA5C3}" type="presParOf" srcId="{1B23212F-8F8E-4573-91B4-9A0009A97C6F}" destId="{373DEE0C-296A-43AA-B70F-DB57D5A955BE}" srcOrd="2" destOrd="0" presId="urn:microsoft.com/office/officeart/2005/8/layout/process4"/>
    <dgm:cxn modelId="{8A25F17A-05D0-4A17-8D78-85B5B8701281}" type="presParOf" srcId="{373DEE0C-296A-43AA-B70F-DB57D5A955BE}" destId="{7FC93CD8-ADF2-4565-A8BD-96F3FD51DB99}" srcOrd="0" destOrd="0" presId="urn:microsoft.com/office/officeart/2005/8/layout/process4"/>
    <dgm:cxn modelId="{FECC5113-1EBE-4050-9994-2A78E877FBED}" type="presParOf" srcId="{1B23212F-8F8E-4573-91B4-9A0009A97C6F}" destId="{D388DE5E-2571-4AD4-9A8B-23894B00EFA3}" srcOrd="3" destOrd="0" presId="urn:microsoft.com/office/officeart/2005/8/layout/process4"/>
    <dgm:cxn modelId="{924B6BF3-8E87-4675-B183-C24885BC86CE}" type="presParOf" srcId="{1B23212F-8F8E-4573-91B4-9A0009A97C6F}" destId="{48207623-E1A8-483D-9EF7-AEA6687DD1AA}" srcOrd="4" destOrd="0" presId="urn:microsoft.com/office/officeart/2005/8/layout/process4"/>
    <dgm:cxn modelId="{539C4751-FEA2-4BBB-A712-C321D3BD4E11}" type="presParOf" srcId="{48207623-E1A8-483D-9EF7-AEA6687DD1AA}" destId="{B0FAAF88-DC99-4D77-84A6-D23BC3AFE1F9}" srcOrd="0" destOrd="0" presId="urn:microsoft.com/office/officeart/2005/8/layout/process4"/>
    <dgm:cxn modelId="{BE1A523C-5A61-4A03-AC01-E90C0B6FC1B5}" type="presParOf" srcId="{1B23212F-8F8E-4573-91B4-9A0009A97C6F}" destId="{CC449E2C-9F3E-4C62-A2D9-56441122E82F}" srcOrd="5" destOrd="0" presId="urn:microsoft.com/office/officeart/2005/8/layout/process4"/>
    <dgm:cxn modelId="{6D131C58-C285-4CB1-A60B-86801B9E76F3}" type="presParOf" srcId="{1B23212F-8F8E-4573-91B4-9A0009A97C6F}" destId="{A9B83A57-6F0D-4B23-87A2-C3BF6C3795A6}" srcOrd="6" destOrd="0" presId="urn:microsoft.com/office/officeart/2005/8/layout/process4"/>
    <dgm:cxn modelId="{E3F01890-2042-4214-AB03-FAFBFB23AEB2}" type="presParOf" srcId="{A9B83A57-6F0D-4B23-87A2-C3BF6C3795A6}" destId="{82C77C82-73C9-48BB-A4F7-8AAD6A2716BA}" srcOrd="0" destOrd="0" presId="urn:microsoft.com/office/officeart/2005/8/layout/process4"/>
    <dgm:cxn modelId="{06CBBDCA-7EBC-4BEE-BD38-0F6F0EB5A3DA}" type="presParOf" srcId="{1B23212F-8F8E-4573-91B4-9A0009A97C6F}" destId="{2D3FCA3A-09D8-4FDF-B0B3-3D64320987D9}" srcOrd="7" destOrd="0" presId="urn:microsoft.com/office/officeart/2005/8/layout/process4"/>
    <dgm:cxn modelId="{45451A97-0DA9-4CE5-B614-8A223BF23198}" type="presParOf" srcId="{1B23212F-8F8E-4573-91B4-9A0009A97C6F}" destId="{BB39A415-E07D-43BF-9940-F464D25ED6C2}" srcOrd="8" destOrd="0" presId="urn:microsoft.com/office/officeart/2005/8/layout/process4"/>
    <dgm:cxn modelId="{46607C67-800C-4599-9CA2-017BB6568AC3}" type="presParOf" srcId="{BB39A415-E07D-43BF-9940-F464D25ED6C2}" destId="{DA9D297F-3B8C-4354-9B43-FE5029FF3C9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1FA4CA-C28A-463B-94A8-2BBB621ABE15}" type="doc">
      <dgm:prSet loTypeId="urn:microsoft.com/office/officeart/2005/8/layout/hierarchy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40E3878B-A10F-4DAA-9CBC-FFEAB1DF0305}">
      <dgm:prSet phldrT="[Texte]"/>
      <dgm:spPr/>
      <dgm:t>
        <a:bodyPr/>
        <a:lstStyle/>
        <a:p>
          <a:r>
            <a:rPr lang="fr-FR" dirty="0"/>
            <a:t>APPORT CE </a:t>
          </a:r>
        </a:p>
      </dgm:t>
    </dgm:pt>
    <dgm:pt modelId="{B9608DFC-8ED9-4A4D-9D6F-37E4089DF298}" type="parTrans" cxnId="{C9B8EEF5-7861-43C2-A3BD-69229C99B66E}">
      <dgm:prSet/>
      <dgm:spPr/>
      <dgm:t>
        <a:bodyPr/>
        <a:lstStyle/>
        <a:p>
          <a:endParaRPr lang="fr-FR"/>
        </a:p>
      </dgm:t>
    </dgm:pt>
    <dgm:pt modelId="{C501D176-8057-459D-8F8D-A2C8E22221CE}" type="sibTrans" cxnId="{C9B8EEF5-7861-43C2-A3BD-69229C99B66E}">
      <dgm:prSet/>
      <dgm:spPr/>
      <dgm:t>
        <a:bodyPr/>
        <a:lstStyle/>
        <a:p>
          <a:endParaRPr lang="fr-FR"/>
        </a:p>
      </dgm:t>
    </dgm:pt>
    <dgm:pt modelId="{0100C3A1-7E9E-4F64-B936-764015C3AF1F}">
      <dgm:prSet phldrT="[Texte]" custT="1"/>
      <dgm:spPr/>
      <dgm:t>
        <a:bodyPr/>
        <a:lstStyle/>
        <a:p>
          <a:r>
            <a:rPr lang="fr-FR" sz="1400" dirty="0">
              <a:solidFill>
                <a:schemeClr val="accent6"/>
              </a:solidFill>
            </a:rPr>
            <a:t>FRI </a:t>
          </a:r>
          <a:endParaRPr lang="fr-FR" sz="2600" dirty="0">
            <a:solidFill>
              <a:schemeClr val="accent6"/>
            </a:solidFill>
          </a:endParaRPr>
        </a:p>
      </dgm:t>
    </dgm:pt>
    <dgm:pt modelId="{DD6C92D6-BED8-4A7D-9AF9-9EC8C0FADB59}" type="parTrans" cxnId="{CF5D1EAD-80DF-4204-9DAB-314193490404}">
      <dgm:prSet/>
      <dgm:spPr/>
      <dgm:t>
        <a:bodyPr/>
        <a:lstStyle/>
        <a:p>
          <a:endParaRPr lang="fr-FR"/>
        </a:p>
      </dgm:t>
    </dgm:pt>
    <dgm:pt modelId="{8266D5CE-1E48-4377-AE44-013F0A379B62}" type="sibTrans" cxnId="{CF5D1EAD-80DF-4204-9DAB-314193490404}">
      <dgm:prSet/>
      <dgm:spPr/>
      <dgm:t>
        <a:bodyPr/>
        <a:lstStyle/>
        <a:p>
          <a:endParaRPr lang="fr-FR"/>
        </a:p>
      </dgm:t>
    </dgm:pt>
    <dgm:pt modelId="{4CBD227C-C282-476D-8E59-4758DDF0EF9C}">
      <dgm:prSet phldrT="[Texte]"/>
      <dgm:spPr>
        <a:solidFill>
          <a:schemeClr val="accent1"/>
        </a:solidFill>
      </dgm:spPr>
      <dgm:t>
        <a:bodyPr/>
        <a:lstStyle/>
        <a:p>
          <a:r>
            <a:rPr lang="fr-FR" dirty="0"/>
            <a:t>RS ACCESSION </a:t>
          </a:r>
        </a:p>
      </dgm:t>
    </dgm:pt>
    <dgm:pt modelId="{879F95AD-FDFA-4F57-A0DF-E2E2191AB294}" type="parTrans" cxnId="{3853DA48-2FB4-4442-8AB9-0329E4716FE6}">
      <dgm:prSet/>
      <dgm:spPr/>
      <dgm:t>
        <a:bodyPr/>
        <a:lstStyle/>
        <a:p>
          <a:endParaRPr lang="fr-FR"/>
        </a:p>
      </dgm:t>
    </dgm:pt>
    <dgm:pt modelId="{C4EB0E9A-F4E8-4A80-A263-7876DBC5D8E3}" type="sibTrans" cxnId="{3853DA48-2FB4-4442-8AB9-0329E4716FE6}">
      <dgm:prSet/>
      <dgm:spPr/>
      <dgm:t>
        <a:bodyPr/>
        <a:lstStyle/>
        <a:p>
          <a:endParaRPr lang="fr-FR"/>
        </a:p>
      </dgm:t>
    </dgm:pt>
    <dgm:pt modelId="{6DA5550F-8B75-4D43-8370-9537309C618B}">
      <dgm:prSet phldrT="[Texte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fr-FR" sz="1200" dirty="0">
              <a:solidFill>
                <a:schemeClr val="accent6"/>
              </a:solidFill>
            </a:rPr>
            <a:t>Vente client </a:t>
          </a:r>
        </a:p>
      </dgm:t>
    </dgm:pt>
    <dgm:pt modelId="{A69DF19A-2C5F-484B-8BFB-E344EC6667D1}" type="parTrans" cxnId="{A8F881FA-59E3-450C-9EC4-DD9DE1515E37}">
      <dgm:prSet/>
      <dgm:spPr/>
      <dgm:t>
        <a:bodyPr/>
        <a:lstStyle/>
        <a:p>
          <a:endParaRPr lang="fr-FR"/>
        </a:p>
      </dgm:t>
    </dgm:pt>
    <dgm:pt modelId="{5330AC8A-4D4C-47E8-9186-AF0B3012E4C6}" type="sibTrans" cxnId="{A8F881FA-59E3-450C-9EC4-DD9DE1515E37}">
      <dgm:prSet/>
      <dgm:spPr/>
      <dgm:t>
        <a:bodyPr/>
        <a:lstStyle/>
        <a:p>
          <a:endParaRPr lang="fr-FR"/>
        </a:p>
      </dgm:t>
    </dgm:pt>
    <dgm:pt modelId="{AECB4FF4-98D5-4CDE-AC21-D8BC905246E6}">
      <dgm:prSet phldrT="[Texte]"/>
      <dgm:spPr>
        <a:solidFill>
          <a:schemeClr val="accent2"/>
        </a:solidFill>
      </dgm:spPr>
      <dgm:t>
        <a:bodyPr/>
        <a:lstStyle/>
        <a:p>
          <a:r>
            <a:rPr lang="fr-FR" dirty="0"/>
            <a:t>BACK/MIDDLE OFFICE </a:t>
          </a:r>
        </a:p>
        <a:p>
          <a:r>
            <a:rPr lang="fr-FR" dirty="0"/>
            <a:t>ISELECTION </a:t>
          </a:r>
        </a:p>
      </dgm:t>
    </dgm:pt>
    <dgm:pt modelId="{DA66983C-E0C3-4E53-94A1-21ACE9DA915A}" type="parTrans" cxnId="{BA28E637-32CF-43A9-BACD-AF7494E7F9A0}">
      <dgm:prSet/>
      <dgm:spPr/>
      <dgm:t>
        <a:bodyPr/>
        <a:lstStyle/>
        <a:p>
          <a:endParaRPr lang="fr-FR"/>
        </a:p>
      </dgm:t>
    </dgm:pt>
    <dgm:pt modelId="{9E06C04D-508F-406C-AB3C-3E1B08C89A07}" type="sibTrans" cxnId="{BA28E637-32CF-43A9-BACD-AF7494E7F9A0}">
      <dgm:prSet/>
      <dgm:spPr/>
      <dgm:t>
        <a:bodyPr/>
        <a:lstStyle/>
        <a:p>
          <a:endParaRPr lang="fr-FR"/>
        </a:p>
      </dgm:t>
    </dgm:pt>
    <dgm:pt modelId="{34B174AB-D6E5-4551-ADD6-7541958E301B}">
      <dgm:prSet/>
      <dgm:spPr>
        <a:solidFill>
          <a:schemeClr val="accent1"/>
        </a:solidFill>
      </dgm:spPr>
      <dgm:t>
        <a:bodyPr/>
        <a:lstStyle/>
        <a:p>
          <a:r>
            <a:rPr lang="fr-FR" dirty="0"/>
            <a:t>FACTURATION </a:t>
          </a:r>
        </a:p>
      </dgm:t>
    </dgm:pt>
    <dgm:pt modelId="{0A793CFE-3ACF-4335-B508-B690DF9CBD77}" type="parTrans" cxnId="{FB7D551E-6F44-461F-AF9E-E907A1F8A5D9}">
      <dgm:prSet/>
      <dgm:spPr/>
      <dgm:t>
        <a:bodyPr/>
        <a:lstStyle/>
        <a:p>
          <a:endParaRPr lang="fr-FR"/>
        </a:p>
      </dgm:t>
    </dgm:pt>
    <dgm:pt modelId="{D1FAA06D-49F9-4D94-B622-70664A568C3E}" type="sibTrans" cxnId="{FB7D551E-6F44-461F-AF9E-E907A1F8A5D9}">
      <dgm:prSet/>
      <dgm:spPr/>
      <dgm:t>
        <a:bodyPr/>
        <a:lstStyle/>
        <a:p>
          <a:endParaRPr lang="fr-FR"/>
        </a:p>
      </dgm:t>
    </dgm:pt>
    <dgm:pt modelId="{EDC40765-5D05-4B7F-A08D-637EB7AB97D2}">
      <dgm:prSet/>
      <dgm:spPr>
        <a:ln>
          <a:solidFill>
            <a:schemeClr val="accent1"/>
          </a:solidFill>
        </a:ln>
      </dgm:spPr>
      <dgm:t>
        <a:bodyPr/>
        <a:lstStyle/>
        <a:p>
          <a:endParaRPr lang="fr-FR" dirty="0"/>
        </a:p>
      </dgm:t>
    </dgm:pt>
    <dgm:pt modelId="{C6EA42FD-F9E0-4877-8E38-DC08AC76177A}" type="parTrans" cxnId="{82B95551-430E-4F0E-BAAB-F1C85A504B58}">
      <dgm:prSet/>
      <dgm:spPr/>
      <dgm:t>
        <a:bodyPr/>
        <a:lstStyle/>
        <a:p>
          <a:endParaRPr lang="fr-FR"/>
        </a:p>
      </dgm:t>
    </dgm:pt>
    <dgm:pt modelId="{90A3ACEB-8582-4A5B-BCD9-162C478A9579}" type="sibTrans" cxnId="{82B95551-430E-4F0E-BAAB-F1C85A504B58}">
      <dgm:prSet/>
      <dgm:spPr/>
      <dgm:t>
        <a:bodyPr/>
        <a:lstStyle/>
        <a:p>
          <a:endParaRPr lang="fr-FR"/>
        </a:p>
      </dgm:t>
    </dgm:pt>
    <dgm:pt modelId="{2ADA43B3-C82D-4769-9A20-38702BC32187}">
      <dgm:prSet phldrT="[Texte]" custT="1"/>
      <dgm:spPr>
        <a:ln>
          <a:solidFill>
            <a:schemeClr val="accent2"/>
          </a:solidFill>
        </a:ln>
      </dgm:spPr>
      <dgm:t>
        <a:bodyPr/>
        <a:lstStyle/>
        <a:p>
          <a:pPr algn="ctr"/>
          <a:r>
            <a:rPr lang="fr-FR" sz="1200" dirty="0">
              <a:solidFill>
                <a:schemeClr val="accent6"/>
              </a:solidFill>
            </a:rPr>
            <a:t>Gestion des différents dossiers </a:t>
          </a:r>
        </a:p>
      </dgm:t>
    </dgm:pt>
    <dgm:pt modelId="{55AB0603-BBC3-40CE-9D14-4B92DC760356}" type="sibTrans" cxnId="{1EB0A3A1-DFA9-411E-80C1-E7C186401EB0}">
      <dgm:prSet/>
      <dgm:spPr/>
      <dgm:t>
        <a:bodyPr/>
        <a:lstStyle/>
        <a:p>
          <a:endParaRPr lang="fr-FR"/>
        </a:p>
      </dgm:t>
    </dgm:pt>
    <dgm:pt modelId="{7FDFAF73-0512-4890-B0BF-D1C2BD7AB796}" type="parTrans" cxnId="{1EB0A3A1-DFA9-411E-80C1-E7C186401EB0}">
      <dgm:prSet/>
      <dgm:spPr/>
      <dgm:t>
        <a:bodyPr/>
        <a:lstStyle/>
        <a:p>
          <a:endParaRPr lang="fr-FR"/>
        </a:p>
      </dgm:t>
    </dgm:pt>
    <dgm:pt modelId="{8E8547E8-B2FF-4B60-8E24-811E5F38963A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accent1"/>
          </a:solidFill>
        </a:ln>
      </dgm:spPr>
      <dgm:t>
        <a:bodyPr/>
        <a:lstStyle/>
        <a:p>
          <a:r>
            <a:rPr lang="fr-FR" b="1" dirty="0">
              <a:solidFill>
                <a:schemeClr val="accent6"/>
              </a:solidFill>
            </a:rPr>
            <a:t>SERVICE CLIENT </a:t>
          </a:r>
        </a:p>
      </dgm:t>
    </dgm:pt>
    <dgm:pt modelId="{FFE621FA-88D0-48E6-92DD-B7ECE17BB927}" type="parTrans" cxnId="{597ACBEC-FB97-4E02-92D4-0963CF5F4189}">
      <dgm:prSet/>
      <dgm:spPr/>
      <dgm:t>
        <a:bodyPr/>
        <a:lstStyle/>
        <a:p>
          <a:endParaRPr lang="fr-FR"/>
        </a:p>
      </dgm:t>
    </dgm:pt>
    <dgm:pt modelId="{1470B1E9-9C2E-4CAF-A3AD-D8DD87DA2BF4}" type="sibTrans" cxnId="{597ACBEC-FB97-4E02-92D4-0963CF5F4189}">
      <dgm:prSet/>
      <dgm:spPr/>
      <dgm:t>
        <a:bodyPr/>
        <a:lstStyle/>
        <a:p>
          <a:endParaRPr lang="fr-FR"/>
        </a:p>
      </dgm:t>
    </dgm:pt>
    <dgm:pt modelId="{FC459761-42FF-4507-86A7-82D0967A5BF0}" type="pres">
      <dgm:prSet presAssocID="{721FA4CA-C28A-463B-94A8-2BBB621ABE1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B9C63A1C-F81F-412C-BA08-429DAD9012D7}" type="pres">
      <dgm:prSet presAssocID="{40E3878B-A10F-4DAA-9CBC-FFEAB1DF0305}" presName="root" presStyleCnt="0"/>
      <dgm:spPr/>
    </dgm:pt>
    <dgm:pt modelId="{AB54FF6A-CF14-449B-9488-ACE8C3823D4C}" type="pres">
      <dgm:prSet presAssocID="{40E3878B-A10F-4DAA-9CBC-FFEAB1DF0305}" presName="rootComposite" presStyleCnt="0"/>
      <dgm:spPr/>
    </dgm:pt>
    <dgm:pt modelId="{D80DD1E0-C835-42EA-84BA-A348EACE657D}" type="pres">
      <dgm:prSet presAssocID="{40E3878B-A10F-4DAA-9CBC-FFEAB1DF0305}" presName="rootText" presStyleLbl="node1" presStyleIdx="0" presStyleCnt="5"/>
      <dgm:spPr/>
      <dgm:t>
        <a:bodyPr/>
        <a:lstStyle/>
        <a:p>
          <a:endParaRPr lang="fr-FR"/>
        </a:p>
      </dgm:t>
    </dgm:pt>
    <dgm:pt modelId="{872D5F4B-6E74-4823-8011-1213F8DB3B9B}" type="pres">
      <dgm:prSet presAssocID="{40E3878B-A10F-4DAA-9CBC-FFEAB1DF0305}" presName="rootConnector" presStyleLbl="node1" presStyleIdx="0" presStyleCnt="5"/>
      <dgm:spPr/>
      <dgm:t>
        <a:bodyPr/>
        <a:lstStyle/>
        <a:p>
          <a:endParaRPr lang="fr-FR"/>
        </a:p>
      </dgm:t>
    </dgm:pt>
    <dgm:pt modelId="{E650C81C-F44F-40F0-BE43-6D05001EBB8F}" type="pres">
      <dgm:prSet presAssocID="{40E3878B-A10F-4DAA-9CBC-FFEAB1DF0305}" presName="childShape" presStyleCnt="0"/>
      <dgm:spPr/>
    </dgm:pt>
    <dgm:pt modelId="{D2F094D7-A0A8-4046-98BB-F6EB97985A6C}" type="pres">
      <dgm:prSet presAssocID="{DD6C92D6-BED8-4A7D-9AF9-9EC8C0FADB59}" presName="Name13" presStyleLbl="parChTrans1D2" presStyleIdx="0" presStyleCnt="4"/>
      <dgm:spPr/>
      <dgm:t>
        <a:bodyPr/>
        <a:lstStyle/>
        <a:p>
          <a:endParaRPr lang="fr-FR"/>
        </a:p>
      </dgm:t>
    </dgm:pt>
    <dgm:pt modelId="{90BFA880-CA78-45F1-93A4-569D4B0358A4}" type="pres">
      <dgm:prSet presAssocID="{0100C3A1-7E9E-4F64-B936-764015C3AF1F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E130DED-26AF-41A5-BCF6-826C600436E1}" type="pres">
      <dgm:prSet presAssocID="{4CBD227C-C282-476D-8E59-4758DDF0EF9C}" presName="root" presStyleCnt="0"/>
      <dgm:spPr/>
    </dgm:pt>
    <dgm:pt modelId="{F4685B73-5920-46BC-9AC4-C155CC697505}" type="pres">
      <dgm:prSet presAssocID="{4CBD227C-C282-476D-8E59-4758DDF0EF9C}" presName="rootComposite" presStyleCnt="0"/>
      <dgm:spPr/>
    </dgm:pt>
    <dgm:pt modelId="{6537A73E-E322-4E6C-8952-6DDFBB28C2AB}" type="pres">
      <dgm:prSet presAssocID="{4CBD227C-C282-476D-8E59-4758DDF0EF9C}" presName="rootText" presStyleLbl="node1" presStyleIdx="1" presStyleCnt="5"/>
      <dgm:spPr/>
      <dgm:t>
        <a:bodyPr/>
        <a:lstStyle/>
        <a:p>
          <a:endParaRPr lang="fr-FR"/>
        </a:p>
      </dgm:t>
    </dgm:pt>
    <dgm:pt modelId="{224ACAEC-6BB4-4B37-911C-FC951C789027}" type="pres">
      <dgm:prSet presAssocID="{4CBD227C-C282-476D-8E59-4758DDF0EF9C}" presName="rootConnector" presStyleLbl="node1" presStyleIdx="1" presStyleCnt="5"/>
      <dgm:spPr/>
      <dgm:t>
        <a:bodyPr/>
        <a:lstStyle/>
        <a:p>
          <a:endParaRPr lang="fr-FR"/>
        </a:p>
      </dgm:t>
    </dgm:pt>
    <dgm:pt modelId="{67EB7893-624F-4994-8A1A-B5F6011B78DC}" type="pres">
      <dgm:prSet presAssocID="{4CBD227C-C282-476D-8E59-4758DDF0EF9C}" presName="childShape" presStyleCnt="0"/>
      <dgm:spPr/>
    </dgm:pt>
    <dgm:pt modelId="{526BC4F5-05D6-41F3-87EB-D83B6E95E945}" type="pres">
      <dgm:prSet presAssocID="{A69DF19A-2C5F-484B-8BFB-E344EC6667D1}" presName="Name13" presStyleLbl="parChTrans1D2" presStyleIdx="1" presStyleCnt="4"/>
      <dgm:spPr/>
      <dgm:t>
        <a:bodyPr/>
        <a:lstStyle/>
        <a:p>
          <a:endParaRPr lang="fr-FR"/>
        </a:p>
      </dgm:t>
    </dgm:pt>
    <dgm:pt modelId="{E4B1177C-C9E6-4078-BC36-020297BB13F4}" type="pres">
      <dgm:prSet presAssocID="{6DA5550F-8B75-4D43-8370-9537309C618B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11ADBD-9DFD-4DC6-A173-5001E322C276}" type="pres">
      <dgm:prSet presAssocID="{AECB4FF4-98D5-4CDE-AC21-D8BC905246E6}" presName="root" presStyleCnt="0"/>
      <dgm:spPr/>
    </dgm:pt>
    <dgm:pt modelId="{E4AF36AB-4065-4EF5-9BAE-0809EBF49701}" type="pres">
      <dgm:prSet presAssocID="{AECB4FF4-98D5-4CDE-AC21-D8BC905246E6}" presName="rootComposite" presStyleCnt="0"/>
      <dgm:spPr/>
    </dgm:pt>
    <dgm:pt modelId="{0328ADA9-2E1D-4A23-BACF-E160066D27E3}" type="pres">
      <dgm:prSet presAssocID="{AECB4FF4-98D5-4CDE-AC21-D8BC905246E6}" presName="rootText" presStyleLbl="node1" presStyleIdx="2" presStyleCnt="5"/>
      <dgm:spPr/>
      <dgm:t>
        <a:bodyPr/>
        <a:lstStyle/>
        <a:p>
          <a:endParaRPr lang="fr-FR"/>
        </a:p>
      </dgm:t>
    </dgm:pt>
    <dgm:pt modelId="{0CA9AF67-47ED-4E5B-A201-2CF6AB347D13}" type="pres">
      <dgm:prSet presAssocID="{AECB4FF4-98D5-4CDE-AC21-D8BC905246E6}" presName="rootConnector" presStyleLbl="node1" presStyleIdx="2" presStyleCnt="5"/>
      <dgm:spPr/>
      <dgm:t>
        <a:bodyPr/>
        <a:lstStyle/>
        <a:p>
          <a:endParaRPr lang="fr-FR"/>
        </a:p>
      </dgm:t>
    </dgm:pt>
    <dgm:pt modelId="{8C4FE01B-08C1-492C-8EBF-11A002FBDE66}" type="pres">
      <dgm:prSet presAssocID="{AECB4FF4-98D5-4CDE-AC21-D8BC905246E6}" presName="childShape" presStyleCnt="0"/>
      <dgm:spPr/>
    </dgm:pt>
    <dgm:pt modelId="{82CE19B1-791D-44DC-BA9A-D5E585F55BC0}" type="pres">
      <dgm:prSet presAssocID="{7FDFAF73-0512-4890-B0BF-D1C2BD7AB796}" presName="Name13" presStyleLbl="parChTrans1D2" presStyleIdx="2" presStyleCnt="4"/>
      <dgm:spPr/>
      <dgm:t>
        <a:bodyPr/>
        <a:lstStyle/>
        <a:p>
          <a:endParaRPr lang="fr-FR"/>
        </a:p>
      </dgm:t>
    </dgm:pt>
    <dgm:pt modelId="{8F6B8FBD-95BF-47BE-AE41-BFDEC15E268E}" type="pres">
      <dgm:prSet presAssocID="{2ADA43B3-C82D-4769-9A20-38702BC32187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879697-0C23-43FB-A1D3-AE7DBDEA1FA2}" type="pres">
      <dgm:prSet presAssocID="{34B174AB-D6E5-4551-ADD6-7541958E301B}" presName="root" presStyleCnt="0"/>
      <dgm:spPr/>
    </dgm:pt>
    <dgm:pt modelId="{D6E7E410-6167-4290-992D-9F59D4399DB5}" type="pres">
      <dgm:prSet presAssocID="{34B174AB-D6E5-4551-ADD6-7541958E301B}" presName="rootComposite" presStyleCnt="0"/>
      <dgm:spPr/>
    </dgm:pt>
    <dgm:pt modelId="{681CBEB9-1CB6-4B1E-ACEB-1010E0402ADF}" type="pres">
      <dgm:prSet presAssocID="{34B174AB-D6E5-4551-ADD6-7541958E301B}" presName="rootText" presStyleLbl="node1" presStyleIdx="3" presStyleCnt="5"/>
      <dgm:spPr/>
      <dgm:t>
        <a:bodyPr/>
        <a:lstStyle/>
        <a:p>
          <a:endParaRPr lang="fr-FR"/>
        </a:p>
      </dgm:t>
    </dgm:pt>
    <dgm:pt modelId="{D639B00E-BFDF-4092-9142-CD1F7CB1E5B4}" type="pres">
      <dgm:prSet presAssocID="{34B174AB-D6E5-4551-ADD6-7541958E301B}" presName="rootConnector" presStyleLbl="node1" presStyleIdx="3" presStyleCnt="5"/>
      <dgm:spPr/>
      <dgm:t>
        <a:bodyPr/>
        <a:lstStyle/>
        <a:p>
          <a:endParaRPr lang="fr-FR"/>
        </a:p>
      </dgm:t>
    </dgm:pt>
    <dgm:pt modelId="{756323BE-5134-427B-BA67-F2535452B711}" type="pres">
      <dgm:prSet presAssocID="{34B174AB-D6E5-4551-ADD6-7541958E301B}" presName="childShape" presStyleCnt="0"/>
      <dgm:spPr/>
    </dgm:pt>
    <dgm:pt modelId="{3A7579E1-69D2-4344-95EE-6ED8E62F7B8A}" type="pres">
      <dgm:prSet presAssocID="{C6EA42FD-F9E0-4877-8E38-DC08AC76177A}" presName="Name13" presStyleLbl="parChTrans1D2" presStyleIdx="3" presStyleCnt="4"/>
      <dgm:spPr/>
      <dgm:t>
        <a:bodyPr/>
        <a:lstStyle/>
        <a:p>
          <a:endParaRPr lang="fr-FR"/>
        </a:p>
      </dgm:t>
    </dgm:pt>
    <dgm:pt modelId="{4F4D3A6E-EF01-461F-B958-D2BB390B47F7}" type="pres">
      <dgm:prSet presAssocID="{EDC40765-5D05-4B7F-A08D-637EB7AB97D2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A08B4BC-2933-44D3-B13B-61DC62657D1A}" type="pres">
      <dgm:prSet presAssocID="{8E8547E8-B2FF-4B60-8E24-811E5F38963A}" presName="root" presStyleCnt="0"/>
      <dgm:spPr/>
    </dgm:pt>
    <dgm:pt modelId="{655828EC-0207-4A02-819A-1212C6642CA4}" type="pres">
      <dgm:prSet presAssocID="{8E8547E8-B2FF-4B60-8E24-811E5F38963A}" presName="rootComposite" presStyleCnt="0"/>
      <dgm:spPr/>
    </dgm:pt>
    <dgm:pt modelId="{2B03E206-1A77-46E5-A271-4D6112FBFA17}" type="pres">
      <dgm:prSet presAssocID="{8E8547E8-B2FF-4B60-8E24-811E5F38963A}" presName="rootText" presStyleLbl="node1" presStyleIdx="4" presStyleCnt="5" custLinFactNeighborX="-864" custLinFactNeighborY="48291"/>
      <dgm:spPr/>
      <dgm:t>
        <a:bodyPr/>
        <a:lstStyle/>
        <a:p>
          <a:endParaRPr lang="fr-FR"/>
        </a:p>
      </dgm:t>
    </dgm:pt>
    <dgm:pt modelId="{46EAC37F-3965-46FC-9778-5FFA273483EA}" type="pres">
      <dgm:prSet presAssocID="{8E8547E8-B2FF-4B60-8E24-811E5F38963A}" presName="rootConnector" presStyleLbl="node1" presStyleIdx="4" presStyleCnt="5"/>
      <dgm:spPr/>
      <dgm:t>
        <a:bodyPr/>
        <a:lstStyle/>
        <a:p>
          <a:endParaRPr lang="fr-FR"/>
        </a:p>
      </dgm:t>
    </dgm:pt>
    <dgm:pt modelId="{CA65C5B1-FB7E-4D14-83FF-47CB1A243524}" type="pres">
      <dgm:prSet presAssocID="{8E8547E8-B2FF-4B60-8E24-811E5F38963A}" presName="childShape" presStyleCnt="0"/>
      <dgm:spPr/>
    </dgm:pt>
  </dgm:ptLst>
  <dgm:cxnLst>
    <dgm:cxn modelId="{DC4CCEAD-8CC0-4220-A199-3ABFB2E1C71F}" type="presOf" srcId="{4CBD227C-C282-476D-8E59-4758DDF0EF9C}" destId="{224ACAEC-6BB4-4B37-911C-FC951C789027}" srcOrd="1" destOrd="0" presId="urn:microsoft.com/office/officeart/2005/8/layout/hierarchy3"/>
    <dgm:cxn modelId="{450F24F5-A2A8-404C-AC9D-EFD246A55F49}" type="presOf" srcId="{EDC40765-5D05-4B7F-A08D-637EB7AB97D2}" destId="{4F4D3A6E-EF01-461F-B958-D2BB390B47F7}" srcOrd="0" destOrd="0" presId="urn:microsoft.com/office/officeart/2005/8/layout/hierarchy3"/>
    <dgm:cxn modelId="{02D7CA6D-6146-41E0-B7F2-67AF9A2AE377}" type="presOf" srcId="{8E8547E8-B2FF-4B60-8E24-811E5F38963A}" destId="{46EAC37F-3965-46FC-9778-5FFA273483EA}" srcOrd="1" destOrd="0" presId="urn:microsoft.com/office/officeart/2005/8/layout/hierarchy3"/>
    <dgm:cxn modelId="{9FEA241B-273F-46DE-96C8-8D2ED641C1D8}" type="presOf" srcId="{721FA4CA-C28A-463B-94A8-2BBB621ABE15}" destId="{FC459761-42FF-4507-86A7-82D0967A5BF0}" srcOrd="0" destOrd="0" presId="urn:microsoft.com/office/officeart/2005/8/layout/hierarchy3"/>
    <dgm:cxn modelId="{1EB0A3A1-DFA9-411E-80C1-E7C186401EB0}" srcId="{AECB4FF4-98D5-4CDE-AC21-D8BC905246E6}" destId="{2ADA43B3-C82D-4769-9A20-38702BC32187}" srcOrd="0" destOrd="0" parTransId="{7FDFAF73-0512-4890-B0BF-D1C2BD7AB796}" sibTransId="{55AB0603-BBC3-40CE-9D14-4B92DC760356}"/>
    <dgm:cxn modelId="{7301DD93-8DAB-46F6-BA94-ECF723CFAB80}" type="presOf" srcId="{34B174AB-D6E5-4551-ADD6-7541958E301B}" destId="{681CBEB9-1CB6-4B1E-ACEB-1010E0402ADF}" srcOrd="0" destOrd="0" presId="urn:microsoft.com/office/officeart/2005/8/layout/hierarchy3"/>
    <dgm:cxn modelId="{0DC17488-7DD3-4DC9-ABA8-4DBB8E7BCC96}" type="presOf" srcId="{0100C3A1-7E9E-4F64-B936-764015C3AF1F}" destId="{90BFA880-CA78-45F1-93A4-569D4B0358A4}" srcOrd="0" destOrd="0" presId="urn:microsoft.com/office/officeart/2005/8/layout/hierarchy3"/>
    <dgm:cxn modelId="{A656B382-DD4A-40AA-BF3D-1379B17A2E1B}" type="presOf" srcId="{40E3878B-A10F-4DAA-9CBC-FFEAB1DF0305}" destId="{872D5F4B-6E74-4823-8011-1213F8DB3B9B}" srcOrd="1" destOrd="0" presId="urn:microsoft.com/office/officeart/2005/8/layout/hierarchy3"/>
    <dgm:cxn modelId="{4962A44F-9C40-48E2-AD5B-46BC62104B54}" type="presOf" srcId="{C6EA42FD-F9E0-4877-8E38-DC08AC76177A}" destId="{3A7579E1-69D2-4344-95EE-6ED8E62F7B8A}" srcOrd="0" destOrd="0" presId="urn:microsoft.com/office/officeart/2005/8/layout/hierarchy3"/>
    <dgm:cxn modelId="{4B76BE8D-2A0C-4328-A913-321AA71DD108}" type="presOf" srcId="{40E3878B-A10F-4DAA-9CBC-FFEAB1DF0305}" destId="{D80DD1E0-C835-42EA-84BA-A348EACE657D}" srcOrd="0" destOrd="0" presId="urn:microsoft.com/office/officeart/2005/8/layout/hierarchy3"/>
    <dgm:cxn modelId="{597ACBEC-FB97-4E02-92D4-0963CF5F4189}" srcId="{721FA4CA-C28A-463B-94A8-2BBB621ABE15}" destId="{8E8547E8-B2FF-4B60-8E24-811E5F38963A}" srcOrd="4" destOrd="0" parTransId="{FFE621FA-88D0-48E6-92DD-B7ECE17BB927}" sibTransId="{1470B1E9-9C2E-4CAF-A3AD-D8DD87DA2BF4}"/>
    <dgm:cxn modelId="{C9B8EEF5-7861-43C2-A3BD-69229C99B66E}" srcId="{721FA4CA-C28A-463B-94A8-2BBB621ABE15}" destId="{40E3878B-A10F-4DAA-9CBC-FFEAB1DF0305}" srcOrd="0" destOrd="0" parTransId="{B9608DFC-8ED9-4A4D-9D6F-37E4089DF298}" sibTransId="{C501D176-8057-459D-8F8D-A2C8E22221CE}"/>
    <dgm:cxn modelId="{FB7D551E-6F44-461F-AF9E-E907A1F8A5D9}" srcId="{721FA4CA-C28A-463B-94A8-2BBB621ABE15}" destId="{34B174AB-D6E5-4551-ADD6-7541958E301B}" srcOrd="3" destOrd="0" parTransId="{0A793CFE-3ACF-4335-B508-B690DF9CBD77}" sibTransId="{D1FAA06D-49F9-4D94-B622-70664A568C3E}"/>
    <dgm:cxn modelId="{CE2D3D8D-A6DE-44BE-A4D1-8AB9C7821656}" type="presOf" srcId="{DD6C92D6-BED8-4A7D-9AF9-9EC8C0FADB59}" destId="{D2F094D7-A0A8-4046-98BB-F6EB97985A6C}" srcOrd="0" destOrd="0" presId="urn:microsoft.com/office/officeart/2005/8/layout/hierarchy3"/>
    <dgm:cxn modelId="{A3852458-DFFE-4684-AD6B-D7F7E9343570}" type="presOf" srcId="{2ADA43B3-C82D-4769-9A20-38702BC32187}" destId="{8F6B8FBD-95BF-47BE-AE41-BFDEC15E268E}" srcOrd="0" destOrd="0" presId="urn:microsoft.com/office/officeart/2005/8/layout/hierarchy3"/>
    <dgm:cxn modelId="{5F3A92BA-10CD-4178-A2C4-CFF5C700C882}" type="presOf" srcId="{AECB4FF4-98D5-4CDE-AC21-D8BC905246E6}" destId="{0328ADA9-2E1D-4A23-BACF-E160066D27E3}" srcOrd="0" destOrd="0" presId="urn:microsoft.com/office/officeart/2005/8/layout/hierarchy3"/>
    <dgm:cxn modelId="{A8F881FA-59E3-450C-9EC4-DD9DE1515E37}" srcId="{4CBD227C-C282-476D-8E59-4758DDF0EF9C}" destId="{6DA5550F-8B75-4D43-8370-9537309C618B}" srcOrd="0" destOrd="0" parTransId="{A69DF19A-2C5F-484B-8BFB-E344EC6667D1}" sibTransId="{5330AC8A-4D4C-47E8-9186-AF0B3012E4C6}"/>
    <dgm:cxn modelId="{CF5D1EAD-80DF-4204-9DAB-314193490404}" srcId="{40E3878B-A10F-4DAA-9CBC-FFEAB1DF0305}" destId="{0100C3A1-7E9E-4F64-B936-764015C3AF1F}" srcOrd="0" destOrd="0" parTransId="{DD6C92D6-BED8-4A7D-9AF9-9EC8C0FADB59}" sibTransId="{8266D5CE-1E48-4377-AE44-013F0A379B62}"/>
    <dgm:cxn modelId="{3853DA48-2FB4-4442-8AB9-0329E4716FE6}" srcId="{721FA4CA-C28A-463B-94A8-2BBB621ABE15}" destId="{4CBD227C-C282-476D-8E59-4758DDF0EF9C}" srcOrd="1" destOrd="0" parTransId="{879F95AD-FDFA-4F57-A0DF-E2E2191AB294}" sibTransId="{C4EB0E9A-F4E8-4A80-A263-7876DBC5D8E3}"/>
    <dgm:cxn modelId="{B69C97DD-CA65-4579-8814-D0A0EBFE7F89}" type="presOf" srcId="{4CBD227C-C282-476D-8E59-4758DDF0EF9C}" destId="{6537A73E-E322-4E6C-8952-6DDFBB28C2AB}" srcOrd="0" destOrd="0" presId="urn:microsoft.com/office/officeart/2005/8/layout/hierarchy3"/>
    <dgm:cxn modelId="{1A9A13A3-C4BA-4646-9C3A-11DA0C92295D}" type="presOf" srcId="{8E8547E8-B2FF-4B60-8E24-811E5F38963A}" destId="{2B03E206-1A77-46E5-A271-4D6112FBFA17}" srcOrd="0" destOrd="0" presId="urn:microsoft.com/office/officeart/2005/8/layout/hierarchy3"/>
    <dgm:cxn modelId="{7F36B411-0E49-4561-90D8-FE9C45B5B996}" type="presOf" srcId="{34B174AB-D6E5-4551-ADD6-7541958E301B}" destId="{D639B00E-BFDF-4092-9142-CD1F7CB1E5B4}" srcOrd="1" destOrd="0" presId="urn:microsoft.com/office/officeart/2005/8/layout/hierarchy3"/>
    <dgm:cxn modelId="{82B95551-430E-4F0E-BAAB-F1C85A504B58}" srcId="{34B174AB-D6E5-4551-ADD6-7541958E301B}" destId="{EDC40765-5D05-4B7F-A08D-637EB7AB97D2}" srcOrd="0" destOrd="0" parTransId="{C6EA42FD-F9E0-4877-8E38-DC08AC76177A}" sibTransId="{90A3ACEB-8582-4A5B-BCD9-162C478A9579}"/>
    <dgm:cxn modelId="{2F471131-1F4C-47C9-8FF0-A55F2DFDC717}" type="presOf" srcId="{7FDFAF73-0512-4890-B0BF-D1C2BD7AB796}" destId="{82CE19B1-791D-44DC-BA9A-D5E585F55BC0}" srcOrd="0" destOrd="0" presId="urn:microsoft.com/office/officeart/2005/8/layout/hierarchy3"/>
    <dgm:cxn modelId="{8C38A956-EC8C-4E39-B578-CE5DC8509F0A}" type="presOf" srcId="{6DA5550F-8B75-4D43-8370-9537309C618B}" destId="{E4B1177C-C9E6-4078-BC36-020297BB13F4}" srcOrd="0" destOrd="0" presId="urn:microsoft.com/office/officeart/2005/8/layout/hierarchy3"/>
    <dgm:cxn modelId="{3A2C0F72-2C10-4D04-95F1-6E7CA210A806}" type="presOf" srcId="{AECB4FF4-98D5-4CDE-AC21-D8BC905246E6}" destId="{0CA9AF67-47ED-4E5B-A201-2CF6AB347D13}" srcOrd="1" destOrd="0" presId="urn:microsoft.com/office/officeart/2005/8/layout/hierarchy3"/>
    <dgm:cxn modelId="{BA28E637-32CF-43A9-BACD-AF7494E7F9A0}" srcId="{721FA4CA-C28A-463B-94A8-2BBB621ABE15}" destId="{AECB4FF4-98D5-4CDE-AC21-D8BC905246E6}" srcOrd="2" destOrd="0" parTransId="{DA66983C-E0C3-4E53-94A1-21ACE9DA915A}" sibTransId="{9E06C04D-508F-406C-AB3C-3E1B08C89A07}"/>
    <dgm:cxn modelId="{FB90AEC2-5C92-481B-8BE3-C871EA10366A}" type="presOf" srcId="{A69DF19A-2C5F-484B-8BFB-E344EC6667D1}" destId="{526BC4F5-05D6-41F3-87EB-D83B6E95E945}" srcOrd="0" destOrd="0" presId="urn:microsoft.com/office/officeart/2005/8/layout/hierarchy3"/>
    <dgm:cxn modelId="{8B05A16C-2D8E-4E38-BBE0-E63D5CBB549F}" type="presParOf" srcId="{FC459761-42FF-4507-86A7-82D0967A5BF0}" destId="{B9C63A1C-F81F-412C-BA08-429DAD9012D7}" srcOrd="0" destOrd="0" presId="urn:microsoft.com/office/officeart/2005/8/layout/hierarchy3"/>
    <dgm:cxn modelId="{727FB0F8-EB5C-442D-9163-A157E78EB36D}" type="presParOf" srcId="{B9C63A1C-F81F-412C-BA08-429DAD9012D7}" destId="{AB54FF6A-CF14-449B-9488-ACE8C3823D4C}" srcOrd="0" destOrd="0" presId="urn:microsoft.com/office/officeart/2005/8/layout/hierarchy3"/>
    <dgm:cxn modelId="{AE1A3E79-DF8D-4709-9437-DF5CB84A3951}" type="presParOf" srcId="{AB54FF6A-CF14-449B-9488-ACE8C3823D4C}" destId="{D80DD1E0-C835-42EA-84BA-A348EACE657D}" srcOrd="0" destOrd="0" presId="urn:microsoft.com/office/officeart/2005/8/layout/hierarchy3"/>
    <dgm:cxn modelId="{76C312CD-6966-4C95-9F6A-D9CCCE6BD4EB}" type="presParOf" srcId="{AB54FF6A-CF14-449B-9488-ACE8C3823D4C}" destId="{872D5F4B-6E74-4823-8011-1213F8DB3B9B}" srcOrd="1" destOrd="0" presId="urn:microsoft.com/office/officeart/2005/8/layout/hierarchy3"/>
    <dgm:cxn modelId="{3EB3DD8C-490F-43BF-9B2F-F5A5825F08CF}" type="presParOf" srcId="{B9C63A1C-F81F-412C-BA08-429DAD9012D7}" destId="{E650C81C-F44F-40F0-BE43-6D05001EBB8F}" srcOrd="1" destOrd="0" presId="urn:microsoft.com/office/officeart/2005/8/layout/hierarchy3"/>
    <dgm:cxn modelId="{5AAF2C80-EB21-4923-88F6-542DF52C02D9}" type="presParOf" srcId="{E650C81C-F44F-40F0-BE43-6D05001EBB8F}" destId="{D2F094D7-A0A8-4046-98BB-F6EB97985A6C}" srcOrd="0" destOrd="0" presId="urn:microsoft.com/office/officeart/2005/8/layout/hierarchy3"/>
    <dgm:cxn modelId="{651330A4-9756-490E-9C22-8401F5732CF5}" type="presParOf" srcId="{E650C81C-F44F-40F0-BE43-6D05001EBB8F}" destId="{90BFA880-CA78-45F1-93A4-569D4B0358A4}" srcOrd="1" destOrd="0" presId="urn:microsoft.com/office/officeart/2005/8/layout/hierarchy3"/>
    <dgm:cxn modelId="{C1CD21A5-2025-4FDE-B5FE-3FFD1F22DBB9}" type="presParOf" srcId="{FC459761-42FF-4507-86A7-82D0967A5BF0}" destId="{2E130DED-26AF-41A5-BCF6-826C600436E1}" srcOrd="1" destOrd="0" presId="urn:microsoft.com/office/officeart/2005/8/layout/hierarchy3"/>
    <dgm:cxn modelId="{EDFB61C0-F5C6-48DD-83EE-A868B8FEA99D}" type="presParOf" srcId="{2E130DED-26AF-41A5-BCF6-826C600436E1}" destId="{F4685B73-5920-46BC-9AC4-C155CC697505}" srcOrd="0" destOrd="0" presId="urn:microsoft.com/office/officeart/2005/8/layout/hierarchy3"/>
    <dgm:cxn modelId="{4F3E021A-A5D9-4898-85B6-F512BC23DD8C}" type="presParOf" srcId="{F4685B73-5920-46BC-9AC4-C155CC697505}" destId="{6537A73E-E322-4E6C-8952-6DDFBB28C2AB}" srcOrd="0" destOrd="0" presId="urn:microsoft.com/office/officeart/2005/8/layout/hierarchy3"/>
    <dgm:cxn modelId="{EE228BF2-7F25-4F3A-B7DA-23853BB93BC9}" type="presParOf" srcId="{F4685B73-5920-46BC-9AC4-C155CC697505}" destId="{224ACAEC-6BB4-4B37-911C-FC951C789027}" srcOrd="1" destOrd="0" presId="urn:microsoft.com/office/officeart/2005/8/layout/hierarchy3"/>
    <dgm:cxn modelId="{D26553D6-23F1-429E-A3CE-2587D7979881}" type="presParOf" srcId="{2E130DED-26AF-41A5-BCF6-826C600436E1}" destId="{67EB7893-624F-4994-8A1A-B5F6011B78DC}" srcOrd="1" destOrd="0" presId="urn:microsoft.com/office/officeart/2005/8/layout/hierarchy3"/>
    <dgm:cxn modelId="{048FA466-037B-4D87-86A2-E9BF29DE382A}" type="presParOf" srcId="{67EB7893-624F-4994-8A1A-B5F6011B78DC}" destId="{526BC4F5-05D6-41F3-87EB-D83B6E95E945}" srcOrd="0" destOrd="0" presId="urn:microsoft.com/office/officeart/2005/8/layout/hierarchy3"/>
    <dgm:cxn modelId="{3FB32BEF-0597-44F3-AD15-ECDB6264E45B}" type="presParOf" srcId="{67EB7893-624F-4994-8A1A-B5F6011B78DC}" destId="{E4B1177C-C9E6-4078-BC36-020297BB13F4}" srcOrd="1" destOrd="0" presId="urn:microsoft.com/office/officeart/2005/8/layout/hierarchy3"/>
    <dgm:cxn modelId="{EC00AF69-903D-41C2-BEC8-0A4D6447B21B}" type="presParOf" srcId="{FC459761-42FF-4507-86A7-82D0967A5BF0}" destId="{D311ADBD-9DFD-4DC6-A173-5001E322C276}" srcOrd="2" destOrd="0" presId="urn:microsoft.com/office/officeart/2005/8/layout/hierarchy3"/>
    <dgm:cxn modelId="{16D132CA-E326-40C5-BB39-11DCCAB36935}" type="presParOf" srcId="{D311ADBD-9DFD-4DC6-A173-5001E322C276}" destId="{E4AF36AB-4065-4EF5-9BAE-0809EBF49701}" srcOrd="0" destOrd="0" presId="urn:microsoft.com/office/officeart/2005/8/layout/hierarchy3"/>
    <dgm:cxn modelId="{1F89AB80-087A-4BC0-B409-BCD1F20C5453}" type="presParOf" srcId="{E4AF36AB-4065-4EF5-9BAE-0809EBF49701}" destId="{0328ADA9-2E1D-4A23-BACF-E160066D27E3}" srcOrd="0" destOrd="0" presId="urn:microsoft.com/office/officeart/2005/8/layout/hierarchy3"/>
    <dgm:cxn modelId="{72CCC153-72C7-4686-8934-BC6F1157124D}" type="presParOf" srcId="{E4AF36AB-4065-4EF5-9BAE-0809EBF49701}" destId="{0CA9AF67-47ED-4E5B-A201-2CF6AB347D13}" srcOrd="1" destOrd="0" presId="urn:microsoft.com/office/officeart/2005/8/layout/hierarchy3"/>
    <dgm:cxn modelId="{6483C6E3-9AA7-48C0-B6F3-8D0C453728CD}" type="presParOf" srcId="{D311ADBD-9DFD-4DC6-A173-5001E322C276}" destId="{8C4FE01B-08C1-492C-8EBF-11A002FBDE66}" srcOrd="1" destOrd="0" presId="urn:microsoft.com/office/officeart/2005/8/layout/hierarchy3"/>
    <dgm:cxn modelId="{770E24B8-C7E4-47A9-B6AD-FC14D897BDB2}" type="presParOf" srcId="{8C4FE01B-08C1-492C-8EBF-11A002FBDE66}" destId="{82CE19B1-791D-44DC-BA9A-D5E585F55BC0}" srcOrd="0" destOrd="0" presId="urn:microsoft.com/office/officeart/2005/8/layout/hierarchy3"/>
    <dgm:cxn modelId="{46CFD089-4AD9-42CB-9C63-44D8D4FB0715}" type="presParOf" srcId="{8C4FE01B-08C1-492C-8EBF-11A002FBDE66}" destId="{8F6B8FBD-95BF-47BE-AE41-BFDEC15E268E}" srcOrd="1" destOrd="0" presId="urn:microsoft.com/office/officeart/2005/8/layout/hierarchy3"/>
    <dgm:cxn modelId="{C7DD9586-1498-4C2B-B814-F8705E0B0983}" type="presParOf" srcId="{FC459761-42FF-4507-86A7-82D0967A5BF0}" destId="{72879697-0C23-43FB-A1D3-AE7DBDEA1FA2}" srcOrd="3" destOrd="0" presId="urn:microsoft.com/office/officeart/2005/8/layout/hierarchy3"/>
    <dgm:cxn modelId="{7B33D7F3-4202-4550-8DEA-941407F178C7}" type="presParOf" srcId="{72879697-0C23-43FB-A1D3-AE7DBDEA1FA2}" destId="{D6E7E410-6167-4290-992D-9F59D4399DB5}" srcOrd="0" destOrd="0" presId="urn:microsoft.com/office/officeart/2005/8/layout/hierarchy3"/>
    <dgm:cxn modelId="{6E6E8BB2-DDAD-40CF-AD56-D115DC3CDB24}" type="presParOf" srcId="{D6E7E410-6167-4290-992D-9F59D4399DB5}" destId="{681CBEB9-1CB6-4B1E-ACEB-1010E0402ADF}" srcOrd="0" destOrd="0" presId="urn:microsoft.com/office/officeart/2005/8/layout/hierarchy3"/>
    <dgm:cxn modelId="{C8505DA3-753D-4F97-BBBE-34CDCB5DB850}" type="presParOf" srcId="{D6E7E410-6167-4290-992D-9F59D4399DB5}" destId="{D639B00E-BFDF-4092-9142-CD1F7CB1E5B4}" srcOrd="1" destOrd="0" presId="urn:microsoft.com/office/officeart/2005/8/layout/hierarchy3"/>
    <dgm:cxn modelId="{E1402758-2D95-4D27-9DAE-099D3D05D045}" type="presParOf" srcId="{72879697-0C23-43FB-A1D3-AE7DBDEA1FA2}" destId="{756323BE-5134-427B-BA67-F2535452B711}" srcOrd="1" destOrd="0" presId="urn:microsoft.com/office/officeart/2005/8/layout/hierarchy3"/>
    <dgm:cxn modelId="{3FC1A4F6-C98E-4561-B35C-BEFDF8AD65FE}" type="presParOf" srcId="{756323BE-5134-427B-BA67-F2535452B711}" destId="{3A7579E1-69D2-4344-95EE-6ED8E62F7B8A}" srcOrd="0" destOrd="0" presId="urn:microsoft.com/office/officeart/2005/8/layout/hierarchy3"/>
    <dgm:cxn modelId="{99140107-F370-408C-9469-BE5DAB9531C7}" type="presParOf" srcId="{756323BE-5134-427B-BA67-F2535452B711}" destId="{4F4D3A6E-EF01-461F-B958-D2BB390B47F7}" srcOrd="1" destOrd="0" presId="urn:microsoft.com/office/officeart/2005/8/layout/hierarchy3"/>
    <dgm:cxn modelId="{21EE4DDC-9063-4CEB-A312-132D6837C8CC}" type="presParOf" srcId="{FC459761-42FF-4507-86A7-82D0967A5BF0}" destId="{5A08B4BC-2933-44D3-B13B-61DC62657D1A}" srcOrd="4" destOrd="0" presId="urn:microsoft.com/office/officeart/2005/8/layout/hierarchy3"/>
    <dgm:cxn modelId="{EF2CEDCC-CB33-4AB4-8B92-47576F5F1AB9}" type="presParOf" srcId="{5A08B4BC-2933-44D3-B13B-61DC62657D1A}" destId="{655828EC-0207-4A02-819A-1212C6642CA4}" srcOrd="0" destOrd="0" presId="urn:microsoft.com/office/officeart/2005/8/layout/hierarchy3"/>
    <dgm:cxn modelId="{CA9D762C-19B8-47E9-86D8-7E0653E816F5}" type="presParOf" srcId="{655828EC-0207-4A02-819A-1212C6642CA4}" destId="{2B03E206-1A77-46E5-A271-4D6112FBFA17}" srcOrd="0" destOrd="0" presId="urn:microsoft.com/office/officeart/2005/8/layout/hierarchy3"/>
    <dgm:cxn modelId="{A6827E86-C696-4A6F-B6A0-39885D724C85}" type="presParOf" srcId="{655828EC-0207-4A02-819A-1212C6642CA4}" destId="{46EAC37F-3965-46FC-9778-5FFA273483EA}" srcOrd="1" destOrd="0" presId="urn:microsoft.com/office/officeart/2005/8/layout/hierarchy3"/>
    <dgm:cxn modelId="{4C6B7048-EAC7-470C-AC65-118B52EBF483}" type="presParOf" srcId="{5A08B4BC-2933-44D3-B13B-61DC62657D1A}" destId="{CA65C5B1-FB7E-4D14-83FF-47CB1A243524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42BF34-D1E6-4EA2-A260-FDCA7515375D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AC5D8DF-356C-4402-BBFD-33AD0ABE1BE8}">
      <dgm:prSet phldrT="[Texte]" custT="1"/>
      <dgm:spPr>
        <a:solidFill>
          <a:schemeClr val="accent2"/>
        </a:solidFill>
      </dgm:spPr>
      <dgm:t>
        <a:bodyPr/>
        <a:lstStyle/>
        <a:p>
          <a:r>
            <a:rPr lang="fr-FR" sz="2400" dirty="0"/>
            <a:t>Processus simplifié</a:t>
          </a:r>
        </a:p>
      </dgm:t>
    </dgm:pt>
    <dgm:pt modelId="{FC1D4818-C32B-4440-A625-E3F57220D82C}" type="parTrans" cxnId="{F001B242-777A-4722-8D42-FD3048DAC2AE}">
      <dgm:prSet/>
      <dgm:spPr/>
      <dgm:t>
        <a:bodyPr/>
        <a:lstStyle/>
        <a:p>
          <a:endParaRPr lang="fr-FR"/>
        </a:p>
      </dgm:t>
    </dgm:pt>
    <dgm:pt modelId="{5070E07C-DD71-4A32-ABF5-ED883414554F}" type="sibTrans" cxnId="{F001B242-777A-4722-8D42-FD3048DAC2AE}">
      <dgm:prSet/>
      <dgm:spPr/>
      <dgm:t>
        <a:bodyPr/>
        <a:lstStyle/>
        <a:p>
          <a:endParaRPr lang="fr-FR"/>
        </a:p>
      </dgm:t>
    </dgm:pt>
    <dgm:pt modelId="{7A1E60F7-C1AB-4D9A-978E-2E2560DC4893}" type="pres">
      <dgm:prSet presAssocID="{4642BF34-D1E6-4EA2-A260-FDCA7515375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5A61AF74-3A5B-484A-9596-02038E12DCDE}" type="pres">
      <dgm:prSet presAssocID="{1AC5D8DF-356C-4402-BBFD-33AD0ABE1BE8}" presName="root" presStyleCnt="0">
        <dgm:presLayoutVars>
          <dgm:chMax/>
          <dgm:chPref val="4"/>
        </dgm:presLayoutVars>
      </dgm:prSet>
      <dgm:spPr/>
    </dgm:pt>
    <dgm:pt modelId="{B1655598-0108-44B2-8FC7-86669B193D3B}" type="pres">
      <dgm:prSet presAssocID="{1AC5D8DF-356C-4402-BBFD-33AD0ABE1BE8}" presName="rootComposite" presStyleCnt="0">
        <dgm:presLayoutVars/>
      </dgm:prSet>
      <dgm:spPr/>
    </dgm:pt>
    <dgm:pt modelId="{AAA0261B-DE19-48FB-9B63-327301DA0B49}" type="pres">
      <dgm:prSet presAssocID="{1AC5D8DF-356C-4402-BBFD-33AD0ABE1BE8}" presName="rootText" presStyleLbl="node0" presStyleIdx="0" presStyleCnt="1" custScaleY="397268" custLinFactY="-93196" custLinFactNeighborX="-4393" custLinFactNeighborY="-100000">
        <dgm:presLayoutVars>
          <dgm:chMax/>
          <dgm:chPref val="4"/>
        </dgm:presLayoutVars>
      </dgm:prSet>
      <dgm:spPr/>
      <dgm:t>
        <a:bodyPr/>
        <a:lstStyle/>
        <a:p>
          <a:endParaRPr lang="fr-FR"/>
        </a:p>
      </dgm:t>
    </dgm:pt>
    <dgm:pt modelId="{A5E1BA7F-BAFD-4A46-A77B-D7BAFBAD8D04}" type="pres">
      <dgm:prSet presAssocID="{1AC5D8DF-356C-4402-BBFD-33AD0ABE1BE8}" presName="childShape" presStyleCnt="0">
        <dgm:presLayoutVars>
          <dgm:chMax val="0"/>
          <dgm:chPref val="0"/>
        </dgm:presLayoutVars>
      </dgm:prSet>
      <dgm:spPr/>
    </dgm:pt>
  </dgm:ptLst>
  <dgm:cxnLst>
    <dgm:cxn modelId="{A3616EF6-6370-4D78-B03B-76539CE0D9B2}" type="presOf" srcId="{4642BF34-D1E6-4EA2-A260-FDCA7515375D}" destId="{7A1E60F7-C1AB-4D9A-978E-2E2560DC4893}" srcOrd="0" destOrd="0" presId="urn:microsoft.com/office/officeart/2008/layout/PictureAccentList"/>
    <dgm:cxn modelId="{8AA691C8-7B68-452E-8819-957C52790FC5}" type="presOf" srcId="{1AC5D8DF-356C-4402-BBFD-33AD0ABE1BE8}" destId="{AAA0261B-DE19-48FB-9B63-327301DA0B49}" srcOrd="0" destOrd="0" presId="urn:microsoft.com/office/officeart/2008/layout/PictureAccentList"/>
    <dgm:cxn modelId="{F001B242-777A-4722-8D42-FD3048DAC2AE}" srcId="{4642BF34-D1E6-4EA2-A260-FDCA7515375D}" destId="{1AC5D8DF-356C-4402-BBFD-33AD0ABE1BE8}" srcOrd="0" destOrd="0" parTransId="{FC1D4818-C32B-4440-A625-E3F57220D82C}" sibTransId="{5070E07C-DD71-4A32-ABF5-ED883414554F}"/>
    <dgm:cxn modelId="{1354746D-8B1B-4582-9D85-174243263DDC}" type="presParOf" srcId="{7A1E60F7-C1AB-4D9A-978E-2E2560DC4893}" destId="{5A61AF74-3A5B-484A-9596-02038E12DCDE}" srcOrd="0" destOrd="0" presId="urn:microsoft.com/office/officeart/2008/layout/PictureAccentList"/>
    <dgm:cxn modelId="{1CC3D42D-D9A9-4F79-B1C3-72F37689286D}" type="presParOf" srcId="{5A61AF74-3A5B-484A-9596-02038E12DCDE}" destId="{B1655598-0108-44B2-8FC7-86669B193D3B}" srcOrd="0" destOrd="0" presId="urn:microsoft.com/office/officeart/2008/layout/PictureAccentList"/>
    <dgm:cxn modelId="{348AB809-A9E9-48D2-B2FD-57644825509C}" type="presParOf" srcId="{B1655598-0108-44B2-8FC7-86669B193D3B}" destId="{AAA0261B-DE19-48FB-9B63-327301DA0B49}" srcOrd="0" destOrd="0" presId="urn:microsoft.com/office/officeart/2008/layout/PictureAccentList"/>
    <dgm:cxn modelId="{C9413066-94EF-4D6F-9FDE-D38543671EBD}" type="presParOf" srcId="{5A61AF74-3A5B-484A-9596-02038E12DCDE}" destId="{A5E1BA7F-BAFD-4A46-A77B-D7BAFBAD8D04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42BF34-D1E6-4EA2-A260-FDCA7515375D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AC5D8DF-356C-4402-BBFD-33AD0ABE1BE8}">
      <dgm:prSet phldrT="[Texte]" custT="1"/>
      <dgm:spPr>
        <a:solidFill>
          <a:schemeClr val="accent2"/>
        </a:solidFill>
      </dgm:spPr>
      <dgm:t>
        <a:bodyPr/>
        <a:lstStyle/>
        <a:p>
          <a:endParaRPr lang="fr-FR" sz="2400" dirty="0"/>
        </a:p>
      </dgm:t>
    </dgm:pt>
    <dgm:pt modelId="{FC1D4818-C32B-4440-A625-E3F57220D82C}" type="parTrans" cxnId="{F001B242-777A-4722-8D42-FD3048DAC2AE}">
      <dgm:prSet/>
      <dgm:spPr/>
      <dgm:t>
        <a:bodyPr/>
        <a:lstStyle/>
        <a:p>
          <a:endParaRPr lang="fr-FR"/>
        </a:p>
      </dgm:t>
    </dgm:pt>
    <dgm:pt modelId="{5070E07C-DD71-4A32-ABF5-ED883414554F}" type="sibTrans" cxnId="{F001B242-777A-4722-8D42-FD3048DAC2AE}">
      <dgm:prSet/>
      <dgm:spPr/>
      <dgm:t>
        <a:bodyPr/>
        <a:lstStyle/>
        <a:p>
          <a:endParaRPr lang="fr-FR"/>
        </a:p>
      </dgm:t>
    </dgm:pt>
    <dgm:pt modelId="{7A1E60F7-C1AB-4D9A-978E-2E2560DC4893}" type="pres">
      <dgm:prSet presAssocID="{4642BF34-D1E6-4EA2-A260-FDCA7515375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5A61AF74-3A5B-484A-9596-02038E12DCDE}" type="pres">
      <dgm:prSet presAssocID="{1AC5D8DF-356C-4402-BBFD-33AD0ABE1BE8}" presName="root" presStyleCnt="0">
        <dgm:presLayoutVars>
          <dgm:chMax/>
          <dgm:chPref val="4"/>
        </dgm:presLayoutVars>
      </dgm:prSet>
      <dgm:spPr/>
    </dgm:pt>
    <dgm:pt modelId="{B1655598-0108-44B2-8FC7-86669B193D3B}" type="pres">
      <dgm:prSet presAssocID="{1AC5D8DF-356C-4402-BBFD-33AD0ABE1BE8}" presName="rootComposite" presStyleCnt="0">
        <dgm:presLayoutVars/>
      </dgm:prSet>
      <dgm:spPr/>
    </dgm:pt>
    <dgm:pt modelId="{AAA0261B-DE19-48FB-9B63-327301DA0B49}" type="pres">
      <dgm:prSet presAssocID="{1AC5D8DF-356C-4402-BBFD-33AD0ABE1BE8}" presName="rootText" presStyleLbl="node0" presStyleIdx="0" presStyleCnt="1" custScaleX="100000" custScaleY="400000" custLinFactNeighborX="-4895" custLinFactNeighborY="17560">
        <dgm:presLayoutVars>
          <dgm:chMax/>
          <dgm:chPref val="4"/>
        </dgm:presLayoutVars>
      </dgm:prSet>
      <dgm:spPr/>
      <dgm:t>
        <a:bodyPr/>
        <a:lstStyle/>
        <a:p>
          <a:endParaRPr lang="fr-FR"/>
        </a:p>
      </dgm:t>
    </dgm:pt>
    <dgm:pt modelId="{A5E1BA7F-BAFD-4A46-A77B-D7BAFBAD8D04}" type="pres">
      <dgm:prSet presAssocID="{1AC5D8DF-356C-4402-BBFD-33AD0ABE1BE8}" presName="childShape" presStyleCnt="0">
        <dgm:presLayoutVars>
          <dgm:chMax val="0"/>
          <dgm:chPref val="0"/>
        </dgm:presLayoutVars>
      </dgm:prSet>
      <dgm:spPr/>
    </dgm:pt>
  </dgm:ptLst>
  <dgm:cxnLst>
    <dgm:cxn modelId="{A3616EF6-6370-4D78-B03B-76539CE0D9B2}" type="presOf" srcId="{4642BF34-D1E6-4EA2-A260-FDCA7515375D}" destId="{7A1E60F7-C1AB-4D9A-978E-2E2560DC4893}" srcOrd="0" destOrd="0" presId="urn:microsoft.com/office/officeart/2008/layout/PictureAccentList"/>
    <dgm:cxn modelId="{8AA691C8-7B68-452E-8819-957C52790FC5}" type="presOf" srcId="{1AC5D8DF-356C-4402-BBFD-33AD0ABE1BE8}" destId="{AAA0261B-DE19-48FB-9B63-327301DA0B49}" srcOrd="0" destOrd="0" presId="urn:microsoft.com/office/officeart/2008/layout/PictureAccentList"/>
    <dgm:cxn modelId="{F001B242-777A-4722-8D42-FD3048DAC2AE}" srcId="{4642BF34-D1E6-4EA2-A260-FDCA7515375D}" destId="{1AC5D8DF-356C-4402-BBFD-33AD0ABE1BE8}" srcOrd="0" destOrd="0" parTransId="{FC1D4818-C32B-4440-A625-E3F57220D82C}" sibTransId="{5070E07C-DD71-4A32-ABF5-ED883414554F}"/>
    <dgm:cxn modelId="{1354746D-8B1B-4582-9D85-174243263DDC}" type="presParOf" srcId="{7A1E60F7-C1AB-4D9A-978E-2E2560DC4893}" destId="{5A61AF74-3A5B-484A-9596-02038E12DCDE}" srcOrd="0" destOrd="0" presId="urn:microsoft.com/office/officeart/2008/layout/PictureAccentList"/>
    <dgm:cxn modelId="{1CC3D42D-D9A9-4F79-B1C3-72F37689286D}" type="presParOf" srcId="{5A61AF74-3A5B-484A-9596-02038E12DCDE}" destId="{B1655598-0108-44B2-8FC7-86669B193D3B}" srcOrd="0" destOrd="0" presId="urn:microsoft.com/office/officeart/2008/layout/PictureAccentList"/>
    <dgm:cxn modelId="{348AB809-A9E9-48D2-B2FD-57644825509C}" type="presParOf" srcId="{B1655598-0108-44B2-8FC7-86669B193D3B}" destId="{AAA0261B-DE19-48FB-9B63-327301DA0B49}" srcOrd="0" destOrd="0" presId="urn:microsoft.com/office/officeart/2008/layout/PictureAccentList"/>
    <dgm:cxn modelId="{C9413066-94EF-4D6F-9FDE-D38543671EBD}" type="presParOf" srcId="{5A61AF74-3A5B-484A-9596-02038E12DCDE}" destId="{A5E1BA7F-BAFD-4A46-A77B-D7BAFBAD8D04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EEF049-7B9C-40B4-9FB7-4B93FF36ED0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CF28C34-ED8C-49CD-8D38-66FD0F3D8FA4}">
      <dgm:prSet phldrT="[Texte]"/>
      <dgm:spPr/>
      <dgm:t>
        <a:bodyPr/>
        <a:lstStyle/>
        <a:p>
          <a:r>
            <a:rPr lang="fr-FR" dirty="0"/>
            <a:t>Primo Accédant </a:t>
          </a:r>
        </a:p>
      </dgm:t>
    </dgm:pt>
    <dgm:pt modelId="{E4F18834-853B-444A-90FE-A84A27A5435B}" type="parTrans" cxnId="{5B7FC14A-065E-478A-A8CD-6518DD677677}">
      <dgm:prSet/>
      <dgm:spPr/>
      <dgm:t>
        <a:bodyPr/>
        <a:lstStyle/>
        <a:p>
          <a:endParaRPr lang="fr-FR"/>
        </a:p>
      </dgm:t>
    </dgm:pt>
    <dgm:pt modelId="{3B430760-61FC-47FA-9DAF-BC64DDB99142}" type="sibTrans" cxnId="{5B7FC14A-065E-478A-A8CD-6518DD677677}">
      <dgm:prSet/>
      <dgm:spPr/>
      <dgm:t>
        <a:bodyPr/>
        <a:lstStyle/>
        <a:p>
          <a:endParaRPr lang="fr-FR"/>
        </a:p>
      </dgm:t>
    </dgm:pt>
    <dgm:pt modelId="{F5A7BE17-B217-4B9E-A5DE-832CFD386FED}">
      <dgm:prSet phldrT="[Texte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fr-FR" dirty="0"/>
            <a:t>Changement de résidence principale / situation familiale </a:t>
          </a:r>
        </a:p>
      </dgm:t>
    </dgm:pt>
    <dgm:pt modelId="{3644DAEF-5876-4248-823C-7D9350AC4FC2}" type="parTrans" cxnId="{F30BE4A9-4F5C-4F05-863F-75C0C97DBEFD}">
      <dgm:prSet/>
      <dgm:spPr/>
      <dgm:t>
        <a:bodyPr/>
        <a:lstStyle/>
        <a:p>
          <a:endParaRPr lang="fr-FR"/>
        </a:p>
      </dgm:t>
    </dgm:pt>
    <dgm:pt modelId="{A4938FB5-5027-4163-9191-5A4153EDD6EC}" type="sibTrans" cxnId="{F30BE4A9-4F5C-4F05-863F-75C0C97DBEFD}">
      <dgm:prSet/>
      <dgm:spPr/>
      <dgm:t>
        <a:bodyPr/>
        <a:lstStyle/>
        <a:p>
          <a:endParaRPr lang="fr-FR"/>
        </a:p>
      </dgm:t>
    </dgm:pt>
    <dgm:pt modelId="{ACAEE558-375C-4CEA-A22B-B29B11E13DDB}">
      <dgm:prSet phldrT="[Texte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fr-FR" dirty="0"/>
            <a:t>Résidence secondaire </a:t>
          </a:r>
        </a:p>
      </dgm:t>
    </dgm:pt>
    <dgm:pt modelId="{410DAB19-C1B4-4CED-A2EA-BB1B039E568E}" type="sibTrans" cxnId="{BF4073A5-3A92-4DBA-97A6-C357FACF3902}">
      <dgm:prSet/>
      <dgm:spPr/>
      <dgm:t>
        <a:bodyPr/>
        <a:lstStyle/>
        <a:p>
          <a:endParaRPr lang="fr-FR"/>
        </a:p>
      </dgm:t>
    </dgm:pt>
    <dgm:pt modelId="{E08B2874-3131-48CB-A549-C1EEF4CED266}" type="parTrans" cxnId="{BF4073A5-3A92-4DBA-97A6-C357FACF3902}">
      <dgm:prSet/>
      <dgm:spPr/>
      <dgm:t>
        <a:bodyPr/>
        <a:lstStyle/>
        <a:p>
          <a:endParaRPr lang="fr-FR"/>
        </a:p>
      </dgm:t>
    </dgm:pt>
    <dgm:pt modelId="{25E402D0-AA94-4561-BE98-5EE12668B8A9}">
      <dgm:prSet phldrT="[Texte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dirty="0"/>
            <a:t>Clients CE  </a:t>
          </a:r>
        </a:p>
      </dgm:t>
    </dgm:pt>
    <dgm:pt modelId="{49310299-4228-48FF-9C47-418797FBF02E}" type="parTrans" cxnId="{DE9EF775-F0F6-4747-80E3-DD89244FADF8}">
      <dgm:prSet/>
      <dgm:spPr/>
      <dgm:t>
        <a:bodyPr/>
        <a:lstStyle/>
        <a:p>
          <a:endParaRPr lang="fr-FR"/>
        </a:p>
      </dgm:t>
    </dgm:pt>
    <dgm:pt modelId="{3E5F983E-AD2E-43CD-8ABC-DC83170476C1}" type="sibTrans" cxnId="{DE9EF775-F0F6-4747-80E3-DD89244FADF8}">
      <dgm:prSet/>
      <dgm:spPr/>
      <dgm:t>
        <a:bodyPr/>
        <a:lstStyle/>
        <a:p>
          <a:endParaRPr lang="fr-FR"/>
        </a:p>
      </dgm:t>
    </dgm:pt>
    <dgm:pt modelId="{B3BBE85B-C78C-4933-8714-10A367DE22E7}" type="pres">
      <dgm:prSet presAssocID="{93EEF049-7B9C-40B4-9FB7-4B93FF36ED0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0BAE81C3-2216-4AB8-9C7D-98C229CBB124}" type="pres">
      <dgm:prSet presAssocID="{93EEF049-7B9C-40B4-9FB7-4B93FF36ED09}" presName="Name1" presStyleCnt="0"/>
      <dgm:spPr/>
    </dgm:pt>
    <dgm:pt modelId="{99127DBE-2F77-474E-80E4-2BA13C7F0D6F}" type="pres">
      <dgm:prSet presAssocID="{93EEF049-7B9C-40B4-9FB7-4B93FF36ED09}" presName="cycle" presStyleCnt="0"/>
      <dgm:spPr/>
    </dgm:pt>
    <dgm:pt modelId="{DE860F13-084F-4E2C-ABC5-04DF29F3D2E1}" type="pres">
      <dgm:prSet presAssocID="{93EEF049-7B9C-40B4-9FB7-4B93FF36ED09}" presName="srcNode" presStyleLbl="node1" presStyleIdx="0" presStyleCnt="4"/>
      <dgm:spPr/>
    </dgm:pt>
    <dgm:pt modelId="{B026F9AD-F718-4115-B6E1-592AD4BDBC10}" type="pres">
      <dgm:prSet presAssocID="{93EEF049-7B9C-40B4-9FB7-4B93FF36ED09}" presName="conn" presStyleLbl="parChTrans1D2" presStyleIdx="0" presStyleCnt="1"/>
      <dgm:spPr/>
      <dgm:t>
        <a:bodyPr/>
        <a:lstStyle/>
        <a:p>
          <a:endParaRPr lang="fr-FR"/>
        </a:p>
      </dgm:t>
    </dgm:pt>
    <dgm:pt modelId="{182743FA-5A25-474E-A8EC-40CF935CA9F6}" type="pres">
      <dgm:prSet presAssocID="{93EEF049-7B9C-40B4-9FB7-4B93FF36ED09}" presName="extraNode" presStyleLbl="node1" presStyleIdx="0" presStyleCnt="4"/>
      <dgm:spPr/>
    </dgm:pt>
    <dgm:pt modelId="{8D2570E6-B799-444A-AA57-7487D1AC60DC}" type="pres">
      <dgm:prSet presAssocID="{93EEF049-7B9C-40B4-9FB7-4B93FF36ED09}" presName="dstNode" presStyleLbl="node1" presStyleIdx="0" presStyleCnt="4"/>
      <dgm:spPr/>
    </dgm:pt>
    <dgm:pt modelId="{FD1556EF-1770-4796-B97F-82C88AED73F7}" type="pres">
      <dgm:prSet presAssocID="{FCF28C34-ED8C-49CD-8D38-66FD0F3D8FA4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388BDD1-F2CD-4E85-A338-BA45A58E6100}" type="pres">
      <dgm:prSet presAssocID="{FCF28C34-ED8C-49CD-8D38-66FD0F3D8FA4}" presName="accent_1" presStyleCnt="0"/>
      <dgm:spPr/>
    </dgm:pt>
    <dgm:pt modelId="{9B26F5D7-7675-43F4-A878-3F5F978A11FF}" type="pres">
      <dgm:prSet presAssocID="{FCF28C34-ED8C-49CD-8D38-66FD0F3D8FA4}" presName="accentRepeatNode" presStyleLbl="solidFgAcc1" presStyleIdx="0" presStyleCnt="4"/>
      <dgm:spPr/>
    </dgm:pt>
    <dgm:pt modelId="{52C7B10C-8DA0-4534-8721-B4ABF744C042}" type="pres">
      <dgm:prSet presAssocID="{25E402D0-AA94-4561-BE98-5EE12668B8A9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C39123B-A23B-4049-AC79-BA735A7B3921}" type="pres">
      <dgm:prSet presAssocID="{25E402D0-AA94-4561-BE98-5EE12668B8A9}" presName="accent_2" presStyleCnt="0"/>
      <dgm:spPr/>
    </dgm:pt>
    <dgm:pt modelId="{AABE8116-ACBB-4515-B9DF-34510A10E0DE}" type="pres">
      <dgm:prSet presAssocID="{25E402D0-AA94-4561-BE98-5EE12668B8A9}" presName="accentRepeatNode" presStyleLbl="solidFgAcc1" presStyleIdx="1" presStyleCnt="4"/>
      <dgm:spPr>
        <a:ln>
          <a:solidFill>
            <a:schemeClr val="accent1">
              <a:lumMod val="75000"/>
            </a:schemeClr>
          </a:solidFill>
        </a:ln>
      </dgm:spPr>
    </dgm:pt>
    <dgm:pt modelId="{2DB05E32-1896-49AD-A111-103C20584ECA}" type="pres">
      <dgm:prSet presAssocID="{F5A7BE17-B217-4B9E-A5DE-832CFD386FE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A045E2-2E80-4F00-9FB9-471273DCE5C3}" type="pres">
      <dgm:prSet presAssocID="{F5A7BE17-B217-4B9E-A5DE-832CFD386FED}" presName="accent_3" presStyleCnt="0"/>
      <dgm:spPr/>
    </dgm:pt>
    <dgm:pt modelId="{0F601A18-7EBB-43F7-ACB3-6C3CD36AB73A}" type="pres">
      <dgm:prSet presAssocID="{F5A7BE17-B217-4B9E-A5DE-832CFD386FED}" presName="accentRepeatNode" presStyleLbl="solidFgAcc1" presStyleIdx="2" presStyleCnt="4"/>
      <dgm:spPr>
        <a:ln>
          <a:solidFill>
            <a:schemeClr val="accent4">
              <a:lumMod val="75000"/>
            </a:schemeClr>
          </a:solidFill>
        </a:ln>
      </dgm:spPr>
    </dgm:pt>
    <dgm:pt modelId="{DA82B4EB-1A12-4696-AB7D-4623F3248070}" type="pres">
      <dgm:prSet presAssocID="{ACAEE558-375C-4CEA-A22B-B29B11E13DDB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C87002-A5DA-4390-89C6-A3C746B549BA}" type="pres">
      <dgm:prSet presAssocID="{ACAEE558-375C-4CEA-A22B-B29B11E13DDB}" presName="accent_4" presStyleCnt="0"/>
      <dgm:spPr/>
    </dgm:pt>
    <dgm:pt modelId="{1749E146-1160-4092-876C-F21652BFD694}" type="pres">
      <dgm:prSet presAssocID="{ACAEE558-375C-4CEA-A22B-B29B11E13DDB}" presName="accentRepeatNode" presStyleLbl="solidFgAcc1" presStyleIdx="3" presStyleCnt="4"/>
      <dgm:spPr>
        <a:ln>
          <a:solidFill>
            <a:schemeClr val="accent3">
              <a:lumMod val="60000"/>
              <a:lumOff val="40000"/>
            </a:schemeClr>
          </a:solidFill>
        </a:ln>
      </dgm:spPr>
    </dgm:pt>
  </dgm:ptLst>
  <dgm:cxnLst>
    <dgm:cxn modelId="{5B7FC14A-065E-478A-A8CD-6518DD677677}" srcId="{93EEF049-7B9C-40B4-9FB7-4B93FF36ED09}" destId="{FCF28C34-ED8C-49CD-8D38-66FD0F3D8FA4}" srcOrd="0" destOrd="0" parTransId="{E4F18834-853B-444A-90FE-A84A27A5435B}" sibTransId="{3B430760-61FC-47FA-9DAF-BC64DDB99142}"/>
    <dgm:cxn modelId="{DE9EF775-F0F6-4747-80E3-DD89244FADF8}" srcId="{93EEF049-7B9C-40B4-9FB7-4B93FF36ED09}" destId="{25E402D0-AA94-4561-BE98-5EE12668B8A9}" srcOrd="1" destOrd="0" parTransId="{49310299-4228-48FF-9C47-418797FBF02E}" sibTransId="{3E5F983E-AD2E-43CD-8ABC-DC83170476C1}"/>
    <dgm:cxn modelId="{BF4073A5-3A92-4DBA-97A6-C357FACF3902}" srcId="{93EEF049-7B9C-40B4-9FB7-4B93FF36ED09}" destId="{ACAEE558-375C-4CEA-A22B-B29B11E13DDB}" srcOrd="3" destOrd="0" parTransId="{E08B2874-3131-48CB-A549-C1EEF4CED266}" sibTransId="{410DAB19-C1B4-4CED-A2EA-BB1B039E568E}"/>
    <dgm:cxn modelId="{62EFB20D-2E40-427D-908B-0876FEA3B4C8}" type="presOf" srcId="{25E402D0-AA94-4561-BE98-5EE12668B8A9}" destId="{52C7B10C-8DA0-4534-8721-B4ABF744C042}" srcOrd="0" destOrd="0" presId="urn:microsoft.com/office/officeart/2008/layout/VerticalCurvedList"/>
    <dgm:cxn modelId="{1A3FA8EA-9FB4-426F-A6E1-138316AC0250}" type="presOf" srcId="{3B430760-61FC-47FA-9DAF-BC64DDB99142}" destId="{B026F9AD-F718-4115-B6E1-592AD4BDBC10}" srcOrd="0" destOrd="0" presId="urn:microsoft.com/office/officeart/2008/layout/VerticalCurvedList"/>
    <dgm:cxn modelId="{DE8AFE7F-948E-4EE5-9944-8B21FD13DC6B}" type="presOf" srcId="{ACAEE558-375C-4CEA-A22B-B29B11E13DDB}" destId="{DA82B4EB-1A12-4696-AB7D-4623F3248070}" srcOrd="0" destOrd="0" presId="urn:microsoft.com/office/officeart/2008/layout/VerticalCurvedList"/>
    <dgm:cxn modelId="{DED1EB24-E0A6-40E8-A2FF-37FE81D2230B}" type="presOf" srcId="{93EEF049-7B9C-40B4-9FB7-4B93FF36ED09}" destId="{B3BBE85B-C78C-4933-8714-10A367DE22E7}" srcOrd="0" destOrd="0" presId="urn:microsoft.com/office/officeart/2008/layout/VerticalCurvedList"/>
    <dgm:cxn modelId="{A289252E-333B-4DFF-AAF0-CF0231A64AA8}" type="presOf" srcId="{F5A7BE17-B217-4B9E-A5DE-832CFD386FED}" destId="{2DB05E32-1896-49AD-A111-103C20584ECA}" srcOrd="0" destOrd="0" presId="urn:microsoft.com/office/officeart/2008/layout/VerticalCurvedList"/>
    <dgm:cxn modelId="{F30BE4A9-4F5C-4F05-863F-75C0C97DBEFD}" srcId="{93EEF049-7B9C-40B4-9FB7-4B93FF36ED09}" destId="{F5A7BE17-B217-4B9E-A5DE-832CFD386FED}" srcOrd="2" destOrd="0" parTransId="{3644DAEF-5876-4248-823C-7D9350AC4FC2}" sibTransId="{A4938FB5-5027-4163-9191-5A4153EDD6EC}"/>
    <dgm:cxn modelId="{91B67960-519B-49FD-B14B-4F650C46A2F7}" type="presOf" srcId="{FCF28C34-ED8C-49CD-8D38-66FD0F3D8FA4}" destId="{FD1556EF-1770-4796-B97F-82C88AED73F7}" srcOrd="0" destOrd="0" presId="urn:microsoft.com/office/officeart/2008/layout/VerticalCurvedList"/>
    <dgm:cxn modelId="{10FFBBDE-18F0-4B2F-AB41-15FD905B78FE}" type="presParOf" srcId="{B3BBE85B-C78C-4933-8714-10A367DE22E7}" destId="{0BAE81C3-2216-4AB8-9C7D-98C229CBB124}" srcOrd="0" destOrd="0" presId="urn:microsoft.com/office/officeart/2008/layout/VerticalCurvedList"/>
    <dgm:cxn modelId="{D627D66B-B2EC-4EEF-96D0-CBE7B08081DD}" type="presParOf" srcId="{0BAE81C3-2216-4AB8-9C7D-98C229CBB124}" destId="{99127DBE-2F77-474E-80E4-2BA13C7F0D6F}" srcOrd="0" destOrd="0" presId="urn:microsoft.com/office/officeart/2008/layout/VerticalCurvedList"/>
    <dgm:cxn modelId="{4244D6B7-3725-4BA7-9C8D-B466337D4609}" type="presParOf" srcId="{99127DBE-2F77-474E-80E4-2BA13C7F0D6F}" destId="{DE860F13-084F-4E2C-ABC5-04DF29F3D2E1}" srcOrd="0" destOrd="0" presId="urn:microsoft.com/office/officeart/2008/layout/VerticalCurvedList"/>
    <dgm:cxn modelId="{0AE7D2C8-6760-458A-85AD-14A1C89054EB}" type="presParOf" srcId="{99127DBE-2F77-474E-80E4-2BA13C7F0D6F}" destId="{B026F9AD-F718-4115-B6E1-592AD4BDBC10}" srcOrd="1" destOrd="0" presId="urn:microsoft.com/office/officeart/2008/layout/VerticalCurvedList"/>
    <dgm:cxn modelId="{B2C33ACE-0B69-4800-9272-37D076851078}" type="presParOf" srcId="{99127DBE-2F77-474E-80E4-2BA13C7F0D6F}" destId="{182743FA-5A25-474E-A8EC-40CF935CA9F6}" srcOrd="2" destOrd="0" presId="urn:microsoft.com/office/officeart/2008/layout/VerticalCurvedList"/>
    <dgm:cxn modelId="{497E2CE8-0F55-4137-8412-64C538E25000}" type="presParOf" srcId="{99127DBE-2F77-474E-80E4-2BA13C7F0D6F}" destId="{8D2570E6-B799-444A-AA57-7487D1AC60DC}" srcOrd="3" destOrd="0" presId="urn:microsoft.com/office/officeart/2008/layout/VerticalCurvedList"/>
    <dgm:cxn modelId="{177D1BB0-AB9C-4263-89A2-76E894912EAB}" type="presParOf" srcId="{0BAE81C3-2216-4AB8-9C7D-98C229CBB124}" destId="{FD1556EF-1770-4796-B97F-82C88AED73F7}" srcOrd="1" destOrd="0" presId="urn:microsoft.com/office/officeart/2008/layout/VerticalCurvedList"/>
    <dgm:cxn modelId="{BA712921-2E02-4F94-8D97-7CED1EE802DF}" type="presParOf" srcId="{0BAE81C3-2216-4AB8-9C7D-98C229CBB124}" destId="{F388BDD1-F2CD-4E85-A338-BA45A58E6100}" srcOrd="2" destOrd="0" presId="urn:microsoft.com/office/officeart/2008/layout/VerticalCurvedList"/>
    <dgm:cxn modelId="{9BD0FA23-44F8-4BFF-8974-E63419B23C23}" type="presParOf" srcId="{F388BDD1-F2CD-4E85-A338-BA45A58E6100}" destId="{9B26F5D7-7675-43F4-A878-3F5F978A11FF}" srcOrd="0" destOrd="0" presId="urn:microsoft.com/office/officeart/2008/layout/VerticalCurvedList"/>
    <dgm:cxn modelId="{60DF16F5-511E-4BAB-A721-5E1E791CC48E}" type="presParOf" srcId="{0BAE81C3-2216-4AB8-9C7D-98C229CBB124}" destId="{52C7B10C-8DA0-4534-8721-B4ABF744C042}" srcOrd="3" destOrd="0" presId="urn:microsoft.com/office/officeart/2008/layout/VerticalCurvedList"/>
    <dgm:cxn modelId="{E59346BA-E350-402E-9611-15152278CA5B}" type="presParOf" srcId="{0BAE81C3-2216-4AB8-9C7D-98C229CBB124}" destId="{2C39123B-A23B-4049-AC79-BA735A7B3921}" srcOrd="4" destOrd="0" presId="urn:microsoft.com/office/officeart/2008/layout/VerticalCurvedList"/>
    <dgm:cxn modelId="{3436B2D3-CC89-438B-8BED-698D68085E96}" type="presParOf" srcId="{2C39123B-A23B-4049-AC79-BA735A7B3921}" destId="{AABE8116-ACBB-4515-B9DF-34510A10E0DE}" srcOrd="0" destOrd="0" presId="urn:microsoft.com/office/officeart/2008/layout/VerticalCurvedList"/>
    <dgm:cxn modelId="{46AEAD04-2B86-4974-9B03-F4C82E1E714F}" type="presParOf" srcId="{0BAE81C3-2216-4AB8-9C7D-98C229CBB124}" destId="{2DB05E32-1896-49AD-A111-103C20584ECA}" srcOrd="5" destOrd="0" presId="urn:microsoft.com/office/officeart/2008/layout/VerticalCurvedList"/>
    <dgm:cxn modelId="{EEDD1270-26CC-49FD-ACAE-517F6053B113}" type="presParOf" srcId="{0BAE81C3-2216-4AB8-9C7D-98C229CBB124}" destId="{67A045E2-2E80-4F00-9FB9-471273DCE5C3}" srcOrd="6" destOrd="0" presId="urn:microsoft.com/office/officeart/2008/layout/VerticalCurvedList"/>
    <dgm:cxn modelId="{02454CB9-66E5-49BA-BF0A-00025E501B37}" type="presParOf" srcId="{67A045E2-2E80-4F00-9FB9-471273DCE5C3}" destId="{0F601A18-7EBB-43F7-ACB3-6C3CD36AB73A}" srcOrd="0" destOrd="0" presId="urn:microsoft.com/office/officeart/2008/layout/VerticalCurvedList"/>
    <dgm:cxn modelId="{18362664-7E78-4B7B-BEEA-32A30037AC88}" type="presParOf" srcId="{0BAE81C3-2216-4AB8-9C7D-98C229CBB124}" destId="{DA82B4EB-1A12-4696-AB7D-4623F3248070}" srcOrd="7" destOrd="0" presId="urn:microsoft.com/office/officeart/2008/layout/VerticalCurvedList"/>
    <dgm:cxn modelId="{12A047AB-2433-4BB9-9963-CB28D53C2668}" type="presParOf" srcId="{0BAE81C3-2216-4AB8-9C7D-98C229CBB124}" destId="{57C87002-A5DA-4390-89C6-A3C746B549BA}" srcOrd="8" destOrd="0" presId="urn:microsoft.com/office/officeart/2008/layout/VerticalCurvedList"/>
    <dgm:cxn modelId="{244827EE-AF24-4FF3-BF5B-BB1A5450E0DD}" type="presParOf" srcId="{57C87002-A5DA-4390-89C6-A3C746B549BA}" destId="{1749E146-1160-4092-876C-F21652BFD6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2E1008-B14A-4191-8964-D562BF39A77D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DD2516DA-2B23-45F9-BCCC-ECEB7C085CAF}">
      <dgm:prSet phldrT="[Texte]"/>
      <dgm:spPr>
        <a:solidFill>
          <a:schemeClr val="accent1"/>
        </a:solidFill>
      </dgm:spPr>
      <dgm:t>
        <a:bodyPr/>
        <a:lstStyle/>
        <a:p>
          <a:r>
            <a:rPr lang="fr-FR" dirty="0"/>
            <a:t>DÉTECTION DU PROSPECT </a:t>
          </a:r>
          <a:r>
            <a:rPr lang="fr-FR" i="1" dirty="0"/>
            <a:t>(LOYER QU’IL PAIE ACTUELLEMENT)  </a:t>
          </a:r>
        </a:p>
      </dgm:t>
    </dgm:pt>
    <dgm:pt modelId="{D134C2F8-5C75-4F09-8896-01D502C19031}" type="parTrans" cxnId="{BF5DEB94-6488-4289-9614-FD756E752BB3}">
      <dgm:prSet/>
      <dgm:spPr/>
      <dgm:t>
        <a:bodyPr/>
        <a:lstStyle/>
        <a:p>
          <a:endParaRPr lang="fr-FR"/>
        </a:p>
      </dgm:t>
    </dgm:pt>
    <dgm:pt modelId="{B758692A-F16C-4828-B9CD-89723E399342}" type="sibTrans" cxnId="{BF5DEB94-6488-4289-9614-FD756E752BB3}">
      <dgm:prSet/>
      <dgm:spPr/>
      <dgm:t>
        <a:bodyPr/>
        <a:lstStyle/>
        <a:p>
          <a:endParaRPr lang="fr-FR"/>
        </a:p>
      </dgm:t>
    </dgm:pt>
    <dgm:pt modelId="{7F5A888B-3AF5-4A25-89DE-E000236D35D6}">
      <dgm:prSet phldrT="[Texte]"/>
      <dgm:spPr>
        <a:solidFill>
          <a:schemeClr val="accent2"/>
        </a:solidFill>
      </dgm:spPr>
      <dgm:t>
        <a:bodyPr/>
        <a:lstStyle/>
        <a:p>
          <a:r>
            <a:rPr lang="fr-FR" dirty="0"/>
            <a:t>UTILISATION DE L’APPLICATION 1025 </a:t>
          </a:r>
        </a:p>
      </dgm:t>
    </dgm:pt>
    <dgm:pt modelId="{0ED97870-1D5B-4924-8C35-5DB7C2FB3588}" type="parTrans" cxnId="{F6C179B9-B037-44A3-AE31-060C02C777D2}">
      <dgm:prSet/>
      <dgm:spPr/>
      <dgm:t>
        <a:bodyPr/>
        <a:lstStyle/>
        <a:p>
          <a:endParaRPr lang="fr-FR"/>
        </a:p>
      </dgm:t>
    </dgm:pt>
    <dgm:pt modelId="{10771799-52F9-4FE5-B01D-F1B886D52D12}" type="sibTrans" cxnId="{F6C179B9-B037-44A3-AE31-060C02C777D2}">
      <dgm:prSet/>
      <dgm:spPr/>
      <dgm:t>
        <a:bodyPr/>
        <a:lstStyle/>
        <a:p>
          <a:endParaRPr lang="fr-FR"/>
        </a:p>
      </dgm:t>
    </dgm:pt>
    <dgm:pt modelId="{00F9F675-3EA5-4BA7-A763-71BB0005DB23}">
      <dgm:prSet/>
      <dgm:spPr>
        <a:solidFill>
          <a:srgbClr val="D2606B"/>
        </a:solidFill>
      </dgm:spPr>
      <dgm:t>
        <a:bodyPr/>
        <a:lstStyle/>
        <a:p>
          <a:r>
            <a:rPr lang="fr-FR" dirty="0"/>
            <a:t>CALCUL D’ENVELOPPE À LA DEMANDE DU CLIENT</a:t>
          </a:r>
          <a:endParaRPr lang="fr-FR" i="1" u="none" dirty="0"/>
        </a:p>
      </dgm:t>
    </dgm:pt>
    <dgm:pt modelId="{A37DB117-0846-4D5E-9E2F-D636A26BFFF9}" type="parTrans" cxnId="{FDDF74BE-9CCE-4598-B367-0A11C43884A6}">
      <dgm:prSet/>
      <dgm:spPr/>
      <dgm:t>
        <a:bodyPr/>
        <a:lstStyle/>
        <a:p>
          <a:endParaRPr lang="fr-FR"/>
        </a:p>
      </dgm:t>
    </dgm:pt>
    <dgm:pt modelId="{D999184C-2D5D-4C80-AE15-E8B5D650FEC6}" type="sibTrans" cxnId="{FDDF74BE-9CCE-4598-B367-0A11C43884A6}">
      <dgm:prSet/>
      <dgm:spPr/>
      <dgm:t>
        <a:bodyPr/>
        <a:lstStyle/>
        <a:p>
          <a:endParaRPr lang="fr-FR"/>
        </a:p>
      </dgm:t>
    </dgm:pt>
    <dgm:pt modelId="{93A554F2-35E8-4C4A-9E98-EB2EE6F4623C}">
      <dgm:prSet/>
      <dgm:spPr>
        <a:solidFill>
          <a:schemeClr val="accent1"/>
        </a:solidFill>
      </dgm:spPr>
      <dgm:t>
        <a:bodyPr/>
        <a:lstStyle/>
        <a:p>
          <a:r>
            <a:rPr lang="fr-FR" dirty="0"/>
            <a:t>ACCROCHE REBOND SUR PROJET D’ACHAT EN RP</a:t>
          </a:r>
        </a:p>
      </dgm:t>
    </dgm:pt>
    <dgm:pt modelId="{9179DEA2-CA15-4B6C-8511-BF90AAF05B85}" type="parTrans" cxnId="{C825E939-0EF2-4DA1-85F6-1FDD41A40A3B}">
      <dgm:prSet/>
      <dgm:spPr/>
      <dgm:t>
        <a:bodyPr/>
        <a:lstStyle/>
        <a:p>
          <a:endParaRPr lang="fr-FR"/>
        </a:p>
      </dgm:t>
    </dgm:pt>
    <dgm:pt modelId="{815C1D04-7CD9-4EF3-A02B-90F9F9E2E9AF}" type="sibTrans" cxnId="{C825E939-0EF2-4DA1-85F6-1FDD41A40A3B}">
      <dgm:prSet/>
      <dgm:spPr/>
      <dgm:t>
        <a:bodyPr/>
        <a:lstStyle/>
        <a:p>
          <a:endParaRPr lang="fr-FR"/>
        </a:p>
      </dgm:t>
    </dgm:pt>
    <dgm:pt modelId="{659EF87B-760B-4770-9D1E-AA406E330B0A}">
      <dgm:prSet/>
      <dgm:spPr/>
      <dgm:t>
        <a:bodyPr/>
        <a:lstStyle/>
        <a:p>
          <a:r>
            <a:rPr lang="fr-FR" dirty="0"/>
            <a:t>BALAYAGE AGENDA </a:t>
          </a:r>
        </a:p>
      </dgm:t>
    </dgm:pt>
    <dgm:pt modelId="{4C880BBC-EDBE-4B00-A1DD-D233F13D6883}" type="parTrans" cxnId="{4CE79A37-924F-4485-8136-9341521C4D89}">
      <dgm:prSet/>
      <dgm:spPr/>
      <dgm:t>
        <a:bodyPr/>
        <a:lstStyle/>
        <a:p>
          <a:endParaRPr lang="fr-FR"/>
        </a:p>
      </dgm:t>
    </dgm:pt>
    <dgm:pt modelId="{0FD18A3A-6025-4760-9450-AFB8292F6945}" type="sibTrans" cxnId="{4CE79A37-924F-4485-8136-9341521C4D89}">
      <dgm:prSet/>
      <dgm:spPr/>
      <dgm:t>
        <a:bodyPr/>
        <a:lstStyle/>
        <a:p>
          <a:endParaRPr lang="fr-FR"/>
        </a:p>
      </dgm:t>
    </dgm:pt>
    <dgm:pt modelId="{DDF5918B-94C1-47CE-83EA-283243C46D46}">
      <dgm:prSet/>
      <dgm:spPr/>
      <dgm:t>
        <a:bodyPr/>
        <a:lstStyle/>
        <a:p>
          <a:r>
            <a:rPr lang="fr-FR" dirty="0"/>
            <a:t>MISE EN PLACE VAGUE PHONING </a:t>
          </a:r>
        </a:p>
      </dgm:t>
    </dgm:pt>
    <dgm:pt modelId="{627E7397-C252-44DE-BA46-2613F5DE4E97}" type="parTrans" cxnId="{00B09A57-16FE-47E5-8398-A47008F2348B}">
      <dgm:prSet/>
      <dgm:spPr/>
      <dgm:t>
        <a:bodyPr/>
        <a:lstStyle/>
        <a:p>
          <a:endParaRPr lang="fr-FR"/>
        </a:p>
      </dgm:t>
    </dgm:pt>
    <dgm:pt modelId="{1CAD9E66-1B3C-48DB-B1DB-E09D318C1166}" type="sibTrans" cxnId="{00B09A57-16FE-47E5-8398-A47008F2348B}">
      <dgm:prSet/>
      <dgm:spPr/>
      <dgm:t>
        <a:bodyPr/>
        <a:lstStyle/>
        <a:p>
          <a:endParaRPr lang="fr-FR"/>
        </a:p>
      </dgm:t>
    </dgm:pt>
    <dgm:pt modelId="{B7321EB3-D29B-4B76-9011-058282755301}">
      <dgm:prSet/>
      <dgm:spPr/>
      <dgm:t>
        <a:bodyPr/>
        <a:lstStyle/>
        <a:p>
          <a:r>
            <a:rPr lang="fr-FR" dirty="0"/>
            <a:t>EXTRACTIONS DES CLIENTS NON PROPRIÉTAIRES </a:t>
          </a:r>
        </a:p>
      </dgm:t>
    </dgm:pt>
    <dgm:pt modelId="{CFE8E9EB-BDB8-4ED9-BCD2-7BCA2181AD89}" type="parTrans" cxnId="{C0E432FE-5990-4DF3-AE64-BA09207BF8EF}">
      <dgm:prSet/>
      <dgm:spPr/>
      <dgm:t>
        <a:bodyPr/>
        <a:lstStyle/>
        <a:p>
          <a:endParaRPr lang="fr-FR"/>
        </a:p>
      </dgm:t>
    </dgm:pt>
    <dgm:pt modelId="{63E93203-7ECF-4244-85ED-F177483FF614}" type="sibTrans" cxnId="{C0E432FE-5990-4DF3-AE64-BA09207BF8EF}">
      <dgm:prSet/>
      <dgm:spPr/>
      <dgm:t>
        <a:bodyPr/>
        <a:lstStyle/>
        <a:p>
          <a:endParaRPr lang="fr-FR"/>
        </a:p>
      </dgm:t>
    </dgm:pt>
    <dgm:pt modelId="{D6DDCBBC-6FB6-4FFD-93C8-000BBD3A89B9}" type="pres">
      <dgm:prSet presAssocID="{D12E1008-B14A-4191-8964-D562BF39A77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0A19669-5F8C-46D2-912B-DB32E6BC88A5}" type="pres">
      <dgm:prSet presAssocID="{659EF87B-760B-4770-9D1E-AA406E330B0A}" presName="parentLin" presStyleCnt="0"/>
      <dgm:spPr/>
    </dgm:pt>
    <dgm:pt modelId="{1E058C23-58A1-481F-872D-49BF6014A40E}" type="pres">
      <dgm:prSet presAssocID="{659EF87B-760B-4770-9D1E-AA406E330B0A}" presName="parentLeftMargin" presStyleLbl="node1" presStyleIdx="0" presStyleCnt="7"/>
      <dgm:spPr/>
      <dgm:t>
        <a:bodyPr/>
        <a:lstStyle/>
        <a:p>
          <a:endParaRPr lang="fr-FR"/>
        </a:p>
      </dgm:t>
    </dgm:pt>
    <dgm:pt modelId="{50FCC69F-6AA4-4B85-B82B-90467810338E}" type="pres">
      <dgm:prSet presAssocID="{659EF87B-760B-4770-9D1E-AA406E330B0A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4EC8ED-B339-41FE-9086-EC1DE4139954}" type="pres">
      <dgm:prSet presAssocID="{659EF87B-760B-4770-9D1E-AA406E330B0A}" presName="negativeSpace" presStyleCnt="0"/>
      <dgm:spPr/>
    </dgm:pt>
    <dgm:pt modelId="{CFDED2F0-4A39-44E0-9412-C2AB568B2906}" type="pres">
      <dgm:prSet presAssocID="{659EF87B-760B-4770-9D1E-AA406E330B0A}" presName="childText" presStyleLbl="conFgAcc1" presStyleIdx="0" presStyleCnt="7">
        <dgm:presLayoutVars>
          <dgm:bulletEnabled val="1"/>
        </dgm:presLayoutVars>
      </dgm:prSet>
      <dgm:spPr/>
    </dgm:pt>
    <dgm:pt modelId="{49B2CECD-867F-4069-A9CE-79C245646046}" type="pres">
      <dgm:prSet presAssocID="{0FD18A3A-6025-4760-9450-AFB8292F6945}" presName="spaceBetweenRectangles" presStyleCnt="0"/>
      <dgm:spPr/>
    </dgm:pt>
    <dgm:pt modelId="{2BB5CC42-4027-4FDB-A0E8-70E6ADC1709A}" type="pres">
      <dgm:prSet presAssocID="{DD2516DA-2B23-45F9-BCCC-ECEB7C085CAF}" presName="parentLin" presStyleCnt="0"/>
      <dgm:spPr/>
    </dgm:pt>
    <dgm:pt modelId="{B3F032E4-738D-4354-9412-F118E2CD2B82}" type="pres">
      <dgm:prSet presAssocID="{DD2516DA-2B23-45F9-BCCC-ECEB7C085CAF}" presName="parentLeftMargin" presStyleLbl="node1" presStyleIdx="0" presStyleCnt="7"/>
      <dgm:spPr/>
      <dgm:t>
        <a:bodyPr/>
        <a:lstStyle/>
        <a:p>
          <a:endParaRPr lang="fr-FR"/>
        </a:p>
      </dgm:t>
    </dgm:pt>
    <dgm:pt modelId="{403E4517-1504-4BE7-B7A5-B7EE3ACFBAD8}" type="pres">
      <dgm:prSet presAssocID="{DD2516DA-2B23-45F9-BCCC-ECEB7C085CAF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8403FE-B01B-4650-AA2F-08F255CB75B7}" type="pres">
      <dgm:prSet presAssocID="{DD2516DA-2B23-45F9-BCCC-ECEB7C085CAF}" presName="negativeSpace" presStyleCnt="0"/>
      <dgm:spPr/>
    </dgm:pt>
    <dgm:pt modelId="{17A7DDEE-0F89-475D-8ECF-CBBE65A3B3F2}" type="pres">
      <dgm:prSet presAssocID="{DD2516DA-2B23-45F9-BCCC-ECEB7C085CAF}" presName="childText" presStyleLbl="conFgAcc1" presStyleIdx="1" presStyleCnt="7">
        <dgm:presLayoutVars>
          <dgm:bulletEnabled val="1"/>
        </dgm:presLayoutVars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</dgm:pt>
    <dgm:pt modelId="{05D0CED8-A403-4FBE-A630-C2E86667911C}" type="pres">
      <dgm:prSet presAssocID="{B758692A-F16C-4828-B9CD-89723E399342}" presName="spaceBetweenRectangles" presStyleCnt="0"/>
      <dgm:spPr/>
    </dgm:pt>
    <dgm:pt modelId="{F383E68B-DA01-4D1A-961E-68FB146DD6E1}" type="pres">
      <dgm:prSet presAssocID="{DDF5918B-94C1-47CE-83EA-283243C46D46}" presName="parentLin" presStyleCnt="0"/>
      <dgm:spPr/>
    </dgm:pt>
    <dgm:pt modelId="{0D7767E2-5315-4C11-A0DB-5CC4100F0E6C}" type="pres">
      <dgm:prSet presAssocID="{DDF5918B-94C1-47CE-83EA-283243C46D46}" presName="parentLeftMargin" presStyleLbl="node1" presStyleIdx="1" presStyleCnt="7"/>
      <dgm:spPr/>
      <dgm:t>
        <a:bodyPr/>
        <a:lstStyle/>
        <a:p>
          <a:endParaRPr lang="fr-FR"/>
        </a:p>
      </dgm:t>
    </dgm:pt>
    <dgm:pt modelId="{C99C018F-5806-4801-B676-F6E197435AF1}" type="pres">
      <dgm:prSet presAssocID="{DDF5918B-94C1-47CE-83EA-283243C46D46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664C078-C360-4F00-9AA8-64C0F92628D1}" type="pres">
      <dgm:prSet presAssocID="{DDF5918B-94C1-47CE-83EA-283243C46D46}" presName="negativeSpace" presStyleCnt="0"/>
      <dgm:spPr/>
    </dgm:pt>
    <dgm:pt modelId="{79CED26E-FE2B-4020-A628-E0F43C8D9B4A}" type="pres">
      <dgm:prSet presAssocID="{DDF5918B-94C1-47CE-83EA-283243C46D46}" presName="childText" presStyleLbl="conFgAcc1" presStyleIdx="2" presStyleCnt="7">
        <dgm:presLayoutVars>
          <dgm:bulletEnabled val="1"/>
        </dgm:presLayoutVars>
      </dgm:prSet>
      <dgm:spPr/>
    </dgm:pt>
    <dgm:pt modelId="{52F4E4DA-2B71-4AD6-B40D-E643CFCBDF27}" type="pres">
      <dgm:prSet presAssocID="{1CAD9E66-1B3C-48DB-B1DB-E09D318C1166}" presName="spaceBetweenRectangles" presStyleCnt="0"/>
      <dgm:spPr/>
    </dgm:pt>
    <dgm:pt modelId="{E97AA551-2CF2-4083-9DFD-B5548C020204}" type="pres">
      <dgm:prSet presAssocID="{B7321EB3-D29B-4B76-9011-058282755301}" presName="parentLin" presStyleCnt="0"/>
      <dgm:spPr/>
    </dgm:pt>
    <dgm:pt modelId="{31504CD7-EF43-4FC6-B86A-84CB6EE21A75}" type="pres">
      <dgm:prSet presAssocID="{B7321EB3-D29B-4B76-9011-058282755301}" presName="parentLeftMargin" presStyleLbl="node1" presStyleIdx="2" presStyleCnt="7"/>
      <dgm:spPr/>
      <dgm:t>
        <a:bodyPr/>
        <a:lstStyle/>
        <a:p>
          <a:endParaRPr lang="fr-FR"/>
        </a:p>
      </dgm:t>
    </dgm:pt>
    <dgm:pt modelId="{22DF31DE-A06A-4357-9272-23B4BE5B8D31}" type="pres">
      <dgm:prSet presAssocID="{B7321EB3-D29B-4B76-9011-058282755301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3458F7-1B0C-4846-814B-A0CAAB752B6D}" type="pres">
      <dgm:prSet presAssocID="{B7321EB3-D29B-4B76-9011-058282755301}" presName="negativeSpace" presStyleCnt="0"/>
      <dgm:spPr/>
    </dgm:pt>
    <dgm:pt modelId="{7A9C7F52-A9F5-4F10-BDF8-C443D4D5DC4E}" type="pres">
      <dgm:prSet presAssocID="{B7321EB3-D29B-4B76-9011-058282755301}" presName="childText" presStyleLbl="conFgAcc1" presStyleIdx="3" presStyleCnt="7">
        <dgm:presLayoutVars>
          <dgm:bulletEnabled val="1"/>
        </dgm:presLayoutVars>
      </dgm:prSet>
      <dgm:spPr/>
    </dgm:pt>
    <dgm:pt modelId="{EA13A840-C5DC-4585-9B72-DEB7BEFD247B}" type="pres">
      <dgm:prSet presAssocID="{63E93203-7ECF-4244-85ED-F177483FF614}" presName="spaceBetweenRectangles" presStyleCnt="0"/>
      <dgm:spPr/>
    </dgm:pt>
    <dgm:pt modelId="{9A1957A5-D3C2-4812-A765-C1D1889DB5E8}" type="pres">
      <dgm:prSet presAssocID="{7F5A888B-3AF5-4A25-89DE-E000236D35D6}" presName="parentLin" presStyleCnt="0"/>
      <dgm:spPr/>
    </dgm:pt>
    <dgm:pt modelId="{60A30A6F-AFF6-4DD4-8FBE-3FD12ADE9A39}" type="pres">
      <dgm:prSet presAssocID="{7F5A888B-3AF5-4A25-89DE-E000236D35D6}" presName="parentLeftMargin" presStyleLbl="node1" presStyleIdx="3" presStyleCnt="7"/>
      <dgm:spPr/>
      <dgm:t>
        <a:bodyPr/>
        <a:lstStyle/>
        <a:p>
          <a:endParaRPr lang="fr-FR"/>
        </a:p>
      </dgm:t>
    </dgm:pt>
    <dgm:pt modelId="{8DC515A8-0444-4F35-AF3E-06E7A5BF1710}" type="pres">
      <dgm:prSet presAssocID="{7F5A888B-3AF5-4A25-89DE-E000236D35D6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D667D2D-F7FE-4639-9758-E4024807EE04}" type="pres">
      <dgm:prSet presAssocID="{7F5A888B-3AF5-4A25-89DE-E000236D35D6}" presName="negativeSpace" presStyleCnt="0"/>
      <dgm:spPr/>
    </dgm:pt>
    <dgm:pt modelId="{D2423C76-271D-4B25-8BD4-45FCC6B0D56C}" type="pres">
      <dgm:prSet presAssocID="{7F5A888B-3AF5-4A25-89DE-E000236D35D6}" presName="childText" presStyleLbl="conFgAcc1" presStyleIdx="4" presStyleCnt="7">
        <dgm:presLayoutVars>
          <dgm:bulletEnabled val="1"/>
        </dgm:presLayoutVars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5D43C3D1-CE04-4483-AA19-954CA1E1D4C4}" type="pres">
      <dgm:prSet presAssocID="{10771799-52F9-4FE5-B01D-F1B886D52D12}" presName="spaceBetweenRectangles" presStyleCnt="0"/>
      <dgm:spPr/>
    </dgm:pt>
    <dgm:pt modelId="{DBABBE53-9067-447D-9FEB-5900978B2C9E}" type="pres">
      <dgm:prSet presAssocID="{93A554F2-35E8-4C4A-9E98-EB2EE6F4623C}" presName="parentLin" presStyleCnt="0"/>
      <dgm:spPr/>
    </dgm:pt>
    <dgm:pt modelId="{C88E4D08-0243-46DA-9906-E1026A67BCC4}" type="pres">
      <dgm:prSet presAssocID="{93A554F2-35E8-4C4A-9E98-EB2EE6F4623C}" presName="parentLeftMargin" presStyleLbl="node1" presStyleIdx="4" presStyleCnt="7"/>
      <dgm:spPr/>
      <dgm:t>
        <a:bodyPr/>
        <a:lstStyle/>
        <a:p>
          <a:endParaRPr lang="fr-FR"/>
        </a:p>
      </dgm:t>
    </dgm:pt>
    <dgm:pt modelId="{545DA417-3242-46C5-AA4F-FC708485812A}" type="pres">
      <dgm:prSet presAssocID="{93A554F2-35E8-4C4A-9E98-EB2EE6F4623C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A2EA8A4-00C0-4255-9B7D-3BD92FAEF04C}" type="pres">
      <dgm:prSet presAssocID="{93A554F2-35E8-4C4A-9E98-EB2EE6F4623C}" presName="negativeSpace" presStyleCnt="0"/>
      <dgm:spPr/>
    </dgm:pt>
    <dgm:pt modelId="{CFD9B854-136F-4DCB-AF6B-D252E3974C2B}" type="pres">
      <dgm:prSet presAssocID="{93A554F2-35E8-4C4A-9E98-EB2EE6F4623C}" presName="childText" presStyleLbl="conFgAcc1" presStyleIdx="5" presStyleCnt="7">
        <dgm:presLayoutVars>
          <dgm:bulletEnabled val="1"/>
        </dgm:presLayoutVars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</dgm:pt>
    <dgm:pt modelId="{B1AC4857-65CF-4518-B91F-C17709349761}" type="pres">
      <dgm:prSet presAssocID="{815C1D04-7CD9-4EF3-A02B-90F9F9E2E9AF}" presName="spaceBetweenRectangles" presStyleCnt="0"/>
      <dgm:spPr/>
    </dgm:pt>
    <dgm:pt modelId="{F26CF21F-F938-428B-B94B-FC85CB750B37}" type="pres">
      <dgm:prSet presAssocID="{00F9F675-3EA5-4BA7-A763-71BB0005DB23}" presName="parentLin" presStyleCnt="0"/>
      <dgm:spPr/>
    </dgm:pt>
    <dgm:pt modelId="{DFDECEBA-E447-49E4-9D35-6A8EC627F02A}" type="pres">
      <dgm:prSet presAssocID="{00F9F675-3EA5-4BA7-A763-71BB0005DB23}" presName="parentLeftMargin" presStyleLbl="node1" presStyleIdx="5" presStyleCnt="7"/>
      <dgm:spPr/>
      <dgm:t>
        <a:bodyPr/>
        <a:lstStyle/>
        <a:p>
          <a:endParaRPr lang="fr-FR"/>
        </a:p>
      </dgm:t>
    </dgm:pt>
    <dgm:pt modelId="{6D7B585F-FA4F-4209-9A05-225BD7771B2E}" type="pres">
      <dgm:prSet presAssocID="{00F9F675-3EA5-4BA7-A763-71BB0005DB23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A1271F-65A9-447A-AD4B-6F6FBCDB07E2}" type="pres">
      <dgm:prSet presAssocID="{00F9F675-3EA5-4BA7-A763-71BB0005DB23}" presName="negativeSpace" presStyleCnt="0"/>
      <dgm:spPr/>
    </dgm:pt>
    <dgm:pt modelId="{7BD5271B-626F-4CA4-B4ED-76E550C74B83}" type="pres">
      <dgm:prSet presAssocID="{00F9F675-3EA5-4BA7-A763-71BB0005DB23}" presName="childText" presStyleLbl="conFgAcc1" presStyleIdx="6" presStyleCnt="7">
        <dgm:presLayoutVars>
          <dgm:bulletEnabled val="1"/>
        </dgm:presLayoutVars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</dgm:pt>
  </dgm:ptLst>
  <dgm:cxnLst>
    <dgm:cxn modelId="{C4D1DA95-90B5-41AB-8F47-83A69048163A}" type="presOf" srcId="{7F5A888B-3AF5-4A25-89DE-E000236D35D6}" destId="{8DC515A8-0444-4F35-AF3E-06E7A5BF1710}" srcOrd="1" destOrd="0" presId="urn:microsoft.com/office/officeart/2005/8/layout/list1"/>
    <dgm:cxn modelId="{E6DD26F2-4752-4610-BF16-47018D3495F1}" type="presOf" srcId="{93A554F2-35E8-4C4A-9E98-EB2EE6F4623C}" destId="{545DA417-3242-46C5-AA4F-FC708485812A}" srcOrd="1" destOrd="0" presId="urn:microsoft.com/office/officeart/2005/8/layout/list1"/>
    <dgm:cxn modelId="{F6C179B9-B037-44A3-AE31-060C02C777D2}" srcId="{D12E1008-B14A-4191-8964-D562BF39A77D}" destId="{7F5A888B-3AF5-4A25-89DE-E000236D35D6}" srcOrd="4" destOrd="0" parTransId="{0ED97870-1D5B-4924-8C35-5DB7C2FB3588}" sibTransId="{10771799-52F9-4FE5-B01D-F1B886D52D12}"/>
    <dgm:cxn modelId="{159AB25B-940D-48D4-B483-543300B3B87B}" type="presOf" srcId="{B7321EB3-D29B-4B76-9011-058282755301}" destId="{22DF31DE-A06A-4357-9272-23B4BE5B8D31}" srcOrd="1" destOrd="0" presId="urn:microsoft.com/office/officeart/2005/8/layout/list1"/>
    <dgm:cxn modelId="{C825E939-0EF2-4DA1-85F6-1FDD41A40A3B}" srcId="{D12E1008-B14A-4191-8964-D562BF39A77D}" destId="{93A554F2-35E8-4C4A-9E98-EB2EE6F4623C}" srcOrd="5" destOrd="0" parTransId="{9179DEA2-CA15-4B6C-8511-BF90AAF05B85}" sibTransId="{815C1D04-7CD9-4EF3-A02B-90F9F9E2E9AF}"/>
    <dgm:cxn modelId="{5835976D-3D9C-4266-86D7-E276B1249008}" type="presOf" srcId="{DDF5918B-94C1-47CE-83EA-283243C46D46}" destId="{0D7767E2-5315-4C11-A0DB-5CC4100F0E6C}" srcOrd="0" destOrd="0" presId="urn:microsoft.com/office/officeart/2005/8/layout/list1"/>
    <dgm:cxn modelId="{BF5DEB94-6488-4289-9614-FD756E752BB3}" srcId="{D12E1008-B14A-4191-8964-D562BF39A77D}" destId="{DD2516DA-2B23-45F9-BCCC-ECEB7C085CAF}" srcOrd="1" destOrd="0" parTransId="{D134C2F8-5C75-4F09-8896-01D502C19031}" sibTransId="{B758692A-F16C-4828-B9CD-89723E399342}"/>
    <dgm:cxn modelId="{E75199D1-4779-4B83-B99E-D2199D7D8727}" type="presOf" srcId="{659EF87B-760B-4770-9D1E-AA406E330B0A}" destId="{1E058C23-58A1-481F-872D-49BF6014A40E}" srcOrd="0" destOrd="0" presId="urn:microsoft.com/office/officeart/2005/8/layout/list1"/>
    <dgm:cxn modelId="{843019D4-C8B8-4A8F-B8F3-BD6DEAA99067}" type="presOf" srcId="{B7321EB3-D29B-4B76-9011-058282755301}" destId="{31504CD7-EF43-4FC6-B86A-84CB6EE21A75}" srcOrd="0" destOrd="0" presId="urn:microsoft.com/office/officeart/2005/8/layout/list1"/>
    <dgm:cxn modelId="{C778A24B-A01B-4F48-BD2C-8FFDB6ED87CF}" type="presOf" srcId="{00F9F675-3EA5-4BA7-A763-71BB0005DB23}" destId="{DFDECEBA-E447-49E4-9D35-6A8EC627F02A}" srcOrd="0" destOrd="0" presId="urn:microsoft.com/office/officeart/2005/8/layout/list1"/>
    <dgm:cxn modelId="{4CE79A37-924F-4485-8136-9341521C4D89}" srcId="{D12E1008-B14A-4191-8964-D562BF39A77D}" destId="{659EF87B-760B-4770-9D1E-AA406E330B0A}" srcOrd="0" destOrd="0" parTransId="{4C880BBC-EDBE-4B00-A1DD-D233F13D6883}" sibTransId="{0FD18A3A-6025-4760-9450-AFB8292F6945}"/>
    <dgm:cxn modelId="{D5A4D680-6346-42E3-B443-DA87B35F5DC1}" type="presOf" srcId="{DD2516DA-2B23-45F9-BCCC-ECEB7C085CAF}" destId="{403E4517-1504-4BE7-B7A5-B7EE3ACFBAD8}" srcOrd="1" destOrd="0" presId="urn:microsoft.com/office/officeart/2005/8/layout/list1"/>
    <dgm:cxn modelId="{239EF794-83AF-4450-92A4-EE5917BD345A}" type="presOf" srcId="{7F5A888B-3AF5-4A25-89DE-E000236D35D6}" destId="{60A30A6F-AFF6-4DD4-8FBE-3FD12ADE9A39}" srcOrd="0" destOrd="0" presId="urn:microsoft.com/office/officeart/2005/8/layout/list1"/>
    <dgm:cxn modelId="{B2D67465-1C69-4407-8A53-7183D7E5D480}" type="presOf" srcId="{DD2516DA-2B23-45F9-BCCC-ECEB7C085CAF}" destId="{B3F032E4-738D-4354-9412-F118E2CD2B82}" srcOrd="0" destOrd="0" presId="urn:microsoft.com/office/officeart/2005/8/layout/list1"/>
    <dgm:cxn modelId="{7905DC7A-9CFF-4110-803A-2480CB46C268}" type="presOf" srcId="{93A554F2-35E8-4C4A-9E98-EB2EE6F4623C}" destId="{C88E4D08-0243-46DA-9906-E1026A67BCC4}" srcOrd="0" destOrd="0" presId="urn:microsoft.com/office/officeart/2005/8/layout/list1"/>
    <dgm:cxn modelId="{DE761704-260D-451A-841D-5BE9F91CB2A5}" type="presOf" srcId="{DDF5918B-94C1-47CE-83EA-283243C46D46}" destId="{C99C018F-5806-4801-B676-F6E197435AF1}" srcOrd="1" destOrd="0" presId="urn:microsoft.com/office/officeart/2005/8/layout/list1"/>
    <dgm:cxn modelId="{FDDF74BE-9CCE-4598-B367-0A11C43884A6}" srcId="{D12E1008-B14A-4191-8964-D562BF39A77D}" destId="{00F9F675-3EA5-4BA7-A763-71BB0005DB23}" srcOrd="6" destOrd="0" parTransId="{A37DB117-0846-4D5E-9E2F-D636A26BFFF9}" sibTransId="{D999184C-2D5D-4C80-AE15-E8B5D650FEC6}"/>
    <dgm:cxn modelId="{C0E432FE-5990-4DF3-AE64-BA09207BF8EF}" srcId="{D12E1008-B14A-4191-8964-D562BF39A77D}" destId="{B7321EB3-D29B-4B76-9011-058282755301}" srcOrd="3" destOrd="0" parTransId="{CFE8E9EB-BDB8-4ED9-BCD2-7BCA2181AD89}" sibTransId="{63E93203-7ECF-4244-85ED-F177483FF614}"/>
    <dgm:cxn modelId="{013CABDE-7BF8-42C8-A09F-E51FACE9B1D4}" type="presOf" srcId="{00F9F675-3EA5-4BA7-A763-71BB0005DB23}" destId="{6D7B585F-FA4F-4209-9A05-225BD7771B2E}" srcOrd="1" destOrd="0" presId="urn:microsoft.com/office/officeart/2005/8/layout/list1"/>
    <dgm:cxn modelId="{00B09A57-16FE-47E5-8398-A47008F2348B}" srcId="{D12E1008-B14A-4191-8964-D562BF39A77D}" destId="{DDF5918B-94C1-47CE-83EA-283243C46D46}" srcOrd="2" destOrd="0" parTransId="{627E7397-C252-44DE-BA46-2613F5DE4E97}" sibTransId="{1CAD9E66-1B3C-48DB-B1DB-E09D318C1166}"/>
    <dgm:cxn modelId="{1CE93F9F-FADC-40AA-B53B-5DD4E8B8B5AC}" type="presOf" srcId="{D12E1008-B14A-4191-8964-D562BF39A77D}" destId="{D6DDCBBC-6FB6-4FFD-93C8-000BBD3A89B9}" srcOrd="0" destOrd="0" presId="urn:microsoft.com/office/officeart/2005/8/layout/list1"/>
    <dgm:cxn modelId="{AD65F3FE-8EBC-472D-B024-0751D7D8F652}" type="presOf" srcId="{659EF87B-760B-4770-9D1E-AA406E330B0A}" destId="{50FCC69F-6AA4-4B85-B82B-90467810338E}" srcOrd="1" destOrd="0" presId="urn:microsoft.com/office/officeart/2005/8/layout/list1"/>
    <dgm:cxn modelId="{8CDA0CD4-5E34-467E-9ADA-EC97061B13E9}" type="presParOf" srcId="{D6DDCBBC-6FB6-4FFD-93C8-000BBD3A89B9}" destId="{90A19669-5F8C-46D2-912B-DB32E6BC88A5}" srcOrd="0" destOrd="0" presId="urn:microsoft.com/office/officeart/2005/8/layout/list1"/>
    <dgm:cxn modelId="{12A3224D-9CBC-40A6-A6E6-4B6A7F2D351F}" type="presParOf" srcId="{90A19669-5F8C-46D2-912B-DB32E6BC88A5}" destId="{1E058C23-58A1-481F-872D-49BF6014A40E}" srcOrd="0" destOrd="0" presId="urn:microsoft.com/office/officeart/2005/8/layout/list1"/>
    <dgm:cxn modelId="{271104A6-58AB-45B0-96D8-EDB7594B00A8}" type="presParOf" srcId="{90A19669-5F8C-46D2-912B-DB32E6BC88A5}" destId="{50FCC69F-6AA4-4B85-B82B-90467810338E}" srcOrd="1" destOrd="0" presId="urn:microsoft.com/office/officeart/2005/8/layout/list1"/>
    <dgm:cxn modelId="{BE3ED2AA-F5D9-4EB2-8BEF-D831B1B100AE}" type="presParOf" srcId="{D6DDCBBC-6FB6-4FFD-93C8-000BBD3A89B9}" destId="{444EC8ED-B339-41FE-9086-EC1DE4139954}" srcOrd="1" destOrd="0" presId="urn:microsoft.com/office/officeart/2005/8/layout/list1"/>
    <dgm:cxn modelId="{60853B70-E85D-4FBA-A97B-2F0C6B1C3610}" type="presParOf" srcId="{D6DDCBBC-6FB6-4FFD-93C8-000BBD3A89B9}" destId="{CFDED2F0-4A39-44E0-9412-C2AB568B2906}" srcOrd="2" destOrd="0" presId="urn:microsoft.com/office/officeart/2005/8/layout/list1"/>
    <dgm:cxn modelId="{4785A999-A841-4C6A-AD34-4EB2A5C8ED86}" type="presParOf" srcId="{D6DDCBBC-6FB6-4FFD-93C8-000BBD3A89B9}" destId="{49B2CECD-867F-4069-A9CE-79C245646046}" srcOrd="3" destOrd="0" presId="urn:microsoft.com/office/officeart/2005/8/layout/list1"/>
    <dgm:cxn modelId="{0EF1F13F-46A3-4113-B874-091855ED6DA3}" type="presParOf" srcId="{D6DDCBBC-6FB6-4FFD-93C8-000BBD3A89B9}" destId="{2BB5CC42-4027-4FDB-A0E8-70E6ADC1709A}" srcOrd="4" destOrd="0" presId="urn:microsoft.com/office/officeart/2005/8/layout/list1"/>
    <dgm:cxn modelId="{A96AF8E8-038F-42A5-9F1C-293351CD8E1C}" type="presParOf" srcId="{2BB5CC42-4027-4FDB-A0E8-70E6ADC1709A}" destId="{B3F032E4-738D-4354-9412-F118E2CD2B82}" srcOrd="0" destOrd="0" presId="urn:microsoft.com/office/officeart/2005/8/layout/list1"/>
    <dgm:cxn modelId="{26EBA7F5-F3E6-4294-ABEA-DFACA977D222}" type="presParOf" srcId="{2BB5CC42-4027-4FDB-A0E8-70E6ADC1709A}" destId="{403E4517-1504-4BE7-B7A5-B7EE3ACFBAD8}" srcOrd="1" destOrd="0" presId="urn:microsoft.com/office/officeart/2005/8/layout/list1"/>
    <dgm:cxn modelId="{CB2ABDC2-8666-46C9-A632-21345DEE40FF}" type="presParOf" srcId="{D6DDCBBC-6FB6-4FFD-93C8-000BBD3A89B9}" destId="{608403FE-B01B-4650-AA2F-08F255CB75B7}" srcOrd="5" destOrd="0" presId="urn:microsoft.com/office/officeart/2005/8/layout/list1"/>
    <dgm:cxn modelId="{4472A80B-043F-4020-9C0F-9D20AA6E547B}" type="presParOf" srcId="{D6DDCBBC-6FB6-4FFD-93C8-000BBD3A89B9}" destId="{17A7DDEE-0F89-475D-8ECF-CBBE65A3B3F2}" srcOrd="6" destOrd="0" presId="urn:microsoft.com/office/officeart/2005/8/layout/list1"/>
    <dgm:cxn modelId="{D2F904C0-C23B-49AB-BADA-FB3561D31B3E}" type="presParOf" srcId="{D6DDCBBC-6FB6-4FFD-93C8-000BBD3A89B9}" destId="{05D0CED8-A403-4FBE-A630-C2E86667911C}" srcOrd="7" destOrd="0" presId="urn:microsoft.com/office/officeart/2005/8/layout/list1"/>
    <dgm:cxn modelId="{BC3B3128-440F-4447-9682-625231EAD85A}" type="presParOf" srcId="{D6DDCBBC-6FB6-4FFD-93C8-000BBD3A89B9}" destId="{F383E68B-DA01-4D1A-961E-68FB146DD6E1}" srcOrd="8" destOrd="0" presId="urn:microsoft.com/office/officeart/2005/8/layout/list1"/>
    <dgm:cxn modelId="{3DC13658-AFEB-4263-9655-DE17D759C1F9}" type="presParOf" srcId="{F383E68B-DA01-4D1A-961E-68FB146DD6E1}" destId="{0D7767E2-5315-4C11-A0DB-5CC4100F0E6C}" srcOrd="0" destOrd="0" presId="urn:microsoft.com/office/officeart/2005/8/layout/list1"/>
    <dgm:cxn modelId="{0F563AFC-BE3A-496A-BD85-440395EAA340}" type="presParOf" srcId="{F383E68B-DA01-4D1A-961E-68FB146DD6E1}" destId="{C99C018F-5806-4801-B676-F6E197435AF1}" srcOrd="1" destOrd="0" presId="urn:microsoft.com/office/officeart/2005/8/layout/list1"/>
    <dgm:cxn modelId="{6E5A9277-BB33-4E35-9187-1A642EEFB23F}" type="presParOf" srcId="{D6DDCBBC-6FB6-4FFD-93C8-000BBD3A89B9}" destId="{C664C078-C360-4F00-9AA8-64C0F92628D1}" srcOrd="9" destOrd="0" presId="urn:microsoft.com/office/officeart/2005/8/layout/list1"/>
    <dgm:cxn modelId="{609DDD28-300C-406E-82B3-479584BDA8E7}" type="presParOf" srcId="{D6DDCBBC-6FB6-4FFD-93C8-000BBD3A89B9}" destId="{79CED26E-FE2B-4020-A628-E0F43C8D9B4A}" srcOrd="10" destOrd="0" presId="urn:microsoft.com/office/officeart/2005/8/layout/list1"/>
    <dgm:cxn modelId="{283B46FF-DC10-4339-BB20-A69DD2BBDB3A}" type="presParOf" srcId="{D6DDCBBC-6FB6-4FFD-93C8-000BBD3A89B9}" destId="{52F4E4DA-2B71-4AD6-B40D-E643CFCBDF27}" srcOrd="11" destOrd="0" presId="urn:microsoft.com/office/officeart/2005/8/layout/list1"/>
    <dgm:cxn modelId="{0753883A-834F-4BAE-8E39-ABFD8449028C}" type="presParOf" srcId="{D6DDCBBC-6FB6-4FFD-93C8-000BBD3A89B9}" destId="{E97AA551-2CF2-4083-9DFD-B5548C020204}" srcOrd="12" destOrd="0" presId="urn:microsoft.com/office/officeart/2005/8/layout/list1"/>
    <dgm:cxn modelId="{9B93A482-DCB2-41E9-B834-81D1D12A90B6}" type="presParOf" srcId="{E97AA551-2CF2-4083-9DFD-B5548C020204}" destId="{31504CD7-EF43-4FC6-B86A-84CB6EE21A75}" srcOrd="0" destOrd="0" presId="urn:microsoft.com/office/officeart/2005/8/layout/list1"/>
    <dgm:cxn modelId="{B985A2BC-A8AE-4CCA-9244-3CB37FF689EB}" type="presParOf" srcId="{E97AA551-2CF2-4083-9DFD-B5548C020204}" destId="{22DF31DE-A06A-4357-9272-23B4BE5B8D31}" srcOrd="1" destOrd="0" presId="urn:microsoft.com/office/officeart/2005/8/layout/list1"/>
    <dgm:cxn modelId="{2F75F7AD-21BC-42DF-A5A3-4AA4682FA96E}" type="presParOf" srcId="{D6DDCBBC-6FB6-4FFD-93C8-000BBD3A89B9}" destId="{833458F7-1B0C-4846-814B-A0CAAB752B6D}" srcOrd="13" destOrd="0" presId="urn:microsoft.com/office/officeart/2005/8/layout/list1"/>
    <dgm:cxn modelId="{970579B8-9EB6-47FF-93CA-E6448A2D2F98}" type="presParOf" srcId="{D6DDCBBC-6FB6-4FFD-93C8-000BBD3A89B9}" destId="{7A9C7F52-A9F5-4F10-BDF8-C443D4D5DC4E}" srcOrd="14" destOrd="0" presId="urn:microsoft.com/office/officeart/2005/8/layout/list1"/>
    <dgm:cxn modelId="{E9F91E8E-4539-4E8E-88A5-1D4F6064C424}" type="presParOf" srcId="{D6DDCBBC-6FB6-4FFD-93C8-000BBD3A89B9}" destId="{EA13A840-C5DC-4585-9B72-DEB7BEFD247B}" srcOrd="15" destOrd="0" presId="urn:microsoft.com/office/officeart/2005/8/layout/list1"/>
    <dgm:cxn modelId="{31085359-6A6C-47D6-92E5-EF7F9E412984}" type="presParOf" srcId="{D6DDCBBC-6FB6-4FFD-93C8-000BBD3A89B9}" destId="{9A1957A5-D3C2-4812-A765-C1D1889DB5E8}" srcOrd="16" destOrd="0" presId="urn:microsoft.com/office/officeart/2005/8/layout/list1"/>
    <dgm:cxn modelId="{377ECD21-14C2-4779-BFF2-42438FD1A632}" type="presParOf" srcId="{9A1957A5-D3C2-4812-A765-C1D1889DB5E8}" destId="{60A30A6F-AFF6-4DD4-8FBE-3FD12ADE9A39}" srcOrd="0" destOrd="0" presId="urn:microsoft.com/office/officeart/2005/8/layout/list1"/>
    <dgm:cxn modelId="{67AA65C0-01BB-4D57-B84A-BC310F017193}" type="presParOf" srcId="{9A1957A5-D3C2-4812-A765-C1D1889DB5E8}" destId="{8DC515A8-0444-4F35-AF3E-06E7A5BF1710}" srcOrd="1" destOrd="0" presId="urn:microsoft.com/office/officeart/2005/8/layout/list1"/>
    <dgm:cxn modelId="{3C1774A5-19F2-487F-AE10-DF096EA98863}" type="presParOf" srcId="{D6DDCBBC-6FB6-4FFD-93C8-000BBD3A89B9}" destId="{7D667D2D-F7FE-4639-9758-E4024807EE04}" srcOrd="17" destOrd="0" presId="urn:microsoft.com/office/officeart/2005/8/layout/list1"/>
    <dgm:cxn modelId="{2889CDF9-9CFD-42DA-A73A-5DC6F9D561BE}" type="presParOf" srcId="{D6DDCBBC-6FB6-4FFD-93C8-000BBD3A89B9}" destId="{D2423C76-271D-4B25-8BD4-45FCC6B0D56C}" srcOrd="18" destOrd="0" presId="urn:microsoft.com/office/officeart/2005/8/layout/list1"/>
    <dgm:cxn modelId="{801F4715-18A5-40E9-B3FE-5823AFDB21C3}" type="presParOf" srcId="{D6DDCBBC-6FB6-4FFD-93C8-000BBD3A89B9}" destId="{5D43C3D1-CE04-4483-AA19-954CA1E1D4C4}" srcOrd="19" destOrd="0" presId="urn:microsoft.com/office/officeart/2005/8/layout/list1"/>
    <dgm:cxn modelId="{42C33430-9586-47AD-895C-7994D168790B}" type="presParOf" srcId="{D6DDCBBC-6FB6-4FFD-93C8-000BBD3A89B9}" destId="{DBABBE53-9067-447D-9FEB-5900978B2C9E}" srcOrd="20" destOrd="0" presId="urn:microsoft.com/office/officeart/2005/8/layout/list1"/>
    <dgm:cxn modelId="{F0DB57D8-B07C-44B8-9DC3-4BAF4E0A081F}" type="presParOf" srcId="{DBABBE53-9067-447D-9FEB-5900978B2C9E}" destId="{C88E4D08-0243-46DA-9906-E1026A67BCC4}" srcOrd="0" destOrd="0" presId="urn:microsoft.com/office/officeart/2005/8/layout/list1"/>
    <dgm:cxn modelId="{CB1D7F31-47CD-4008-8EF6-432CC6E9A254}" type="presParOf" srcId="{DBABBE53-9067-447D-9FEB-5900978B2C9E}" destId="{545DA417-3242-46C5-AA4F-FC708485812A}" srcOrd="1" destOrd="0" presId="urn:microsoft.com/office/officeart/2005/8/layout/list1"/>
    <dgm:cxn modelId="{0515CF81-C48F-4DDA-A6C4-2438EDE592A7}" type="presParOf" srcId="{D6DDCBBC-6FB6-4FFD-93C8-000BBD3A89B9}" destId="{8A2EA8A4-00C0-4255-9B7D-3BD92FAEF04C}" srcOrd="21" destOrd="0" presId="urn:microsoft.com/office/officeart/2005/8/layout/list1"/>
    <dgm:cxn modelId="{B79597B7-C2DF-40B4-A4D0-450C8C99FA18}" type="presParOf" srcId="{D6DDCBBC-6FB6-4FFD-93C8-000BBD3A89B9}" destId="{CFD9B854-136F-4DCB-AF6B-D252E3974C2B}" srcOrd="22" destOrd="0" presId="urn:microsoft.com/office/officeart/2005/8/layout/list1"/>
    <dgm:cxn modelId="{7202C8F8-5DA7-4245-B0B1-116B8AB1F765}" type="presParOf" srcId="{D6DDCBBC-6FB6-4FFD-93C8-000BBD3A89B9}" destId="{B1AC4857-65CF-4518-B91F-C17709349761}" srcOrd="23" destOrd="0" presId="urn:microsoft.com/office/officeart/2005/8/layout/list1"/>
    <dgm:cxn modelId="{C9FA181F-A05D-4573-BB56-6940DBDA6AF9}" type="presParOf" srcId="{D6DDCBBC-6FB6-4FFD-93C8-000BBD3A89B9}" destId="{F26CF21F-F938-428B-B94B-FC85CB750B37}" srcOrd="24" destOrd="0" presId="urn:microsoft.com/office/officeart/2005/8/layout/list1"/>
    <dgm:cxn modelId="{A4767EB0-F439-4F0D-8FF5-151525767823}" type="presParOf" srcId="{F26CF21F-F938-428B-B94B-FC85CB750B37}" destId="{DFDECEBA-E447-49E4-9D35-6A8EC627F02A}" srcOrd="0" destOrd="0" presId="urn:microsoft.com/office/officeart/2005/8/layout/list1"/>
    <dgm:cxn modelId="{54B432C1-2CAC-438D-9987-9A12FC84B993}" type="presParOf" srcId="{F26CF21F-F938-428B-B94B-FC85CB750B37}" destId="{6D7B585F-FA4F-4209-9A05-225BD7771B2E}" srcOrd="1" destOrd="0" presId="urn:microsoft.com/office/officeart/2005/8/layout/list1"/>
    <dgm:cxn modelId="{6B677192-CD6E-445D-9DBB-8759CF3B069C}" type="presParOf" srcId="{D6DDCBBC-6FB6-4FFD-93C8-000BBD3A89B9}" destId="{C3A1271F-65A9-447A-AD4B-6F6FBCDB07E2}" srcOrd="25" destOrd="0" presId="urn:microsoft.com/office/officeart/2005/8/layout/list1"/>
    <dgm:cxn modelId="{351AFBFA-B73A-4439-A6A1-B7F442BFD0D3}" type="presParOf" srcId="{D6DDCBBC-6FB6-4FFD-93C8-000BBD3A89B9}" destId="{7BD5271B-626F-4CA4-B4ED-76E550C74B8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A6C37E-A05E-4C5A-9B17-866770D870C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442450BA-16C7-4154-BB9F-A5EB2110BCA3}">
      <dgm:prSet phldrT="[Texte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altLang="fr-FR" sz="1400" b="1" dirty="0"/>
            <a:t>ACTIVER SON PORTEFEUILLE CLIENTS</a:t>
          </a:r>
          <a:endParaRPr lang="fr-FR" sz="1400" b="1" dirty="0"/>
        </a:p>
      </dgm:t>
    </dgm:pt>
    <dgm:pt modelId="{DDF825AD-90D1-4B55-9930-C88CFFDF49EA}" type="parTrans" cxnId="{EBB2F278-0563-4EED-99ED-3F3E7D871A73}">
      <dgm:prSet/>
      <dgm:spPr/>
      <dgm:t>
        <a:bodyPr/>
        <a:lstStyle/>
        <a:p>
          <a:endParaRPr lang="fr-FR"/>
        </a:p>
      </dgm:t>
    </dgm:pt>
    <dgm:pt modelId="{910D38B8-C58B-4BAA-A8F1-A87A22F51A74}" type="sibTrans" cxnId="{EBB2F278-0563-4EED-99ED-3F3E7D871A73}">
      <dgm:prSet/>
      <dgm:spPr/>
      <dgm:t>
        <a:bodyPr/>
        <a:lstStyle/>
        <a:p>
          <a:endParaRPr lang="fr-FR"/>
        </a:p>
      </dgm:t>
    </dgm:pt>
    <dgm:pt modelId="{C03DB466-F05C-4DB8-8D32-706652665B0C}">
      <dgm:prSet phldrT="[Texte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200" b="1" dirty="0"/>
            <a:t>SATISFACTION CLIENT / SEGMENTATION / CONQUÊTE (FIDÉLISATION)</a:t>
          </a:r>
        </a:p>
      </dgm:t>
    </dgm:pt>
    <dgm:pt modelId="{5C846836-CD7E-41B3-866F-3561677C78B4}" type="parTrans" cxnId="{4DE7A197-EA53-4C38-979E-BD2F976CF016}">
      <dgm:prSet/>
      <dgm:spPr/>
      <dgm:t>
        <a:bodyPr/>
        <a:lstStyle/>
        <a:p>
          <a:endParaRPr lang="fr-FR"/>
        </a:p>
      </dgm:t>
    </dgm:pt>
    <dgm:pt modelId="{6E5AA14D-F5CF-42E2-ADAB-1FA17BE1A4FF}" type="sibTrans" cxnId="{4DE7A197-EA53-4C38-979E-BD2F976CF016}">
      <dgm:prSet/>
      <dgm:spPr/>
      <dgm:t>
        <a:bodyPr/>
        <a:lstStyle/>
        <a:p>
          <a:endParaRPr lang="fr-FR"/>
        </a:p>
      </dgm:t>
    </dgm:pt>
    <dgm:pt modelId="{BB016F76-F488-4620-9B76-68C15B77FCB6}">
      <dgm:prSet phldrT="[Texte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400" b="1" dirty="0"/>
            <a:t>GÉNÉRER DU PNB POUR L’AGENCE   </a:t>
          </a:r>
        </a:p>
      </dgm:t>
    </dgm:pt>
    <dgm:pt modelId="{D991C68F-2AAE-4A5E-BBC6-95CF53195D35}" type="sibTrans" cxnId="{0E55D63A-1CB0-431C-93DD-902EDF145C5B}">
      <dgm:prSet/>
      <dgm:spPr/>
      <dgm:t>
        <a:bodyPr/>
        <a:lstStyle/>
        <a:p>
          <a:endParaRPr lang="fr-FR"/>
        </a:p>
      </dgm:t>
    </dgm:pt>
    <dgm:pt modelId="{6CF619FC-3341-4FA7-9894-8CDF4ED9409D}" type="parTrans" cxnId="{0E55D63A-1CB0-431C-93DD-902EDF145C5B}">
      <dgm:prSet/>
      <dgm:spPr/>
      <dgm:t>
        <a:bodyPr/>
        <a:lstStyle/>
        <a:p>
          <a:endParaRPr lang="fr-FR"/>
        </a:p>
      </dgm:t>
    </dgm:pt>
    <dgm:pt modelId="{4FA1CBBA-46A0-4C62-9FA2-B91507A44522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200" b="1" dirty="0"/>
            <a:t>PROPOSITION D’OFFRE DE CRÉDIT /</a:t>
          </a:r>
        </a:p>
        <a:p>
          <a:r>
            <a:rPr lang="fr-FR" sz="1200" b="1" dirty="0"/>
            <a:t>ASSURANCE HABITATION </a:t>
          </a:r>
        </a:p>
      </dgm:t>
    </dgm:pt>
    <dgm:pt modelId="{E86376B8-6C36-4FA6-B978-732BD68EA6B7}" type="parTrans" cxnId="{6F28BEA8-00E5-4A2A-98DA-DB7EE9102164}">
      <dgm:prSet/>
      <dgm:spPr/>
      <dgm:t>
        <a:bodyPr/>
        <a:lstStyle/>
        <a:p>
          <a:endParaRPr lang="fr-FR"/>
        </a:p>
      </dgm:t>
    </dgm:pt>
    <dgm:pt modelId="{5C6696AD-97F7-4983-94EC-01CBB4E0CC53}" type="sibTrans" cxnId="{6F28BEA8-00E5-4A2A-98DA-DB7EE9102164}">
      <dgm:prSet/>
      <dgm:spPr/>
      <dgm:t>
        <a:bodyPr/>
        <a:lstStyle/>
        <a:p>
          <a:endParaRPr lang="fr-FR"/>
        </a:p>
      </dgm:t>
    </dgm:pt>
    <dgm:pt modelId="{AA339D69-8F1D-487E-BEED-3504BBEC217D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altLang="fr-FR" sz="1200" b="1" dirty="0"/>
            <a:t>PERMET DE BANCARISER LES CLIENTS </a:t>
          </a:r>
          <a:endParaRPr lang="fr-FR" sz="1200" b="1" dirty="0"/>
        </a:p>
      </dgm:t>
    </dgm:pt>
    <dgm:pt modelId="{F1A4C628-C5DC-4ADA-ADBE-61F1A4A3DCA6}" type="parTrans" cxnId="{4D4A4C72-5478-404C-9033-F9D3A25037BC}">
      <dgm:prSet/>
      <dgm:spPr/>
      <dgm:t>
        <a:bodyPr/>
        <a:lstStyle/>
        <a:p>
          <a:endParaRPr lang="fr-FR"/>
        </a:p>
      </dgm:t>
    </dgm:pt>
    <dgm:pt modelId="{C3268B4C-1D20-4036-9F10-F4904A619A33}" type="sibTrans" cxnId="{4D4A4C72-5478-404C-9033-F9D3A25037BC}">
      <dgm:prSet/>
      <dgm:spPr/>
      <dgm:t>
        <a:bodyPr/>
        <a:lstStyle/>
        <a:p>
          <a:endParaRPr lang="fr-FR"/>
        </a:p>
      </dgm:t>
    </dgm:pt>
    <dgm:pt modelId="{C44A174A-8039-4C3C-8025-0FFB8F038A97}">
      <dgm:prSet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altLang="fr-FR" sz="1000" b="1" dirty="0"/>
            <a:t>DIFFÉRENCIER DE LA CONCURRENCE  &amp; </a:t>
          </a:r>
        </a:p>
        <a:p>
          <a:r>
            <a:rPr lang="fr-FR" altLang="fr-FR" sz="1000" b="1" dirty="0"/>
            <a:t>DE VALORISER LA RELATION AVEC MES </a:t>
          </a:r>
          <a:r>
            <a:rPr lang="fr-FR" altLang="fr-FR" sz="1100" b="1" dirty="0"/>
            <a:t>CLIENTS</a:t>
          </a:r>
          <a:endParaRPr lang="fr-FR" sz="1100" b="1" dirty="0"/>
        </a:p>
      </dgm:t>
    </dgm:pt>
    <dgm:pt modelId="{D202CF1D-1440-4BDD-8A86-82AA880586E3}" type="parTrans" cxnId="{4FCC941A-E894-4CA5-818F-247D09B53231}">
      <dgm:prSet/>
      <dgm:spPr/>
      <dgm:t>
        <a:bodyPr/>
        <a:lstStyle/>
        <a:p>
          <a:endParaRPr lang="fr-FR"/>
        </a:p>
      </dgm:t>
    </dgm:pt>
    <dgm:pt modelId="{809D76E1-CF3E-4ABB-9AF2-762BD582A28D}" type="sibTrans" cxnId="{4FCC941A-E894-4CA5-818F-247D09B53231}">
      <dgm:prSet/>
      <dgm:spPr/>
      <dgm:t>
        <a:bodyPr/>
        <a:lstStyle/>
        <a:p>
          <a:endParaRPr lang="fr-FR"/>
        </a:p>
      </dgm:t>
    </dgm:pt>
    <dgm:pt modelId="{40DF0950-9524-4120-954F-085314A97365}" type="pres">
      <dgm:prSet presAssocID="{02A6C37E-A05E-4C5A-9B17-866770D870C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8130DC3-A1D7-425E-BF3D-B39A45995D3B}" type="pres">
      <dgm:prSet presAssocID="{442450BA-16C7-4154-BB9F-A5EB2110BCA3}" presName="parentLin" presStyleCnt="0"/>
      <dgm:spPr/>
    </dgm:pt>
    <dgm:pt modelId="{71712286-4F21-4CA4-9858-FC2BC2144BE6}" type="pres">
      <dgm:prSet presAssocID="{442450BA-16C7-4154-BB9F-A5EB2110BCA3}" presName="parentLeftMargin" presStyleLbl="node1" presStyleIdx="0" presStyleCnt="6"/>
      <dgm:spPr/>
      <dgm:t>
        <a:bodyPr/>
        <a:lstStyle/>
        <a:p>
          <a:endParaRPr lang="fr-FR"/>
        </a:p>
      </dgm:t>
    </dgm:pt>
    <dgm:pt modelId="{F1640776-2510-4B78-BABA-8267F5818231}" type="pres">
      <dgm:prSet presAssocID="{442450BA-16C7-4154-BB9F-A5EB2110BCA3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7833A6-AB41-4E0E-95F0-C2D1C8303A2C}" type="pres">
      <dgm:prSet presAssocID="{442450BA-16C7-4154-BB9F-A5EB2110BCA3}" presName="negativeSpace" presStyleCnt="0"/>
      <dgm:spPr/>
    </dgm:pt>
    <dgm:pt modelId="{6A0A91FC-3AE0-4333-852E-E7B6F61445A7}" type="pres">
      <dgm:prSet presAssocID="{442450BA-16C7-4154-BB9F-A5EB2110BCA3}" presName="childText" presStyleLbl="conFgAcc1" presStyleIdx="0" presStyleCnt="6" custLinFactNeighborX="117" custLinFactNeighborY="-94074">
        <dgm:presLayoutVars>
          <dgm:bulletEnabled val="1"/>
        </dgm:presLayoutVars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</dgm:pt>
    <dgm:pt modelId="{68CD935D-917E-4A96-8BAA-5DDB883A0F71}" type="pres">
      <dgm:prSet presAssocID="{910D38B8-C58B-4BAA-A8F1-A87A22F51A74}" presName="spaceBetweenRectangles" presStyleCnt="0"/>
      <dgm:spPr/>
    </dgm:pt>
    <dgm:pt modelId="{D075C957-C4D6-4F69-8207-A56FFD5DA0C6}" type="pres">
      <dgm:prSet presAssocID="{BB016F76-F488-4620-9B76-68C15B77FCB6}" presName="parentLin" presStyleCnt="0"/>
      <dgm:spPr/>
    </dgm:pt>
    <dgm:pt modelId="{CC20A8B6-D95C-43AC-A84F-5414B4450750}" type="pres">
      <dgm:prSet presAssocID="{BB016F76-F488-4620-9B76-68C15B77FCB6}" presName="parentLeftMargin" presStyleLbl="node1" presStyleIdx="0" presStyleCnt="6"/>
      <dgm:spPr/>
      <dgm:t>
        <a:bodyPr/>
        <a:lstStyle/>
        <a:p>
          <a:endParaRPr lang="fr-FR"/>
        </a:p>
      </dgm:t>
    </dgm:pt>
    <dgm:pt modelId="{5E24DABE-7E85-48EC-9FEF-5A6C54E82A44}" type="pres">
      <dgm:prSet presAssocID="{BB016F76-F488-4620-9B76-68C15B77FCB6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D8514CD-9ED4-473A-940B-6AF561EB25EF}" type="pres">
      <dgm:prSet presAssocID="{BB016F76-F488-4620-9B76-68C15B77FCB6}" presName="negativeSpace" presStyleCnt="0"/>
      <dgm:spPr/>
    </dgm:pt>
    <dgm:pt modelId="{F542F6B2-31DB-45AE-B6EA-21A56B52AC08}" type="pres">
      <dgm:prSet presAssocID="{BB016F76-F488-4620-9B76-68C15B77FCB6}" presName="childText" presStyleLbl="conFgAcc1" presStyleIdx="1" presStyleCnt="6">
        <dgm:presLayoutVars>
          <dgm:bulletEnabled val="1"/>
        </dgm:presLayoutVars>
      </dgm:prSet>
      <dgm:spPr>
        <a:ln>
          <a:solidFill>
            <a:schemeClr val="accent2">
              <a:lumMod val="40000"/>
              <a:lumOff val="60000"/>
            </a:schemeClr>
          </a:solidFill>
        </a:ln>
      </dgm:spPr>
    </dgm:pt>
    <dgm:pt modelId="{E458B797-0987-48ED-B7D1-3D1E8B8C57DF}" type="pres">
      <dgm:prSet presAssocID="{D991C68F-2AAE-4A5E-BBC6-95CF53195D35}" presName="spaceBetweenRectangles" presStyleCnt="0"/>
      <dgm:spPr/>
    </dgm:pt>
    <dgm:pt modelId="{45CC02E9-9E6E-420C-A3D8-98C396CBCF76}" type="pres">
      <dgm:prSet presAssocID="{C03DB466-F05C-4DB8-8D32-706652665B0C}" presName="parentLin" presStyleCnt="0"/>
      <dgm:spPr/>
    </dgm:pt>
    <dgm:pt modelId="{1078460E-FE6E-470E-854D-070E08DF4C77}" type="pres">
      <dgm:prSet presAssocID="{C03DB466-F05C-4DB8-8D32-706652665B0C}" presName="parentLeftMargin" presStyleLbl="node1" presStyleIdx="1" presStyleCnt="6"/>
      <dgm:spPr/>
      <dgm:t>
        <a:bodyPr/>
        <a:lstStyle/>
        <a:p>
          <a:endParaRPr lang="fr-FR"/>
        </a:p>
      </dgm:t>
    </dgm:pt>
    <dgm:pt modelId="{09F119F1-1A81-4E68-9DE7-B7234F7D5E99}" type="pres">
      <dgm:prSet presAssocID="{C03DB466-F05C-4DB8-8D32-706652665B0C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76AE584-4920-4F7D-ABB4-BDB691BF9088}" type="pres">
      <dgm:prSet presAssocID="{C03DB466-F05C-4DB8-8D32-706652665B0C}" presName="negativeSpace" presStyleCnt="0"/>
      <dgm:spPr/>
    </dgm:pt>
    <dgm:pt modelId="{BB3D31F7-D41D-4859-8D7C-C74151C16C0B}" type="pres">
      <dgm:prSet presAssocID="{C03DB466-F05C-4DB8-8D32-706652665B0C}" presName="childText" presStyleLbl="conFgAcc1" presStyleIdx="2" presStyleCnt="6">
        <dgm:presLayoutVars>
          <dgm:bulletEnabled val="1"/>
        </dgm:presLayoutVars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</dgm:pt>
    <dgm:pt modelId="{88E9C0CE-E357-4118-A4F7-A29D6278D024}" type="pres">
      <dgm:prSet presAssocID="{6E5AA14D-F5CF-42E2-ADAB-1FA17BE1A4FF}" presName="spaceBetweenRectangles" presStyleCnt="0"/>
      <dgm:spPr/>
    </dgm:pt>
    <dgm:pt modelId="{CE9D2282-1ED4-4F3F-A573-99C4AEE58102}" type="pres">
      <dgm:prSet presAssocID="{4FA1CBBA-46A0-4C62-9FA2-B91507A44522}" presName="parentLin" presStyleCnt="0"/>
      <dgm:spPr/>
    </dgm:pt>
    <dgm:pt modelId="{78DC107D-74C6-498A-9B2C-7A9917D7D595}" type="pres">
      <dgm:prSet presAssocID="{4FA1CBBA-46A0-4C62-9FA2-B91507A44522}" presName="parentLeftMargin" presStyleLbl="node1" presStyleIdx="2" presStyleCnt="6"/>
      <dgm:spPr/>
      <dgm:t>
        <a:bodyPr/>
        <a:lstStyle/>
        <a:p>
          <a:endParaRPr lang="fr-FR"/>
        </a:p>
      </dgm:t>
    </dgm:pt>
    <dgm:pt modelId="{9BEFCD49-24D3-4D54-B64F-90011FFC7C6F}" type="pres">
      <dgm:prSet presAssocID="{4FA1CBBA-46A0-4C62-9FA2-B91507A44522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A92574-B387-48A7-AE58-6B4D2DCBCDDD}" type="pres">
      <dgm:prSet presAssocID="{4FA1CBBA-46A0-4C62-9FA2-B91507A44522}" presName="negativeSpace" presStyleCnt="0"/>
      <dgm:spPr/>
    </dgm:pt>
    <dgm:pt modelId="{047F6CB9-D7AD-45CC-B6D7-153D919A39D0}" type="pres">
      <dgm:prSet presAssocID="{4FA1CBBA-46A0-4C62-9FA2-B91507A44522}" presName="childText" presStyleLbl="conFgAcc1" presStyleIdx="3" presStyleCnt="6">
        <dgm:presLayoutVars>
          <dgm:bulletEnabled val="1"/>
        </dgm:presLayoutVars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/>
      </dgm:spPr>
    </dgm:pt>
    <dgm:pt modelId="{165F5CED-5C51-48B7-B74C-6270BE6465B8}" type="pres">
      <dgm:prSet presAssocID="{5C6696AD-97F7-4983-94EC-01CBB4E0CC53}" presName="spaceBetweenRectangles" presStyleCnt="0"/>
      <dgm:spPr/>
    </dgm:pt>
    <dgm:pt modelId="{0C5961A6-7383-4843-8429-389B9DB53C91}" type="pres">
      <dgm:prSet presAssocID="{C44A174A-8039-4C3C-8025-0FFB8F038A97}" presName="parentLin" presStyleCnt="0"/>
      <dgm:spPr/>
    </dgm:pt>
    <dgm:pt modelId="{6A5D965E-4655-4C44-8707-F098F669630A}" type="pres">
      <dgm:prSet presAssocID="{C44A174A-8039-4C3C-8025-0FFB8F038A97}" presName="parentLeftMargin" presStyleLbl="node1" presStyleIdx="3" presStyleCnt="6"/>
      <dgm:spPr/>
      <dgm:t>
        <a:bodyPr/>
        <a:lstStyle/>
        <a:p>
          <a:endParaRPr lang="fr-FR"/>
        </a:p>
      </dgm:t>
    </dgm:pt>
    <dgm:pt modelId="{D42F2946-029C-4F48-B8BD-CA69D30C308C}" type="pres">
      <dgm:prSet presAssocID="{C44A174A-8039-4C3C-8025-0FFB8F038A97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C55DD8E-8DCC-4B2E-B0C0-3C1ADFB473E9}" type="pres">
      <dgm:prSet presAssocID="{C44A174A-8039-4C3C-8025-0FFB8F038A97}" presName="negativeSpace" presStyleCnt="0"/>
      <dgm:spPr/>
    </dgm:pt>
    <dgm:pt modelId="{EE7E9777-5F2B-40AD-AE8F-7FF61415605D}" type="pres">
      <dgm:prSet presAssocID="{C44A174A-8039-4C3C-8025-0FFB8F038A97}" presName="childText" presStyleLbl="conFgAcc1" presStyleIdx="4" presStyleCnt="6">
        <dgm:presLayoutVars>
          <dgm:bulletEnabled val="1"/>
        </dgm:presLayoutVars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/>
      </dgm:spPr>
    </dgm:pt>
    <dgm:pt modelId="{E6DC91C5-7C68-442D-877C-1B4BF849B168}" type="pres">
      <dgm:prSet presAssocID="{809D76E1-CF3E-4ABB-9AF2-762BD582A28D}" presName="spaceBetweenRectangles" presStyleCnt="0"/>
      <dgm:spPr/>
    </dgm:pt>
    <dgm:pt modelId="{834432C3-45F6-47CC-B40F-DC8571DCE1E7}" type="pres">
      <dgm:prSet presAssocID="{AA339D69-8F1D-487E-BEED-3504BBEC217D}" presName="parentLin" presStyleCnt="0"/>
      <dgm:spPr/>
    </dgm:pt>
    <dgm:pt modelId="{2BE76FA9-3B02-4480-9FB1-415490CACF0C}" type="pres">
      <dgm:prSet presAssocID="{AA339D69-8F1D-487E-BEED-3504BBEC217D}" presName="parentLeftMargin" presStyleLbl="node1" presStyleIdx="4" presStyleCnt="6"/>
      <dgm:spPr/>
      <dgm:t>
        <a:bodyPr/>
        <a:lstStyle/>
        <a:p>
          <a:endParaRPr lang="fr-FR"/>
        </a:p>
      </dgm:t>
    </dgm:pt>
    <dgm:pt modelId="{BF587771-6EA6-44EF-B191-7A67900D56C3}" type="pres">
      <dgm:prSet presAssocID="{AA339D69-8F1D-487E-BEED-3504BBEC217D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F9260F7-7AE7-420B-9D13-19CCF03DF210}" type="pres">
      <dgm:prSet presAssocID="{AA339D69-8F1D-487E-BEED-3504BBEC217D}" presName="negativeSpace" presStyleCnt="0"/>
      <dgm:spPr/>
    </dgm:pt>
    <dgm:pt modelId="{FD7F7E5D-CCD8-4059-849C-6651630A6078}" type="pres">
      <dgm:prSet presAssocID="{AA339D69-8F1D-487E-BEED-3504BBEC217D}" presName="childText" presStyleLbl="conFgAcc1" presStyleIdx="5" presStyleCnt="6">
        <dgm:presLayoutVars>
          <dgm:bulletEnabled val="1"/>
        </dgm:presLayoutVars>
      </dgm:prSet>
      <dgm:spPr>
        <a:ln>
          <a:solidFill>
            <a:schemeClr val="accent2">
              <a:lumMod val="20000"/>
              <a:lumOff val="80000"/>
            </a:schemeClr>
          </a:solidFill>
        </a:ln>
      </dgm:spPr>
    </dgm:pt>
  </dgm:ptLst>
  <dgm:cxnLst>
    <dgm:cxn modelId="{39F89724-F8F6-494D-8C3D-FDDB5DC9D5E6}" type="presOf" srcId="{AA339D69-8F1D-487E-BEED-3504BBEC217D}" destId="{BF587771-6EA6-44EF-B191-7A67900D56C3}" srcOrd="1" destOrd="0" presId="urn:microsoft.com/office/officeart/2005/8/layout/list1"/>
    <dgm:cxn modelId="{4BFC3622-37C5-4D8E-B11C-942A41D245BE}" type="presOf" srcId="{4FA1CBBA-46A0-4C62-9FA2-B91507A44522}" destId="{78DC107D-74C6-498A-9B2C-7A9917D7D595}" srcOrd="0" destOrd="0" presId="urn:microsoft.com/office/officeart/2005/8/layout/list1"/>
    <dgm:cxn modelId="{4FCC941A-E894-4CA5-818F-247D09B53231}" srcId="{02A6C37E-A05E-4C5A-9B17-866770D870C2}" destId="{C44A174A-8039-4C3C-8025-0FFB8F038A97}" srcOrd="4" destOrd="0" parTransId="{D202CF1D-1440-4BDD-8A86-82AA880586E3}" sibTransId="{809D76E1-CF3E-4ABB-9AF2-762BD582A28D}"/>
    <dgm:cxn modelId="{B119191F-5142-4F4D-9506-8079D92AD175}" type="presOf" srcId="{C44A174A-8039-4C3C-8025-0FFB8F038A97}" destId="{6A5D965E-4655-4C44-8707-F098F669630A}" srcOrd="0" destOrd="0" presId="urn:microsoft.com/office/officeart/2005/8/layout/list1"/>
    <dgm:cxn modelId="{C2532A3D-0905-498C-9D4E-C19FAEE1B7CE}" type="presOf" srcId="{C44A174A-8039-4C3C-8025-0FFB8F038A97}" destId="{D42F2946-029C-4F48-B8BD-CA69D30C308C}" srcOrd="1" destOrd="0" presId="urn:microsoft.com/office/officeart/2005/8/layout/list1"/>
    <dgm:cxn modelId="{4DE7A197-EA53-4C38-979E-BD2F976CF016}" srcId="{02A6C37E-A05E-4C5A-9B17-866770D870C2}" destId="{C03DB466-F05C-4DB8-8D32-706652665B0C}" srcOrd="2" destOrd="0" parTransId="{5C846836-CD7E-41B3-866F-3561677C78B4}" sibTransId="{6E5AA14D-F5CF-42E2-ADAB-1FA17BE1A4FF}"/>
    <dgm:cxn modelId="{336DC887-A932-44FD-83CF-D70DB87CFDC9}" type="presOf" srcId="{C03DB466-F05C-4DB8-8D32-706652665B0C}" destId="{09F119F1-1A81-4E68-9DE7-B7234F7D5E99}" srcOrd="1" destOrd="0" presId="urn:microsoft.com/office/officeart/2005/8/layout/list1"/>
    <dgm:cxn modelId="{227CC58D-30EC-4B97-9A06-95F792E5B344}" type="presOf" srcId="{BB016F76-F488-4620-9B76-68C15B77FCB6}" destId="{CC20A8B6-D95C-43AC-A84F-5414B4450750}" srcOrd="0" destOrd="0" presId="urn:microsoft.com/office/officeart/2005/8/layout/list1"/>
    <dgm:cxn modelId="{0E55D63A-1CB0-431C-93DD-902EDF145C5B}" srcId="{02A6C37E-A05E-4C5A-9B17-866770D870C2}" destId="{BB016F76-F488-4620-9B76-68C15B77FCB6}" srcOrd="1" destOrd="0" parTransId="{6CF619FC-3341-4FA7-9894-8CDF4ED9409D}" sibTransId="{D991C68F-2AAE-4A5E-BBC6-95CF53195D35}"/>
    <dgm:cxn modelId="{5C282A11-E0C2-4923-998B-B071D3AF0637}" type="presOf" srcId="{BB016F76-F488-4620-9B76-68C15B77FCB6}" destId="{5E24DABE-7E85-48EC-9FEF-5A6C54E82A44}" srcOrd="1" destOrd="0" presId="urn:microsoft.com/office/officeart/2005/8/layout/list1"/>
    <dgm:cxn modelId="{BDE05368-E468-442C-82AA-5C8CBAF7C872}" type="presOf" srcId="{442450BA-16C7-4154-BB9F-A5EB2110BCA3}" destId="{71712286-4F21-4CA4-9858-FC2BC2144BE6}" srcOrd="0" destOrd="0" presId="urn:microsoft.com/office/officeart/2005/8/layout/list1"/>
    <dgm:cxn modelId="{D21A8BC7-0333-49FD-9E2F-509E91FC907B}" type="presOf" srcId="{02A6C37E-A05E-4C5A-9B17-866770D870C2}" destId="{40DF0950-9524-4120-954F-085314A97365}" srcOrd="0" destOrd="0" presId="urn:microsoft.com/office/officeart/2005/8/layout/list1"/>
    <dgm:cxn modelId="{611409DC-A09C-4CD8-9EBB-EB495BAAF547}" type="presOf" srcId="{4FA1CBBA-46A0-4C62-9FA2-B91507A44522}" destId="{9BEFCD49-24D3-4D54-B64F-90011FFC7C6F}" srcOrd="1" destOrd="0" presId="urn:microsoft.com/office/officeart/2005/8/layout/list1"/>
    <dgm:cxn modelId="{4D4A4C72-5478-404C-9033-F9D3A25037BC}" srcId="{02A6C37E-A05E-4C5A-9B17-866770D870C2}" destId="{AA339D69-8F1D-487E-BEED-3504BBEC217D}" srcOrd="5" destOrd="0" parTransId="{F1A4C628-C5DC-4ADA-ADBE-61F1A4A3DCA6}" sibTransId="{C3268B4C-1D20-4036-9F10-F4904A619A33}"/>
    <dgm:cxn modelId="{A57B9D72-6C50-4521-8974-FF8D086C0523}" type="presOf" srcId="{442450BA-16C7-4154-BB9F-A5EB2110BCA3}" destId="{F1640776-2510-4B78-BABA-8267F5818231}" srcOrd="1" destOrd="0" presId="urn:microsoft.com/office/officeart/2005/8/layout/list1"/>
    <dgm:cxn modelId="{C4B271BC-F82C-4190-B6B8-4A01217FA4FA}" type="presOf" srcId="{AA339D69-8F1D-487E-BEED-3504BBEC217D}" destId="{2BE76FA9-3B02-4480-9FB1-415490CACF0C}" srcOrd="0" destOrd="0" presId="urn:microsoft.com/office/officeart/2005/8/layout/list1"/>
    <dgm:cxn modelId="{EBB2F278-0563-4EED-99ED-3F3E7D871A73}" srcId="{02A6C37E-A05E-4C5A-9B17-866770D870C2}" destId="{442450BA-16C7-4154-BB9F-A5EB2110BCA3}" srcOrd="0" destOrd="0" parTransId="{DDF825AD-90D1-4B55-9930-C88CFFDF49EA}" sibTransId="{910D38B8-C58B-4BAA-A8F1-A87A22F51A74}"/>
    <dgm:cxn modelId="{6F28BEA8-00E5-4A2A-98DA-DB7EE9102164}" srcId="{02A6C37E-A05E-4C5A-9B17-866770D870C2}" destId="{4FA1CBBA-46A0-4C62-9FA2-B91507A44522}" srcOrd="3" destOrd="0" parTransId="{E86376B8-6C36-4FA6-B978-732BD68EA6B7}" sibTransId="{5C6696AD-97F7-4983-94EC-01CBB4E0CC53}"/>
    <dgm:cxn modelId="{2CE16487-6470-4AA5-BB34-77E417CF61A5}" type="presOf" srcId="{C03DB466-F05C-4DB8-8D32-706652665B0C}" destId="{1078460E-FE6E-470E-854D-070E08DF4C77}" srcOrd="0" destOrd="0" presId="urn:microsoft.com/office/officeart/2005/8/layout/list1"/>
    <dgm:cxn modelId="{B9BA75D3-F29B-4099-A02A-AB6160E9659E}" type="presParOf" srcId="{40DF0950-9524-4120-954F-085314A97365}" destId="{08130DC3-A1D7-425E-BF3D-B39A45995D3B}" srcOrd="0" destOrd="0" presId="urn:microsoft.com/office/officeart/2005/8/layout/list1"/>
    <dgm:cxn modelId="{98D54549-DFBD-4755-9000-52E23BE8175D}" type="presParOf" srcId="{08130DC3-A1D7-425E-BF3D-B39A45995D3B}" destId="{71712286-4F21-4CA4-9858-FC2BC2144BE6}" srcOrd="0" destOrd="0" presId="urn:microsoft.com/office/officeart/2005/8/layout/list1"/>
    <dgm:cxn modelId="{306B13CA-422A-4EC0-97EF-30BFB156E14F}" type="presParOf" srcId="{08130DC3-A1D7-425E-BF3D-B39A45995D3B}" destId="{F1640776-2510-4B78-BABA-8267F5818231}" srcOrd="1" destOrd="0" presId="urn:microsoft.com/office/officeart/2005/8/layout/list1"/>
    <dgm:cxn modelId="{1529F946-CE07-4475-B53B-C8DAA5798D80}" type="presParOf" srcId="{40DF0950-9524-4120-954F-085314A97365}" destId="{D77833A6-AB41-4E0E-95F0-C2D1C8303A2C}" srcOrd="1" destOrd="0" presId="urn:microsoft.com/office/officeart/2005/8/layout/list1"/>
    <dgm:cxn modelId="{F468475C-69B5-4F5E-813C-2237A54724D5}" type="presParOf" srcId="{40DF0950-9524-4120-954F-085314A97365}" destId="{6A0A91FC-3AE0-4333-852E-E7B6F61445A7}" srcOrd="2" destOrd="0" presId="urn:microsoft.com/office/officeart/2005/8/layout/list1"/>
    <dgm:cxn modelId="{7CA64603-6D6E-4419-B9EA-86D2E006BBA5}" type="presParOf" srcId="{40DF0950-9524-4120-954F-085314A97365}" destId="{68CD935D-917E-4A96-8BAA-5DDB883A0F71}" srcOrd="3" destOrd="0" presId="urn:microsoft.com/office/officeart/2005/8/layout/list1"/>
    <dgm:cxn modelId="{205079AC-BA4C-456D-8D8B-A86D511C5676}" type="presParOf" srcId="{40DF0950-9524-4120-954F-085314A97365}" destId="{D075C957-C4D6-4F69-8207-A56FFD5DA0C6}" srcOrd="4" destOrd="0" presId="urn:microsoft.com/office/officeart/2005/8/layout/list1"/>
    <dgm:cxn modelId="{5FAF8C23-712E-40EF-940B-CC37CF5B5DED}" type="presParOf" srcId="{D075C957-C4D6-4F69-8207-A56FFD5DA0C6}" destId="{CC20A8B6-D95C-43AC-A84F-5414B4450750}" srcOrd="0" destOrd="0" presId="urn:microsoft.com/office/officeart/2005/8/layout/list1"/>
    <dgm:cxn modelId="{736EAF21-F3FC-4AEB-A976-A15525020C09}" type="presParOf" srcId="{D075C957-C4D6-4F69-8207-A56FFD5DA0C6}" destId="{5E24DABE-7E85-48EC-9FEF-5A6C54E82A44}" srcOrd="1" destOrd="0" presId="urn:microsoft.com/office/officeart/2005/8/layout/list1"/>
    <dgm:cxn modelId="{2DEE76D8-879A-4400-9B62-8CFAB6B526BE}" type="presParOf" srcId="{40DF0950-9524-4120-954F-085314A97365}" destId="{7D8514CD-9ED4-473A-940B-6AF561EB25EF}" srcOrd="5" destOrd="0" presId="urn:microsoft.com/office/officeart/2005/8/layout/list1"/>
    <dgm:cxn modelId="{279A7477-1C4B-4C6C-8D09-DFBA1119538C}" type="presParOf" srcId="{40DF0950-9524-4120-954F-085314A97365}" destId="{F542F6B2-31DB-45AE-B6EA-21A56B52AC08}" srcOrd="6" destOrd="0" presId="urn:microsoft.com/office/officeart/2005/8/layout/list1"/>
    <dgm:cxn modelId="{ED7F7164-E2F5-4207-980A-56AB64EBB2E9}" type="presParOf" srcId="{40DF0950-9524-4120-954F-085314A97365}" destId="{E458B797-0987-48ED-B7D1-3D1E8B8C57DF}" srcOrd="7" destOrd="0" presId="urn:microsoft.com/office/officeart/2005/8/layout/list1"/>
    <dgm:cxn modelId="{BCB0BFE2-FD16-4AAD-8404-0DA0E6778E4E}" type="presParOf" srcId="{40DF0950-9524-4120-954F-085314A97365}" destId="{45CC02E9-9E6E-420C-A3D8-98C396CBCF76}" srcOrd="8" destOrd="0" presId="urn:microsoft.com/office/officeart/2005/8/layout/list1"/>
    <dgm:cxn modelId="{C6D7C14D-D41D-47F8-AC29-7300937C3297}" type="presParOf" srcId="{45CC02E9-9E6E-420C-A3D8-98C396CBCF76}" destId="{1078460E-FE6E-470E-854D-070E08DF4C77}" srcOrd="0" destOrd="0" presId="urn:microsoft.com/office/officeart/2005/8/layout/list1"/>
    <dgm:cxn modelId="{1F5D05D4-1DD6-4E1F-A0D1-A9C74B2099A0}" type="presParOf" srcId="{45CC02E9-9E6E-420C-A3D8-98C396CBCF76}" destId="{09F119F1-1A81-4E68-9DE7-B7234F7D5E99}" srcOrd="1" destOrd="0" presId="urn:microsoft.com/office/officeart/2005/8/layout/list1"/>
    <dgm:cxn modelId="{A8B16CF5-45D5-420F-87C8-09EF8126CE5A}" type="presParOf" srcId="{40DF0950-9524-4120-954F-085314A97365}" destId="{276AE584-4920-4F7D-ABB4-BDB691BF9088}" srcOrd="9" destOrd="0" presId="urn:microsoft.com/office/officeart/2005/8/layout/list1"/>
    <dgm:cxn modelId="{B250F4C1-DE3E-47A6-B0EF-8FD15E893A55}" type="presParOf" srcId="{40DF0950-9524-4120-954F-085314A97365}" destId="{BB3D31F7-D41D-4859-8D7C-C74151C16C0B}" srcOrd="10" destOrd="0" presId="urn:microsoft.com/office/officeart/2005/8/layout/list1"/>
    <dgm:cxn modelId="{76B81D57-6B44-4792-9038-CAC85C3F084C}" type="presParOf" srcId="{40DF0950-9524-4120-954F-085314A97365}" destId="{88E9C0CE-E357-4118-A4F7-A29D6278D024}" srcOrd="11" destOrd="0" presId="urn:microsoft.com/office/officeart/2005/8/layout/list1"/>
    <dgm:cxn modelId="{303CCA6E-73E8-45FF-9882-513A0D29A1ED}" type="presParOf" srcId="{40DF0950-9524-4120-954F-085314A97365}" destId="{CE9D2282-1ED4-4F3F-A573-99C4AEE58102}" srcOrd="12" destOrd="0" presId="urn:microsoft.com/office/officeart/2005/8/layout/list1"/>
    <dgm:cxn modelId="{27B02934-619E-49B1-AE71-52B9A32DD783}" type="presParOf" srcId="{CE9D2282-1ED4-4F3F-A573-99C4AEE58102}" destId="{78DC107D-74C6-498A-9B2C-7A9917D7D595}" srcOrd="0" destOrd="0" presId="urn:microsoft.com/office/officeart/2005/8/layout/list1"/>
    <dgm:cxn modelId="{3A30079D-FCF0-4B40-B4F6-368C4C87AB32}" type="presParOf" srcId="{CE9D2282-1ED4-4F3F-A573-99C4AEE58102}" destId="{9BEFCD49-24D3-4D54-B64F-90011FFC7C6F}" srcOrd="1" destOrd="0" presId="urn:microsoft.com/office/officeart/2005/8/layout/list1"/>
    <dgm:cxn modelId="{CAA92F4B-B6D5-41AA-AE68-C0E3AF971DA5}" type="presParOf" srcId="{40DF0950-9524-4120-954F-085314A97365}" destId="{F5A92574-B387-48A7-AE58-6B4D2DCBCDDD}" srcOrd="13" destOrd="0" presId="urn:microsoft.com/office/officeart/2005/8/layout/list1"/>
    <dgm:cxn modelId="{BB72EA12-15A1-4DAA-BAC7-7E8F6BCFE3CD}" type="presParOf" srcId="{40DF0950-9524-4120-954F-085314A97365}" destId="{047F6CB9-D7AD-45CC-B6D7-153D919A39D0}" srcOrd="14" destOrd="0" presId="urn:microsoft.com/office/officeart/2005/8/layout/list1"/>
    <dgm:cxn modelId="{0E4103BC-E5D6-40B1-8C2C-DFFE3BC1E91F}" type="presParOf" srcId="{40DF0950-9524-4120-954F-085314A97365}" destId="{165F5CED-5C51-48B7-B74C-6270BE6465B8}" srcOrd="15" destOrd="0" presId="urn:microsoft.com/office/officeart/2005/8/layout/list1"/>
    <dgm:cxn modelId="{7C12D135-F992-46A2-9CD2-F875DD3F0468}" type="presParOf" srcId="{40DF0950-9524-4120-954F-085314A97365}" destId="{0C5961A6-7383-4843-8429-389B9DB53C91}" srcOrd="16" destOrd="0" presId="urn:microsoft.com/office/officeart/2005/8/layout/list1"/>
    <dgm:cxn modelId="{D2C94F5A-1696-4C43-9F78-6DEBBBAF303D}" type="presParOf" srcId="{0C5961A6-7383-4843-8429-389B9DB53C91}" destId="{6A5D965E-4655-4C44-8707-F098F669630A}" srcOrd="0" destOrd="0" presId="urn:microsoft.com/office/officeart/2005/8/layout/list1"/>
    <dgm:cxn modelId="{2A108473-BF38-4C72-B64C-2E103A994DE4}" type="presParOf" srcId="{0C5961A6-7383-4843-8429-389B9DB53C91}" destId="{D42F2946-029C-4F48-B8BD-CA69D30C308C}" srcOrd="1" destOrd="0" presId="urn:microsoft.com/office/officeart/2005/8/layout/list1"/>
    <dgm:cxn modelId="{A9CB2DE3-29E7-4373-B8E5-E7E4966E14B6}" type="presParOf" srcId="{40DF0950-9524-4120-954F-085314A97365}" destId="{0C55DD8E-8DCC-4B2E-B0C0-3C1ADFB473E9}" srcOrd="17" destOrd="0" presId="urn:microsoft.com/office/officeart/2005/8/layout/list1"/>
    <dgm:cxn modelId="{8BEAF07E-0540-4E1F-A987-D490806FC24E}" type="presParOf" srcId="{40DF0950-9524-4120-954F-085314A97365}" destId="{EE7E9777-5F2B-40AD-AE8F-7FF61415605D}" srcOrd="18" destOrd="0" presId="urn:microsoft.com/office/officeart/2005/8/layout/list1"/>
    <dgm:cxn modelId="{0D46FD66-F890-4E12-B6B3-42C8E6A33099}" type="presParOf" srcId="{40DF0950-9524-4120-954F-085314A97365}" destId="{E6DC91C5-7C68-442D-877C-1B4BF849B168}" srcOrd="19" destOrd="0" presId="urn:microsoft.com/office/officeart/2005/8/layout/list1"/>
    <dgm:cxn modelId="{EFA2E10F-B8BD-47ED-8F83-6DE8476395EA}" type="presParOf" srcId="{40DF0950-9524-4120-954F-085314A97365}" destId="{834432C3-45F6-47CC-B40F-DC8571DCE1E7}" srcOrd="20" destOrd="0" presId="urn:microsoft.com/office/officeart/2005/8/layout/list1"/>
    <dgm:cxn modelId="{3A8FABDA-35C4-4AD0-86B3-1145018CC7BC}" type="presParOf" srcId="{834432C3-45F6-47CC-B40F-DC8571DCE1E7}" destId="{2BE76FA9-3B02-4480-9FB1-415490CACF0C}" srcOrd="0" destOrd="0" presId="urn:microsoft.com/office/officeart/2005/8/layout/list1"/>
    <dgm:cxn modelId="{BFCCD00C-106C-45BF-8DF3-C71B4FCAABBC}" type="presParOf" srcId="{834432C3-45F6-47CC-B40F-DC8571DCE1E7}" destId="{BF587771-6EA6-44EF-B191-7A67900D56C3}" srcOrd="1" destOrd="0" presId="urn:microsoft.com/office/officeart/2005/8/layout/list1"/>
    <dgm:cxn modelId="{1CE1C09B-F045-436C-95C1-08559D253103}" type="presParOf" srcId="{40DF0950-9524-4120-954F-085314A97365}" destId="{DF9260F7-7AE7-420B-9D13-19CCF03DF210}" srcOrd="21" destOrd="0" presId="urn:microsoft.com/office/officeart/2005/8/layout/list1"/>
    <dgm:cxn modelId="{FD8EACC5-1BD8-4EB2-BBF6-919CE86D82B1}" type="presParOf" srcId="{40DF0950-9524-4120-954F-085314A97365}" destId="{FD7F7E5D-CCD8-4059-849C-6651630A607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642BF34-D1E6-4EA2-A260-FDCA7515375D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AC5D8DF-356C-4402-BBFD-33AD0ABE1BE8}">
      <dgm:prSet phldrT="[Texte]" custT="1"/>
      <dgm:spPr>
        <a:solidFill>
          <a:schemeClr val="accent2"/>
        </a:solidFill>
      </dgm:spPr>
      <dgm:t>
        <a:bodyPr/>
        <a:lstStyle/>
        <a:p>
          <a:endParaRPr lang="fr-FR" sz="2400" dirty="0"/>
        </a:p>
      </dgm:t>
    </dgm:pt>
    <dgm:pt modelId="{FC1D4818-C32B-4440-A625-E3F57220D82C}" type="parTrans" cxnId="{F001B242-777A-4722-8D42-FD3048DAC2AE}">
      <dgm:prSet/>
      <dgm:spPr/>
      <dgm:t>
        <a:bodyPr/>
        <a:lstStyle/>
        <a:p>
          <a:endParaRPr lang="fr-FR"/>
        </a:p>
      </dgm:t>
    </dgm:pt>
    <dgm:pt modelId="{5070E07C-DD71-4A32-ABF5-ED883414554F}" type="sibTrans" cxnId="{F001B242-777A-4722-8D42-FD3048DAC2AE}">
      <dgm:prSet/>
      <dgm:spPr/>
      <dgm:t>
        <a:bodyPr/>
        <a:lstStyle/>
        <a:p>
          <a:endParaRPr lang="fr-FR"/>
        </a:p>
      </dgm:t>
    </dgm:pt>
    <dgm:pt modelId="{7A1E60F7-C1AB-4D9A-978E-2E2560DC4893}" type="pres">
      <dgm:prSet presAssocID="{4642BF34-D1E6-4EA2-A260-FDCA7515375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5A61AF74-3A5B-484A-9596-02038E12DCDE}" type="pres">
      <dgm:prSet presAssocID="{1AC5D8DF-356C-4402-BBFD-33AD0ABE1BE8}" presName="root" presStyleCnt="0">
        <dgm:presLayoutVars>
          <dgm:chMax/>
          <dgm:chPref val="4"/>
        </dgm:presLayoutVars>
      </dgm:prSet>
      <dgm:spPr/>
    </dgm:pt>
    <dgm:pt modelId="{B1655598-0108-44B2-8FC7-86669B193D3B}" type="pres">
      <dgm:prSet presAssocID="{1AC5D8DF-356C-4402-BBFD-33AD0ABE1BE8}" presName="rootComposite" presStyleCnt="0">
        <dgm:presLayoutVars/>
      </dgm:prSet>
      <dgm:spPr/>
    </dgm:pt>
    <dgm:pt modelId="{AAA0261B-DE19-48FB-9B63-327301DA0B49}" type="pres">
      <dgm:prSet presAssocID="{1AC5D8DF-356C-4402-BBFD-33AD0ABE1BE8}" presName="rootText" presStyleLbl="node0" presStyleIdx="0" presStyleCnt="1" custScaleX="100000" custScaleY="400000" custLinFactNeighborX="-4895" custLinFactNeighborY="17560">
        <dgm:presLayoutVars>
          <dgm:chMax/>
          <dgm:chPref val="4"/>
        </dgm:presLayoutVars>
      </dgm:prSet>
      <dgm:spPr/>
      <dgm:t>
        <a:bodyPr/>
        <a:lstStyle/>
        <a:p>
          <a:endParaRPr lang="fr-FR"/>
        </a:p>
      </dgm:t>
    </dgm:pt>
    <dgm:pt modelId="{A5E1BA7F-BAFD-4A46-A77B-D7BAFBAD8D04}" type="pres">
      <dgm:prSet presAssocID="{1AC5D8DF-356C-4402-BBFD-33AD0ABE1BE8}" presName="childShape" presStyleCnt="0">
        <dgm:presLayoutVars>
          <dgm:chMax val="0"/>
          <dgm:chPref val="0"/>
        </dgm:presLayoutVars>
      </dgm:prSet>
      <dgm:spPr/>
    </dgm:pt>
  </dgm:ptLst>
  <dgm:cxnLst>
    <dgm:cxn modelId="{A3616EF6-6370-4D78-B03B-76539CE0D9B2}" type="presOf" srcId="{4642BF34-D1E6-4EA2-A260-FDCA7515375D}" destId="{7A1E60F7-C1AB-4D9A-978E-2E2560DC4893}" srcOrd="0" destOrd="0" presId="urn:microsoft.com/office/officeart/2008/layout/PictureAccentList"/>
    <dgm:cxn modelId="{8AA691C8-7B68-452E-8819-957C52790FC5}" type="presOf" srcId="{1AC5D8DF-356C-4402-BBFD-33AD0ABE1BE8}" destId="{AAA0261B-DE19-48FB-9B63-327301DA0B49}" srcOrd="0" destOrd="0" presId="urn:microsoft.com/office/officeart/2008/layout/PictureAccentList"/>
    <dgm:cxn modelId="{F001B242-777A-4722-8D42-FD3048DAC2AE}" srcId="{4642BF34-D1E6-4EA2-A260-FDCA7515375D}" destId="{1AC5D8DF-356C-4402-BBFD-33AD0ABE1BE8}" srcOrd="0" destOrd="0" parTransId="{FC1D4818-C32B-4440-A625-E3F57220D82C}" sibTransId="{5070E07C-DD71-4A32-ABF5-ED883414554F}"/>
    <dgm:cxn modelId="{1354746D-8B1B-4582-9D85-174243263DDC}" type="presParOf" srcId="{7A1E60F7-C1AB-4D9A-978E-2E2560DC4893}" destId="{5A61AF74-3A5B-484A-9596-02038E12DCDE}" srcOrd="0" destOrd="0" presId="urn:microsoft.com/office/officeart/2008/layout/PictureAccentList"/>
    <dgm:cxn modelId="{1CC3D42D-D9A9-4F79-B1C3-72F37689286D}" type="presParOf" srcId="{5A61AF74-3A5B-484A-9596-02038E12DCDE}" destId="{B1655598-0108-44B2-8FC7-86669B193D3B}" srcOrd="0" destOrd="0" presId="urn:microsoft.com/office/officeart/2008/layout/PictureAccentList"/>
    <dgm:cxn modelId="{348AB809-A9E9-48D2-B2FD-57644825509C}" type="presParOf" srcId="{B1655598-0108-44B2-8FC7-86669B193D3B}" destId="{AAA0261B-DE19-48FB-9B63-327301DA0B49}" srcOrd="0" destOrd="0" presId="urn:microsoft.com/office/officeart/2008/layout/PictureAccentList"/>
    <dgm:cxn modelId="{C9413066-94EF-4D6F-9FDE-D38543671EBD}" type="presParOf" srcId="{5A61AF74-3A5B-484A-9596-02038E12DCDE}" destId="{A5E1BA7F-BAFD-4A46-A77B-D7BAFBAD8D04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4BBA8-5A3A-4832-8D9B-CFF984871BA3}">
      <dsp:nvSpPr>
        <dsp:cNvPr id="0" name=""/>
        <dsp:cNvSpPr/>
      </dsp:nvSpPr>
      <dsp:spPr>
        <a:xfrm>
          <a:off x="0" y="3764249"/>
          <a:ext cx="8288747" cy="617556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Service Relation Client </a:t>
          </a:r>
        </a:p>
      </dsp:txBody>
      <dsp:txXfrm>
        <a:off x="0" y="3764249"/>
        <a:ext cx="8288747" cy="617556"/>
      </dsp:txXfrm>
    </dsp:sp>
    <dsp:sp modelId="{7FC93CD8-ADF2-4565-A8BD-96F3FD51DB99}">
      <dsp:nvSpPr>
        <dsp:cNvPr id="0" name=""/>
        <dsp:cNvSpPr/>
      </dsp:nvSpPr>
      <dsp:spPr>
        <a:xfrm rot="10800000">
          <a:off x="0" y="2823710"/>
          <a:ext cx="8288747" cy="949801"/>
        </a:xfrm>
        <a:prstGeom prst="upArrowCallout">
          <a:avLst/>
        </a:prstGeom>
        <a:solidFill>
          <a:schemeClr val="accent1">
            <a:shade val="50000"/>
            <a:hueOff val="-27385"/>
            <a:satOff val="-1719"/>
            <a:lumOff val="163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Accompagnement du client pour chaque étape de la vente 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(Interface Banque Notaire)</a:t>
          </a:r>
        </a:p>
      </dsp:txBody>
      <dsp:txXfrm rot="10800000">
        <a:off x="0" y="2823710"/>
        <a:ext cx="8288747" cy="617152"/>
      </dsp:txXfrm>
    </dsp:sp>
    <dsp:sp modelId="{B0FAAF88-DC99-4D77-84A6-D23BC3AFE1F9}">
      <dsp:nvSpPr>
        <dsp:cNvPr id="0" name=""/>
        <dsp:cNvSpPr/>
      </dsp:nvSpPr>
      <dsp:spPr>
        <a:xfrm rot="10800000">
          <a:off x="0" y="1883172"/>
          <a:ext cx="8288747" cy="949801"/>
        </a:xfrm>
        <a:prstGeom prst="upArrowCallout">
          <a:avLst/>
        </a:prstGeom>
        <a:solidFill>
          <a:schemeClr val="accent1">
            <a:shade val="50000"/>
            <a:hueOff val="-54770"/>
            <a:satOff val="-3438"/>
            <a:lumOff val="327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Des Conseillers formés pour animer au sein de agences </a:t>
          </a:r>
        </a:p>
      </dsp:txBody>
      <dsp:txXfrm rot="10800000">
        <a:off x="0" y="1883172"/>
        <a:ext cx="8288747" cy="617152"/>
      </dsp:txXfrm>
    </dsp:sp>
    <dsp:sp modelId="{82C77C82-73C9-48BB-A4F7-8AAD6A2716BA}">
      <dsp:nvSpPr>
        <dsp:cNvPr id="0" name=""/>
        <dsp:cNvSpPr/>
      </dsp:nvSpPr>
      <dsp:spPr>
        <a:xfrm rot="10800000">
          <a:off x="0" y="942633"/>
          <a:ext cx="8288747" cy="949801"/>
        </a:xfrm>
        <a:prstGeom prst="upArrowCallout">
          <a:avLst/>
        </a:prstGeom>
        <a:solidFill>
          <a:schemeClr val="accent1">
            <a:shade val="50000"/>
            <a:hueOff val="-54770"/>
            <a:satOff val="-3438"/>
            <a:lumOff val="327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Développeur négocie les mandats auprès des promoteurs nationaux</a:t>
          </a:r>
        </a:p>
      </dsp:txBody>
      <dsp:txXfrm rot="10800000">
        <a:off x="0" y="942633"/>
        <a:ext cx="8288747" cy="617152"/>
      </dsp:txXfrm>
    </dsp:sp>
    <dsp:sp modelId="{DA9D297F-3B8C-4354-9B43-FE5029FF3C96}">
      <dsp:nvSpPr>
        <dsp:cNvPr id="0" name=""/>
        <dsp:cNvSpPr/>
      </dsp:nvSpPr>
      <dsp:spPr>
        <a:xfrm rot="10800000">
          <a:off x="0" y="2095"/>
          <a:ext cx="8288747" cy="949801"/>
        </a:xfrm>
        <a:prstGeom prst="upArrowCallout">
          <a:avLst/>
        </a:prstGeom>
        <a:solidFill>
          <a:schemeClr val="accent1">
            <a:shade val="50000"/>
            <a:hueOff val="-27385"/>
            <a:satOff val="-1719"/>
            <a:lumOff val="163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Plateforme informatique dédiée </a:t>
          </a:r>
        </a:p>
      </dsp:txBody>
      <dsp:txXfrm rot="10800000">
        <a:off x="0" y="2095"/>
        <a:ext cx="8288747" cy="617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DD1E0-C835-42EA-84BA-A348EACE657D}">
      <dsp:nvSpPr>
        <dsp:cNvPr id="0" name=""/>
        <dsp:cNvSpPr/>
      </dsp:nvSpPr>
      <dsp:spPr>
        <a:xfrm>
          <a:off x="4068" y="1086014"/>
          <a:ext cx="1387460" cy="6937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APPORT CE </a:t>
          </a:r>
        </a:p>
      </dsp:txBody>
      <dsp:txXfrm>
        <a:off x="24387" y="1106333"/>
        <a:ext cx="1346822" cy="653092"/>
      </dsp:txXfrm>
    </dsp:sp>
    <dsp:sp modelId="{D2F094D7-A0A8-4046-98BB-F6EB97985A6C}">
      <dsp:nvSpPr>
        <dsp:cNvPr id="0" name=""/>
        <dsp:cNvSpPr/>
      </dsp:nvSpPr>
      <dsp:spPr>
        <a:xfrm>
          <a:off x="142814" y="1779744"/>
          <a:ext cx="138746" cy="520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0297"/>
              </a:lnTo>
              <a:lnTo>
                <a:pt x="138746" y="52029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BFA880-CA78-45F1-93A4-569D4B0358A4}">
      <dsp:nvSpPr>
        <dsp:cNvPr id="0" name=""/>
        <dsp:cNvSpPr/>
      </dsp:nvSpPr>
      <dsp:spPr>
        <a:xfrm>
          <a:off x="281560" y="1953176"/>
          <a:ext cx="1109968" cy="693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>
              <a:solidFill>
                <a:schemeClr val="accent6"/>
              </a:solidFill>
            </a:rPr>
            <a:t>FRI </a:t>
          </a:r>
          <a:endParaRPr lang="fr-FR" sz="2600" kern="1200" dirty="0">
            <a:solidFill>
              <a:schemeClr val="accent6"/>
            </a:solidFill>
          </a:endParaRPr>
        </a:p>
      </dsp:txBody>
      <dsp:txXfrm>
        <a:off x="301879" y="1973495"/>
        <a:ext cx="1069330" cy="653092"/>
      </dsp:txXfrm>
    </dsp:sp>
    <dsp:sp modelId="{6537A73E-E322-4E6C-8952-6DDFBB28C2AB}">
      <dsp:nvSpPr>
        <dsp:cNvPr id="0" name=""/>
        <dsp:cNvSpPr/>
      </dsp:nvSpPr>
      <dsp:spPr>
        <a:xfrm>
          <a:off x="1738394" y="1086014"/>
          <a:ext cx="1387460" cy="693730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RS ACCESSION </a:t>
          </a:r>
        </a:p>
      </dsp:txBody>
      <dsp:txXfrm>
        <a:off x="1758713" y="1106333"/>
        <a:ext cx="1346822" cy="653092"/>
      </dsp:txXfrm>
    </dsp:sp>
    <dsp:sp modelId="{526BC4F5-05D6-41F3-87EB-D83B6E95E945}">
      <dsp:nvSpPr>
        <dsp:cNvPr id="0" name=""/>
        <dsp:cNvSpPr/>
      </dsp:nvSpPr>
      <dsp:spPr>
        <a:xfrm>
          <a:off x="1877140" y="1779744"/>
          <a:ext cx="138746" cy="520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0297"/>
              </a:lnTo>
              <a:lnTo>
                <a:pt x="138746" y="52029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B1177C-C9E6-4078-BC36-020297BB13F4}">
      <dsp:nvSpPr>
        <dsp:cNvPr id="0" name=""/>
        <dsp:cNvSpPr/>
      </dsp:nvSpPr>
      <dsp:spPr>
        <a:xfrm>
          <a:off x="2015886" y="1953176"/>
          <a:ext cx="1109968" cy="693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>
              <a:solidFill>
                <a:schemeClr val="accent6"/>
              </a:solidFill>
            </a:rPr>
            <a:t>Vente client </a:t>
          </a:r>
        </a:p>
      </dsp:txBody>
      <dsp:txXfrm>
        <a:off x="2036205" y="1973495"/>
        <a:ext cx="1069330" cy="653092"/>
      </dsp:txXfrm>
    </dsp:sp>
    <dsp:sp modelId="{0328ADA9-2E1D-4A23-BACF-E160066D27E3}">
      <dsp:nvSpPr>
        <dsp:cNvPr id="0" name=""/>
        <dsp:cNvSpPr/>
      </dsp:nvSpPr>
      <dsp:spPr>
        <a:xfrm>
          <a:off x="3472719" y="1086014"/>
          <a:ext cx="1387460" cy="693730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BACK/MIDDLE OFFICE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ISELECTION </a:t>
          </a:r>
        </a:p>
      </dsp:txBody>
      <dsp:txXfrm>
        <a:off x="3493038" y="1106333"/>
        <a:ext cx="1346822" cy="653092"/>
      </dsp:txXfrm>
    </dsp:sp>
    <dsp:sp modelId="{82CE19B1-791D-44DC-BA9A-D5E585F55BC0}">
      <dsp:nvSpPr>
        <dsp:cNvPr id="0" name=""/>
        <dsp:cNvSpPr/>
      </dsp:nvSpPr>
      <dsp:spPr>
        <a:xfrm>
          <a:off x="3611465" y="1779744"/>
          <a:ext cx="138746" cy="520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0297"/>
              </a:lnTo>
              <a:lnTo>
                <a:pt x="138746" y="52029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B8FBD-95BF-47BE-AE41-BFDEC15E268E}">
      <dsp:nvSpPr>
        <dsp:cNvPr id="0" name=""/>
        <dsp:cNvSpPr/>
      </dsp:nvSpPr>
      <dsp:spPr>
        <a:xfrm>
          <a:off x="3750211" y="1953176"/>
          <a:ext cx="1109968" cy="693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>
              <a:solidFill>
                <a:schemeClr val="accent6"/>
              </a:solidFill>
            </a:rPr>
            <a:t>Gestion des différents dossiers </a:t>
          </a:r>
        </a:p>
      </dsp:txBody>
      <dsp:txXfrm>
        <a:off x="3770530" y="1973495"/>
        <a:ext cx="1069330" cy="653092"/>
      </dsp:txXfrm>
    </dsp:sp>
    <dsp:sp modelId="{681CBEB9-1CB6-4B1E-ACEB-1010E0402ADF}">
      <dsp:nvSpPr>
        <dsp:cNvPr id="0" name=""/>
        <dsp:cNvSpPr/>
      </dsp:nvSpPr>
      <dsp:spPr>
        <a:xfrm>
          <a:off x="5207044" y="1086014"/>
          <a:ext cx="1387460" cy="693730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FACTURATION </a:t>
          </a:r>
        </a:p>
      </dsp:txBody>
      <dsp:txXfrm>
        <a:off x="5227363" y="1106333"/>
        <a:ext cx="1346822" cy="653092"/>
      </dsp:txXfrm>
    </dsp:sp>
    <dsp:sp modelId="{3A7579E1-69D2-4344-95EE-6ED8E62F7B8A}">
      <dsp:nvSpPr>
        <dsp:cNvPr id="0" name=""/>
        <dsp:cNvSpPr/>
      </dsp:nvSpPr>
      <dsp:spPr>
        <a:xfrm>
          <a:off x="5345790" y="1779744"/>
          <a:ext cx="138746" cy="520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0297"/>
              </a:lnTo>
              <a:lnTo>
                <a:pt x="138746" y="52029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4D3A6E-EF01-461F-B958-D2BB390B47F7}">
      <dsp:nvSpPr>
        <dsp:cNvPr id="0" name=""/>
        <dsp:cNvSpPr/>
      </dsp:nvSpPr>
      <dsp:spPr>
        <a:xfrm>
          <a:off x="5484536" y="1953176"/>
          <a:ext cx="1109968" cy="693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4100" kern="1200" dirty="0"/>
        </a:p>
      </dsp:txBody>
      <dsp:txXfrm>
        <a:off x="5504855" y="1973495"/>
        <a:ext cx="1069330" cy="653092"/>
      </dsp:txXfrm>
    </dsp:sp>
    <dsp:sp modelId="{2B03E206-1A77-46E5-A271-4D6112FBFA17}">
      <dsp:nvSpPr>
        <dsp:cNvPr id="0" name=""/>
        <dsp:cNvSpPr/>
      </dsp:nvSpPr>
      <dsp:spPr>
        <a:xfrm>
          <a:off x="6929382" y="1421023"/>
          <a:ext cx="1387460" cy="69373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>
              <a:solidFill>
                <a:schemeClr val="accent6"/>
              </a:solidFill>
            </a:rPr>
            <a:t>SERVICE CLIENT </a:t>
          </a:r>
        </a:p>
      </dsp:txBody>
      <dsp:txXfrm>
        <a:off x="6949701" y="1441342"/>
        <a:ext cx="1346822" cy="6530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0261B-DE19-48FB-9B63-327301DA0B49}">
      <dsp:nvSpPr>
        <dsp:cNvPr id="0" name=""/>
        <dsp:cNvSpPr/>
      </dsp:nvSpPr>
      <dsp:spPr>
        <a:xfrm>
          <a:off x="0" y="0"/>
          <a:ext cx="8003128" cy="1014916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Processus simplifié</a:t>
          </a:r>
        </a:p>
      </dsp:txBody>
      <dsp:txXfrm>
        <a:off x="29726" y="29726"/>
        <a:ext cx="7943676" cy="9554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0261B-DE19-48FB-9B63-327301DA0B49}">
      <dsp:nvSpPr>
        <dsp:cNvPr id="0" name=""/>
        <dsp:cNvSpPr/>
      </dsp:nvSpPr>
      <dsp:spPr>
        <a:xfrm>
          <a:off x="0" y="0"/>
          <a:ext cx="8003128" cy="2784477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kern="1200" dirty="0"/>
        </a:p>
      </dsp:txBody>
      <dsp:txXfrm>
        <a:off x="81555" y="81555"/>
        <a:ext cx="7840018" cy="26213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6F9AD-F718-4115-B6E1-592AD4BDBC10}">
      <dsp:nvSpPr>
        <dsp:cNvPr id="0" name=""/>
        <dsp:cNvSpPr/>
      </dsp:nvSpPr>
      <dsp:spPr>
        <a:xfrm>
          <a:off x="-5217034" y="-799074"/>
          <a:ext cx="6212537" cy="6212537"/>
        </a:xfrm>
        <a:prstGeom prst="blockArc">
          <a:avLst>
            <a:gd name="adj1" fmla="val 18900000"/>
            <a:gd name="adj2" fmla="val 2700000"/>
            <a:gd name="adj3" fmla="val 348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1556EF-1770-4796-B97F-82C88AED73F7}">
      <dsp:nvSpPr>
        <dsp:cNvPr id="0" name=""/>
        <dsp:cNvSpPr/>
      </dsp:nvSpPr>
      <dsp:spPr>
        <a:xfrm>
          <a:off x="521225" y="354754"/>
          <a:ext cx="7269664" cy="7098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3465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Primo Accédant </a:t>
          </a:r>
        </a:p>
      </dsp:txBody>
      <dsp:txXfrm>
        <a:off x="521225" y="354754"/>
        <a:ext cx="7269664" cy="709877"/>
      </dsp:txXfrm>
    </dsp:sp>
    <dsp:sp modelId="{9B26F5D7-7675-43F4-A878-3F5F978A11FF}">
      <dsp:nvSpPr>
        <dsp:cNvPr id="0" name=""/>
        <dsp:cNvSpPr/>
      </dsp:nvSpPr>
      <dsp:spPr>
        <a:xfrm>
          <a:off x="77551" y="266019"/>
          <a:ext cx="887346" cy="887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C7B10C-8DA0-4534-8721-B4ABF744C042}">
      <dsp:nvSpPr>
        <dsp:cNvPr id="0" name=""/>
        <dsp:cNvSpPr/>
      </dsp:nvSpPr>
      <dsp:spPr>
        <a:xfrm>
          <a:off x="928214" y="1419754"/>
          <a:ext cx="6862675" cy="709877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3465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Clients CE  </a:t>
          </a:r>
        </a:p>
      </dsp:txBody>
      <dsp:txXfrm>
        <a:off x="928214" y="1419754"/>
        <a:ext cx="6862675" cy="709877"/>
      </dsp:txXfrm>
    </dsp:sp>
    <dsp:sp modelId="{AABE8116-ACBB-4515-B9DF-34510A10E0DE}">
      <dsp:nvSpPr>
        <dsp:cNvPr id="0" name=""/>
        <dsp:cNvSpPr/>
      </dsp:nvSpPr>
      <dsp:spPr>
        <a:xfrm>
          <a:off x="484540" y="1331020"/>
          <a:ext cx="887346" cy="887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B05E32-1896-49AD-A111-103C20584ECA}">
      <dsp:nvSpPr>
        <dsp:cNvPr id="0" name=""/>
        <dsp:cNvSpPr/>
      </dsp:nvSpPr>
      <dsp:spPr>
        <a:xfrm>
          <a:off x="928214" y="2484755"/>
          <a:ext cx="6862675" cy="709877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3465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Changement de résidence principale / situation familiale </a:t>
          </a:r>
        </a:p>
      </dsp:txBody>
      <dsp:txXfrm>
        <a:off x="928214" y="2484755"/>
        <a:ext cx="6862675" cy="709877"/>
      </dsp:txXfrm>
    </dsp:sp>
    <dsp:sp modelId="{0F601A18-7EBB-43F7-ACB3-6C3CD36AB73A}">
      <dsp:nvSpPr>
        <dsp:cNvPr id="0" name=""/>
        <dsp:cNvSpPr/>
      </dsp:nvSpPr>
      <dsp:spPr>
        <a:xfrm>
          <a:off x="484540" y="2396020"/>
          <a:ext cx="887346" cy="887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82B4EB-1A12-4696-AB7D-4623F3248070}">
      <dsp:nvSpPr>
        <dsp:cNvPr id="0" name=""/>
        <dsp:cNvSpPr/>
      </dsp:nvSpPr>
      <dsp:spPr>
        <a:xfrm>
          <a:off x="521225" y="3549756"/>
          <a:ext cx="7269664" cy="70987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3465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/>
            <a:t>Résidence secondaire </a:t>
          </a:r>
        </a:p>
      </dsp:txBody>
      <dsp:txXfrm>
        <a:off x="521225" y="3549756"/>
        <a:ext cx="7269664" cy="709877"/>
      </dsp:txXfrm>
    </dsp:sp>
    <dsp:sp modelId="{1749E146-1160-4092-876C-F21652BFD694}">
      <dsp:nvSpPr>
        <dsp:cNvPr id="0" name=""/>
        <dsp:cNvSpPr/>
      </dsp:nvSpPr>
      <dsp:spPr>
        <a:xfrm>
          <a:off x="77551" y="3461021"/>
          <a:ext cx="887346" cy="887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ED2F0-4A39-44E0-9412-C2AB568B2906}">
      <dsp:nvSpPr>
        <dsp:cNvPr id="0" name=""/>
        <dsp:cNvSpPr/>
      </dsp:nvSpPr>
      <dsp:spPr>
        <a:xfrm>
          <a:off x="0" y="241643"/>
          <a:ext cx="806370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FCC69F-6AA4-4B85-B82B-90467810338E}">
      <dsp:nvSpPr>
        <dsp:cNvPr id="0" name=""/>
        <dsp:cNvSpPr/>
      </dsp:nvSpPr>
      <dsp:spPr>
        <a:xfrm>
          <a:off x="403185" y="49763"/>
          <a:ext cx="5644590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52" tIns="0" rIns="21335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BALAYAGE AGENDA </a:t>
          </a:r>
        </a:p>
      </dsp:txBody>
      <dsp:txXfrm>
        <a:off x="421919" y="68497"/>
        <a:ext cx="5607122" cy="346292"/>
      </dsp:txXfrm>
    </dsp:sp>
    <dsp:sp modelId="{17A7DDEE-0F89-475D-8ECF-CBBE65A3B3F2}">
      <dsp:nvSpPr>
        <dsp:cNvPr id="0" name=""/>
        <dsp:cNvSpPr/>
      </dsp:nvSpPr>
      <dsp:spPr>
        <a:xfrm>
          <a:off x="0" y="831323"/>
          <a:ext cx="8063701" cy="3276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403E4517-1504-4BE7-B7A5-B7EE3ACFBAD8}">
      <dsp:nvSpPr>
        <dsp:cNvPr id="0" name=""/>
        <dsp:cNvSpPr/>
      </dsp:nvSpPr>
      <dsp:spPr>
        <a:xfrm>
          <a:off x="403185" y="639443"/>
          <a:ext cx="5644590" cy="38376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52" tIns="0" rIns="21335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DÉTECTION DU PROSPECT </a:t>
          </a:r>
          <a:r>
            <a:rPr lang="fr-FR" sz="1300" i="1" kern="1200" dirty="0"/>
            <a:t>(LOYER QU’IL PAIE ACTUELLEMENT)  </a:t>
          </a:r>
        </a:p>
      </dsp:txBody>
      <dsp:txXfrm>
        <a:off x="421919" y="658177"/>
        <a:ext cx="5607122" cy="346292"/>
      </dsp:txXfrm>
    </dsp:sp>
    <dsp:sp modelId="{79CED26E-FE2B-4020-A628-E0F43C8D9B4A}">
      <dsp:nvSpPr>
        <dsp:cNvPr id="0" name=""/>
        <dsp:cNvSpPr/>
      </dsp:nvSpPr>
      <dsp:spPr>
        <a:xfrm>
          <a:off x="0" y="1421003"/>
          <a:ext cx="806370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C018F-5806-4801-B676-F6E197435AF1}">
      <dsp:nvSpPr>
        <dsp:cNvPr id="0" name=""/>
        <dsp:cNvSpPr/>
      </dsp:nvSpPr>
      <dsp:spPr>
        <a:xfrm>
          <a:off x="403185" y="1229123"/>
          <a:ext cx="5644590" cy="383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52" tIns="0" rIns="21335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MISE EN PLACE VAGUE PHONING </a:t>
          </a:r>
        </a:p>
      </dsp:txBody>
      <dsp:txXfrm>
        <a:off x="421919" y="1247857"/>
        <a:ext cx="5607122" cy="346292"/>
      </dsp:txXfrm>
    </dsp:sp>
    <dsp:sp modelId="{7A9C7F52-A9F5-4F10-BDF8-C443D4D5DC4E}">
      <dsp:nvSpPr>
        <dsp:cNvPr id="0" name=""/>
        <dsp:cNvSpPr/>
      </dsp:nvSpPr>
      <dsp:spPr>
        <a:xfrm>
          <a:off x="0" y="2010683"/>
          <a:ext cx="806370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DF31DE-A06A-4357-9272-23B4BE5B8D31}">
      <dsp:nvSpPr>
        <dsp:cNvPr id="0" name=""/>
        <dsp:cNvSpPr/>
      </dsp:nvSpPr>
      <dsp:spPr>
        <a:xfrm>
          <a:off x="403185" y="1818803"/>
          <a:ext cx="5644590" cy="383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52" tIns="0" rIns="21335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EXTRACTIONS DES CLIENTS NON PROPRIÉTAIRES </a:t>
          </a:r>
        </a:p>
      </dsp:txBody>
      <dsp:txXfrm>
        <a:off x="421919" y="1837537"/>
        <a:ext cx="5607122" cy="346292"/>
      </dsp:txXfrm>
    </dsp:sp>
    <dsp:sp modelId="{D2423C76-271D-4B25-8BD4-45FCC6B0D56C}">
      <dsp:nvSpPr>
        <dsp:cNvPr id="0" name=""/>
        <dsp:cNvSpPr/>
      </dsp:nvSpPr>
      <dsp:spPr>
        <a:xfrm>
          <a:off x="0" y="2600363"/>
          <a:ext cx="8063701" cy="3276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8DC515A8-0444-4F35-AF3E-06E7A5BF1710}">
      <dsp:nvSpPr>
        <dsp:cNvPr id="0" name=""/>
        <dsp:cNvSpPr/>
      </dsp:nvSpPr>
      <dsp:spPr>
        <a:xfrm>
          <a:off x="403185" y="2408483"/>
          <a:ext cx="5644590" cy="38376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52" tIns="0" rIns="21335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UTILISATION DE L’APPLICATION 1025 </a:t>
          </a:r>
        </a:p>
      </dsp:txBody>
      <dsp:txXfrm>
        <a:off x="421919" y="2427217"/>
        <a:ext cx="5607122" cy="346292"/>
      </dsp:txXfrm>
    </dsp:sp>
    <dsp:sp modelId="{CFD9B854-136F-4DCB-AF6B-D252E3974C2B}">
      <dsp:nvSpPr>
        <dsp:cNvPr id="0" name=""/>
        <dsp:cNvSpPr/>
      </dsp:nvSpPr>
      <dsp:spPr>
        <a:xfrm>
          <a:off x="0" y="3190043"/>
          <a:ext cx="8063701" cy="3276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545DA417-3242-46C5-AA4F-FC708485812A}">
      <dsp:nvSpPr>
        <dsp:cNvPr id="0" name=""/>
        <dsp:cNvSpPr/>
      </dsp:nvSpPr>
      <dsp:spPr>
        <a:xfrm>
          <a:off x="403185" y="2998163"/>
          <a:ext cx="5644590" cy="38376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52" tIns="0" rIns="21335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ACCROCHE REBOND SUR PROJET D’ACHAT EN RP</a:t>
          </a:r>
        </a:p>
      </dsp:txBody>
      <dsp:txXfrm>
        <a:off x="421919" y="3016897"/>
        <a:ext cx="5607122" cy="346292"/>
      </dsp:txXfrm>
    </dsp:sp>
    <dsp:sp modelId="{7BD5271B-626F-4CA4-B4ED-76E550C74B83}">
      <dsp:nvSpPr>
        <dsp:cNvPr id="0" name=""/>
        <dsp:cNvSpPr/>
      </dsp:nvSpPr>
      <dsp:spPr>
        <a:xfrm>
          <a:off x="0" y="3779723"/>
          <a:ext cx="8063701" cy="3276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6D7B585F-FA4F-4209-9A05-225BD7771B2E}">
      <dsp:nvSpPr>
        <dsp:cNvPr id="0" name=""/>
        <dsp:cNvSpPr/>
      </dsp:nvSpPr>
      <dsp:spPr>
        <a:xfrm>
          <a:off x="403185" y="3587843"/>
          <a:ext cx="5644590" cy="383760"/>
        </a:xfrm>
        <a:prstGeom prst="roundRect">
          <a:avLst/>
        </a:prstGeom>
        <a:solidFill>
          <a:srgbClr val="D2606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52" tIns="0" rIns="21335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/>
            <a:t>CALCUL D’ENVELOPPE À LA DEMANDE DU CLIENT</a:t>
          </a:r>
          <a:endParaRPr lang="fr-FR" sz="1300" i="1" u="none" kern="1200" dirty="0"/>
        </a:p>
      </dsp:txBody>
      <dsp:txXfrm>
        <a:off x="421919" y="3606577"/>
        <a:ext cx="5607122" cy="3462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A91FC-3AE0-4333-852E-E7B6F61445A7}">
      <dsp:nvSpPr>
        <dsp:cNvPr id="0" name=""/>
        <dsp:cNvSpPr/>
      </dsp:nvSpPr>
      <dsp:spPr>
        <a:xfrm>
          <a:off x="0" y="184965"/>
          <a:ext cx="9232869" cy="428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F1640776-2510-4B78-BABA-8267F5818231}">
      <dsp:nvSpPr>
        <dsp:cNvPr id="0" name=""/>
        <dsp:cNvSpPr/>
      </dsp:nvSpPr>
      <dsp:spPr>
        <a:xfrm>
          <a:off x="461643" y="20404"/>
          <a:ext cx="6463008" cy="50184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accent1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44286" tIns="0" rIns="24428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fr-FR" sz="1400" b="1" kern="1200" dirty="0"/>
            <a:t>ACTIVER SON PORTEFEUILLE CLIENTS</a:t>
          </a:r>
          <a:endParaRPr lang="fr-FR" sz="1400" b="1" kern="1200" dirty="0"/>
        </a:p>
      </dsp:txBody>
      <dsp:txXfrm>
        <a:off x="486141" y="44902"/>
        <a:ext cx="6414012" cy="452844"/>
      </dsp:txXfrm>
    </dsp:sp>
    <dsp:sp modelId="{F542F6B2-31DB-45AE-B6EA-21A56B52AC08}">
      <dsp:nvSpPr>
        <dsp:cNvPr id="0" name=""/>
        <dsp:cNvSpPr/>
      </dsp:nvSpPr>
      <dsp:spPr>
        <a:xfrm>
          <a:off x="0" y="1042444"/>
          <a:ext cx="923286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24DABE-7E85-48EC-9FEF-5A6C54E82A44}">
      <dsp:nvSpPr>
        <dsp:cNvPr id="0" name=""/>
        <dsp:cNvSpPr/>
      </dsp:nvSpPr>
      <dsp:spPr>
        <a:xfrm>
          <a:off x="461643" y="791524"/>
          <a:ext cx="6463008" cy="50184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244286" tIns="0" rIns="24428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/>
            <a:t>GÉNÉRER DU PNB POUR L’AGENCE   </a:t>
          </a:r>
        </a:p>
      </dsp:txBody>
      <dsp:txXfrm>
        <a:off x="486141" y="816022"/>
        <a:ext cx="6414012" cy="452844"/>
      </dsp:txXfrm>
    </dsp:sp>
    <dsp:sp modelId="{BB3D31F7-D41D-4859-8D7C-C74151C16C0B}">
      <dsp:nvSpPr>
        <dsp:cNvPr id="0" name=""/>
        <dsp:cNvSpPr/>
      </dsp:nvSpPr>
      <dsp:spPr>
        <a:xfrm>
          <a:off x="0" y="1813564"/>
          <a:ext cx="9232869" cy="428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09F119F1-1A81-4E68-9DE7-B7234F7D5E99}">
      <dsp:nvSpPr>
        <dsp:cNvPr id="0" name=""/>
        <dsp:cNvSpPr/>
      </dsp:nvSpPr>
      <dsp:spPr>
        <a:xfrm>
          <a:off x="461643" y="1562644"/>
          <a:ext cx="6463008" cy="501840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244286" tIns="0" rIns="244286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/>
            <a:t>SATISFACTION CLIENT / SEGMENTATION / CONQUÊTE (FIDÉLISATION)</a:t>
          </a:r>
        </a:p>
      </dsp:txBody>
      <dsp:txXfrm>
        <a:off x="486141" y="1587142"/>
        <a:ext cx="6414012" cy="452844"/>
      </dsp:txXfrm>
    </dsp:sp>
    <dsp:sp modelId="{047F6CB9-D7AD-45CC-B6D7-153D919A39D0}">
      <dsp:nvSpPr>
        <dsp:cNvPr id="0" name=""/>
        <dsp:cNvSpPr/>
      </dsp:nvSpPr>
      <dsp:spPr>
        <a:xfrm>
          <a:off x="0" y="2584685"/>
          <a:ext cx="9232869" cy="428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9BEFCD49-24D3-4D54-B64F-90011FFC7C6F}">
      <dsp:nvSpPr>
        <dsp:cNvPr id="0" name=""/>
        <dsp:cNvSpPr/>
      </dsp:nvSpPr>
      <dsp:spPr>
        <a:xfrm>
          <a:off x="461643" y="2333765"/>
          <a:ext cx="6463008" cy="501840"/>
        </a:xfrm>
        <a:prstGeom prst="roundRect">
          <a:avLst/>
        </a:prstGeom>
        <a:solidFill>
          <a:schemeClr val="accent3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244286" tIns="0" rIns="244286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/>
            <a:t>PROPOSITION D’OFFRE DE CRÉDIT /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/>
            <a:t>ASSURANCE HABITATION </a:t>
          </a:r>
        </a:p>
      </dsp:txBody>
      <dsp:txXfrm>
        <a:off x="486141" y="2358263"/>
        <a:ext cx="6414012" cy="452844"/>
      </dsp:txXfrm>
    </dsp:sp>
    <dsp:sp modelId="{EE7E9777-5F2B-40AD-AE8F-7FF61415605D}">
      <dsp:nvSpPr>
        <dsp:cNvPr id="0" name=""/>
        <dsp:cNvSpPr/>
      </dsp:nvSpPr>
      <dsp:spPr>
        <a:xfrm>
          <a:off x="0" y="3355805"/>
          <a:ext cx="9232869" cy="428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</dsp:sp>
    <dsp:sp modelId="{D42F2946-029C-4F48-B8BD-CA69D30C308C}">
      <dsp:nvSpPr>
        <dsp:cNvPr id="0" name=""/>
        <dsp:cNvSpPr/>
      </dsp:nvSpPr>
      <dsp:spPr>
        <a:xfrm>
          <a:off x="461643" y="3104885"/>
          <a:ext cx="6463008" cy="501840"/>
        </a:xfrm>
        <a:prstGeom prst="roundRect">
          <a:avLst/>
        </a:prstGeom>
        <a:solidFill>
          <a:schemeClr val="dk1"/>
        </a:solidFill>
        <a:ln w="12700" cap="flat" cmpd="sng" algn="ctr">
          <a:solidFill>
            <a:schemeClr val="dk1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244286" tIns="0" rIns="244286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fr-FR" sz="1000" b="1" kern="1200" dirty="0"/>
            <a:t>DIFFÉRENCIER DE LA CONCURRENCE  &amp;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fr-FR" sz="1000" b="1" kern="1200" dirty="0"/>
            <a:t>DE VALORISER LA RELATION AVEC MES </a:t>
          </a:r>
          <a:r>
            <a:rPr lang="fr-FR" altLang="fr-FR" sz="1100" b="1" kern="1200" dirty="0"/>
            <a:t>CLIENTS</a:t>
          </a:r>
          <a:endParaRPr lang="fr-FR" sz="1100" b="1" kern="1200" dirty="0"/>
        </a:p>
      </dsp:txBody>
      <dsp:txXfrm>
        <a:off x="486141" y="3129383"/>
        <a:ext cx="6414012" cy="452844"/>
      </dsp:txXfrm>
    </dsp:sp>
    <dsp:sp modelId="{FD7F7E5D-CCD8-4059-849C-6651630A6078}">
      <dsp:nvSpPr>
        <dsp:cNvPr id="0" name=""/>
        <dsp:cNvSpPr/>
      </dsp:nvSpPr>
      <dsp:spPr>
        <a:xfrm>
          <a:off x="0" y="4126925"/>
          <a:ext cx="923286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587771-6EA6-44EF-B191-7A67900D56C3}">
      <dsp:nvSpPr>
        <dsp:cNvPr id="0" name=""/>
        <dsp:cNvSpPr/>
      </dsp:nvSpPr>
      <dsp:spPr>
        <a:xfrm>
          <a:off x="461643" y="3876005"/>
          <a:ext cx="6463008" cy="50184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accent1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44286" tIns="0" rIns="244286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fr-FR" sz="1200" b="1" kern="1200" dirty="0"/>
            <a:t>PERMET DE BANCARISER LES CLIENTS </a:t>
          </a:r>
          <a:endParaRPr lang="fr-FR" sz="1200" b="1" kern="1200" dirty="0"/>
        </a:p>
      </dsp:txBody>
      <dsp:txXfrm>
        <a:off x="486141" y="3900503"/>
        <a:ext cx="6414012" cy="4528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0261B-DE19-48FB-9B63-327301DA0B49}">
      <dsp:nvSpPr>
        <dsp:cNvPr id="0" name=""/>
        <dsp:cNvSpPr/>
      </dsp:nvSpPr>
      <dsp:spPr>
        <a:xfrm>
          <a:off x="0" y="0"/>
          <a:ext cx="8003128" cy="2784477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kern="1200" dirty="0"/>
        </a:p>
      </dsp:txBody>
      <dsp:txXfrm>
        <a:off x="81555" y="81555"/>
        <a:ext cx="7840018" cy="2621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9550A-62BF-4DB5-B715-71BF4F0DAE18}" type="datetimeFigureOut">
              <a:rPr lang="fr-FR" smtClean="0"/>
              <a:t>27/01/2021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B3829-8528-450C-BC82-A18616DB62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93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 projet accession c’est quoi ?: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Une offre complémentaire pour </a:t>
            </a:r>
            <a:r>
              <a:rPr lang="fr-F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iSelection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pour des clients en recherche de biens en résidence principale ou hors dispositif fiscal pour un usage personnel.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Quels seront les biens proposés et comment les trouver ?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Une plateforme dédiée aux offres en accession est développée pour accéder au catalogue des produits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Ce catalogue est alimenté par le stock des produits de promoteurs nationaux et régionaux sélectionnés par </a:t>
            </a:r>
            <a:r>
              <a:rPr lang="fr-F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iSelection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 commence quand ?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Une phase test est lancée mi septembre jusque fin décembre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3 régions test : IDF, Languedoc, Nantes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Qui sera impliqué ?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Sur les 3 régions test, 3 modes d’organisation commerciale testés :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 RS double casquette investisseur et accession (Languedoc)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Les RS détectent le besoin et animent l’offre en agence bancaire pour fournir le contact commercial à un référent accession (IDF)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 commercial dédié se charge de l’ensemble des actions liées à l’accession (Nantes)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49580"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Cette phase test déterminera le modèle final en fonction du retour d’expérience du terrain 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Quel est le modèle économique ?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La rémunération initiale en stock picking est inférieure à celle négociée sur le stock investisseur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Mais le panier moyen est sensiblement supérieur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Le modèle de rémunération commercial sera adapté en 2021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Quel enjeu stratégique ?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Répondre à l’ensemble des besoins immobiliers de nos clients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 Accompagner nos partenaires prescripteurs bancaires dans la réalisation des projets de leurs clients (capter de nouveaux clients et les conserver)</a:t>
            </a:r>
          </a:p>
          <a:p>
            <a:pPr>
              <a:spcAft>
                <a:spcPts val="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F2765C-78E2-4C6D-A9AC-9EECEFDC80F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21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ELECTION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19088" y="328612"/>
            <a:ext cx="11553825" cy="6200775"/>
          </a:xfrm>
          <a:prstGeom prst="rect">
            <a:avLst/>
          </a:prstGeom>
          <a:noFill/>
          <a:ln w="12700">
            <a:solidFill>
              <a:srgbClr val="798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645650" y="2724150"/>
            <a:ext cx="2546350" cy="1422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6700" y="2963008"/>
            <a:ext cx="4038600" cy="931984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9826623" y="2931563"/>
            <a:ext cx="1939927" cy="246221"/>
          </a:xfrm>
        </p:spPr>
        <p:txBody>
          <a:bodyPr anchor="ctr">
            <a:spAutoFit/>
          </a:bodyPr>
          <a:lstStyle>
            <a:lvl1pPr marL="0" indent="0">
              <a:buNone/>
              <a:defRPr sz="1000" b="1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Prénom Nom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575" y="2162175"/>
            <a:ext cx="1765300" cy="479425"/>
          </a:xfrm>
        </p:spPr>
        <p:txBody>
          <a:bodyPr anchor="b">
            <a:normAutofit/>
          </a:bodyPr>
          <a:lstStyle>
            <a:lvl1pPr algn="l">
              <a:defRPr sz="1400" b="1">
                <a:solidFill>
                  <a:schemeClr val="accent1"/>
                </a:solidFill>
                <a:latin typeface="Soho Gothic Pro" panose="020B0503030504020204" pitchFamily="34" charset="0"/>
              </a:defRPr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826623" y="3084513"/>
            <a:ext cx="1939927" cy="230832"/>
          </a:xfrm>
        </p:spPr>
        <p:txBody>
          <a:bodyPr anchor="ctr">
            <a:spAutoFit/>
          </a:bodyPr>
          <a:lstStyle>
            <a:lvl1pPr marL="0" indent="0">
              <a:buNone/>
              <a:defRPr sz="9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Fonction 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9826623" y="3300988"/>
            <a:ext cx="1939927" cy="507831"/>
          </a:xfrm>
        </p:spPr>
        <p:txBody>
          <a:bodyPr wrap="square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Tel. </a:t>
            </a:r>
          </a:p>
          <a:p>
            <a:pPr lvl="0"/>
            <a:r>
              <a:rPr lang="fr-FR" noProof="0" dirty="0"/>
              <a:t>Email</a:t>
            </a:r>
          </a:p>
          <a:p>
            <a:pPr lvl="0"/>
            <a:r>
              <a:rPr lang="fr-FR" noProof="0" dirty="0"/>
              <a:t>Adresse</a:t>
            </a:r>
          </a:p>
        </p:txBody>
      </p:sp>
    </p:spTree>
    <p:extLst>
      <p:ext uri="{BB962C8B-B14F-4D97-AF65-F5344CB8AC3E}">
        <p14:creationId xmlns:p14="http://schemas.microsoft.com/office/powerpoint/2010/main" val="348502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ELECTION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319088" y="328612"/>
            <a:ext cx="11553825" cy="6200775"/>
          </a:xfrm>
          <a:prstGeom prst="rect">
            <a:avLst/>
          </a:prstGeom>
          <a:noFill/>
          <a:ln w="12700">
            <a:solidFill>
              <a:srgbClr val="798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-1" y="1684020"/>
            <a:ext cx="3324225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161925" y="6153150"/>
            <a:ext cx="1476375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493" y="2722154"/>
            <a:ext cx="10515600" cy="2852737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500" b="1"/>
            </a:lvl1pPr>
          </a:lstStyle>
          <a:p>
            <a:pPr lvl="0"/>
            <a:r>
              <a:rPr lang="fr-FR" noProof="0" dirty="0"/>
              <a:t>Titre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493" y="2236008"/>
            <a:ext cx="4450987" cy="3231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5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Sous titre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90" y="6230898"/>
            <a:ext cx="1269322" cy="292920"/>
          </a:xfrm>
          <a:prstGeom prst="rect">
            <a:avLst/>
          </a:prstGeom>
        </p:spPr>
      </p:pic>
      <p:sp>
        <p:nvSpPr>
          <p:cNvPr id="25" name="Picture Placeholder 24"/>
          <p:cNvSpPr>
            <a:spLocks noGrp="1"/>
          </p:cNvSpPr>
          <p:nvPr>
            <p:ph type="pic" sz="quarter" idx="11"/>
          </p:nvPr>
        </p:nvSpPr>
        <p:spPr>
          <a:xfrm>
            <a:off x="5229225" y="328612"/>
            <a:ext cx="6643688" cy="6200775"/>
          </a:xfrm>
          <a:custGeom>
            <a:avLst/>
            <a:gdLst>
              <a:gd name="connsiteX0" fmla="*/ 1114425 w 6643688"/>
              <a:gd name="connsiteY0" fmla="*/ 0 h 6200775"/>
              <a:gd name="connsiteX1" fmla="*/ 6643688 w 6643688"/>
              <a:gd name="connsiteY1" fmla="*/ 0 h 6200775"/>
              <a:gd name="connsiteX2" fmla="*/ 6643688 w 6643688"/>
              <a:gd name="connsiteY2" fmla="*/ 6200775 h 6200775"/>
              <a:gd name="connsiteX3" fmla="*/ 0 w 6643688"/>
              <a:gd name="connsiteY3" fmla="*/ 6200775 h 620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3688" h="6200775">
                <a:moveTo>
                  <a:pt x="1114425" y="0"/>
                </a:moveTo>
                <a:lnTo>
                  <a:pt x="6643688" y="0"/>
                </a:lnTo>
                <a:lnTo>
                  <a:pt x="6643688" y="6200775"/>
                </a:lnTo>
                <a:lnTo>
                  <a:pt x="0" y="620077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913493" y="1779113"/>
            <a:ext cx="2408827" cy="3231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408565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97031" y="200241"/>
            <a:ext cx="568682" cy="276999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11320463" y="6369844"/>
            <a:ext cx="650079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49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SELECTION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>
          <a:xfrm>
            <a:off x="9804131" y="6369844"/>
            <a:ext cx="870431" cy="246221"/>
          </a:xfr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424F5F">
                    <a:tint val="75000"/>
                  </a:srgbClr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11320463" y="6369844"/>
            <a:ext cx="650079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90C5E-E807-4A3A-94A8-129380A5D0C0}"/>
              </a:ext>
            </a:extLst>
          </p:cNvPr>
          <p:cNvSpPr/>
          <p:nvPr userDrawn="1"/>
        </p:nvSpPr>
        <p:spPr>
          <a:xfrm>
            <a:off x="-1" y="1684020"/>
            <a:ext cx="3324225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79E741A-73C8-4A2E-A685-F915D9DBF35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13493" y="1779113"/>
            <a:ext cx="2408827" cy="3231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95107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Titre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97031" y="200241"/>
            <a:ext cx="568682" cy="276999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0" y="978194"/>
            <a:ext cx="10515600" cy="806155"/>
          </a:xfrm>
          <a:noFill/>
        </p:spPr>
        <p:txBody>
          <a:bodyPr bIns="144000" anchor="b">
            <a:noAutofit/>
          </a:bodyPr>
          <a:lstStyle>
            <a:lvl1pPr>
              <a:spcAft>
                <a:spcPts val="0"/>
              </a:spcAf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11320463" y="6369844"/>
            <a:ext cx="650079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3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03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007223" y="1111544"/>
            <a:ext cx="4632327" cy="4944138"/>
          </a:xfrm>
        </p:spPr>
        <p:txBody>
          <a:bodyPr anchor="ctr"/>
          <a:lstStyle>
            <a:lvl1pPr marL="285750" indent="-285750">
              <a:buSzPct val="170000"/>
              <a:buFontTx/>
              <a:buBlip>
                <a:blip r:embed="rId2"/>
              </a:buBlip>
              <a:defRPr/>
            </a:lvl1pPr>
            <a:lvl2pPr marL="285750" indent="0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rot="16200000">
            <a:off x="3728109" y="3428999"/>
            <a:ext cx="6857143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0" y="1111544"/>
            <a:ext cx="5444415" cy="806155"/>
          </a:xfrm>
          <a:noFill/>
        </p:spPr>
        <p:txBody>
          <a:bodyPr bIns="144000" anchor="b">
            <a:noAutofit/>
          </a:bodyPr>
          <a:lstStyle>
            <a:lvl1pPr>
              <a:spcAft>
                <a:spcPts val="0"/>
              </a:spcAft>
              <a:tabLst>
                <a:tab pos="0" algn="l"/>
              </a:tabLs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11320463" y="6369844"/>
            <a:ext cx="650079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6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136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Détail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08760" y="2404800"/>
            <a:ext cx="10515600" cy="3567375"/>
          </a:xfrm>
        </p:spPr>
        <p:txBody>
          <a:bodyPr/>
          <a:lstStyle/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0" y="1483019"/>
            <a:ext cx="10515600" cy="806155"/>
          </a:xfrm>
          <a:noFill/>
        </p:spPr>
        <p:txBody>
          <a:bodyPr bIns="144000" anchor="b">
            <a:noAutofit/>
          </a:bodyPr>
          <a:lstStyle>
            <a:lvl1pPr>
              <a:spcAft>
                <a:spcPts val="0"/>
              </a:spcAf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9" name="Freeform 5"/>
          <p:cNvSpPr>
            <a:spLocks/>
          </p:cNvSpPr>
          <p:nvPr userDrawn="1"/>
        </p:nvSpPr>
        <p:spPr bwMode="auto">
          <a:xfrm>
            <a:off x="1013469" y="1145381"/>
            <a:ext cx="154288" cy="233362"/>
          </a:xfrm>
          <a:custGeom>
            <a:avLst/>
            <a:gdLst>
              <a:gd name="T0" fmla="*/ 1799 w 1799"/>
              <a:gd name="T1" fmla="*/ 804 h 2721"/>
              <a:gd name="T2" fmla="*/ 1799 w 1799"/>
              <a:gd name="T3" fmla="*/ 2721 h 2721"/>
              <a:gd name="T4" fmla="*/ 0 w 1799"/>
              <a:gd name="T5" fmla="*/ 1918 h 2721"/>
              <a:gd name="T6" fmla="*/ 0 w 1799"/>
              <a:gd name="T7" fmla="*/ 0 h 2721"/>
              <a:gd name="T8" fmla="*/ 1799 w 1799"/>
              <a:gd name="T9" fmla="*/ 804 h 2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99" h="2721">
                <a:moveTo>
                  <a:pt x="1799" y="804"/>
                </a:moveTo>
                <a:lnTo>
                  <a:pt x="1799" y="2721"/>
                </a:lnTo>
                <a:lnTo>
                  <a:pt x="0" y="1918"/>
                </a:lnTo>
                <a:lnTo>
                  <a:pt x="0" y="0"/>
                </a:lnTo>
                <a:lnTo>
                  <a:pt x="1799" y="804"/>
                </a:lnTo>
                <a:close/>
              </a:path>
            </a:pathLst>
          </a:custGeom>
          <a:solidFill>
            <a:srgbClr val="D2977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130761" y="1272307"/>
            <a:ext cx="11061239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11320463" y="6369844"/>
            <a:ext cx="650079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7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535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1" y="962688"/>
            <a:ext cx="5002942" cy="806155"/>
          </a:xfrm>
          <a:noFill/>
        </p:spPr>
        <p:txBody>
          <a:bodyPr bIns="144000" anchor="t">
            <a:noAutofit/>
          </a:bodyPr>
          <a:lstStyle>
            <a:lvl1pPr>
              <a:spcAft>
                <a:spcPts val="0"/>
              </a:spcAft>
              <a:tabLst>
                <a:tab pos="0" algn="l"/>
              </a:tabLs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908760" y="1880925"/>
            <a:ext cx="5002942" cy="4351338"/>
          </a:xfrm>
        </p:spPr>
        <p:txBody>
          <a:bodyPr/>
          <a:lstStyle/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214408" y="962688"/>
            <a:ext cx="5002942" cy="806155"/>
          </a:xfrm>
          <a:noFill/>
        </p:spPr>
        <p:txBody>
          <a:bodyPr bIns="144000" anchor="t">
            <a:noAutofit/>
          </a:bodyPr>
          <a:lstStyle>
            <a:lvl1pPr>
              <a:spcAft>
                <a:spcPts val="0"/>
              </a:spcAft>
              <a:tabLst>
                <a:tab pos="0" algn="l"/>
              </a:tabLs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4407" y="1880925"/>
            <a:ext cx="5002942" cy="4351338"/>
          </a:xfrm>
        </p:spPr>
        <p:txBody>
          <a:bodyPr/>
          <a:lstStyle/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5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320463" y="6369844"/>
            <a:ext cx="650079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7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400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Zones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0" y="962688"/>
            <a:ext cx="10329853" cy="806155"/>
          </a:xfrm>
          <a:noFill/>
        </p:spPr>
        <p:txBody>
          <a:bodyPr bIns="144000" anchor="t">
            <a:noAutofit/>
          </a:bodyPr>
          <a:lstStyle>
            <a:lvl1pPr>
              <a:spcAft>
                <a:spcPts val="0"/>
              </a:spcAft>
              <a:tabLst>
                <a:tab pos="0" algn="l"/>
              </a:tabLs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908760" y="1880925"/>
            <a:ext cx="5002942" cy="4351338"/>
          </a:xfrm>
        </p:spPr>
        <p:txBody>
          <a:bodyPr/>
          <a:lstStyle/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4407" y="1880925"/>
            <a:ext cx="5002942" cy="4351338"/>
          </a:xfrm>
        </p:spPr>
        <p:txBody>
          <a:bodyPr/>
          <a:lstStyle/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>
          <a:xfrm>
            <a:off x="11320463" y="6369844"/>
            <a:ext cx="650079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6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81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ELECTION_Couverture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319088" y="328612"/>
            <a:ext cx="11553825" cy="6200775"/>
          </a:xfrm>
          <a:prstGeom prst="rect">
            <a:avLst/>
          </a:prstGeom>
          <a:noFill/>
          <a:ln w="12700">
            <a:solidFill>
              <a:srgbClr val="798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-1" y="1684020"/>
            <a:ext cx="3324225" cy="495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161925" y="6153150"/>
            <a:ext cx="1476375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493" y="2722154"/>
            <a:ext cx="10515600" cy="2852737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500" b="1"/>
            </a:lvl1pPr>
          </a:lstStyle>
          <a:p>
            <a:r>
              <a:rPr lang="fr-FR" dirty="0"/>
              <a:t>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493" y="2236008"/>
            <a:ext cx="4450987" cy="3231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5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Sous titre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90" y="6230898"/>
            <a:ext cx="1269322" cy="292920"/>
          </a:xfrm>
          <a:prstGeom prst="rect">
            <a:avLst/>
          </a:prstGeom>
        </p:spPr>
      </p:pic>
      <p:sp>
        <p:nvSpPr>
          <p:cNvPr id="25" name="Picture Placeholder 24"/>
          <p:cNvSpPr>
            <a:spLocks noGrp="1"/>
          </p:cNvSpPr>
          <p:nvPr>
            <p:ph type="pic" sz="quarter" idx="11"/>
          </p:nvPr>
        </p:nvSpPr>
        <p:spPr>
          <a:xfrm>
            <a:off x="5229225" y="328612"/>
            <a:ext cx="6643688" cy="6200775"/>
          </a:xfrm>
          <a:custGeom>
            <a:avLst/>
            <a:gdLst>
              <a:gd name="connsiteX0" fmla="*/ 1114425 w 6643688"/>
              <a:gd name="connsiteY0" fmla="*/ 0 h 6200775"/>
              <a:gd name="connsiteX1" fmla="*/ 6643688 w 6643688"/>
              <a:gd name="connsiteY1" fmla="*/ 0 h 6200775"/>
              <a:gd name="connsiteX2" fmla="*/ 6643688 w 6643688"/>
              <a:gd name="connsiteY2" fmla="*/ 6200775 h 6200775"/>
              <a:gd name="connsiteX3" fmla="*/ 0 w 6643688"/>
              <a:gd name="connsiteY3" fmla="*/ 6200775 h 620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3688" h="6200775">
                <a:moveTo>
                  <a:pt x="1114425" y="0"/>
                </a:moveTo>
                <a:lnTo>
                  <a:pt x="6643688" y="0"/>
                </a:lnTo>
                <a:lnTo>
                  <a:pt x="6643688" y="6200775"/>
                </a:lnTo>
                <a:lnTo>
                  <a:pt x="0" y="620077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913493" y="1779113"/>
            <a:ext cx="2408827" cy="3231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803266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Titre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97031" y="200241"/>
            <a:ext cx="568682" cy="276999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11320463" y="6369844"/>
            <a:ext cx="650079" cy="2462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1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269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Titre_texte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97031" y="200241"/>
            <a:ext cx="568682" cy="276999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 marL="177800" indent="-177800">
              <a:buFontTx/>
              <a:buBlip>
                <a:blip r:embed="rId2"/>
              </a:buBlip>
              <a:defRPr/>
            </a:lvl2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0" y="978194"/>
            <a:ext cx="10515600" cy="806155"/>
          </a:xfrm>
          <a:noFill/>
        </p:spPr>
        <p:txBody>
          <a:bodyPr bIns="144000" anchor="b">
            <a:noAutofit/>
          </a:bodyPr>
          <a:lstStyle>
            <a:lvl1pPr>
              <a:spcAft>
                <a:spcPts val="0"/>
              </a:spcAf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11320463" y="6369844"/>
            <a:ext cx="650079" cy="2462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789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Timeline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007223" y="1111544"/>
            <a:ext cx="4632327" cy="4944138"/>
          </a:xfrm>
        </p:spPr>
        <p:txBody>
          <a:bodyPr anchor="ctr"/>
          <a:lstStyle>
            <a:lvl1pPr marL="285750" indent="-285750">
              <a:buSzPct val="170000"/>
              <a:buFontTx/>
              <a:buBlip>
                <a:blip r:embed="rId2"/>
              </a:buBlip>
              <a:defRPr>
                <a:solidFill>
                  <a:schemeClr val="accent1"/>
                </a:solidFill>
              </a:defRPr>
            </a:lvl1pPr>
            <a:lvl2pPr marL="285750" indent="0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rot="16200000">
            <a:off x="3728109" y="3428999"/>
            <a:ext cx="6857143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0" y="1111544"/>
            <a:ext cx="5444415" cy="806155"/>
          </a:xfrm>
          <a:noFill/>
        </p:spPr>
        <p:txBody>
          <a:bodyPr bIns="144000" anchor="b">
            <a:noAutofit/>
          </a:bodyPr>
          <a:lstStyle>
            <a:lvl1pPr>
              <a:spcAft>
                <a:spcPts val="0"/>
              </a:spcAft>
              <a:tabLst>
                <a:tab pos="0" algn="l"/>
              </a:tabLs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11320463" y="6369844"/>
            <a:ext cx="650079" cy="2462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6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815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Timeline_détail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08760" y="2404800"/>
            <a:ext cx="10515600" cy="35673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 marL="177800" indent="-177800">
              <a:buFontTx/>
              <a:buBlip>
                <a:blip r:embed="rId2"/>
              </a:buBlip>
              <a:defRPr/>
            </a:lvl2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0" y="1483019"/>
            <a:ext cx="10515600" cy="806155"/>
          </a:xfrm>
          <a:noFill/>
        </p:spPr>
        <p:txBody>
          <a:bodyPr bIns="144000" anchor="b">
            <a:noAutofit/>
          </a:bodyPr>
          <a:lstStyle>
            <a:lvl1pPr>
              <a:spcAft>
                <a:spcPts val="0"/>
              </a:spcAf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9" name="Freeform 5"/>
          <p:cNvSpPr>
            <a:spLocks/>
          </p:cNvSpPr>
          <p:nvPr userDrawn="1"/>
        </p:nvSpPr>
        <p:spPr bwMode="auto">
          <a:xfrm>
            <a:off x="1013469" y="1145381"/>
            <a:ext cx="154288" cy="233362"/>
          </a:xfrm>
          <a:custGeom>
            <a:avLst/>
            <a:gdLst>
              <a:gd name="T0" fmla="*/ 1799 w 1799"/>
              <a:gd name="T1" fmla="*/ 804 h 2721"/>
              <a:gd name="T2" fmla="*/ 1799 w 1799"/>
              <a:gd name="T3" fmla="*/ 2721 h 2721"/>
              <a:gd name="T4" fmla="*/ 0 w 1799"/>
              <a:gd name="T5" fmla="*/ 1918 h 2721"/>
              <a:gd name="T6" fmla="*/ 0 w 1799"/>
              <a:gd name="T7" fmla="*/ 0 h 2721"/>
              <a:gd name="T8" fmla="*/ 1799 w 1799"/>
              <a:gd name="T9" fmla="*/ 804 h 2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99" h="2721">
                <a:moveTo>
                  <a:pt x="1799" y="804"/>
                </a:moveTo>
                <a:lnTo>
                  <a:pt x="1799" y="2721"/>
                </a:lnTo>
                <a:lnTo>
                  <a:pt x="0" y="1918"/>
                </a:lnTo>
                <a:lnTo>
                  <a:pt x="0" y="0"/>
                </a:lnTo>
                <a:lnTo>
                  <a:pt x="1799" y="8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130761" y="1272307"/>
            <a:ext cx="11061239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11320463" y="6369844"/>
            <a:ext cx="650079" cy="2462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537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Colonnes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1" y="962688"/>
            <a:ext cx="5002942" cy="806155"/>
          </a:xfrm>
          <a:noFill/>
        </p:spPr>
        <p:txBody>
          <a:bodyPr bIns="144000" anchor="t">
            <a:noAutofit/>
          </a:bodyPr>
          <a:lstStyle>
            <a:lvl1pPr>
              <a:spcAft>
                <a:spcPts val="0"/>
              </a:spcAft>
              <a:tabLst>
                <a:tab pos="0" algn="l"/>
              </a:tabLs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908760" y="1880925"/>
            <a:ext cx="5002942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 marL="177800" indent="-177800">
              <a:buFontTx/>
              <a:buBlip>
                <a:blip r:embed="rId2"/>
              </a:buBlip>
              <a:defRPr/>
            </a:lvl2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214408" y="962688"/>
            <a:ext cx="5002942" cy="806155"/>
          </a:xfrm>
          <a:noFill/>
        </p:spPr>
        <p:txBody>
          <a:bodyPr bIns="144000" anchor="t">
            <a:noAutofit/>
          </a:bodyPr>
          <a:lstStyle>
            <a:lvl1pPr>
              <a:spcAft>
                <a:spcPts val="0"/>
              </a:spcAft>
              <a:tabLst>
                <a:tab pos="0" algn="l"/>
              </a:tabLs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4407" y="1880925"/>
            <a:ext cx="5002942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 marL="177800" indent="-177800">
              <a:buFontTx/>
              <a:buBlip>
                <a:blip r:embed="rId2"/>
              </a:buBlip>
              <a:defRPr/>
            </a:lvl2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5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320463" y="6369844"/>
            <a:ext cx="650079" cy="2462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545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ELECTION_Zones_Texte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 userDrawn="1"/>
        </p:nvSpPr>
        <p:spPr bwMode="auto">
          <a:xfrm>
            <a:off x="0" y="393"/>
            <a:ext cx="1210428" cy="1189884"/>
          </a:xfrm>
          <a:custGeom>
            <a:avLst/>
            <a:gdLst>
              <a:gd name="T0" fmla="*/ 0 w 1473"/>
              <a:gd name="T1" fmla="*/ 0 h 1448"/>
              <a:gd name="T2" fmla="*/ 0 w 1473"/>
              <a:gd name="T3" fmla="*/ 1448 h 1448"/>
              <a:gd name="T4" fmla="*/ 1473 w 1473"/>
              <a:gd name="T5" fmla="*/ 771 h 1448"/>
              <a:gd name="T6" fmla="*/ 1473 w 1473"/>
              <a:gd name="T7" fmla="*/ 0 h 1448"/>
              <a:gd name="T8" fmla="*/ 0 w 1473"/>
              <a:gd name="T9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3" h="1448">
                <a:moveTo>
                  <a:pt x="0" y="0"/>
                </a:moveTo>
                <a:lnTo>
                  <a:pt x="0" y="1448"/>
                </a:lnTo>
                <a:lnTo>
                  <a:pt x="1473" y="771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24F5F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08760" y="962688"/>
            <a:ext cx="10329853" cy="806155"/>
          </a:xfrm>
          <a:noFill/>
        </p:spPr>
        <p:txBody>
          <a:bodyPr bIns="144000" anchor="t">
            <a:noAutofit/>
          </a:bodyPr>
          <a:lstStyle>
            <a:lvl1pPr>
              <a:spcAft>
                <a:spcPts val="0"/>
              </a:spcAft>
              <a:tabLst>
                <a:tab pos="0" algn="l"/>
              </a:tabLst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Sur 2 lignes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908760" y="1880925"/>
            <a:ext cx="5002942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 marL="177800" indent="-177800">
              <a:buFontTx/>
              <a:buBlip>
                <a:blip r:embed="rId2"/>
              </a:buBlip>
              <a:defRPr/>
            </a:lvl2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4407" y="1880925"/>
            <a:ext cx="5002942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 marL="177800" indent="-177800">
              <a:buFontTx/>
              <a:buBlip>
                <a:blip r:embed="rId2"/>
              </a:buBlip>
              <a:defRPr/>
            </a:lvl2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1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147084" y="88900"/>
            <a:ext cx="9144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9513244" y="6369844"/>
            <a:ext cx="1609415" cy="24622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5"/>
          </p:nvPr>
        </p:nvSpPr>
        <p:spPr>
          <a:xfrm>
            <a:off x="11320463" y="6369844"/>
            <a:ext cx="650079" cy="2462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7" name="Slide Number Placeholder 4"/>
          <p:cNvSpPr txBox="1">
            <a:spLocks/>
          </p:cNvSpPr>
          <p:nvPr userDrawn="1"/>
        </p:nvSpPr>
        <p:spPr>
          <a:xfrm>
            <a:off x="11163618" y="6369844"/>
            <a:ext cx="11588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Arial" panose="020B0604020202020204" pitchFamily="34" charset="0"/>
              </a:rPr>
              <a:t>– 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736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ELECTION_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19088" y="328612"/>
            <a:ext cx="11553825" cy="6200775"/>
          </a:xfrm>
          <a:prstGeom prst="rect">
            <a:avLst/>
          </a:prstGeom>
          <a:noFill/>
          <a:ln w="12700">
            <a:solidFill>
              <a:srgbClr val="798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645650" y="2724150"/>
            <a:ext cx="2546350" cy="1422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6105" y="4563032"/>
            <a:ext cx="1844945" cy="425756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9826623" y="2931563"/>
            <a:ext cx="1939927" cy="246221"/>
          </a:xfrm>
        </p:spPr>
        <p:txBody>
          <a:bodyPr anchor="ctr">
            <a:spAutoFit/>
          </a:bodyPr>
          <a:lstStyle>
            <a:lvl1pPr marL="0" indent="0">
              <a:buNone/>
              <a:defRPr sz="1000" b="1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Prénom Nom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575" y="2162175"/>
            <a:ext cx="1765300" cy="479425"/>
          </a:xfrm>
        </p:spPr>
        <p:txBody>
          <a:bodyPr anchor="b">
            <a:normAutofit/>
          </a:bodyPr>
          <a:lstStyle>
            <a:lvl1pPr algn="l">
              <a:defRPr sz="1400" b="1">
                <a:solidFill>
                  <a:schemeClr val="accent1"/>
                </a:solidFill>
                <a:latin typeface="Soho Gothic Pro" panose="020B0503030504020204" pitchFamily="34" charset="0"/>
              </a:defRPr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9826623" y="3084513"/>
            <a:ext cx="1939927" cy="230832"/>
          </a:xfrm>
        </p:spPr>
        <p:txBody>
          <a:bodyPr anchor="ctr">
            <a:spAutoFit/>
          </a:bodyPr>
          <a:lstStyle>
            <a:lvl1pPr marL="0" indent="0">
              <a:buNone/>
              <a:defRPr sz="9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Fonction 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9826623" y="3300988"/>
            <a:ext cx="1939927" cy="507831"/>
          </a:xfrm>
        </p:spPr>
        <p:txBody>
          <a:bodyPr wrap="square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Tel. </a:t>
            </a:r>
          </a:p>
          <a:p>
            <a:pPr lvl="0"/>
            <a:r>
              <a:rPr lang="fr-FR" noProof="0" dirty="0"/>
              <a:t>Email</a:t>
            </a:r>
          </a:p>
          <a:p>
            <a:pPr lvl="0"/>
            <a:r>
              <a:rPr lang="fr-FR" noProof="0" dirty="0"/>
              <a:t>Adresse</a:t>
            </a:r>
          </a:p>
        </p:txBody>
      </p:sp>
    </p:spTree>
    <p:extLst>
      <p:ext uri="{BB962C8B-B14F-4D97-AF65-F5344CB8AC3E}">
        <p14:creationId xmlns:p14="http://schemas.microsoft.com/office/powerpoint/2010/main" val="3409869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122595" y="6369844"/>
            <a:ext cx="64" cy="246221"/>
          </a:xfrm>
        </p:spPr>
        <p:txBody>
          <a:bodyPr/>
          <a:lstStyle/>
          <a:p>
            <a:r>
              <a:rPr lang="en-US"/>
              <a:t>Immobilier Patrimonial en BPCE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E991-E8B1-4DE9-BFA0-10484DF5345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95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 dirty="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 dirty="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 dirty="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 dirty="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429000"/>
            <a:ext cx="8627757" cy="144278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  <p:pic>
        <p:nvPicPr>
          <p:cNvPr id="11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635" y="6426043"/>
            <a:ext cx="1293275" cy="29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26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656" b="7672"/>
          <a:stretch/>
        </p:blipFill>
        <p:spPr>
          <a:xfrm>
            <a:off x="8360550" y="1466955"/>
            <a:ext cx="3828492" cy="540436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319088" y="328612"/>
            <a:ext cx="11553825" cy="6200775"/>
          </a:xfrm>
          <a:prstGeom prst="rect">
            <a:avLst/>
          </a:prstGeom>
          <a:noFill/>
          <a:ln w="12700">
            <a:solidFill>
              <a:srgbClr val="798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9135902" y="6369844"/>
            <a:ext cx="2834640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760" y="18809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Texte</a:t>
            </a:r>
          </a:p>
          <a:p>
            <a:pPr lvl="2"/>
            <a:r>
              <a:rPr lang="fr-FR" noProof="0" dirty="0"/>
              <a:t>Texte </a:t>
            </a:r>
          </a:p>
          <a:p>
            <a:pPr lvl="3"/>
            <a:r>
              <a:rPr lang="fr-FR" noProof="0" dirty="0"/>
              <a:t>Texte</a:t>
            </a:r>
          </a:p>
          <a:p>
            <a:pPr lvl="4"/>
            <a:r>
              <a:rPr lang="fr-FR" noProof="0" dirty="0"/>
              <a:t>Texte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61925" y="6153150"/>
            <a:ext cx="1476375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90" y="6230898"/>
            <a:ext cx="1269322" cy="2929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7030" y="200241"/>
            <a:ext cx="568682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/>
          <a:p>
            <a:r>
              <a:rPr lang="fr-FR" dirty="0"/>
              <a:t>Titre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513244" y="6369844"/>
            <a:ext cx="1609415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242675" y="6369844"/>
            <a:ext cx="727867" cy="24622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lvl1pPr algn="r">
              <a:defRPr lang="en-US" sz="1000" b="1" kern="120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06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1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b="1" kern="1200">
          <a:solidFill>
            <a:schemeClr val="accent2"/>
          </a:solidFill>
          <a:latin typeface="+mj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23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415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i="1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61950" indent="-165100" algn="l" defTabSz="914400" rtl="0" eaLnBrk="1" latinLnBrk="0" hangingPunct="1">
        <a:lnSpc>
          <a:spcPct val="90000"/>
        </a:lnSpc>
        <a:spcBef>
          <a:spcPts val="500"/>
        </a:spcBef>
        <a:buFont typeface="Soho Gothic Pro Light" panose="020B0303030504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52450" indent="-171450" algn="l" defTabSz="914400" rtl="0" eaLnBrk="1" latinLnBrk="0" hangingPunct="1">
        <a:lnSpc>
          <a:spcPct val="90000"/>
        </a:lnSpc>
        <a:spcBef>
          <a:spcPts val="500"/>
        </a:spcBef>
        <a:buFont typeface="Soho Gothic Pro Light" panose="020B0303030504020204" pitchFamily="34" charset="0"/>
        <a:buChar char="–"/>
        <a:defRPr sz="1400" i="1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7.sv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svg"/><Relationship Id="rId5" Type="http://schemas.openxmlformats.org/officeDocument/2006/relationships/image" Target="../media/image28.png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em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46.sv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3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44.svg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48.svg"/><Relationship Id="rId10" Type="http://schemas.openxmlformats.org/officeDocument/2006/relationships/image" Target="../media/image32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42.svg"/><Relationship Id="rId1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DFDA20F-865A-41A9-B19B-005E359D4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61308" y="2806263"/>
            <a:ext cx="2252015" cy="712416"/>
          </a:xfrm>
          <a:noFill/>
        </p:spPr>
        <p:txBody>
          <a:bodyPr>
            <a:no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COVAMM </a:t>
            </a:r>
            <a:r>
              <a:rPr lang="fr-FR" sz="2000" dirty="0">
                <a:solidFill>
                  <a:schemeClr val="bg1"/>
                </a:solidFill>
              </a:rPr>
              <a:t>BPCE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 smtClean="0">
                <a:solidFill>
                  <a:schemeClr val="bg1"/>
                </a:solidFill>
              </a:rPr>
              <a:t>15/01/2021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8" name="Titre 4">
            <a:extLst>
              <a:ext uri="{FF2B5EF4-FFF2-40B4-BE49-F238E27FC236}">
                <a16:creationId xmlns:a16="http://schemas.microsoft.com/office/drawing/2014/main" id="{39883778-A19F-49AD-95ED-CDC3BD92B481}"/>
              </a:ext>
            </a:extLst>
          </p:cNvPr>
          <p:cNvSpPr txBox="1">
            <a:spLocks/>
          </p:cNvSpPr>
          <p:nvPr/>
        </p:nvSpPr>
        <p:spPr>
          <a:xfrm>
            <a:off x="2299271" y="4458468"/>
            <a:ext cx="7527352" cy="11597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400" b="1" kern="1200">
                <a:solidFill>
                  <a:schemeClr val="accent1"/>
                </a:solidFill>
                <a:latin typeface="Soho Gothic Pro" panose="020B0503030504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>
                <a:solidFill>
                  <a:schemeClr val="tx1"/>
                </a:solidFill>
              </a:rPr>
              <a:t>Elargissement de l’offre </a:t>
            </a:r>
          </a:p>
          <a:p>
            <a:pPr algn="ctr"/>
            <a:r>
              <a:rPr lang="fr-FR" sz="3600" dirty="0">
                <a:solidFill>
                  <a:schemeClr val="tx1"/>
                </a:solidFill>
              </a:rPr>
              <a:t>en Immobilier Patrimonial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9A9F60D-BC3B-402A-9236-7BA93C6116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17" y="630637"/>
            <a:ext cx="2609248" cy="98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0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12CBA6-6DEA-4610-B837-6B4B48A29FD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14491" y="1734143"/>
            <a:ext cx="2408827" cy="400110"/>
          </a:xfrm>
        </p:spPr>
        <p:txBody>
          <a:bodyPr/>
          <a:lstStyle/>
          <a:p>
            <a:pPr algn="ctr"/>
            <a:r>
              <a:rPr lang="fr-FR" sz="2000" dirty="0"/>
              <a:t>SOMMAIRE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50F09AEF-BFE9-4ACC-8286-EADE2EF5C4A0}"/>
              </a:ext>
            </a:extLst>
          </p:cNvPr>
          <p:cNvSpPr txBox="1">
            <a:spLocks/>
          </p:cNvSpPr>
          <p:nvPr/>
        </p:nvSpPr>
        <p:spPr>
          <a:xfrm>
            <a:off x="1843062" y="4749911"/>
            <a:ext cx="9189699" cy="18157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1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524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en-US" sz="2400" dirty="0"/>
              <a:t>Annexes</a:t>
            </a:r>
          </a:p>
          <a:p>
            <a:r>
              <a:rPr lang="pt-BR" altLang="en-US" sz="2000" b="0" dirty="0">
                <a:solidFill>
                  <a:schemeClr val="tx1"/>
                </a:solidFill>
              </a:rPr>
              <a:t>Résultats commerciaux par Caisse d’Epargne, zoom Iselection</a:t>
            </a:r>
          </a:p>
          <a:p>
            <a:pPr marL="0" lvl="1" indent="0">
              <a:buNone/>
            </a:pPr>
            <a:r>
              <a:rPr lang="pt-BR" altLang="en-US" sz="2000" dirty="0"/>
              <a:t>Les acteurs de la revente en LMNP (immobillié géré) </a:t>
            </a:r>
          </a:p>
          <a:p>
            <a:pPr marL="0" lvl="1" indent="0">
              <a:buNone/>
            </a:pPr>
            <a:r>
              <a:rPr lang="pt-BR" altLang="en-US" sz="2000" dirty="0"/>
              <a:t>Les process IS/CE concernant l’offre “revente LMNP”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7A8A9FD7-2566-4ACA-9ABF-5708229E26D8}"/>
              </a:ext>
            </a:extLst>
          </p:cNvPr>
          <p:cNvSpPr txBox="1">
            <a:spLocks/>
          </p:cNvSpPr>
          <p:nvPr/>
        </p:nvSpPr>
        <p:spPr>
          <a:xfrm>
            <a:off x="1843062" y="1934198"/>
            <a:ext cx="9189699" cy="39303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1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524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en-US" sz="2400" dirty="0"/>
              <a:t> </a:t>
            </a:r>
          </a:p>
          <a:p>
            <a:pPr lvl="1">
              <a:lnSpc>
                <a:spcPct val="150000"/>
              </a:lnSpc>
            </a:pPr>
            <a:r>
              <a:rPr lang="fr-FR" sz="2400" dirty="0"/>
              <a:t> Contexte de l’élargissement de l’offre Immobilier Patrimonial</a:t>
            </a:r>
          </a:p>
          <a:p>
            <a:pPr lvl="1">
              <a:lnSpc>
                <a:spcPct val="150000"/>
              </a:lnSpc>
            </a:pPr>
            <a:r>
              <a:rPr lang="fr-FR" sz="2400" dirty="0"/>
              <a:t> Service de revente de produits immobiliers meublés gérés (LMNP)</a:t>
            </a:r>
          </a:p>
          <a:p>
            <a:pPr lvl="1">
              <a:lnSpc>
                <a:spcPct val="150000"/>
              </a:lnSpc>
            </a:pPr>
            <a:r>
              <a:rPr lang="fr-FR" sz="2400" dirty="0"/>
              <a:t> Service de l’accession à la propriété</a:t>
            </a:r>
            <a:endParaRPr lang="pt-B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0584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intérieur, main&#10;&#10;Description générée automatiquement">
            <a:extLst>
              <a:ext uri="{FF2B5EF4-FFF2-40B4-BE49-F238E27FC236}">
                <a16:creationId xmlns:a16="http://schemas.microsoft.com/office/drawing/2014/main" id="{52C6C93B-07A5-411A-8914-36CD41F7D3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AECFD2-1FC3-43B1-928E-250DD622D3A3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913493" y="1726352"/>
            <a:ext cx="2408827" cy="400110"/>
          </a:xfrm>
        </p:spPr>
        <p:txBody>
          <a:bodyPr/>
          <a:lstStyle/>
          <a:p>
            <a:pPr algn="ctr"/>
            <a:r>
              <a:rPr lang="fr-FR" sz="2000" dirty="0"/>
              <a:t>CONTEXTE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9112218-A974-4764-B09C-4CBF2BFE6E1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1322050" y="6370638"/>
            <a:ext cx="869950" cy="24606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424F5F">
                    <a:tint val="75000"/>
                  </a:srgbClr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753FBF1-9D2D-40CC-B54F-4A0FDD79BEB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42713" y="6370638"/>
            <a:ext cx="649287" cy="24606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223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2DC82-2951-4847-BB41-44F7869F3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31" y="200241"/>
            <a:ext cx="859979" cy="276999"/>
          </a:xfrm>
        </p:spPr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76306C-120D-474B-9194-6CB368F5F5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285BBC-0644-4B68-9F39-E059D050C6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0A075B-FEE7-445A-AA1D-E8C407F2B173}"/>
              </a:ext>
            </a:extLst>
          </p:cNvPr>
          <p:cNvSpPr txBox="1"/>
          <p:nvPr/>
        </p:nvSpPr>
        <p:spPr>
          <a:xfrm>
            <a:off x="1061484" y="1168185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Panorama de l’offre </a:t>
            </a:r>
          </a:p>
          <a:p>
            <a:r>
              <a:rPr lang="fr-FR" sz="2000" b="1" dirty="0"/>
              <a:t>en Immobilier Patrimonial 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39619A0B-86E3-4785-B724-2979A12D1571}"/>
              </a:ext>
            </a:extLst>
          </p:cNvPr>
          <p:cNvSpPr txBox="1">
            <a:spLocks/>
          </p:cNvSpPr>
          <p:nvPr/>
        </p:nvSpPr>
        <p:spPr>
          <a:xfrm>
            <a:off x="1166414" y="3533344"/>
            <a:ext cx="6632820" cy="461537"/>
          </a:xfrm>
          <a:prstGeom prst="rect">
            <a:avLst/>
          </a:prstGeom>
          <a:solidFill>
            <a:schemeClr val="bg1"/>
          </a:solidFill>
        </p:spPr>
        <p:txBody>
          <a:bodyPr vert="horz" wrap="none" lIns="0" tIns="45720" rIns="0" bIns="45720" rtlCol="0" anchor="ctr">
            <a:no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800" dirty="0">
                <a:solidFill>
                  <a:schemeClr val="accent2"/>
                </a:solidFill>
              </a:rPr>
              <a:t>Les différentes offres de nos partenaires</a:t>
            </a:r>
            <a:endParaRPr lang="fr-FR" sz="1050" dirty="0">
              <a:solidFill>
                <a:schemeClr val="accent2"/>
              </a:solidFill>
            </a:endParaRPr>
          </a:p>
        </p:txBody>
      </p:sp>
      <p:graphicFrame>
        <p:nvGraphicFramePr>
          <p:cNvPr id="11" name="Espace réservé du graphique 12">
            <a:extLst>
              <a:ext uri="{FF2B5EF4-FFF2-40B4-BE49-F238E27FC236}">
                <a16:creationId xmlns:a16="http://schemas.microsoft.com/office/drawing/2014/main" id="{015D8B65-9E3B-46C8-AADE-E43A7283A7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826122"/>
              </p:ext>
            </p:extLst>
          </p:nvPr>
        </p:nvGraphicFramePr>
        <p:xfrm>
          <a:off x="926571" y="2257757"/>
          <a:ext cx="4990266" cy="1166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70F4F5EF-01D2-4A4A-ABB5-B525D8569F5D}"/>
              </a:ext>
            </a:extLst>
          </p:cNvPr>
          <p:cNvSpPr txBox="1">
            <a:spLocks/>
          </p:cNvSpPr>
          <p:nvPr/>
        </p:nvSpPr>
        <p:spPr>
          <a:xfrm>
            <a:off x="1166414" y="2120047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800" b="1" dirty="0">
                <a:solidFill>
                  <a:schemeClr val="accent2"/>
                </a:solidFill>
                <a:latin typeface="+mj-lt"/>
              </a:rPr>
              <a:t>Zoom performance</a:t>
            </a:r>
            <a:endParaRPr lang="fr-FR" sz="11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360AD2-F583-4962-86B8-2BEDB672F257}"/>
              </a:ext>
            </a:extLst>
          </p:cNvPr>
          <p:cNvSpPr/>
          <p:nvPr/>
        </p:nvSpPr>
        <p:spPr>
          <a:xfrm>
            <a:off x="1166415" y="4386944"/>
            <a:ext cx="1641400" cy="276999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Pinel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2FDFFF-F361-45CD-803C-CD0DD6E06AC7}"/>
              </a:ext>
            </a:extLst>
          </p:cNvPr>
          <p:cNvSpPr/>
          <p:nvPr/>
        </p:nvSpPr>
        <p:spPr>
          <a:xfrm>
            <a:off x="1669591" y="4920947"/>
            <a:ext cx="1138223" cy="2308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Nue Propriété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0BDA77-97AA-4360-AA39-3AC6D0F63DE5}"/>
              </a:ext>
            </a:extLst>
          </p:cNvPr>
          <p:cNvSpPr/>
          <p:nvPr/>
        </p:nvSpPr>
        <p:spPr>
          <a:xfrm>
            <a:off x="1669592" y="5163948"/>
            <a:ext cx="1138222" cy="2308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Déficit Foncier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C352BF-8D9A-4894-B939-581D174B7D9C}"/>
              </a:ext>
            </a:extLst>
          </p:cNvPr>
          <p:cNvSpPr/>
          <p:nvPr/>
        </p:nvSpPr>
        <p:spPr>
          <a:xfrm>
            <a:off x="1166415" y="4622501"/>
            <a:ext cx="1641400" cy="276999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LMNP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830084-9D90-47C5-B2AA-60C3BBF14EE4}"/>
              </a:ext>
            </a:extLst>
          </p:cNvPr>
          <p:cNvSpPr/>
          <p:nvPr/>
        </p:nvSpPr>
        <p:spPr>
          <a:xfrm>
            <a:off x="2953382" y="3980478"/>
            <a:ext cx="1459299" cy="321867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I Selection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F5336E-8972-425B-8A3B-223FDCFD0463}"/>
              </a:ext>
            </a:extLst>
          </p:cNvPr>
          <p:cNvSpPr/>
          <p:nvPr/>
        </p:nvSpPr>
        <p:spPr>
          <a:xfrm>
            <a:off x="1166415" y="4900589"/>
            <a:ext cx="489266" cy="1019089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vert270" wrap="square" anchor="ctr">
            <a:no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Autres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144646-FD56-41D7-941E-F380F476A45D}"/>
              </a:ext>
            </a:extLst>
          </p:cNvPr>
          <p:cNvSpPr/>
          <p:nvPr/>
        </p:nvSpPr>
        <p:spPr>
          <a:xfrm>
            <a:off x="1166414" y="3997405"/>
            <a:ext cx="1641401" cy="34979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Répartition de l’activité des partenaires par type d’offre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832630-6CEB-44B5-9F22-0262B24F119A}"/>
              </a:ext>
            </a:extLst>
          </p:cNvPr>
          <p:cNvSpPr/>
          <p:nvPr/>
        </p:nvSpPr>
        <p:spPr>
          <a:xfrm>
            <a:off x="2953381" y="4865402"/>
            <a:ext cx="1459298" cy="97960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2%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E8EE88-0030-42ED-AB4D-AD701E994AB4}"/>
              </a:ext>
            </a:extLst>
          </p:cNvPr>
          <p:cNvSpPr/>
          <p:nvPr/>
        </p:nvSpPr>
        <p:spPr>
          <a:xfrm>
            <a:off x="2953382" y="4640223"/>
            <a:ext cx="1459299" cy="2616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33%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CADF74-4518-4DAB-B458-077D7C87B47F}"/>
              </a:ext>
            </a:extLst>
          </p:cNvPr>
          <p:cNvSpPr/>
          <p:nvPr/>
        </p:nvSpPr>
        <p:spPr>
          <a:xfrm>
            <a:off x="2953382" y="4380877"/>
            <a:ext cx="1459299" cy="261610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</a:rPr>
              <a:t>65%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EAFDB4-0032-42A8-95EE-21D5A2A90984}"/>
              </a:ext>
            </a:extLst>
          </p:cNvPr>
          <p:cNvSpPr/>
          <p:nvPr/>
        </p:nvSpPr>
        <p:spPr>
          <a:xfrm>
            <a:off x="1166414" y="5917004"/>
            <a:ext cx="1641401" cy="276999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Total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C2117-E484-4787-B27B-3E954D9B9094}"/>
              </a:ext>
            </a:extLst>
          </p:cNvPr>
          <p:cNvSpPr/>
          <p:nvPr/>
        </p:nvSpPr>
        <p:spPr>
          <a:xfrm>
            <a:off x="2953382" y="5909968"/>
            <a:ext cx="1459299" cy="261610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</a:rPr>
              <a:t>100%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C2CFF2E-F48F-49C3-A7FC-7BC670279E0A}"/>
              </a:ext>
            </a:extLst>
          </p:cNvPr>
          <p:cNvSpPr/>
          <p:nvPr/>
        </p:nvSpPr>
        <p:spPr>
          <a:xfrm>
            <a:off x="6216999" y="3995816"/>
            <a:ext cx="1459299" cy="299184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CEMP &amp; CERA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21DF8-573B-4C5F-B6D9-AB44D3A0F04A}"/>
              </a:ext>
            </a:extLst>
          </p:cNvPr>
          <p:cNvSpPr/>
          <p:nvPr/>
        </p:nvSpPr>
        <p:spPr>
          <a:xfrm>
            <a:off x="6217000" y="4371011"/>
            <a:ext cx="1459298" cy="1473992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Activité Internalisée en totalité ou pour partie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EAF4E4E-D71C-4E3D-9E94-23C6A78886D5}"/>
              </a:ext>
            </a:extLst>
          </p:cNvPr>
          <p:cNvSpPr/>
          <p:nvPr/>
        </p:nvSpPr>
        <p:spPr>
          <a:xfrm>
            <a:off x="6216999" y="5902623"/>
            <a:ext cx="1459299" cy="261610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</a:rPr>
              <a:t>100%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71C88A1-75D6-4AAB-9664-11719A38B71F}"/>
              </a:ext>
            </a:extLst>
          </p:cNvPr>
          <p:cNvSpPr/>
          <p:nvPr/>
        </p:nvSpPr>
        <p:spPr>
          <a:xfrm>
            <a:off x="1669592" y="5410133"/>
            <a:ext cx="1138222" cy="50783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Malraux      Monument Historique                                                       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3159F0-A097-4887-859B-7DADAED33F4C}"/>
              </a:ext>
            </a:extLst>
          </p:cNvPr>
          <p:cNvSpPr/>
          <p:nvPr/>
        </p:nvSpPr>
        <p:spPr>
          <a:xfrm>
            <a:off x="4585186" y="3985608"/>
            <a:ext cx="1459300" cy="302469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CFI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989825-0128-46EA-850A-83BBA672D0A2}"/>
              </a:ext>
            </a:extLst>
          </p:cNvPr>
          <p:cNvSpPr/>
          <p:nvPr/>
        </p:nvSpPr>
        <p:spPr>
          <a:xfrm>
            <a:off x="4585186" y="4363322"/>
            <a:ext cx="1459300" cy="261610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</a:rPr>
              <a:t>59%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AF9E925-75FC-4592-B3DA-4C906E10FCE0}"/>
              </a:ext>
            </a:extLst>
          </p:cNvPr>
          <p:cNvSpPr/>
          <p:nvPr/>
        </p:nvSpPr>
        <p:spPr>
          <a:xfrm>
            <a:off x="4585186" y="4622669"/>
            <a:ext cx="1459300" cy="261610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2078C94-2790-480D-B979-4E695D559F21}"/>
              </a:ext>
            </a:extLst>
          </p:cNvPr>
          <p:cNvSpPr/>
          <p:nvPr/>
        </p:nvSpPr>
        <p:spPr>
          <a:xfrm>
            <a:off x="4585186" y="4847848"/>
            <a:ext cx="1459297" cy="99715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36%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2FE2CB-E292-4BE6-87AE-0C63B49BC35D}"/>
              </a:ext>
            </a:extLst>
          </p:cNvPr>
          <p:cNvSpPr/>
          <p:nvPr/>
        </p:nvSpPr>
        <p:spPr>
          <a:xfrm>
            <a:off x="4585186" y="5892414"/>
            <a:ext cx="1459300" cy="261610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</a:rPr>
              <a:t>100%</a:t>
            </a:r>
          </a:p>
        </p:txBody>
      </p:sp>
      <p:cxnSp>
        <p:nvCxnSpPr>
          <p:cNvPr id="34" name="Straight Connector 7">
            <a:extLst>
              <a:ext uri="{FF2B5EF4-FFF2-40B4-BE49-F238E27FC236}">
                <a16:creationId xmlns:a16="http://schemas.microsoft.com/office/drawing/2014/main" id="{212475F1-2016-4EAB-9703-E73423663D79}"/>
              </a:ext>
            </a:extLst>
          </p:cNvPr>
          <p:cNvCxnSpPr/>
          <p:nvPr/>
        </p:nvCxnSpPr>
        <p:spPr>
          <a:xfrm>
            <a:off x="1192614" y="1937944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629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87876" y="1091414"/>
            <a:ext cx="10515600" cy="806155"/>
          </a:xfrm>
        </p:spPr>
        <p:txBody>
          <a:bodyPr/>
          <a:lstStyle/>
          <a:p>
            <a:r>
              <a:rPr lang="fr-FR" b="0" dirty="0"/>
              <a:t>Elargissement de l’offre de services </a:t>
            </a:r>
          </a:p>
          <a:p>
            <a:r>
              <a:rPr lang="fr-FR" dirty="0"/>
              <a:t>En Immobilier Patrimonial</a:t>
            </a:r>
            <a:endParaRPr lang="en-US" b="0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Page </a:t>
            </a:r>
            <a:fld id="{E61A216F-3D1B-43A8-9D1A-1BF85B4F1FC8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D2C55B-AD87-4B9A-8502-CE058AD9108E}"/>
              </a:ext>
            </a:extLst>
          </p:cNvPr>
          <p:cNvSpPr/>
          <p:nvPr/>
        </p:nvSpPr>
        <p:spPr>
          <a:xfrm>
            <a:off x="2152940" y="2355626"/>
            <a:ext cx="38591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1" indent="-12700"/>
            <a:r>
              <a:rPr lang="fr-FR" sz="1600" dirty="0"/>
              <a:t>La création d’un </a:t>
            </a:r>
            <a:r>
              <a:rPr lang="fr-FR" sz="1600" b="1" dirty="0">
                <a:solidFill>
                  <a:schemeClr val="accent2"/>
                </a:solidFill>
              </a:rPr>
              <a:t>service revente en immobilier géré </a:t>
            </a:r>
            <a:r>
              <a:rPr lang="fr-FR" sz="1600" dirty="0"/>
              <a:t> pour structurer ce service au bénéfice des clients investisseurs des Caisses d’Epargne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DA6CC9-CF3D-4EB3-AA11-8674A70B352E}"/>
              </a:ext>
            </a:extLst>
          </p:cNvPr>
          <p:cNvSpPr/>
          <p:nvPr/>
        </p:nvSpPr>
        <p:spPr>
          <a:xfrm>
            <a:off x="1695739" y="4088244"/>
            <a:ext cx="43163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1600" dirty="0"/>
              <a:t>Le déploiement, en complément de son offre traditionnelle, d’</a:t>
            </a:r>
            <a:r>
              <a:rPr lang="fr-FR" sz="1600" b="1" dirty="0">
                <a:solidFill>
                  <a:schemeClr val="accent2"/>
                </a:solidFill>
              </a:rPr>
              <a:t>une offre à destination des clients accédants à la propriété</a:t>
            </a:r>
            <a:r>
              <a:rPr lang="fr-FR" sz="1600" dirty="0"/>
              <a:t>, dans un contexte de resserrement de l’accès au stock. 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22EBC99-7293-470C-B79D-0D02779A22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044" y="4088244"/>
            <a:ext cx="1126896" cy="11268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024B69-C058-4BA2-98C7-5A7AFF3001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053" y="2355626"/>
            <a:ext cx="1136419" cy="1136419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CC68B96-4B0E-EF44-941F-86246CD9840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B2C611-489D-4F42-93DB-CF566278D646}"/>
              </a:ext>
            </a:extLst>
          </p:cNvPr>
          <p:cNvSpPr/>
          <p:nvPr/>
        </p:nvSpPr>
        <p:spPr>
          <a:xfrm>
            <a:off x="7402737" y="3374661"/>
            <a:ext cx="3824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1600" dirty="0"/>
              <a:t>Cette offre de service répond à la </a:t>
            </a:r>
            <a:r>
              <a:rPr lang="fr-FR" sz="1600" b="1" dirty="0">
                <a:solidFill>
                  <a:schemeClr val="accent2"/>
                </a:solidFill>
              </a:rPr>
              <a:t>promesse client d’accompagnement dans la durée</a:t>
            </a:r>
          </a:p>
        </p:txBody>
      </p:sp>
      <p:pic>
        <p:nvPicPr>
          <p:cNvPr id="5" name="Graphique 39" descr="Ruban">
            <a:extLst>
              <a:ext uri="{FF2B5EF4-FFF2-40B4-BE49-F238E27FC236}">
                <a16:creationId xmlns:a16="http://schemas.microsoft.com/office/drawing/2014/main" id="{2B38DE3E-CC9E-48EB-90EF-F4C80AE5D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405287" y="3025379"/>
            <a:ext cx="1643312" cy="1643312"/>
          </a:xfrm>
          <a:prstGeom prst="rect">
            <a:avLst/>
          </a:prstGeom>
        </p:spPr>
      </p:pic>
      <p:sp>
        <p:nvSpPr>
          <p:cNvPr id="16" name="Parallelogram 1">
            <a:extLst>
              <a:ext uri="{FF2B5EF4-FFF2-40B4-BE49-F238E27FC236}">
                <a16:creationId xmlns:a16="http://schemas.microsoft.com/office/drawing/2014/main" id="{60F9155D-0315-4FA8-B3A8-E7AA27C12825}"/>
              </a:ext>
            </a:extLst>
          </p:cNvPr>
          <p:cNvSpPr/>
          <p:nvPr/>
        </p:nvSpPr>
        <p:spPr>
          <a:xfrm rot="5400000">
            <a:off x="5862139" y="3716818"/>
            <a:ext cx="221459" cy="146684"/>
          </a:xfrm>
          <a:prstGeom prst="parallelogram">
            <a:avLst>
              <a:gd name="adj" fmla="val 43965"/>
            </a:avLst>
          </a:prstGeom>
          <a:solidFill>
            <a:srgbClr val="D89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7" name="Straight Connector 4">
            <a:extLst>
              <a:ext uri="{FF2B5EF4-FFF2-40B4-BE49-F238E27FC236}">
                <a16:creationId xmlns:a16="http://schemas.microsoft.com/office/drawing/2014/main" id="{DA95E1FB-2CE6-41C2-89C9-7F2C7D69BADB}"/>
              </a:ext>
            </a:extLst>
          </p:cNvPr>
          <p:cNvCxnSpPr>
            <a:cxnSpLocks/>
          </p:cNvCxnSpPr>
          <p:nvPr/>
        </p:nvCxnSpPr>
        <p:spPr>
          <a:xfrm flipH="1" flipV="1">
            <a:off x="5948086" y="3760180"/>
            <a:ext cx="602274" cy="728"/>
          </a:xfrm>
          <a:prstGeom prst="line">
            <a:avLst/>
          </a:prstGeom>
          <a:ln w="15875">
            <a:solidFill>
              <a:srgbClr val="D89E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">
            <a:extLst>
              <a:ext uri="{FF2B5EF4-FFF2-40B4-BE49-F238E27FC236}">
                <a16:creationId xmlns:a16="http://schemas.microsoft.com/office/drawing/2014/main" id="{05382345-985F-4AB1-A672-6F8D664363DC}"/>
              </a:ext>
            </a:extLst>
          </p:cNvPr>
          <p:cNvCxnSpPr>
            <a:cxnSpLocks/>
          </p:cNvCxnSpPr>
          <p:nvPr/>
        </p:nvCxnSpPr>
        <p:spPr>
          <a:xfrm flipV="1">
            <a:off x="5963076" y="2210251"/>
            <a:ext cx="0" cy="3306129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">
            <a:extLst>
              <a:ext uri="{FF2B5EF4-FFF2-40B4-BE49-F238E27FC236}">
                <a16:creationId xmlns:a16="http://schemas.microsoft.com/office/drawing/2014/main" id="{1EC6A7DD-B5C7-4BFD-B939-15D7117997B5}"/>
              </a:ext>
            </a:extLst>
          </p:cNvPr>
          <p:cNvCxnSpPr/>
          <p:nvPr/>
        </p:nvCxnSpPr>
        <p:spPr>
          <a:xfrm>
            <a:off x="1192614" y="1937944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8">
            <a:extLst>
              <a:ext uri="{FF2B5EF4-FFF2-40B4-BE49-F238E27FC236}">
                <a16:creationId xmlns:a16="http://schemas.microsoft.com/office/drawing/2014/main" id="{324CCC61-D191-4059-80B6-D0CA1D066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58B49994-6C5C-4DF9-86AF-A7B183E7D1B9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859979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CONTEXTE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027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7110355-AF56-4C19-9D17-7DB9701950F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913493" y="1734143"/>
            <a:ext cx="2408827" cy="400110"/>
          </a:xfrm>
        </p:spPr>
        <p:txBody>
          <a:bodyPr/>
          <a:lstStyle/>
          <a:p>
            <a:r>
              <a:rPr lang="fr-FR" sz="2000" dirty="0"/>
              <a:t>REVENTE LMNP</a:t>
            </a:r>
            <a:endParaRPr lang="fr-FR" sz="1800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DD86ABB5-E5CE-420D-A1E8-8E2E3DCA96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7" name="Espace réservé pour une image  7">
            <a:extLst>
              <a:ext uri="{FF2B5EF4-FFF2-40B4-BE49-F238E27FC236}">
                <a16:creationId xmlns:a16="http://schemas.microsoft.com/office/drawing/2014/main" id="{6BCDE4A8-7AB8-4C63-840C-6BB754C698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29226" y="328611"/>
            <a:ext cx="6643687" cy="6200775"/>
          </a:xfrm>
          <a:custGeom>
            <a:avLst/>
            <a:gdLst>
              <a:gd name="connsiteX0" fmla="*/ 1114425 w 6643688"/>
              <a:gd name="connsiteY0" fmla="*/ 0 h 6200775"/>
              <a:gd name="connsiteX1" fmla="*/ 6643688 w 6643688"/>
              <a:gd name="connsiteY1" fmla="*/ 0 h 6200775"/>
              <a:gd name="connsiteX2" fmla="*/ 6643688 w 6643688"/>
              <a:gd name="connsiteY2" fmla="*/ 6200775 h 6200775"/>
              <a:gd name="connsiteX3" fmla="*/ 0 w 6643688"/>
              <a:gd name="connsiteY3" fmla="*/ 6200775 h 620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3688" h="6200775">
                <a:moveTo>
                  <a:pt x="1114425" y="0"/>
                </a:moveTo>
                <a:lnTo>
                  <a:pt x="6643688" y="0"/>
                </a:lnTo>
                <a:lnTo>
                  <a:pt x="6643688" y="6200775"/>
                </a:lnTo>
                <a:lnTo>
                  <a:pt x="0" y="62007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57306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2DC82-2951-4847-BB41-44F7869F3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31" y="200241"/>
            <a:ext cx="3738139" cy="276999"/>
          </a:xfrm>
        </p:spPr>
        <p:txBody>
          <a:bodyPr/>
          <a:lstStyle/>
          <a:p>
            <a:r>
              <a:rPr lang="fr-FR" dirty="0"/>
              <a:t>LA REVENTE DE PRODUITS IMMOBILIERS GÉRÉS (LMNP)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76306C-120D-474B-9194-6CB368F5F5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285BBC-0644-4B68-9F39-E059D050C6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0A075B-FEE7-445A-AA1D-E8C407F2B173}"/>
              </a:ext>
            </a:extLst>
          </p:cNvPr>
          <p:cNvSpPr txBox="1"/>
          <p:nvPr/>
        </p:nvSpPr>
        <p:spPr>
          <a:xfrm>
            <a:off x="1061484" y="10027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Environnement</a:t>
            </a:r>
          </a:p>
        </p:txBody>
      </p:sp>
      <p:pic>
        <p:nvPicPr>
          <p:cNvPr id="47" name="Espace réservé du contenu 14" descr="Graphique à barres avec tendance à la hausse">
            <a:extLst>
              <a:ext uri="{FF2B5EF4-FFF2-40B4-BE49-F238E27FC236}">
                <a16:creationId xmlns:a16="http://schemas.microsoft.com/office/drawing/2014/main" id="{707DEF79-B33D-437B-83E3-3A54F9749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7836" y="1705106"/>
            <a:ext cx="1124505" cy="1124505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6B230234-C257-4FCB-B054-6FF0F5489547}"/>
              </a:ext>
            </a:extLst>
          </p:cNvPr>
          <p:cNvSpPr>
            <a:spLocks/>
          </p:cNvSpPr>
          <p:nvPr/>
        </p:nvSpPr>
        <p:spPr>
          <a:xfrm>
            <a:off x="3894750" y="2836274"/>
            <a:ext cx="1950676" cy="1373887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>
              <a:solidFill>
                <a:srgbClr val="D89E72"/>
              </a:solidFill>
              <a:latin typeface="+mj-lt"/>
            </a:endParaRPr>
          </a:p>
          <a:p>
            <a:pPr algn="ctr"/>
            <a:r>
              <a:rPr lang="fr-FR" sz="1200" b="1" dirty="0">
                <a:solidFill>
                  <a:srgbClr val="D89E72"/>
                </a:solidFill>
                <a:latin typeface="+mj-lt"/>
              </a:rPr>
              <a:t>UN MARCHÉ EN PLEIN ESSOR</a:t>
            </a:r>
          </a:p>
          <a:p>
            <a:pPr marL="0" lvl="1" algn="ctr">
              <a:lnSpc>
                <a:spcPct val="90000"/>
              </a:lnSpc>
              <a:buClr>
                <a:srgbClr val="581D74"/>
              </a:buClr>
              <a:defRPr/>
            </a:pPr>
            <a:endParaRPr lang="fr-FR" sz="1200" b="1" dirty="0">
              <a:solidFill>
                <a:schemeClr val="tx1"/>
              </a:solidFill>
            </a:endParaRPr>
          </a:p>
          <a:p>
            <a:pPr marL="0" lvl="1" algn="ctr">
              <a:lnSpc>
                <a:spcPct val="90000"/>
              </a:lnSpc>
              <a:buClr>
                <a:srgbClr val="581D74"/>
              </a:buClr>
              <a:defRPr/>
            </a:pPr>
            <a:r>
              <a:rPr lang="fr-FR" sz="1200" b="1" dirty="0">
                <a:solidFill>
                  <a:schemeClr val="tx1"/>
                </a:solidFill>
              </a:rPr>
              <a:t>6 500 à 7 000 Ventes </a:t>
            </a:r>
            <a:r>
              <a:rPr lang="fr-FR" sz="1200" dirty="0">
                <a:solidFill>
                  <a:schemeClr val="tx1"/>
                </a:solidFill>
              </a:rPr>
              <a:t>en 2019* </a:t>
            </a:r>
            <a:endParaRPr lang="fr-FR" sz="1200" b="1" dirty="0">
              <a:solidFill>
                <a:schemeClr val="tx1"/>
              </a:solidFill>
            </a:endParaRPr>
          </a:p>
          <a:p>
            <a:pPr algn="ctr"/>
            <a:r>
              <a:rPr lang="fr-FR" sz="1200" b="1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55364E2-BF30-4FB5-8F19-94DD2C5F0FC2}"/>
              </a:ext>
            </a:extLst>
          </p:cNvPr>
          <p:cNvGrpSpPr/>
          <p:nvPr/>
        </p:nvGrpSpPr>
        <p:grpSpPr>
          <a:xfrm>
            <a:off x="1535384" y="1774877"/>
            <a:ext cx="1060377" cy="984962"/>
            <a:chOff x="1968082" y="2096258"/>
            <a:chExt cx="1198937" cy="1198937"/>
          </a:xfrm>
        </p:grpSpPr>
        <p:pic>
          <p:nvPicPr>
            <p:cNvPr id="50" name="Graphique 29" descr="Hypothèque">
              <a:extLst>
                <a:ext uri="{FF2B5EF4-FFF2-40B4-BE49-F238E27FC236}">
                  <a16:creationId xmlns:a16="http://schemas.microsoft.com/office/drawing/2014/main" id="{61C40E06-87C3-459E-B998-1B25B631F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968082" y="2096258"/>
              <a:ext cx="1198937" cy="1198937"/>
            </a:xfrm>
            <a:prstGeom prst="rect">
              <a:avLst/>
            </a:prstGeom>
          </p:spPr>
        </p:pic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B8EDC538-8197-448D-9C0E-3E91CE354823}"/>
                </a:ext>
              </a:extLst>
            </p:cNvPr>
            <p:cNvSpPr/>
            <p:nvPr/>
          </p:nvSpPr>
          <p:spPr>
            <a:xfrm>
              <a:off x="2360908" y="2619214"/>
              <a:ext cx="408123" cy="45461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 err="1">
                <a:solidFill>
                  <a:schemeClr val="tx1"/>
                </a:solidFill>
              </a:endParaRPr>
            </a:p>
          </p:txBody>
        </p:sp>
        <p:pic>
          <p:nvPicPr>
            <p:cNvPr id="52" name="Graphique 31" descr="Euro">
              <a:extLst>
                <a:ext uri="{FF2B5EF4-FFF2-40B4-BE49-F238E27FC236}">
                  <a16:creationId xmlns:a16="http://schemas.microsoft.com/office/drawing/2014/main" id="{D7B9C510-B625-4B88-9B2C-5B53AD942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2317264" y="2558173"/>
              <a:ext cx="486905" cy="486905"/>
            </a:xfrm>
            <a:prstGeom prst="rect">
              <a:avLst/>
            </a:prstGeom>
          </p:spPr>
        </p:pic>
      </p:grpSp>
      <p:pic>
        <p:nvPicPr>
          <p:cNvPr id="53" name="Graphique 7" descr="Réseau utilisateur">
            <a:extLst>
              <a:ext uri="{FF2B5EF4-FFF2-40B4-BE49-F238E27FC236}">
                <a16:creationId xmlns:a16="http://schemas.microsoft.com/office/drawing/2014/main" id="{98E6A188-A660-4471-AC61-D05A51D38E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953915" y="1787809"/>
            <a:ext cx="959098" cy="959098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03B449D4-9B02-4EE3-9679-877D9CE19811}"/>
              </a:ext>
            </a:extLst>
          </p:cNvPr>
          <p:cNvSpPr>
            <a:spLocks/>
          </p:cNvSpPr>
          <p:nvPr/>
        </p:nvSpPr>
        <p:spPr>
          <a:xfrm>
            <a:off x="6222422" y="2836274"/>
            <a:ext cx="2148126" cy="1734182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rgbClr val="D89E72"/>
                </a:solidFill>
                <a:latin typeface="+mj-lt"/>
              </a:rPr>
              <a:t>MULTIPLICATION DES ACTEURS DE REVENTE LMNP*</a:t>
            </a:r>
          </a:p>
          <a:p>
            <a:pPr algn="ctr"/>
            <a:endParaRPr lang="fr-FR" b="1" dirty="0">
              <a:solidFill>
                <a:srgbClr val="D89E72"/>
              </a:solidFill>
              <a:latin typeface="+mj-lt"/>
            </a:endParaRPr>
          </a:p>
          <a:p>
            <a:r>
              <a:rPr lang="fr-FR" sz="900" dirty="0">
                <a:solidFill>
                  <a:schemeClr val="tx1"/>
                </a:solidFill>
              </a:rPr>
              <a:t>* </a:t>
            </a:r>
            <a:r>
              <a:rPr lang="fr-FR" sz="900" dirty="0" err="1">
                <a:solidFill>
                  <a:schemeClr val="tx1"/>
                </a:solidFill>
              </a:rPr>
              <a:t>Cf</a:t>
            </a:r>
            <a:r>
              <a:rPr lang="fr-FR" sz="900" dirty="0">
                <a:solidFill>
                  <a:schemeClr val="tx1"/>
                </a:solidFill>
              </a:rPr>
              <a:t> annexe slide 19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E3858FA-BCFD-4F10-9E47-17B4D18E7987}"/>
              </a:ext>
            </a:extLst>
          </p:cNvPr>
          <p:cNvSpPr>
            <a:spLocks/>
          </p:cNvSpPr>
          <p:nvPr/>
        </p:nvSpPr>
        <p:spPr>
          <a:xfrm>
            <a:off x="8706255" y="2836274"/>
            <a:ext cx="2793136" cy="21678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ISELECTION</a:t>
            </a:r>
            <a:r>
              <a:rPr lang="fr-FR" sz="1200" b="1" dirty="0">
                <a:solidFill>
                  <a:srgbClr val="D89E72"/>
                </a:solidFill>
                <a:latin typeface="+mj-lt"/>
                <a:ea typeface="+mn-ea"/>
                <a:cs typeface="+mn-cs"/>
              </a:rPr>
              <a:t>, </a:t>
            </a:r>
          </a:p>
          <a:p>
            <a:pPr algn="ctr"/>
            <a:endParaRPr lang="fr-FR" sz="1200" b="1" dirty="0">
              <a:solidFill>
                <a:srgbClr val="D89E72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fr-FR" sz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Leader national de la vente en immobilier meublé géré par une société d’exploitation commerciale </a:t>
            </a:r>
          </a:p>
          <a:p>
            <a:pPr algn="ctr"/>
            <a:endParaRPr lang="fr-FR" sz="1200" dirty="0">
              <a:solidFill>
                <a:schemeClr val="tx1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fr-FR" sz="1200" b="1" dirty="0">
                <a:solidFill>
                  <a:schemeClr val="accent2"/>
                </a:solidFill>
                <a:latin typeface="+mj-lt"/>
              </a:rPr>
              <a:t>environ</a:t>
            </a:r>
            <a:r>
              <a:rPr lang="fr-FR" sz="1200" b="1" dirty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 13 000 </a:t>
            </a:r>
            <a:r>
              <a:rPr lang="fr-FR" sz="1200" b="1" dirty="0">
                <a:solidFill>
                  <a:schemeClr val="accent2"/>
                </a:solidFill>
                <a:latin typeface="+mj-lt"/>
              </a:rPr>
              <a:t>lots</a:t>
            </a:r>
            <a:r>
              <a:rPr lang="fr-FR" sz="1200" b="1" dirty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 </a:t>
            </a:r>
            <a:r>
              <a:rPr lang="fr-FR" sz="1200" b="1" dirty="0">
                <a:solidFill>
                  <a:schemeClr val="accent2"/>
                </a:solidFill>
                <a:latin typeface="+mj-lt"/>
              </a:rPr>
              <a:t>« </a:t>
            </a:r>
            <a:r>
              <a:rPr lang="fr-FR" sz="1200" b="1" dirty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location meublée » en stock pour les CE</a:t>
            </a:r>
          </a:p>
        </p:txBody>
      </p:sp>
      <p:pic>
        <p:nvPicPr>
          <p:cNvPr id="56" name="Graphique 12" descr="Ville">
            <a:extLst>
              <a:ext uri="{FF2B5EF4-FFF2-40B4-BE49-F238E27FC236}">
                <a16:creationId xmlns:a16="http://schemas.microsoft.com/office/drawing/2014/main" id="{DA5C8575-1FF5-4AE0-807E-87D40C8E86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625088" y="1774877"/>
            <a:ext cx="984963" cy="984963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5259669E-66D8-447C-8BFF-674A6ADD6B43}"/>
              </a:ext>
            </a:extLst>
          </p:cNvPr>
          <p:cNvSpPr txBox="1"/>
          <p:nvPr/>
        </p:nvSpPr>
        <p:spPr>
          <a:xfrm>
            <a:off x="2627810" y="5773136"/>
            <a:ext cx="865221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/>
              <a:t>spécificité du meublé : le client doit être accompagnée car la revente est plus complexe</a:t>
            </a:r>
          </a:p>
        </p:txBody>
      </p:sp>
      <p:pic>
        <p:nvPicPr>
          <p:cNvPr id="58" name="Image 57" descr="Attention Warning Sign · Free vector graphic on Pixabay">
            <a:extLst>
              <a:ext uri="{FF2B5EF4-FFF2-40B4-BE49-F238E27FC236}">
                <a16:creationId xmlns:a16="http://schemas.microsoft.com/office/drawing/2014/main" id="{01A453A5-777F-4D75-B58A-91A9477DFD2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2811" y="5517163"/>
            <a:ext cx="755923" cy="676105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D29C8EF7-1B04-474B-9CDA-6CB4E49C1E3C}"/>
              </a:ext>
            </a:extLst>
          </p:cNvPr>
          <p:cNvSpPr txBox="1"/>
          <p:nvPr/>
        </p:nvSpPr>
        <p:spPr>
          <a:xfrm>
            <a:off x="1626796" y="6298887"/>
            <a:ext cx="3354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* Source FPI &amp; </a:t>
            </a:r>
            <a:r>
              <a:rPr lang="fr-FR" sz="900" dirty="0" err="1"/>
              <a:t>ISelection</a:t>
            </a:r>
            <a:endParaRPr lang="fr-FR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82D2B0-F94D-48D3-8CDA-85EA33445A0C}"/>
              </a:ext>
            </a:extLst>
          </p:cNvPr>
          <p:cNvSpPr>
            <a:spLocks/>
          </p:cNvSpPr>
          <p:nvPr/>
        </p:nvSpPr>
        <p:spPr>
          <a:xfrm>
            <a:off x="593690" y="2836274"/>
            <a:ext cx="2892056" cy="2499950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rgbClr val="D89E72"/>
                </a:solidFill>
                <a:latin typeface="+mj-lt"/>
              </a:rPr>
              <a:t>UN MARCHE A MATURITE</a:t>
            </a:r>
          </a:p>
          <a:p>
            <a:pPr algn="ctr"/>
            <a:r>
              <a:rPr lang="fr-FR" sz="1200" b="1" dirty="0">
                <a:solidFill>
                  <a:srgbClr val="D89E72"/>
                </a:solidFill>
                <a:latin typeface="+mj-lt"/>
              </a:rPr>
              <a:t>DEMANDES D’ESTIMATION EN HAUSSE </a:t>
            </a:r>
          </a:p>
          <a:p>
            <a:pPr algn="ctr"/>
            <a:endParaRPr lang="fr-FR" sz="1100" b="1" dirty="0">
              <a:solidFill>
                <a:srgbClr val="D89E72"/>
              </a:solidFill>
              <a:latin typeface="+mj-lt"/>
            </a:endParaRPr>
          </a:p>
          <a:p>
            <a:pPr algn="ctr"/>
            <a:r>
              <a:rPr lang="fr-FR" sz="1200" b="1" dirty="0">
                <a:solidFill>
                  <a:schemeClr val="tx1"/>
                </a:solidFill>
              </a:rPr>
              <a:t>Fin des premières périodes </a:t>
            </a:r>
          </a:p>
          <a:p>
            <a:pPr algn="ctr"/>
            <a:r>
              <a:rPr lang="fr-FR" sz="1200" dirty="0" err="1">
                <a:solidFill>
                  <a:schemeClr val="tx1"/>
                </a:solidFill>
              </a:rPr>
              <a:t>Censi</a:t>
            </a:r>
            <a:r>
              <a:rPr lang="fr-FR" sz="1200" dirty="0">
                <a:solidFill>
                  <a:schemeClr val="tx1"/>
                </a:solidFill>
              </a:rPr>
              <a:t>-Bouvard / Scellier</a:t>
            </a:r>
          </a:p>
          <a:p>
            <a:pPr marL="285750" lvl="1" algn="ctr">
              <a:lnSpc>
                <a:spcPct val="90000"/>
              </a:lnSpc>
              <a:buClr>
                <a:srgbClr val="581D74"/>
              </a:buClr>
              <a:defRPr/>
            </a:pPr>
            <a:endParaRPr lang="fr-FR" sz="1200" dirty="0">
              <a:solidFill>
                <a:schemeClr val="tx1"/>
              </a:solidFill>
            </a:endParaRPr>
          </a:p>
          <a:p>
            <a:pPr marL="285750" lvl="1" algn="ctr">
              <a:lnSpc>
                <a:spcPct val="90000"/>
              </a:lnSpc>
              <a:buClr>
                <a:srgbClr val="581D74"/>
              </a:buClr>
              <a:defRPr/>
            </a:pPr>
            <a:r>
              <a:rPr lang="fr-FR" sz="1200" b="1" dirty="0">
                <a:solidFill>
                  <a:schemeClr val="tx1"/>
                </a:solidFill>
              </a:rPr>
              <a:t>Conjoncture / accidents de la vie</a:t>
            </a:r>
          </a:p>
          <a:p>
            <a:pPr marL="285750" lvl="1" algn="ctr">
              <a:lnSpc>
                <a:spcPct val="90000"/>
              </a:lnSpc>
              <a:buClr>
                <a:srgbClr val="581D74"/>
              </a:buClr>
              <a:defRPr/>
            </a:pPr>
            <a:r>
              <a:rPr lang="fr-FR" sz="1200" dirty="0">
                <a:solidFill>
                  <a:schemeClr val="tx1"/>
                </a:solidFill>
              </a:rPr>
              <a:t>synonyme de revente pour certains propriétaires</a:t>
            </a:r>
          </a:p>
          <a:p>
            <a:pPr marL="285750" lvl="1" algn="ctr">
              <a:lnSpc>
                <a:spcPct val="90000"/>
              </a:lnSpc>
              <a:buClr>
                <a:srgbClr val="581D74"/>
              </a:buClr>
              <a:defRPr/>
            </a:pPr>
            <a:endParaRPr lang="fr-FR" sz="1200" dirty="0">
              <a:solidFill>
                <a:schemeClr val="tx1"/>
              </a:solidFill>
            </a:endParaRPr>
          </a:p>
          <a:p>
            <a:pPr marL="285750" lvl="1" algn="ctr">
              <a:lnSpc>
                <a:spcPct val="90000"/>
              </a:lnSpc>
              <a:buClr>
                <a:srgbClr val="581D74"/>
              </a:buClr>
              <a:defRPr/>
            </a:pPr>
            <a:r>
              <a:rPr lang="fr-FR" sz="1200" dirty="0">
                <a:solidFill>
                  <a:schemeClr val="tx1"/>
                </a:solidFill>
              </a:rPr>
              <a:t>Un parc immobilier estimé à 100.000 lots en exploitation*</a:t>
            </a:r>
          </a:p>
        </p:txBody>
      </p:sp>
      <p:cxnSp>
        <p:nvCxnSpPr>
          <p:cNvPr id="21" name="Straight Connector 7">
            <a:extLst>
              <a:ext uri="{FF2B5EF4-FFF2-40B4-BE49-F238E27FC236}">
                <a16:creationId xmlns:a16="http://schemas.microsoft.com/office/drawing/2014/main" id="{F2D05715-1CB2-45F4-9075-F847BFA71414}"/>
              </a:ext>
            </a:extLst>
          </p:cNvPr>
          <p:cNvCxnSpPr/>
          <p:nvPr/>
        </p:nvCxnSpPr>
        <p:spPr>
          <a:xfrm>
            <a:off x="1192614" y="1485557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770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0A075B-FEE7-445A-AA1D-E8C407F2B173}"/>
              </a:ext>
            </a:extLst>
          </p:cNvPr>
          <p:cNvSpPr txBox="1"/>
          <p:nvPr/>
        </p:nvSpPr>
        <p:spPr>
          <a:xfrm>
            <a:off x="1061484" y="100278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Nos </a:t>
            </a:r>
          </a:p>
          <a:p>
            <a:r>
              <a:rPr lang="fr-FR" b="1" dirty="0"/>
              <a:t>Ambitions</a:t>
            </a:r>
          </a:p>
        </p:txBody>
      </p:sp>
      <p:sp>
        <p:nvSpPr>
          <p:cNvPr id="22" name="Espace réservé du contenu 36">
            <a:extLst>
              <a:ext uri="{FF2B5EF4-FFF2-40B4-BE49-F238E27FC236}">
                <a16:creationId xmlns:a16="http://schemas.microsoft.com/office/drawing/2014/main" id="{652E2752-427E-4231-819C-23F46A56C4C0}"/>
              </a:ext>
            </a:extLst>
          </p:cNvPr>
          <p:cNvSpPr txBox="1">
            <a:spLocks/>
          </p:cNvSpPr>
          <p:nvPr/>
        </p:nvSpPr>
        <p:spPr>
          <a:xfrm>
            <a:off x="1061484" y="2088619"/>
            <a:ext cx="10012916" cy="2024579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>
              <a:buBlip>
                <a:blip r:embed="rId2"/>
              </a:buBlip>
            </a:pPr>
            <a:r>
              <a:rPr lang="fr-FR" sz="1600" b="1" dirty="0">
                <a:solidFill>
                  <a:schemeClr val="accent2"/>
                </a:solidFill>
              </a:rPr>
              <a:t>Fournir un nouveau service</a:t>
            </a:r>
            <a:r>
              <a:rPr lang="fr-FR" sz="1600" b="1" dirty="0"/>
              <a:t> </a:t>
            </a:r>
            <a:r>
              <a:rPr lang="fr-FR" sz="1600" dirty="0"/>
              <a:t>afin de répondre aux attentes de nos clients et les accompagner sur la durée</a:t>
            </a:r>
          </a:p>
          <a:p>
            <a:pPr marL="285750" lvl="1" indent="-285750">
              <a:buBlip>
                <a:blip r:embed="rId2"/>
              </a:buBlip>
            </a:pPr>
            <a:endParaRPr lang="fr-FR" sz="1600" dirty="0"/>
          </a:p>
          <a:p>
            <a:pPr lvl="1">
              <a:buBlip>
                <a:blip r:embed="rId2"/>
              </a:buBlip>
            </a:pPr>
            <a:r>
              <a:rPr lang="fr-FR" sz="1600" b="1" dirty="0">
                <a:solidFill>
                  <a:schemeClr val="accent2"/>
                </a:solidFill>
              </a:rPr>
              <a:t>Enrichir le portefeuille d’offres</a:t>
            </a:r>
            <a:r>
              <a:rPr lang="fr-FR" sz="1600" b="1" dirty="0"/>
              <a:t> </a:t>
            </a:r>
            <a:r>
              <a:rPr lang="fr-FR" sz="1600" dirty="0"/>
              <a:t>avec des produits offrant des enveloppes d’investissement qui ne se trouvent pas en VEFA</a:t>
            </a:r>
          </a:p>
          <a:p>
            <a:pPr lvl="2">
              <a:buBlip>
                <a:blip r:embed="rId2"/>
              </a:buBlip>
            </a:pPr>
            <a:endParaRPr lang="fr-FR" b="1" dirty="0"/>
          </a:p>
          <a:p>
            <a:pPr lvl="1">
              <a:buBlip>
                <a:blip r:embed="rId2"/>
              </a:buBlip>
            </a:pPr>
            <a:r>
              <a:rPr lang="fr-FR" sz="1600" b="1" dirty="0">
                <a:solidFill>
                  <a:schemeClr val="accent2"/>
                </a:solidFill>
              </a:rPr>
              <a:t>Offrir aux clients vendeurs une meilleure sortie</a:t>
            </a:r>
            <a:r>
              <a:rPr lang="fr-FR" sz="1600" b="1" dirty="0"/>
              <a:t> </a:t>
            </a:r>
            <a:r>
              <a:rPr lang="fr-FR" sz="1600" dirty="0"/>
              <a:t>que celles actuellement pratiquées</a:t>
            </a:r>
            <a:br>
              <a:rPr lang="fr-FR" sz="1600" dirty="0"/>
            </a:br>
            <a:r>
              <a:rPr lang="fr-FR" sz="1600" dirty="0"/>
              <a:t>sur le marché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F347AB1-8ED8-4E7A-89A0-283EA67FE96B}"/>
              </a:ext>
            </a:extLst>
          </p:cNvPr>
          <p:cNvGrpSpPr/>
          <p:nvPr/>
        </p:nvGrpSpPr>
        <p:grpSpPr>
          <a:xfrm>
            <a:off x="1397031" y="4113198"/>
            <a:ext cx="9270969" cy="1669667"/>
            <a:chOff x="420623" y="2214525"/>
            <a:chExt cx="7620509" cy="1360399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00F85F1-20B4-4898-8D38-BC5D42C0C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32406" y="2726038"/>
              <a:ext cx="536167" cy="536167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44D4447-0FD3-4929-B2B4-D369A3B6671E}"/>
                </a:ext>
              </a:extLst>
            </p:cNvPr>
            <p:cNvSpPr/>
            <p:nvPr/>
          </p:nvSpPr>
          <p:spPr>
            <a:xfrm>
              <a:off x="420623" y="2917969"/>
              <a:ext cx="1145874" cy="341839"/>
            </a:xfrm>
            <a:prstGeom prst="rect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b="1" dirty="0">
                  <a:solidFill>
                    <a:schemeClr val="accent1"/>
                  </a:solidFill>
                </a:rPr>
                <a:t>CLIENT REVENDEUR 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9EFB284-4BC2-4FD2-9CE1-8E2B1B0A6DF1}"/>
                </a:ext>
              </a:extLst>
            </p:cNvPr>
            <p:cNvSpPr/>
            <p:nvPr/>
          </p:nvSpPr>
          <p:spPr>
            <a:xfrm>
              <a:off x="6342455" y="3104734"/>
              <a:ext cx="1698677" cy="470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1050" b="1" dirty="0">
                  <a:solidFill>
                    <a:schemeClr val="accent2"/>
                  </a:solidFill>
                </a:rPr>
                <a:t>Transmission </a:t>
              </a:r>
            </a:p>
            <a:p>
              <a:pPr algn="ctr"/>
              <a:r>
                <a:rPr lang="fr-FR" sz="1050" dirty="0">
                  <a:solidFill>
                    <a:schemeClr val="tx1"/>
                  </a:solidFill>
                </a:rPr>
                <a:t>à un cabinet indépendant pour gérer la revente</a:t>
              </a:r>
            </a:p>
          </p:txBody>
        </p:sp>
        <p:pic>
          <p:nvPicPr>
            <p:cNvPr id="27" name="Graphique 35" descr="Utilisateur">
              <a:extLst>
                <a:ext uri="{FF2B5EF4-FFF2-40B4-BE49-F238E27FC236}">
                  <a16:creationId xmlns:a16="http://schemas.microsoft.com/office/drawing/2014/main" id="{9FE518B5-50DF-4B42-AE28-76959941A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88191" y="2440641"/>
              <a:ext cx="423281" cy="423281"/>
            </a:xfrm>
            <a:prstGeom prst="rect">
              <a:avLst/>
            </a:prstGeom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1D73CDA-8021-4B29-AFB2-F6B39A134E19}"/>
                </a:ext>
              </a:extLst>
            </p:cNvPr>
            <p:cNvSpPr txBox="1"/>
            <p:nvPr/>
          </p:nvSpPr>
          <p:spPr>
            <a:xfrm>
              <a:off x="3806783" y="2214525"/>
              <a:ext cx="2111924" cy="488997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1100" dirty="0"/>
                <a:t>Produit </a:t>
              </a:r>
              <a:r>
                <a:rPr lang="fr-FR" sz="1100" b="1" dirty="0">
                  <a:solidFill>
                    <a:schemeClr val="accent2"/>
                  </a:solidFill>
                </a:rPr>
                <a:t>adapté</a:t>
              </a:r>
              <a:r>
                <a:rPr lang="fr-FR" sz="1100" dirty="0"/>
                <a:t> aux exigences d’</a:t>
              </a:r>
              <a:r>
                <a:rPr lang="fr-FR" sz="1100" dirty="0" err="1"/>
                <a:t>iSélection</a:t>
              </a:r>
              <a:r>
                <a:rPr lang="fr-FR" sz="1100" dirty="0"/>
                <a:t> pour une revente auprès des clients CE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B820189-0DFB-435E-933A-3096FF092613}"/>
                </a:ext>
              </a:extLst>
            </p:cNvPr>
            <p:cNvSpPr txBox="1"/>
            <p:nvPr/>
          </p:nvSpPr>
          <p:spPr>
            <a:xfrm>
              <a:off x="3806782" y="3104734"/>
              <a:ext cx="2111924" cy="470190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1050" dirty="0"/>
                <a:t>Produit </a:t>
              </a:r>
              <a:r>
                <a:rPr lang="fr-FR" sz="1050" b="1" dirty="0">
                  <a:solidFill>
                    <a:schemeClr val="accent2"/>
                  </a:solidFill>
                </a:rPr>
                <a:t>NON adapté </a:t>
              </a:r>
              <a:r>
                <a:rPr lang="fr-FR" sz="1050" dirty="0">
                  <a:solidFill>
                    <a:schemeClr val="accent2"/>
                  </a:solidFill>
                </a:rPr>
                <a:t> </a:t>
              </a:r>
              <a:r>
                <a:rPr lang="fr-FR" sz="1050" dirty="0"/>
                <a:t>aux exigences d’</a:t>
              </a:r>
              <a:r>
                <a:rPr lang="fr-FR" sz="1050" dirty="0" err="1"/>
                <a:t>iSélection</a:t>
              </a:r>
              <a:r>
                <a:rPr lang="fr-FR" sz="1050" dirty="0"/>
                <a:t> pour revente auprès des clients CE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D3E83F-64F8-4030-805A-DBE6F4CF4EF0}"/>
                </a:ext>
              </a:extLst>
            </p:cNvPr>
            <p:cNvSpPr/>
            <p:nvPr/>
          </p:nvSpPr>
          <p:spPr>
            <a:xfrm>
              <a:off x="6342455" y="2214525"/>
              <a:ext cx="1698677" cy="470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1050" b="1" dirty="0">
                  <a:solidFill>
                    <a:schemeClr val="accent2"/>
                  </a:solidFill>
                </a:rPr>
                <a:t>Revente par </a:t>
              </a:r>
              <a:r>
                <a:rPr lang="fr-FR" sz="1050" b="1" dirty="0" err="1">
                  <a:solidFill>
                    <a:schemeClr val="accent2"/>
                  </a:solidFill>
                </a:rPr>
                <a:t>ISelection</a:t>
              </a:r>
              <a:endParaRPr lang="fr-FR" sz="1050" b="1" dirty="0">
                <a:solidFill>
                  <a:schemeClr val="accent2"/>
                </a:solidFill>
              </a:endParaRPr>
            </a:p>
            <a:p>
              <a:pPr algn="ctr"/>
              <a:r>
                <a:rPr lang="fr-FR" sz="1050" dirty="0"/>
                <a:t>au sein des Caisses d’Epargne</a:t>
              </a:r>
              <a:endParaRPr lang="fr-FR" sz="1050" b="1" dirty="0">
                <a:solidFill>
                  <a:schemeClr val="bg2"/>
                </a:solidFill>
              </a:endParaRPr>
            </a:p>
          </p:txBody>
        </p:sp>
        <p:pic>
          <p:nvPicPr>
            <p:cNvPr id="31" name="Picture 2" descr="Caisse d'Epargne - Castillonnès">
              <a:extLst>
                <a:ext uri="{FF2B5EF4-FFF2-40B4-BE49-F238E27FC236}">
                  <a16:creationId xmlns:a16="http://schemas.microsoft.com/office/drawing/2014/main" id="{C93371EA-E800-4052-A016-20763AB343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971430" y="2702919"/>
              <a:ext cx="562315" cy="567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Flèche droite 18">
              <a:extLst>
                <a:ext uri="{FF2B5EF4-FFF2-40B4-BE49-F238E27FC236}">
                  <a16:creationId xmlns:a16="http://schemas.microsoft.com/office/drawing/2014/main" id="{0AA5341E-681B-4BFD-948B-3856A84FE953}"/>
                </a:ext>
              </a:extLst>
            </p:cNvPr>
            <p:cNvSpPr/>
            <p:nvPr/>
          </p:nvSpPr>
          <p:spPr>
            <a:xfrm>
              <a:off x="1572769" y="2971800"/>
              <a:ext cx="398661" cy="822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Flèche droite 19">
              <a:extLst>
                <a:ext uri="{FF2B5EF4-FFF2-40B4-BE49-F238E27FC236}">
                  <a16:creationId xmlns:a16="http://schemas.microsoft.com/office/drawing/2014/main" id="{6ADE91C6-19E6-4758-86B8-DECFC3807D6E}"/>
                </a:ext>
              </a:extLst>
            </p:cNvPr>
            <p:cNvSpPr/>
            <p:nvPr/>
          </p:nvSpPr>
          <p:spPr>
            <a:xfrm>
              <a:off x="5931250" y="3393274"/>
              <a:ext cx="398661" cy="822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Flèche droite 20">
              <a:extLst>
                <a:ext uri="{FF2B5EF4-FFF2-40B4-BE49-F238E27FC236}">
                  <a16:creationId xmlns:a16="http://schemas.microsoft.com/office/drawing/2014/main" id="{F9A19022-3D37-4B45-A75D-F19F4990CBBE}"/>
                </a:ext>
              </a:extLst>
            </p:cNvPr>
            <p:cNvSpPr/>
            <p:nvPr/>
          </p:nvSpPr>
          <p:spPr>
            <a:xfrm>
              <a:off x="2533745" y="2958084"/>
              <a:ext cx="398661" cy="822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Flèche droite 21">
              <a:extLst>
                <a:ext uri="{FF2B5EF4-FFF2-40B4-BE49-F238E27FC236}">
                  <a16:creationId xmlns:a16="http://schemas.microsoft.com/office/drawing/2014/main" id="{90229936-7C0A-4FDB-B521-485B85B89EC6}"/>
                </a:ext>
              </a:extLst>
            </p:cNvPr>
            <p:cNvSpPr/>
            <p:nvPr/>
          </p:nvSpPr>
          <p:spPr>
            <a:xfrm>
              <a:off x="5931950" y="2503065"/>
              <a:ext cx="398661" cy="822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Flèche droite 22">
              <a:extLst>
                <a:ext uri="{FF2B5EF4-FFF2-40B4-BE49-F238E27FC236}">
                  <a16:creationId xmlns:a16="http://schemas.microsoft.com/office/drawing/2014/main" id="{FDFA1963-145A-4231-B330-5B27D3DB6D8C}"/>
                </a:ext>
              </a:extLst>
            </p:cNvPr>
            <p:cNvSpPr/>
            <p:nvPr/>
          </p:nvSpPr>
          <p:spPr>
            <a:xfrm rot="19814599" flipV="1">
              <a:off x="3409021" y="2708602"/>
              <a:ext cx="410850" cy="5712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Flèche droite 23">
              <a:extLst>
                <a:ext uri="{FF2B5EF4-FFF2-40B4-BE49-F238E27FC236}">
                  <a16:creationId xmlns:a16="http://schemas.microsoft.com/office/drawing/2014/main" id="{0700A3C8-A6DF-4074-8B03-3B6445F9E76B}"/>
                </a:ext>
              </a:extLst>
            </p:cNvPr>
            <p:cNvSpPr/>
            <p:nvPr/>
          </p:nvSpPr>
          <p:spPr>
            <a:xfrm rot="1754252" flipV="1">
              <a:off x="3396833" y="3231244"/>
              <a:ext cx="410850" cy="5712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0DDA98E9-82AA-4227-8D1B-B25F805A922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2838C78-5280-4867-9F28-40D53CAC8C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38" name="Straight Connector 7">
            <a:extLst>
              <a:ext uri="{FF2B5EF4-FFF2-40B4-BE49-F238E27FC236}">
                <a16:creationId xmlns:a16="http://schemas.microsoft.com/office/drawing/2014/main" id="{23890954-9DFC-4BC5-B546-74BA1CF59692}"/>
              </a:ext>
            </a:extLst>
          </p:cNvPr>
          <p:cNvCxnSpPr/>
          <p:nvPr/>
        </p:nvCxnSpPr>
        <p:spPr>
          <a:xfrm>
            <a:off x="1192614" y="1793569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re 4">
            <a:extLst>
              <a:ext uri="{FF2B5EF4-FFF2-40B4-BE49-F238E27FC236}">
                <a16:creationId xmlns:a16="http://schemas.microsoft.com/office/drawing/2014/main" id="{EF878DF3-B91B-4196-9324-6DD26298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AD59D4C9-9151-423A-BBE4-D58AC6E9ECF1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3738139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LA REVENTE DE PRODUITS IMMOBILIERS GÉRÉS (LMNP)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5466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0A075B-FEE7-445A-AA1D-E8C407F2B173}"/>
              </a:ext>
            </a:extLst>
          </p:cNvPr>
          <p:cNvSpPr txBox="1"/>
          <p:nvPr/>
        </p:nvSpPr>
        <p:spPr>
          <a:xfrm>
            <a:off x="1061484" y="100278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PNB  </a:t>
            </a:r>
          </a:p>
          <a:p>
            <a:r>
              <a:rPr lang="fr-FR" b="1" dirty="0"/>
              <a:t>Issue de la vente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60F557-54E5-478B-A953-A6D5C6614151}"/>
              </a:ext>
            </a:extLst>
          </p:cNvPr>
          <p:cNvSpPr/>
          <p:nvPr/>
        </p:nvSpPr>
        <p:spPr>
          <a:xfrm>
            <a:off x="2397162" y="2182109"/>
            <a:ext cx="7189306" cy="866399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600" b="1" dirty="0">
              <a:solidFill>
                <a:schemeClr val="tx1"/>
              </a:solidFill>
            </a:endParaRPr>
          </a:p>
          <a:p>
            <a:pPr algn="ctr"/>
            <a:r>
              <a:rPr lang="fr-FR" sz="1600" b="1" dirty="0">
                <a:solidFill>
                  <a:schemeClr val="tx1"/>
                </a:solidFill>
              </a:rPr>
              <a:t>Rétrocession aux réseaux établie à 1,5% HT du prix de vente</a:t>
            </a:r>
          </a:p>
          <a:p>
            <a:pPr algn="ctr"/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45B94BB-034A-412D-A832-217B83D773C8}"/>
              </a:ext>
            </a:extLst>
          </p:cNvPr>
          <p:cNvSpPr/>
          <p:nvPr/>
        </p:nvSpPr>
        <p:spPr>
          <a:xfrm>
            <a:off x="2397162" y="4535932"/>
            <a:ext cx="7189306" cy="1197688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Génération de nouveaux flux de liquidité</a:t>
            </a:r>
          </a:p>
          <a:p>
            <a:pPr algn="ctr"/>
            <a:endParaRPr lang="fr-FR" sz="2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Réemploi dans un nouveau investissement immobilier</a:t>
            </a:r>
            <a:endParaRPr lang="fr-FR" sz="1100" i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Réemploi en épargne financière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6232E9-8E96-4E92-A00A-5D475CAADC39}"/>
              </a:ext>
            </a:extLst>
          </p:cNvPr>
          <p:cNvSpPr txBox="1"/>
          <p:nvPr/>
        </p:nvSpPr>
        <p:spPr>
          <a:xfrm>
            <a:off x="1061484" y="343552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PNB  </a:t>
            </a:r>
          </a:p>
          <a:p>
            <a:r>
              <a:rPr lang="fr-FR" b="1" dirty="0"/>
              <a:t>Additionnel potentiel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0BEE2A-8493-4D64-B144-413080796D8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E4F013-87DE-44CF-8219-986A0F2913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6B013AD1-CDA8-4DAD-B4F1-1BCF8511737A}"/>
              </a:ext>
            </a:extLst>
          </p:cNvPr>
          <p:cNvCxnSpPr/>
          <p:nvPr/>
        </p:nvCxnSpPr>
        <p:spPr>
          <a:xfrm>
            <a:off x="1192614" y="1774317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7">
            <a:extLst>
              <a:ext uri="{FF2B5EF4-FFF2-40B4-BE49-F238E27FC236}">
                <a16:creationId xmlns:a16="http://schemas.microsoft.com/office/drawing/2014/main" id="{CEF8095F-B4D4-440E-AB1E-3AB52273E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4B88A97E-A661-4A7B-B063-1707A11339C2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3738139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LA REVENTE DE PRODUITS IMMOBILIERS GÉRÉS (LMNP)</a:t>
            </a:r>
            <a:endParaRPr lang="fr-FR" dirty="0"/>
          </a:p>
        </p:txBody>
      </p:sp>
      <p:cxnSp>
        <p:nvCxnSpPr>
          <p:cNvPr id="14" name="Straight Connector 7">
            <a:extLst>
              <a:ext uri="{FF2B5EF4-FFF2-40B4-BE49-F238E27FC236}">
                <a16:creationId xmlns:a16="http://schemas.microsoft.com/office/drawing/2014/main" id="{7DC95BF9-553E-42DF-A012-56DA112A88E5}"/>
              </a:ext>
            </a:extLst>
          </p:cNvPr>
          <p:cNvCxnSpPr/>
          <p:nvPr/>
        </p:nvCxnSpPr>
        <p:spPr>
          <a:xfrm>
            <a:off x="1180422" y="4176141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654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23B61B74-BAC0-4891-B718-CDC920D6C87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71241" y="774700"/>
            <a:ext cx="5618710" cy="5452118"/>
            <a:chOff x="567" y="0"/>
            <a:chExt cx="3339" cy="3240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FABA0174-DD34-4612-BADE-4FBD337FED8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7" y="0"/>
              <a:ext cx="3339" cy="3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78FF4608-8A6C-46DC-B717-E474159A23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0"/>
              <a:ext cx="3342" cy="3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2EAF2EA-388E-4DD1-A744-81BA51BC416C}"/>
              </a:ext>
            </a:extLst>
          </p:cNvPr>
          <p:cNvSpPr txBox="1"/>
          <p:nvPr/>
        </p:nvSpPr>
        <p:spPr>
          <a:xfrm>
            <a:off x="7061206" y="2736502"/>
            <a:ext cx="4508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Fiche de renseignement</a:t>
            </a:r>
          </a:p>
          <a:p>
            <a:r>
              <a:rPr lang="fr-FR" sz="1400" dirty="0"/>
              <a:t>Annexe 1</a:t>
            </a:r>
          </a:p>
          <a:p>
            <a:endParaRPr lang="fr-FR" sz="1400" dirty="0"/>
          </a:p>
          <a:p>
            <a:r>
              <a:rPr lang="fr-FR" sz="1400" dirty="0"/>
              <a:t>Transmission de la fiche de renseignement suite à découverte du besoin par le RS suite à FRI du prescripteur banque selon processus classique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C35612-0CAB-4762-A68F-5A2463E9EB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2A0CAB-F7D4-4195-8720-B2AB831D65E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185F293-FC1A-4A2F-8E8D-1316551D2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F2C7FE39-F08C-4460-A90B-730E379390D8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3738139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LA REVENTE DE PRODUITS IMMOBILIERS GÉRÉS (LMNP)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1284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2DC82-2951-4847-BB41-44F7869F3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31" y="200241"/>
            <a:ext cx="3813736" cy="276999"/>
          </a:xfrm>
        </p:spPr>
        <p:txBody>
          <a:bodyPr/>
          <a:lstStyle/>
          <a:p>
            <a:r>
              <a:rPr lang="fr-FR" dirty="0"/>
              <a:t>Service de Revente de produits immobiliers gérés (LMNP)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0A075B-FEE7-445A-AA1D-E8C407F2B173}"/>
              </a:ext>
            </a:extLst>
          </p:cNvPr>
          <p:cNvSpPr txBox="1"/>
          <p:nvPr/>
        </p:nvSpPr>
        <p:spPr>
          <a:xfrm>
            <a:off x="1061484" y="100278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Guide  </a:t>
            </a:r>
          </a:p>
          <a:p>
            <a:r>
              <a:rPr lang="fr-FR" b="1" dirty="0"/>
              <a:t>Revente LMNP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C37BA642-9811-4DA3-9127-1688FDABF5D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01820" y="2174659"/>
            <a:ext cx="8483480" cy="2307607"/>
            <a:chOff x="847" y="1067"/>
            <a:chExt cx="4066" cy="1106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DE66F3F3-1CAF-46E3-9B5E-20F0A4E0B99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47" y="1067"/>
              <a:ext cx="4066" cy="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1137D94D-297E-4931-9D0A-E86DC5886F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" y="1067"/>
              <a:ext cx="4069" cy="1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12AAFFB-ECB8-4CBE-A12C-89212CAE6A20}"/>
              </a:ext>
            </a:extLst>
          </p:cNvPr>
          <p:cNvSpPr txBox="1"/>
          <p:nvPr/>
        </p:nvSpPr>
        <p:spPr>
          <a:xfrm>
            <a:off x="1232327" y="4552800"/>
            <a:ext cx="51790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Documentation </a:t>
            </a:r>
            <a:r>
              <a:rPr lang="fr-FR" dirty="0" err="1"/>
              <a:t>iSélection</a:t>
            </a:r>
            <a:r>
              <a:rPr lang="fr-FR" dirty="0"/>
              <a:t> à destination des prescripteurs banque et RS </a:t>
            </a:r>
            <a:r>
              <a:rPr lang="fr-FR" dirty="0" err="1"/>
              <a:t>iSélection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fr-FR" dirty="0"/>
              <a:t>Annexe 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E5EB5B-3FF5-4706-B8B3-55493C5E622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281CD7-2FB5-44DB-8F07-D99405600E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AF521A6C-3BB0-4979-8C2D-8FDE7D09C7B5}"/>
              </a:ext>
            </a:extLst>
          </p:cNvPr>
          <p:cNvCxnSpPr/>
          <p:nvPr/>
        </p:nvCxnSpPr>
        <p:spPr>
          <a:xfrm>
            <a:off x="1192614" y="1783939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695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plancher&#10;&#10;Description générée automatiquement">
            <a:extLst>
              <a:ext uri="{FF2B5EF4-FFF2-40B4-BE49-F238E27FC236}">
                <a16:creationId xmlns:a16="http://schemas.microsoft.com/office/drawing/2014/main" id="{CEE9D468-084C-45C1-BA70-710854CA777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9A4A70-5EC2-4C29-9E07-C77BA2927FE4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0" y="1639613"/>
            <a:ext cx="3279229" cy="584775"/>
          </a:xfrm>
        </p:spPr>
        <p:txBody>
          <a:bodyPr/>
          <a:lstStyle/>
          <a:p>
            <a:pPr algn="ctr"/>
            <a:r>
              <a:rPr lang="fr-FR" sz="1600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972129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2DC82-2951-4847-BB41-44F7869F3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31" y="200241"/>
            <a:ext cx="2046907" cy="276999"/>
          </a:xfrm>
        </p:spPr>
        <p:txBody>
          <a:bodyPr/>
          <a:lstStyle/>
          <a:p>
            <a:r>
              <a:rPr lang="fr-FR" dirty="0"/>
              <a:t>L’ACCESSION À LA PROPRIÉTÉ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0A075B-FEE7-445A-AA1D-E8C407F2B173}"/>
              </a:ext>
            </a:extLst>
          </p:cNvPr>
          <p:cNvSpPr txBox="1"/>
          <p:nvPr/>
        </p:nvSpPr>
        <p:spPr>
          <a:xfrm>
            <a:off x="1061484" y="100278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Types</a:t>
            </a:r>
          </a:p>
          <a:p>
            <a:r>
              <a:rPr lang="fr-FR" b="1" dirty="0"/>
              <a:t>De produits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BD5EE699-307C-4C51-99F6-C1EDB27CAF4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32397" y="1763415"/>
            <a:ext cx="5034516" cy="4277870"/>
            <a:chOff x="2683" y="1535"/>
            <a:chExt cx="2402" cy="2041"/>
          </a:xfrm>
        </p:grpSpPr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0EFF1301-27FA-4291-8D06-4B7CE47B4BC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83" y="1535"/>
              <a:ext cx="2402" cy="2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50"/>
            </a:p>
          </p:txBody>
        </p:sp>
        <p:pic>
          <p:nvPicPr>
            <p:cNvPr id="15" name="Picture 5">
              <a:extLst>
                <a:ext uri="{FF2B5EF4-FFF2-40B4-BE49-F238E27FC236}">
                  <a16:creationId xmlns:a16="http://schemas.microsoft.com/office/drawing/2014/main" id="{10DE5944-E7FC-4D84-8269-5DE2472E6F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3" y="1535"/>
              <a:ext cx="2405" cy="2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855E5EB6-FC7C-4468-8639-C5B742B23C5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647007" y="1991499"/>
            <a:ext cx="7052231" cy="3680557"/>
            <a:chOff x="2730" y="1376"/>
            <a:chExt cx="4064" cy="2121"/>
          </a:xfrm>
        </p:grpSpPr>
        <p:sp>
          <p:nvSpPr>
            <p:cNvPr id="17" name="AutoShape 7">
              <a:extLst>
                <a:ext uri="{FF2B5EF4-FFF2-40B4-BE49-F238E27FC236}">
                  <a16:creationId xmlns:a16="http://schemas.microsoft.com/office/drawing/2014/main" id="{6B36C54B-0926-4B97-B356-261C6CF1C1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30" y="1376"/>
              <a:ext cx="2220" cy="1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50"/>
            </a:p>
          </p:txBody>
        </p:sp>
        <p:pic>
          <p:nvPicPr>
            <p:cNvPr id="18" name="Picture 9">
              <a:extLst>
                <a:ext uri="{FF2B5EF4-FFF2-40B4-BE49-F238E27FC236}">
                  <a16:creationId xmlns:a16="http://schemas.microsoft.com/office/drawing/2014/main" id="{271283ED-9D10-423B-B1BD-9F7708D26C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4" y="1440"/>
              <a:ext cx="2910" cy="2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0AE1BC1-47A7-44A0-A435-1190220EBE2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935C5F-10C4-4C73-8E22-D8876976A5D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19" name="Straight Connector 7">
            <a:extLst>
              <a:ext uri="{FF2B5EF4-FFF2-40B4-BE49-F238E27FC236}">
                <a16:creationId xmlns:a16="http://schemas.microsoft.com/office/drawing/2014/main" id="{71EA4079-C965-48C1-8E96-EA7FF27C6218}"/>
              </a:ext>
            </a:extLst>
          </p:cNvPr>
          <p:cNvCxnSpPr/>
          <p:nvPr/>
        </p:nvCxnSpPr>
        <p:spPr>
          <a:xfrm>
            <a:off x="1192614" y="1774316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985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76306C-120D-474B-9194-6CB368F5F5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285BBC-0644-4B68-9F39-E059D050C6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DE2E0533-32B7-264C-84B3-EA9849FF744C}"/>
              </a:ext>
            </a:extLst>
          </p:cNvPr>
          <p:cNvSpPr txBox="1">
            <a:spLocks/>
          </p:cNvSpPr>
          <p:nvPr/>
        </p:nvSpPr>
        <p:spPr>
          <a:xfrm>
            <a:off x="1072393" y="982309"/>
            <a:ext cx="10515600" cy="7589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1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524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0" dirty="0">
                <a:solidFill>
                  <a:schemeClr val="tx1"/>
                </a:solidFill>
              </a:rPr>
              <a:t>Un renforcement du panel</a:t>
            </a:r>
          </a:p>
          <a:p>
            <a:r>
              <a:rPr lang="fr-FR" sz="2000" dirty="0">
                <a:solidFill>
                  <a:schemeClr val="tx1"/>
                </a:solidFill>
              </a:rPr>
              <a:t>Des service iSelection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65217B-501D-534B-9F87-7ACE1FEBF444}"/>
              </a:ext>
            </a:extLst>
          </p:cNvPr>
          <p:cNvSpPr/>
          <p:nvPr/>
        </p:nvSpPr>
        <p:spPr>
          <a:xfrm>
            <a:off x="1951630" y="1988125"/>
            <a:ext cx="1625346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POURQUOI ?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A4FED0-6B83-E946-BF58-52B70FA8C4F1}"/>
              </a:ext>
            </a:extLst>
          </p:cNvPr>
          <p:cNvSpPr/>
          <p:nvPr/>
        </p:nvSpPr>
        <p:spPr>
          <a:xfrm>
            <a:off x="7635418" y="1971617"/>
            <a:ext cx="1625346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POUR QUI ? </a:t>
            </a:r>
          </a:p>
        </p:txBody>
      </p:sp>
      <p:pic>
        <p:nvPicPr>
          <p:cNvPr id="19" name="Graphique 18" descr="Point d’interrogation">
            <a:extLst>
              <a:ext uri="{FF2B5EF4-FFF2-40B4-BE49-F238E27FC236}">
                <a16:creationId xmlns:a16="http://schemas.microsoft.com/office/drawing/2014/main" id="{7A04B296-A7BB-2440-9F58-4A59AFE6B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5259" y="1800684"/>
            <a:ext cx="1543541" cy="1543541"/>
          </a:xfrm>
          <a:prstGeom prst="rect">
            <a:avLst/>
          </a:prstGeom>
        </p:spPr>
      </p:pic>
      <p:pic>
        <p:nvPicPr>
          <p:cNvPr id="20" name="Graphique 19" descr="Profil masculin">
            <a:extLst>
              <a:ext uri="{FF2B5EF4-FFF2-40B4-BE49-F238E27FC236}">
                <a16:creationId xmlns:a16="http://schemas.microsoft.com/office/drawing/2014/main" id="{E3F56873-BEE7-4B4A-9EC7-AB0F3502EC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395970" y="1875030"/>
            <a:ext cx="1239448" cy="123944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B73E367-791B-D741-B6FE-A018B4EEDDE5}"/>
              </a:ext>
            </a:extLst>
          </p:cNvPr>
          <p:cNvSpPr/>
          <p:nvPr/>
        </p:nvSpPr>
        <p:spPr>
          <a:xfrm>
            <a:off x="1812500" y="2412703"/>
            <a:ext cx="410649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/>
              <a:t>iSelection</a:t>
            </a:r>
            <a:r>
              <a:rPr lang="fr-FR" sz="1600" dirty="0"/>
              <a:t>, </a:t>
            </a:r>
            <a:r>
              <a:rPr lang="fr-FR" sz="1600" b="1" dirty="0"/>
              <a:t>leader national de la commercialisation de produits immobiliers d’investissement.</a:t>
            </a:r>
          </a:p>
          <a:p>
            <a:endParaRPr lang="fr-FR" sz="1600" dirty="0"/>
          </a:p>
          <a:p>
            <a:r>
              <a:rPr lang="fr-FR" sz="1600" b="1" dirty="0"/>
              <a:t>Une capacité de </a:t>
            </a:r>
            <a:r>
              <a:rPr lang="fr-FR" sz="1600" b="1" dirty="0" err="1"/>
              <a:t>sourcing</a:t>
            </a:r>
            <a:r>
              <a:rPr lang="fr-FR" sz="1600" b="1" dirty="0"/>
              <a:t> en offres de produits différenciante</a:t>
            </a:r>
            <a:r>
              <a:rPr lang="fr-FR" sz="1600" dirty="0"/>
              <a:t>, grâce à sa connaissance des marchés immobiliers et des acteurs de la promotion immobilière.</a:t>
            </a:r>
          </a:p>
          <a:p>
            <a:endParaRPr lang="fr-FR" sz="1600" dirty="0"/>
          </a:p>
          <a:p>
            <a:r>
              <a:rPr lang="fr-FR" sz="1600" b="1" dirty="0"/>
              <a:t>Une proximité aux côtés des prescripteurs bancaires </a:t>
            </a:r>
            <a:r>
              <a:rPr lang="fr-FR" sz="1600" dirty="0"/>
              <a:t>lui permettant de déceler les besoins des clients et de les accompagner dans toutes les phases de leur acquisition</a:t>
            </a:r>
            <a:r>
              <a:rPr lang="fr-FR" dirty="0"/>
              <a:t>.</a:t>
            </a:r>
            <a:endParaRPr lang="fr-FR" sz="2000" dirty="0"/>
          </a:p>
        </p:txBody>
      </p:sp>
      <p:cxnSp>
        <p:nvCxnSpPr>
          <p:cNvPr id="22" name="Straight Connector 4">
            <a:extLst>
              <a:ext uri="{FF2B5EF4-FFF2-40B4-BE49-F238E27FC236}">
                <a16:creationId xmlns:a16="http://schemas.microsoft.com/office/drawing/2014/main" id="{ED107DB9-8428-994D-8A87-2F806C5794C7}"/>
              </a:ext>
            </a:extLst>
          </p:cNvPr>
          <p:cNvCxnSpPr>
            <a:cxnSpLocks/>
          </p:cNvCxnSpPr>
          <p:nvPr/>
        </p:nvCxnSpPr>
        <p:spPr>
          <a:xfrm flipV="1">
            <a:off x="6096000" y="1875030"/>
            <a:ext cx="0" cy="376377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45D63-7D92-064E-A74A-E9CFA7BAEE79}"/>
              </a:ext>
            </a:extLst>
          </p:cNvPr>
          <p:cNvSpPr/>
          <p:nvPr/>
        </p:nvSpPr>
        <p:spPr>
          <a:xfrm>
            <a:off x="7563573" y="2416978"/>
            <a:ext cx="3784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L’ensemble des partenaires bancaires et indépendants </a:t>
            </a:r>
            <a:r>
              <a:rPr lang="fr-FR" sz="1600" dirty="0"/>
              <a:t>qui souhaitent adhérer à cette nouvelle offre.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9BABDC-F0BD-45D8-BB74-1B672CD81F35}"/>
              </a:ext>
            </a:extLst>
          </p:cNvPr>
          <p:cNvSpPr/>
          <p:nvPr/>
        </p:nvSpPr>
        <p:spPr>
          <a:xfrm>
            <a:off x="1627825" y="5652484"/>
            <a:ext cx="8248280" cy="75405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lvl="1" algn="ctr"/>
            <a:r>
              <a:rPr lang="fr-FR" sz="1500" b="1" dirty="0">
                <a:solidFill>
                  <a:schemeClr val="bg1"/>
                </a:solidFill>
              </a:rPr>
              <a:t>L’ACCESSION À LA PROPRIÉTÉ </a:t>
            </a:r>
          </a:p>
          <a:p>
            <a:pPr lvl="1" algn="ctr"/>
            <a:r>
              <a:rPr lang="fr-FR" sz="1400" dirty="0">
                <a:solidFill>
                  <a:schemeClr val="bg1"/>
                </a:solidFill>
              </a:rPr>
              <a:t>représentent environ la moitié des ventes dans le neuf (l’investissement locatif étant l’autre moitié) pour un total d’environ 120 à 130 000 ventes chaque année.</a:t>
            </a:r>
          </a:p>
        </p:txBody>
      </p: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078CF097-EABF-4FA4-B7D4-C34C3D13250C}"/>
              </a:ext>
            </a:extLst>
          </p:cNvPr>
          <p:cNvCxnSpPr/>
          <p:nvPr/>
        </p:nvCxnSpPr>
        <p:spPr>
          <a:xfrm>
            <a:off x="1192614" y="1783939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7">
            <a:extLst>
              <a:ext uri="{FF2B5EF4-FFF2-40B4-BE49-F238E27FC236}">
                <a16:creationId xmlns:a16="http://schemas.microsoft.com/office/drawing/2014/main" id="{B792D6BC-32AC-4B4D-BB99-F72195794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0C65227E-391D-452D-A98F-5D91F9887CC5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L’ACCESSION À LA PROPRIÉTÉ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1677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76306C-120D-474B-9194-6CB368F5F5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285BBC-0644-4B68-9F39-E059D050C6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466BAD52-2685-5149-9CBB-F7EC807345C6}"/>
              </a:ext>
            </a:extLst>
          </p:cNvPr>
          <p:cNvSpPr txBox="1">
            <a:spLocks/>
          </p:cNvSpPr>
          <p:nvPr/>
        </p:nvSpPr>
        <p:spPr>
          <a:xfrm>
            <a:off x="1101264" y="948548"/>
            <a:ext cx="10515600" cy="5165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1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524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0" dirty="0">
                <a:solidFill>
                  <a:schemeClr val="tx1"/>
                </a:solidFill>
              </a:rPr>
              <a:t>Un renforcement du panel</a:t>
            </a:r>
          </a:p>
          <a:p>
            <a:r>
              <a:rPr lang="fr-FR" sz="2000" dirty="0">
                <a:solidFill>
                  <a:schemeClr val="tx1"/>
                </a:solidFill>
              </a:rPr>
              <a:t>Des service iSelection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F69ED7-ECDB-0749-9F23-104D277FD847}"/>
              </a:ext>
            </a:extLst>
          </p:cNvPr>
          <p:cNvSpPr/>
          <p:nvPr/>
        </p:nvSpPr>
        <p:spPr>
          <a:xfrm>
            <a:off x="1951630" y="1988125"/>
            <a:ext cx="1625346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COMMENT ?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868508-457E-4241-B962-40490DFDD0EA}"/>
              </a:ext>
            </a:extLst>
          </p:cNvPr>
          <p:cNvSpPr/>
          <p:nvPr/>
        </p:nvSpPr>
        <p:spPr>
          <a:xfrm>
            <a:off x="1951629" y="2508953"/>
            <a:ext cx="94249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Une détection du besoin client à la main du partenaire </a:t>
            </a:r>
            <a:r>
              <a:rPr lang="fr-FR" sz="1600" dirty="0"/>
              <a:t>qui oriente son client auprès des équipes commerciales iSelection.</a:t>
            </a:r>
          </a:p>
          <a:p>
            <a:endParaRPr lang="fr-FR" sz="1600" dirty="0"/>
          </a:p>
          <a:p>
            <a:r>
              <a:rPr lang="fr-FR" sz="1600" b="1" dirty="0"/>
              <a:t>Une phase de test au Q4 2020 avant généralisation </a:t>
            </a:r>
            <a:r>
              <a:rPr lang="fr-FR" sz="1600" dirty="0"/>
              <a:t>afin de tester les modèles d’organisation commerciale et renforcer le catalogue des produits et services qui constitueront le socle de l’offre en accession.</a:t>
            </a:r>
          </a:p>
          <a:p>
            <a:endParaRPr lang="fr-FR" sz="1600" dirty="0"/>
          </a:p>
          <a:p>
            <a:r>
              <a:rPr lang="fr-FR" sz="1600" b="1" dirty="0"/>
              <a:t>Une plateforme dédiée centralisant les offres disponibles </a:t>
            </a:r>
            <a:r>
              <a:rPr lang="fr-FR" sz="1600" dirty="0"/>
              <a:t>à la vente pour la force commerciale.</a:t>
            </a:r>
          </a:p>
          <a:p>
            <a:endParaRPr lang="fr-FR" sz="1600" dirty="0"/>
          </a:p>
          <a:p>
            <a:r>
              <a:rPr lang="fr-FR" sz="1600" b="1" dirty="0"/>
              <a:t>Des équipes Middle et Back Office iSelection mobilisées </a:t>
            </a:r>
            <a:r>
              <a:rPr lang="fr-FR" sz="1600" dirty="0"/>
              <a:t>pour assurer l’accompagnement administratif des clients.</a:t>
            </a:r>
            <a:endParaRPr lang="fr-FR" sz="2000" dirty="0"/>
          </a:p>
        </p:txBody>
      </p:sp>
      <p:pic>
        <p:nvPicPr>
          <p:cNvPr id="28" name="Graphique 27" descr="Engrenages">
            <a:extLst>
              <a:ext uri="{FF2B5EF4-FFF2-40B4-BE49-F238E27FC236}">
                <a16:creationId xmlns:a16="http://schemas.microsoft.com/office/drawing/2014/main" id="{9D034881-080D-7342-9F1E-90F332EFD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15393" y="1927316"/>
            <a:ext cx="1163273" cy="1163273"/>
          </a:xfrm>
          <a:prstGeom prst="rect">
            <a:avLst/>
          </a:prstGeom>
        </p:spPr>
      </p:pic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641FF347-72A3-45C6-A07B-33525C6D47DB}"/>
              </a:ext>
            </a:extLst>
          </p:cNvPr>
          <p:cNvCxnSpPr/>
          <p:nvPr/>
        </p:nvCxnSpPr>
        <p:spPr>
          <a:xfrm>
            <a:off x="1192614" y="1774315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6">
            <a:extLst>
              <a:ext uri="{FF2B5EF4-FFF2-40B4-BE49-F238E27FC236}">
                <a16:creationId xmlns:a16="http://schemas.microsoft.com/office/drawing/2014/main" id="{429A3023-5E59-4868-B16B-6C9B953D6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77C0B44-CC58-4612-999B-F4B81D244759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L’ACCESSION À LA PROPRIÉTÉ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2941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0876FD-4D60-42C6-BF04-0819A639F3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663B488-DC74-4CCB-B5DB-3B9D7B50D4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2795729-298A-4F5A-9EC1-08C34021A6C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6CA09A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6CA09A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875646-AF49-0542-BC51-A5D6023D2B3B}"/>
              </a:ext>
            </a:extLst>
          </p:cNvPr>
          <p:cNvSpPr/>
          <p:nvPr/>
        </p:nvSpPr>
        <p:spPr>
          <a:xfrm>
            <a:off x="1061484" y="837373"/>
            <a:ext cx="23907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/>
              <a:t>Modèle économique</a:t>
            </a:r>
          </a:p>
          <a:p>
            <a:r>
              <a:rPr lang="fr-FR" sz="2000" dirty="0"/>
              <a:t>Et PNB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B9B927-DD54-5740-8581-C01894829856}"/>
              </a:ext>
            </a:extLst>
          </p:cNvPr>
          <p:cNvSpPr/>
          <p:nvPr/>
        </p:nvSpPr>
        <p:spPr>
          <a:xfrm>
            <a:off x="807719" y="1824992"/>
            <a:ext cx="3617135" cy="120032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</a:rPr>
              <a:t>UN MODÈLE ÉCONOMIQUE </a:t>
            </a:r>
            <a:r>
              <a:rPr lang="fr-FR" dirty="0"/>
              <a:t>imposant </a:t>
            </a:r>
            <a:r>
              <a:rPr lang="fr-FR" b="1" dirty="0"/>
              <a:t>une relation en stock-picking auprès des promoteurs</a:t>
            </a:r>
            <a:r>
              <a:rPr lang="fr-FR" dirty="0"/>
              <a:t> (et non en allotements)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0F90EE-BEB9-5F46-9093-F5FAD0837871}"/>
              </a:ext>
            </a:extLst>
          </p:cNvPr>
          <p:cNvSpPr/>
          <p:nvPr/>
        </p:nvSpPr>
        <p:spPr>
          <a:xfrm>
            <a:off x="807720" y="3489218"/>
            <a:ext cx="34442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/>
              <a:t>Disposer en temps réel de l’ensemble du stock disponible et répondre au plus près des besoins des clients en termes de produits</a:t>
            </a:r>
          </a:p>
        </p:txBody>
      </p:sp>
      <p:sp>
        <p:nvSpPr>
          <p:cNvPr id="13" name="Parallelogram 40">
            <a:extLst>
              <a:ext uri="{FF2B5EF4-FFF2-40B4-BE49-F238E27FC236}">
                <a16:creationId xmlns:a16="http://schemas.microsoft.com/office/drawing/2014/main" id="{B9D2906C-CB5F-6845-BE64-1E5C247E1286}"/>
              </a:ext>
            </a:extLst>
          </p:cNvPr>
          <p:cNvSpPr/>
          <p:nvPr/>
        </p:nvSpPr>
        <p:spPr>
          <a:xfrm rot="5400000">
            <a:off x="2368628" y="2981155"/>
            <a:ext cx="221459" cy="146684"/>
          </a:xfrm>
          <a:prstGeom prst="parallelogram">
            <a:avLst>
              <a:gd name="adj" fmla="val 43965"/>
            </a:avLst>
          </a:prstGeom>
          <a:solidFill>
            <a:srgbClr val="D89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2692B9E-9C38-714A-B774-1DB4F1A2E1A0}"/>
              </a:ext>
            </a:extLst>
          </p:cNvPr>
          <p:cNvCxnSpPr>
            <a:cxnSpLocks/>
          </p:cNvCxnSpPr>
          <p:nvPr/>
        </p:nvCxnSpPr>
        <p:spPr>
          <a:xfrm>
            <a:off x="2480402" y="3041186"/>
            <a:ext cx="0" cy="446234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8514D408-9C60-164D-8354-33241FF2D344}"/>
              </a:ext>
            </a:extLst>
          </p:cNvPr>
          <p:cNvSpPr>
            <a:spLocks noChangeAspect="1"/>
          </p:cNvSpPr>
          <p:nvPr/>
        </p:nvSpPr>
        <p:spPr>
          <a:xfrm>
            <a:off x="4659078" y="1738424"/>
            <a:ext cx="2548460" cy="25484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buBlip>
                <a:blip r:embed="rId2"/>
              </a:buBlip>
            </a:pPr>
            <a:r>
              <a:rPr lang="fr-FR" sz="1400" b="1" dirty="0"/>
              <a:t>UN RYTHME DE VENTE </a:t>
            </a:r>
            <a:r>
              <a:rPr lang="fr-FR" sz="1400" dirty="0"/>
              <a:t>plus lent, </a:t>
            </a:r>
            <a:r>
              <a:rPr lang="fr-FR" sz="1400" b="1" dirty="0"/>
              <a:t>UN STOCK </a:t>
            </a:r>
            <a:r>
              <a:rPr lang="fr-FR" sz="1400" dirty="0"/>
              <a:t>diffus </a:t>
            </a:r>
          </a:p>
          <a:p>
            <a:pPr marL="0" lvl="1" algn="ctr">
              <a:buBlip>
                <a:blip r:embed="rId2"/>
              </a:buBlip>
            </a:pPr>
            <a:r>
              <a:rPr lang="fr-FR" sz="1400" dirty="0"/>
              <a:t>&amp; </a:t>
            </a:r>
            <a:r>
              <a:rPr lang="fr-FR" sz="1400" b="1" dirty="0"/>
              <a:t>DES MODALITÉS DE RÉMUNÉRATION </a:t>
            </a:r>
            <a:r>
              <a:rPr lang="fr-FR" sz="1400" dirty="0"/>
              <a:t>des vendeurs diminuées.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0886019-BC82-9C49-BE1A-5A00770F8A29}"/>
              </a:ext>
            </a:extLst>
          </p:cNvPr>
          <p:cNvSpPr>
            <a:spLocks noChangeAspect="1"/>
          </p:cNvSpPr>
          <p:nvPr/>
        </p:nvSpPr>
        <p:spPr>
          <a:xfrm>
            <a:off x="8185266" y="1738423"/>
            <a:ext cx="2548461" cy="25484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buBlip>
                <a:blip r:embed="rId2"/>
              </a:buBlip>
            </a:pPr>
            <a:r>
              <a:rPr lang="fr-FR" sz="3200" dirty="0"/>
              <a:t>2% </a:t>
            </a:r>
          </a:p>
          <a:p>
            <a:pPr marL="0" lvl="1" algn="ctr">
              <a:buBlip>
                <a:blip r:embed="rId2"/>
              </a:buBlip>
            </a:pPr>
            <a:r>
              <a:rPr lang="fr-FR" sz="1400" dirty="0"/>
              <a:t>du prix de vente </a:t>
            </a:r>
          </a:p>
          <a:p>
            <a:pPr marL="0" lvl="1" algn="ctr">
              <a:buBlip>
                <a:blip r:embed="rId2"/>
              </a:buBlip>
            </a:pPr>
            <a:r>
              <a:rPr lang="fr-FR" sz="1400" b="1" dirty="0"/>
              <a:t>RÉTROCESSION</a:t>
            </a:r>
            <a:r>
              <a:rPr lang="fr-FR" sz="1400" dirty="0"/>
              <a:t> </a:t>
            </a:r>
          </a:p>
          <a:p>
            <a:pPr marL="0" lvl="1" algn="ctr">
              <a:buBlip>
                <a:blip r:embed="rId2"/>
              </a:buBlip>
            </a:pPr>
            <a:r>
              <a:rPr lang="fr-FR" sz="1400" dirty="0"/>
              <a:t>au bénéfice des prescripteurs bancaires</a:t>
            </a:r>
          </a:p>
        </p:txBody>
      </p:sp>
      <p:sp>
        <p:nvSpPr>
          <p:cNvPr id="6" name="Espace réservé du contenu 36">
            <a:extLst>
              <a:ext uri="{FF2B5EF4-FFF2-40B4-BE49-F238E27FC236}">
                <a16:creationId xmlns:a16="http://schemas.microsoft.com/office/drawing/2014/main" id="{A3F6ED7E-6179-4405-B280-E29561FDC9AC}"/>
              </a:ext>
            </a:extLst>
          </p:cNvPr>
          <p:cNvSpPr txBox="1">
            <a:spLocks/>
          </p:cNvSpPr>
          <p:nvPr/>
        </p:nvSpPr>
        <p:spPr>
          <a:xfrm>
            <a:off x="775884" y="4621899"/>
            <a:ext cx="10869618" cy="1567520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1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524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Blip>
                <a:blip r:embed="rId4"/>
              </a:buBlip>
            </a:pPr>
            <a:r>
              <a:rPr lang="fr-FR" sz="1600" b="1" dirty="0">
                <a:solidFill>
                  <a:schemeClr val="bg1"/>
                </a:solidFill>
              </a:rPr>
              <a:t>Une offre permettant d’accompagner le client</a:t>
            </a:r>
            <a:r>
              <a:rPr lang="fr-FR" sz="1600" dirty="0">
                <a:solidFill>
                  <a:schemeClr val="bg1"/>
                </a:solidFill>
              </a:rPr>
              <a:t> qui n’était pas traité dans le cadre historique de notre partenariat, et ceci </a:t>
            </a:r>
            <a:r>
              <a:rPr lang="fr-FR" sz="1600" b="1" dirty="0">
                <a:solidFill>
                  <a:schemeClr val="bg1"/>
                </a:solidFill>
              </a:rPr>
              <a:t>dans une démarche différenciante du seul financement.</a:t>
            </a:r>
          </a:p>
          <a:p>
            <a:pPr lvl="1">
              <a:buBlip>
                <a:blip r:embed="rId4"/>
              </a:buBlip>
            </a:pPr>
            <a:r>
              <a:rPr lang="fr-FR" sz="1600" b="1" dirty="0">
                <a:solidFill>
                  <a:schemeClr val="bg1"/>
                </a:solidFill>
              </a:rPr>
              <a:t>Un accompagnement et un conseil offert par iSelection </a:t>
            </a:r>
            <a:r>
              <a:rPr lang="fr-FR" sz="1600" dirty="0">
                <a:solidFill>
                  <a:schemeClr val="bg1"/>
                </a:solidFill>
              </a:rPr>
              <a:t>permettant de préserver les marges de crédit de l’établissement dans sa relation commerciale avec le client et de l’équiper des offres connexes au crédit immobilier (assurance, prévoyance, etc…)</a:t>
            </a:r>
          </a:p>
          <a:p>
            <a:pPr marL="0" lvl="1" indent="0">
              <a:buNone/>
            </a:pPr>
            <a:r>
              <a:rPr lang="fr-FR" sz="1600" b="1" dirty="0">
                <a:solidFill>
                  <a:schemeClr val="bg1"/>
                </a:solidFill>
              </a:rPr>
              <a:t>Ces clients en accession sont également le réservoir de clients investisseurs une fois consolidé leur crédit en accession.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7">
            <a:extLst>
              <a:ext uri="{FF2B5EF4-FFF2-40B4-BE49-F238E27FC236}">
                <a16:creationId xmlns:a16="http://schemas.microsoft.com/office/drawing/2014/main" id="{18B7E54C-AE89-4386-9490-115F0A4DFA87}"/>
              </a:ext>
            </a:extLst>
          </p:cNvPr>
          <p:cNvCxnSpPr/>
          <p:nvPr/>
        </p:nvCxnSpPr>
        <p:spPr>
          <a:xfrm>
            <a:off x="1192614" y="1629937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7">
            <a:extLst>
              <a:ext uri="{FF2B5EF4-FFF2-40B4-BE49-F238E27FC236}">
                <a16:creationId xmlns:a16="http://schemas.microsoft.com/office/drawing/2014/main" id="{38A5FD9B-1B88-4DAC-923D-613E82BAC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DDAA6F13-9D03-4EEC-AF8C-5747A4073298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L’ACCESSION À LA PROPRIÉTÉ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834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A5D67389-B65F-48C7-849F-78E45F39D570}"/>
              </a:ext>
            </a:extLst>
          </p:cNvPr>
          <p:cNvSpPr/>
          <p:nvPr/>
        </p:nvSpPr>
        <p:spPr>
          <a:xfrm>
            <a:off x="4995543" y="4612423"/>
            <a:ext cx="4849026" cy="1160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/>
              <a:t>v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6C18CD-5DB4-47B0-9E4C-8E67C8987F7B}"/>
              </a:ext>
            </a:extLst>
          </p:cNvPr>
          <p:cNvSpPr/>
          <p:nvPr/>
        </p:nvSpPr>
        <p:spPr>
          <a:xfrm>
            <a:off x="4879379" y="4482327"/>
            <a:ext cx="4849026" cy="1200329"/>
          </a:xfrm>
          <a:prstGeom prst="rect">
            <a:avLst/>
          </a:prstGeom>
          <a:solidFill>
            <a:srgbClr val="A8C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3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F140313-9CE5-4EB9-ADE6-91A38BF7C75E}"/>
              </a:ext>
            </a:extLst>
          </p:cNvPr>
          <p:cNvSpPr/>
          <p:nvPr/>
        </p:nvSpPr>
        <p:spPr>
          <a:xfrm>
            <a:off x="5062496" y="2956855"/>
            <a:ext cx="4742884" cy="1160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/>
              <a:t>v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02AF565-47AB-4CA2-88EF-EEB2A2BADB7E}"/>
              </a:ext>
            </a:extLst>
          </p:cNvPr>
          <p:cNvSpPr/>
          <p:nvPr/>
        </p:nvSpPr>
        <p:spPr>
          <a:xfrm>
            <a:off x="4956671" y="2826760"/>
            <a:ext cx="4771734" cy="1200329"/>
          </a:xfrm>
          <a:prstGeom prst="rect">
            <a:avLst/>
          </a:prstGeom>
          <a:solidFill>
            <a:srgbClr val="E1E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437D96E-B47C-41AE-90B1-CF7F20F82C7E}"/>
              </a:ext>
            </a:extLst>
          </p:cNvPr>
          <p:cNvSpPr/>
          <p:nvPr/>
        </p:nvSpPr>
        <p:spPr>
          <a:xfrm>
            <a:off x="4869516" y="1585671"/>
            <a:ext cx="4935864" cy="729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/>
              <a:t>v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726BA1-31F3-4A71-B1A4-A5640894EBF6}"/>
              </a:ext>
            </a:extLst>
          </p:cNvPr>
          <p:cNvSpPr/>
          <p:nvPr/>
        </p:nvSpPr>
        <p:spPr>
          <a:xfrm>
            <a:off x="5156405" y="1343933"/>
            <a:ext cx="4572000" cy="841193"/>
          </a:xfrm>
          <a:prstGeom prst="rect">
            <a:avLst/>
          </a:prstGeom>
          <a:solidFill>
            <a:srgbClr val="F4D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923994-DAAA-3D44-A623-E450E6BB17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7527" y="-5865"/>
            <a:ext cx="6209906" cy="6858000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3419FE6-C649-4863-A229-47269CD3B5C4}"/>
              </a:ext>
            </a:extLst>
          </p:cNvPr>
          <p:cNvSpPr txBox="1"/>
          <p:nvPr/>
        </p:nvSpPr>
        <p:spPr>
          <a:xfrm>
            <a:off x="5282379" y="1467945"/>
            <a:ext cx="3288128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41505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QUI SERA IMPLIQUÉ ?</a:t>
            </a:r>
          </a:p>
          <a:p>
            <a:r>
              <a:rPr lang="fr-FR" sz="1400" dirty="0">
                <a:solidFill>
                  <a:srgbClr val="41505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 modes d’organisation testés.</a:t>
            </a:r>
          </a:p>
          <a:p>
            <a:r>
              <a:rPr lang="fr-FR" sz="1350" dirty="0">
                <a:latin typeface="Calibri" panose="020F0502020204030204" pitchFamily="34" charset="0"/>
                <a:ea typeface="Calibri" panose="020F0502020204030204" pitchFamily="34" charset="0"/>
              </a:rPr>
              <a:t>             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10AD48A-5C75-4DC7-9DCA-14827CD79109}"/>
              </a:ext>
            </a:extLst>
          </p:cNvPr>
          <p:cNvSpPr txBox="1"/>
          <p:nvPr/>
        </p:nvSpPr>
        <p:spPr>
          <a:xfrm>
            <a:off x="5259457" y="4539075"/>
            <a:ext cx="436589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41505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QUEL EST L’ENJEU STRATÉGIQUE ?</a:t>
            </a:r>
          </a:p>
          <a:p>
            <a:r>
              <a:rPr lang="fr-FR" sz="1400" dirty="0">
                <a:solidFill>
                  <a:srgbClr val="41505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Répondre à l’ensemble des besoins immobiliers de nos clients &amp; accompagner nos partenaires prescripteurs bancaires.</a:t>
            </a:r>
            <a:endParaRPr lang="fr-FR" sz="1400" b="1" dirty="0">
              <a:solidFill>
                <a:srgbClr val="41505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B28F897-08E2-429C-8A09-CB45BC46DFE2}"/>
              </a:ext>
            </a:extLst>
          </p:cNvPr>
          <p:cNvSpPr txBox="1"/>
          <p:nvPr/>
        </p:nvSpPr>
        <p:spPr>
          <a:xfrm>
            <a:off x="5282379" y="2846064"/>
            <a:ext cx="44460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41505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QUEL EST LE MODÈLE ÉCONOMIQUE ?</a:t>
            </a:r>
          </a:p>
          <a:p>
            <a:r>
              <a:rPr lang="fr-FR" sz="1400" dirty="0">
                <a:solidFill>
                  <a:srgbClr val="41505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Une rémunération initiale en stock picking inférieure à celle négociée sur le stock investisseur.</a:t>
            </a:r>
          </a:p>
          <a:p>
            <a:r>
              <a:rPr lang="fr-FR" sz="1400" dirty="0">
                <a:solidFill>
                  <a:srgbClr val="41505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 panier moyen sensiblement supérieur.</a:t>
            </a:r>
          </a:p>
          <a:p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            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9379C4B-7912-47F2-B87C-59F7B70A4020}"/>
              </a:ext>
            </a:extLst>
          </p:cNvPr>
          <p:cNvSpPr txBox="1"/>
          <p:nvPr/>
        </p:nvSpPr>
        <p:spPr>
          <a:xfrm>
            <a:off x="2390776" y="238125"/>
            <a:ext cx="597028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noProof="0" dirty="0"/>
              <a:t>UNE PHASE PILOTE DE SEPTEMBRE A DECEMBRE POUR TESTER DES MODELES D’ORGANISATION COMMERCIALE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FDC7025-E13C-F644-908A-BCC514A3F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Immobilier Patrimonial en BPCE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8D4793-9F6C-9C43-BFF7-E9A39318E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E991-E8B1-4DE9-BFA0-10484DF534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80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0A075B-FEE7-445A-AA1D-E8C407F2B173}"/>
              </a:ext>
            </a:extLst>
          </p:cNvPr>
          <p:cNvSpPr txBox="1"/>
          <p:nvPr/>
        </p:nvSpPr>
        <p:spPr>
          <a:xfrm>
            <a:off x="1061484" y="10027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Pourquoi</a:t>
            </a:r>
          </a:p>
          <a:p>
            <a:r>
              <a:rPr lang="fr-FR" sz="2000" b="1" dirty="0"/>
              <a:t>Travailler avec iSelection ? </a:t>
            </a: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2D66147E-2685-4F37-A2F9-0B6ADAE27F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0179662"/>
              </p:ext>
            </p:extLst>
          </p:nvPr>
        </p:nvGraphicFramePr>
        <p:xfrm>
          <a:off x="1922052" y="1877198"/>
          <a:ext cx="8288747" cy="4383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93B213-9FFC-437A-A73E-A72FDC67717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F912C9-8690-489D-8831-1898DF8BC79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B83CFD-1166-43FF-B1B7-6F15A57C269F}"/>
              </a:ext>
            </a:extLst>
          </p:cNvPr>
          <p:cNvCxnSpPr/>
          <p:nvPr/>
        </p:nvCxnSpPr>
        <p:spPr>
          <a:xfrm>
            <a:off x="1192614" y="1726189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re 9">
            <a:extLst>
              <a:ext uri="{FF2B5EF4-FFF2-40B4-BE49-F238E27FC236}">
                <a16:creationId xmlns:a16="http://schemas.microsoft.com/office/drawing/2014/main" id="{93E20362-823B-4270-9ED5-195C07A92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2C997341-040E-4038-A1C6-5C943AAC63B6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L’ACCESSION À LA PROPRIÉTÉ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8824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23D68C5-C3BD-463B-9FE1-DA15B70C70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371004"/>
              </p:ext>
            </p:extLst>
          </p:nvPr>
        </p:nvGraphicFramePr>
        <p:xfrm>
          <a:off x="1929550" y="2187118"/>
          <a:ext cx="8332899" cy="3732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D8A90B93-28E9-45F9-976A-20FC0A1D0BC8}"/>
              </a:ext>
            </a:extLst>
          </p:cNvPr>
          <p:cNvSpPr txBox="1"/>
          <p:nvPr/>
        </p:nvSpPr>
        <p:spPr>
          <a:xfrm>
            <a:off x="7617277" y="4322883"/>
            <a:ext cx="6106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accent6"/>
                </a:solidFill>
              </a:rPr>
              <a:t>PNB CE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3B63DA-DDE4-49DE-A5D3-2019258D2117}"/>
              </a:ext>
            </a:extLst>
          </p:cNvPr>
          <p:cNvSpPr txBox="1"/>
          <p:nvPr/>
        </p:nvSpPr>
        <p:spPr>
          <a:xfrm>
            <a:off x="7428785" y="2736600"/>
            <a:ext cx="966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6"/>
                </a:solidFill>
              </a:rPr>
              <a:t>Acte notarié</a:t>
            </a:r>
          </a:p>
        </p:txBody>
      </p:sp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D515A022-D5F1-4E7D-99AB-ECF4BA089B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1521358"/>
              </p:ext>
            </p:extLst>
          </p:nvPr>
        </p:nvGraphicFramePr>
        <p:xfrm>
          <a:off x="2004901" y="1165222"/>
          <a:ext cx="8003129" cy="1021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C05C04FE-09BC-414E-B542-81CF6B1F713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3E6BB17B-4646-424F-AB59-132121DA07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F81348D2-23FC-420A-AFC6-A75FB8DB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5B7355B0-41D9-466D-92FB-5998F8994B52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L’ACCESSION À LA PROPRIÉTÉ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5616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D515A022-D5F1-4E7D-99AB-ECF4BA089B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649189"/>
              </p:ext>
            </p:extLst>
          </p:nvPr>
        </p:nvGraphicFramePr>
        <p:xfrm>
          <a:off x="2486211" y="1914522"/>
          <a:ext cx="8003129" cy="2784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39EBC406-954B-417D-B730-EF1581AF1830}"/>
              </a:ext>
            </a:extLst>
          </p:cNvPr>
          <p:cNvSpPr txBox="1">
            <a:spLocks/>
          </p:cNvSpPr>
          <p:nvPr/>
        </p:nvSpPr>
        <p:spPr>
          <a:xfrm>
            <a:off x="4773361" y="2637347"/>
            <a:ext cx="3428828" cy="13388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7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1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524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700" dirty="0">
                <a:solidFill>
                  <a:schemeClr val="bg1"/>
                </a:solidFill>
              </a:rPr>
              <a:t>DEROULEMENT DU PARCOURS DE VENTE CHEZ ISELECTION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31AE564-552C-47D6-BA33-B660EC3205C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C79DC4-E11B-415D-A663-1621D7A6694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F54A894F-2D7F-4036-83D8-170387277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CC08D3F-7E99-4558-B2A1-8FA0BB96B1BB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149997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39EBC406-954B-417D-B730-EF1581AF1830}"/>
              </a:ext>
            </a:extLst>
          </p:cNvPr>
          <p:cNvSpPr txBox="1">
            <a:spLocks/>
          </p:cNvSpPr>
          <p:nvPr/>
        </p:nvSpPr>
        <p:spPr>
          <a:xfrm>
            <a:off x="4773361" y="2637347"/>
            <a:ext cx="3428828" cy="13388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1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524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oho Gothic Pro Light" panose="020B0303030504020204" pitchFamily="34" charset="0"/>
              <a:buChar char="–"/>
              <a:defRPr sz="1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700" dirty="0">
                <a:solidFill>
                  <a:schemeClr val="bg1"/>
                </a:solidFill>
              </a:rPr>
              <a:t>DEROULEMENT DU PARCOURS DE VENTE CHEZ ISELECTION 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2429B8A1-ACAD-459E-87B4-B7D6363413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3541134"/>
              </p:ext>
            </p:extLst>
          </p:nvPr>
        </p:nvGraphicFramePr>
        <p:xfrm>
          <a:off x="1848031" y="1121806"/>
          <a:ext cx="7854769" cy="4614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Graphique 6" descr="Maison">
            <a:extLst>
              <a:ext uri="{FF2B5EF4-FFF2-40B4-BE49-F238E27FC236}">
                <a16:creationId xmlns:a16="http://schemas.microsoft.com/office/drawing/2014/main" id="{B54B5F7A-7E4A-44F6-A281-DD5EE22C0CF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088583" y="4689987"/>
            <a:ext cx="576193" cy="576193"/>
          </a:xfrm>
          <a:prstGeom prst="rect">
            <a:avLst/>
          </a:prstGeom>
        </p:spPr>
      </p:pic>
      <p:pic>
        <p:nvPicPr>
          <p:cNvPr id="9" name="Graphique 8" descr="Réveil">
            <a:extLst>
              <a:ext uri="{FF2B5EF4-FFF2-40B4-BE49-F238E27FC236}">
                <a16:creationId xmlns:a16="http://schemas.microsoft.com/office/drawing/2014/main" id="{2FFBB6B0-473C-46A7-9E17-280711E3A12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499221" y="3643780"/>
            <a:ext cx="576193" cy="576193"/>
          </a:xfrm>
          <a:prstGeom prst="rect">
            <a:avLst/>
          </a:prstGeom>
        </p:spPr>
      </p:pic>
      <p:pic>
        <p:nvPicPr>
          <p:cNvPr id="10" name="Graphique 9" descr="Groupe">
            <a:extLst>
              <a:ext uri="{FF2B5EF4-FFF2-40B4-BE49-F238E27FC236}">
                <a16:creationId xmlns:a16="http://schemas.microsoft.com/office/drawing/2014/main" id="{C9F88FED-ED31-4C4D-AB08-88B9EDF2EB6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088583" y="1519237"/>
            <a:ext cx="643522" cy="643522"/>
          </a:xfrm>
          <a:prstGeom prst="rect">
            <a:avLst/>
          </a:prstGeom>
        </p:spPr>
      </p:pic>
      <p:pic>
        <p:nvPicPr>
          <p:cNvPr id="11" name="Graphique 10" descr="Banque">
            <a:extLst>
              <a:ext uri="{FF2B5EF4-FFF2-40B4-BE49-F238E27FC236}">
                <a16:creationId xmlns:a16="http://schemas.microsoft.com/office/drawing/2014/main" id="{14141DE6-08FA-43DF-93E9-9F07694FDFE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2478105" y="2560190"/>
            <a:ext cx="643522" cy="643522"/>
          </a:xfrm>
          <a:prstGeom prst="rect">
            <a:avLst/>
          </a:prstGeom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002BEAC-3D2E-4411-AFD8-F0138DF37E1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C978A9D-CB0C-4AA5-AD28-EB9750C985E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E41833A-8BBE-4900-B073-314E177DF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1C9C0B13-409E-44A5-9541-63491AE10664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266329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1AEFC262-BAED-49EB-868C-7D7F715C9A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3044413"/>
              </p:ext>
            </p:extLst>
          </p:nvPr>
        </p:nvGraphicFramePr>
        <p:xfrm>
          <a:off x="2283011" y="1826915"/>
          <a:ext cx="8063701" cy="4157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10027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Comment</a:t>
            </a:r>
          </a:p>
          <a:p>
            <a:r>
              <a:rPr lang="fr-FR" sz="2000" b="1" dirty="0"/>
              <a:t>Identifier un prospect Accession ?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F4A03F-6091-4207-8862-127973D54E9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37CAEF82-B1F8-4DF1-9083-9482FE74937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A60AA25-370C-4CC2-801E-FF798AC6295D}"/>
              </a:ext>
            </a:extLst>
          </p:cNvPr>
          <p:cNvCxnSpPr/>
          <p:nvPr/>
        </p:nvCxnSpPr>
        <p:spPr>
          <a:xfrm>
            <a:off x="1192614" y="1745437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6">
            <a:extLst>
              <a:ext uri="{FF2B5EF4-FFF2-40B4-BE49-F238E27FC236}">
                <a16:creationId xmlns:a16="http://schemas.microsoft.com/office/drawing/2014/main" id="{806872ED-A67F-4D53-A37C-4F40F52DC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6D5B94EB-4CD8-4781-88B9-DBB918EA2689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3332804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100278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Les intérêts du partenaire</a:t>
            </a:r>
          </a:p>
          <a:p>
            <a:r>
              <a:rPr lang="fr-FR" b="1" dirty="0"/>
              <a:t>De faire de l’Accession avec iSelection </a:t>
            </a: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8BD64307-7FD1-4302-B52F-EEDC7A5F79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7022789"/>
              </p:ext>
            </p:extLst>
          </p:nvPr>
        </p:nvGraphicFramePr>
        <p:xfrm>
          <a:off x="1790731" y="1761570"/>
          <a:ext cx="9232869" cy="457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EBCC28-F61A-4DA5-8103-7F801BFD59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25AB5501-9B10-4292-8757-672568A0E77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A7EC5744-DC39-462F-A234-D00275F2BE91}"/>
              </a:ext>
            </a:extLst>
          </p:cNvPr>
          <p:cNvCxnSpPr/>
          <p:nvPr/>
        </p:nvCxnSpPr>
        <p:spPr>
          <a:xfrm>
            <a:off x="1192614" y="1716565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re 9">
            <a:extLst>
              <a:ext uri="{FF2B5EF4-FFF2-40B4-BE49-F238E27FC236}">
                <a16:creationId xmlns:a16="http://schemas.microsoft.com/office/drawing/2014/main" id="{6DF78400-01E2-48EF-B045-37CE5D735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6F0A48E7-3310-49EC-9334-1A36C0056DA0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24800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D515A022-D5F1-4E7D-99AB-ECF4BA089B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7840387"/>
              </p:ext>
            </p:extLst>
          </p:nvPr>
        </p:nvGraphicFramePr>
        <p:xfrm>
          <a:off x="1024328" y="2513702"/>
          <a:ext cx="8003129" cy="2784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31AE564-552C-47D6-BA33-B660EC3205C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C79DC4-E11B-415D-A663-1621D7A6694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pic>
        <p:nvPicPr>
          <p:cNvPr id="9" name="Espace réservé pour une image  6">
            <a:extLst>
              <a:ext uri="{FF2B5EF4-FFF2-40B4-BE49-F238E27FC236}">
                <a16:creationId xmlns:a16="http://schemas.microsoft.com/office/drawing/2014/main" id="{04150F1D-66DC-4D38-B346-80C8D211A7D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2152" y="1329916"/>
            <a:ext cx="4535021" cy="2855425"/>
          </a:xfrm>
          <a:prstGeom prst="rect">
            <a:avLst/>
          </a:prstGeom>
        </p:spPr>
      </p:pic>
      <p:sp>
        <p:nvSpPr>
          <p:cNvPr id="10" name="Titre 4">
            <a:extLst>
              <a:ext uri="{FF2B5EF4-FFF2-40B4-BE49-F238E27FC236}">
                <a16:creationId xmlns:a16="http://schemas.microsoft.com/office/drawing/2014/main" id="{E29D8990-951E-48EE-AAE9-4374C87EC348}"/>
              </a:ext>
            </a:extLst>
          </p:cNvPr>
          <p:cNvSpPr txBox="1">
            <a:spLocks/>
          </p:cNvSpPr>
          <p:nvPr/>
        </p:nvSpPr>
        <p:spPr>
          <a:xfrm>
            <a:off x="2882337" y="3158081"/>
            <a:ext cx="3805722" cy="166199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dirty="0">
                <a:solidFill>
                  <a:schemeClr val="bg1"/>
                </a:solidFill>
              </a:rPr>
              <a:t>UTILISATION DE L’OUTIL </a:t>
            </a:r>
            <a:br>
              <a:rPr lang="fr-FR" sz="2800" dirty="0">
                <a:solidFill>
                  <a:schemeClr val="bg1"/>
                </a:solidFill>
              </a:rPr>
            </a:br>
            <a:r>
              <a:rPr lang="fr-FR" sz="2800" dirty="0">
                <a:solidFill>
                  <a:schemeClr val="bg1"/>
                </a:solidFill>
              </a:rPr>
              <a:t>DE TRANSMISSION </a:t>
            </a:r>
            <a:br>
              <a:rPr lang="fr-FR" sz="2800" dirty="0">
                <a:solidFill>
                  <a:schemeClr val="bg1"/>
                </a:solidFill>
              </a:rPr>
            </a:br>
            <a:r>
              <a:rPr lang="fr-FR" sz="2800" dirty="0">
                <a:solidFill>
                  <a:schemeClr val="bg1"/>
                </a:solidFill>
              </a:rPr>
              <a:t>DE CONTACTS  </a:t>
            </a:r>
            <a:r>
              <a:rPr lang="fr-FR" sz="3200" dirty="0">
                <a:solidFill>
                  <a:schemeClr val="bg1"/>
                </a:solidFill>
              </a:rPr>
              <a:t/>
            </a:r>
            <a:br>
              <a:rPr lang="fr-FR" sz="3200" dirty="0">
                <a:solidFill>
                  <a:schemeClr val="bg1"/>
                </a:solidFill>
              </a:rPr>
            </a:br>
            <a:r>
              <a:rPr lang="fr-FR" sz="1800" i="1" dirty="0">
                <a:solidFill>
                  <a:schemeClr val="bg1"/>
                </a:solidFill>
              </a:rPr>
              <a:t>(Faire une FRI iSelection)</a:t>
            </a:r>
            <a:endParaRPr lang="fr-FR" sz="3200" i="1" dirty="0">
              <a:solidFill>
                <a:schemeClr val="bg1"/>
              </a:solidFill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1DD218E3-204E-49F4-88A9-CABC5F950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20B0731C-28B2-4C98-883A-0429AA526BA5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496634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829532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Comment faire</a:t>
            </a:r>
          </a:p>
          <a:p>
            <a:r>
              <a:rPr lang="fr-FR" sz="2000" b="1" dirty="0"/>
              <a:t>Une FRI iSelection ?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EBCC28-F61A-4DA5-8103-7F801BFD59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25AB5501-9B10-4292-8757-672568A0E77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297F55-87C2-4582-8497-60BC65D21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00" y="1648024"/>
            <a:ext cx="4265026" cy="276343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827979-1A99-4379-903C-7F81108B8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715" y="1648024"/>
            <a:ext cx="4760785" cy="321297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A5A5F6-0184-4B80-A38B-76FE5D4DD7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8347" y="3838233"/>
            <a:ext cx="3925368" cy="2570389"/>
          </a:xfrm>
          <a:prstGeom prst="rect">
            <a:avLst/>
          </a:prstGeom>
        </p:spPr>
      </p:pic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44DC5E18-852A-4F47-AB7D-4271AE3F993A}"/>
              </a:ext>
            </a:extLst>
          </p:cNvPr>
          <p:cNvSpPr/>
          <p:nvPr/>
        </p:nvSpPr>
        <p:spPr>
          <a:xfrm>
            <a:off x="3755978" y="2799289"/>
            <a:ext cx="1876296" cy="710510"/>
          </a:xfrm>
          <a:prstGeom prst="wedgeRectCallout">
            <a:avLst>
              <a:gd name="adj1" fmla="val -65309"/>
              <a:gd name="adj2" fmla="val -23259"/>
            </a:avLst>
          </a:prstGeom>
          <a:solidFill>
            <a:srgbClr val="F27E63"/>
          </a:solidFill>
          <a:ln>
            <a:solidFill>
              <a:srgbClr val="F27E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</a:rPr>
              <a:t>1 : Sélectionner l’application 1025 à partir de la synthèse client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92FF053-5FF2-443B-BDF9-D02F93A76D74}"/>
              </a:ext>
            </a:extLst>
          </p:cNvPr>
          <p:cNvSpPr txBox="1"/>
          <p:nvPr/>
        </p:nvSpPr>
        <p:spPr>
          <a:xfrm>
            <a:off x="7558051" y="538867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BIEN METTRE LE COMMENTAIRE ACCESSION  </a:t>
            </a:r>
          </a:p>
        </p:txBody>
      </p:sp>
      <p:pic>
        <p:nvPicPr>
          <p:cNvPr id="15" name="Picture 2" descr="L'attention présage la vente - Magazine Media">
            <a:extLst>
              <a:ext uri="{FF2B5EF4-FFF2-40B4-BE49-F238E27FC236}">
                <a16:creationId xmlns:a16="http://schemas.microsoft.com/office/drawing/2014/main" id="{8DD41D25-7C7A-4B45-B98A-516DCE2E9A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62" t="5289" r="23779" b="8043"/>
          <a:stretch/>
        </p:blipFill>
        <p:spPr bwMode="auto">
          <a:xfrm>
            <a:off x="7477088" y="5308813"/>
            <a:ext cx="514583" cy="46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7">
            <a:extLst>
              <a:ext uri="{FF2B5EF4-FFF2-40B4-BE49-F238E27FC236}">
                <a16:creationId xmlns:a16="http://schemas.microsoft.com/office/drawing/2014/main" id="{2859BFEA-5CF1-4F5D-8376-547A65ACB18B}"/>
              </a:ext>
            </a:extLst>
          </p:cNvPr>
          <p:cNvCxnSpPr/>
          <p:nvPr/>
        </p:nvCxnSpPr>
        <p:spPr>
          <a:xfrm>
            <a:off x="1192614" y="1562561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6">
            <a:extLst>
              <a:ext uri="{FF2B5EF4-FFF2-40B4-BE49-F238E27FC236}">
                <a16:creationId xmlns:a16="http://schemas.microsoft.com/office/drawing/2014/main" id="{3B86B885-7368-45B8-92E3-7B2BD774F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6435D8DF-525F-4488-A1D6-42BC46C32AC9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1687226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10027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Flyer</a:t>
            </a:r>
          </a:p>
          <a:p>
            <a:r>
              <a:rPr lang="fr-FR" sz="2000" b="1" dirty="0"/>
              <a:t>Mise en marché Accession (Annexe 3)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EBCC28-F61A-4DA5-8103-7F801BFD59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25AB5501-9B10-4292-8757-672568A0E77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62DEB01-4AF2-4D16-8C65-C4499296AA17}"/>
              </a:ext>
            </a:extLst>
          </p:cNvPr>
          <p:cNvGrpSpPr/>
          <p:nvPr/>
        </p:nvGrpSpPr>
        <p:grpSpPr>
          <a:xfrm>
            <a:off x="2447854" y="1461132"/>
            <a:ext cx="6867586" cy="4934628"/>
            <a:chOff x="2202873" y="327451"/>
            <a:chExt cx="8315169" cy="5974773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CC38AF6-2D74-44FE-B0B7-72900111DB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7"/>
            <a:stretch/>
          </p:blipFill>
          <p:spPr>
            <a:xfrm>
              <a:off x="2202873" y="586594"/>
              <a:ext cx="4041832" cy="5684457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D005819-3F09-4740-B99F-2B864C796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5487" y="327451"/>
              <a:ext cx="4252555" cy="5974773"/>
            </a:xfrm>
            <a:prstGeom prst="rect">
              <a:avLst/>
            </a:prstGeom>
          </p:spPr>
        </p:pic>
      </p:grpSp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CB1994DA-E7EC-4742-9368-5FAE77ABE297}"/>
              </a:ext>
            </a:extLst>
          </p:cNvPr>
          <p:cNvCxnSpPr/>
          <p:nvPr/>
        </p:nvCxnSpPr>
        <p:spPr>
          <a:xfrm>
            <a:off x="1192614" y="1726186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6">
            <a:extLst>
              <a:ext uri="{FF2B5EF4-FFF2-40B4-BE49-F238E27FC236}">
                <a16:creationId xmlns:a16="http://schemas.microsoft.com/office/drawing/2014/main" id="{9F3E67C5-BE69-4C8E-972A-4A75E46E0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6C7A0A6C-A071-4FF3-98FB-F0DDA285ED09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1585975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10027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Plateforme iSelection</a:t>
            </a:r>
          </a:p>
          <a:p>
            <a:r>
              <a:rPr lang="fr-FR" sz="2000" b="1" dirty="0"/>
              <a:t>De centralisation du stock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EBCC28-F61A-4DA5-8103-7F801BFD59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25AB5501-9B10-4292-8757-672568A0E77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FFF6C6-3A19-48FE-94F9-8365BCC5F496}"/>
              </a:ext>
            </a:extLst>
          </p:cNvPr>
          <p:cNvSpPr txBox="1"/>
          <p:nvPr/>
        </p:nvSpPr>
        <p:spPr>
          <a:xfrm>
            <a:off x="2025913" y="1649115"/>
            <a:ext cx="8140173" cy="108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</a:rPr>
              <a:t>Plus de 470 Programmes et 3600 lots disponible </a:t>
            </a:r>
            <a:r>
              <a:rPr lang="fr-FR" dirty="0">
                <a:solidFill>
                  <a:schemeClr val="accent2"/>
                </a:solidFill>
              </a:rPr>
              <a:t>sur la plateforme accession</a:t>
            </a:r>
          </a:p>
          <a:p>
            <a:pPr algn="ctr"/>
            <a:r>
              <a:rPr lang="fr-FR" dirty="0">
                <a:solidFill>
                  <a:schemeClr val="accent2"/>
                </a:solidFill>
              </a:rPr>
              <a:t>Un stock en constante évolution par l’ouverture régulière de nouveaux partenariats auprès des promoteurs</a:t>
            </a:r>
          </a:p>
          <a:p>
            <a:endParaRPr lang="fr-FR" sz="1050" dirty="0">
              <a:solidFill>
                <a:schemeClr val="accent2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36BBC4-4866-4F27-BB8B-1758326EE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398" y="2578054"/>
            <a:ext cx="3765087" cy="306487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68B19B-1E41-42C3-B2D3-18FC81AF7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170" y="2591534"/>
            <a:ext cx="3907136" cy="30648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DBB0316-98A9-4073-8DF8-B8B378A118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14" y="2578054"/>
            <a:ext cx="3276797" cy="3068640"/>
          </a:xfrm>
          <a:prstGeom prst="rect">
            <a:avLst/>
          </a:prstGeom>
        </p:spPr>
      </p:pic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30F7ECE6-22BD-4C0A-ACC8-FE5B47BEA091}"/>
              </a:ext>
            </a:extLst>
          </p:cNvPr>
          <p:cNvCxnSpPr/>
          <p:nvPr/>
        </p:nvCxnSpPr>
        <p:spPr>
          <a:xfrm>
            <a:off x="1192614" y="1716561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6">
            <a:extLst>
              <a:ext uri="{FF2B5EF4-FFF2-40B4-BE49-F238E27FC236}">
                <a16:creationId xmlns:a16="http://schemas.microsoft.com/office/drawing/2014/main" id="{7E1600B9-2032-49C4-BDC1-4EED4ECA9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704E774D-8DFB-4D8D-954A-07F2317A70BC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1275485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E371E9-4218-5640-BF92-275C52A1A7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084" y="88900"/>
            <a:ext cx="1028573" cy="685800"/>
          </a:xfrm>
        </p:spPr>
        <p:txBody>
          <a:bodyPr>
            <a:normAutofit/>
          </a:bodyPr>
          <a:lstStyle/>
          <a:p>
            <a:r>
              <a:rPr lang="en-US" dirty="0"/>
              <a:t>03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C160B0-891B-4B5F-937F-A9BF701D322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fr-FR">
                <a:solidFill>
                  <a:srgbClr val="D89E72"/>
                </a:solidFill>
              </a:rPr>
              <a:t>Page </a:t>
            </a:r>
            <a:fld id="{E61A216F-3D1B-43A8-9D1A-1BF85B4F1FC8}" type="slidenum">
              <a:rPr lang="fr-FR" smtClean="0">
                <a:solidFill>
                  <a:srgbClr val="D89E72"/>
                </a:solidFill>
              </a:rPr>
              <a:pPr>
                <a:defRPr/>
              </a:pPr>
              <a:t>28</a:t>
            </a:fld>
            <a:endParaRPr lang="fr-FR" dirty="0">
              <a:solidFill>
                <a:srgbClr val="D89E7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C23038-743B-9542-8D72-BA575D514FA1}"/>
              </a:ext>
            </a:extLst>
          </p:cNvPr>
          <p:cNvSpPr/>
          <p:nvPr/>
        </p:nvSpPr>
        <p:spPr>
          <a:xfrm>
            <a:off x="1061485" y="5315006"/>
            <a:ext cx="17818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400" dirty="0">
                <a:solidFill>
                  <a:schemeClr val="accent2"/>
                </a:solidFill>
              </a:rPr>
              <a:t>Accès au mode Rendez-vous client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C3F7F7-A37D-6545-ACF1-0098657495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356" y="1502847"/>
            <a:ext cx="8820000" cy="4698621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9071DB-2623-AE41-9B3E-0B55FFC017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5225" y="5300772"/>
            <a:ext cx="1799740" cy="4551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42CCD22-BC8A-4EE5-91B0-B926C3C67064}"/>
              </a:ext>
            </a:extLst>
          </p:cNvPr>
          <p:cNvSpPr txBox="1"/>
          <p:nvPr/>
        </p:nvSpPr>
        <p:spPr>
          <a:xfrm>
            <a:off x="1061485" y="796010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Plateforme Accession</a:t>
            </a:r>
          </a:p>
          <a:p>
            <a:r>
              <a:rPr lang="fr-FR" sz="2000" b="1" dirty="0"/>
              <a:t>Accès réservé aux RS </a:t>
            </a:r>
            <a:r>
              <a:rPr lang="fr-FR" sz="2000" b="1" dirty="0" err="1"/>
              <a:t>iSelection</a:t>
            </a:r>
            <a:endParaRPr lang="fr-FR" sz="2000" b="1" dirty="0"/>
          </a:p>
        </p:txBody>
      </p:sp>
      <p:cxnSp>
        <p:nvCxnSpPr>
          <p:cNvPr id="14" name="Straight Connector 7">
            <a:extLst>
              <a:ext uri="{FF2B5EF4-FFF2-40B4-BE49-F238E27FC236}">
                <a16:creationId xmlns:a16="http://schemas.microsoft.com/office/drawing/2014/main" id="{3D3FBB5D-81B1-4EE4-BC15-AB2912552909}"/>
              </a:ext>
            </a:extLst>
          </p:cNvPr>
          <p:cNvCxnSpPr/>
          <p:nvPr/>
        </p:nvCxnSpPr>
        <p:spPr>
          <a:xfrm>
            <a:off x="1192614" y="1764689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re 5">
            <a:extLst>
              <a:ext uri="{FF2B5EF4-FFF2-40B4-BE49-F238E27FC236}">
                <a16:creationId xmlns:a16="http://schemas.microsoft.com/office/drawing/2014/main" id="{CFD9ADE0-5F6C-4273-B056-A3FF767C2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549B1A6-2372-4AE0-9D6B-9FF17850AE7C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21732493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10027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Plateforme Accession</a:t>
            </a:r>
          </a:p>
          <a:p>
            <a:r>
              <a:rPr lang="fr-FR" sz="2000" b="1" dirty="0"/>
              <a:t>Accès réservé aux RS iSelection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14C06E-6835-4D0B-B317-9F3C8DB2E999}"/>
              </a:ext>
            </a:extLst>
          </p:cNvPr>
          <p:cNvSpPr/>
          <p:nvPr/>
        </p:nvSpPr>
        <p:spPr>
          <a:xfrm>
            <a:off x="6614007" y="1503392"/>
            <a:ext cx="22318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50" dirty="0">
                <a:solidFill>
                  <a:schemeClr val="accent2"/>
                </a:solidFill>
              </a:rPr>
              <a:t>Critères dynamiques</a:t>
            </a:r>
          </a:p>
          <a:p>
            <a:pPr algn="ctr"/>
            <a:r>
              <a:rPr lang="fr-FR" sz="1050" i="1" dirty="0">
                <a:solidFill>
                  <a:schemeClr val="accent2"/>
                </a:solidFill>
              </a:rPr>
              <a:t>Un changement des critères effectue une recherche immédiatement</a:t>
            </a:r>
            <a:endParaRPr lang="en-US" sz="1050" i="1" dirty="0">
              <a:solidFill>
                <a:schemeClr val="accent2"/>
              </a:solidFill>
            </a:endParaRPr>
          </a:p>
        </p:txBody>
      </p:sp>
      <p:pic>
        <p:nvPicPr>
          <p:cNvPr id="21" name="Picture 11">
            <a:extLst>
              <a:ext uri="{FF2B5EF4-FFF2-40B4-BE49-F238E27FC236}">
                <a16:creationId xmlns:a16="http://schemas.microsoft.com/office/drawing/2014/main" id="{F447E1A2-0786-4582-A053-2EFE049F4A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5923" y="2273472"/>
            <a:ext cx="6615000" cy="367757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F7BFB49-4AEE-4381-8B78-1B9651F47E55}"/>
              </a:ext>
            </a:extLst>
          </p:cNvPr>
          <p:cNvSpPr/>
          <p:nvPr/>
        </p:nvSpPr>
        <p:spPr>
          <a:xfrm>
            <a:off x="5849413" y="5970501"/>
            <a:ext cx="133640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50" dirty="0">
                <a:solidFill>
                  <a:schemeClr val="accent2"/>
                </a:solidFill>
              </a:rPr>
              <a:t>Programmes</a:t>
            </a:r>
            <a:endParaRPr lang="en-US" sz="1050" dirty="0">
              <a:solidFill>
                <a:schemeClr val="accent2"/>
              </a:solidFill>
            </a:endParaRPr>
          </a:p>
        </p:txBody>
      </p:sp>
      <p:pic>
        <p:nvPicPr>
          <p:cNvPr id="23" name="Picture 14">
            <a:extLst>
              <a:ext uri="{FF2B5EF4-FFF2-40B4-BE49-F238E27FC236}">
                <a16:creationId xmlns:a16="http://schemas.microsoft.com/office/drawing/2014/main" id="{96C94D44-4892-47B1-9647-E5E4952D24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21395" flipH="1" flipV="1">
            <a:off x="7589511" y="2271879"/>
            <a:ext cx="629899" cy="119498"/>
          </a:xfrm>
          <a:prstGeom prst="rect">
            <a:avLst/>
          </a:prstGeom>
        </p:spPr>
      </p:pic>
      <p:pic>
        <p:nvPicPr>
          <p:cNvPr id="24" name="Picture 15">
            <a:extLst>
              <a:ext uri="{FF2B5EF4-FFF2-40B4-BE49-F238E27FC236}">
                <a16:creationId xmlns:a16="http://schemas.microsoft.com/office/drawing/2014/main" id="{8A4F81CC-DA34-4477-9DEF-44D7751127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495110" flipH="1">
            <a:off x="6780197" y="5733720"/>
            <a:ext cx="629899" cy="119498"/>
          </a:xfrm>
          <a:prstGeom prst="rect">
            <a:avLst/>
          </a:prstGeom>
        </p:spPr>
      </p:pic>
      <p:pic>
        <p:nvPicPr>
          <p:cNvPr id="25" name="Picture 16">
            <a:extLst>
              <a:ext uri="{FF2B5EF4-FFF2-40B4-BE49-F238E27FC236}">
                <a16:creationId xmlns:a16="http://schemas.microsoft.com/office/drawing/2014/main" id="{B5463C40-FB2E-4A1D-966A-35F45F4312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66415" flipH="1" flipV="1">
            <a:off x="5163508" y="2525321"/>
            <a:ext cx="764858" cy="14510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80CD0B8-F5D3-4A0A-A39F-2BBACFB2DD7E}"/>
              </a:ext>
            </a:extLst>
          </p:cNvPr>
          <p:cNvSpPr/>
          <p:nvPr/>
        </p:nvSpPr>
        <p:spPr>
          <a:xfrm>
            <a:off x="4832536" y="1996472"/>
            <a:ext cx="738998" cy="4154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050" dirty="0">
                <a:solidFill>
                  <a:schemeClr val="accent2"/>
                </a:solidFill>
              </a:rPr>
              <a:t>Tri par prix</a:t>
            </a:r>
            <a:endParaRPr lang="en-US" sz="1050" dirty="0">
              <a:solidFill>
                <a:schemeClr val="accent2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C4C2CF-D308-4C22-A0C1-FBE2FDEC3C08}"/>
              </a:ext>
            </a:extLst>
          </p:cNvPr>
          <p:cNvSpPr/>
          <p:nvPr/>
        </p:nvSpPr>
        <p:spPr>
          <a:xfrm>
            <a:off x="8148693" y="3100472"/>
            <a:ext cx="806872" cy="41549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050" dirty="0">
                <a:solidFill>
                  <a:schemeClr val="accent2"/>
                </a:solidFill>
              </a:rPr>
              <a:t>Tri par date</a:t>
            </a:r>
            <a:endParaRPr lang="en-US" sz="1050" dirty="0">
              <a:solidFill>
                <a:schemeClr val="accent2"/>
              </a:solidFill>
            </a:endParaRPr>
          </a:p>
        </p:txBody>
      </p:sp>
      <p:pic>
        <p:nvPicPr>
          <p:cNvPr id="28" name="Picture 19">
            <a:extLst>
              <a:ext uri="{FF2B5EF4-FFF2-40B4-BE49-F238E27FC236}">
                <a16:creationId xmlns:a16="http://schemas.microsoft.com/office/drawing/2014/main" id="{1F62FBDD-C610-43FD-BA79-25813DCADD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36559" flipH="1">
            <a:off x="7544392" y="3306739"/>
            <a:ext cx="629899" cy="1194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475D1D5-B830-401F-BBEE-B03595B165D7}"/>
              </a:ext>
            </a:extLst>
          </p:cNvPr>
          <p:cNvSpPr/>
          <p:nvPr/>
        </p:nvSpPr>
        <p:spPr>
          <a:xfrm>
            <a:off x="8717960" y="3888941"/>
            <a:ext cx="133640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50" dirty="0">
                <a:solidFill>
                  <a:schemeClr val="accent2"/>
                </a:solidFill>
              </a:rPr>
              <a:t>Détail d’un programme</a:t>
            </a:r>
            <a:endParaRPr lang="en-US" sz="1050" dirty="0">
              <a:solidFill>
                <a:schemeClr val="accent2"/>
              </a:solidFill>
            </a:endParaRPr>
          </a:p>
        </p:txBody>
      </p:sp>
      <p:pic>
        <p:nvPicPr>
          <p:cNvPr id="30" name="Picture 25">
            <a:extLst>
              <a:ext uri="{FF2B5EF4-FFF2-40B4-BE49-F238E27FC236}">
                <a16:creationId xmlns:a16="http://schemas.microsoft.com/office/drawing/2014/main" id="{7FC1001A-C30D-4E0A-A4BE-F0FDADD730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8030" y="4677411"/>
            <a:ext cx="262893" cy="254336"/>
          </a:xfrm>
          <a:prstGeom prst="rect">
            <a:avLst/>
          </a:prstGeom>
          <a:ln>
            <a:noFill/>
          </a:ln>
        </p:spPr>
      </p:pic>
      <p:pic>
        <p:nvPicPr>
          <p:cNvPr id="31" name="Picture 21">
            <a:extLst>
              <a:ext uri="{FF2B5EF4-FFF2-40B4-BE49-F238E27FC236}">
                <a16:creationId xmlns:a16="http://schemas.microsoft.com/office/drawing/2014/main" id="{A6ECA23E-A1CD-4097-B999-5F7315429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13290" flipH="1">
            <a:off x="8403011" y="4425050"/>
            <a:ext cx="629899" cy="119498"/>
          </a:xfrm>
          <a:prstGeom prst="rect">
            <a:avLst/>
          </a:prstGeom>
        </p:spPr>
      </p:pic>
      <p:pic>
        <p:nvPicPr>
          <p:cNvPr id="32" name="Picture 26">
            <a:extLst>
              <a:ext uri="{FF2B5EF4-FFF2-40B4-BE49-F238E27FC236}">
                <a16:creationId xmlns:a16="http://schemas.microsoft.com/office/drawing/2014/main" id="{79C0BA23-27CF-4BD8-AA25-307DE44030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5331" y="3404896"/>
            <a:ext cx="799633" cy="254336"/>
          </a:xfrm>
          <a:prstGeom prst="rect">
            <a:avLst/>
          </a:prstGeom>
          <a:ln>
            <a:noFill/>
          </a:ln>
        </p:spPr>
      </p:pic>
      <p:pic>
        <p:nvPicPr>
          <p:cNvPr id="33" name="Picture 27">
            <a:extLst>
              <a:ext uri="{FF2B5EF4-FFF2-40B4-BE49-F238E27FC236}">
                <a16:creationId xmlns:a16="http://schemas.microsoft.com/office/drawing/2014/main" id="{B480B0B4-F90B-4A1F-9F38-B6D81D7326E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5140" y="3443462"/>
            <a:ext cx="276373" cy="233740"/>
          </a:xfrm>
          <a:prstGeom prst="rect">
            <a:avLst/>
          </a:prstGeom>
          <a:ln>
            <a:noFill/>
          </a:ln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581ED2-70E9-419A-9D9B-F07AAC9163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211DCF-A6C8-4BB4-9075-D1F93E9ED8C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34" name="Straight Connector 7">
            <a:extLst>
              <a:ext uri="{FF2B5EF4-FFF2-40B4-BE49-F238E27FC236}">
                <a16:creationId xmlns:a16="http://schemas.microsoft.com/office/drawing/2014/main" id="{B2583701-208E-4238-867D-165D6BC9F42C}"/>
              </a:ext>
            </a:extLst>
          </p:cNvPr>
          <p:cNvCxnSpPr/>
          <p:nvPr/>
        </p:nvCxnSpPr>
        <p:spPr>
          <a:xfrm>
            <a:off x="1192614" y="1764689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7">
            <a:extLst>
              <a:ext uri="{FF2B5EF4-FFF2-40B4-BE49-F238E27FC236}">
                <a16:creationId xmlns:a16="http://schemas.microsoft.com/office/drawing/2014/main" id="{0847DFBD-97E3-474E-9613-B0F74A6D4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5" name="Titre 1">
            <a:extLst>
              <a:ext uri="{FF2B5EF4-FFF2-40B4-BE49-F238E27FC236}">
                <a16:creationId xmlns:a16="http://schemas.microsoft.com/office/drawing/2014/main" id="{697CC141-6935-464A-8D8F-AC6E15EB7277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3068217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10027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Plateforme </a:t>
            </a:r>
          </a:p>
          <a:p>
            <a:r>
              <a:rPr lang="fr-FR" sz="2000" b="1" dirty="0"/>
              <a:t>Accession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8AFEE6-D3B4-46AD-BB3B-6DA16BBA3031}"/>
              </a:ext>
            </a:extLst>
          </p:cNvPr>
          <p:cNvSpPr txBox="1"/>
          <p:nvPr/>
        </p:nvSpPr>
        <p:spPr>
          <a:xfrm>
            <a:off x="1061484" y="2840384"/>
            <a:ext cx="612582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</a:rPr>
              <a:t>Accès Client</a:t>
            </a:r>
          </a:p>
          <a:p>
            <a:pPr algn="ctr"/>
            <a:r>
              <a:rPr lang="fr-FR" sz="1400" dirty="0">
                <a:solidFill>
                  <a:schemeClr val="accent2"/>
                </a:solidFill>
              </a:rPr>
              <a:t>Informations et visuels reçus après tenue du RDV de découverte avec le RS iSelection</a:t>
            </a:r>
          </a:p>
          <a:p>
            <a:pPr algn="ctr"/>
            <a:endParaRPr lang="fr-FR" sz="2700" b="1" dirty="0">
              <a:solidFill>
                <a:schemeClr val="accent2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DA3253E6-FC25-4968-A261-7207B4A772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5870" y="338739"/>
            <a:ext cx="3619388" cy="6168077"/>
          </a:xfrm>
          <a:prstGeom prst="rect">
            <a:avLst/>
          </a:prstGeom>
        </p:spPr>
      </p:pic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70970AB-CFF1-43F5-B464-BCE3813406E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7E16AE8-2A41-43EA-BA8E-F1B7CFEE6C5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045EE556-CB14-4599-A931-CA1F44D9354F}"/>
              </a:ext>
            </a:extLst>
          </p:cNvPr>
          <p:cNvCxnSpPr/>
          <p:nvPr/>
        </p:nvCxnSpPr>
        <p:spPr>
          <a:xfrm>
            <a:off x="1192614" y="1764692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0">
            <a:extLst>
              <a:ext uri="{FF2B5EF4-FFF2-40B4-BE49-F238E27FC236}">
                <a16:creationId xmlns:a16="http://schemas.microsoft.com/office/drawing/2014/main" id="{66951806-AEDD-4A97-A2CE-4C1781645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AE9E733-1DE2-4E9D-9FBD-928F0FFCAFFC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6528652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10027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Plateforme </a:t>
            </a:r>
          </a:p>
          <a:p>
            <a:r>
              <a:rPr lang="fr-FR" sz="2000" b="1" dirty="0"/>
              <a:t>Accession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8AFEE6-D3B4-46AD-BB3B-6DA16BBA3031}"/>
              </a:ext>
            </a:extLst>
          </p:cNvPr>
          <p:cNvSpPr txBox="1"/>
          <p:nvPr/>
        </p:nvSpPr>
        <p:spPr>
          <a:xfrm>
            <a:off x="1061484" y="2174659"/>
            <a:ext cx="4414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Accès Client</a:t>
            </a:r>
          </a:p>
          <a:p>
            <a:r>
              <a:rPr lang="fr-FR" sz="1400" dirty="0">
                <a:solidFill>
                  <a:schemeClr val="accent2"/>
                </a:solidFill>
              </a:rPr>
              <a:t>Réception d’un email avec les programmes préférés</a:t>
            </a:r>
            <a:endParaRPr lang="fr-FR" sz="2000" dirty="0">
              <a:solidFill>
                <a:schemeClr val="accent2"/>
              </a:solidFill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77B4668F-5431-4A44-B6E7-E68148C30D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269" y="338740"/>
            <a:ext cx="6247590" cy="624759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5D3ACF-65EC-4BE0-B6F9-2C4DC6EC339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5F2E14-46A6-4455-9F20-E039BC2CD11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01EB59D9-1A92-4115-A470-5BAF4C770139}"/>
              </a:ext>
            </a:extLst>
          </p:cNvPr>
          <p:cNvCxnSpPr/>
          <p:nvPr/>
        </p:nvCxnSpPr>
        <p:spPr>
          <a:xfrm>
            <a:off x="1192614" y="1774314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0">
            <a:extLst>
              <a:ext uri="{FF2B5EF4-FFF2-40B4-BE49-F238E27FC236}">
                <a16:creationId xmlns:a16="http://schemas.microsoft.com/office/drawing/2014/main" id="{C4D7A958-683D-4F78-8CED-64C89DA7E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3DF2FB3-8C98-48AA-9C39-B9B912CB227B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1870262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10027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Plateforme </a:t>
            </a:r>
          </a:p>
          <a:p>
            <a:r>
              <a:rPr lang="fr-FR" sz="2000" b="1" dirty="0"/>
              <a:t>Accession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8AFEE6-D3B4-46AD-BB3B-6DA16BBA3031}"/>
              </a:ext>
            </a:extLst>
          </p:cNvPr>
          <p:cNvSpPr txBox="1"/>
          <p:nvPr/>
        </p:nvSpPr>
        <p:spPr>
          <a:xfrm>
            <a:off x="1066842" y="2295446"/>
            <a:ext cx="4414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Accès Client</a:t>
            </a:r>
          </a:p>
          <a:p>
            <a:r>
              <a:rPr lang="fr-FR" sz="1400" dirty="0">
                <a:solidFill>
                  <a:schemeClr val="accent2"/>
                </a:solidFill>
              </a:rPr>
              <a:t>Accès aux programmes préférés</a:t>
            </a:r>
            <a:endParaRPr lang="fr-FR" sz="2000" dirty="0">
              <a:solidFill>
                <a:schemeClr val="accent2"/>
              </a:solidFill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53FBA0F6-20F2-48E7-85A6-712B3403DB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4628" y="1649115"/>
            <a:ext cx="6360444" cy="3606026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D04C87A-CF08-42D3-A8B6-F5A593E776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2A612BC-0DAA-4F44-BC05-BF5183267F0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2C657F7A-0E71-4B01-9BBE-68325FE5EDE4}"/>
              </a:ext>
            </a:extLst>
          </p:cNvPr>
          <p:cNvCxnSpPr/>
          <p:nvPr/>
        </p:nvCxnSpPr>
        <p:spPr>
          <a:xfrm>
            <a:off x="1192614" y="1755063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0">
            <a:extLst>
              <a:ext uri="{FF2B5EF4-FFF2-40B4-BE49-F238E27FC236}">
                <a16:creationId xmlns:a16="http://schemas.microsoft.com/office/drawing/2014/main" id="{0B752BCA-03E3-4BDF-B25E-3DCD68425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730F224C-854A-41A3-A541-4DC5F396D45B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1492552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6E9234-1E49-4387-A6CB-BC1BA7D51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B93B66-094A-4504-8E1A-F602D4F3A695}"/>
              </a:ext>
            </a:extLst>
          </p:cNvPr>
          <p:cNvSpPr txBox="1"/>
          <p:nvPr/>
        </p:nvSpPr>
        <p:spPr>
          <a:xfrm>
            <a:off x="1061484" y="100278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Plateforme </a:t>
            </a:r>
          </a:p>
          <a:p>
            <a:r>
              <a:rPr lang="fr-FR" sz="2000" b="1" dirty="0"/>
              <a:t>Accession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8AFEE6-D3B4-46AD-BB3B-6DA16BBA3031}"/>
              </a:ext>
            </a:extLst>
          </p:cNvPr>
          <p:cNvSpPr txBox="1"/>
          <p:nvPr/>
        </p:nvSpPr>
        <p:spPr>
          <a:xfrm>
            <a:off x="1061484" y="2220261"/>
            <a:ext cx="235774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Accès Client</a:t>
            </a:r>
          </a:p>
          <a:p>
            <a:r>
              <a:rPr lang="fr-FR" sz="1400" dirty="0">
                <a:solidFill>
                  <a:schemeClr val="accent2"/>
                </a:solidFill>
              </a:rPr>
              <a:t>Réception d’un email avec les programmes préférés (version mobile)</a:t>
            </a:r>
            <a:endParaRPr lang="fr-FR" sz="2000" dirty="0">
              <a:solidFill>
                <a:schemeClr val="accent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7F3C3C-C8DD-4229-9D2B-6D563A0B17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1081" y="774700"/>
            <a:ext cx="2799887" cy="4980066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FDBE75-FD81-48FC-BB66-B9CDE5D7EB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822" y="774700"/>
            <a:ext cx="2799887" cy="4980066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F74ADE33-C0E5-493D-A88B-4A7C1D56F6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7815" y="774700"/>
            <a:ext cx="2782715" cy="4949523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E1C2DA-7B9E-44BC-B579-A82F1A10311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424F5F"/>
                </a:solidFill>
                <a:effectLst/>
                <a:uLnTx/>
                <a:uFillTx/>
                <a:latin typeface="Soho Gothic Pro Light"/>
                <a:ea typeface="+mn-ea"/>
                <a:cs typeface="+mn-cs"/>
              </a:rPr>
              <a:t>Immobilier Patrimonial en BPCE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424F5F">
                  <a:tint val="75000"/>
                </a:srgbClr>
              </a:solidFill>
              <a:effectLst/>
              <a:uLnTx/>
              <a:uFillTx/>
              <a:latin typeface="Soho Gothic Pro Light"/>
              <a:ea typeface="+mn-ea"/>
              <a:cs typeface="+mn-cs"/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98393D-8F4B-42E1-8F52-26E55D11EF9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t>Page </a:t>
            </a:r>
            <a:fld id="{E61A216F-3D1B-43A8-9D1A-1BF85B4F1FC8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D89E72"/>
                </a:solidFill>
                <a:effectLst/>
                <a:uLnTx/>
                <a:uFillTx/>
                <a:latin typeface="Soho Gothic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D89E72"/>
              </a:solidFill>
              <a:effectLst/>
              <a:uLnTx/>
              <a:uFillTx/>
              <a:latin typeface="Soho Gothic Pro"/>
              <a:ea typeface="+mn-ea"/>
              <a:cs typeface="+mn-cs"/>
            </a:endParaRP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283CFC7A-31C6-4397-95DD-CC3952C0F600}"/>
              </a:ext>
            </a:extLst>
          </p:cNvPr>
          <p:cNvCxnSpPr/>
          <p:nvPr/>
        </p:nvCxnSpPr>
        <p:spPr>
          <a:xfrm>
            <a:off x="1192614" y="1764690"/>
            <a:ext cx="19367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re 12">
            <a:extLst>
              <a:ext uri="{FF2B5EF4-FFF2-40B4-BE49-F238E27FC236}">
                <a16:creationId xmlns:a16="http://schemas.microsoft.com/office/drawing/2014/main" id="{9D6134BB-39F0-4796-A41B-7471C592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52B17B70-6C45-4098-89C9-E09C566606AC}"/>
              </a:ext>
            </a:extLst>
          </p:cNvPr>
          <p:cNvSpPr txBox="1">
            <a:spLocks/>
          </p:cNvSpPr>
          <p:nvPr/>
        </p:nvSpPr>
        <p:spPr>
          <a:xfrm>
            <a:off x="1397031" y="200241"/>
            <a:ext cx="2046907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L’ACCESSION À LA PROPRIÉTÉ</a:t>
            </a:r>
          </a:p>
        </p:txBody>
      </p:sp>
    </p:spTree>
    <p:extLst>
      <p:ext uri="{BB962C8B-B14F-4D97-AF65-F5344CB8AC3E}">
        <p14:creationId xmlns:p14="http://schemas.microsoft.com/office/powerpoint/2010/main" val="136213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theme/theme1.xml><?xml version="1.0" encoding="utf-8"?>
<a:theme xmlns:a="http://schemas.openxmlformats.org/drawingml/2006/main" name="ISELECTION">
  <a:themeElements>
    <a:clrScheme name="Thalamus">
      <a:dk1>
        <a:srgbClr val="424F5F"/>
      </a:dk1>
      <a:lt1>
        <a:sysClr val="window" lastClr="FFFFFF"/>
      </a:lt1>
      <a:dk2>
        <a:srgbClr val="79838D"/>
      </a:dk2>
      <a:lt2>
        <a:srgbClr val="E7E6E6"/>
      </a:lt2>
      <a:accent1>
        <a:srgbClr val="6CA09A"/>
      </a:accent1>
      <a:accent2>
        <a:srgbClr val="D89E72"/>
      </a:accent2>
      <a:accent3>
        <a:srgbClr val="7A848D"/>
      </a:accent3>
      <a:accent4>
        <a:srgbClr val="D2606B"/>
      </a:accent4>
      <a:accent5>
        <a:srgbClr val="424F5F"/>
      </a:accent5>
      <a:accent6>
        <a:srgbClr val="79838D"/>
      </a:accent6>
      <a:hlink>
        <a:srgbClr val="D89E72"/>
      </a:hlink>
      <a:folHlink>
        <a:srgbClr val="79838D"/>
      </a:folHlink>
    </a:clrScheme>
    <a:fontScheme name="Custom 11">
      <a:majorFont>
        <a:latin typeface="Soho Gothic Pro"/>
        <a:ea typeface=""/>
        <a:cs typeface=""/>
      </a:majorFont>
      <a:minorFont>
        <a:latin typeface="Soho Gothic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180975" indent="-180975">
          <a:buFontTx/>
          <a:buBlip>
            <a:blip xmlns:r="http://schemas.openxmlformats.org/officeDocument/2006/relationships" r:embed="rId1"/>
          </a:buBlip>
          <a:defRPr sz="1400" noProof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67D65F1B6A2E499754AFFE9DE455E9" ma:contentTypeVersion="0" ma:contentTypeDescription="Crée un document." ma:contentTypeScope="" ma:versionID="6eeb4cdc3fb5f5eb1bbf9876cd92d52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2FBD7E-872E-4CD3-A01F-D96ED0F66D26}"/>
</file>

<file path=customXml/itemProps2.xml><?xml version="1.0" encoding="utf-8"?>
<ds:datastoreItem xmlns:ds="http://schemas.openxmlformats.org/officeDocument/2006/customXml" ds:itemID="{6CFB7266-3D7C-4D16-B120-589F9C51676B}"/>
</file>

<file path=customXml/itemProps3.xml><?xml version="1.0" encoding="utf-8"?>
<ds:datastoreItem xmlns:ds="http://schemas.openxmlformats.org/officeDocument/2006/customXml" ds:itemID="{4DE5BA05-61EA-48D3-BDC7-39993B1392C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2077</Words>
  <Application>Microsoft Office PowerPoint</Application>
  <PresentationFormat>Grand écran</PresentationFormat>
  <Paragraphs>375</Paragraphs>
  <Slides>33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5" baseType="lpstr">
      <vt:lpstr>Arial</vt:lpstr>
      <vt:lpstr>Calibri</vt:lpstr>
      <vt:lpstr>Cambria Math</vt:lpstr>
      <vt:lpstr>Courier New</vt:lpstr>
      <vt:lpstr>Montserrat ExtraBold</vt:lpstr>
      <vt:lpstr>Montserrat SemiBold</vt:lpstr>
      <vt:lpstr>Roboto</vt:lpstr>
      <vt:lpstr>Soho Gothic Pro</vt:lpstr>
      <vt:lpstr>Soho Gothic Pro Light</vt:lpstr>
      <vt:lpstr>Symbol</vt:lpstr>
      <vt:lpstr>Times New Roman</vt:lpstr>
      <vt:lpstr>ISELECTION</vt:lpstr>
      <vt:lpstr>COVAMM BPCE 15/01/2021</vt:lpstr>
      <vt:lpstr>Présentation PowerPoint</vt:lpstr>
      <vt:lpstr>Présentation PowerPoint</vt:lpstr>
      <vt:lpstr>CONTEXTE</vt:lpstr>
      <vt:lpstr>Présentation PowerPoint</vt:lpstr>
      <vt:lpstr>Présentation PowerPoint</vt:lpstr>
      <vt:lpstr>LA REVENTE DE PRODUITS IMMOBILIERS GÉRÉS (LMNP)</vt:lpstr>
      <vt:lpstr>Présentation PowerPoint</vt:lpstr>
      <vt:lpstr>Présentation PowerPoint</vt:lpstr>
      <vt:lpstr>Présentation PowerPoint</vt:lpstr>
      <vt:lpstr>Service de Revente de produits immobiliers gérés (LMNP)</vt:lpstr>
      <vt:lpstr>Présentation PowerPoint</vt:lpstr>
      <vt:lpstr>L’ACCESSION À LA PROPRIÉTÉ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OGURA, Akanée</dc:creator>
  <cp:lastModifiedBy>SASSINE Sonia</cp:lastModifiedBy>
  <cp:revision>33</cp:revision>
  <dcterms:created xsi:type="dcterms:W3CDTF">2019-08-23T14:22:28Z</dcterms:created>
  <dcterms:modified xsi:type="dcterms:W3CDTF">2021-01-27T10:52:30Z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Sonia.SASSINE@bpce.fr</vt:lpwstr>
  </property>
  <property fmtid="{D5CDD505-2E9C-101B-9397-08002B2CF9AE}" pid="5" name="MSIP_Label_48a19f0c-bea1-442e-a475-ed109d9ec508_SetDate">
    <vt:lpwstr>2021-01-27T10:49:59.6555771Z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0x0101005A67D65F1B6A2E499754AFFE9DE455E9</vt:lpwstr>
  </property>
</Properties>
</file>